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9"/>
  </p:notesMasterIdLst>
  <p:sldIdLst>
    <p:sldId id="256" r:id="rId3"/>
    <p:sldId id="419" r:id="rId4"/>
    <p:sldId id="304" r:id="rId5"/>
    <p:sldId id="426" r:id="rId6"/>
    <p:sldId id="374" r:id="rId7"/>
    <p:sldId id="375" r:id="rId8"/>
    <p:sldId id="376" r:id="rId9"/>
    <p:sldId id="377" r:id="rId10"/>
    <p:sldId id="378" r:id="rId11"/>
    <p:sldId id="261" r:id="rId12"/>
    <p:sldId id="424" r:id="rId13"/>
    <p:sldId id="425" r:id="rId14"/>
    <p:sldId id="315" r:id="rId15"/>
    <p:sldId id="268" r:id="rId16"/>
    <p:sldId id="266" r:id="rId17"/>
    <p:sldId id="267" r:id="rId18"/>
    <p:sldId id="269" r:id="rId19"/>
    <p:sldId id="422" r:id="rId20"/>
    <p:sldId id="427" r:id="rId21"/>
    <p:sldId id="441" r:id="rId22"/>
    <p:sldId id="437" r:id="rId23"/>
    <p:sldId id="438" r:id="rId24"/>
    <p:sldId id="439" r:id="rId25"/>
    <p:sldId id="440" r:id="rId26"/>
    <p:sldId id="434" r:id="rId27"/>
    <p:sldId id="435" r:id="rId28"/>
    <p:sldId id="436" r:id="rId29"/>
    <p:sldId id="387" r:id="rId30"/>
    <p:sldId id="388" r:id="rId31"/>
    <p:sldId id="389" r:id="rId32"/>
    <p:sldId id="394" r:id="rId33"/>
    <p:sldId id="396" r:id="rId34"/>
    <p:sldId id="397" r:id="rId35"/>
    <p:sldId id="398" r:id="rId36"/>
    <p:sldId id="292" r:id="rId37"/>
    <p:sldId id="273" r:id="rId38"/>
    <p:sldId id="399" r:id="rId39"/>
    <p:sldId id="257" r:id="rId40"/>
    <p:sldId id="322" r:id="rId41"/>
    <p:sldId id="258" r:id="rId42"/>
    <p:sldId id="400" r:id="rId43"/>
    <p:sldId id="401" r:id="rId44"/>
    <p:sldId id="274" r:id="rId45"/>
    <p:sldId id="317" r:id="rId46"/>
    <p:sldId id="278" r:id="rId47"/>
    <p:sldId id="325" r:id="rId48"/>
    <p:sldId id="326" r:id="rId49"/>
    <p:sldId id="283" r:id="rId50"/>
    <p:sldId id="327" r:id="rId51"/>
    <p:sldId id="281" r:id="rId52"/>
    <p:sldId id="353" r:id="rId53"/>
    <p:sldId id="259" r:id="rId54"/>
    <p:sldId id="291" r:id="rId55"/>
    <p:sldId id="264" r:id="rId56"/>
    <p:sldId id="272" r:id="rId57"/>
    <p:sldId id="423" r:id="rId58"/>
    <p:sldId id="352" r:id="rId59"/>
    <p:sldId id="271" r:id="rId60"/>
    <p:sldId id="367" r:id="rId61"/>
    <p:sldId id="408" r:id="rId62"/>
    <p:sldId id="409" r:id="rId63"/>
    <p:sldId id="323" r:id="rId64"/>
    <p:sldId id="324" r:id="rId65"/>
    <p:sldId id="316" r:id="rId66"/>
    <p:sldId id="379" r:id="rId67"/>
    <p:sldId id="380" r:id="rId68"/>
    <p:sldId id="308" r:id="rId69"/>
    <p:sldId id="402" r:id="rId70"/>
    <p:sldId id="403" r:id="rId71"/>
    <p:sldId id="404" r:id="rId72"/>
    <p:sldId id="405" r:id="rId73"/>
    <p:sldId id="406" r:id="rId74"/>
    <p:sldId id="429" r:id="rId75"/>
    <p:sldId id="430" r:id="rId76"/>
    <p:sldId id="431" r:id="rId77"/>
    <p:sldId id="432" r:id="rId78"/>
  </p:sldIdLst>
  <p:sldSz cx="9144000" cy="6858000" type="screen4x3"/>
  <p:notesSz cx="6858000" cy="9144000"/>
  <p:defaultTextStyle>
    <a:defPPr>
      <a:defRPr lang="en-US"/>
    </a:defPPr>
    <a:lvl1pPr marL="0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59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16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74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31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289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46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04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62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01B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9" autoAdjust="0"/>
    <p:restoredTop sz="94660"/>
  </p:normalViewPr>
  <p:slideViewPr>
    <p:cSldViewPr>
      <p:cViewPr varScale="1">
        <p:scale>
          <a:sx n="87" d="100"/>
          <a:sy n="87" d="100"/>
        </p:scale>
        <p:origin x="90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8F420-A55B-42D1-BD9D-E781E8C02542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D22BD-F00C-4972-98FE-91CC47DB00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491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59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16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74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31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89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46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04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62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D22BD-F00C-4972-98FE-91CC47DB008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193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D22BD-F00C-4972-98FE-91CC47DB0083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836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D22BD-F00C-4972-98FE-91CC47DB0083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338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E48E-8603-4D8E-915A-561569D3DEF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766E2-48B2-46FA-9426-896CDABAE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921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E48E-8603-4D8E-915A-561569D3DEF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766E2-48B2-46FA-9426-896CDABAE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580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41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E48E-8603-4D8E-915A-561569D3DEF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766E2-48B2-46FA-9426-896CDABAE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815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DF4B-8880-489E-A96F-210294350A5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AFC6-7456-4AC9-9CDA-B5229268DC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666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DF4B-8880-489E-A96F-210294350A5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AFC6-7456-4AC9-9CDA-B5229268DC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902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DF4B-8880-489E-A96F-210294350A5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AFC6-7456-4AC9-9CDA-B5229268DC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740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DF4B-8880-489E-A96F-210294350A5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AFC6-7456-4AC9-9CDA-B5229268DC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193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DF4B-8880-489E-A96F-210294350A5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AFC6-7456-4AC9-9CDA-B5229268DC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1246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DF4B-8880-489E-A96F-210294350A5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AFC6-7456-4AC9-9CDA-B5229268DC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0673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DF4B-8880-489E-A96F-210294350A5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AFC6-7456-4AC9-9CDA-B5229268DC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637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DF4B-8880-489E-A96F-210294350A5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AFC6-7456-4AC9-9CDA-B5229268DC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929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E48E-8603-4D8E-915A-561569D3DEF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766E2-48B2-46FA-9426-896CDABAE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4694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DF4B-8880-489E-A96F-210294350A5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AFC6-7456-4AC9-9CDA-B5229268DC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4477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DF4B-8880-489E-A96F-210294350A5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AFC6-7456-4AC9-9CDA-B5229268DC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4562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DF4B-8880-489E-A96F-210294350A5C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08/06/2015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AFC6-7456-4AC9-9CDA-B5229268DC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78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E48E-8603-4D8E-915A-561569D3DEF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766E2-48B2-46FA-9426-896CDABAE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869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E48E-8603-4D8E-915A-561569D3DEF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766E2-48B2-46FA-9426-896CDABAE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01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E48E-8603-4D8E-915A-561569D3DEF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766E2-48B2-46FA-9426-896CDABAE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49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E48E-8603-4D8E-915A-561569D3DEF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766E2-48B2-46FA-9426-896CDABAE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241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E48E-8603-4D8E-915A-561569D3DEF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766E2-48B2-46FA-9426-896CDABAE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22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E48E-8603-4D8E-915A-561569D3DEF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766E2-48B2-46FA-9426-896CDABAE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47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AE48E-8603-4D8E-915A-561569D3DEF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766E2-48B2-46FA-9426-896CDABAE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43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10" tIns="45706" rIns="91410" bIns="4570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10" tIns="45706" rIns="91410" bIns="4570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AE48E-8603-4D8E-915A-561569D3DEFB}" type="datetimeFigureOut">
              <a:rPr lang="en-GB" smtClean="0"/>
              <a:t>08/06/2015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766E2-48B2-46FA-9426-896CDABAE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58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11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3" indent="-342793" algn="l" defTabSz="914116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defTabSz="914116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46" indent="-228529" algn="l" defTabSz="91411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02" indent="-228529" algn="l" defTabSz="91411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0" indent="-228529" algn="l" defTabSz="91411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18" indent="-228529" algn="l" defTabSz="91411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76" indent="-228529" algn="l" defTabSz="91411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34" indent="-228529" algn="l" defTabSz="91411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91" indent="-228529" algn="l" defTabSz="91411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0" tIns="45711" rIns="91420" bIns="4571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10"/>
            <a:fld id="{DEFDDF4B-8880-489E-A96F-210294350A5C}" type="datetimeFigureOut">
              <a:rPr lang="en-GB" smtClean="0">
                <a:solidFill>
                  <a:prstClr val="black">
                    <a:tint val="75000"/>
                  </a:prstClr>
                </a:solidFill>
                <a:ea typeface="SimSun" pitchFamily="2" charset="-122"/>
              </a:rPr>
              <a:pPr defTabSz="914210"/>
              <a:t>08/06/2015</a:t>
            </a:fld>
            <a:endParaRPr lang="en-GB">
              <a:solidFill>
                <a:prstClr val="black">
                  <a:tint val="75000"/>
                </a:prstClr>
              </a:solidFill>
              <a:ea typeface="SimSun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10"/>
            <a:endParaRPr lang="en-GB">
              <a:solidFill>
                <a:prstClr val="black">
                  <a:tint val="75000"/>
                </a:prstClr>
              </a:solidFill>
              <a:ea typeface="SimSun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10"/>
            <a:fld id="{179BAFC6-7456-4AC9-9CDA-B5229268DC7B}" type="slidenum">
              <a:rPr lang="en-GB" smtClean="0">
                <a:solidFill>
                  <a:prstClr val="black">
                    <a:tint val="75000"/>
                  </a:prstClr>
                </a:solidFill>
                <a:ea typeface="SimSun" pitchFamily="2" charset="-122"/>
              </a:rPr>
              <a:pPr defTabSz="91421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5694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21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29" indent="-342829" algn="l" defTabSz="9142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96" indent="-285690" algn="l" defTabSz="91421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6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68" indent="-228553" algn="l" defTabSz="91421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74" indent="-228553" algn="l" defTabSz="91421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7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8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289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394" indent="-228553" algn="l" defTabSz="9142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8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.emf"/><Relationship Id="rId4" Type="http://schemas.openxmlformats.org/officeDocument/2006/relationships/image" Target="../media/image8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8123594" cy="2341501"/>
          </a:xfrm>
        </p:spPr>
        <p:txBody>
          <a:bodyPr>
            <a:normAutofit/>
          </a:bodyPr>
          <a:lstStyle/>
          <a:p>
            <a:r>
              <a:rPr lang="en-GB" dirty="0" smtClean="0"/>
              <a:t>Dark Matter Searches </a:t>
            </a:r>
            <a:br>
              <a:rPr lang="en-GB" dirty="0" smtClean="0"/>
            </a:br>
            <a:r>
              <a:rPr lang="en-GB" dirty="0" smtClean="0"/>
              <a:t>and the </a:t>
            </a:r>
            <a:br>
              <a:rPr lang="en-GB" dirty="0" smtClean="0"/>
            </a:br>
            <a:r>
              <a:rPr lang="en-GB" dirty="0" smtClean="0"/>
              <a:t>Neutrino Bound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3950" y="3429000"/>
            <a:ext cx="6400800" cy="1752600"/>
          </a:xfrm>
        </p:spPr>
        <p:txBody>
          <a:bodyPr/>
          <a:lstStyle/>
          <a:p>
            <a:r>
              <a:rPr lang="en-GB" dirty="0" smtClean="0"/>
              <a:t>Malcolm Fairbairn </a:t>
            </a:r>
          </a:p>
          <a:p>
            <a:r>
              <a:rPr lang="en-GB" dirty="0" smtClean="0"/>
              <a:t>King’s College London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220075" y="2996952"/>
            <a:ext cx="184731" cy="369332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04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94290" y="2240246"/>
            <a:ext cx="7978759" cy="2136452"/>
            <a:chOff x="0" y="1652588"/>
            <a:chExt cx="7978759" cy="2136452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52588"/>
              <a:ext cx="7978759" cy="2136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7668344" y="3140968"/>
              <a:ext cx="310415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007392" y="397206"/>
            <a:ext cx="7129219" cy="1200310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pPr algn="ctr"/>
            <a:r>
              <a:rPr lang="en-GB" sz="2400" dirty="0">
                <a:latin typeface="Arial Rounded MT Bold" panose="020F0704030504030204" pitchFamily="34" charset="0"/>
              </a:rPr>
              <a:t>MSDM Minimal Simplified Model of Dark Matter</a:t>
            </a:r>
          </a:p>
          <a:p>
            <a:pPr algn="ctr"/>
            <a:r>
              <a:rPr lang="en-GB" sz="2400" dirty="0">
                <a:latin typeface="Arial Rounded MT Bold" panose="020F0704030504030204" pitchFamily="34" charset="0"/>
              </a:rPr>
              <a:t>Simplified Model </a:t>
            </a:r>
            <a:r>
              <a:rPr lang="en-GB" sz="2400" dirty="0" err="1">
                <a:latin typeface="Arial Rounded MT Bold" panose="020F0704030504030204" pitchFamily="34" charset="0"/>
              </a:rPr>
              <a:t>Lagrangian</a:t>
            </a:r>
            <a:r>
              <a:rPr lang="en-GB" sz="2400" dirty="0">
                <a:latin typeface="Arial Rounded MT Bold" panose="020F0704030504030204" pitchFamily="34" charset="0"/>
              </a:rPr>
              <a:t> – </a:t>
            </a:r>
          </a:p>
          <a:p>
            <a:pPr algn="ctr"/>
            <a:r>
              <a:rPr lang="en-GB" sz="2400" dirty="0">
                <a:latin typeface="Arial Rounded MT Bold" panose="020F0704030504030204" pitchFamily="34" charset="0"/>
              </a:rPr>
              <a:t>Vector coupling to DM and Quark sector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6674" y="4581129"/>
            <a:ext cx="8784976" cy="461647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pPr algn="ctr"/>
            <a:r>
              <a:rPr lang="en-GB" sz="2400" dirty="0"/>
              <a:t>arXiv:1409.4075</a:t>
            </a:r>
          </a:p>
        </p:txBody>
      </p:sp>
    </p:spTree>
    <p:extLst>
      <p:ext uri="{BB962C8B-B14F-4D97-AF65-F5344CB8AC3E}">
        <p14:creationId xmlns:p14="http://schemas.microsoft.com/office/powerpoint/2010/main" val="247933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836712"/>
            <a:ext cx="6165376" cy="59023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27584" y="116632"/>
            <a:ext cx="60486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Arial Rounded MT Bold" panose="020F0704030504030204" pitchFamily="34" charset="0"/>
              </a:rPr>
              <a:t>Simplified </a:t>
            </a:r>
            <a:r>
              <a:rPr lang="en-GB" sz="2800" dirty="0">
                <a:latin typeface="Arial Rounded MT Bold" panose="020F0704030504030204" pitchFamily="34" charset="0"/>
              </a:rPr>
              <a:t>Model of Dark </a:t>
            </a:r>
            <a:r>
              <a:rPr lang="en-GB" sz="2800" dirty="0" smtClean="0">
                <a:latin typeface="Arial Rounded MT Bold" panose="020F0704030504030204" pitchFamily="34" charset="0"/>
              </a:rPr>
              <a:t>Matter – </a:t>
            </a:r>
            <a:r>
              <a:rPr lang="en-GB" sz="2800" dirty="0" err="1" smtClean="0">
                <a:latin typeface="Arial Rounded MT Bold" panose="020F0704030504030204" pitchFamily="34" charset="0"/>
              </a:rPr>
              <a:t>monojet</a:t>
            </a:r>
            <a:r>
              <a:rPr lang="en-GB" sz="2800" dirty="0" smtClean="0">
                <a:latin typeface="Arial Rounded MT Bold" panose="020F0704030504030204" pitchFamily="34" charset="0"/>
              </a:rPr>
              <a:t> constraints</a:t>
            </a:r>
            <a:endParaRPr lang="en-GB" sz="2800" dirty="0">
              <a:latin typeface="Arial Rounded MT Bold" panose="020F07040305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0192" y="2864539"/>
            <a:ext cx="2843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Not competitive for Spin independent cross sections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645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268760"/>
            <a:ext cx="6039341" cy="53514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27584" y="116632"/>
            <a:ext cx="60486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Arial Rounded MT Bold" panose="020F0704030504030204" pitchFamily="34" charset="0"/>
              </a:rPr>
              <a:t>Simplified </a:t>
            </a:r>
            <a:r>
              <a:rPr lang="en-GB" sz="2800" dirty="0">
                <a:latin typeface="Arial Rounded MT Bold" panose="020F0704030504030204" pitchFamily="34" charset="0"/>
              </a:rPr>
              <a:t>Model of Dark </a:t>
            </a:r>
            <a:r>
              <a:rPr lang="en-GB" sz="2800" dirty="0" smtClean="0">
                <a:latin typeface="Arial Rounded MT Bold" panose="020F0704030504030204" pitchFamily="34" charset="0"/>
              </a:rPr>
              <a:t>Matter – </a:t>
            </a:r>
            <a:r>
              <a:rPr lang="en-GB" sz="2800" dirty="0" err="1" smtClean="0">
                <a:latin typeface="Arial Rounded MT Bold" panose="020F0704030504030204" pitchFamily="34" charset="0"/>
              </a:rPr>
              <a:t>monojet</a:t>
            </a:r>
            <a:r>
              <a:rPr lang="en-GB" sz="2800" dirty="0" smtClean="0">
                <a:latin typeface="Arial Rounded MT Bold" panose="020F0704030504030204" pitchFamily="34" charset="0"/>
              </a:rPr>
              <a:t> constraints</a:t>
            </a:r>
            <a:endParaRPr lang="en-GB" sz="2800" dirty="0">
              <a:latin typeface="Arial Rounded MT Bold" panose="020F07040305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6176" y="2564904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Projected limits with High Luminosity LHC at 14 </a:t>
            </a:r>
            <a:r>
              <a:rPr lang="en-GB" dirty="0" err="1" smtClean="0"/>
              <a:t>TeV</a:t>
            </a:r>
            <a:r>
              <a:rPr lang="en-GB" dirty="0" smtClean="0"/>
              <a:t> </a:t>
            </a:r>
            <a:r>
              <a:rPr lang="en-GB" dirty="0" err="1" smtClean="0"/>
              <a:t>c.o.m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84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1688065"/>
            <a:ext cx="6877050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619672" y="332656"/>
            <a:ext cx="60486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Arial Rounded MT Bold" panose="020F0704030504030204" pitchFamily="34" charset="0"/>
              </a:rPr>
              <a:t>Simplified </a:t>
            </a:r>
            <a:r>
              <a:rPr lang="en-GB" sz="2800" dirty="0">
                <a:latin typeface="Arial Rounded MT Bold" panose="020F0704030504030204" pitchFamily="34" charset="0"/>
              </a:rPr>
              <a:t>Model of Dark </a:t>
            </a:r>
            <a:r>
              <a:rPr lang="en-GB" sz="2800" dirty="0" smtClean="0">
                <a:latin typeface="Arial Rounded MT Bold" panose="020F0704030504030204" pitchFamily="34" charset="0"/>
              </a:rPr>
              <a:t>Matter – </a:t>
            </a:r>
            <a:r>
              <a:rPr lang="en-GB" sz="2800" dirty="0" err="1" smtClean="0">
                <a:latin typeface="Arial Rounded MT Bold" panose="020F0704030504030204" pitchFamily="34" charset="0"/>
              </a:rPr>
              <a:t>dijet</a:t>
            </a:r>
            <a:r>
              <a:rPr lang="en-GB" sz="2800" dirty="0" smtClean="0">
                <a:latin typeface="Arial Rounded MT Bold" panose="020F0704030504030204" pitchFamily="34" charset="0"/>
              </a:rPr>
              <a:t> constraints</a:t>
            </a:r>
            <a:endParaRPr lang="en-GB" sz="2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45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cygwin\home\mf\tex\john\VDM_MA3000_dijet_couplings_pythi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557972"/>
            <a:ext cx="7543800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09196" y="188640"/>
            <a:ext cx="4325608" cy="369332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Which Points Are Excluded by </a:t>
            </a:r>
            <a:r>
              <a:rPr lang="en-GB" dirty="0" err="1" smtClean="0">
                <a:latin typeface="Arial Rounded MT Bold" panose="020F0704030504030204" pitchFamily="34" charset="0"/>
              </a:rPr>
              <a:t>Dijets</a:t>
            </a:r>
            <a:r>
              <a:rPr lang="en-GB" dirty="0" smtClean="0">
                <a:latin typeface="Arial Rounded MT Bold" panose="020F0704030504030204" pitchFamily="34" charset="0"/>
              </a:rPr>
              <a:t>?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6228" y="6021288"/>
            <a:ext cx="6951543" cy="369314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dirty="0" smtClean="0"/>
              <a:t>All points here give same (naive) relic abundance – fairly simple pattern!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482218" y="652049"/>
            <a:ext cx="2179571" cy="461665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sz="2400" dirty="0" err="1"/>
              <a:t>M</a:t>
            </a:r>
            <a:r>
              <a:rPr lang="en-GB" sz="2400" baseline="-25000" dirty="0" err="1"/>
              <a:t>mediator</a:t>
            </a:r>
            <a:r>
              <a:rPr lang="en-GB" sz="2400" dirty="0"/>
              <a:t> = 3 </a:t>
            </a:r>
            <a:r>
              <a:rPr lang="en-GB" sz="2400" dirty="0" err="1"/>
              <a:t>TeV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3953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imap://stwb4224%40kcl%2Eac%2Euk@pod51013.outlook.com:993/fetch%3EUID%3E/INBOX%3E308580?part=1.3&amp;type=image/png&amp;filename=VDM_MA3000_luxplot_Malcolm.png"/>
          <p:cNvSpPr>
            <a:spLocks noChangeAspect="1" noChangeArrowheads="1"/>
          </p:cNvSpPr>
          <p:nvPr/>
        </p:nvSpPr>
        <p:spPr bwMode="auto">
          <a:xfrm>
            <a:off x="155578" y="-14446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imap://stwb4224%40kcl%2Eac%2Euk@pod51013.outlook.com:993/fetch%3EUID%3E/INBOX%3E308580?part=1.3&amp;type=image/png&amp;filename=VDM_MA3000_luxplot_Malcolm.png"/>
          <p:cNvSpPr>
            <a:spLocks noChangeAspect="1" noChangeArrowheads="1"/>
          </p:cNvSpPr>
          <p:nvPr/>
        </p:nvSpPr>
        <p:spPr bwMode="auto">
          <a:xfrm>
            <a:off x="307975" y="794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149" name="Picture 5" descr="C:\cygwin\home\mf\tex\john\VDM_MA3000_luxplot_Malcol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95075"/>
            <a:ext cx="7543800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80113" y="2786560"/>
            <a:ext cx="319254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91410" tIns="45706" rIns="91410" bIns="45706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RED - </a:t>
            </a:r>
            <a:r>
              <a:rPr lang="en-GB" dirty="0" smtClean="0"/>
              <a:t>excluded by </a:t>
            </a:r>
            <a:r>
              <a:rPr lang="en-GB" dirty="0" err="1" smtClean="0"/>
              <a:t>dijets</a:t>
            </a:r>
            <a:endParaRPr lang="en-GB" dirty="0" smtClean="0"/>
          </a:p>
          <a:p>
            <a:r>
              <a:rPr lang="en-GB" dirty="0" smtClean="0">
                <a:solidFill>
                  <a:srgbClr val="0000FF"/>
                </a:solidFill>
                <a:latin typeface="Arial Black" panose="020B0A04020102020204" pitchFamily="34" charset="0"/>
              </a:rPr>
              <a:t>BLUE – </a:t>
            </a:r>
            <a:r>
              <a:rPr lang="en-GB" dirty="0" smtClean="0"/>
              <a:t>not excluded by </a:t>
            </a:r>
            <a:r>
              <a:rPr lang="en-GB" dirty="0" err="1" smtClean="0"/>
              <a:t>dijets</a:t>
            </a:r>
            <a:endParaRPr lang="en-GB" dirty="0" smtClean="0">
              <a:solidFill>
                <a:srgbClr val="0000FF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83004" y="128072"/>
            <a:ext cx="5777992" cy="369332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How well can </a:t>
            </a:r>
            <a:r>
              <a:rPr lang="en-GB" dirty="0" err="1" smtClean="0">
                <a:latin typeface="Arial Rounded MT Bold" panose="020F0704030504030204" pitchFamily="34" charset="0"/>
              </a:rPr>
              <a:t>dijets</a:t>
            </a:r>
            <a:r>
              <a:rPr lang="en-GB" dirty="0" smtClean="0">
                <a:latin typeface="Arial Rounded MT Bold" panose="020F0704030504030204" pitchFamily="34" charset="0"/>
              </a:rPr>
              <a:t> solve our resonance problem?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247667" y="5788095"/>
            <a:ext cx="6648673" cy="707886"/>
            <a:chOff x="155575" y="5788095"/>
            <a:chExt cx="6648673" cy="707886"/>
          </a:xfrm>
        </p:grpSpPr>
        <p:sp>
          <p:nvSpPr>
            <p:cNvPr id="8" name="TextBox 7"/>
            <p:cNvSpPr txBox="1"/>
            <p:nvPr/>
          </p:nvSpPr>
          <p:spPr>
            <a:xfrm>
              <a:off x="155575" y="5788095"/>
              <a:ext cx="6648673" cy="7078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Large </a:t>
              </a:r>
              <a:r>
                <a:rPr lang="en-GB" sz="2000" dirty="0" err="1"/>
                <a:t>g</a:t>
              </a:r>
              <a:r>
                <a:rPr lang="en-GB" sz="2000" baseline="-25000" dirty="0" err="1">
                  <a:latin typeface="Symbol" panose="05050102010706020507" pitchFamily="18" charset="2"/>
                </a:rPr>
                <a:t>c</a:t>
              </a:r>
              <a:r>
                <a:rPr lang="en-GB" sz="2000" baseline="-25000" dirty="0" err="1"/>
                <a:t>V</a:t>
              </a:r>
              <a:r>
                <a:rPr lang="en-GB" sz="2000" baseline="-25000" dirty="0"/>
                <a:t> </a:t>
              </a:r>
              <a:r>
                <a:rPr lang="en-GB" sz="2000" dirty="0"/>
                <a:t>small </a:t>
              </a:r>
              <a:r>
                <a:rPr lang="en-GB" sz="2000" dirty="0" err="1"/>
                <a:t>g</a:t>
              </a:r>
              <a:r>
                <a:rPr lang="en-GB" sz="2000" baseline="-25000" dirty="0" err="1"/>
                <a:t>qV</a:t>
              </a:r>
              <a:r>
                <a:rPr lang="en-GB" sz="2000" baseline="-25000" dirty="0"/>
                <a:t> </a:t>
              </a:r>
              <a:r>
                <a:rPr lang="en-GB" sz="2000" dirty="0"/>
                <a:t>+ resonance               abundance GOOD </a:t>
              </a:r>
            </a:p>
            <a:p>
              <a:pPr lvl="0"/>
              <a:r>
                <a:rPr lang="en-GB" sz="2000" dirty="0">
                  <a:solidFill>
                    <a:prstClr val="black"/>
                  </a:solidFill>
                </a:rPr>
                <a:t>Large </a:t>
              </a:r>
              <a:r>
                <a:rPr lang="en-GB" sz="2000" dirty="0" err="1">
                  <a:solidFill>
                    <a:prstClr val="black"/>
                  </a:solidFill>
                </a:rPr>
                <a:t>g</a:t>
              </a:r>
              <a:r>
                <a:rPr lang="en-GB" sz="2000" baseline="-25000" dirty="0" err="1">
                  <a:solidFill>
                    <a:prstClr val="black"/>
                  </a:solidFill>
                  <a:latin typeface="Symbol" panose="05050102010706020507" pitchFamily="18" charset="2"/>
                </a:rPr>
                <a:t>c</a:t>
              </a:r>
              <a:r>
                <a:rPr lang="en-GB" sz="2000" baseline="-25000" dirty="0" err="1">
                  <a:solidFill>
                    <a:prstClr val="black"/>
                  </a:solidFill>
                </a:rPr>
                <a:t>V</a:t>
              </a:r>
              <a:r>
                <a:rPr lang="en-GB" sz="2000" baseline="-25000" dirty="0">
                  <a:solidFill>
                    <a:prstClr val="black"/>
                  </a:solidFill>
                </a:rPr>
                <a:t> </a:t>
              </a:r>
              <a:r>
                <a:rPr lang="en-GB" sz="2000" dirty="0">
                  <a:solidFill>
                    <a:prstClr val="black"/>
                  </a:solidFill>
                </a:rPr>
                <a:t>small </a:t>
              </a:r>
              <a:r>
                <a:rPr lang="en-GB" sz="2000" dirty="0" err="1">
                  <a:solidFill>
                    <a:prstClr val="black"/>
                  </a:solidFill>
                </a:rPr>
                <a:t>g</a:t>
              </a:r>
              <a:r>
                <a:rPr lang="en-GB" sz="2000" baseline="-25000" dirty="0" err="1">
                  <a:solidFill>
                    <a:prstClr val="black"/>
                  </a:solidFill>
                </a:rPr>
                <a:t>qV</a:t>
              </a:r>
              <a:r>
                <a:rPr lang="en-GB" sz="2000" baseline="-25000" dirty="0">
                  <a:solidFill>
                    <a:prstClr val="black"/>
                  </a:solidFill>
                </a:rPr>
                <a:t>                                                         </a:t>
              </a:r>
              <a:r>
                <a:rPr lang="en-GB" sz="2000" dirty="0">
                  <a:solidFill>
                    <a:prstClr val="black"/>
                  </a:solidFill>
                </a:rPr>
                <a:t>direct detection BAD</a:t>
              </a:r>
              <a:endParaRPr lang="en-GB" sz="2000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9" name="Right Arrow 8"/>
            <p:cNvSpPr/>
            <p:nvPr/>
          </p:nvSpPr>
          <p:spPr>
            <a:xfrm>
              <a:off x="3635896" y="5877273"/>
              <a:ext cx="432048" cy="264766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B050"/>
                </a:solidFill>
              </a:endParaRPr>
            </a:p>
          </p:txBody>
        </p:sp>
        <p:sp>
          <p:nvSpPr>
            <p:cNvPr id="11" name="Right Arrow 10"/>
            <p:cNvSpPr/>
            <p:nvPr/>
          </p:nvSpPr>
          <p:spPr>
            <a:xfrm>
              <a:off x="3635896" y="6185654"/>
              <a:ext cx="432048" cy="264766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987824" y="1196752"/>
            <a:ext cx="4497129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dirty="0" smtClean="0"/>
              <a:t>We only check </a:t>
            </a:r>
            <a:r>
              <a:rPr lang="en-GB" dirty="0" err="1" smtClean="0"/>
              <a:t>dijet</a:t>
            </a:r>
            <a:r>
              <a:rPr lang="en-GB" dirty="0" smtClean="0"/>
              <a:t> constraint below LUX line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31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cygwin\home\mf\tex\john\VDM_MA3000_couplings_pythi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52028"/>
            <a:ext cx="7543800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74600" y="182696"/>
            <a:ext cx="3954993" cy="369332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What if we add other constraints?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2593" y="6202606"/>
            <a:ext cx="5758821" cy="369332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dirty="0" smtClean="0"/>
              <a:t>Cuts are performed in the order that they appear in the key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482218" y="652049"/>
            <a:ext cx="2179571" cy="461665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sz="2400" dirty="0" err="1"/>
              <a:t>M</a:t>
            </a:r>
            <a:r>
              <a:rPr lang="en-GB" sz="2400" baseline="-25000" dirty="0" err="1"/>
              <a:t>mediator</a:t>
            </a:r>
            <a:r>
              <a:rPr lang="en-GB" sz="2400" dirty="0"/>
              <a:t> = 3 </a:t>
            </a:r>
            <a:r>
              <a:rPr lang="en-GB" sz="2400" dirty="0" err="1"/>
              <a:t>TeV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8158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cygwin\home\mf\tex\john\VDM_MA3000_mass_pythi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8191"/>
            <a:ext cx="8087152" cy="624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034" y="176215"/>
            <a:ext cx="5810250" cy="651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47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cygwin\home\mf\tex\john\VDM_MA3000_mass_pythi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8191"/>
            <a:ext cx="8087152" cy="624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4034" y="176215"/>
            <a:ext cx="5810250" cy="651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61943" y="3861048"/>
            <a:ext cx="7848872" cy="156966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There are different constraints if the new vector particle also couples to leptons,</a:t>
            </a:r>
          </a:p>
          <a:p>
            <a:pPr algn="ctr"/>
            <a:r>
              <a:rPr lang="en-GB" sz="3200" dirty="0"/>
              <a:t>s</a:t>
            </a:r>
            <a:r>
              <a:rPr lang="en-GB" sz="3200" dirty="0" smtClean="0"/>
              <a:t>ee </a:t>
            </a:r>
            <a:r>
              <a:rPr lang="en-GB" sz="3200" dirty="0" err="1" smtClean="0"/>
              <a:t>Arcadi</a:t>
            </a:r>
            <a:r>
              <a:rPr lang="en-GB" sz="3200" dirty="0" smtClean="0"/>
              <a:t> at al 1401.0221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62911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694" y="3717032"/>
            <a:ext cx="7814611" cy="15312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31640" y="235766"/>
            <a:ext cx="6048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Arial Rounded MT Bold" panose="020F0704030504030204" pitchFamily="34" charset="0"/>
              </a:rPr>
              <a:t>Axial Vector Coupling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590" y="1412776"/>
            <a:ext cx="7801715" cy="11521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88024" y="6400360"/>
            <a:ext cx="354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Del Nobile et al. </a:t>
            </a:r>
            <a:r>
              <a:rPr lang="en-GB" dirty="0" err="1" smtClean="0"/>
              <a:t>arXiv</a:t>
            </a:r>
            <a:r>
              <a:rPr lang="en-GB" dirty="0" smtClean="0"/>
              <a:t>: 1502.07682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65050" y="2679302"/>
            <a:ext cx="86908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/>
              <a:t>Spin dependent so no coherent enhancement across whole nucleus,</a:t>
            </a:r>
          </a:p>
          <a:p>
            <a:pPr algn="ctr"/>
            <a:r>
              <a:rPr lang="en-GB" sz="2400" dirty="0" smtClean="0"/>
              <a:t>However apart from that it’s OK, one can look for it.</a:t>
            </a:r>
          </a:p>
        </p:txBody>
      </p:sp>
    </p:spTree>
    <p:extLst>
      <p:ext uri="{BB962C8B-B14F-4D97-AF65-F5344CB8AC3E}">
        <p14:creationId xmlns:p14="http://schemas.microsoft.com/office/powerpoint/2010/main" val="336635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V="1">
            <a:off x="2123592" y="1126800"/>
            <a:ext cx="1224136" cy="864096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2123592" y="1990800"/>
            <a:ext cx="1224136" cy="789511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899592" y="1126800"/>
            <a:ext cx="1224136" cy="86400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899592" y="1990800"/>
            <a:ext cx="1224136" cy="864096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745686" y="1634835"/>
            <a:ext cx="756084" cy="720080"/>
          </a:xfrm>
          <a:prstGeom prst="ellipse">
            <a:avLst/>
          </a:prstGeom>
          <a:solidFill>
            <a:schemeClr val="bg1">
              <a:lumMod val="6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0" y="113716"/>
            <a:ext cx="9252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Arial Rounded MT Bold" panose="020F0704030504030204" pitchFamily="34" charset="0"/>
              </a:rPr>
              <a:t>Ways to Detect Dark Matter – </a:t>
            </a:r>
            <a:r>
              <a:rPr lang="en-GB" sz="2400" i="1" dirty="0" smtClean="0">
                <a:latin typeface="Arial Rounded MT Bold" panose="020F0704030504030204" pitchFamily="34" charset="0"/>
              </a:rPr>
              <a:t>Make, Shake and Break</a:t>
            </a:r>
            <a:endParaRPr lang="en-GB" sz="2400" i="1" dirty="0">
              <a:latin typeface="Arial Rounded MT Bold" panose="020F070403050403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99792" y="827430"/>
            <a:ext cx="1324510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16"/>
            <a:r>
              <a:rPr lang="en-GB" dirty="0" smtClean="0">
                <a:solidFill>
                  <a:prstClr val="black"/>
                </a:solidFill>
              </a:rPr>
              <a:t>Dark Matter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671426" y="2708920"/>
            <a:ext cx="1324510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16"/>
            <a:r>
              <a:rPr lang="en-GB" dirty="0" smtClean="0">
                <a:solidFill>
                  <a:prstClr val="black"/>
                </a:solidFill>
              </a:rPr>
              <a:t>Dark Matter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7544" y="827430"/>
            <a:ext cx="819884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16"/>
            <a:r>
              <a:rPr lang="en-GB" dirty="0">
                <a:solidFill>
                  <a:prstClr val="black"/>
                </a:solidFill>
              </a:rPr>
              <a:t>P</a:t>
            </a:r>
            <a:r>
              <a:rPr lang="en-GB" dirty="0" smtClean="0">
                <a:solidFill>
                  <a:prstClr val="black"/>
                </a:solidFill>
              </a:rPr>
              <a:t>roton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7544" y="2708920"/>
            <a:ext cx="819884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16"/>
            <a:r>
              <a:rPr lang="en-GB" dirty="0">
                <a:solidFill>
                  <a:prstClr val="black"/>
                </a:solidFill>
              </a:rPr>
              <a:t>P</a:t>
            </a:r>
            <a:r>
              <a:rPr lang="en-GB" dirty="0" smtClean="0">
                <a:solidFill>
                  <a:prstClr val="black"/>
                </a:solidFill>
              </a:rPr>
              <a:t>roton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98540" y="3241263"/>
            <a:ext cx="2677316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16"/>
            <a:r>
              <a:rPr lang="en-GB" b="1" i="1" dirty="0" smtClean="0">
                <a:solidFill>
                  <a:prstClr val="black"/>
                </a:solidFill>
              </a:rPr>
              <a:t>Make</a:t>
            </a:r>
            <a:r>
              <a:rPr lang="en-GB" i="1" dirty="0" smtClean="0">
                <a:solidFill>
                  <a:prstClr val="black"/>
                </a:solidFill>
              </a:rPr>
              <a:t> – </a:t>
            </a:r>
            <a:r>
              <a:rPr lang="en-GB" i="1" dirty="0">
                <a:solidFill>
                  <a:prstClr val="black"/>
                </a:solidFill>
              </a:rPr>
              <a:t>c</a:t>
            </a:r>
            <a:r>
              <a:rPr lang="en-GB" i="1" dirty="0" smtClean="0">
                <a:solidFill>
                  <a:prstClr val="black"/>
                </a:solidFill>
              </a:rPr>
              <a:t>ollider production</a:t>
            </a:r>
            <a:endParaRPr lang="en-GB" i="1" dirty="0">
              <a:solidFill>
                <a:prstClr val="black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076056" y="827430"/>
            <a:ext cx="3744416" cy="2754868"/>
            <a:chOff x="5076056" y="827430"/>
            <a:chExt cx="3744416" cy="2754868"/>
          </a:xfrm>
        </p:grpSpPr>
        <p:cxnSp>
          <p:nvCxnSpPr>
            <p:cNvPr id="35" name="Straight Connector 34"/>
            <p:cNvCxnSpPr/>
            <p:nvPr/>
          </p:nvCxnSpPr>
          <p:spPr>
            <a:xfrm flipV="1">
              <a:off x="6948128" y="1124744"/>
              <a:ext cx="1224136" cy="864096"/>
            </a:xfrm>
            <a:prstGeom prst="line">
              <a:avLst/>
            </a:prstGeom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948128" y="1988744"/>
              <a:ext cx="1224136" cy="789511"/>
            </a:xfrm>
            <a:prstGeom prst="line">
              <a:avLst/>
            </a:prstGeom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724128" y="1124744"/>
              <a:ext cx="1224136" cy="864000"/>
            </a:xfrm>
            <a:prstGeom prst="line">
              <a:avLst/>
            </a:prstGeom>
            <a:ln w="5715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5724128" y="1988744"/>
              <a:ext cx="1224136" cy="864096"/>
            </a:xfrm>
            <a:prstGeom prst="line">
              <a:avLst/>
            </a:prstGeom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6570222" y="1632779"/>
              <a:ext cx="756084" cy="72008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076056" y="827430"/>
              <a:ext cx="1324510" cy="369322"/>
            </a:xfrm>
            <a:prstGeom prst="rect">
              <a:avLst/>
            </a:prstGeom>
            <a:noFill/>
          </p:spPr>
          <p:txBody>
            <a:bodyPr wrap="none" lIns="91430" tIns="45715" rIns="91430" bIns="45715" rtlCol="0">
              <a:spAutoFit/>
            </a:bodyPr>
            <a:lstStyle/>
            <a:p>
              <a:pPr defTabSz="914116"/>
              <a:r>
                <a:rPr lang="en-GB" dirty="0" smtClean="0">
                  <a:solidFill>
                    <a:prstClr val="black"/>
                  </a:solidFill>
                </a:rPr>
                <a:t>Dark Matter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495962" y="836712"/>
              <a:ext cx="1324510" cy="369322"/>
            </a:xfrm>
            <a:prstGeom prst="rect">
              <a:avLst/>
            </a:prstGeom>
            <a:noFill/>
          </p:spPr>
          <p:txBody>
            <a:bodyPr wrap="none" lIns="91430" tIns="45715" rIns="91430" bIns="45715" rtlCol="0">
              <a:spAutoFit/>
            </a:bodyPr>
            <a:lstStyle/>
            <a:p>
              <a:pPr defTabSz="914116"/>
              <a:r>
                <a:rPr lang="en-GB" dirty="0" smtClean="0">
                  <a:solidFill>
                    <a:prstClr val="black"/>
                  </a:solidFill>
                </a:rPr>
                <a:t>Dark Matter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222927" y="2708920"/>
              <a:ext cx="933249" cy="369322"/>
            </a:xfrm>
            <a:prstGeom prst="rect">
              <a:avLst/>
            </a:prstGeom>
            <a:noFill/>
          </p:spPr>
          <p:txBody>
            <a:bodyPr wrap="none" lIns="91430" tIns="45715" rIns="91430" bIns="45715" rtlCol="0">
              <a:spAutoFit/>
            </a:bodyPr>
            <a:lstStyle/>
            <a:p>
              <a:pPr defTabSz="914116"/>
              <a:r>
                <a:rPr lang="en-GB" dirty="0">
                  <a:solidFill>
                    <a:prstClr val="black"/>
                  </a:solidFill>
                </a:rPr>
                <a:t>Nucleus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815215" y="2699638"/>
              <a:ext cx="933249" cy="369322"/>
            </a:xfrm>
            <a:prstGeom prst="rect">
              <a:avLst/>
            </a:prstGeom>
            <a:noFill/>
          </p:spPr>
          <p:txBody>
            <a:bodyPr wrap="none" lIns="91430" tIns="45715" rIns="91430" bIns="45715" rtlCol="0">
              <a:spAutoFit/>
            </a:bodyPr>
            <a:lstStyle/>
            <a:p>
              <a:pPr defTabSz="914116"/>
              <a:r>
                <a:rPr lang="en-GB" dirty="0">
                  <a:solidFill>
                    <a:prstClr val="black"/>
                  </a:solidFill>
                </a:rPr>
                <a:t>Nucleus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292080" y="3212976"/>
              <a:ext cx="3402193" cy="369322"/>
            </a:xfrm>
            <a:prstGeom prst="rect">
              <a:avLst/>
            </a:prstGeom>
            <a:noFill/>
          </p:spPr>
          <p:txBody>
            <a:bodyPr wrap="none" lIns="91430" tIns="45715" rIns="91430" bIns="45715" rtlCol="0">
              <a:spAutoFit/>
            </a:bodyPr>
            <a:lstStyle/>
            <a:p>
              <a:pPr defTabSz="914116"/>
              <a:r>
                <a:rPr lang="en-GB" b="1" i="1" dirty="0" smtClean="0">
                  <a:solidFill>
                    <a:prstClr val="black"/>
                  </a:solidFill>
                </a:rPr>
                <a:t>Shake</a:t>
              </a:r>
              <a:r>
                <a:rPr lang="en-GB" i="1" dirty="0" smtClean="0">
                  <a:solidFill>
                    <a:prstClr val="black"/>
                  </a:solidFill>
                </a:rPr>
                <a:t> – direct detection scattering</a:t>
              </a:r>
              <a:endParaRPr lang="en-GB" i="1" dirty="0">
                <a:solidFill>
                  <a:prstClr val="black"/>
                </a:solidFill>
              </a:endParaRPr>
            </a:p>
          </p:txBody>
        </p:sp>
      </p:grpSp>
      <p:cxnSp>
        <p:nvCxnSpPr>
          <p:cNvPr id="29" name="Straight Connector 28"/>
          <p:cNvCxnSpPr/>
          <p:nvPr/>
        </p:nvCxnSpPr>
        <p:spPr>
          <a:xfrm flipV="1">
            <a:off x="4499856" y="4302474"/>
            <a:ext cx="1224136" cy="864096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499856" y="5166474"/>
            <a:ext cx="1224136" cy="789511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275856" y="4302474"/>
            <a:ext cx="1224136" cy="86400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275856" y="5166474"/>
            <a:ext cx="1224136" cy="864096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4121950" y="4810509"/>
            <a:ext cx="756084" cy="720080"/>
          </a:xfrm>
          <a:prstGeom prst="ellipse">
            <a:avLst/>
          </a:prstGeom>
          <a:solidFill>
            <a:schemeClr val="bg1">
              <a:lumMod val="65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671426" y="4005064"/>
            <a:ext cx="1324510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16"/>
            <a:r>
              <a:rPr lang="en-GB" dirty="0" smtClean="0">
                <a:solidFill>
                  <a:prstClr val="black"/>
                </a:solidFill>
              </a:rPr>
              <a:t>Dark Matter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71426" y="5949280"/>
            <a:ext cx="1324510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16"/>
            <a:r>
              <a:rPr lang="en-GB" dirty="0" smtClean="0">
                <a:solidFill>
                  <a:prstClr val="black"/>
                </a:solidFill>
              </a:rPr>
              <a:t>Dark Matter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03311" y="4005064"/>
            <a:ext cx="1240897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16"/>
            <a:r>
              <a:rPr lang="en-GB" dirty="0" smtClean="0">
                <a:solidFill>
                  <a:prstClr val="black"/>
                </a:solidFill>
              </a:rPr>
              <a:t>SM Particle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220072" y="5949280"/>
            <a:ext cx="1240897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16"/>
            <a:r>
              <a:rPr lang="en-GB" dirty="0" smtClean="0">
                <a:solidFill>
                  <a:prstClr val="black"/>
                </a:solidFill>
              </a:rPr>
              <a:t>SM Particle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24951" y="6390610"/>
            <a:ext cx="3991265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defTabSz="914116"/>
            <a:r>
              <a:rPr lang="en-GB" b="1" i="1" dirty="0" smtClean="0">
                <a:solidFill>
                  <a:prstClr val="black"/>
                </a:solidFill>
              </a:rPr>
              <a:t>Break</a:t>
            </a:r>
            <a:r>
              <a:rPr lang="en-GB" i="1" dirty="0" smtClean="0">
                <a:solidFill>
                  <a:prstClr val="black"/>
                </a:solidFill>
              </a:rPr>
              <a:t> – indirect detection of annihilation</a:t>
            </a:r>
            <a:endParaRPr lang="en-GB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7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116632"/>
            <a:ext cx="60486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dirty="0" smtClean="0">
                <a:latin typeface="Arial Rounded MT Bold" panose="020F0704030504030204" pitchFamily="34" charset="0"/>
              </a:rPr>
              <a:t>Axial Vector Coupling  – </a:t>
            </a:r>
          </a:p>
          <a:p>
            <a:pPr algn="ctr"/>
            <a:r>
              <a:rPr lang="en-GB" sz="2800" dirty="0" err="1" smtClean="0">
                <a:latin typeface="Arial Rounded MT Bold" panose="020F0704030504030204" pitchFamily="34" charset="0"/>
              </a:rPr>
              <a:t>monojet</a:t>
            </a:r>
            <a:r>
              <a:rPr lang="en-GB" sz="2800" dirty="0" smtClean="0">
                <a:latin typeface="Arial Rounded MT Bold" panose="020F0704030504030204" pitchFamily="34" charset="0"/>
              </a:rPr>
              <a:t> constraints</a:t>
            </a:r>
            <a:endParaRPr lang="en-GB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2200" y="1844824"/>
            <a:ext cx="2664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Test cases are for fixed arbitrary couplings.</a:t>
            </a:r>
          </a:p>
          <a:p>
            <a:endParaRPr lang="en-GB" dirty="0"/>
          </a:p>
          <a:p>
            <a:r>
              <a:rPr lang="en-GB" dirty="0" smtClean="0"/>
              <a:t>Mediator mass varied until collider limit violated</a:t>
            </a:r>
          </a:p>
          <a:p>
            <a:endParaRPr lang="en-GB" dirty="0"/>
          </a:p>
          <a:p>
            <a:r>
              <a:rPr lang="en-GB" dirty="0" smtClean="0"/>
              <a:t>Corresponding direct detection cross section then calculated.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26" y="1070739"/>
            <a:ext cx="6143517" cy="57734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73075" y="6165304"/>
            <a:ext cx="2979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Colliders win here!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90099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836712"/>
            <a:ext cx="7008120" cy="12249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255" y="2852936"/>
            <a:ext cx="8565481" cy="13154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40648" y="180172"/>
            <a:ext cx="4262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latin typeface="Arial Rounded MT Bold" panose="020F0704030504030204" pitchFamily="34" charset="0"/>
              </a:rPr>
              <a:t>Pseudo-scalar coupling</a:t>
            </a:r>
            <a:endParaRPr lang="en-GB" sz="2800" dirty="0">
              <a:latin typeface="Arial Rounded MT Bold" panose="020F07040305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7759" y="1916832"/>
            <a:ext cx="72484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factors of q in matrix element result in strong energy dependence in the direct cross section </a:t>
            </a:r>
          </a:p>
          <a:p>
            <a:pPr algn="ctr"/>
            <a:endParaRPr lang="en-GB" sz="2800" dirty="0"/>
          </a:p>
          <a:p>
            <a:pPr algn="ctr"/>
            <a:endParaRPr lang="en-GB" sz="2800" dirty="0" smtClean="0"/>
          </a:p>
          <a:p>
            <a:pPr algn="ctr"/>
            <a:endParaRPr lang="en-GB" sz="2800" dirty="0"/>
          </a:p>
          <a:p>
            <a:pPr algn="ctr"/>
            <a:r>
              <a:rPr lang="en-GB" sz="2800" dirty="0" smtClean="0"/>
              <a:t>Direct detection therefore extremely difficult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820" y="5204507"/>
            <a:ext cx="6346639" cy="7588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8161" y="4931040"/>
            <a:ext cx="2545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Number of events in LZ :-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703681" y="5993685"/>
            <a:ext cx="3136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Boehm et al. hep-</a:t>
            </a:r>
            <a:r>
              <a:rPr lang="en-GB" dirty="0" err="1" smtClean="0"/>
              <a:t>th</a:t>
            </a:r>
            <a:r>
              <a:rPr lang="en-GB" dirty="0" smtClean="0"/>
              <a:t>/1401.6458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03681" y="4507658"/>
            <a:ext cx="354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Del Nobile et al. </a:t>
            </a:r>
            <a:r>
              <a:rPr lang="en-GB" dirty="0" err="1" smtClean="0"/>
              <a:t>arXiv</a:t>
            </a:r>
            <a:r>
              <a:rPr lang="en-GB" dirty="0" smtClean="0"/>
              <a:t>: 1502.07682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026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http://svs.gsfc.nasa.gov/vis/a010000/a011500/a011513/Galactic_Center_Fermi_Mellinger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1" name="TextBox 1"/>
          <p:cNvSpPr txBox="1">
            <a:spLocks noChangeArrowheads="1"/>
          </p:cNvSpPr>
          <p:nvPr/>
        </p:nvSpPr>
        <p:spPr bwMode="auto">
          <a:xfrm>
            <a:off x="1259632" y="4077072"/>
            <a:ext cx="799288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Galactic </a:t>
            </a:r>
            <a:r>
              <a:rPr lang="en-GB" dirty="0">
                <a:solidFill>
                  <a:schemeClr val="bg1"/>
                </a:solidFill>
              </a:rPr>
              <a:t>Centre Excess detected by Fermi Gamma Ray </a:t>
            </a:r>
            <a:r>
              <a:rPr lang="en-GB" dirty="0" smtClean="0">
                <a:solidFill>
                  <a:schemeClr val="bg1"/>
                </a:solidFill>
              </a:rPr>
              <a:t>Telescope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Consistent with 30 </a:t>
            </a:r>
            <a:r>
              <a:rPr lang="en-GB" dirty="0" err="1" smtClean="0">
                <a:solidFill>
                  <a:schemeClr val="bg1"/>
                </a:solidFill>
              </a:rPr>
              <a:t>GeV</a:t>
            </a:r>
            <a:r>
              <a:rPr lang="en-GB" dirty="0" smtClean="0">
                <a:solidFill>
                  <a:schemeClr val="bg1"/>
                </a:solidFill>
              </a:rPr>
              <a:t> DM annihilating into b quarks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Approximately right density profile, annihilation cross section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May also be consistent with Millisecond pulsars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Next Fermi data release may clarify the situation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May require instrument with better angular resolution (</a:t>
            </a:r>
            <a:r>
              <a:rPr lang="en-GB" dirty="0" err="1" smtClean="0">
                <a:solidFill>
                  <a:schemeClr val="bg1"/>
                </a:solidFill>
              </a:rPr>
              <a:t>Pangu</a:t>
            </a:r>
            <a:r>
              <a:rPr lang="en-GB" dirty="0" smtClean="0">
                <a:solidFill>
                  <a:schemeClr val="bg1"/>
                </a:solidFill>
              </a:rPr>
              <a:t>?)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73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332656"/>
            <a:ext cx="8067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latin typeface="Arial Rounded MT Bold" panose="020F0704030504030204" pitchFamily="34" charset="0"/>
              </a:rPr>
              <a:t>Example of </a:t>
            </a:r>
            <a:r>
              <a:rPr lang="en-GB" sz="2400" dirty="0" err="1" smtClean="0">
                <a:latin typeface="Arial Rounded MT Bold" panose="020F0704030504030204" pitchFamily="34" charset="0"/>
              </a:rPr>
              <a:t>pseudoscalar</a:t>
            </a:r>
            <a:r>
              <a:rPr lang="en-GB" sz="2400" dirty="0" smtClean="0">
                <a:latin typeface="Arial Rounded MT Bold" panose="020F0704030504030204" pitchFamily="34" charset="0"/>
              </a:rPr>
              <a:t> coupling – Coy Dark Matter</a:t>
            </a:r>
          </a:p>
          <a:p>
            <a:pPr algn="ctr"/>
            <a:r>
              <a:rPr lang="en-GB" sz="2400" dirty="0" smtClean="0">
                <a:latin typeface="Arial Rounded MT Bold" panose="020F0704030504030204" pitchFamily="34" charset="0"/>
              </a:rPr>
              <a:t>(can explain gamma ray excess)</a:t>
            </a:r>
            <a:endParaRPr lang="en-GB" sz="2400" dirty="0">
              <a:latin typeface="Arial Rounded MT Bold" panose="020F07040305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1700808"/>
            <a:ext cx="4409912" cy="352839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641145"/>
            <a:ext cx="4147045" cy="352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31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8833"/>
            <a:ext cx="9144000" cy="27909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332656"/>
            <a:ext cx="5688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Arial Rounded MT Bold" panose="020F0704030504030204" pitchFamily="34" charset="0"/>
              </a:rPr>
              <a:t>At colliders, not much difference between scalars and pseudo-scalars</a:t>
            </a:r>
            <a:endParaRPr lang="en-GB" sz="2400" dirty="0">
              <a:latin typeface="Arial Rounded MT Bold" panose="020F07040305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112" y="4869416"/>
            <a:ext cx="87797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Monojet</a:t>
            </a:r>
            <a:r>
              <a:rPr lang="en-GB" sz="2400" dirty="0" smtClean="0"/>
              <a:t> limits from </a:t>
            </a:r>
            <a:r>
              <a:rPr lang="en-GB" sz="2400" dirty="0" err="1" smtClean="0"/>
              <a:t>Haisch</a:t>
            </a:r>
            <a:r>
              <a:rPr lang="en-GB" sz="2400" dirty="0" smtClean="0"/>
              <a:t>, </a:t>
            </a:r>
            <a:r>
              <a:rPr lang="en-GB" sz="2400" dirty="0" err="1" smtClean="0"/>
              <a:t>Kahlhoefer</a:t>
            </a:r>
            <a:r>
              <a:rPr lang="en-GB" sz="2400" dirty="0" smtClean="0"/>
              <a:t> and Unwin (arXiv:1208.4605)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Red limit with naïve couplings </a:t>
            </a:r>
            <a:r>
              <a:rPr lang="en-GB" sz="2400" dirty="0" smtClean="0"/>
              <a:t>– </a:t>
            </a:r>
            <a:r>
              <a:rPr lang="en-GB" sz="2400" b="1" dirty="0" smtClean="0">
                <a:solidFill>
                  <a:srgbClr val="00B050"/>
                </a:solidFill>
              </a:rPr>
              <a:t>Green limit with heavy quark loops</a:t>
            </a:r>
            <a:endParaRPr lang="en-GB" sz="2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01" y="6093296"/>
            <a:ext cx="87852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Models with scalar models can mix with Higgs leading to other constraints…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94475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5733" y="404666"/>
            <a:ext cx="6816742" cy="830968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One particular example </a:t>
            </a:r>
            <a:r>
              <a:rPr lang="en-GB" sz="24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of </a:t>
            </a:r>
            <a:r>
              <a:rPr lang="en-GB" sz="24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Scalar Coupling:- </a:t>
            </a:r>
            <a:endParaRPr lang="en-GB" sz="2400" dirty="0">
              <a:solidFill>
                <a:prstClr val="black"/>
              </a:solidFill>
              <a:latin typeface="Arial Rounded MT Bold" panose="020F0704030504030204" pitchFamily="34" charset="0"/>
            </a:endParaRPr>
          </a:p>
          <a:p>
            <a:r>
              <a:rPr lang="en-GB" sz="24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Singlet Fermionic Dark Matter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1682" y="1338621"/>
            <a:ext cx="8549301" cy="5118081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sz="2900" dirty="0">
                <a:solidFill>
                  <a:prstClr val="black"/>
                </a:solidFill>
                <a:latin typeface="Calibri"/>
              </a:rPr>
              <a:t>McDonald, (1994)</a:t>
            </a:r>
          </a:p>
          <a:p>
            <a:r>
              <a:rPr lang="en-GB" sz="2900" dirty="0">
                <a:solidFill>
                  <a:prstClr val="black"/>
                </a:solidFill>
                <a:latin typeface="Calibri"/>
              </a:rPr>
              <a:t>H. </a:t>
            </a:r>
            <a:r>
              <a:rPr lang="en-GB" sz="2900" dirty="0" err="1">
                <a:solidFill>
                  <a:prstClr val="black"/>
                </a:solidFill>
                <a:latin typeface="Calibri"/>
              </a:rPr>
              <a:t>Davoudiasl</a:t>
            </a:r>
            <a:r>
              <a:rPr lang="en-GB" sz="2900" dirty="0">
                <a:solidFill>
                  <a:prstClr val="black"/>
                </a:solidFill>
                <a:latin typeface="Calibri"/>
              </a:rPr>
              <a:t>, R. Kitano, T. Li, and H. Murayama, (2005)</a:t>
            </a:r>
          </a:p>
          <a:p>
            <a:r>
              <a:rPr lang="en-GB" sz="2900" dirty="0">
                <a:solidFill>
                  <a:prstClr val="black"/>
                </a:solidFill>
                <a:latin typeface="Calibri"/>
              </a:rPr>
              <a:t>Burgess, </a:t>
            </a:r>
            <a:r>
              <a:rPr lang="en-GB" sz="2900" dirty="0" err="1">
                <a:solidFill>
                  <a:prstClr val="black"/>
                </a:solidFill>
                <a:latin typeface="Calibri"/>
              </a:rPr>
              <a:t>Pospelov</a:t>
            </a:r>
            <a:r>
              <a:rPr lang="en-GB" sz="2900" dirty="0">
                <a:solidFill>
                  <a:prstClr val="black"/>
                </a:solidFill>
                <a:latin typeface="Calibri"/>
              </a:rPr>
              <a:t>, and </a:t>
            </a:r>
            <a:r>
              <a:rPr lang="en-GB" sz="2900" dirty="0" err="1">
                <a:solidFill>
                  <a:prstClr val="black"/>
                </a:solidFill>
                <a:latin typeface="Calibri"/>
              </a:rPr>
              <a:t>ter</a:t>
            </a:r>
            <a:r>
              <a:rPr lang="en-GB" sz="29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sz="2900" dirty="0" err="1">
                <a:solidFill>
                  <a:prstClr val="black"/>
                </a:solidFill>
                <a:latin typeface="Calibri"/>
              </a:rPr>
              <a:t>Veldhuis</a:t>
            </a:r>
            <a:r>
              <a:rPr lang="en-GB" sz="2900" dirty="0">
                <a:solidFill>
                  <a:prstClr val="black"/>
                </a:solidFill>
                <a:latin typeface="Calibri"/>
              </a:rPr>
              <a:t>,(2001)</a:t>
            </a:r>
          </a:p>
          <a:p>
            <a:r>
              <a:rPr lang="en-GB" sz="2900" dirty="0">
                <a:solidFill>
                  <a:prstClr val="black"/>
                </a:solidFill>
                <a:latin typeface="Calibri"/>
              </a:rPr>
              <a:t>Kim, Lee, and Shin,(2007/2008)</a:t>
            </a:r>
          </a:p>
          <a:p>
            <a:r>
              <a:rPr lang="en-GB" sz="2900" dirty="0">
                <a:solidFill>
                  <a:prstClr val="black"/>
                </a:solidFill>
                <a:latin typeface="Calibri"/>
              </a:rPr>
              <a:t>Qin, Wang, and </a:t>
            </a:r>
            <a:r>
              <a:rPr lang="en-GB" sz="2900" dirty="0" err="1">
                <a:solidFill>
                  <a:prstClr val="black"/>
                </a:solidFill>
                <a:latin typeface="Calibri"/>
              </a:rPr>
              <a:t>Xiong</a:t>
            </a:r>
            <a:r>
              <a:rPr lang="en-GB" sz="2900" dirty="0">
                <a:solidFill>
                  <a:prstClr val="black"/>
                </a:solidFill>
                <a:latin typeface="Calibri"/>
              </a:rPr>
              <a:t>, (2011)</a:t>
            </a:r>
          </a:p>
          <a:p>
            <a:r>
              <a:rPr lang="en-GB" sz="2900" dirty="0">
                <a:solidFill>
                  <a:prstClr val="black"/>
                </a:solidFill>
                <a:latin typeface="Calibri"/>
              </a:rPr>
              <a:t>Lopez-</a:t>
            </a:r>
            <a:r>
              <a:rPr lang="en-GB" sz="2900" dirty="0" err="1">
                <a:solidFill>
                  <a:prstClr val="black"/>
                </a:solidFill>
                <a:latin typeface="Calibri"/>
              </a:rPr>
              <a:t>Honorez</a:t>
            </a:r>
            <a:r>
              <a:rPr lang="en-GB" sz="29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GB" sz="2900" dirty="0" err="1">
                <a:solidFill>
                  <a:prstClr val="black"/>
                </a:solidFill>
                <a:latin typeface="Calibri"/>
              </a:rPr>
              <a:t>Schwetz</a:t>
            </a:r>
            <a:r>
              <a:rPr lang="en-GB" sz="2900" dirty="0">
                <a:solidFill>
                  <a:prstClr val="black"/>
                </a:solidFill>
                <a:latin typeface="Calibri"/>
              </a:rPr>
              <a:t>, and </a:t>
            </a:r>
            <a:r>
              <a:rPr lang="en-GB" sz="2900" dirty="0" err="1">
                <a:solidFill>
                  <a:prstClr val="black"/>
                </a:solidFill>
                <a:latin typeface="Calibri"/>
              </a:rPr>
              <a:t>Zupan</a:t>
            </a:r>
            <a:r>
              <a:rPr lang="en-GB" sz="2900" dirty="0">
                <a:solidFill>
                  <a:prstClr val="black"/>
                </a:solidFill>
                <a:latin typeface="Calibri"/>
              </a:rPr>
              <a:t>, (2012)</a:t>
            </a:r>
          </a:p>
          <a:p>
            <a:r>
              <a:rPr lang="en-GB" sz="2900" dirty="0" err="1">
                <a:solidFill>
                  <a:prstClr val="black"/>
                </a:solidFill>
                <a:latin typeface="Calibri"/>
              </a:rPr>
              <a:t>Baek</a:t>
            </a:r>
            <a:r>
              <a:rPr lang="en-GB" sz="29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GB" sz="2900" dirty="0" err="1">
                <a:solidFill>
                  <a:prstClr val="black"/>
                </a:solidFill>
                <a:latin typeface="Calibri"/>
              </a:rPr>
              <a:t>Ko</a:t>
            </a:r>
            <a:r>
              <a:rPr lang="en-GB" sz="2900" dirty="0">
                <a:solidFill>
                  <a:prstClr val="black"/>
                </a:solidFill>
                <a:latin typeface="Calibri"/>
              </a:rPr>
              <a:t>, Park, and </a:t>
            </a:r>
            <a:r>
              <a:rPr lang="en-GB" sz="2900" dirty="0" err="1">
                <a:solidFill>
                  <a:prstClr val="black"/>
                </a:solidFill>
                <a:latin typeface="Calibri"/>
              </a:rPr>
              <a:t>Senaha</a:t>
            </a:r>
            <a:r>
              <a:rPr lang="en-GB" sz="2900" dirty="0">
                <a:solidFill>
                  <a:prstClr val="black"/>
                </a:solidFill>
                <a:latin typeface="Calibri"/>
              </a:rPr>
              <a:t>, (2012)</a:t>
            </a:r>
          </a:p>
          <a:p>
            <a:endParaRPr lang="en-GB" sz="2900" dirty="0">
              <a:solidFill>
                <a:prstClr val="black"/>
              </a:solidFill>
              <a:latin typeface="Calibri"/>
            </a:endParaRPr>
          </a:p>
          <a:p>
            <a:r>
              <a:rPr lang="en-GB" sz="2900" dirty="0">
                <a:solidFill>
                  <a:prstClr val="black"/>
                </a:solidFill>
                <a:latin typeface="Calibri"/>
              </a:rPr>
              <a:t>We heavily used</a:t>
            </a:r>
          </a:p>
          <a:p>
            <a:r>
              <a:rPr lang="en-GB" sz="2900" dirty="0">
                <a:solidFill>
                  <a:prstClr val="black"/>
                </a:solidFill>
                <a:latin typeface="Calibri"/>
              </a:rPr>
              <a:t>Espinosa, T. </a:t>
            </a:r>
            <a:r>
              <a:rPr lang="en-GB" sz="2900" dirty="0" err="1">
                <a:solidFill>
                  <a:prstClr val="black"/>
                </a:solidFill>
                <a:latin typeface="Calibri"/>
              </a:rPr>
              <a:t>Konstandin</a:t>
            </a:r>
            <a:r>
              <a:rPr lang="en-GB" sz="2900" dirty="0">
                <a:solidFill>
                  <a:prstClr val="black"/>
                </a:solidFill>
                <a:latin typeface="Calibri"/>
              </a:rPr>
              <a:t>, and F. Riva, (2012)</a:t>
            </a:r>
          </a:p>
          <a:p>
            <a:endParaRPr lang="en-GB" dirty="0" smtClean="0">
              <a:solidFill>
                <a:prstClr val="black"/>
              </a:solidFill>
              <a:latin typeface="Calibri"/>
            </a:endParaRPr>
          </a:p>
          <a:p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77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386" y="620046"/>
            <a:ext cx="6624736" cy="1774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32649" y="228744"/>
            <a:ext cx="5078702" cy="461637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E</a:t>
            </a:r>
            <a:r>
              <a:rPr lang="en-GB" sz="24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xtra </a:t>
            </a:r>
            <a:r>
              <a:rPr lang="en-GB" sz="24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Scalar </a:t>
            </a:r>
            <a:r>
              <a:rPr lang="en-GB" sz="24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Field as Dark Matter</a:t>
            </a:r>
            <a:endParaRPr lang="en-GB" sz="2400" dirty="0">
              <a:solidFill>
                <a:prstClr val="black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2492896"/>
            <a:ext cx="7488832" cy="1569642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  <a:latin typeface="Calibri"/>
              </a:rPr>
              <a:t>If you assume </a:t>
            </a:r>
            <a:r>
              <a:rPr lang="en-GB" sz="2400" i="1" dirty="0">
                <a:solidFill>
                  <a:prstClr val="black"/>
                </a:solidFill>
                <a:latin typeface="Calibri"/>
              </a:rPr>
              <a:t>s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= -</a:t>
            </a:r>
            <a:r>
              <a:rPr lang="en-GB" sz="2400" i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s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 then </a:t>
            </a:r>
            <a:r>
              <a:rPr lang="en-GB" sz="2400" i="1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 is a good dark matter candidate</a:t>
            </a:r>
          </a:p>
          <a:p>
            <a:endParaRPr lang="en-GB" sz="2400" dirty="0">
              <a:solidFill>
                <a:prstClr val="black"/>
              </a:solidFill>
              <a:latin typeface="Calibri"/>
            </a:endParaRPr>
          </a:p>
          <a:p>
            <a:r>
              <a:rPr lang="en-GB" sz="2400" dirty="0">
                <a:solidFill>
                  <a:prstClr val="black"/>
                </a:solidFill>
                <a:latin typeface="Calibri"/>
              </a:rPr>
              <a:t>However, you cannot get 1</a:t>
            </a:r>
            <a:r>
              <a:rPr lang="en-GB" sz="2400" baseline="30000" dirty="0">
                <a:solidFill>
                  <a:prstClr val="black"/>
                </a:solidFill>
                <a:latin typeface="Calibri"/>
              </a:rPr>
              <a:t>st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 order phase transition AND all the relic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abundance (Cline et al 2012)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79912" y="1507286"/>
            <a:ext cx="4248472" cy="9856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85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386" y="620041"/>
            <a:ext cx="6624736" cy="1774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325" y="4863180"/>
            <a:ext cx="5521399" cy="654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4221088"/>
            <a:ext cx="8477898" cy="1938992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  <a:latin typeface="Calibri"/>
              </a:rPr>
              <a:t>	then assume dark matter is a fermion that couples to s field</a:t>
            </a:r>
          </a:p>
          <a:p>
            <a:endParaRPr lang="en-GB" sz="2400" dirty="0">
              <a:solidFill>
                <a:prstClr val="black"/>
              </a:solidFill>
              <a:latin typeface="Calibri"/>
            </a:endParaRPr>
          </a:p>
          <a:p>
            <a:endParaRPr lang="en-GB" sz="2400" dirty="0">
              <a:solidFill>
                <a:prstClr val="black"/>
              </a:solidFill>
              <a:latin typeface="Calibri"/>
            </a:endParaRPr>
          </a:p>
          <a:p>
            <a:endParaRPr lang="en-GB" sz="2400" dirty="0">
              <a:solidFill>
                <a:prstClr val="black"/>
              </a:solidFill>
              <a:latin typeface="Calibri"/>
            </a:endParaRPr>
          </a:p>
          <a:p>
            <a:r>
              <a:rPr lang="en-GB" sz="2400" dirty="0">
                <a:solidFill>
                  <a:prstClr val="black"/>
                </a:solidFill>
                <a:latin typeface="Calibri"/>
              </a:rPr>
              <a:t>     	     has global U(1) charge to prevent mixing with SM</a:t>
            </a:r>
          </a:p>
        </p:txBody>
      </p:sp>
      <p:sp>
        <p:nvSpPr>
          <p:cNvPr id="6" name="Left Brace 5"/>
          <p:cNvSpPr/>
          <p:nvPr/>
        </p:nvSpPr>
        <p:spPr>
          <a:xfrm flipH="1">
            <a:off x="7713420" y="1628798"/>
            <a:ext cx="242955" cy="765726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0" tIns="45706" rIns="91410" bIns="45706"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>
            <a:off x="7057979" y="2011665"/>
            <a:ext cx="1690485" cy="1273321"/>
          </a:xfrm>
          <a:prstGeom prst="arc">
            <a:avLst>
              <a:gd name="adj1" fmla="val 16200000"/>
              <a:gd name="adj2" fmla="val 5653717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10" tIns="45706" rIns="91410" bIns="45706"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8322" y="3101187"/>
            <a:ext cx="6182846" cy="461665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  <a:latin typeface="Calibri"/>
              </a:rPr>
              <a:t>These terms arise from not assuming field </a:t>
            </a:r>
            <a:r>
              <a:rPr lang="en-GB" sz="2400" i="1" dirty="0">
                <a:solidFill>
                  <a:prstClr val="black"/>
                </a:solidFill>
                <a:latin typeface="Calibri"/>
              </a:rPr>
              <a:t>s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= -</a:t>
            </a:r>
            <a:r>
              <a:rPr lang="en-GB" sz="2400" i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s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47665" y="228744"/>
            <a:ext cx="6012804" cy="461637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Remove symmetry of </a:t>
            </a:r>
            <a:r>
              <a:rPr lang="en-GB" sz="24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extra Scalar </a:t>
            </a:r>
            <a:r>
              <a:rPr lang="en-GB" sz="24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Field</a:t>
            </a:r>
            <a:endParaRPr lang="en-GB" sz="2400" dirty="0">
              <a:solidFill>
                <a:prstClr val="black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93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1" y="2006750"/>
            <a:ext cx="4445000" cy="284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48903" y="6041709"/>
            <a:ext cx="7488000" cy="58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682" tIns="41342" rIns="82682" bIns="41342">
            <a:spAutoFit/>
          </a:bodyPr>
          <a:lstStyle/>
          <a:p>
            <a:pPr defTabSz="826874"/>
            <a:r>
              <a:rPr lang="en-US" altLang="en-US" sz="1633" dirty="0">
                <a:solidFill>
                  <a:srgbClr val="000000"/>
                </a:solidFill>
                <a:latin typeface="+mj-lt"/>
              </a:rPr>
              <a:t>Figures from “Electroweak baryogenesis” </a:t>
            </a:r>
          </a:p>
          <a:p>
            <a:pPr defTabSz="826874"/>
            <a:r>
              <a:rPr lang="en-US" altLang="en-US" sz="1633" dirty="0">
                <a:solidFill>
                  <a:srgbClr val="000000"/>
                </a:solidFill>
                <a:latin typeface="+mj-lt"/>
              </a:rPr>
              <a:t>David E Morrissey and Michael J Ramsey-</a:t>
            </a:r>
            <a:r>
              <a:rPr lang="en-US" altLang="en-US" sz="1633" dirty="0" err="1">
                <a:solidFill>
                  <a:srgbClr val="000000"/>
                </a:solidFill>
                <a:latin typeface="+mj-lt"/>
              </a:rPr>
              <a:t>Musolf</a:t>
            </a:r>
            <a:r>
              <a:rPr lang="en-US" altLang="en-US" sz="1633" dirty="0">
                <a:solidFill>
                  <a:srgbClr val="000000"/>
                </a:solidFill>
                <a:latin typeface="+mj-lt"/>
              </a:rPr>
              <a:t> 2012 New J. Phys. 14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381491" y="354975"/>
            <a:ext cx="4381018" cy="474368"/>
          </a:xfrm>
          <a:prstGeom prst="rect">
            <a:avLst/>
          </a:prstGeom>
          <a:noFill/>
        </p:spPr>
        <p:txBody>
          <a:bodyPr wrap="none" lIns="82682" tIns="41342" rIns="82682" bIns="41342" rtlCol="0">
            <a:spAutoFit/>
          </a:bodyPr>
          <a:lstStyle/>
          <a:p>
            <a:pPr algn="ctr"/>
            <a:r>
              <a:rPr lang="en-GB" sz="2540" dirty="0">
                <a:latin typeface="Arial Rounded MT Bold" panose="020F0704030504030204" pitchFamily="34" charset="0"/>
              </a:rPr>
              <a:t>Electroweak Baryogenesis</a:t>
            </a:r>
          </a:p>
        </p:txBody>
      </p:sp>
    </p:spTree>
    <p:extLst>
      <p:ext uri="{BB962C8B-B14F-4D97-AF65-F5344CB8AC3E}">
        <p14:creationId xmlns:p14="http://schemas.microsoft.com/office/powerpoint/2010/main" val="268155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1" y="1682934"/>
            <a:ext cx="4254500" cy="349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48903" y="6041709"/>
            <a:ext cx="7488000" cy="58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682" tIns="41342" rIns="82682" bIns="41342">
            <a:spAutoFit/>
          </a:bodyPr>
          <a:lstStyle/>
          <a:p>
            <a:pPr defTabSz="826874"/>
            <a:r>
              <a:rPr lang="en-US" altLang="en-US" sz="1633" dirty="0">
                <a:solidFill>
                  <a:srgbClr val="000000"/>
                </a:solidFill>
                <a:latin typeface="+mj-lt"/>
              </a:rPr>
              <a:t>Figures from “Electroweak baryogenesis” </a:t>
            </a:r>
          </a:p>
          <a:p>
            <a:pPr defTabSz="826874"/>
            <a:r>
              <a:rPr lang="en-US" altLang="en-US" sz="1633" dirty="0">
                <a:solidFill>
                  <a:srgbClr val="000000"/>
                </a:solidFill>
                <a:latin typeface="+mj-lt"/>
              </a:rPr>
              <a:t>David E Morrissey and Michael J Ramsey-</a:t>
            </a:r>
            <a:r>
              <a:rPr lang="en-US" altLang="en-US" sz="1633" dirty="0" err="1">
                <a:solidFill>
                  <a:srgbClr val="000000"/>
                </a:solidFill>
                <a:latin typeface="+mj-lt"/>
              </a:rPr>
              <a:t>Musolf</a:t>
            </a:r>
            <a:r>
              <a:rPr lang="en-US" altLang="en-US" sz="1633" dirty="0">
                <a:solidFill>
                  <a:srgbClr val="000000"/>
                </a:solidFill>
                <a:latin typeface="+mj-lt"/>
              </a:rPr>
              <a:t> 2012 New J. Phys. 14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81491" y="354975"/>
            <a:ext cx="4381018" cy="474368"/>
          </a:xfrm>
          <a:prstGeom prst="rect">
            <a:avLst/>
          </a:prstGeom>
          <a:noFill/>
        </p:spPr>
        <p:txBody>
          <a:bodyPr wrap="none" lIns="82682" tIns="41342" rIns="82682" bIns="41342" rtlCol="0">
            <a:spAutoFit/>
          </a:bodyPr>
          <a:lstStyle/>
          <a:p>
            <a:pPr algn="ctr"/>
            <a:r>
              <a:rPr lang="en-GB" sz="2540" dirty="0">
                <a:latin typeface="Arial Rounded MT Bold" panose="020F0704030504030204" pitchFamily="34" charset="0"/>
              </a:rPr>
              <a:t>Electroweak Baryogenesis</a:t>
            </a:r>
          </a:p>
        </p:txBody>
      </p:sp>
    </p:spTree>
    <p:extLst>
      <p:ext uri="{BB962C8B-B14F-4D97-AF65-F5344CB8AC3E}">
        <p14:creationId xmlns:p14="http://schemas.microsoft.com/office/powerpoint/2010/main" val="187480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484784"/>
            <a:ext cx="7848435" cy="1938964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endParaRPr lang="en-GB" sz="2400" dirty="0" smtClean="0"/>
          </a:p>
          <a:p>
            <a:pPr marL="285660" indent="-285660">
              <a:buFont typeface="Arial" panose="020B0604020202020204" pitchFamily="34" charset="0"/>
              <a:buChar char="•"/>
            </a:pPr>
            <a:r>
              <a:rPr lang="en-GB" sz="2400" dirty="0" smtClean="0"/>
              <a:t>Effective </a:t>
            </a:r>
            <a:r>
              <a:rPr lang="en-GB" sz="2400" dirty="0" err="1" smtClean="0"/>
              <a:t>Lagrangians</a:t>
            </a:r>
            <a:r>
              <a:rPr lang="en-GB" sz="2400" dirty="0"/>
              <a:t> </a:t>
            </a:r>
            <a:r>
              <a:rPr lang="en-GB" sz="2400" dirty="0" smtClean="0"/>
              <a:t>and Simplified </a:t>
            </a:r>
            <a:r>
              <a:rPr lang="en-GB" sz="2400" dirty="0"/>
              <a:t>Models of Dark Matter</a:t>
            </a:r>
            <a:endParaRPr lang="en-GB" dirty="0" smtClean="0"/>
          </a:p>
          <a:p>
            <a:pPr marL="285660" indent="-285660">
              <a:buFont typeface="Arial" panose="020B0604020202020204" pitchFamily="34" charset="0"/>
              <a:buChar char="•"/>
            </a:pPr>
            <a:r>
              <a:rPr lang="en-GB" sz="2400" dirty="0"/>
              <a:t>Problems with resonances in simplified models</a:t>
            </a:r>
          </a:p>
          <a:p>
            <a:pPr marL="285660" indent="-285660">
              <a:buFont typeface="Arial" panose="020B0604020202020204" pitchFamily="34" charset="0"/>
              <a:buChar char="•"/>
            </a:pPr>
            <a:r>
              <a:rPr lang="en-GB" sz="2400" dirty="0"/>
              <a:t>Using complementarity to probe these regions</a:t>
            </a:r>
          </a:p>
          <a:p>
            <a:pPr marL="285660" indent="-285660">
              <a:buFont typeface="Arial" panose="020B0604020202020204" pitchFamily="34" charset="0"/>
              <a:buChar char="•"/>
            </a:pPr>
            <a:r>
              <a:rPr lang="en-GB" sz="2400" dirty="0"/>
              <a:t>Future methods to cope with the neutrino bound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95936" y="476672"/>
            <a:ext cx="1258658" cy="46165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400" dirty="0" smtClean="0">
                <a:latin typeface="Arial Rounded MT Bold" panose="020F0704030504030204" pitchFamily="34" charset="0"/>
              </a:rPr>
              <a:t>Outline</a:t>
            </a:r>
            <a:endParaRPr lang="en-GB" sz="2400" dirty="0">
              <a:latin typeface="Arial Rounded MT Bold" panose="020F07040305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3334" y="4725145"/>
            <a:ext cx="5217029" cy="1477309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dirty="0" smtClean="0"/>
              <a:t>Based on:- </a:t>
            </a:r>
          </a:p>
          <a:p>
            <a:r>
              <a:rPr lang="en-GB" dirty="0" smtClean="0"/>
              <a:t>1305.3452 with Robert Hogan</a:t>
            </a:r>
          </a:p>
          <a:p>
            <a:r>
              <a:rPr lang="en-GB" dirty="0" smtClean="0"/>
              <a:t>1406.3288 with John Heal </a:t>
            </a:r>
          </a:p>
          <a:p>
            <a:r>
              <a:rPr lang="en-GB" dirty="0" smtClean="0"/>
              <a:t>1406.5047 with Philipp </a:t>
            </a:r>
            <a:r>
              <a:rPr lang="en-GB" dirty="0" err="1" smtClean="0"/>
              <a:t>Grothaus</a:t>
            </a:r>
            <a:r>
              <a:rPr lang="en-GB" dirty="0" smtClean="0"/>
              <a:t> and Jocelyn Monroe</a:t>
            </a:r>
          </a:p>
          <a:p>
            <a:r>
              <a:rPr lang="en-GB" dirty="0" smtClean="0"/>
              <a:t>1409.4075 with various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88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380" y="1843826"/>
            <a:ext cx="5067301" cy="317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48903" y="6041709"/>
            <a:ext cx="7488000" cy="58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2682" tIns="41342" rIns="82682" bIns="41342">
            <a:spAutoFit/>
          </a:bodyPr>
          <a:lstStyle/>
          <a:p>
            <a:pPr defTabSz="826874"/>
            <a:r>
              <a:rPr lang="en-US" altLang="en-US" sz="1633" dirty="0">
                <a:solidFill>
                  <a:srgbClr val="000000"/>
                </a:solidFill>
                <a:latin typeface="+mj-lt"/>
              </a:rPr>
              <a:t>Figures from “Electroweak baryogenesis” </a:t>
            </a:r>
          </a:p>
          <a:p>
            <a:pPr defTabSz="826874"/>
            <a:r>
              <a:rPr lang="en-US" altLang="en-US" sz="1633" dirty="0">
                <a:solidFill>
                  <a:srgbClr val="000000"/>
                </a:solidFill>
                <a:latin typeface="+mj-lt"/>
              </a:rPr>
              <a:t>David E Morrissey and Michael J Ramsey-</a:t>
            </a:r>
            <a:r>
              <a:rPr lang="en-US" altLang="en-US" sz="1633" dirty="0" err="1">
                <a:solidFill>
                  <a:srgbClr val="000000"/>
                </a:solidFill>
                <a:latin typeface="+mj-lt"/>
              </a:rPr>
              <a:t>Musolf</a:t>
            </a:r>
            <a:r>
              <a:rPr lang="en-US" altLang="en-US" sz="1633" dirty="0">
                <a:solidFill>
                  <a:srgbClr val="000000"/>
                </a:solidFill>
                <a:latin typeface="+mj-lt"/>
              </a:rPr>
              <a:t> 2012 New J. Phys. 14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81491" y="354975"/>
            <a:ext cx="4381018" cy="474368"/>
          </a:xfrm>
          <a:prstGeom prst="rect">
            <a:avLst/>
          </a:prstGeom>
          <a:noFill/>
        </p:spPr>
        <p:txBody>
          <a:bodyPr wrap="none" lIns="82682" tIns="41342" rIns="82682" bIns="41342" rtlCol="0">
            <a:spAutoFit/>
          </a:bodyPr>
          <a:lstStyle/>
          <a:p>
            <a:pPr algn="ctr"/>
            <a:r>
              <a:rPr lang="en-GB" sz="2540" dirty="0">
                <a:latin typeface="Arial Rounded MT Bold" panose="020F0704030504030204" pitchFamily="34" charset="0"/>
              </a:rPr>
              <a:t>Electroweak Baryogenesis</a:t>
            </a:r>
          </a:p>
        </p:txBody>
      </p:sp>
    </p:spTree>
    <p:extLst>
      <p:ext uri="{BB962C8B-B14F-4D97-AF65-F5344CB8AC3E}">
        <p14:creationId xmlns:p14="http://schemas.microsoft.com/office/powerpoint/2010/main" val="233517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35" y="1448931"/>
            <a:ext cx="3090465" cy="98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966" y="239816"/>
            <a:ext cx="3097529" cy="189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0455" y="985438"/>
            <a:ext cx="2591607" cy="400110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Two mass </a:t>
            </a:r>
            <a:r>
              <a:rPr lang="en-GB" sz="2000" dirty="0" err="1">
                <a:solidFill>
                  <a:prstClr val="black"/>
                </a:solidFill>
                <a:latin typeface="Calibri"/>
              </a:rPr>
              <a:t>eigenstates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:-</a:t>
            </a:r>
          </a:p>
        </p:txBody>
      </p:sp>
      <p:sp>
        <p:nvSpPr>
          <p:cNvPr id="3" name="Rectangle 2"/>
          <p:cNvSpPr/>
          <p:nvPr/>
        </p:nvSpPr>
        <p:spPr>
          <a:xfrm>
            <a:off x="323529" y="101826"/>
            <a:ext cx="4572000" cy="830997"/>
          </a:xfrm>
          <a:prstGeom prst="rect">
            <a:avLst/>
          </a:prstGeom>
        </p:spPr>
        <p:txBody>
          <a:bodyPr lIns="91410" tIns="45706" rIns="91410" bIns="45706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The Phenomenology of the Extra Scalar Field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61" r="7"/>
          <a:stretch/>
        </p:blipFill>
        <p:spPr bwMode="auto">
          <a:xfrm>
            <a:off x="6300192" y="2219227"/>
            <a:ext cx="2293888" cy="83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612963" y="101823"/>
            <a:ext cx="3338534" cy="31831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5" y="2869933"/>
            <a:ext cx="5342684" cy="4093428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Effective branching ratio of                                      needs to be calculated.  Introduce parameter</a:t>
            </a:r>
          </a:p>
          <a:p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Then current constraints are</a:t>
            </a:r>
          </a:p>
          <a:p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Likewise can look at coupling of         to the standard model.  Signal strength is</a:t>
            </a:r>
          </a:p>
          <a:p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and                         for                              , this latter constraint dropping rapidly as the mass increases</a:t>
            </a:r>
          </a:p>
          <a:p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60124"/>
            <a:ext cx="2016224" cy="38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5" y="3608572"/>
            <a:ext cx="5126661" cy="415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000" y="4068002"/>
            <a:ext cx="1216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1" r="32990"/>
          <a:stretch/>
        </p:blipFill>
        <p:spPr bwMode="auto">
          <a:xfrm>
            <a:off x="3564000" y="4680003"/>
            <a:ext cx="324000" cy="38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12" y="5445224"/>
            <a:ext cx="5138977" cy="413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7" r="832"/>
          <a:stretch/>
        </p:blipFill>
        <p:spPr bwMode="auto">
          <a:xfrm>
            <a:off x="2430000" y="5931812"/>
            <a:ext cx="1620000" cy="36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52" y="5931814"/>
            <a:ext cx="1168044" cy="37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8144" y="4328698"/>
            <a:ext cx="2842348" cy="1631216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For LHC constraints,</a:t>
            </a:r>
          </a:p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Ellis and You 2013</a:t>
            </a:r>
          </a:p>
          <a:p>
            <a:r>
              <a:rPr lang="en-GB" sz="2000" dirty="0" err="1">
                <a:solidFill>
                  <a:prstClr val="black"/>
                </a:solidFill>
                <a:latin typeface="Calibri"/>
              </a:rPr>
              <a:t>Falkowski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, Riva and </a:t>
            </a:r>
            <a:r>
              <a:rPr lang="en-GB" sz="2000" dirty="0" err="1">
                <a:solidFill>
                  <a:prstClr val="black"/>
                </a:solidFill>
                <a:latin typeface="Calibri"/>
              </a:rPr>
              <a:t>Urbano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 2013</a:t>
            </a:r>
          </a:p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CMS 1304.0213</a:t>
            </a:r>
          </a:p>
        </p:txBody>
      </p:sp>
      <p:sp>
        <p:nvSpPr>
          <p:cNvPr id="8" name="Rectangle 7"/>
          <p:cNvSpPr/>
          <p:nvPr/>
        </p:nvSpPr>
        <p:spPr>
          <a:xfrm>
            <a:off x="5612963" y="4023659"/>
            <a:ext cx="3338534" cy="228676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29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934" y="1"/>
            <a:ext cx="6262735" cy="683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4354184" y="764704"/>
            <a:ext cx="1225931" cy="1584176"/>
          </a:xfrm>
          <a:prstGeom prst="straightConnector1">
            <a:avLst/>
          </a:prstGeom>
          <a:ln w="381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3779912" y="4005064"/>
            <a:ext cx="1584176" cy="1800200"/>
          </a:xfrm>
          <a:prstGeom prst="straightConnector1">
            <a:avLst/>
          </a:prstGeom>
          <a:ln w="381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397" b="76118"/>
          <a:stretch/>
        </p:blipFill>
        <p:spPr bwMode="auto">
          <a:xfrm>
            <a:off x="-461312" y="3092355"/>
            <a:ext cx="3888000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55" b="39367"/>
          <a:stretch/>
        </p:blipFill>
        <p:spPr bwMode="auto">
          <a:xfrm>
            <a:off x="15191" y="6419807"/>
            <a:ext cx="4338990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706" r="36945" b="-1841"/>
          <a:stretch/>
        </p:blipFill>
        <p:spPr bwMode="auto">
          <a:xfrm>
            <a:off x="33754" y="5303807"/>
            <a:ext cx="2736000" cy="11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675" y="145594"/>
            <a:ext cx="2691594" cy="646313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Electroweak Phase</a:t>
            </a:r>
          </a:p>
          <a:p>
            <a:r>
              <a:rPr lang="en-GB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Transition with h and s</a:t>
            </a:r>
            <a:endParaRPr lang="en-GB" dirty="0">
              <a:solidFill>
                <a:prstClr val="black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2348882"/>
            <a:ext cx="3024336" cy="646313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he thermal correction to the tree level potential is given by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037" y="1222370"/>
            <a:ext cx="2366223" cy="334414"/>
          </a:xfrm>
          <a:prstGeom prst="rect">
            <a:avLst/>
          </a:prstGeom>
          <a:noFill/>
        </p:spPr>
        <p:txBody>
          <a:bodyPr wrap="none" lIns="82310" tIns="41157" rIns="82310" bIns="41157" rtlCol="0">
            <a:spAutoFit/>
          </a:bodyPr>
          <a:lstStyle/>
          <a:p>
            <a:pPr defTabSz="829366">
              <a:defRPr/>
            </a:pPr>
            <a:r>
              <a:rPr lang="en-GB" sz="1600" kern="0" dirty="0">
                <a:solidFill>
                  <a:prstClr val="black"/>
                </a:solidFill>
              </a:rPr>
              <a:t>Fairbairn and Hogan 2013</a:t>
            </a:r>
          </a:p>
        </p:txBody>
      </p:sp>
    </p:spTree>
    <p:extLst>
      <p:ext uri="{BB962C8B-B14F-4D97-AF65-F5344CB8AC3E}">
        <p14:creationId xmlns:p14="http://schemas.microsoft.com/office/powerpoint/2010/main" val="284352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r="44194"/>
          <a:stretch/>
        </p:blipFill>
        <p:spPr bwMode="auto">
          <a:xfrm>
            <a:off x="36179" y="1488363"/>
            <a:ext cx="4397752" cy="4745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27"/>
          <a:stretch/>
        </p:blipFill>
        <p:spPr bwMode="auto">
          <a:xfrm>
            <a:off x="4582450" y="1251202"/>
            <a:ext cx="4494728" cy="498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19" t="85623" r="802" b="9831"/>
          <a:stretch/>
        </p:blipFill>
        <p:spPr bwMode="auto">
          <a:xfrm>
            <a:off x="4026578" y="5517232"/>
            <a:ext cx="702000" cy="2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19" t="85623" r="802" b="9831"/>
          <a:stretch/>
        </p:blipFill>
        <p:spPr bwMode="auto">
          <a:xfrm>
            <a:off x="8431847" y="5517232"/>
            <a:ext cx="702000" cy="2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72200" y="2893183"/>
            <a:ext cx="1216982" cy="368526"/>
          </a:xfrm>
          <a:prstGeom prst="rect">
            <a:avLst/>
          </a:prstGeom>
          <a:noFill/>
        </p:spPr>
        <p:txBody>
          <a:bodyPr wrap="none" lIns="90607" tIns="45306" rIns="90607" bIns="45306" rtlCol="0">
            <a:spAutoFit/>
          </a:bodyPr>
          <a:lstStyle/>
          <a:p>
            <a:pPr defTabSz="906377"/>
            <a:r>
              <a:rPr lang="en-GB" dirty="0">
                <a:solidFill>
                  <a:prstClr val="black"/>
                </a:solidFill>
              </a:rPr>
              <a:t>XENON100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652" y="4365106"/>
            <a:ext cx="1518991" cy="328045"/>
          </a:xfrm>
          <a:prstGeom prst="rect">
            <a:avLst/>
          </a:prstGeom>
          <a:noFill/>
          <a:ln>
            <a:noFill/>
          </a:ln>
          <a:effectLst>
            <a:outerShdw blurRad="50800" dist="50800" dir="21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179" y="6027003"/>
            <a:ext cx="9075815" cy="830997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pPr algn="ctr"/>
            <a:r>
              <a:rPr lang="en-GB" sz="2400" dirty="0">
                <a:solidFill>
                  <a:prstClr val="black"/>
                </a:solidFill>
              </a:rPr>
              <a:t>Higgs Portal model with additional scalar field coupled to </a:t>
            </a:r>
            <a:r>
              <a:rPr lang="en-GB" sz="2400" dirty="0" err="1">
                <a:solidFill>
                  <a:prstClr val="black"/>
                </a:solidFill>
              </a:rPr>
              <a:t>dirac</a:t>
            </a:r>
            <a:r>
              <a:rPr lang="en-GB" sz="2400" dirty="0">
                <a:solidFill>
                  <a:prstClr val="black"/>
                </a:solidFill>
              </a:rPr>
              <a:t> Fermion (Fairbairn and Hogan </a:t>
            </a:r>
            <a:r>
              <a:rPr lang="en-GB" sz="2400" b="1" dirty="0">
                <a:solidFill>
                  <a:prstClr val="black"/>
                </a:solidFill>
              </a:rPr>
              <a:t>1305.3452</a:t>
            </a:r>
            <a:r>
              <a:rPr lang="en-GB" sz="2400" dirty="0">
                <a:solidFill>
                  <a:prstClr val="black"/>
                </a:solidFill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137" y="-8542"/>
            <a:ext cx="9162697" cy="1077218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pPr algn="ctr"/>
            <a:r>
              <a:rPr lang="en-GB" sz="3200" dirty="0">
                <a:solidFill>
                  <a:prstClr val="black"/>
                </a:solidFill>
              </a:rPr>
              <a:t>PROBLEM:-  When M</a:t>
            </a:r>
            <a:r>
              <a:rPr lang="en-GB" sz="3200" baseline="-25000" dirty="0">
                <a:solidFill>
                  <a:prstClr val="black"/>
                </a:solidFill>
              </a:rPr>
              <a:t>DM</a:t>
            </a:r>
            <a:r>
              <a:rPr lang="en-GB" sz="3200" dirty="0">
                <a:solidFill>
                  <a:prstClr val="black"/>
                </a:solidFill>
              </a:rPr>
              <a:t> = </a:t>
            </a:r>
            <a:r>
              <a:rPr lang="en-GB" sz="3200" dirty="0" err="1">
                <a:solidFill>
                  <a:prstClr val="black"/>
                </a:solidFill>
              </a:rPr>
              <a:t>M</a:t>
            </a:r>
            <a:r>
              <a:rPr lang="en-GB" sz="3200" baseline="-25000" dirty="0" err="1">
                <a:solidFill>
                  <a:prstClr val="black"/>
                </a:solidFill>
              </a:rPr>
              <a:t>Mediator</a:t>
            </a:r>
            <a:r>
              <a:rPr lang="en-GB" sz="3200" dirty="0">
                <a:solidFill>
                  <a:prstClr val="black"/>
                </a:solidFill>
              </a:rPr>
              <a:t> </a:t>
            </a:r>
          </a:p>
          <a:p>
            <a:pPr algn="ctr"/>
            <a:r>
              <a:rPr lang="en-GB" sz="3200" dirty="0">
                <a:solidFill>
                  <a:prstClr val="black"/>
                </a:solidFill>
              </a:rPr>
              <a:t>relic abundance couplings and </a:t>
            </a:r>
            <a:r>
              <a:rPr lang="en-GB" sz="3200" dirty="0" err="1">
                <a:solidFill>
                  <a:prstClr val="black"/>
                </a:solidFill>
                <a:latin typeface="Symbol" panose="05050102010706020507" pitchFamily="18" charset="2"/>
              </a:rPr>
              <a:t>s</a:t>
            </a:r>
            <a:r>
              <a:rPr lang="en-GB" sz="3200" baseline="-25000" dirty="0" err="1">
                <a:solidFill>
                  <a:prstClr val="black"/>
                </a:solidFill>
              </a:rPr>
              <a:t>direct</a:t>
            </a:r>
            <a:r>
              <a:rPr lang="en-GB" sz="3200" dirty="0">
                <a:solidFill>
                  <a:prstClr val="black"/>
                </a:solidFill>
              </a:rPr>
              <a:t> drop </a:t>
            </a:r>
          </a:p>
        </p:txBody>
      </p:sp>
    </p:spTree>
    <p:extLst>
      <p:ext uri="{BB962C8B-B14F-4D97-AF65-F5344CB8AC3E}">
        <p14:creationId xmlns:p14="http://schemas.microsoft.com/office/powerpoint/2010/main" val="426637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980728"/>
            <a:ext cx="6624736" cy="45023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260648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Improvement in LHC exclusion if we move from 10% to 1% in branching ratio accuracy in next runs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5288340"/>
            <a:ext cx="8515004" cy="156966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30" tIns="45715" rIns="91430" bIns="45715" rtlCol="0">
            <a:spAutoFit/>
          </a:bodyPr>
          <a:lstStyle/>
          <a:p>
            <a:r>
              <a:rPr lang="en-GB" sz="2400" dirty="0"/>
              <a:t>This is a generic problem in simple models, other mechanisms like cancellations and mixings can create the same problems in more complicated theories.  Many potential effects in a theory such as </a:t>
            </a:r>
            <a:r>
              <a:rPr lang="en-GB" sz="2400" dirty="0" err="1" smtClean="0"/>
              <a:t>pMSSM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3995936" y="4581128"/>
            <a:ext cx="108012" cy="792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861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6391" y="476672"/>
            <a:ext cx="3511218" cy="46166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What does this tell us?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628800"/>
            <a:ext cx="8640960" cy="1938992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GB" sz="2400" dirty="0"/>
              <a:t>Despite our best efforts, some models will remain immune to many upcoming LHC and indirect detection search strategies. </a:t>
            </a:r>
          </a:p>
          <a:p>
            <a:endParaRPr lang="en-GB" sz="2400" dirty="0"/>
          </a:p>
          <a:p>
            <a:r>
              <a:rPr lang="en-GB" sz="2400" dirty="0"/>
              <a:t>Direct detection is powerful for thermal relics but also cannot get all of them, even new upcoming state of the art detectors.</a:t>
            </a:r>
          </a:p>
        </p:txBody>
      </p:sp>
    </p:spTree>
    <p:extLst>
      <p:ext uri="{BB962C8B-B14F-4D97-AF65-F5344CB8AC3E}">
        <p14:creationId xmlns:p14="http://schemas.microsoft.com/office/powerpoint/2010/main" val="189374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23902" y="153160"/>
            <a:ext cx="4518427" cy="422302"/>
          </a:xfrm>
          <a:prstGeom prst="rect">
            <a:avLst/>
          </a:prstGeom>
          <a:noFill/>
        </p:spPr>
        <p:txBody>
          <a:bodyPr wrap="none" lIns="82927" tIns="41464" rIns="82927" bIns="41464" rtlCol="0">
            <a:spAutoFit/>
          </a:bodyPr>
          <a:lstStyle/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r>
              <a:rPr lang="en-GB" sz="2200" dirty="0">
                <a:solidFill>
                  <a:prstClr val="black"/>
                </a:solidFill>
                <a:latin typeface="Arial Rounded MT Bold" panose="020F0704030504030204" pitchFamily="34" charset="0"/>
                <a:ea typeface="SimSun" pitchFamily="2" charset="-122"/>
              </a:rPr>
              <a:t>Surely just a problem of scale?  </a:t>
            </a:r>
          </a:p>
        </p:txBody>
      </p:sp>
      <p:sp>
        <p:nvSpPr>
          <p:cNvPr id="2" name="AutoShape 2" descr="http://www.clker.com/cliparts/v/B/7/n/s/8/free-vector-person.svg"/>
          <p:cNvSpPr>
            <a:spLocks noChangeAspect="1" noChangeArrowheads="1"/>
          </p:cNvSpPr>
          <p:nvPr/>
        </p:nvSpPr>
        <p:spPr bwMode="auto">
          <a:xfrm>
            <a:off x="141120" y="-1728181"/>
            <a:ext cx="4803840" cy="360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27" tIns="41464" rIns="82927" bIns="41464" numCol="1" anchor="t" anchorCtr="0" compatLnSpc="1">
            <a:prstTxWarp prst="textNoShape">
              <a:avLst/>
            </a:prstTxWarp>
          </a:bodyPr>
          <a:lstStyle/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  <a:latin typeface="Arial" pitchFamily="34" charset="0"/>
              <a:ea typeface="SimSun" pitchFamily="2" charset="-122"/>
            </a:endParaRPr>
          </a:p>
        </p:txBody>
      </p:sp>
      <p:sp>
        <p:nvSpPr>
          <p:cNvPr id="3" name="AutoShape 5" descr="http://www.clker.com/cliparts/v/B/7/n/s/8/free-vector-person.svg"/>
          <p:cNvSpPr>
            <a:spLocks noChangeAspect="1" noChangeArrowheads="1"/>
          </p:cNvSpPr>
          <p:nvPr/>
        </p:nvSpPr>
        <p:spPr bwMode="auto">
          <a:xfrm>
            <a:off x="279360" y="-1589925"/>
            <a:ext cx="4803840" cy="360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27" tIns="41464" rIns="82927" bIns="41464" numCol="1" anchor="t" anchorCtr="0" compatLnSpc="1">
            <a:prstTxWarp prst="textNoShape">
              <a:avLst/>
            </a:prstTxWarp>
          </a:bodyPr>
          <a:lstStyle/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  <a:latin typeface="Arial" pitchFamily="34" charset="0"/>
              <a:ea typeface="SimSun" pitchFamily="2" charset="-122"/>
            </a:endParaRPr>
          </a:p>
        </p:txBody>
      </p:sp>
      <p:sp>
        <p:nvSpPr>
          <p:cNvPr id="4" name="AutoShape 7" descr="http://www.clker.com/cliparts/v/B/7/n/s/8/free-vector-person.svg"/>
          <p:cNvSpPr>
            <a:spLocks noChangeAspect="1" noChangeArrowheads="1"/>
          </p:cNvSpPr>
          <p:nvPr/>
        </p:nvSpPr>
        <p:spPr bwMode="auto">
          <a:xfrm>
            <a:off x="417600" y="-1451672"/>
            <a:ext cx="4803840" cy="360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27" tIns="41464" rIns="82927" bIns="41464" numCol="1" anchor="t" anchorCtr="0" compatLnSpc="1">
            <a:prstTxWarp prst="textNoShape">
              <a:avLst/>
            </a:prstTxWarp>
          </a:bodyPr>
          <a:lstStyle/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  <a:latin typeface="Arial" pitchFamily="34" charset="0"/>
              <a:ea typeface="SimSun" pitchFamily="2" charset="-122"/>
            </a:endParaRPr>
          </a:p>
        </p:txBody>
      </p:sp>
      <p:sp>
        <p:nvSpPr>
          <p:cNvPr id="5" name="AutoShape 9" descr="http://www.clker.com/cliparts/v/B/7/n/s/8/free-vector-person.svg"/>
          <p:cNvSpPr>
            <a:spLocks noChangeAspect="1" noChangeArrowheads="1"/>
          </p:cNvSpPr>
          <p:nvPr/>
        </p:nvSpPr>
        <p:spPr bwMode="auto">
          <a:xfrm>
            <a:off x="555840" y="-1313415"/>
            <a:ext cx="4803840" cy="360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2927" tIns="41464" rIns="82927" bIns="41464" numCol="1" anchor="t" anchorCtr="0" compatLnSpc="1">
            <a:prstTxWarp prst="textNoShape">
              <a:avLst/>
            </a:prstTxWarp>
          </a:bodyPr>
          <a:lstStyle/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  <a:latin typeface="Arial" pitchFamily="34" charset="0"/>
              <a:ea typeface="SimSun" pitchFamily="2" charset="-122"/>
            </a:endParaRPr>
          </a:p>
        </p:txBody>
      </p:sp>
      <p:pic>
        <p:nvPicPr>
          <p:cNvPr id="1037" name="Picture 13" descr="http://thebigblogtheory.files.wordpress.com/2010/10/dark-matter-detection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68" t="22280" r="6399" b="16057"/>
          <a:stretch/>
        </p:blipFill>
        <p:spPr bwMode="auto">
          <a:xfrm>
            <a:off x="3624718" y="1775791"/>
            <a:ext cx="5028888" cy="352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eyecandydecalswholesale.com/images/products/SPMN3-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8" y="1702317"/>
            <a:ext cx="1952640" cy="360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42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103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0" fill="hold"/>
                                        <p:tgtEl>
                                          <p:spTgt spid="103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8818018" cy="6165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01199" y="171553"/>
            <a:ext cx="3741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210"/>
            <a:r>
              <a:rPr lang="en-GB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Astrophysical Neutrino Sources</a:t>
            </a:r>
            <a:endParaRPr lang="en-GB" dirty="0">
              <a:solidFill>
                <a:prstClr val="black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36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47847"/>
            <a:ext cx="8174284" cy="6188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89873" y="101826"/>
            <a:ext cx="3364254" cy="461665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Neutrino Background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55776" y="3861048"/>
            <a:ext cx="816249" cy="369332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b="1" dirty="0" smtClean="0"/>
              <a:t>SOLAR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20060" y="4966571"/>
            <a:ext cx="2220223" cy="369332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b="1" dirty="0" smtClean="0"/>
              <a:t>DIFFUSE SUPERNOVA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588224" y="5157192"/>
            <a:ext cx="1580497" cy="369332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b="1" dirty="0" smtClean="0"/>
              <a:t>ATMOSPHERIC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0812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19164"/>
            <a:ext cx="6248400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356219"/>
            <a:ext cx="3780074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Coherent Neutrino-Nucleon Flux</a:t>
            </a:r>
            <a:endParaRPr lang="en-GB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19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024" y="-2299"/>
            <a:ext cx="9137206" cy="68602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88640"/>
            <a:ext cx="8208912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FROM DAVID’S TALK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54782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71411"/>
            <a:ext cx="7668195" cy="609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45328" y="188640"/>
            <a:ext cx="7453347" cy="369314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pPr algn="ctr"/>
            <a:r>
              <a:rPr lang="en-GB" dirty="0" smtClean="0">
                <a:latin typeface="Arial Rounded MT Bold" panose="020F0704030504030204" pitchFamily="34" charset="0"/>
              </a:rPr>
              <a:t>Integrated Event Rate in CF</a:t>
            </a:r>
            <a:r>
              <a:rPr lang="en-GB" baseline="-25000" dirty="0" smtClean="0">
                <a:latin typeface="Arial Rounded MT Bold" panose="020F0704030504030204" pitchFamily="34" charset="0"/>
              </a:rPr>
              <a:t>4</a:t>
            </a:r>
            <a:r>
              <a:rPr lang="en-GB" dirty="0" smtClean="0">
                <a:latin typeface="Arial Rounded MT Bold" panose="020F0704030504030204" pitchFamily="34" charset="0"/>
              </a:rPr>
              <a:t> detector above different Thresholds</a:t>
            </a:r>
            <a:endParaRPr lang="en-GB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78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1099" y="188640"/>
            <a:ext cx="7281806" cy="369304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pPr algn="ctr"/>
            <a:r>
              <a:rPr lang="en-GB" dirty="0" smtClean="0">
                <a:latin typeface="Arial Rounded MT Bold" panose="020F0704030504030204" pitchFamily="34" charset="0"/>
              </a:rPr>
              <a:t>Integrated Event Rate in </a:t>
            </a:r>
            <a:r>
              <a:rPr lang="en-GB" dirty="0" err="1" smtClean="0">
                <a:latin typeface="Arial Rounded MT Bold" panose="020F0704030504030204" pitchFamily="34" charset="0"/>
              </a:rPr>
              <a:t>Xe</a:t>
            </a:r>
            <a:r>
              <a:rPr lang="en-GB" dirty="0" smtClean="0">
                <a:latin typeface="Arial Rounded MT Bold" panose="020F0704030504030204" pitchFamily="34" charset="0"/>
              </a:rPr>
              <a:t> detector above different Thresholds</a:t>
            </a:r>
            <a:endParaRPr lang="en-GB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50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09459" y="188640"/>
            <a:ext cx="7325085" cy="646303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pPr algn="ctr"/>
            <a:r>
              <a:rPr lang="en-GB" dirty="0" smtClean="0">
                <a:latin typeface="Arial Rounded MT Bold" panose="020F0704030504030204" pitchFamily="34" charset="0"/>
              </a:rPr>
              <a:t>Integrated Event Rate in </a:t>
            </a:r>
            <a:r>
              <a:rPr lang="en-GB" dirty="0" err="1" smtClean="0">
                <a:latin typeface="Arial Rounded MT Bold" panose="020F0704030504030204" pitchFamily="34" charset="0"/>
              </a:rPr>
              <a:t>Ge</a:t>
            </a:r>
            <a:r>
              <a:rPr lang="en-GB" dirty="0" smtClean="0">
                <a:latin typeface="Arial Rounded MT Bold" panose="020F0704030504030204" pitchFamily="34" charset="0"/>
              </a:rPr>
              <a:t> detector above different Thresholds</a:t>
            </a:r>
          </a:p>
          <a:p>
            <a:pPr algn="ctr"/>
            <a:r>
              <a:rPr lang="en-GB" dirty="0" smtClean="0">
                <a:latin typeface="Arial Rounded MT Bold" panose="020F0704030504030204" pitchFamily="34" charset="0"/>
              </a:rPr>
              <a:t>(just B8 and hep, good </a:t>
            </a:r>
            <a:r>
              <a:rPr lang="en-GB" dirty="0" err="1" smtClean="0">
                <a:latin typeface="Arial Rounded MT Bold" panose="020F0704030504030204" pitchFamily="34" charset="0"/>
              </a:rPr>
              <a:t>approx</a:t>
            </a:r>
            <a:r>
              <a:rPr lang="en-GB" dirty="0" smtClean="0">
                <a:latin typeface="Arial Rounded MT Bold" panose="020F0704030504030204" pitchFamily="34" charset="0"/>
              </a:rPr>
              <a:t>…)</a:t>
            </a:r>
            <a:endParaRPr lang="en-GB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64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 descr="Screen Shot 2013-09-01 at 22.58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9403"/>
            <a:ext cx="9144000" cy="6364352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86447" y="482887"/>
            <a:ext cx="3441273" cy="368861"/>
          </a:xfrm>
          <a:prstGeom prst="rect">
            <a:avLst/>
          </a:prstGeom>
          <a:noFill/>
        </p:spPr>
        <p:txBody>
          <a:bodyPr wrap="none" lIns="90959" tIns="45482" rIns="90959" bIns="45482">
            <a:spAutoFit/>
          </a:bodyPr>
          <a:lstStyle/>
          <a:p>
            <a:pPr defTabSz="45488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i="1" dirty="0">
                <a:solidFill>
                  <a:prstClr val="black"/>
                </a:solidFill>
                <a:ea typeface="ＭＳ Ｐゴシック" charset="0"/>
                <a:cs typeface="ＭＳ Ｐゴシック" charset="0"/>
              </a:rPr>
              <a:t>SNOWMASS Cosmic Frontiers 2013</a:t>
            </a:r>
          </a:p>
        </p:txBody>
      </p:sp>
      <p:sp>
        <p:nvSpPr>
          <p:cNvPr id="4" name="Freeform 3"/>
          <p:cNvSpPr/>
          <p:nvPr/>
        </p:nvSpPr>
        <p:spPr>
          <a:xfrm>
            <a:off x="1023630" y="3456683"/>
            <a:ext cx="7155467" cy="2527506"/>
          </a:xfrm>
          <a:custGeom>
            <a:avLst/>
            <a:gdLst>
              <a:gd name="connsiteX0" fmla="*/ 0 w 7888406"/>
              <a:gd name="connsiteY0" fmla="*/ 92909 h 2786107"/>
              <a:gd name="connsiteX1" fmla="*/ 341194 w 7888406"/>
              <a:gd name="connsiteY1" fmla="*/ 24670 h 2786107"/>
              <a:gd name="connsiteX2" fmla="*/ 1132764 w 7888406"/>
              <a:gd name="connsiteY2" fmla="*/ 461398 h 2786107"/>
              <a:gd name="connsiteX3" fmla="*/ 2047164 w 7888406"/>
              <a:gd name="connsiteY3" fmla="*/ 365864 h 2786107"/>
              <a:gd name="connsiteX4" fmla="*/ 2497540 w 7888406"/>
              <a:gd name="connsiteY4" fmla="*/ 2372085 h 2786107"/>
              <a:gd name="connsiteX5" fmla="*/ 4067032 w 7888406"/>
              <a:gd name="connsiteY5" fmla="*/ 2726927 h 2786107"/>
              <a:gd name="connsiteX6" fmla="*/ 7888406 w 7888406"/>
              <a:gd name="connsiteY6" fmla="*/ 1539571 h 2786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88406" h="2786107">
                <a:moveTo>
                  <a:pt x="0" y="92909"/>
                </a:moveTo>
                <a:cubicBezTo>
                  <a:pt x="76200" y="28082"/>
                  <a:pt x="152400" y="-36745"/>
                  <a:pt x="341194" y="24670"/>
                </a:cubicBezTo>
                <a:cubicBezTo>
                  <a:pt x="529988" y="86085"/>
                  <a:pt x="848436" y="404532"/>
                  <a:pt x="1132764" y="461398"/>
                </a:cubicBezTo>
                <a:cubicBezTo>
                  <a:pt x="1417092" y="518264"/>
                  <a:pt x="1819701" y="47416"/>
                  <a:pt x="2047164" y="365864"/>
                </a:cubicBezTo>
                <a:cubicBezTo>
                  <a:pt x="2274627" y="684312"/>
                  <a:pt x="2160895" y="1978575"/>
                  <a:pt x="2497540" y="2372085"/>
                </a:cubicBezTo>
                <a:cubicBezTo>
                  <a:pt x="2834185" y="2765595"/>
                  <a:pt x="3168554" y="2865679"/>
                  <a:pt x="4067032" y="2726927"/>
                </a:cubicBezTo>
                <a:cubicBezTo>
                  <a:pt x="4965510" y="2588175"/>
                  <a:pt x="6426958" y="2063873"/>
                  <a:pt x="7888406" y="1539571"/>
                </a:cubicBezTo>
              </a:path>
            </a:pathLst>
          </a:custGeom>
          <a:noFill/>
          <a:ln w="57150">
            <a:solidFill>
              <a:srgbClr val="E8330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2927" tIns="41464" rIns="82927" bIns="41464" rtlCol="0" anchor="ctr"/>
          <a:lstStyle/>
          <a:p>
            <a:pPr algn="ctr" defTabSz="396569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66208" y="5445625"/>
            <a:ext cx="1533250" cy="422302"/>
          </a:xfrm>
          <a:prstGeom prst="rect">
            <a:avLst/>
          </a:prstGeom>
          <a:noFill/>
        </p:spPr>
        <p:txBody>
          <a:bodyPr wrap="none" lIns="82927" tIns="41464" rIns="82927" bIns="41464" rtlCol="0">
            <a:spAutoFit/>
          </a:bodyPr>
          <a:lstStyle/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r>
              <a:rPr lang="en-GB" sz="2200" b="1" dirty="0">
                <a:solidFill>
                  <a:srgbClr val="C00000"/>
                </a:solidFill>
                <a:latin typeface="Symbol" panose="05050102010706020507" pitchFamily="18" charset="2"/>
                <a:ea typeface="SimSun" pitchFamily="2" charset="-122"/>
              </a:rPr>
              <a:t>n</a:t>
            </a:r>
            <a:r>
              <a:rPr lang="en-GB" b="1" dirty="0">
                <a:solidFill>
                  <a:srgbClr val="C00000"/>
                </a:solidFill>
                <a:latin typeface="Arial" pitchFamily="34" charset="0"/>
                <a:ea typeface="SimSun" pitchFamily="2" charset="-122"/>
              </a:rPr>
              <a:t> PROBLEM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22034" y="70589"/>
            <a:ext cx="6892007" cy="422292"/>
          </a:xfrm>
          <a:prstGeom prst="rect">
            <a:avLst/>
          </a:prstGeom>
          <a:noFill/>
        </p:spPr>
        <p:txBody>
          <a:bodyPr wrap="none" lIns="82927" tIns="41464" rIns="82927" bIns="41464" rtlCol="0">
            <a:spAutoFit/>
          </a:bodyPr>
          <a:lstStyle/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r>
              <a:rPr lang="en-GB" sz="2200" dirty="0" smtClean="0">
                <a:solidFill>
                  <a:prstClr val="black"/>
                </a:solidFill>
                <a:latin typeface="Arial Rounded MT Bold" panose="020F0704030504030204" pitchFamily="34" charset="0"/>
                <a:ea typeface="SimSun" pitchFamily="2" charset="-122"/>
              </a:rPr>
              <a:t>This leads to this plot which is becoming famous</a:t>
            </a:r>
            <a:r>
              <a:rPr lang="en-GB" sz="2200" dirty="0">
                <a:solidFill>
                  <a:prstClr val="black"/>
                </a:solidFill>
                <a:latin typeface="Arial Rounded MT Bold" panose="020F0704030504030204" pitchFamily="34" charset="0"/>
                <a:ea typeface="SimSun" pitchFamily="2" charset="-122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8427" y="1730569"/>
            <a:ext cx="4934767" cy="75386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lIns="82927" tIns="41464" rIns="82927" bIns="41464" rtlCol="0">
            <a:spAutoFit/>
          </a:bodyPr>
          <a:lstStyle/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r>
              <a:rPr lang="en-GB" sz="22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Key reference :- </a:t>
            </a:r>
            <a:r>
              <a:rPr lang="en-GB" sz="2200" dirty="0" err="1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Billard</a:t>
            </a:r>
            <a:r>
              <a:rPr lang="en-GB" sz="22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, </a:t>
            </a:r>
            <a:r>
              <a:rPr lang="en-GB" sz="2200" dirty="0" err="1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Strigari</a:t>
            </a:r>
            <a:r>
              <a:rPr lang="en-GB" sz="22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&amp; Figueroa-Feliciano arXiv:1307.5458</a:t>
            </a:r>
          </a:p>
        </p:txBody>
      </p:sp>
    </p:spTree>
    <p:extLst>
      <p:ext uri="{BB962C8B-B14F-4D97-AF65-F5344CB8AC3E}">
        <p14:creationId xmlns:p14="http://schemas.microsoft.com/office/powerpoint/2010/main" val="4258312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/>
      <p:bldP spid="5" grpId="1"/>
      <p:bldP spid="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9"/>
            <a:ext cx="9144000" cy="2368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400" y="4149081"/>
            <a:ext cx="8691206" cy="1077208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/>
            <a:r>
              <a:rPr lang="en-GB" sz="3200" dirty="0"/>
              <a:t>Here </a:t>
            </a:r>
            <a:r>
              <a:rPr lang="en-GB" sz="3200" dirty="0" smtClean="0"/>
              <a:t>was our first </a:t>
            </a:r>
            <a:r>
              <a:rPr lang="en-GB" sz="3200" dirty="0"/>
              <a:t>attempt to look at the problem.  </a:t>
            </a:r>
          </a:p>
          <a:p>
            <a:pPr algn="ctr"/>
            <a:r>
              <a:rPr lang="en-GB" sz="3200" dirty="0"/>
              <a:t>arXiv:1406.5047</a:t>
            </a:r>
          </a:p>
        </p:txBody>
      </p:sp>
    </p:spTree>
    <p:extLst>
      <p:ext uri="{BB962C8B-B14F-4D97-AF65-F5344CB8AC3E}">
        <p14:creationId xmlns:p14="http://schemas.microsoft.com/office/powerpoint/2010/main" val="333430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6026"/>
            <a:ext cx="8645760" cy="66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428960" y="6286262"/>
            <a:ext cx="1715040" cy="1071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637" tIns="45321" rIns="90637" bIns="45321" anchor="ctr"/>
          <a:lstStyle/>
          <a:p>
            <a:pPr algn="ctr" defTabSz="396569" hangingPunct="0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52228" name="TextBox 3"/>
          <p:cNvSpPr txBox="1">
            <a:spLocks noChangeArrowheads="1"/>
          </p:cNvSpPr>
          <p:nvPr/>
        </p:nvSpPr>
        <p:spPr bwMode="auto">
          <a:xfrm>
            <a:off x="0" y="142575"/>
            <a:ext cx="9144000" cy="4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637" tIns="45321" rIns="90637" bIns="45321">
            <a:spAutoFit/>
          </a:bodyPr>
          <a:lstStyle/>
          <a:p>
            <a:pPr defTabSz="396569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GB" sz="2800" dirty="0">
                <a:solidFill>
                  <a:prstClr val="white"/>
                </a:solidFill>
                <a:latin typeface="Arial Black" pitchFamily="34" charset="0"/>
                <a:ea typeface="SimSun" pitchFamily="2" charset="-122"/>
              </a:rPr>
              <a:t>Earth goes round Sun, Sun goes round Galaxy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75989" y="124284"/>
            <a:ext cx="4266206" cy="421644"/>
          </a:xfrm>
          <a:prstGeom prst="rect">
            <a:avLst/>
          </a:prstGeom>
          <a:noFill/>
        </p:spPr>
        <p:txBody>
          <a:bodyPr wrap="none" lIns="82275" tIns="41139" rIns="82275" bIns="41139" rtlCol="0">
            <a:spAutoFit/>
          </a:bodyPr>
          <a:lstStyle/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r>
              <a:rPr lang="en-GB" sz="2200" dirty="0">
                <a:solidFill>
                  <a:prstClr val="black"/>
                </a:solidFill>
                <a:latin typeface="Arial Rounded MT Bold" panose="020F0704030504030204" pitchFamily="34" charset="0"/>
                <a:ea typeface="SimSun" pitchFamily="2" charset="-122"/>
              </a:rPr>
              <a:t>Motion of Earth relative to sun</a:t>
            </a:r>
          </a:p>
        </p:txBody>
      </p:sp>
    </p:spTree>
    <p:extLst>
      <p:ext uri="{BB962C8B-B14F-4D97-AF65-F5344CB8AC3E}">
        <p14:creationId xmlns:p14="http://schemas.microsoft.com/office/powerpoint/2010/main" val="169104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889" y="1052737"/>
            <a:ext cx="5610225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364014"/>
            <a:ext cx="6680756" cy="37154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Relative angle between recoil from Solar neutrino and sun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605464"/>
            <a:ext cx="39147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27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6944" y="0"/>
            <a:ext cx="6364050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Relative angle between recoil from Dark Matter and sun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69332"/>
            <a:ext cx="9133757" cy="3665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8995" y="4149080"/>
            <a:ext cx="9171742" cy="1107996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marL="285720" indent="-285720">
              <a:buFont typeface="Arial" panose="020B0604020202020204" pitchFamily="34" charset="0"/>
              <a:buChar char="•"/>
            </a:pPr>
            <a:r>
              <a:rPr lang="en-GB" sz="2200" dirty="0"/>
              <a:t>Preferred arrival direction roughly from Cygnus A </a:t>
            </a:r>
          </a:p>
          <a:p>
            <a:pPr marL="285720" indent="-285720">
              <a:buFont typeface="Arial" panose="020B0604020202020204" pitchFamily="34" charset="0"/>
              <a:buChar char="•"/>
            </a:pPr>
            <a:r>
              <a:rPr lang="en-GB" sz="2200" dirty="0"/>
              <a:t>This changes during the year</a:t>
            </a:r>
          </a:p>
          <a:p>
            <a:pPr marL="285720" indent="-285720">
              <a:buFont typeface="Arial" panose="020B0604020202020204" pitchFamily="34" charset="0"/>
              <a:buChar char="•"/>
            </a:pPr>
            <a:r>
              <a:rPr lang="en-GB" sz="2200" dirty="0"/>
              <a:t>Lighter (heavier) dark matter more (less) directional above a given threshold</a:t>
            </a:r>
          </a:p>
        </p:txBody>
      </p:sp>
    </p:spTree>
    <p:extLst>
      <p:ext uri="{BB962C8B-B14F-4D97-AF65-F5344CB8AC3E}">
        <p14:creationId xmlns:p14="http://schemas.microsoft.com/office/powerpoint/2010/main" val="429405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okfirst.mesonet.org/train/meteorology/graphics/EarthOrbi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27" y="1412776"/>
            <a:ext cx="7192007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68768" y="332656"/>
            <a:ext cx="7355923" cy="64633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pPr algn="ctr"/>
            <a:r>
              <a:rPr lang="en-GB" dirty="0" smtClean="0">
                <a:latin typeface="Arial Rounded MT Bold" panose="020F0704030504030204" pitchFamily="34" charset="0"/>
              </a:rPr>
              <a:t>Also, distance between  Earth and Sun changes throughout Year</a:t>
            </a:r>
          </a:p>
          <a:p>
            <a:pPr algn="ctr"/>
            <a:r>
              <a:rPr lang="en-GB" dirty="0" smtClean="0">
                <a:latin typeface="Arial Rounded MT Bold" panose="020F0704030504030204" pitchFamily="34" charset="0"/>
              </a:rPr>
              <a:t>modulates neutrino flux</a:t>
            </a:r>
            <a:endParaRPr lang="en-GB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0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40768"/>
            <a:ext cx="9144000" cy="353942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GB" sz="2800" dirty="0" smtClean="0"/>
              <a:t>two event distributions in 3D parameter space</a:t>
            </a:r>
          </a:p>
          <a:p>
            <a:pPr algn="ctr"/>
            <a:r>
              <a:rPr lang="en-GB" sz="2800" dirty="0" smtClean="0"/>
              <a:t>(3D = energy, time, scattering angle) </a:t>
            </a:r>
          </a:p>
          <a:p>
            <a:endParaRPr lang="en-GB" sz="2800" dirty="0"/>
          </a:p>
          <a:p>
            <a:r>
              <a:rPr lang="en-GB" sz="2800" dirty="0" smtClean="0"/>
              <a:t>Distributions:- 	A) neutrino</a:t>
            </a:r>
          </a:p>
          <a:p>
            <a:r>
              <a:rPr lang="en-GB" sz="2800" dirty="0"/>
              <a:t>	</a:t>
            </a:r>
            <a:r>
              <a:rPr lang="en-GB" sz="2800" dirty="0" smtClean="0"/>
              <a:t>		B) neutrino + dark matter </a:t>
            </a:r>
          </a:p>
          <a:p>
            <a:endParaRPr lang="en-GB" sz="2800" dirty="0"/>
          </a:p>
          <a:p>
            <a:pPr algn="ctr"/>
            <a:endParaRPr lang="en-GB" sz="2800" dirty="0" smtClean="0"/>
          </a:p>
          <a:p>
            <a:pPr algn="ctr"/>
            <a:r>
              <a:rPr lang="en-GB" sz="2800" dirty="0" smtClean="0"/>
              <a:t>can we separate background from</a:t>
            </a:r>
            <a:r>
              <a:rPr lang="en-GB" sz="2800" dirty="0"/>
              <a:t> </a:t>
            </a:r>
            <a:r>
              <a:rPr lang="en-GB" sz="2800" dirty="0" smtClean="0"/>
              <a:t>signal plus background?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2918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7128" y="39921"/>
            <a:ext cx="4801652" cy="1036961"/>
          </a:xfrm>
          <a:prstGeom prst="rect">
            <a:avLst/>
          </a:prstGeom>
          <a:noFill/>
        </p:spPr>
        <p:txBody>
          <a:bodyPr wrap="none" lIns="82050" tIns="41026" rIns="82050" bIns="41026" rtlCol="0">
            <a:spAutoFit/>
          </a:bodyPr>
          <a:lstStyle/>
          <a:p>
            <a:pPr algn="ctr"/>
            <a:r>
              <a:rPr lang="en-GB" sz="22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Relativistic Effective </a:t>
            </a:r>
            <a:r>
              <a:rPr lang="en-GB" sz="2200" dirty="0" err="1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Lagrangians</a:t>
            </a:r>
            <a:r>
              <a:rPr lang="en-GB" sz="22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 </a:t>
            </a:r>
            <a:endParaRPr lang="en-GB" sz="2200" dirty="0">
              <a:solidFill>
                <a:prstClr val="black"/>
              </a:solidFill>
              <a:latin typeface="Arial Rounded MT Bold" panose="020F0704030504030204" pitchFamily="34" charset="0"/>
            </a:endParaRPr>
          </a:p>
          <a:p>
            <a:pPr algn="ctr"/>
            <a:endParaRPr lang="en-GB" sz="2200" dirty="0">
              <a:solidFill>
                <a:prstClr val="black"/>
              </a:solidFill>
              <a:latin typeface="Arial Black" pitchFamily="34" charset="0"/>
            </a:endParaRPr>
          </a:p>
          <a:p>
            <a:pPr algn="ctr"/>
            <a:endParaRPr lang="en-GB" dirty="0">
              <a:solidFill>
                <a:prstClr val="black"/>
              </a:solidFill>
              <a:latin typeface="Arial Black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125" y="1795990"/>
            <a:ext cx="4708800" cy="260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12207" y="816068"/>
            <a:ext cx="6263050" cy="636879"/>
          </a:xfrm>
          <a:prstGeom prst="rect">
            <a:avLst/>
          </a:prstGeom>
          <a:noFill/>
        </p:spPr>
        <p:txBody>
          <a:bodyPr wrap="square" lIns="82067" tIns="41035" rIns="82067" bIns="41035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Imagine some purely phenomenological contact interactions for coupling between dark matter and standard model particles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8312" y="5258128"/>
            <a:ext cx="3530843" cy="359880"/>
          </a:xfrm>
          <a:prstGeom prst="rect">
            <a:avLst/>
          </a:prstGeom>
          <a:noFill/>
        </p:spPr>
        <p:txBody>
          <a:bodyPr wrap="none" lIns="82067" tIns="41035" rIns="82067" bIns="41035" rtlCol="0">
            <a:spAutoFit/>
          </a:bodyPr>
          <a:lstStyle/>
          <a:p>
            <a:r>
              <a:rPr lang="en-GB" dirty="0" err="1" smtClean="0">
                <a:solidFill>
                  <a:prstClr val="black"/>
                </a:solidFill>
              </a:rPr>
              <a:t>Bai</a:t>
            </a:r>
            <a:r>
              <a:rPr lang="en-GB" dirty="0" smtClean="0">
                <a:solidFill>
                  <a:prstClr val="black"/>
                </a:solidFill>
              </a:rPr>
              <a:t>, Fox and </a:t>
            </a:r>
            <a:r>
              <a:rPr lang="en-GB" dirty="0" err="1" smtClean="0">
                <a:solidFill>
                  <a:prstClr val="black"/>
                </a:solidFill>
              </a:rPr>
              <a:t>Harnik</a:t>
            </a:r>
            <a:r>
              <a:rPr lang="en-GB" dirty="0" smtClean="0">
                <a:solidFill>
                  <a:prstClr val="black"/>
                </a:solidFill>
              </a:rPr>
              <a:t> arXiv:10053797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364" y="1896119"/>
            <a:ext cx="1480790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Scalar</a:t>
            </a:r>
          </a:p>
          <a:p>
            <a:endParaRPr lang="en-GB" sz="2600" dirty="0"/>
          </a:p>
          <a:p>
            <a:r>
              <a:rPr lang="en-GB" dirty="0" smtClean="0"/>
              <a:t>Vector</a:t>
            </a:r>
          </a:p>
          <a:p>
            <a:endParaRPr lang="en-GB" sz="2600" dirty="0"/>
          </a:p>
          <a:p>
            <a:r>
              <a:rPr lang="en-GB" dirty="0" smtClean="0"/>
              <a:t>Axial Vector</a:t>
            </a:r>
          </a:p>
          <a:p>
            <a:endParaRPr lang="en-GB" sz="2600" dirty="0"/>
          </a:p>
          <a:p>
            <a:r>
              <a:rPr lang="en-GB" dirty="0" smtClean="0"/>
              <a:t>Pseudo-scalar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155" y="2210384"/>
            <a:ext cx="2224800" cy="5289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1920" y="3193406"/>
            <a:ext cx="2079269" cy="4201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3482" y="3746512"/>
            <a:ext cx="3672408" cy="71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94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27" y="601565"/>
            <a:ext cx="8658346" cy="172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67430" y="30011"/>
            <a:ext cx="1441238" cy="422302"/>
          </a:xfrm>
          <a:prstGeom prst="rect">
            <a:avLst/>
          </a:prstGeom>
          <a:noFill/>
        </p:spPr>
        <p:txBody>
          <a:bodyPr wrap="none" lIns="82927" tIns="41464" rIns="82927" bIns="41464" rtlCol="0">
            <a:spAutoFit/>
          </a:bodyPr>
          <a:lstStyle/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r>
              <a:rPr lang="en-GB" sz="2200" dirty="0">
                <a:solidFill>
                  <a:prstClr val="black"/>
                </a:solidFill>
                <a:latin typeface="Arial Rounded MT Bold" panose="020F0704030504030204" pitchFamily="34" charset="0"/>
                <a:ea typeface="SimSun" pitchFamily="2" charset="-122"/>
              </a:rPr>
              <a:t>Statistics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1485" y="2710434"/>
            <a:ext cx="8658599" cy="3961733"/>
          </a:xfrm>
          <a:prstGeom prst="rect">
            <a:avLst/>
          </a:prstGeom>
          <a:noFill/>
        </p:spPr>
        <p:txBody>
          <a:bodyPr wrap="none" lIns="82927" tIns="41464" rIns="82927" bIns="41464" rtlCol="0">
            <a:spAutoFit/>
          </a:bodyPr>
          <a:lstStyle/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Calculate expected number of </a:t>
            </a:r>
            <a:r>
              <a:rPr lang="en-GB" dirty="0">
                <a:solidFill>
                  <a:prstClr val="black"/>
                </a:solidFill>
                <a:latin typeface="Symbol" panose="05050102010706020507" pitchFamily="18" charset="2"/>
                <a:ea typeface="SimSun" pitchFamily="2" charset="-122"/>
              </a:rPr>
              <a:t>n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events then generate n</a:t>
            </a:r>
            <a:r>
              <a:rPr lang="en-GB" baseline="-250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1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events using Poisson</a:t>
            </a: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Choose dark matter mass and cross section and generate n</a:t>
            </a:r>
            <a:r>
              <a:rPr lang="en-GB" baseline="-250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2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dark matter events</a:t>
            </a: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Generate Q</a:t>
            </a:r>
            <a:r>
              <a:rPr lang="en-GB" baseline="-250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B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for n1 </a:t>
            </a:r>
            <a:r>
              <a:rPr lang="en-GB" dirty="0">
                <a:solidFill>
                  <a:prstClr val="black"/>
                </a:solidFill>
                <a:latin typeface="Symbol" panose="05050102010706020507" pitchFamily="18" charset="2"/>
                <a:ea typeface="SimSun" pitchFamily="2" charset="-122"/>
              </a:rPr>
              <a:t>n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events and Q</a:t>
            </a:r>
            <a:r>
              <a:rPr lang="en-GB" baseline="-250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SB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for n</a:t>
            </a:r>
            <a:r>
              <a:rPr lang="en-GB" baseline="-250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1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+n</a:t>
            </a:r>
            <a:r>
              <a:rPr lang="en-GB" baseline="-250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2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Symbol" panose="05050102010706020507" pitchFamily="18" charset="2"/>
                <a:ea typeface="SimSun" pitchFamily="2" charset="-122"/>
              </a:rPr>
              <a:t>n</a:t>
            </a:r>
            <a:r>
              <a:rPr lang="en-GB" dirty="0" err="1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+DM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events, then</a:t>
            </a: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Choose integral limit </a:t>
            </a:r>
            <a:r>
              <a:rPr lang="en-GB" i="1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q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such that</a:t>
            </a: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where </a:t>
            </a:r>
            <a:r>
              <a:rPr lang="en-GB" i="1" dirty="0">
                <a:solidFill>
                  <a:prstClr val="black"/>
                </a:solidFill>
                <a:latin typeface="Symbol" panose="05050102010706020507" pitchFamily="18" charset="2"/>
                <a:ea typeface="SimSun" pitchFamily="2" charset="-122"/>
              </a:rPr>
              <a:t>a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is your desired exclusion probability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.</a:t>
            </a: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624" y="3717033"/>
            <a:ext cx="3808319" cy="165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534" y="5501506"/>
            <a:ext cx="2311573" cy="45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732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3891" y="135"/>
            <a:ext cx="9380548" cy="66419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2606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134076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Similarity of 6 </a:t>
            </a:r>
            <a:r>
              <a:rPr lang="en-GB" dirty="0" err="1" smtClean="0"/>
              <a:t>GeV</a:t>
            </a:r>
            <a:r>
              <a:rPr lang="en-GB" dirty="0" smtClean="0"/>
              <a:t> WIMP and Boron 8 background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6453336"/>
            <a:ext cx="2357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Ruppin</a:t>
            </a:r>
            <a:r>
              <a:rPr lang="en-GB" dirty="0" smtClean="0"/>
              <a:t> et al 1408.3581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765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85"/>
          <a:stretch/>
        </p:blipFill>
        <p:spPr bwMode="auto">
          <a:xfrm>
            <a:off x="878681" y="2"/>
            <a:ext cx="7386638" cy="53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272765"/>
            <a:ext cx="9144000" cy="1585236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GB" sz="2400" dirty="0"/>
              <a:t>The normalised background only distribution </a:t>
            </a:r>
            <a:r>
              <a:rPr lang="en-GB" sz="2400" dirty="0" err="1"/>
              <a:t>p</a:t>
            </a:r>
            <a:r>
              <a:rPr lang="en-GB" sz="2400" baseline="-25000" dirty="0" err="1"/>
              <a:t>B</a:t>
            </a:r>
            <a:r>
              <a:rPr lang="en-GB" sz="2400" dirty="0"/>
              <a:t>(Q</a:t>
            </a:r>
            <a:r>
              <a:rPr lang="en-GB" sz="2400" baseline="-25000" dirty="0"/>
              <a:t>B</a:t>
            </a:r>
            <a:r>
              <a:rPr lang="en-GB" sz="2400" dirty="0"/>
              <a:t>) (blue) and signal plus background distribution </a:t>
            </a:r>
            <a:r>
              <a:rPr lang="en-GB" sz="2400" dirty="0" err="1"/>
              <a:t>p</a:t>
            </a:r>
            <a:r>
              <a:rPr lang="en-GB" sz="2400" baseline="-25000" dirty="0" err="1"/>
              <a:t>SB</a:t>
            </a:r>
            <a:r>
              <a:rPr lang="en-GB" sz="2400" dirty="0"/>
              <a:t>(Q</a:t>
            </a:r>
            <a:r>
              <a:rPr lang="en-GB" sz="2400" baseline="-25000" dirty="0"/>
              <a:t>SB</a:t>
            </a:r>
            <a:r>
              <a:rPr lang="en-GB" sz="2400" dirty="0"/>
              <a:t>) (red) including angular information (top) and excluding angular information (bottom) for s=10 and b=500 for a 6 GeV dark matter particle in a CF</a:t>
            </a:r>
            <a:r>
              <a:rPr lang="en-GB" sz="2400" baseline="-25000" dirty="0"/>
              <a:t>4</a:t>
            </a:r>
            <a:r>
              <a:rPr lang="en-GB" sz="2400" dirty="0"/>
              <a:t> detector.</a:t>
            </a:r>
          </a:p>
        </p:txBody>
      </p:sp>
    </p:spTree>
    <p:extLst>
      <p:ext uri="{BB962C8B-B14F-4D97-AF65-F5344CB8AC3E}">
        <p14:creationId xmlns:p14="http://schemas.microsoft.com/office/powerpoint/2010/main" val="148829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779" y="330462"/>
            <a:ext cx="8746433" cy="46166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Various Effects, some of which compete with each other:-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577" y="1556793"/>
            <a:ext cx="7560839" cy="4832092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marL="285720" indent="-285720">
              <a:buFont typeface="Arial" panose="020B0604020202020204" pitchFamily="34" charset="0"/>
              <a:buChar char="•"/>
            </a:pPr>
            <a:r>
              <a:rPr lang="en-GB" sz="2800" dirty="0"/>
              <a:t>For Low mass DM, only fastest moving particles will give a signal, so that points right back to C</a:t>
            </a:r>
            <a:r>
              <a:rPr lang="en-GB" sz="2800" dirty="0" smtClean="0"/>
              <a:t>ygnus</a:t>
            </a:r>
            <a:r>
              <a:rPr lang="en-GB" sz="2800" dirty="0"/>
              <a:t>, easy to discriminate from the Sun</a:t>
            </a:r>
          </a:p>
          <a:p>
            <a:pPr marL="285720" indent="-28572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20" indent="-285720">
              <a:buFont typeface="Arial" panose="020B0604020202020204" pitchFamily="34" charset="0"/>
              <a:buChar char="•"/>
            </a:pPr>
            <a:r>
              <a:rPr lang="en-GB" sz="2800" dirty="0"/>
              <a:t>High mass DM can give a signal for DM coming from all directions so directionality less important, but it has an energy spectrum quite different from solar neutrinos</a:t>
            </a:r>
          </a:p>
          <a:p>
            <a:pPr marL="285720" indent="-28572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20" indent="-285720">
              <a:buFont typeface="Arial" panose="020B0604020202020204" pitchFamily="34" charset="0"/>
              <a:buChar char="•"/>
            </a:pPr>
            <a:r>
              <a:rPr lang="en-GB" sz="2800" dirty="0"/>
              <a:t>Higher energy recoil tracks have a much better directional angle reconstruction </a:t>
            </a:r>
          </a:p>
        </p:txBody>
      </p:sp>
    </p:spTree>
    <p:extLst>
      <p:ext uri="{BB962C8B-B14F-4D97-AF65-F5344CB8AC3E}">
        <p14:creationId xmlns:p14="http://schemas.microsoft.com/office/powerpoint/2010/main" val="83038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" y="812197"/>
            <a:ext cx="6532076" cy="525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260648"/>
            <a:ext cx="3399072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How far can we push things?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2037" y="5884113"/>
            <a:ext cx="6934655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dirty="0" smtClean="0"/>
              <a:t>Ultimately, this depends on how well we know the neutrino background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539615" y="3573017"/>
            <a:ext cx="2351926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3200" dirty="0">
                <a:solidFill>
                  <a:srgbClr val="1A01B3"/>
                </a:solidFill>
                <a:latin typeface="Arial Black" panose="020B0A04020102020204" pitchFamily="34" charset="0"/>
              </a:rPr>
              <a:t>6 GeV</a:t>
            </a:r>
          </a:p>
          <a:p>
            <a:r>
              <a:rPr lang="en-GB" sz="3200" dirty="0">
                <a:solidFill>
                  <a:srgbClr val="FF0000"/>
                </a:solidFill>
                <a:latin typeface="Arial Black" panose="020B0A04020102020204" pitchFamily="34" charset="0"/>
              </a:rPr>
              <a:t>30 GeV</a:t>
            </a:r>
          </a:p>
          <a:p>
            <a:r>
              <a:rPr lang="en-GB" sz="3200" dirty="0">
                <a:latin typeface="Arial Black" panose="020B0A04020102020204" pitchFamily="34" charset="0"/>
              </a:rPr>
              <a:t>1000 GeV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72200" y="445314"/>
            <a:ext cx="2592288" cy="2308324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GB" sz="2400" dirty="0"/>
              <a:t>Horizontal Dashed lines are naïve neutrino barrier.  Dot dash is without directional, solid with directional.</a:t>
            </a:r>
          </a:p>
        </p:txBody>
      </p:sp>
    </p:spTree>
    <p:extLst>
      <p:ext uri="{BB962C8B-B14F-4D97-AF65-F5344CB8AC3E}">
        <p14:creationId xmlns:p14="http://schemas.microsoft.com/office/powerpoint/2010/main" val="270347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2696"/>
            <a:ext cx="6660232" cy="5385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22832" y="2276872"/>
            <a:ext cx="2351926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3200" dirty="0">
                <a:solidFill>
                  <a:srgbClr val="0000FF"/>
                </a:solidFill>
                <a:latin typeface="Arial Black" panose="020B0A04020102020204" pitchFamily="34" charset="0"/>
              </a:rPr>
              <a:t>6 GeV</a:t>
            </a:r>
          </a:p>
          <a:p>
            <a:r>
              <a:rPr lang="en-GB" sz="3200" dirty="0">
                <a:solidFill>
                  <a:srgbClr val="FF0000"/>
                </a:solidFill>
                <a:latin typeface="Arial Black" panose="020B0A04020102020204" pitchFamily="34" charset="0"/>
              </a:rPr>
              <a:t>30 GeV</a:t>
            </a:r>
          </a:p>
          <a:p>
            <a:r>
              <a:rPr lang="en-GB" sz="3200" dirty="0">
                <a:latin typeface="Arial Black" panose="020B0A04020102020204" pitchFamily="34" charset="0"/>
              </a:rPr>
              <a:t>1000 GeV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3608" y="116632"/>
            <a:ext cx="6070296" cy="36932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Same thing for imaginary Xenon Directional Detector</a:t>
            </a:r>
            <a:endParaRPr lang="en-GB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74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6752"/>
            <a:ext cx="9149491" cy="40054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436520"/>
            <a:ext cx="5021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 Rounded MT Bold" panose="020F0704030504030204" pitchFamily="34" charset="0"/>
              </a:rPr>
              <a:t>E</a:t>
            </a:r>
            <a:r>
              <a:rPr lang="en-GB" dirty="0" smtClean="0">
                <a:latin typeface="Arial Rounded MT Bold" panose="020F0704030504030204" pitchFamily="34" charset="0"/>
              </a:rPr>
              <a:t>ffect of Time resolution on the 6 </a:t>
            </a:r>
            <a:r>
              <a:rPr lang="en-GB" dirty="0" err="1" smtClean="0">
                <a:latin typeface="Arial Rounded MT Bold" panose="020F0704030504030204" pitchFamily="34" charset="0"/>
              </a:rPr>
              <a:t>GeV</a:t>
            </a:r>
            <a:r>
              <a:rPr lang="en-GB" dirty="0" smtClean="0">
                <a:latin typeface="Arial Rounded MT Bold" panose="020F0704030504030204" pitchFamily="34" charset="0"/>
              </a:rPr>
              <a:t> case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5805264"/>
            <a:ext cx="2141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Davis arXiv:412.1475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376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6752"/>
            <a:ext cx="9149491" cy="40054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436520"/>
            <a:ext cx="5021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 Rounded MT Bold" panose="020F0704030504030204" pitchFamily="34" charset="0"/>
              </a:rPr>
              <a:t>E</a:t>
            </a:r>
            <a:r>
              <a:rPr lang="en-GB" dirty="0" smtClean="0">
                <a:latin typeface="Arial Rounded MT Bold" panose="020F0704030504030204" pitchFamily="34" charset="0"/>
              </a:rPr>
              <a:t>ffect of Time resolution on the 6 </a:t>
            </a:r>
            <a:r>
              <a:rPr lang="en-GB" dirty="0" err="1" smtClean="0">
                <a:latin typeface="Arial Rounded MT Bold" panose="020F0704030504030204" pitchFamily="34" charset="0"/>
              </a:rPr>
              <a:t>GeV</a:t>
            </a:r>
            <a:r>
              <a:rPr lang="en-GB" dirty="0" smtClean="0">
                <a:latin typeface="Arial Rounded MT Bold" panose="020F0704030504030204" pitchFamily="34" charset="0"/>
              </a:rPr>
              <a:t> case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5805264"/>
            <a:ext cx="2141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Davis arXiv:412.1475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2636912"/>
            <a:ext cx="7848872" cy="206210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There are things we can do to get past the neutrino bound,  but they are really hard.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 smtClean="0"/>
              <a:t>Lets hope we don’t have to!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1080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3848" y="188640"/>
            <a:ext cx="2320572" cy="52322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800" dirty="0">
                <a:latin typeface="Arial Rounded MT Bold" panose="020F0704030504030204" pitchFamily="34" charset="0"/>
              </a:rPr>
              <a:t>Conclusions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836712"/>
            <a:ext cx="7920881" cy="5016748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algn="ctr"/>
            <a:r>
              <a:rPr lang="en-GB" sz="3200" dirty="0" smtClean="0"/>
              <a:t>Ongoing Searches for dark matter.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 smtClean="0"/>
              <a:t>No completely convincing evidence so far.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 smtClean="0"/>
              <a:t>Devices are in place and running / will start in the next years, LHC, LUX, </a:t>
            </a:r>
            <a:r>
              <a:rPr lang="en-GB" sz="3200" dirty="0" err="1" smtClean="0"/>
              <a:t>SuperCDMS</a:t>
            </a:r>
            <a:r>
              <a:rPr lang="en-GB" sz="3200" dirty="0" smtClean="0"/>
              <a:t>, Xenon 1T, LZ, Fermi, CTA - critical next period.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 smtClean="0"/>
              <a:t>Neutrino bound will help shape future of </a:t>
            </a:r>
          </a:p>
          <a:p>
            <a:pPr algn="ctr"/>
            <a:r>
              <a:rPr lang="en-GB" sz="3200" dirty="0" smtClean="0"/>
              <a:t>direct detection.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3809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558" y="2875002"/>
            <a:ext cx="819288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ADDITIONAL MATERIAL</a:t>
            </a:r>
            <a:endParaRPr lang="en-GB" sz="6600" dirty="0"/>
          </a:p>
        </p:txBody>
      </p:sp>
    </p:spTree>
    <p:extLst>
      <p:ext uri="{BB962C8B-B14F-4D97-AF65-F5344CB8AC3E}">
        <p14:creationId xmlns:p14="http://schemas.microsoft.com/office/powerpoint/2010/main" val="120218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41115"/>
          <a:stretch/>
        </p:blipFill>
        <p:spPr bwMode="auto">
          <a:xfrm>
            <a:off x="103" y="0"/>
            <a:ext cx="9128877" cy="378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40819" y="6294888"/>
            <a:ext cx="6512456" cy="359862"/>
          </a:xfrm>
          <a:prstGeom prst="rect">
            <a:avLst/>
          </a:prstGeom>
          <a:noFill/>
        </p:spPr>
        <p:txBody>
          <a:bodyPr wrap="none" lIns="82050" tIns="41026" rIns="82050" bIns="41026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Arial Black" pitchFamily="34" charset="0"/>
              </a:rPr>
              <a:t>Slide stolen from Steve Worm Oxford Presentation</a:t>
            </a:r>
            <a:endParaRPr lang="en-GB" dirty="0">
              <a:solidFill>
                <a:prstClr val="black"/>
              </a:solidFill>
              <a:latin typeface="Arial Black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775" y="3740744"/>
            <a:ext cx="6553440" cy="2626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8496" y="533872"/>
            <a:ext cx="7347011" cy="46166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Future Prospects for understanding background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9522" y="1268760"/>
            <a:ext cx="8604956" cy="6093976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marL="285720" indent="-285720">
              <a:buFont typeface="Arial" panose="020B0604020202020204" pitchFamily="34" charset="0"/>
              <a:buChar char="•"/>
            </a:pPr>
            <a:r>
              <a:rPr lang="en-GB" sz="2400" dirty="0"/>
              <a:t>Solar flux in our range of interest dominated by </a:t>
            </a:r>
            <a:r>
              <a:rPr lang="en-GB" sz="2400" dirty="0" smtClean="0"/>
              <a:t>B-8 </a:t>
            </a:r>
            <a:r>
              <a:rPr lang="en-GB" sz="2400" dirty="0"/>
              <a:t>and He-p neutrinos – depends sensitively upon iron abundance in core of Sun, abundance problem</a:t>
            </a:r>
          </a:p>
          <a:p>
            <a:pPr marL="285720" indent="-285720">
              <a:buFont typeface="Arial" panose="020B0604020202020204" pitchFamily="34" charset="0"/>
              <a:buChar char="•"/>
            </a:pPr>
            <a:r>
              <a:rPr lang="en-GB" sz="2400" dirty="0"/>
              <a:t>SNO+ will measure B-8 and Be-7 neutrinos which will hopefully tie this down.</a:t>
            </a:r>
          </a:p>
          <a:p>
            <a:pPr marL="285720" indent="-285720">
              <a:buFont typeface="Arial" panose="020B0604020202020204" pitchFamily="34" charset="0"/>
              <a:buChar char="•"/>
            </a:pPr>
            <a:r>
              <a:rPr lang="en-GB" sz="2400" dirty="0"/>
              <a:t>Longer term </a:t>
            </a:r>
            <a:r>
              <a:rPr lang="en-GB" sz="2400" dirty="0" err="1"/>
              <a:t>Hyperkamiokande</a:t>
            </a:r>
            <a:r>
              <a:rPr lang="en-GB" sz="2400" dirty="0"/>
              <a:t> would detect hundreds of B-8 neutrinos per day and test for time variation!</a:t>
            </a:r>
          </a:p>
          <a:p>
            <a:pPr marL="285720" indent="-285720">
              <a:buFont typeface="Arial" panose="020B0604020202020204" pitchFamily="34" charset="0"/>
              <a:buChar char="•"/>
            </a:pPr>
            <a:r>
              <a:rPr lang="en-GB" sz="2400" dirty="0"/>
              <a:t>Possible upgrade of </a:t>
            </a:r>
            <a:r>
              <a:rPr lang="en-GB" sz="2400" dirty="0" err="1"/>
              <a:t>Superkamiokande</a:t>
            </a:r>
            <a:r>
              <a:rPr lang="en-GB" sz="2400" dirty="0"/>
              <a:t> with Gadolinium will increase discrimination and should make it capable of detecting the Diffuse supernova and atmospheric neutrinos</a:t>
            </a:r>
          </a:p>
          <a:p>
            <a:pPr marL="285720" indent="-285720">
              <a:buFont typeface="Arial" panose="020B0604020202020204" pitchFamily="34" charset="0"/>
              <a:buChar char="•"/>
            </a:pPr>
            <a:r>
              <a:rPr lang="en-GB" sz="2400" dirty="0"/>
              <a:t>A supernova might go off!  Would be very useful.  Please lobby your local deity.</a:t>
            </a:r>
          </a:p>
          <a:p>
            <a:pPr marL="285720" indent="-285720">
              <a:buFont typeface="Arial" panose="020B0604020202020204" pitchFamily="34" charset="0"/>
              <a:buChar char="•"/>
            </a:pPr>
            <a:r>
              <a:rPr lang="en-GB" sz="2400" dirty="0"/>
              <a:t>Studies of geomagnetic field, solar wind and nuclear propagation models will all reduce uncertainties in atmospheric neutrinos. </a:t>
            </a:r>
          </a:p>
          <a:p>
            <a:pPr marL="285720" indent="-28572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20" indent="-28572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20" indent="-28572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29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124744"/>
            <a:ext cx="7257938" cy="5116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5529" y="332656"/>
            <a:ext cx="7384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example, this is the effect of reducing error on Atmospheric neutrino flux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6453336"/>
            <a:ext cx="2357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Ruppin</a:t>
            </a:r>
            <a:r>
              <a:rPr lang="en-GB" dirty="0" smtClean="0"/>
              <a:t> et al 1408.3581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30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7438" y="228108"/>
            <a:ext cx="7309127" cy="422302"/>
          </a:xfrm>
          <a:prstGeom prst="rect">
            <a:avLst/>
          </a:prstGeom>
          <a:noFill/>
        </p:spPr>
        <p:txBody>
          <a:bodyPr wrap="none" lIns="82927" tIns="41464" rIns="82927" bIns="41464" rtlCol="0">
            <a:spAutoFit/>
          </a:bodyPr>
          <a:lstStyle/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r>
              <a:rPr lang="en-GB" sz="2200" dirty="0">
                <a:solidFill>
                  <a:prstClr val="black"/>
                </a:solidFill>
                <a:latin typeface="Arial Rounded MT Bold" panose="020F0704030504030204" pitchFamily="34" charset="0"/>
                <a:ea typeface="SimSun" pitchFamily="2" charset="-122"/>
              </a:rPr>
              <a:t>Current Experimental Status of Directional Detection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585" y="1556792"/>
            <a:ext cx="7632848" cy="3785652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GB" sz="2400" dirty="0"/>
              <a:t>Essentially still in R &amp; D phase, detectors with directional sensitivity not yet competitive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Small prototypes have demonstrated energy thresh-</a:t>
            </a:r>
          </a:p>
          <a:p>
            <a:r>
              <a:rPr lang="en-GB" sz="2400" dirty="0"/>
              <a:t>olds of a few </a:t>
            </a:r>
            <a:r>
              <a:rPr lang="en-GB" sz="2400" dirty="0" err="1"/>
              <a:t>keV</a:t>
            </a:r>
            <a:r>
              <a:rPr lang="en-GB" sz="2400" dirty="0"/>
              <a:t> </a:t>
            </a:r>
          </a:p>
          <a:p>
            <a:endParaRPr lang="en-GB" sz="2400" dirty="0"/>
          </a:p>
          <a:p>
            <a:r>
              <a:rPr lang="en-GB" sz="2400" dirty="0"/>
              <a:t>at higher thresholds (50 keV-100keV) have demonstrated angular resolution of 30-55 degrees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2989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836713"/>
            <a:ext cx="5990633" cy="5251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887" y="332656"/>
            <a:ext cx="5552226" cy="369332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dirty="0" smtClean="0">
                <a:latin typeface="Arial Rounded MT Bold" panose="020F0704030504030204" pitchFamily="34" charset="0"/>
              </a:rPr>
              <a:t>Current Experimental Status of Direct Detection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06858" y="1659865"/>
            <a:ext cx="2587247" cy="3600986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dirty="0" smtClean="0"/>
              <a:t>DMTPC experiment</a:t>
            </a:r>
          </a:p>
          <a:p>
            <a:r>
              <a:rPr lang="en-GB" dirty="0" smtClean="0"/>
              <a:t>(for example)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50 </a:t>
            </a:r>
            <a:r>
              <a:rPr lang="en-GB" dirty="0" err="1" smtClean="0"/>
              <a:t>Torr</a:t>
            </a:r>
            <a:r>
              <a:rPr lang="en-GB" dirty="0" smtClean="0"/>
              <a:t> pressure CF</a:t>
            </a:r>
            <a:r>
              <a:rPr lang="en-GB" baseline="-25000" dirty="0" smtClean="0"/>
              <a:t>4</a:t>
            </a:r>
          </a:p>
          <a:p>
            <a:endParaRPr lang="en-GB" baseline="-25000" dirty="0"/>
          </a:p>
          <a:p>
            <a:r>
              <a:rPr lang="en-GB" dirty="0" smtClean="0"/>
              <a:t>Camera images tracks</a:t>
            </a:r>
          </a:p>
          <a:p>
            <a:endParaRPr lang="en-GB" dirty="0"/>
          </a:p>
          <a:p>
            <a:r>
              <a:rPr lang="en-GB" dirty="0" smtClean="0"/>
              <a:t>Electronics veto electrons</a:t>
            </a:r>
          </a:p>
          <a:p>
            <a:endParaRPr lang="en-GB" dirty="0"/>
          </a:p>
          <a:p>
            <a:r>
              <a:rPr lang="en-GB" dirty="0" smtClean="0"/>
              <a:t>See e.g. arXiv:1301.5685</a:t>
            </a:r>
          </a:p>
          <a:p>
            <a:endParaRPr lang="en-GB" dirty="0"/>
          </a:p>
          <a:p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95536" y="1412776"/>
            <a:ext cx="0" cy="3744416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547664" y="6237312"/>
            <a:ext cx="4104456" cy="0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95537" y="3046990"/>
            <a:ext cx="989373" cy="52322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800" dirty="0"/>
              <a:t>10cm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12190" y="6239589"/>
            <a:ext cx="989373" cy="523220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800" dirty="0"/>
              <a:t>27cm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06857" y="5157193"/>
            <a:ext cx="2655086" cy="64633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dirty="0" smtClean="0"/>
              <a:t>TINY experiment,</a:t>
            </a:r>
          </a:p>
          <a:p>
            <a:r>
              <a:rPr lang="en-GB" dirty="0" smtClean="0"/>
              <a:t>Only a few grams for now!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255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9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419" y="260649"/>
            <a:ext cx="4725163" cy="830979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pPr algn="ctr"/>
            <a:r>
              <a:rPr lang="en-GB" sz="2400" dirty="0">
                <a:latin typeface="Arial Rounded MT Bold" panose="020F0704030504030204" pitchFamily="34" charset="0"/>
              </a:rPr>
              <a:t>Simplified Model </a:t>
            </a:r>
            <a:r>
              <a:rPr lang="en-GB" sz="2400" dirty="0" err="1">
                <a:latin typeface="Arial Rounded MT Bold" panose="020F0704030504030204" pitchFamily="34" charset="0"/>
              </a:rPr>
              <a:t>Lagrangian</a:t>
            </a:r>
            <a:r>
              <a:rPr lang="en-GB" sz="2400" dirty="0">
                <a:latin typeface="Arial Rounded MT Bold" panose="020F0704030504030204" pitchFamily="34" charset="0"/>
              </a:rPr>
              <a:t> – </a:t>
            </a:r>
          </a:p>
          <a:p>
            <a:pPr algn="ctr"/>
            <a:r>
              <a:rPr lang="en-GB" sz="2400" dirty="0">
                <a:latin typeface="Arial Rounded MT Bold" panose="020F0704030504030204" pitchFamily="34" charset="0"/>
              </a:rPr>
              <a:t>Dijet analysis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8070" y="1091627"/>
            <a:ext cx="8567860" cy="4154984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marL="342865" indent="-342865">
              <a:buFont typeface="+mj-lt"/>
              <a:buAutoNum type="arabicPeriod"/>
            </a:pPr>
            <a:r>
              <a:rPr lang="en-GB" sz="2400" dirty="0"/>
              <a:t>Choose mass close to resonance and some couplings</a:t>
            </a:r>
          </a:p>
          <a:p>
            <a:pPr marL="342865" indent="-342865">
              <a:buFont typeface="+mj-lt"/>
              <a:buAutoNum type="arabicPeriod"/>
            </a:pPr>
            <a:r>
              <a:rPr lang="en-GB" sz="2400" dirty="0"/>
              <a:t>Obtain relic abundance (using full expression not velocity expansion)</a:t>
            </a:r>
          </a:p>
          <a:p>
            <a:pPr marL="342865" indent="-342865">
              <a:buFont typeface="+mj-lt"/>
              <a:buAutoNum type="arabicPeriod"/>
            </a:pPr>
            <a:r>
              <a:rPr lang="en-GB" sz="2400" dirty="0"/>
              <a:t>Test for relic abundance, see if its within Planck errors (if not </a:t>
            </a:r>
            <a:r>
              <a:rPr lang="en-GB" sz="2400" dirty="0" err="1"/>
              <a:t>goto</a:t>
            </a:r>
            <a:r>
              <a:rPr lang="en-GB" sz="2400" dirty="0"/>
              <a:t> 1)</a:t>
            </a:r>
          </a:p>
          <a:p>
            <a:pPr marL="342865" indent="-342865">
              <a:buFont typeface="+mj-lt"/>
              <a:buAutoNum type="arabicPeriod"/>
            </a:pPr>
            <a:r>
              <a:rPr lang="en-GB" sz="2400" dirty="0"/>
              <a:t>Use </a:t>
            </a:r>
            <a:r>
              <a:rPr lang="en-GB" sz="2400" dirty="0" err="1"/>
              <a:t>Madgraph</a:t>
            </a:r>
            <a:r>
              <a:rPr lang="en-GB" sz="2400" dirty="0"/>
              <a:t> and Pythia to generate events with at least 2 jets with </a:t>
            </a:r>
            <a:r>
              <a:rPr lang="en-GB" sz="2400" i="1" dirty="0" err="1"/>
              <a:t>p</a:t>
            </a:r>
            <a:r>
              <a:rPr lang="en-GB" sz="2400" i="1" baseline="-25000" dirty="0" err="1"/>
              <a:t>T</a:t>
            </a:r>
            <a:r>
              <a:rPr lang="en-GB" sz="2400" dirty="0"/>
              <a:t> &gt; 30 GeV and |</a:t>
            </a:r>
            <a:r>
              <a:rPr lang="en-GB" sz="2400" i="1" dirty="0">
                <a:latin typeface="Symbol" panose="05050102010706020507" pitchFamily="18" charset="2"/>
              </a:rPr>
              <a:t>h</a:t>
            </a:r>
            <a:r>
              <a:rPr lang="en-GB" sz="2400" dirty="0"/>
              <a:t>| &lt; 2.5</a:t>
            </a:r>
          </a:p>
          <a:p>
            <a:pPr marL="342865" indent="-342865">
              <a:buFont typeface="+mj-lt"/>
              <a:buAutoNum type="arabicPeriod"/>
            </a:pPr>
            <a:r>
              <a:rPr lang="en-GB" sz="2400" dirty="0"/>
              <a:t>Use </a:t>
            </a:r>
            <a:r>
              <a:rPr lang="en-GB" sz="2400" dirty="0" err="1"/>
              <a:t>Fastjet</a:t>
            </a:r>
            <a:r>
              <a:rPr lang="en-GB" sz="2400" dirty="0"/>
              <a:t> to form outgoing jets using trigger parameters from CMS analysis </a:t>
            </a:r>
            <a:r>
              <a:rPr lang="en-GB" sz="2400" i="1" dirty="0" err="1"/>
              <a:t>m</a:t>
            </a:r>
            <a:r>
              <a:rPr lang="en-GB" sz="2400" i="1" baseline="-25000" dirty="0" err="1"/>
              <a:t>jj</a:t>
            </a:r>
            <a:r>
              <a:rPr lang="en-GB" sz="2400" dirty="0"/>
              <a:t> &gt; 890 GeV and |</a:t>
            </a:r>
            <a:r>
              <a:rPr lang="en-GB" sz="2400" i="1" dirty="0" err="1">
                <a:latin typeface="Symbol" panose="05050102010706020507" pitchFamily="18" charset="2"/>
              </a:rPr>
              <a:t>h</a:t>
            </a:r>
            <a:r>
              <a:rPr lang="en-GB" sz="2400" i="1" baseline="-25000" dirty="0" err="1"/>
              <a:t>jj</a:t>
            </a:r>
            <a:r>
              <a:rPr lang="en-GB" sz="2400" dirty="0"/>
              <a:t>| &lt; 1.3</a:t>
            </a:r>
          </a:p>
          <a:p>
            <a:pPr marL="342865" indent="-342865">
              <a:buFont typeface="+mj-lt"/>
              <a:buAutoNum type="arabicPeriod"/>
            </a:pPr>
            <a:r>
              <a:rPr lang="en-GB" sz="2400" dirty="0"/>
              <a:t>Look for constraints based upon 300 fb</a:t>
            </a:r>
            <a:r>
              <a:rPr lang="en-GB" sz="2400" baseline="30000" dirty="0"/>
              <a:t>-1</a:t>
            </a:r>
            <a:r>
              <a:rPr lang="en-GB" sz="2400" dirty="0"/>
              <a:t> at 14 </a:t>
            </a:r>
            <a:r>
              <a:rPr lang="en-GB" sz="2400" dirty="0" err="1"/>
              <a:t>TeV</a:t>
            </a:r>
            <a:r>
              <a:rPr lang="en-GB" sz="2400" dirty="0"/>
              <a:t> assuming similar signal to background ratio to run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5869" y="5373216"/>
            <a:ext cx="6408712" cy="1200329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GB" sz="2400" dirty="0"/>
              <a:t>We respect </a:t>
            </a:r>
            <a:r>
              <a:rPr lang="en-GB" sz="2400" dirty="0">
                <a:latin typeface="Symbol" panose="05050102010706020507" pitchFamily="18" charset="2"/>
              </a:rPr>
              <a:t>G</a:t>
            </a:r>
            <a:r>
              <a:rPr lang="en-GB" sz="2400" baseline="-25000" dirty="0"/>
              <a:t>A’</a:t>
            </a:r>
            <a:r>
              <a:rPr lang="en-GB" sz="2400" dirty="0"/>
              <a:t> &lt; 0.15 m</a:t>
            </a:r>
            <a:r>
              <a:rPr lang="en-GB" sz="2400" baseline="-25000" dirty="0"/>
              <a:t>A’</a:t>
            </a:r>
            <a:r>
              <a:rPr lang="en-GB" sz="2400" dirty="0"/>
              <a:t> to allow events to be studied in context of CMS narrow </a:t>
            </a:r>
            <a:r>
              <a:rPr lang="en-GB" sz="2400" dirty="0" err="1"/>
              <a:t>dijet</a:t>
            </a:r>
            <a:r>
              <a:rPr lang="en-GB" sz="2400" dirty="0"/>
              <a:t> search :-</a:t>
            </a:r>
          </a:p>
          <a:p>
            <a:r>
              <a:rPr lang="en-GB" sz="2400" dirty="0"/>
              <a:t>CMS-PAS-EXO-12-059</a:t>
            </a:r>
          </a:p>
        </p:txBody>
      </p:sp>
    </p:spTree>
    <p:extLst>
      <p:ext uri="{BB962C8B-B14F-4D97-AF65-F5344CB8AC3E}">
        <p14:creationId xmlns:p14="http://schemas.microsoft.com/office/powerpoint/2010/main" val="81421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644" y="669359"/>
            <a:ext cx="8092711" cy="55192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300027"/>
            <a:ext cx="8151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Combining different targets not particularly effective for Spin </a:t>
            </a:r>
            <a:r>
              <a:rPr lang="en-GB" dirty="0"/>
              <a:t>I</a:t>
            </a:r>
            <a:r>
              <a:rPr lang="en-GB" dirty="0" smtClean="0"/>
              <a:t>ndependent Searches…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6444044"/>
            <a:ext cx="2357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Ruppin</a:t>
            </a:r>
            <a:r>
              <a:rPr lang="en-GB" dirty="0" smtClean="0"/>
              <a:t> et al 1408.3581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32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19" y="676319"/>
            <a:ext cx="8231761" cy="55053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260648"/>
            <a:ext cx="5037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…but more interesting for Spin Dependent Searches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6453336"/>
            <a:ext cx="2357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Ruppin</a:t>
            </a:r>
            <a:r>
              <a:rPr lang="en-GB" dirty="0" smtClean="0"/>
              <a:t> et al 1408.3581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40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35" y="1448931"/>
            <a:ext cx="3090465" cy="987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966" y="239816"/>
            <a:ext cx="3097529" cy="1891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0455" y="985438"/>
            <a:ext cx="2591607" cy="400110"/>
          </a:xfrm>
          <a:prstGeom prst="rect">
            <a:avLst/>
          </a:prstGeom>
          <a:noFill/>
        </p:spPr>
        <p:txBody>
          <a:bodyPr wrap="none" lIns="91410" tIns="45706" rIns="91410" bIns="45706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Two mass </a:t>
            </a:r>
            <a:r>
              <a:rPr lang="en-GB" sz="2000" dirty="0" err="1">
                <a:solidFill>
                  <a:prstClr val="black"/>
                </a:solidFill>
                <a:latin typeface="Calibri"/>
              </a:rPr>
              <a:t>eigenstates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:-</a:t>
            </a:r>
          </a:p>
        </p:txBody>
      </p:sp>
      <p:sp>
        <p:nvSpPr>
          <p:cNvPr id="3" name="Rectangle 2"/>
          <p:cNvSpPr/>
          <p:nvPr/>
        </p:nvSpPr>
        <p:spPr>
          <a:xfrm>
            <a:off x="323529" y="101826"/>
            <a:ext cx="4572000" cy="830997"/>
          </a:xfrm>
          <a:prstGeom prst="rect">
            <a:avLst/>
          </a:prstGeom>
        </p:spPr>
        <p:txBody>
          <a:bodyPr lIns="91410" tIns="45706" rIns="91410" bIns="45706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The Phenomenology of the Extra Scalar Field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61" r="7"/>
          <a:stretch/>
        </p:blipFill>
        <p:spPr bwMode="auto">
          <a:xfrm>
            <a:off x="6300192" y="2219227"/>
            <a:ext cx="2293888" cy="835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612963" y="101823"/>
            <a:ext cx="3338534" cy="31831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5" y="2869933"/>
            <a:ext cx="5342684" cy="4093428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Effective branching ratio of                                      needs to be calculated.  Introduce parameter</a:t>
            </a:r>
          </a:p>
          <a:p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Then current constraints are</a:t>
            </a:r>
          </a:p>
          <a:p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Likewise can look at coupling of         to the standard model.  Signal strength is</a:t>
            </a:r>
          </a:p>
          <a:p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and                         for                              , this latter constraint dropping rapidly as the mass increases</a:t>
            </a:r>
          </a:p>
          <a:p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60124"/>
            <a:ext cx="2016224" cy="38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5" y="3608572"/>
            <a:ext cx="5126661" cy="415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000" y="4068002"/>
            <a:ext cx="1216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41" r="32990"/>
          <a:stretch/>
        </p:blipFill>
        <p:spPr bwMode="auto">
          <a:xfrm>
            <a:off x="3564000" y="4680003"/>
            <a:ext cx="324000" cy="38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12" y="5445224"/>
            <a:ext cx="5138977" cy="413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7" r="832"/>
          <a:stretch/>
        </p:blipFill>
        <p:spPr bwMode="auto">
          <a:xfrm>
            <a:off x="2430000" y="5931812"/>
            <a:ext cx="1620000" cy="36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52" y="5931814"/>
            <a:ext cx="1168044" cy="378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68144" y="4328698"/>
            <a:ext cx="2842348" cy="1631216"/>
          </a:xfrm>
          <a:prstGeom prst="rect">
            <a:avLst/>
          </a:prstGeom>
          <a:noFill/>
        </p:spPr>
        <p:txBody>
          <a:bodyPr wrap="square" lIns="91410" tIns="45706" rIns="91410" bIns="45706" rtlCol="0">
            <a:spAutoFit/>
          </a:bodyPr>
          <a:lstStyle/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For LHC constraints,</a:t>
            </a:r>
          </a:p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Ellis and You 2013</a:t>
            </a:r>
          </a:p>
          <a:p>
            <a:r>
              <a:rPr lang="en-GB" sz="2000" dirty="0" err="1">
                <a:solidFill>
                  <a:prstClr val="black"/>
                </a:solidFill>
                <a:latin typeface="Calibri"/>
              </a:rPr>
              <a:t>Falkowski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, Riva and </a:t>
            </a:r>
            <a:r>
              <a:rPr lang="en-GB" sz="2000" dirty="0" err="1">
                <a:solidFill>
                  <a:prstClr val="black"/>
                </a:solidFill>
                <a:latin typeface="Calibri"/>
              </a:rPr>
              <a:t>Urbano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 2013</a:t>
            </a:r>
          </a:p>
          <a:p>
            <a:r>
              <a:rPr lang="en-GB" sz="2000" dirty="0">
                <a:solidFill>
                  <a:prstClr val="black"/>
                </a:solidFill>
                <a:latin typeface="Calibri"/>
              </a:rPr>
              <a:t>CMS 1304.0213</a:t>
            </a:r>
          </a:p>
        </p:txBody>
      </p:sp>
      <p:sp>
        <p:nvSpPr>
          <p:cNvPr id="8" name="Rectangle 7"/>
          <p:cNvSpPr/>
          <p:nvPr/>
        </p:nvSpPr>
        <p:spPr>
          <a:xfrm>
            <a:off x="5612963" y="4023659"/>
            <a:ext cx="3338534" cy="2286763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18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27" y="601565"/>
            <a:ext cx="8658346" cy="172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67430" y="30011"/>
            <a:ext cx="1441238" cy="422302"/>
          </a:xfrm>
          <a:prstGeom prst="rect">
            <a:avLst/>
          </a:prstGeom>
          <a:noFill/>
        </p:spPr>
        <p:txBody>
          <a:bodyPr wrap="none" lIns="82927" tIns="41464" rIns="82927" bIns="41464" rtlCol="0">
            <a:spAutoFit/>
          </a:bodyPr>
          <a:lstStyle/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r>
              <a:rPr lang="en-GB" sz="2200" dirty="0">
                <a:solidFill>
                  <a:prstClr val="black"/>
                </a:solidFill>
                <a:latin typeface="Arial Rounded MT Bold" panose="020F0704030504030204" pitchFamily="34" charset="0"/>
                <a:ea typeface="SimSun" pitchFamily="2" charset="-122"/>
              </a:rPr>
              <a:t>Statistics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1485" y="2710434"/>
            <a:ext cx="8658599" cy="3961733"/>
          </a:xfrm>
          <a:prstGeom prst="rect">
            <a:avLst/>
          </a:prstGeom>
          <a:noFill/>
        </p:spPr>
        <p:txBody>
          <a:bodyPr wrap="none" lIns="82927" tIns="41464" rIns="82927" bIns="41464" rtlCol="0">
            <a:spAutoFit/>
          </a:bodyPr>
          <a:lstStyle/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Calculate expected number of </a:t>
            </a:r>
            <a:r>
              <a:rPr lang="en-GB" dirty="0">
                <a:solidFill>
                  <a:prstClr val="black"/>
                </a:solidFill>
                <a:latin typeface="Symbol" panose="05050102010706020507" pitchFamily="18" charset="2"/>
                <a:ea typeface="SimSun" pitchFamily="2" charset="-122"/>
              </a:rPr>
              <a:t>n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events then generate n</a:t>
            </a:r>
            <a:r>
              <a:rPr lang="en-GB" baseline="-250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1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events using Poisson</a:t>
            </a: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Choose dark matter mass and cross section and generate n</a:t>
            </a:r>
            <a:r>
              <a:rPr lang="en-GB" baseline="-250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2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dark matter events</a:t>
            </a: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Generate Q</a:t>
            </a:r>
            <a:r>
              <a:rPr lang="en-GB" baseline="-250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B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for n1 </a:t>
            </a:r>
            <a:r>
              <a:rPr lang="en-GB" dirty="0">
                <a:solidFill>
                  <a:prstClr val="black"/>
                </a:solidFill>
                <a:latin typeface="Symbol" panose="05050102010706020507" pitchFamily="18" charset="2"/>
                <a:ea typeface="SimSun" pitchFamily="2" charset="-122"/>
              </a:rPr>
              <a:t>n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events and Q</a:t>
            </a:r>
            <a:r>
              <a:rPr lang="en-GB" baseline="-250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SB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for n</a:t>
            </a:r>
            <a:r>
              <a:rPr lang="en-GB" baseline="-250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1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+n</a:t>
            </a:r>
            <a:r>
              <a:rPr lang="en-GB" baseline="-25000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2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</a:t>
            </a:r>
            <a:r>
              <a:rPr lang="en-GB" dirty="0" err="1">
                <a:solidFill>
                  <a:prstClr val="black"/>
                </a:solidFill>
                <a:latin typeface="Symbol" panose="05050102010706020507" pitchFamily="18" charset="2"/>
                <a:ea typeface="SimSun" pitchFamily="2" charset="-122"/>
              </a:rPr>
              <a:t>n</a:t>
            </a:r>
            <a:r>
              <a:rPr lang="en-GB" dirty="0" err="1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+DM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events, then</a:t>
            </a: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Choose integral limit </a:t>
            </a:r>
            <a:r>
              <a:rPr lang="en-GB" i="1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q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such that</a:t>
            </a:r>
          </a:p>
          <a:p>
            <a:pPr marL="310981" indent="-310981" defTabSz="396569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  <a:p>
            <a:pPr defTabSz="396569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where </a:t>
            </a:r>
            <a:r>
              <a:rPr lang="en-GB" i="1" dirty="0">
                <a:solidFill>
                  <a:prstClr val="black"/>
                </a:solidFill>
                <a:latin typeface="Symbol" panose="05050102010706020507" pitchFamily="18" charset="2"/>
                <a:ea typeface="SimSun" pitchFamily="2" charset="-122"/>
              </a:rPr>
              <a:t>a</a:t>
            </a:r>
            <a:r>
              <a:rPr lang="en-GB" dirty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 is your desired exclusion probability</a:t>
            </a:r>
            <a:r>
              <a:rPr lang="en-GB" dirty="0" smtClean="0">
                <a:solidFill>
                  <a:prstClr val="black"/>
                </a:solidFill>
                <a:latin typeface="Arial" pitchFamily="34" charset="0"/>
                <a:ea typeface="SimSun" pitchFamily="2" charset="-122"/>
              </a:rPr>
              <a:t>.</a:t>
            </a:r>
            <a:endParaRPr lang="en-GB" dirty="0">
              <a:solidFill>
                <a:prstClr val="black"/>
              </a:solidFill>
              <a:latin typeface="Arial" pitchFamily="34" charset="0"/>
              <a:ea typeface="SimSun" pitchFamily="2" charset="-122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624" y="3717033"/>
            <a:ext cx="3808319" cy="165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534" y="5501506"/>
            <a:ext cx="2311573" cy="45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2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516" y="574895"/>
            <a:ext cx="6856968" cy="4977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29708" y="5538396"/>
            <a:ext cx="7409380" cy="1200318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36 ton years of CF4 (500 neutrino events) </a:t>
            </a:r>
          </a:p>
          <a:p>
            <a:r>
              <a:rPr lang="en-GB" sz="2400" dirty="0">
                <a:latin typeface="Comic Sans MS" panose="030F0702030302020204" pitchFamily="66" charset="0"/>
              </a:rPr>
              <a:t>Energy threshold = 5 </a:t>
            </a:r>
            <a:r>
              <a:rPr lang="en-GB" sz="2400" dirty="0" err="1">
                <a:latin typeface="Comic Sans MS" panose="030F0702030302020204" pitchFamily="66" charset="0"/>
              </a:rPr>
              <a:t>keV</a:t>
            </a:r>
            <a:endParaRPr lang="en-GB" sz="2400" dirty="0">
              <a:latin typeface="Comic Sans MS" panose="030F0702030302020204" pitchFamily="66" charset="0"/>
            </a:endParaRPr>
          </a:p>
          <a:p>
            <a:r>
              <a:rPr lang="en-GB" sz="2400" dirty="0">
                <a:latin typeface="Comic Sans MS" panose="030F0702030302020204" pitchFamily="66" charset="0"/>
              </a:rPr>
              <a:t>Green is with directional dependence, red without.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87824" y="113240"/>
            <a:ext cx="3403476" cy="46165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Results (in comic sans)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01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3"/>
            <a:ext cx="5943667" cy="552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13263" y="293464"/>
            <a:ext cx="3169235" cy="636861"/>
          </a:xfrm>
          <a:prstGeom prst="rect">
            <a:avLst/>
          </a:prstGeom>
          <a:noFill/>
        </p:spPr>
        <p:txBody>
          <a:bodyPr wrap="square" lIns="82050" tIns="41026" rIns="82050" bIns="41026" rtlCol="0">
            <a:spAutoFit/>
          </a:bodyPr>
          <a:lstStyle/>
          <a:p>
            <a:r>
              <a:rPr lang="en-GB" dirty="0" err="1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Monojet</a:t>
            </a:r>
            <a:r>
              <a:rPr lang="en-GB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/</a:t>
            </a:r>
            <a:r>
              <a:rPr lang="en-GB" dirty="0" err="1">
                <a:solidFill>
                  <a:prstClr val="black"/>
                </a:solidFill>
                <a:latin typeface="Arial Rounded MT Bold" panose="020F0704030504030204" pitchFamily="34" charset="0"/>
              </a:rPr>
              <a:t>M</a:t>
            </a:r>
            <a:r>
              <a:rPr lang="en-GB" dirty="0" err="1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onophoton</a:t>
            </a:r>
            <a:r>
              <a:rPr lang="en-GB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 Constraints from colliders</a:t>
            </a:r>
            <a:endParaRPr lang="en-GB" dirty="0">
              <a:solidFill>
                <a:prstClr val="black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7706" y="5405053"/>
            <a:ext cx="8215871" cy="1423066"/>
          </a:xfrm>
          <a:prstGeom prst="rect">
            <a:avLst/>
          </a:prstGeom>
          <a:noFill/>
        </p:spPr>
        <p:txBody>
          <a:bodyPr wrap="square" lIns="82050" tIns="41026" rIns="82050" bIns="41026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CMS </a:t>
            </a:r>
            <a:r>
              <a:rPr lang="en-GB" dirty="0">
                <a:solidFill>
                  <a:prstClr val="black"/>
                </a:solidFill>
              </a:rPr>
              <a:t>collaboration CMS-PAS-EXO-12-048</a:t>
            </a:r>
          </a:p>
          <a:p>
            <a:endParaRPr lang="en-GB" dirty="0">
              <a:solidFill>
                <a:prstClr val="black"/>
              </a:solidFill>
            </a:endParaRPr>
          </a:p>
          <a:p>
            <a:r>
              <a:rPr lang="en-GB" sz="2500" dirty="0">
                <a:solidFill>
                  <a:prstClr val="black"/>
                </a:solidFill>
              </a:rPr>
              <a:t>Precise constraints vary hugely </a:t>
            </a:r>
            <a:r>
              <a:rPr lang="en-GB" sz="2500" dirty="0" smtClean="0">
                <a:solidFill>
                  <a:prstClr val="black"/>
                </a:solidFill>
              </a:rPr>
              <a:t>depend </a:t>
            </a:r>
            <a:r>
              <a:rPr lang="en-GB" sz="2500" dirty="0">
                <a:solidFill>
                  <a:prstClr val="black"/>
                </a:solidFill>
              </a:rPr>
              <a:t>upon assumed nature of interaction, </a:t>
            </a:r>
            <a:r>
              <a:rPr lang="en-GB" sz="2500" dirty="0" err="1">
                <a:solidFill>
                  <a:prstClr val="black"/>
                </a:solidFill>
              </a:rPr>
              <a:t>Majorana</a:t>
            </a:r>
            <a:r>
              <a:rPr lang="en-GB" sz="2500" dirty="0">
                <a:solidFill>
                  <a:prstClr val="black"/>
                </a:solidFill>
              </a:rPr>
              <a:t> </a:t>
            </a:r>
            <a:r>
              <a:rPr lang="en-GB" sz="2500" dirty="0" err="1">
                <a:solidFill>
                  <a:prstClr val="black"/>
                </a:solidFill>
              </a:rPr>
              <a:t>vs</a:t>
            </a:r>
            <a:r>
              <a:rPr lang="en-GB" sz="2500" dirty="0">
                <a:solidFill>
                  <a:prstClr val="black"/>
                </a:solidFill>
              </a:rPr>
              <a:t> Dirac etc…</a:t>
            </a:r>
          </a:p>
        </p:txBody>
      </p:sp>
    </p:spTree>
    <p:extLst>
      <p:ext uri="{BB962C8B-B14F-4D97-AF65-F5344CB8AC3E}">
        <p14:creationId xmlns:p14="http://schemas.microsoft.com/office/powerpoint/2010/main" val="276853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6280" y="5652511"/>
            <a:ext cx="7409380" cy="1200318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367 ton years of </a:t>
            </a:r>
            <a:r>
              <a:rPr lang="en-GB" sz="2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Xe</a:t>
            </a:r>
            <a:r>
              <a:rPr lang="en-GB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 (500 neutrino events) </a:t>
            </a:r>
          </a:p>
          <a:p>
            <a:r>
              <a:rPr lang="en-GB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Energy threshold = 2 </a:t>
            </a:r>
            <a:r>
              <a:rPr lang="en-GB" sz="2400" dirty="0" err="1">
                <a:solidFill>
                  <a:prstClr val="black"/>
                </a:solidFill>
                <a:latin typeface="Comic Sans MS" panose="030F0702030302020204" pitchFamily="66" charset="0"/>
              </a:rPr>
              <a:t>keV</a:t>
            </a:r>
            <a:endParaRPr lang="en-GB" sz="2400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r>
              <a:rPr lang="en-GB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Green is with directional dependence, red without.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25669" y="113230"/>
            <a:ext cx="1234613" cy="46165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400" dirty="0">
                <a:solidFill>
                  <a:prstClr val="black"/>
                </a:solidFill>
                <a:latin typeface="Comic Sans MS" panose="030F0702030302020204" pitchFamily="66" charset="0"/>
              </a:rPr>
              <a:t>Results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280" y="764704"/>
            <a:ext cx="6246040" cy="4889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0400" y="2454628"/>
            <a:ext cx="8643200" cy="70788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4000" dirty="0"/>
              <a:t>NOTE THIS IS ALL THE XENON.  ALL OF IT.</a:t>
            </a:r>
          </a:p>
        </p:txBody>
      </p:sp>
    </p:spTree>
    <p:extLst>
      <p:ext uri="{BB962C8B-B14F-4D97-AF65-F5344CB8AC3E}">
        <p14:creationId xmlns:p14="http://schemas.microsoft.com/office/powerpoint/2010/main" val="422236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276872"/>
            <a:ext cx="8064896" cy="5262969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Makes up 0.1 ppm of air - 10</a:t>
            </a:r>
            <a:r>
              <a:rPr lang="en-GB" sz="2400" baseline="30000" dirty="0" smtClean="0">
                <a:solidFill>
                  <a:prstClr val="black"/>
                </a:solidFill>
              </a:rPr>
              <a:t>12</a:t>
            </a:r>
            <a:r>
              <a:rPr lang="en-GB" sz="2400" dirty="0" smtClean="0">
                <a:solidFill>
                  <a:prstClr val="black"/>
                </a:solidFill>
              </a:rPr>
              <a:t> tons in total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Costs about $3 per gram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Only about 36 tons obtained per 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Increased demand might actually lower the cost (that was the one that didn’t come from </a:t>
            </a:r>
            <a:r>
              <a:rPr lang="en-GB" sz="2400" dirty="0" err="1" smtClean="0">
                <a:solidFill>
                  <a:prstClr val="black"/>
                </a:solidFill>
              </a:rPr>
              <a:t>wikipedia</a:t>
            </a:r>
            <a:r>
              <a:rPr lang="en-GB" sz="2400" dirty="0" smtClean="0">
                <a:solidFill>
                  <a:prstClr val="black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Xenon is used as a general anaesthetic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Ultraviolet laser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</a:rPr>
              <a:t>F</a:t>
            </a:r>
            <a:r>
              <a:rPr lang="en-GB" sz="2400" dirty="0" smtClean="0">
                <a:solidFill>
                  <a:prstClr val="black"/>
                </a:solidFill>
              </a:rPr>
              <a:t>luoresces with same colour as noon day sun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Photographic Flash Tube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prstClr val="black"/>
                </a:solidFill>
              </a:rPr>
              <a:t>Protects against brain and cardio damage when blood supply compromised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prstClr val="black"/>
                </a:solidFill>
              </a:rPr>
              <a:t>C</a:t>
            </a:r>
            <a:r>
              <a:rPr lang="en-GB" sz="2400" dirty="0" smtClean="0">
                <a:solidFill>
                  <a:prstClr val="black"/>
                </a:solidFill>
              </a:rPr>
              <a:t>ouldn’t tell from Wikipedia if it gets you high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prstClr val="black"/>
              </a:solidFill>
            </a:endParaRPr>
          </a:p>
          <a:p>
            <a:endParaRPr lang="en-GB" sz="2400" dirty="0" smtClean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54879"/>
            <a:ext cx="4331550" cy="830987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4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Some fun facts about Xenon</a:t>
            </a:r>
          </a:p>
          <a:p>
            <a:r>
              <a:rPr lang="en-GB" sz="2400" dirty="0">
                <a:solidFill>
                  <a:prstClr val="black"/>
                </a:solidFill>
                <a:latin typeface="Arial Rounded MT Bold" panose="020F0704030504030204" pitchFamily="34" charset="0"/>
              </a:rPr>
              <a:t> </a:t>
            </a:r>
            <a:r>
              <a:rPr lang="en-GB" sz="2400" dirty="0" smtClean="0">
                <a:solidFill>
                  <a:prstClr val="black"/>
                </a:solidFill>
                <a:latin typeface="Arial Rounded MT Bold" panose="020F0704030504030204" pitchFamily="34" charset="0"/>
              </a:rPr>
              <a:t>  (mostly from Wikipedia)</a:t>
            </a:r>
            <a:endParaRPr lang="en-GB" sz="2400" dirty="0">
              <a:solidFill>
                <a:prstClr val="black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2050" name="Picture 2" descr="Xen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6909"/>
            <a:ext cx="28575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8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2" y="260648"/>
            <a:ext cx="1826121" cy="461655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GB" sz="2400" dirty="0" smtClean="0">
                <a:latin typeface="Arial Rounded MT Bold" panose="020F0704030504030204" pitchFamily="34" charset="0"/>
              </a:rPr>
              <a:t>Philosophy</a:t>
            </a:r>
            <a:endParaRPr lang="en-GB" sz="2400" dirty="0">
              <a:latin typeface="Arial Rounded MT Bold" panose="020F07040305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56" y="1124744"/>
            <a:ext cx="927773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Understand and quantify problem of neutrino 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Estimate the size of detectors required to fight the 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T</a:t>
            </a:r>
            <a:r>
              <a:rPr lang="en-GB" sz="2800" dirty="0" smtClean="0"/>
              <a:t>hrow ideas around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/>
              <a:t>Can we come up with ideas for viable detectors? (not yet)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4581128"/>
            <a:ext cx="859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 smtClean="0">
                <a:solidFill>
                  <a:srgbClr val="00B050"/>
                </a:solidFill>
                <a:latin typeface="+mj-lt"/>
              </a:rPr>
              <a:t>YES</a:t>
            </a:r>
            <a:endParaRPr lang="en-GB" sz="3600" b="1" i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2160" y="4581128"/>
            <a:ext cx="797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i="1" dirty="0" smtClean="0">
                <a:solidFill>
                  <a:srgbClr val="FF0000"/>
                </a:solidFill>
                <a:latin typeface="+mj-lt"/>
              </a:rPr>
              <a:t>NO</a:t>
            </a:r>
            <a:endParaRPr lang="en-GB" sz="3600" b="1" i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6122634" y="5175347"/>
            <a:ext cx="576064" cy="432048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51520" y="5877272"/>
            <a:ext cx="3543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OK, should we build them?</a:t>
            </a:r>
            <a:endParaRPr lang="en-GB" sz="2400" dirty="0"/>
          </a:p>
        </p:txBody>
      </p:sp>
      <p:sp>
        <p:nvSpPr>
          <p:cNvPr id="8" name="Down Arrow 7"/>
          <p:cNvSpPr/>
          <p:nvPr/>
        </p:nvSpPr>
        <p:spPr>
          <a:xfrm>
            <a:off x="1617549" y="5175347"/>
            <a:ext cx="576064" cy="432048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860032" y="5877271"/>
            <a:ext cx="3628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OK, end of direct detection.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9087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t="-7" r="19120" b="67357"/>
          <a:stretch/>
        </p:blipFill>
        <p:spPr bwMode="auto">
          <a:xfrm>
            <a:off x="252002" y="2775825"/>
            <a:ext cx="6988195" cy="849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8052" y="424415"/>
            <a:ext cx="4600403" cy="530296"/>
          </a:xfrm>
          <a:prstGeom prst="rect">
            <a:avLst/>
          </a:prstGeom>
          <a:noFill/>
        </p:spPr>
        <p:txBody>
          <a:bodyPr wrap="none" lIns="82761" tIns="41381" rIns="82761" bIns="41381" rtlCol="0">
            <a:spAutoFit/>
          </a:bodyPr>
          <a:lstStyle/>
          <a:p>
            <a:r>
              <a:rPr lang="en-GB" sz="2903" dirty="0">
                <a:latin typeface="Arial Rounded MT Bold" panose="020F0704030504030204" pitchFamily="34" charset="0"/>
              </a:rPr>
              <a:t>Higgs Portal Dark Matter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9204" y="1796084"/>
            <a:ext cx="8419089" cy="753625"/>
          </a:xfrm>
          <a:prstGeom prst="rect">
            <a:avLst/>
          </a:prstGeom>
          <a:noFill/>
        </p:spPr>
        <p:txBody>
          <a:bodyPr wrap="square" lIns="82761" tIns="41381" rIns="82761" bIns="41381" rtlCol="0">
            <a:spAutoFit/>
          </a:bodyPr>
          <a:lstStyle/>
          <a:p>
            <a:r>
              <a:rPr lang="en-GB" sz="2177" dirty="0"/>
              <a:t>Simply another particle which couples to the Standard model through the Higgs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40811" y="4474084"/>
            <a:ext cx="2239181" cy="418598"/>
          </a:xfrm>
          <a:prstGeom prst="rect">
            <a:avLst/>
          </a:prstGeom>
          <a:noFill/>
        </p:spPr>
        <p:txBody>
          <a:bodyPr wrap="none" lIns="82761" tIns="41381" rIns="82761" bIns="41381" rtlCol="0">
            <a:spAutoFit/>
          </a:bodyPr>
          <a:lstStyle/>
          <a:p>
            <a:r>
              <a:rPr lang="en-GB" sz="2177" dirty="0"/>
              <a:t>Scalar dark matter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155253" y="3363683"/>
            <a:ext cx="653175" cy="111039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12087" y="4465924"/>
            <a:ext cx="3253048" cy="418598"/>
          </a:xfrm>
          <a:prstGeom prst="rect">
            <a:avLst/>
          </a:prstGeom>
          <a:noFill/>
        </p:spPr>
        <p:txBody>
          <a:bodyPr wrap="none" lIns="82761" tIns="41381" rIns="82761" bIns="41381" rtlCol="0">
            <a:spAutoFit/>
          </a:bodyPr>
          <a:lstStyle/>
          <a:p>
            <a:r>
              <a:rPr lang="en-GB" sz="2177" dirty="0"/>
              <a:t>Standard model Higgs Field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335572" y="3363683"/>
            <a:ext cx="261270" cy="10233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63163" y="5425878"/>
            <a:ext cx="8980841" cy="1340004"/>
          </a:xfrm>
          <a:prstGeom prst="rect">
            <a:avLst/>
          </a:prstGeom>
        </p:spPr>
        <p:txBody>
          <a:bodyPr wrap="square" lIns="82761" tIns="41381" rIns="82761" bIns="41381">
            <a:spAutoFit/>
          </a:bodyPr>
          <a:lstStyle/>
          <a:p>
            <a:r>
              <a:rPr lang="en-GB" sz="1633" dirty="0"/>
              <a:t>V. </a:t>
            </a:r>
            <a:r>
              <a:rPr lang="en-GB" sz="1633" dirty="0" err="1"/>
              <a:t>Silveira</a:t>
            </a:r>
            <a:r>
              <a:rPr lang="en-GB" sz="1633" dirty="0"/>
              <a:t>, A. Zee, Phys. </a:t>
            </a:r>
            <a:r>
              <a:rPr lang="en-GB" sz="1633" dirty="0" err="1"/>
              <a:t>Lett</a:t>
            </a:r>
            <a:r>
              <a:rPr lang="en-GB" sz="1633" dirty="0"/>
              <a:t>. B161, 136 (1985); </a:t>
            </a:r>
          </a:p>
          <a:p>
            <a:r>
              <a:rPr lang="en-GB" sz="1633" dirty="0"/>
              <a:t>J. McDonald, Phys. Rev. D50 (1994) 3637-3649</a:t>
            </a:r>
            <a:r>
              <a:rPr lang="en-GB" sz="1633" dirty="0" smtClean="0"/>
              <a:t>;</a:t>
            </a:r>
          </a:p>
          <a:p>
            <a:r>
              <a:rPr lang="en-GB" sz="1633" dirty="0" smtClean="0"/>
              <a:t>C</a:t>
            </a:r>
            <a:r>
              <a:rPr lang="en-GB" sz="1633" dirty="0"/>
              <a:t>. P. Burgess, M. </a:t>
            </a:r>
            <a:r>
              <a:rPr lang="en-GB" sz="1633" dirty="0" err="1"/>
              <a:t>Pospelov</a:t>
            </a:r>
            <a:r>
              <a:rPr lang="en-GB" sz="1633" dirty="0"/>
              <a:t>, T. </a:t>
            </a:r>
            <a:r>
              <a:rPr lang="en-GB" sz="1633" dirty="0" err="1"/>
              <a:t>ter</a:t>
            </a:r>
            <a:r>
              <a:rPr lang="en-GB" sz="1633" dirty="0"/>
              <a:t> </a:t>
            </a:r>
            <a:r>
              <a:rPr lang="en-GB" sz="1633" dirty="0" err="1"/>
              <a:t>Veldhuis</a:t>
            </a:r>
            <a:r>
              <a:rPr lang="en-GB" sz="1633" dirty="0"/>
              <a:t>, </a:t>
            </a:r>
            <a:r>
              <a:rPr lang="en-GB" sz="1633" dirty="0" err="1"/>
              <a:t>Nucl</a:t>
            </a:r>
            <a:r>
              <a:rPr lang="en-GB" sz="1633" dirty="0"/>
              <a:t>. Phys. B619 (2001) </a:t>
            </a:r>
            <a:r>
              <a:rPr lang="en-GB" sz="1633" dirty="0" smtClean="0"/>
              <a:t>709-728;</a:t>
            </a:r>
          </a:p>
          <a:p>
            <a:r>
              <a:rPr lang="en-GB" sz="1633" dirty="0"/>
              <a:t>L. L. </a:t>
            </a:r>
            <a:r>
              <a:rPr lang="en-GB" sz="1633" dirty="0" err="1"/>
              <a:t>Honorez</a:t>
            </a:r>
            <a:r>
              <a:rPr lang="en-GB" sz="1633" dirty="0"/>
              <a:t>, E. </a:t>
            </a:r>
            <a:r>
              <a:rPr lang="en-GB" sz="1633" dirty="0" err="1"/>
              <a:t>Nezri</a:t>
            </a:r>
            <a:r>
              <a:rPr lang="en-GB" sz="1633" dirty="0"/>
              <a:t>, J. Oliver, M.H.G</a:t>
            </a:r>
            <a:r>
              <a:rPr lang="en-GB" sz="1633" dirty="0" smtClean="0"/>
              <a:t>. </a:t>
            </a:r>
            <a:r>
              <a:rPr lang="en-GB" sz="1633" dirty="0" err="1" smtClean="0"/>
              <a:t>Tytgat</a:t>
            </a:r>
            <a:r>
              <a:rPr lang="en-GB" sz="1633" dirty="0"/>
              <a:t>, JCAP 0702 (2007) 028</a:t>
            </a:r>
          </a:p>
          <a:p>
            <a:endParaRPr lang="en-GB" sz="1633" dirty="0"/>
          </a:p>
        </p:txBody>
      </p:sp>
    </p:spTree>
    <p:extLst>
      <p:ext uri="{BB962C8B-B14F-4D97-AF65-F5344CB8AC3E}">
        <p14:creationId xmlns:p14="http://schemas.microsoft.com/office/powerpoint/2010/main" val="156422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" t="-7" r="19120" b="67357"/>
          <a:stretch/>
        </p:blipFill>
        <p:spPr bwMode="auto">
          <a:xfrm>
            <a:off x="252002" y="2775825"/>
            <a:ext cx="6988195" cy="849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8052" y="424415"/>
            <a:ext cx="4600403" cy="530296"/>
          </a:xfrm>
          <a:prstGeom prst="rect">
            <a:avLst/>
          </a:prstGeom>
          <a:noFill/>
        </p:spPr>
        <p:txBody>
          <a:bodyPr wrap="none" lIns="82761" tIns="41381" rIns="82761" bIns="41381" rtlCol="0">
            <a:spAutoFit/>
          </a:bodyPr>
          <a:lstStyle/>
          <a:p>
            <a:r>
              <a:rPr lang="en-GB" sz="2903" dirty="0">
                <a:latin typeface="Arial Rounded MT Bold" panose="020F0704030504030204" pitchFamily="34" charset="0"/>
              </a:rPr>
              <a:t>Higgs Portal Dark Matter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9204" y="1796084"/>
            <a:ext cx="8419089" cy="753625"/>
          </a:xfrm>
          <a:prstGeom prst="rect">
            <a:avLst/>
          </a:prstGeom>
          <a:noFill/>
        </p:spPr>
        <p:txBody>
          <a:bodyPr wrap="square" lIns="82761" tIns="41381" rIns="82761" bIns="41381" rtlCol="0">
            <a:spAutoFit/>
          </a:bodyPr>
          <a:lstStyle/>
          <a:p>
            <a:r>
              <a:rPr lang="en-GB" sz="2177" dirty="0"/>
              <a:t>Simply another particle which couples to the Standard model through the Higgs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9204" y="4141430"/>
            <a:ext cx="7757614" cy="576013"/>
          </a:xfrm>
          <a:prstGeom prst="rect">
            <a:avLst/>
          </a:prstGeom>
          <a:noFill/>
        </p:spPr>
        <p:txBody>
          <a:bodyPr wrap="none" lIns="82761" tIns="41381" rIns="82761" bIns="41381" rtlCol="0">
            <a:spAutoFit/>
          </a:bodyPr>
          <a:lstStyle/>
          <a:p>
            <a:r>
              <a:rPr lang="en-GB" sz="3200" dirty="0" smtClean="0"/>
              <a:t>Scalars dramatically improve vacuum stability</a:t>
            </a:r>
            <a:endParaRPr lang="en-GB" sz="3200" dirty="0"/>
          </a:p>
        </p:txBody>
      </p:sp>
      <p:sp>
        <p:nvSpPr>
          <p:cNvPr id="11" name="Rectangle 10"/>
          <p:cNvSpPr/>
          <p:nvPr/>
        </p:nvSpPr>
        <p:spPr>
          <a:xfrm>
            <a:off x="163163" y="5425878"/>
            <a:ext cx="8980841" cy="837431"/>
          </a:xfrm>
          <a:prstGeom prst="rect">
            <a:avLst/>
          </a:prstGeom>
        </p:spPr>
        <p:txBody>
          <a:bodyPr wrap="square" lIns="82761" tIns="41381" rIns="82761" bIns="41381">
            <a:spAutoFit/>
          </a:bodyPr>
          <a:lstStyle/>
          <a:p>
            <a:r>
              <a:rPr lang="en-GB" sz="1633" dirty="0"/>
              <a:t>V. </a:t>
            </a:r>
            <a:r>
              <a:rPr lang="en-GB" sz="1633" dirty="0" err="1"/>
              <a:t>Silveira</a:t>
            </a:r>
            <a:r>
              <a:rPr lang="en-GB" sz="1633" dirty="0"/>
              <a:t>, A. Zee, Phys. </a:t>
            </a:r>
            <a:r>
              <a:rPr lang="en-GB" sz="1633" dirty="0" err="1"/>
              <a:t>Lett</a:t>
            </a:r>
            <a:r>
              <a:rPr lang="en-GB" sz="1633" dirty="0"/>
              <a:t>. B161, 136 (1985); </a:t>
            </a:r>
          </a:p>
          <a:p>
            <a:r>
              <a:rPr lang="en-GB" sz="1633" dirty="0"/>
              <a:t>J. McDonald, Phys. Rev. D50 (1994) 3637-3649; </a:t>
            </a:r>
          </a:p>
          <a:p>
            <a:r>
              <a:rPr lang="en-GB" sz="1633" dirty="0"/>
              <a:t>C. P. Burgess, M. </a:t>
            </a:r>
            <a:r>
              <a:rPr lang="en-GB" sz="1633" dirty="0" err="1"/>
              <a:t>Pospelov</a:t>
            </a:r>
            <a:r>
              <a:rPr lang="en-GB" sz="1633" dirty="0"/>
              <a:t>, T. </a:t>
            </a:r>
            <a:r>
              <a:rPr lang="en-GB" sz="1633" dirty="0" err="1"/>
              <a:t>ter</a:t>
            </a:r>
            <a:r>
              <a:rPr lang="en-GB" sz="1633" dirty="0"/>
              <a:t> </a:t>
            </a:r>
            <a:r>
              <a:rPr lang="en-GB" sz="1633" dirty="0" err="1"/>
              <a:t>Veldhuis</a:t>
            </a:r>
            <a:r>
              <a:rPr lang="en-GB" sz="1633" dirty="0"/>
              <a:t>, </a:t>
            </a:r>
            <a:r>
              <a:rPr lang="en-GB" sz="1633" dirty="0" err="1"/>
              <a:t>Nucl</a:t>
            </a:r>
            <a:r>
              <a:rPr lang="en-GB" sz="1633" dirty="0"/>
              <a:t>. Phys. B619 (2001) 709-728 [hep-</a:t>
            </a:r>
            <a:r>
              <a:rPr lang="en-GB" sz="1633" dirty="0" err="1"/>
              <a:t>ph</a:t>
            </a:r>
            <a:r>
              <a:rPr lang="en-GB" sz="1633" dirty="0"/>
              <a:t>/0011335]</a:t>
            </a:r>
          </a:p>
        </p:txBody>
      </p:sp>
    </p:spTree>
    <p:extLst>
      <p:ext uri="{BB962C8B-B14F-4D97-AF65-F5344CB8AC3E}">
        <p14:creationId xmlns:p14="http://schemas.microsoft.com/office/powerpoint/2010/main" val="69043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6558"/>
            <a:ext cx="8053436" cy="53285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188640"/>
            <a:ext cx="4600403" cy="530296"/>
          </a:xfrm>
          <a:prstGeom prst="rect">
            <a:avLst/>
          </a:prstGeom>
          <a:noFill/>
        </p:spPr>
        <p:txBody>
          <a:bodyPr wrap="none" lIns="82761" tIns="41381" rIns="82761" bIns="41381" rtlCol="0">
            <a:spAutoFit/>
          </a:bodyPr>
          <a:lstStyle/>
          <a:p>
            <a:r>
              <a:rPr lang="en-GB" sz="2903" dirty="0">
                <a:latin typeface="Arial Rounded MT Bold" panose="020F0704030504030204" pitchFamily="34" charset="0"/>
              </a:rPr>
              <a:t>Higgs Portal Dark Matter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5949280"/>
            <a:ext cx="6011925" cy="7224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18657" y="219827"/>
            <a:ext cx="2728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Feng et al. arXiv:1412.1105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163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765404"/>
            <a:ext cx="7035930" cy="47188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5877272"/>
            <a:ext cx="2085750" cy="5707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896" y="5877272"/>
            <a:ext cx="4004640" cy="382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260648"/>
            <a:ext cx="4600403" cy="530296"/>
          </a:xfrm>
          <a:prstGeom prst="rect">
            <a:avLst/>
          </a:prstGeom>
          <a:noFill/>
        </p:spPr>
        <p:txBody>
          <a:bodyPr wrap="none" lIns="82761" tIns="41381" rIns="82761" bIns="41381" rtlCol="0">
            <a:spAutoFit/>
          </a:bodyPr>
          <a:lstStyle/>
          <a:p>
            <a:r>
              <a:rPr lang="en-GB" sz="2903" dirty="0">
                <a:latin typeface="Arial Rounded MT Bold" panose="020F0704030504030204" pitchFamily="34" charset="0"/>
              </a:rPr>
              <a:t>Higgs Portal Dark Matter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78919" r="-78919"/>
          <a:stretch/>
        </p:blipFill>
        <p:spPr>
          <a:xfrm>
            <a:off x="0" y="11606"/>
            <a:ext cx="7703371" cy="9256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18657" y="219827"/>
            <a:ext cx="2728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Feng et al. arXiv:1412.1105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23799" y="3789040"/>
            <a:ext cx="4268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Difficult to rule out, perhaps not impossible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991881" y="2564904"/>
            <a:ext cx="166060" cy="12241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05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5839" y="750701"/>
            <a:ext cx="9790936" cy="2639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12806" y="70590"/>
            <a:ext cx="5344440" cy="422310"/>
          </a:xfrm>
          <a:prstGeom prst="rect">
            <a:avLst/>
          </a:prstGeom>
          <a:noFill/>
        </p:spPr>
        <p:txBody>
          <a:bodyPr wrap="none" lIns="82936" tIns="41469" rIns="82936" bIns="41469" rtlCol="0">
            <a:spAutoFit/>
          </a:bodyPr>
          <a:lstStyle/>
          <a:p>
            <a:r>
              <a:rPr lang="en-GB" sz="2200" dirty="0">
                <a:latin typeface="Arial Rounded MT Bold" panose="020F0704030504030204" pitchFamily="34" charset="0"/>
              </a:rPr>
              <a:t>How well can you trust this approach?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9272" y="5201188"/>
            <a:ext cx="3687128" cy="360755"/>
          </a:xfrm>
          <a:prstGeom prst="rect">
            <a:avLst/>
          </a:prstGeom>
          <a:noFill/>
        </p:spPr>
        <p:txBody>
          <a:bodyPr wrap="none" lIns="82936" tIns="41469" rIns="82936" bIns="41469" rtlCol="0">
            <a:spAutoFit/>
          </a:bodyPr>
          <a:lstStyle/>
          <a:p>
            <a:r>
              <a:rPr lang="en-GB" dirty="0" err="1" smtClean="0">
                <a:solidFill>
                  <a:schemeClr val="tx1"/>
                </a:solidFill>
              </a:rPr>
              <a:t>Buchmuller</a:t>
            </a:r>
            <a:r>
              <a:rPr lang="en-GB" dirty="0" smtClean="0">
                <a:solidFill>
                  <a:schemeClr val="tx1"/>
                </a:solidFill>
              </a:rPr>
              <a:t>, Dolan and McCabe, 2013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5491" y="4147569"/>
            <a:ext cx="7414559" cy="360755"/>
          </a:xfrm>
          <a:prstGeom prst="rect">
            <a:avLst/>
          </a:prstGeom>
          <a:noFill/>
        </p:spPr>
        <p:txBody>
          <a:bodyPr wrap="none" lIns="82936" tIns="41469" rIns="82936" bIns="41469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Compare Axial-Vector Effective contact theory with actual exchange of Vector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442" y="4929048"/>
            <a:ext cx="1550897" cy="879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285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071" y="415747"/>
            <a:ext cx="6749280" cy="496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5" y="5970767"/>
            <a:ext cx="3649232" cy="360755"/>
          </a:xfrm>
          <a:prstGeom prst="rect">
            <a:avLst/>
          </a:prstGeom>
          <a:noFill/>
        </p:spPr>
        <p:txBody>
          <a:bodyPr wrap="none" lIns="82936" tIns="41469" rIns="82936" bIns="41469" rtlCol="0">
            <a:spAutoFit/>
          </a:bodyPr>
          <a:lstStyle/>
          <a:p>
            <a:r>
              <a:rPr lang="en-GB" dirty="0" err="1" smtClean="0">
                <a:solidFill>
                  <a:schemeClr val="tx1"/>
                </a:solidFill>
              </a:rPr>
              <a:t>Buchmuller</a:t>
            </a:r>
            <a:r>
              <a:rPr lang="en-GB" dirty="0" smtClean="0">
                <a:solidFill>
                  <a:schemeClr val="tx1"/>
                </a:solidFill>
              </a:rPr>
              <a:t> Dolan and McCabe, 2013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1142648"/>
            <a:ext cx="2677792" cy="4238740"/>
          </a:xfrm>
          <a:prstGeom prst="rect">
            <a:avLst/>
          </a:prstGeom>
          <a:noFill/>
        </p:spPr>
        <p:txBody>
          <a:bodyPr wrap="square" lIns="82936" tIns="41469" rIns="82936" bIns="41469" rtlCol="0">
            <a:spAutoFit/>
          </a:bodyPr>
          <a:lstStyle/>
          <a:p>
            <a:pPr marL="259178" indent="-259178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Region 1, both approaches in reasonable (20% agreement)</a:t>
            </a:r>
          </a:p>
          <a:p>
            <a:pPr marL="259178" indent="-259178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/>
              </a:solidFill>
            </a:endParaRPr>
          </a:p>
          <a:p>
            <a:pPr marL="259178" indent="-259178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Region 2, field theory cross section larger due to resonance in propagator</a:t>
            </a:r>
          </a:p>
          <a:p>
            <a:pPr marL="259178" indent="-259178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/>
              </a:solidFill>
            </a:endParaRPr>
          </a:p>
          <a:p>
            <a:pPr marL="259178" indent="-259178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Region 3, effective field theory overestimates the cross section relative to actual field theory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2806" y="70590"/>
            <a:ext cx="5344440" cy="422310"/>
          </a:xfrm>
          <a:prstGeom prst="rect">
            <a:avLst/>
          </a:prstGeom>
          <a:noFill/>
        </p:spPr>
        <p:txBody>
          <a:bodyPr wrap="none" lIns="82936" tIns="41469" rIns="82936" bIns="41469" rtlCol="0">
            <a:spAutoFit/>
          </a:bodyPr>
          <a:lstStyle/>
          <a:p>
            <a:r>
              <a:rPr lang="en-GB" sz="2200" dirty="0">
                <a:latin typeface="Arial Rounded MT Bold" panose="020F0704030504030204" pitchFamily="34" charset="0"/>
              </a:rPr>
              <a:t>How well can you trust this approach?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39711" y="5229200"/>
            <a:ext cx="3168352" cy="1200318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GB" dirty="0" smtClean="0"/>
              <a:t>On the right, the high mass of DM means that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GB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dirty="0" smtClean="0"/>
              <a:t> has to be large and the dynamics are set by the final state.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279980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12561</TotalTime>
  <Words>2582</Words>
  <Application>Microsoft Office PowerPoint</Application>
  <PresentationFormat>On-screen Show (4:3)</PresentationFormat>
  <Paragraphs>392</Paragraphs>
  <Slides>76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76</vt:i4>
      </vt:variant>
    </vt:vector>
  </HeadingPairs>
  <TitlesOfParts>
    <vt:vector size="87" baseType="lpstr">
      <vt:lpstr>ＭＳ Ｐゴシック</vt:lpstr>
      <vt:lpstr>SimSun</vt:lpstr>
      <vt:lpstr>Arial</vt:lpstr>
      <vt:lpstr>Arial Black</vt:lpstr>
      <vt:lpstr>Arial Rounded MT Bold</vt:lpstr>
      <vt:lpstr>Calibri</vt:lpstr>
      <vt:lpstr>Comic Sans MS</vt:lpstr>
      <vt:lpstr>Symbol</vt:lpstr>
      <vt:lpstr>Times New Roman</vt:lpstr>
      <vt:lpstr>Office Theme</vt:lpstr>
      <vt:lpstr>11_Office Theme</vt:lpstr>
      <vt:lpstr>Dark Matter Searches  and the  Neutrino Bound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mf</dc:creator>
  <cp:lastModifiedBy>malcolm</cp:lastModifiedBy>
  <cp:revision>193</cp:revision>
  <dcterms:created xsi:type="dcterms:W3CDTF">2014-09-22T13:24:01Z</dcterms:created>
  <dcterms:modified xsi:type="dcterms:W3CDTF">2015-06-08T06:26:55Z</dcterms:modified>
</cp:coreProperties>
</file>