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58" r:id="rId3"/>
    <p:sldId id="261" r:id="rId4"/>
    <p:sldId id="260" r:id="rId5"/>
    <p:sldId id="259" r:id="rId6"/>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666666"/>
    <a:srgbClr val="EAEAEA"/>
    <a:srgbClr val="FDBB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91" autoAdjust="0"/>
  </p:normalViewPr>
  <p:slideViewPr>
    <p:cSldViewPr snapToGrid="0" snapToObjects="1">
      <p:cViewPr>
        <p:scale>
          <a:sx n="100" d="100"/>
          <a:sy n="100" d="100"/>
        </p:scale>
        <p:origin x="-1764"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851660-0934-124D-A4B3-496C7F320307}" type="datetimeFigureOut">
              <a:rPr lang="de-DE" smtClean="0"/>
              <a:t>11.05.2015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3A3EDE-7EBB-0F4A-80C2-34DB9D2E2ED3}" type="slidenum">
              <a:rPr lang="de-DE" smtClean="0"/>
              <a:t>‹#›</a:t>
            </a:fld>
            <a:endParaRPr lang="de-DE"/>
          </a:p>
        </p:txBody>
      </p:sp>
    </p:spTree>
    <p:extLst>
      <p:ext uri="{BB962C8B-B14F-4D97-AF65-F5344CB8AC3E}">
        <p14:creationId xmlns:p14="http://schemas.microsoft.com/office/powerpoint/2010/main" val="1028215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C828EF-C252-394A-93BF-1C478CFA0896}" type="datetimeFigureOut">
              <a:rPr lang="de-DE" smtClean="0"/>
              <a:t>11.05.2015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02386-BEE7-5D4D-B4E7-4BB579C47884}" type="slidenum">
              <a:rPr lang="de-DE" smtClean="0"/>
              <a:t>‹#›</a:t>
            </a:fld>
            <a:endParaRPr lang="de-DE"/>
          </a:p>
        </p:txBody>
      </p:sp>
    </p:spTree>
    <p:extLst>
      <p:ext uri="{BB962C8B-B14F-4D97-AF65-F5344CB8AC3E}">
        <p14:creationId xmlns:p14="http://schemas.microsoft.com/office/powerpoint/2010/main" val="33290198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7" name="Bild 6" descr="fair-mesh.jpg"/>
          <p:cNvPicPr>
            <a:picLocks noChangeAspect="1"/>
          </p:cNvPicPr>
          <p:nvPr userDrawn="1"/>
        </p:nvPicPr>
        <p:blipFill rotWithShape="1">
          <a:blip r:embed="rId2">
            <a:extLst>
              <a:ext uri="{28A0092B-C50C-407E-A947-70E740481C1C}">
                <a14:useLocalDpi xmlns:a14="http://schemas.microsoft.com/office/drawing/2010/main" val="0"/>
              </a:ext>
            </a:extLst>
          </a:blip>
          <a:srcRect l="4773" t="11489" r="5373" b="5511"/>
          <a:stretch/>
        </p:blipFill>
        <p:spPr>
          <a:xfrm>
            <a:off x="110437" y="1417154"/>
            <a:ext cx="8926586" cy="5056250"/>
          </a:xfrm>
          <a:prstGeom prst="rect">
            <a:avLst/>
          </a:prstGeom>
        </p:spPr>
      </p:pic>
      <p:sp>
        <p:nvSpPr>
          <p:cNvPr id="2" name="Titel 1"/>
          <p:cNvSpPr>
            <a:spLocks noGrp="1"/>
          </p:cNvSpPr>
          <p:nvPr>
            <p:ph type="ctrTitle"/>
          </p:nvPr>
        </p:nvSpPr>
        <p:spPr>
          <a:xfrm>
            <a:off x="1251563" y="3244364"/>
            <a:ext cx="6607516" cy="779866"/>
          </a:xfrm>
        </p:spPr>
        <p:txBody>
          <a:bodyPr anchor="b" anchorCtr="0">
            <a:noAutofit/>
          </a:bodyPr>
          <a:lstStyle>
            <a:lvl1pPr algn="ctr">
              <a:defRPr sz="3600">
                <a:solidFill>
                  <a:srgbClr val="333333"/>
                </a:solidFill>
              </a:defRPr>
            </a:lvl1pPr>
          </a:lstStyle>
          <a:p>
            <a:r>
              <a:rPr lang="en-US" smtClean="0"/>
              <a:t>Click to edit Master title style</a:t>
            </a:r>
            <a:endParaRPr lang="de-DE" dirty="0"/>
          </a:p>
        </p:txBody>
      </p:sp>
      <p:sp>
        <p:nvSpPr>
          <p:cNvPr id="3" name="Untertitel 2"/>
          <p:cNvSpPr>
            <a:spLocks noGrp="1"/>
          </p:cNvSpPr>
          <p:nvPr>
            <p:ph type="subTitle" idx="1"/>
          </p:nvPr>
        </p:nvSpPr>
        <p:spPr>
          <a:xfrm>
            <a:off x="1371600" y="4024230"/>
            <a:ext cx="6400800" cy="584660"/>
          </a:xfrm>
        </p:spPr>
        <p:txBody>
          <a:bodyPr>
            <a:normAutofit/>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dirty="0"/>
          </a:p>
        </p:txBody>
      </p:sp>
      <p:grpSp>
        <p:nvGrpSpPr>
          <p:cNvPr id="12" name="Gruppierung 11"/>
          <p:cNvGrpSpPr/>
          <p:nvPr userDrawn="1"/>
        </p:nvGrpSpPr>
        <p:grpSpPr>
          <a:xfrm>
            <a:off x="3193470" y="150090"/>
            <a:ext cx="5615712" cy="845209"/>
            <a:chOff x="3193470" y="150090"/>
            <a:chExt cx="5615712" cy="845209"/>
          </a:xfrm>
        </p:grpSpPr>
        <p:sp>
          <p:nvSpPr>
            <p:cNvPr id="9" name="Rechteck 8"/>
            <p:cNvSpPr/>
            <p:nvPr userDrawn="1"/>
          </p:nvSpPr>
          <p:spPr>
            <a:xfrm>
              <a:off x="7031182" y="150090"/>
              <a:ext cx="1778000" cy="5605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8" name="Textfeld 7"/>
            <p:cNvSpPr txBox="1"/>
            <p:nvPr userDrawn="1"/>
          </p:nvSpPr>
          <p:spPr>
            <a:xfrm>
              <a:off x="3193470" y="595189"/>
              <a:ext cx="5530803" cy="400110"/>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de-DE" sz="1000" dirty="0" smtClean="0">
                  <a:solidFill>
                    <a:srgbClr val="333333"/>
                  </a:solidFill>
                  <a:latin typeface="Arial"/>
                  <a:cs typeface="Arial"/>
                </a:rPr>
                <a:t>GSI Helmholtzzentrum für Schwerionenforschung GmbH</a:t>
              </a:r>
            </a:p>
            <a:p>
              <a:pPr algn="r"/>
              <a:endParaRPr lang="de-DE" sz="1000" dirty="0">
                <a:solidFill>
                  <a:srgbClr val="333333"/>
                </a:solidFill>
                <a:latin typeface="Arial"/>
                <a:cs typeface="Arial"/>
              </a:endParaRPr>
            </a:p>
          </p:txBody>
        </p:sp>
        <p:pic>
          <p:nvPicPr>
            <p:cNvPr id="10" name="Bild 9" descr="GSI_Logo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97965" y="178975"/>
              <a:ext cx="1349516" cy="449839"/>
            </a:xfrm>
            <a:prstGeom prst="rect">
              <a:avLst/>
            </a:prstGeom>
          </p:spPr>
        </p:pic>
      </p:grpSp>
      <p:sp>
        <p:nvSpPr>
          <p:cNvPr id="13" name="Rechteck 12"/>
          <p:cNvSpPr/>
          <p:nvPr userDrawn="1"/>
        </p:nvSpPr>
        <p:spPr>
          <a:xfrm>
            <a:off x="404091" y="6650182"/>
            <a:ext cx="3371273" cy="207818"/>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0993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5" y="271335"/>
            <a:ext cx="6242342" cy="787557"/>
          </a:xfrm>
        </p:spPr>
        <p:txBody>
          <a:bodyPr/>
          <a:lstStyle/>
          <a:p>
            <a:r>
              <a:rPr lang="en-US" smtClean="0"/>
              <a:t>Click to edit Master title style</a:t>
            </a:r>
            <a:endParaRPr lang="de-DE"/>
          </a:p>
        </p:txBody>
      </p:sp>
      <p:sp>
        <p:nvSpPr>
          <p:cNvPr id="3" name="Inhaltsplatzhalt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6" name="Foliennummernplatzhalter 5"/>
          <p:cNvSpPr>
            <a:spLocks noGrp="1"/>
          </p:cNvSpPr>
          <p:nvPr>
            <p:ph type="sldNum" sz="quarter" idx="12"/>
          </p:nvPr>
        </p:nvSpPr>
        <p:spPr/>
        <p:txBody>
          <a:bodyPr/>
          <a:lstStyle/>
          <a:p>
            <a:fld id="{125CBDDA-5CCF-8748-8988-9DC6C8981774}" type="slidenum">
              <a:rPr lang="de-DE" smtClean="0"/>
              <a:t>‹#›</a:t>
            </a:fld>
            <a:endParaRPr lang="de-DE"/>
          </a:p>
        </p:txBody>
      </p:sp>
      <p:sp>
        <p:nvSpPr>
          <p:cNvPr id="5" name="Datumsplatzhalter 4"/>
          <p:cNvSpPr>
            <a:spLocks noGrp="1"/>
          </p:cNvSpPr>
          <p:nvPr>
            <p:ph type="dt" sz="half" idx="2"/>
          </p:nvPr>
        </p:nvSpPr>
        <p:spPr>
          <a:xfrm>
            <a:off x="7123544" y="6552643"/>
            <a:ext cx="825285" cy="365125"/>
          </a:xfrm>
          <a:prstGeom prst="rect">
            <a:avLst/>
          </a:prstGeom>
        </p:spPr>
        <p:txBody>
          <a:bodyPr vert="horz" lIns="91440" tIns="45720" rIns="91440" bIns="45720" rtlCol="0" anchor="ctr"/>
          <a:lstStyle>
            <a:lvl1pPr algn="r">
              <a:defRPr sz="1000">
                <a:solidFill>
                  <a:schemeClr val="tx1"/>
                </a:solidFill>
              </a:defRPr>
            </a:lvl1pPr>
          </a:lstStyle>
          <a:p>
            <a:r>
              <a:rPr lang="de-DE" smtClean="0"/>
              <a:t>31.03.14</a:t>
            </a:r>
            <a:endParaRPr lang="de-DE" dirty="0"/>
          </a:p>
        </p:txBody>
      </p:sp>
      <p:sp>
        <p:nvSpPr>
          <p:cNvPr id="7" name="Fußzeilenplatzhalter 7"/>
          <p:cNvSpPr>
            <a:spLocks noGrp="1"/>
          </p:cNvSpPr>
          <p:nvPr>
            <p:ph type="ftr" sz="quarter" idx="3"/>
          </p:nvPr>
        </p:nvSpPr>
        <p:spPr>
          <a:xfrm>
            <a:off x="4203399" y="6560611"/>
            <a:ext cx="2895600" cy="357157"/>
          </a:xfrm>
          <a:prstGeom prst="rect">
            <a:avLst/>
          </a:prstGeom>
        </p:spPr>
        <p:txBody>
          <a:bodyPr vert="horz" lIns="91440" tIns="45720" rIns="91440" bIns="45720" rtlCol="0" anchor="ctr"/>
          <a:lstStyle>
            <a:lvl1pPr algn="ctr">
              <a:defRPr sz="1000">
                <a:solidFill>
                  <a:schemeClr val="tx1"/>
                </a:solidFill>
              </a:defRPr>
            </a:lvl1pPr>
          </a:lstStyle>
          <a:p>
            <a:pPr algn="l"/>
            <a:r>
              <a:rPr lang="de-DE" dirty="0" smtClean="0"/>
              <a:t>Name/Vortragstitel</a:t>
            </a:r>
            <a:endParaRPr lang="de-DE" dirty="0"/>
          </a:p>
        </p:txBody>
      </p:sp>
    </p:spTree>
    <p:extLst>
      <p:ext uri="{BB962C8B-B14F-4D97-AF65-F5344CB8AC3E}">
        <p14:creationId xmlns:p14="http://schemas.microsoft.com/office/powerpoint/2010/main" val="94766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Inhaltsplatzhalt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7" name="Foliennummernplatzhalter 6"/>
          <p:cNvSpPr>
            <a:spLocks noGrp="1"/>
          </p:cNvSpPr>
          <p:nvPr>
            <p:ph type="sldNum" sz="quarter" idx="12"/>
          </p:nvPr>
        </p:nvSpPr>
        <p:spPr/>
        <p:txBody>
          <a:bodyPr/>
          <a:lstStyle/>
          <a:p>
            <a:fld id="{125CBDDA-5CCF-8748-8988-9DC6C8981774}" type="slidenum">
              <a:rPr lang="de-DE" smtClean="0"/>
              <a:t>‹#›</a:t>
            </a:fld>
            <a:endParaRPr lang="de-DE"/>
          </a:p>
        </p:txBody>
      </p:sp>
      <p:sp>
        <p:nvSpPr>
          <p:cNvPr id="6" name="Datumsplatzhalter 4"/>
          <p:cNvSpPr>
            <a:spLocks noGrp="1"/>
          </p:cNvSpPr>
          <p:nvPr>
            <p:ph type="dt" sz="half" idx="13"/>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smtClean="0"/>
              <a:t>31.03.14</a:t>
            </a:r>
            <a:endParaRPr lang="de-DE" dirty="0"/>
          </a:p>
        </p:txBody>
      </p:sp>
      <p:sp>
        <p:nvSpPr>
          <p:cNvPr id="8" name="Fußzeilenplatzhalter 7"/>
          <p:cNvSpPr>
            <a:spLocks noGrp="1"/>
          </p:cNvSpPr>
          <p:nvPr>
            <p:ph type="ftr" sz="quarter" idx="3"/>
          </p:nvPr>
        </p:nvSpPr>
        <p:spPr>
          <a:xfrm>
            <a:off x="4203399" y="6560611"/>
            <a:ext cx="2895600" cy="357157"/>
          </a:xfrm>
          <a:prstGeom prst="rect">
            <a:avLst/>
          </a:prstGeom>
        </p:spPr>
        <p:txBody>
          <a:bodyPr vert="horz" lIns="91440" tIns="45720" rIns="91440" bIns="45720" rtlCol="0" anchor="ctr"/>
          <a:lstStyle>
            <a:lvl1pPr algn="ctr">
              <a:defRPr sz="1000">
                <a:solidFill>
                  <a:schemeClr val="tx1"/>
                </a:solidFill>
              </a:defRPr>
            </a:lvl1pPr>
          </a:lstStyle>
          <a:p>
            <a:pPr algn="l"/>
            <a:r>
              <a:rPr lang="de-DE" dirty="0" smtClean="0"/>
              <a:t>Name/Vortragstitel</a:t>
            </a:r>
            <a:endParaRPr lang="de-DE" dirty="0"/>
          </a:p>
        </p:txBody>
      </p:sp>
    </p:spTree>
    <p:extLst>
      <p:ext uri="{BB962C8B-B14F-4D97-AF65-F5344CB8AC3E}">
        <p14:creationId xmlns:p14="http://schemas.microsoft.com/office/powerpoint/2010/main" val="2866025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5" name="Foliennummernplatzhalter 4"/>
          <p:cNvSpPr>
            <a:spLocks noGrp="1"/>
          </p:cNvSpPr>
          <p:nvPr>
            <p:ph type="sldNum" sz="quarter" idx="12"/>
          </p:nvPr>
        </p:nvSpPr>
        <p:spPr/>
        <p:txBody>
          <a:bodyPr/>
          <a:lstStyle/>
          <a:p>
            <a:fld id="{125CBDDA-5CCF-8748-8988-9DC6C8981774}" type="slidenum">
              <a:rPr lang="de-DE" smtClean="0"/>
              <a:t>‹#›</a:t>
            </a:fld>
            <a:endParaRPr lang="de-DE"/>
          </a:p>
        </p:txBody>
      </p:sp>
      <p:sp>
        <p:nvSpPr>
          <p:cNvPr id="4" name="Datumsplatzhalter 4"/>
          <p:cNvSpPr>
            <a:spLocks noGrp="1"/>
          </p:cNvSpPr>
          <p:nvPr>
            <p:ph type="dt" sz="half" idx="2"/>
          </p:nvPr>
        </p:nvSpPr>
        <p:spPr>
          <a:xfrm>
            <a:off x="7098998" y="6552643"/>
            <a:ext cx="849831" cy="365125"/>
          </a:xfrm>
          <a:prstGeom prst="rect">
            <a:avLst/>
          </a:prstGeom>
        </p:spPr>
        <p:txBody>
          <a:bodyPr vert="horz" lIns="91440" tIns="45720" rIns="91440" bIns="45720" rtlCol="0" anchor="ctr"/>
          <a:lstStyle>
            <a:lvl1pPr algn="r">
              <a:defRPr sz="1000">
                <a:solidFill>
                  <a:schemeClr val="tx1"/>
                </a:solidFill>
              </a:defRPr>
            </a:lvl1pPr>
          </a:lstStyle>
          <a:p>
            <a:r>
              <a:rPr lang="de-DE" smtClean="0"/>
              <a:t>31.03.14</a:t>
            </a:r>
            <a:endParaRPr lang="de-DE" dirty="0"/>
          </a:p>
        </p:txBody>
      </p:sp>
      <p:sp>
        <p:nvSpPr>
          <p:cNvPr id="6" name="Fußzeilenplatzhalter 7"/>
          <p:cNvSpPr>
            <a:spLocks noGrp="1"/>
          </p:cNvSpPr>
          <p:nvPr>
            <p:ph type="ftr" sz="quarter" idx="3"/>
          </p:nvPr>
        </p:nvSpPr>
        <p:spPr>
          <a:xfrm>
            <a:off x="4203399" y="6560611"/>
            <a:ext cx="2895600" cy="357157"/>
          </a:xfrm>
          <a:prstGeom prst="rect">
            <a:avLst/>
          </a:prstGeom>
        </p:spPr>
        <p:txBody>
          <a:bodyPr vert="horz" lIns="91440" tIns="45720" rIns="91440" bIns="45720" rtlCol="0" anchor="ctr"/>
          <a:lstStyle>
            <a:lvl1pPr algn="ctr">
              <a:defRPr sz="1000">
                <a:solidFill>
                  <a:schemeClr val="tx1"/>
                </a:solidFill>
              </a:defRPr>
            </a:lvl1pPr>
          </a:lstStyle>
          <a:p>
            <a:pPr algn="l"/>
            <a:r>
              <a:rPr lang="de-DE" dirty="0" smtClean="0"/>
              <a:t>Name/Vortragstitel</a:t>
            </a:r>
            <a:endParaRPr lang="de-DE" dirty="0"/>
          </a:p>
        </p:txBody>
      </p:sp>
    </p:spTree>
    <p:extLst>
      <p:ext uri="{BB962C8B-B14F-4D97-AF65-F5344CB8AC3E}">
        <p14:creationId xmlns:p14="http://schemas.microsoft.com/office/powerpoint/2010/main" val="38897924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0" y="6612411"/>
            <a:ext cx="9144000" cy="255600"/>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964992" y="6552643"/>
            <a:ext cx="744898"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de-DE" smtClean="0"/>
              <a:pPr/>
              <a:t>‹#›</a:t>
            </a:fld>
            <a:endParaRPr lang="de-DE" dirty="0"/>
          </a:p>
        </p:txBody>
      </p:sp>
      <p:pic>
        <p:nvPicPr>
          <p:cNvPr id="7" name="Bild 6" descr="GSI_Logo_rgb.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97965" y="259790"/>
            <a:ext cx="1349516" cy="449839"/>
          </a:xfrm>
          <a:prstGeom prst="rect">
            <a:avLst/>
          </a:prstGeom>
        </p:spPr>
      </p:pic>
      <p:cxnSp>
        <p:nvCxnSpPr>
          <p:cNvPr id="9" name="Gerade Verbindung 8"/>
          <p:cNvCxnSpPr/>
          <p:nvPr/>
        </p:nvCxnSpPr>
        <p:spPr>
          <a:xfrm>
            <a:off x="0" y="1068273"/>
            <a:ext cx="9144000" cy="0"/>
          </a:xfrm>
          <a:prstGeom prst="line">
            <a:avLst/>
          </a:prstGeom>
          <a:ln w="2540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11" name="Textfeld 10"/>
          <p:cNvSpPr txBox="1"/>
          <p:nvPr/>
        </p:nvSpPr>
        <p:spPr>
          <a:xfrm>
            <a:off x="435267" y="6620368"/>
            <a:ext cx="3780832" cy="246221"/>
          </a:xfrm>
          <a:prstGeom prst="rect">
            <a:avLst/>
          </a:prstGeom>
          <a:noFill/>
        </p:spPr>
        <p:txBody>
          <a:bodyPr wrap="square" rtlCol="0" anchor="ctr">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000" dirty="0" smtClean="0">
                <a:solidFill>
                  <a:srgbClr val="333333"/>
                </a:solidFill>
                <a:latin typeface="Arial"/>
                <a:cs typeface="Arial"/>
              </a:rPr>
              <a:t>GSI Helmholtzzentrum für Schwerionenforschung GmbH</a:t>
            </a:r>
          </a:p>
        </p:txBody>
      </p:sp>
      <p:sp>
        <p:nvSpPr>
          <p:cNvPr id="2" name="Titelplatzhalter 1"/>
          <p:cNvSpPr>
            <a:spLocks noGrp="1"/>
          </p:cNvSpPr>
          <p:nvPr>
            <p:ph type="title"/>
          </p:nvPr>
        </p:nvSpPr>
        <p:spPr>
          <a:xfrm>
            <a:off x="422565" y="270000"/>
            <a:ext cx="6242342" cy="787557"/>
          </a:xfrm>
          <a:prstGeom prst="rect">
            <a:avLst/>
          </a:prstGeom>
        </p:spPr>
        <p:txBody>
          <a:bodyPr vert="horz" lIns="91440" tIns="45720" rIns="91440" bIns="45720" rtlCol="0" anchor="b" anchorCtr="0">
            <a:normAutofit/>
          </a:bodyPr>
          <a:lstStyle/>
          <a:p>
            <a:r>
              <a:rPr lang="de-DE" dirty="0" smtClean="0"/>
              <a:t>Mastertitelformat bearbeiten</a:t>
            </a:r>
            <a:endParaRPr lang="de-DE" dirty="0"/>
          </a:p>
        </p:txBody>
      </p:sp>
      <p:sp>
        <p:nvSpPr>
          <p:cNvPr id="4" name="Rechteck 3"/>
          <p:cNvSpPr>
            <a:spLocks/>
          </p:cNvSpPr>
          <p:nvPr/>
        </p:nvSpPr>
        <p:spPr>
          <a:xfrm>
            <a:off x="-1" y="939485"/>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5" name="Datumsplatzhalter 4"/>
          <p:cNvSpPr>
            <a:spLocks noGrp="1"/>
          </p:cNvSpPr>
          <p:nvPr>
            <p:ph type="dt" sz="half" idx="2"/>
          </p:nvPr>
        </p:nvSpPr>
        <p:spPr>
          <a:xfrm>
            <a:off x="7100456" y="6552643"/>
            <a:ext cx="848374" cy="365125"/>
          </a:xfrm>
          <a:prstGeom prst="rect">
            <a:avLst/>
          </a:prstGeom>
        </p:spPr>
        <p:txBody>
          <a:bodyPr vert="horz" lIns="91440" tIns="45720" rIns="91440" bIns="45720" rtlCol="0" anchor="ctr"/>
          <a:lstStyle>
            <a:lvl1pPr algn="r">
              <a:defRPr sz="1000">
                <a:solidFill>
                  <a:srgbClr val="333333"/>
                </a:solidFill>
              </a:defRPr>
            </a:lvl1pPr>
          </a:lstStyle>
          <a:p>
            <a:r>
              <a:rPr lang="de-DE" smtClean="0"/>
              <a:t>31.03.14</a:t>
            </a:r>
            <a:endParaRPr lang="de-DE" dirty="0"/>
          </a:p>
        </p:txBody>
      </p:sp>
      <p:sp>
        <p:nvSpPr>
          <p:cNvPr id="8" name="Fußzeilenplatzhalter 7"/>
          <p:cNvSpPr>
            <a:spLocks noGrp="1"/>
          </p:cNvSpPr>
          <p:nvPr>
            <p:ph type="ftr" sz="quarter" idx="3"/>
          </p:nvPr>
        </p:nvSpPr>
        <p:spPr>
          <a:xfrm>
            <a:off x="4203399" y="6560611"/>
            <a:ext cx="2895600" cy="357157"/>
          </a:xfrm>
          <a:prstGeom prst="rect">
            <a:avLst/>
          </a:prstGeom>
        </p:spPr>
        <p:txBody>
          <a:bodyPr vert="horz" lIns="91440" tIns="45720" rIns="91440" bIns="45720" rtlCol="0" anchor="ctr"/>
          <a:lstStyle>
            <a:lvl1pPr algn="ctr">
              <a:defRPr sz="1000">
                <a:solidFill>
                  <a:srgbClr val="333333"/>
                </a:solidFill>
              </a:defRPr>
            </a:lvl1pPr>
          </a:lstStyle>
          <a:p>
            <a:pPr algn="l"/>
            <a:r>
              <a:rPr lang="de-DE" smtClean="0"/>
              <a:t>Name/Vortragstitel</a:t>
            </a:r>
            <a:endParaRPr lang="de-DE" dirty="0"/>
          </a:p>
        </p:txBody>
      </p:sp>
    </p:spTree>
    <p:extLst>
      <p:ext uri="{BB962C8B-B14F-4D97-AF65-F5344CB8AC3E}">
        <p14:creationId xmlns:p14="http://schemas.microsoft.com/office/powerpoint/2010/main" val="2901886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Super-FRS Transfer </a:t>
            </a:r>
            <a:r>
              <a:rPr lang="en-GB" dirty="0" smtClean="0"/>
              <a:t>Measurements</a:t>
            </a:r>
            <a:r>
              <a:rPr lang="de-DE" dirty="0" smtClean="0"/>
              <a:t> </a:t>
            </a:r>
            <a:endParaRPr lang="de-DE" dirty="0"/>
          </a:p>
        </p:txBody>
      </p:sp>
      <p:sp>
        <p:nvSpPr>
          <p:cNvPr id="3" name="Untertitel 2"/>
          <p:cNvSpPr>
            <a:spLocks noGrp="1"/>
          </p:cNvSpPr>
          <p:nvPr>
            <p:ph type="subTitle" idx="1"/>
          </p:nvPr>
        </p:nvSpPr>
        <p:spPr/>
        <p:txBody>
          <a:bodyPr/>
          <a:lstStyle/>
          <a:p>
            <a:r>
              <a:rPr lang="de-DE" dirty="0" smtClean="0"/>
              <a:t>I. </a:t>
            </a:r>
            <a:r>
              <a:rPr lang="de-DE" dirty="0" err="1" smtClean="0"/>
              <a:t>Pschorn</a:t>
            </a:r>
            <a:r>
              <a:rPr lang="de-DE" dirty="0" smtClean="0"/>
              <a:t>, P. Schnizer et al.</a:t>
            </a:r>
            <a:endParaRPr lang="de-DE" dirty="0"/>
          </a:p>
        </p:txBody>
      </p:sp>
    </p:spTree>
    <p:extLst>
      <p:ext uri="{BB962C8B-B14F-4D97-AF65-F5344CB8AC3E}">
        <p14:creationId xmlns:p14="http://schemas.microsoft.com/office/powerpoint/2010/main" val="3910199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40017"/>
            <a:ext cx="6242342" cy="807330"/>
          </a:xfrm>
        </p:spPr>
        <p:txBody>
          <a:bodyPr/>
          <a:lstStyle/>
          <a:p>
            <a:r>
              <a:rPr lang="de-DE" dirty="0" err="1" smtClean="0"/>
              <a:t>Overview</a:t>
            </a:r>
            <a:endParaRPr lang="de-DE" dirty="0"/>
          </a:p>
        </p:txBody>
      </p:sp>
      <p:sp>
        <p:nvSpPr>
          <p:cNvPr id="3" name="Inhaltsplatzhalter 2"/>
          <p:cNvSpPr>
            <a:spLocks noGrp="1"/>
          </p:cNvSpPr>
          <p:nvPr>
            <p:ph idx="1"/>
          </p:nvPr>
        </p:nvSpPr>
        <p:spPr/>
        <p:txBody>
          <a:bodyPr/>
          <a:lstStyle/>
          <a:p>
            <a:r>
              <a:rPr lang="en-GB" dirty="0" err="1" smtClean="0"/>
              <a:t>SuperFRS</a:t>
            </a:r>
            <a:endParaRPr lang="en-GB" dirty="0" smtClean="0"/>
          </a:p>
          <a:p>
            <a:pPr lvl="1"/>
            <a:r>
              <a:rPr lang="en-GB" dirty="0" smtClean="0"/>
              <a:t>single pass machine</a:t>
            </a:r>
          </a:p>
          <a:p>
            <a:pPr lvl="1"/>
            <a:r>
              <a:rPr lang="en-GB" dirty="0" smtClean="0"/>
              <a:t>but: </a:t>
            </a:r>
          </a:p>
          <a:p>
            <a:pPr lvl="2"/>
            <a:r>
              <a:rPr lang="en-GB" dirty="0" smtClean="0"/>
              <a:t>mass spectrometer</a:t>
            </a:r>
          </a:p>
          <a:p>
            <a:pPr lvl="2"/>
            <a:r>
              <a:rPr lang="en-GB" dirty="0" smtClean="0"/>
              <a:t>secondary particle beams → large acceptance, large aperture, „small intensity“</a:t>
            </a:r>
          </a:p>
          <a:p>
            <a:pPr lvl="2"/>
            <a:r>
              <a:rPr lang="en-GB" dirty="0" smtClean="0"/>
              <a:t>efficient transport</a:t>
            </a:r>
          </a:p>
          <a:p>
            <a:pPr lvl="2"/>
            <a:r>
              <a:rPr lang="en-GB" dirty="0" smtClean="0"/>
              <a:t>good imaging quality</a:t>
            </a:r>
          </a:p>
          <a:p>
            <a:pPr lvl="2"/>
            <a:r>
              <a:rPr lang="en-GB" dirty="0" smtClean="0"/>
              <a:t> → precise alignment of the machine</a:t>
            </a:r>
          </a:p>
          <a:p>
            <a:pPr lvl="1"/>
            <a:r>
              <a:rPr lang="en-GB" dirty="0" smtClean="0"/>
              <a:t>installation in tunnel</a:t>
            </a:r>
          </a:p>
          <a:p>
            <a:pPr lvl="2"/>
            <a:r>
              <a:rPr lang="en-GB" dirty="0" err="1" smtClean="0"/>
              <a:t>multiplet</a:t>
            </a:r>
            <a:r>
              <a:rPr lang="en-GB" dirty="0" smtClean="0"/>
              <a:t>, dipoles in swapped positions</a:t>
            </a:r>
          </a:p>
          <a:p>
            <a:pPr lvl="2"/>
            <a:r>
              <a:rPr lang="en-GB" dirty="0" smtClean="0"/>
              <a:t>thus many fiducials required</a:t>
            </a:r>
          </a:p>
          <a:p>
            <a:pPr lvl="2"/>
            <a:endParaRPr lang="en-GB" dirty="0"/>
          </a:p>
        </p:txBody>
      </p:sp>
    </p:spTree>
    <p:extLst>
      <p:ext uri="{BB962C8B-B14F-4D97-AF65-F5344CB8AC3E}">
        <p14:creationId xmlns:p14="http://schemas.microsoft.com/office/powerpoint/2010/main" val="394374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Magnet installation </a:t>
            </a:r>
            <a:r>
              <a:rPr lang="en-GB" smtClean="0"/>
              <a:t>in tunnel</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760228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 Test at CERN</a:t>
            </a:r>
            <a:endParaRPr lang="en-GB" dirty="0"/>
          </a:p>
        </p:txBody>
      </p:sp>
      <p:sp>
        <p:nvSpPr>
          <p:cNvPr id="3" name="Content Placeholder 2"/>
          <p:cNvSpPr>
            <a:spLocks noGrp="1"/>
          </p:cNvSpPr>
          <p:nvPr>
            <p:ph idx="1"/>
          </p:nvPr>
        </p:nvSpPr>
        <p:spPr/>
        <p:txBody>
          <a:bodyPr>
            <a:normAutofit/>
          </a:bodyPr>
          <a:lstStyle/>
          <a:p>
            <a:r>
              <a:rPr lang="en-US" dirty="0" smtClean="0"/>
              <a:t>Fiducials measurement</a:t>
            </a:r>
          </a:p>
          <a:p>
            <a:endParaRPr lang="en-US" dirty="0" smtClean="0"/>
          </a:p>
          <a:p>
            <a:r>
              <a:rPr lang="en-US" dirty="0" err="1" smtClean="0"/>
              <a:t>multiplet</a:t>
            </a:r>
            <a:endParaRPr lang="en-US" dirty="0" smtClean="0"/>
          </a:p>
          <a:p>
            <a:pPr lvl="1"/>
            <a:r>
              <a:rPr lang="en-US" dirty="0" smtClean="0"/>
              <a:t>prototype: all</a:t>
            </a:r>
          </a:p>
          <a:p>
            <a:pPr lvl="1"/>
            <a:r>
              <a:rPr lang="en-US" dirty="0" smtClean="0"/>
              <a:t>series: minimum 4</a:t>
            </a:r>
            <a:br>
              <a:rPr lang="en-US" dirty="0" smtClean="0"/>
            </a:br>
            <a:r>
              <a:rPr lang="en-US" dirty="0" smtClean="0"/>
              <a:t>magnetic axis ↔ fiducials</a:t>
            </a:r>
          </a:p>
          <a:p>
            <a:r>
              <a:rPr lang="en-US" dirty="0" smtClean="0"/>
              <a:t>dipole</a:t>
            </a:r>
          </a:p>
          <a:p>
            <a:pPr lvl="1"/>
            <a:r>
              <a:rPr lang="en-US" dirty="0" smtClean="0"/>
              <a:t>fiducials  to be measured at GSI</a:t>
            </a:r>
          </a:p>
          <a:p>
            <a:pPr lvl="1"/>
            <a:r>
              <a:rPr lang="en-US" dirty="0" smtClean="0"/>
              <a:t>alignment made for magnetic measurement</a:t>
            </a:r>
          </a:p>
          <a:p>
            <a:pPr lvl="1"/>
            <a:endParaRPr lang="en-US" dirty="0" smtClean="0"/>
          </a:p>
        </p:txBody>
      </p:sp>
    </p:spTree>
    <p:extLst>
      <p:ext uri="{BB962C8B-B14F-4D97-AF65-F5344CB8AC3E}">
        <p14:creationId xmlns:p14="http://schemas.microsoft.com/office/powerpoint/2010/main" val="3504506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 Test at CERN</a:t>
            </a:r>
            <a:endParaRPr lang="en-GB"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a:t>During testing and </a:t>
            </a:r>
            <a:r>
              <a:rPr lang="en-US" dirty="0" err="1"/>
              <a:t>fiducialisation</a:t>
            </a:r>
            <a:r>
              <a:rPr lang="en-US" dirty="0"/>
              <a:t> of the 33 </a:t>
            </a:r>
            <a:r>
              <a:rPr lang="en-US" dirty="0" err="1"/>
              <a:t>multiplets</a:t>
            </a:r>
            <a:r>
              <a:rPr lang="en-US" dirty="0"/>
              <a:t> at CERN, as many as possible fiducials </a:t>
            </a:r>
            <a:r>
              <a:rPr lang="en-US" dirty="0" err="1"/>
              <a:t>sholud</a:t>
            </a:r>
            <a:r>
              <a:rPr lang="en-US" dirty="0"/>
              <a:t>, but at least 4 fiducials must be precisely measured geometrically and related to the magnetic axis in 3D. The minimum number of chosen fiducials must be uniformly distributed on the cryostat, so that a movement of the cryostat in space can precisely be described.</a:t>
            </a:r>
            <a:endParaRPr lang="de-DE" dirty="0"/>
          </a:p>
          <a:p>
            <a:pPr marL="0" indent="0">
              <a:buNone/>
            </a:pPr>
            <a:r>
              <a:rPr lang="en-US" dirty="0"/>
              <a:t> </a:t>
            </a:r>
            <a:endParaRPr lang="de-DE" dirty="0"/>
          </a:p>
          <a:p>
            <a:pPr marL="0" indent="0">
              <a:buNone/>
            </a:pPr>
            <a:r>
              <a:rPr lang="en-US" dirty="0"/>
              <a:t>The manufacturer of the </a:t>
            </a:r>
            <a:r>
              <a:rPr lang="en-US" dirty="0" err="1"/>
              <a:t>multiplets</a:t>
            </a:r>
            <a:r>
              <a:rPr lang="en-US" dirty="0"/>
              <a:t> needs to determine all fiducials in a unique coordinate system (that will logically not be the same as at CERN). Thus, by means of the identical points (= points determined in both coordinate systems) all other fiducials can be related to the magnetic axis of each single </a:t>
            </a:r>
            <a:r>
              <a:rPr lang="en-US" dirty="0" err="1"/>
              <a:t>multiplet</a:t>
            </a:r>
            <a:r>
              <a:rPr lang="en-US" dirty="0"/>
              <a:t>.</a:t>
            </a:r>
            <a:endParaRPr lang="de-DE" dirty="0"/>
          </a:p>
          <a:p>
            <a:pPr marL="0" indent="0">
              <a:buNone/>
            </a:pPr>
            <a:r>
              <a:rPr lang="en-US" dirty="0"/>
              <a:t> </a:t>
            </a:r>
            <a:endParaRPr lang="de-DE" dirty="0"/>
          </a:p>
          <a:p>
            <a:pPr marL="0" indent="0">
              <a:buNone/>
            </a:pPr>
            <a:r>
              <a:rPr lang="en-US" dirty="0"/>
              <a:t>At GSI site all cryostat fiducials will be measured again in order to check their relative position after transport et al. This will probably be done just for some first arriving </a:t>
            </a:r>
            <a:r>
              <a:rPr lang="en-US" dirty="0" err="1"/>
              <a:t>multiplets</a:t>
            </a:r>
            <a:r>
              <a:rPr lang="en-US" dirty="0"/>
              <a:t> (the number is TBD). The measured fiducials at CERN (at least four fiducials) are important again for transformation calculation.</a:t>
            </a:r>
            <a:endParaRPr lang="de-DE" dirty="0"/>
          </a:p>
          <a:p>
            <a:pPr marL="0" indent="0">
              <a:buNone/>
            </a:pPr>
            <a:r>
              <a:rPr lang="en-US" dirty="0"/>
              <a:t> </a:t>
            </a:r>
            <a:endParaRPr lang="de-DE" dirty="0"/>
          </a:p>
          <a:p>
            <a:pPr marL="0" indent="0">
              <a:buNone/>
            </a:pPr>
            <a:r>
              <a:rPr lang="en-US" dirty="0"/>
              <a:t>Since the 24 dipoles have warm iron, the </a:t>
            </a:r>
            <a:r>
              <a:rPr lang="en-US" dirty="0" err="1"/>
              <a:t>fiducialisation</a:t>
            </a:r>
            <a:r>
              <a:rPr lang="en-US" dirty="0"/>
              <a:t> (= relation between reference bores or planes in the iron and the fiducials) will be done at GSI site (as far as it is known at the moment), because no high precise relation between beam path and yoke needs to be established during magnetic tests at CERN.</a:t>
            </a:r>
            <a:endParaRPr lang="de-DE" dirty="0"/>
          </a:p>
          <a:p>
            <a:pPr marL="0" indent="0">
              <a:buNone/>
            </a:pPr>
            <a:r>
              <a:rPr lang="en-US" dirty="0"/>
              <a:t> </a:t>
            </a:r>
            <a:endParaRPr lang="de-DE" dirty="0"/>
          </a:p>
          <a:p>
            <a:pPr marL="0" indent="0">
              <a:buNone/>
            </a:pPr>
            <a:r>
              <a:rPr lang="en-US" dirty="0"/>
              <a:t> </a:t>
            </a:r>
            <a:endParaRPr lang="de-DE" dirty="0"/>
          </a:p>
          <a:p>
            <a:pPr marL="0" indent="0">
              <a:buNone/>
            </a:pPr>
            <a:r>
              <a:rPr lang="en-US" dirty="0"/>
              <a:t> </a:t>
            </a:r>
            <a:endParaRPr lang="de-DE" dirty="0"/>
          </a:p>
          <a:p>
            <a:pPr marL="0" indent="0">
              <a:buNone/>
            </a:pPr>
            <a:r>
              <a:rPr lang="en-US" dirty="0"/>
              <a:t>FYI, the number of fiducials is </a:t>
            </a:r>
            <a:endParaRPr lang="de-DE" dirty="0"/>
          </a:p>
          <a:p>
            <a:pPr marL="0" lvl="0" indent="0">
              <a:buNone/>
            </a:pPr>
            <a:r>
              <a:rPr lang="en-US" dirty="0"/>
              <a:t>12 for the long </a:t>
            </a:r>
            <a:r>
              <a:rPr lang="en-US" dirty="0" err="1"/>
              <a:t>multiplets</a:t>
            </a:r>
            <a:r>
              <a:rPr lang="en-US" dirty="0"/>
              <a:t> on the cryostat.</a:t>
            </a:r>
            <a:endParaRPr lang="de-DE" dirty="0"/>
          </a:p>
          <a:p>
            <a:pPr marL="0" lvl="0" indent="0">
              <a:buNone/>
            </a:pPr>
            <a:r>
              <a:rPr lang="en-US" dirty="0"/>
              <a:t>8 for the short </a:t>
            </a:r>
            <a:r>
              <a:rPr lang="en-US" dirty="0" err="1"/>
              <a:t>multiplets</a:t>
            </a:r>
            <a:r>
              <a:rPr lang="en-US" dirty="0"/>
              <a:t> on the cryostat. </a:t>
            </a:r>
            <a:endParaRPr lang="de-DE" dirty="0"/>
          </a:p>
          <a:p>
            <a:pPr marL="0" lvl="0" indent="0">
              <a:buNone/>
            </a:pPr>
            <a:r>
              <a:rPr lang="en-US" dirty="0"/>
              <a:t>not yet decided for dipoles. </a:t>
            </a:r>
            <a:endParaRPr lang="de-DE" dirty="0"/>
          </a:p>
          <a:p>
            <a:pPr marL="0" indent="0">
              <a:buNone/>
            </a:pPr>
            <a:endParaRPr lang="en-GB" dirty="0"/>
          </a:p>
        </p:txBody>
      </p:sp>
    </p:spTree>
    <p:extLst>
      <p:ext uri="{BB962C8B-B14F-4D97-AF65-F5344CB8AC3E}">
        <p14:creationId xmlns:p14="http://schemas.microsoft.com/office/powerpoint/2010/main" val="3735270481"/>
      </p:ext>
    </p:extLst>
  </p:cSld>
  <p:clrMapOvr>
    <a:masterClrMapping/>
  </p:clrMapOvr>
</p:sld>
</file>

<file path=ppt/theme/theme1.xml><?xml version="1.0" encoding="utf-8"?>
<a:theme xmlns:a="http://schemas.openxmlformats.org/drawingml/2006/main" name="gsi-folienmaster">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DBB63"/>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gsi-folienmaster</Template>
  <TotalTime>0</TotalTime>
  <Words>150</Words>
  <Application>Microsoft Office PowerPoint</Application>
  <PresentationFormat>On-screen Show (4:3)</PresentationFormat>
  <Paragraphs>39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gsi-folienmaster</vt:lpstr>
      <vt:lpstr>Super-FRS Transfer Measurements </vt:lpstr>
      <vt:lpstr>Overview</vt:lpstr>
      <vt:lpstr>Magnet installation in tunnel</vt:lpstr>
      <vt:lpstr>Requirement: Test at CERN</vt:lpstr>
      <vt:lpstr>Requirement: Test at CERN</vt:lpstr>
    </vt:vector>
  </TitlesOfParts>
  <Company>GSI Helmholzzentrum für Schwerionenforschung 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25</cp:revision>
  <dcterms:created xsi:type="dcterms:W3CDTF">2015-05-11T09:17:41Z</dcterms:created>
  <dcterms:modified xsi:type="dcterms:W3CDTF">2015-05-11T14:47:41Z</dcterms:modified>
</cp:coreProperties>
</file>