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404" r:id="rId2"/>
    <p:sldId id="256" r:id="rId3"/>
    <p:sldId id="560" r:id="rId4"/>
    <p:sldId id="491" r:id="rId5"/>
    <p:sldId id="562" r:id="rId6"/>
    <p:sldId id="561" r:id="rId7"/>
    <p:sldId id="563" r:id="rId8"/>
    <p:sldId id="405" r:id="rId9"/>
  </p:sldIdLst>
  <p:sldSz cx="9144000" cy="6858000" type="screen4x3"/>
  <p:notesSz cx="7099300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66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353" autoAdjust="0"/>
    <p:restoredTop sz="94660"/>
  </p:normalViewPr>
  <p:slideViewPr>
    <p:cSldViewPr>
      <p:cViewPr varScale="1">
        <p:scale>
          <a:sx n="116" d="100"/>
          <a:sy n="116" d="100"/>
        </p:scale>
        <p:origin x="1422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1" d="100"/>
          <a:sy n="51" d="100"/>
        </p:scale>
        <p:origin x="2928" y="7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65D601-7A99-440A-9DE4-77B593CF8A61}" type="datetimeFigureOut">
              <a:rPr lang="en-GB" smtClean="0"/>
              <a:t>11/05/2015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8AA527-7DEF-4051-8E32-EB87A00DBD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19153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3076363" cy="511730"/>
          </a:xfrm>
          <a:prstGeom prst="rect">
            <a:avLst/>
          </a:prstGeom>
        </p:spPr>
        <p:txBody>
          <a:bodyPr vert="horz" lIns="93602" tIns="46800" rIns="93602" bIns="4680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6" y="2"/>
            <a:ext cx="3076363" cy="511730"/>
          </a:xfrm>
          <a:prstGeom prst="rect">
            <a:avLst/>
          </a:prstGeom>
        </p:spPr>
        <p:txBody>
          <a:bodyPr vert="horz" lIns="93602" tIns="46800" rIns="93602" bIns="46800" rtlCol="0"/>
          <a:lstStyle>
            <a:lvl1pPr algn="r">
              <a:defRPr sz="1200"/>
            </a:lvl1pPr>
          </a:lstStyle>
          <a:p>
            <a:fld id="{7BD31106-00FA-41B3-B382-ED1625BE3E13}" type="datetimeFigureOut">
              <a:rPr lang="en-US" smtClean="0"/>
              <a:pPr/>
              <a:t>5/11/2015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89013" y="766763"/>
            <a:ext cx="5121275" cy="384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602" tIns="46800" rIns="93602" bIns="4680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1" y="4861444"/>
            <a:ext cx="5679440" cy="4605575"/>
          </a:xfrm>
          <a:prstGeom prst="rect">
            <a:avLst/>
          </a:prstGeom>
        </p:spPr>
        <p:txBody>
          <a:bodyPr vert="horz" lIns="93602" tIns="46800" rIns="93602" bIns="4680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721109"/>
            <a:ext cx="3076363" cy="511730"/>
          </a:xfrm>
          <a:prstGeom prst="rect">
            <a:avLst/>
          </a:prstGeom>
        </p:spPr>
        <p:txBody>
          <a:bodyPr vert="horz" lIns="93602" tIns="46800" rIns="93602" bIns="4680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6" y="9721109"/>
            <a:ext cx="3076363" cy="511730"/>
          </a:xfrm>
          <a:prstGeom prst="rect">
            <a:avLst/>
          </a:prstGeom>
        </p:spPr>
        <p:txBody>
          <a:bodyPr vert="horz" lIns="93602" tIns="46800" rIns="93602" bIns="46800" rtlCol="0" anchor="b"/>
          <a:lstStyle>
            <a:lvl1pPr algn="r">
              <a:defRPr sz="1200"/>
            </a:lvl1pPr>
          </a:lstStyle>
          <a:p>
            <a:fld id="{B6269DBC-45F2-4EDB-9869-A7A7AAB252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4031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667000" cy="365125"/>
          </a:xfrm>
        </p:spPr>
        <p:txBody>
          <a:bodyPr/>
          <a:lstStyle/>
          <a:p>
            <a:r>
              <a:rPr lang="en-US" dirty="0" smtClean="0"/>
              <a:t>TE TM – B180 Project – 20150106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L. Serio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E4931-62DF-4F6D-A87C-0C0C127317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6670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TE TM – B180 Project – 20150106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L. Serio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E4931-62DF-4F6D-A87C-0C0C127317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667000" cy="365125"/>
          </a:xfrm>
        </p:spPr>
        <p:txBody>
          <a:bodyPr/>
          <a:lstStyle/>
          <a:p>
            <a:r>
              <a:rPr lang="en-US" dirty="0" smtClean="0"/>
              <a:t>TE TM – B180 Project – 20150106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L. Serio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E4931-62DF-4F6D-A87C-0C0C127317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440" y="2999945"/>
            <a:ext cx="1102596" cy="1091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762186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4312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7543800" cy="868362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667000" cy="365125"/>
          </a:xfrm>
        </p:spPr>
        <p:txBody>
          <a:bodyPr/>
          <a:lstStyle/>
          <a:p>
            <a:r>
              <a:rPr lang="en-US" dirty="0" smtClean="0"/>
              <a:t>TE TM – B180 Project – 20150106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L. Serio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E4931-62DF-4F6D-A87C-0C0C127317E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ul-pho-2007-046_01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3"/>
            <a:ext cx="877228" cy="9295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667000" cy="365125"/>
          </a:xfrm>
        </p:spPr>
        <p:txBody>
          <a:bodyPr/>
          <a:lstStyle/>
          <a:p>
            <a:r>
              <a:rPr lang="en-US" dirty="0" smtClean="0"/>
              <a:t>TE TM – B180 Project – 20150106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L. Serio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E4931-62DF-4F6D-A87C-0C0C127317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667000" cy="365125"/>
          </a:xfrm>
        </p:spPr>
        <p:txBody>
          <a:bodyPr/>
          <a:lstStyle/>
          <a:p>
            <a:r>
              <a:rPr lang="en-US" dirty="0" smtClean="0"/>
              <a:t>TE TM – B180 Project – 20150106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L. Serio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E4931-62DF-4F6D-A87C-0C0C127317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667000" cy="365125"/>
          </a:xfrm>
        </p:spPr>
        <p:txBody>
          <a:bodyPr/>
          <a:lstStyle/>
          <a:p>
            <a:r>
              <a:rPr lang="en-US" dirty="0" smtClean="0"/>
              <a:t>TE TM – B180 Project – 20150106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L. Serio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E4931-62DF-4F6D-A87C-0C0C127317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667000" cy="365125"/>
          </a:xfrm>
        </p:spPr>
        <p:txBody>
          <a:bodyPr/>
          <a:lstStyle/>
          <a:p>
            <a:r>
              <a:rPr lang="en-US" dirty="0" smtClean="0"/>
              <a:t>TE TM – B180 Project – 20150106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L. Serio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E4931-62DF-4F6D-A87C-0C0C127317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667000" cy="365125"/>
          </a:xfrm>
        </p:spPr>
        <p:txBody>
          <a:bodyPr/>
          <a:lstStyle/>
          <a:p>
            <a:r>
              <a:rPr lang="en-US" dirty="0" smtClean="0"/>
              <a:t>TE TM – B180 Project – 20150106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L. Serio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E4931-62DF-4F6D-A87C-0C0C127317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667000" cy="365125"/>
          </a:xfrm>
        </p:spPr>
        <p:txBody>
          <a:bodyPr/>
          <a:lstStyle/>
          <a:p>
            <a:r>
              <a:rPr lang="en-US" dirty="0" smtClean="0"/>
              <a:t>TE TM – B180 Project – 20150106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L. Serio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E4931-62DF-4F6D-A87C-0C0C127317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667000" cy="365125"/>
          </a:xfrm>
        </p:spPr>
        <p:txBody>
          <a:bodyPr/>
          <a:lstStyle/>
          <a:p>
            <a:r>
              <a:rPr lang="en-US" dirty="0" smtClean="0"/>
              <a:t>TE TM – B180 Project – 20150106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L. Serio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E4931-62DF-4F6D-A87C-0C0C127317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6038"/>
            <a:ext cx="7467600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43000"/>
            <a:ext cx="8229600" cy="4983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667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TE TM – B180 Project – 20150106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L. Serio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7E4931-62DF-4F6D-A87C-0C0C127317E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ul-pho-2007-046_01.jpg"/>
          <p:cNvPicPr>
            <a:picLocks noChangeAspect="1"/>
          </p:cNvPicPr>
          <p:nvPr userDrawn="1"/>
        </p:nvPicPr>
        <p:blipFill>
          <a:blip r:embed="rId15" cstate="print"/>
          <a:stretch>
            <a:fillRect/>
          </a:stretch>
        </p:blipFill>
        <p:spPr>
          <a:xfrm>
            <a:off x="0" y="3"/>
            <a:ext cx="877228" cy="92951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3540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" y="1676401"/>
            <a:ext cx="8991600" cy="2286000"/>
          </a:xfrm>
        </p:spPr>
        <p:txBody>
          <a:bodyPr>
            <a:noAutofit/>
          </a:bodyPr>
          <a:lstStyle/>
          <a:p>
            <a:r>
              <a:rPr lang="en-GB" sz="4000" dirty="0" smtClean="0">
                <a:solidFill>
                  <a:srgbClr val="0070C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B180 cryogenic test facility (FAIR)</a:t>
            </a:r>
            <a:br>
              <a:rPr lang="en-GB" sz="4000" dirty="0" smtClean="0">
                <a:solidFill>
                  <a:srgbClr val="0070C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en-GB" sz="4000" dirty="0" smtClean="0">
                <a:solidFill>
                  <a:srgbClr val="0070C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CERN – GSI general coordination meeting</a:t>
            </a:r>
            <a:endParaRPr lang="en-US" sz="4000" dirty="0">
              <a:solidFill>
                <a:srgbClr val="0070C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152400" y="4038600"/>
            <a:ext cx="8839200" cy="1752599"/>
          </a:xfrm>
        </p:spPr>
        <p:txBody>
          <a:bodyPr>
            <a:normAutofit/>
          </a:bodyPr>
          <a:lstStyle/>
          <a:p>
            <a:endParaRPr lang="en-GB" sz="2400" dirty="0" smtClean="0"/>
          </a:p>
          <a:p>
            <a:r>
              <a:rPr lang="en-GB" sz="2400" dirty="0" smtClean="0"/>
              <a:t>L</a:t>
            </a:r>
            <a:r>
              <a:rPr lang="en-GB" sz="2400" dirty="0"/>
              <a:t>. </a:t>
            </a:r>
            <a:r>
              <a:rPr lang="en-GB" sz="2400" dirty="0" smtClean="0"/>
              <a:t>Serio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1143000"/>
            <a:ext cx="8229600" cy="498316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sz="2000" dirty="0"/>
          </a:p>
        </p:txBody>
      </p:sp>
      <p:sp>
        <p:nvSpPr>
          <p:cNvPr id="7" name="Rectangle 6"/>
          <p:cNvSpPr/>
          <p:nvPr/>
        </p:nvSpPr>
        <p:spPr>
          <a:xfrm>
            <a:off x="190500" y="1114168"/>
            <a:ext cx="87630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GB" sz="2800" dirty="0"/>
              <a:t>Following the decisions at the last collaboration </a:t>
            </a:r>
            <a:r>
              <a:rPr lang="en-GB" sz="2800" dirty="0" smtClean="0"/>
              <a:t>meeting we have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fr-CH" sz="2800" dirty="0" err="1" smtClean="0"/>
              <a:t>Finalised</a:t>
            </a:r>
            <a:r>
              <a:rPr lang="fr-CH" sz="2800" dirty="0" smtClean="0"/>
              <a:t> </a:t>
            </a:r>
            <a:r>
              <a:rPr lang="fr-CH" sz="2800" dirty="0" err="1" smtClean="0"/>
              <a:t>most</a:t>
            </a:r>
            <a:r>
              <a:rPr lang="fr-CH" sz="2800" dirty="0" smtClean="0"/>
              <a:t> of the </a:t>
            </a:r>
            <a:r>
              <a:rPr lang="fr-CH" sz="2800" dirty="0" err="1" smtClean="0"/>
              <a:t>requirements</a:t>
            </a:r>
            <a:r>
              <a:rPr lang="fr-CH" sz="2800" dirty="0" smtClean="0"/>
              <a:t> of the test </a:t>
            </a:r>
            <a:r>
              <a:rPr lang="fr-CH" sz="2800" dirty="0" err="1" smtClean="0"/>
              <a:t>facility</a:t>
            </a:r>
            <a:endParaRPr lang="fr-CH" sz="2800" dirty="0" smtClean="0"/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fr-CH" sz="2800" dirty="0" err="1" smtClean="0"/>
              <a:t>Identified</a:t>
            </a:r>
            <a:r>
              <a:rPr lang="fr-CH" sz="2800" dirty="0" smtClean="0"/>
              <a:t> the </a:t>
            </a:r>
            <a:r>
              <a:rPr lang="fr-CH" sz="2800" dirty="0" err="1" smtClean="0"/>
              <a:t>missing</a:t>
            </a:r>
            <a:r>
              <a:rPr lang="fr-CH" sz="2800" dirty="0" smtClean="0"/>
              <a:t> </a:t>
            </a:r>
            <a:r>
              <a:rPr lang="fr-CH" sz="2800" dirty="0" err="1" smtClean="0"/>
              <a:t>requirements</a:t>
            </a:r>
            <a:r>
              <a:rPr lang="fr-CH" sz="2800" dirty="0" smtClean="0"/>
              <a:t> or information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fr-CH" sz="2800" dirty="0" err="1" smtClean="0"/>
              <a:t>Adopted</a:t>
            </a:r>
            <a:r>
              <a:rPr lang="fr-CH" sz="2800" dirty="0" smtClean="0"/>
              <a:t> a </a:t>
            </a:r>
            <a:r>
              <a:rPr lang="fr-CH" sz="2800" dirty="0" err="1" smtClean="0"/>
              <a:t>coherent</a:t>
            </a:r>
            <a:r>
              <a:rPr lang="fr-CH" sz="2800" dirty="0" smtClean="0"/>
              <a:t> </a:t>
            </a:r>
            <a:r>
              <a:rPr lang="fr-CH" sz="2800" dirty="0" err="1" smtClean="0"/>
              <a:t>execution</a:t>
            </a:r>
            <a:r>
              <a:rPr lang="fr-CH" sz="2800" dirty="0" smtClean="0"/>
              <a:t> plan and </a:t>
            </a:r>
            <a:r>
              <a:rPr lang="fr-CH" sz="2800" dirty="0" err="1" smtClean="0"/>
              <a:t>required</a:t>
            </a:r>
            <a:r>
              <a:rPr lang="fr-CH" sz="2800" dirty="0" smtClean="0"/>
              <a:t> </a:t>
            </a:r>
            <a:r>
              <a:rPr lang="fr-CH" sz="2800" dirty="0" err="1" smtClean="0"/>
              <a:t>resources</a:t>
            </a:r>
            <a:endParaRPr lang="fr-CH" sz="2800" dirty="0" smtClean="0"/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fr-CH" sz="2800" dirty="0" err="1" smtClean="0"/>
              <a:t>Implemented</a:t>
            </a:r>
            <a:r>
              <a:rPr lang="fr-CH" sz="2800" dirty="0" smtClean="0"/>
              <a:t> the </a:t>
            </a:r>
            <a:r>
              <a:rPr lang="fr-CH" sz="2800" dirty="0" err="1" smtClean="0"/>
              <a:t>required</a:t>
            </a:r>
            <a:r>
              <a:rPr lang="fr-CH" sz="2800" dirty="0" smtClean="0"/>
              <a:t> </a:t>
            </a:r>
            <a:r>
              <a:rPr lang="fr-CH" sz="2800" dirty="0" err="1" smtClean="0"/>
              <a:t>project</a:t>
            </a:r>
            <a:r>
              <a:rPr lang="fr-CH" sz="2800" dirty="0" smtClean="0"/>
              <a:t> management </a:t>
            </a:r>
            <a:r>
              <a:rPr lang="fr-CH" sz="2800" dirty="0" err="1" smtClean="0"/>
              <a:t>tools</a:t>
            </a:r>
            <a:endParaRPr lang="en-GB" sz="2800" dirty="0" smtClean="0"/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GB" sz="2800" dirty="0" smtClean="0"/>
              <a:t>Started with the procurement of the long lead items</a:t>
            </a:r>
            <a:endParaRPr lang="en-GB" sz="2400" dirty="0"/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GB" sz="2800" dirty="0" smtClean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GB" sz="2800" dirty="0" smtClean="0"/>
              <a:t>Several ad-hoc meetings </a:t>
            </a:r>
            <a:r>
              <a:rPr lang="en-GB" sz="2800" dirty="0"/>
              <a:t>have taken place </a:t>
            </a:r>
            <a:r>
              <a:rPr lang="en-GB" sz="2800" dirty="0" smtClean="0"/>
              <a:t>for the </a:t>
            </a:r>
            <a:r>
              <a:rPr lang="en-GB" sz="2800" dirty="0"/>
              <a:t>definition and technical agreement of the requirements, plans, resources and design 	</a:t>
            </a:r>
            <a:endParaRPr lang="en-GB" sz="1050" dirty="0"/>
          </a:p>
          <a:p>
            <a:r>
              <a:rPr lang="en-GB" sz="2400" dirty="0"/>
              <a:t>		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dirty="0" smtClean="0"/>
              <a:t>L. Serio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4F7E4931-62DF-4F6D-A87C-0C0C127317EA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667000" cy="365125"/>
          </a:xfrm>
        </p:spPr>
        <p:txBody>
          <a:bodyPr/>
          <a:lstStyle/>
          <a:p>
            <a:r>
              <a:rPr lang="en-US" dirty="0" smtClean="0"/>
              <a:t>B180 </a:t>
            </a:r>
            <a:r>
              <a:rPr lang="en-US" dirty="0"/>
              <a:t>Project – </a:t>
            </a:r>
            <a:r>
              <a:rPr lang="en-US" dirty="0" smtClean="0"/>
              <a:t>20150513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5838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Purpose of the review 1/2</a:t>
            </a:r>
            <a:endParaRPr lang="en-GB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1143000"/>
            <a:ext cx="8229600" cy="498316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sz="2000" dirty="0"/>
          </a:p>
        </p:txBody>
      </p:sp>
      <p:sp>
        <p:nvSpPr>
          <p:cNvPr id="7" name="Rectangle 6"/>
          <p:cNvSpPr/>
          <p:nvPr/>
        </p:nvSpPr>
        <p:spPr>
          <a:xfrm>
            <a:off x="762000" y="2286000"/>
            <a:ext cx="7772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/>
              <a:t>Provide a forum to formally discuss and review the design and construction activities on the test facility, validate the work performed until now, plan the remaining work and identify threats or opportunities</a:t>
            </a:r>
            <a:r>
              <a:rPr lang="en-GB" sz="2400" dirty="0"/>
              <a:t>		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dirty="0" smtClean="0"/>
              <a:t>L. Serio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4F7E4931-62DF-4F6D-A87C-0C0C127317EA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667000" cy="365125"/>
          </a:xfrm>
        </p:spPr>
        <p:txBody>
          <a:bodyPr/>
          <a:lstStyle/>
          <a:p>
            <a:r>
              <a:rPr lang="en-US" dirty="0" smtClean="0"/>
              <a:t>B180 </a:t>
            </a:r>
            <a:r>
              <a:rPr lang="en-US" dirty="0"/>
              <a:t>Project – </a:t>
            </a:r>
            <a:r>
              <a:rPr lang="en-US" dirty="0" smtClean="0"/>
              <a:t>20150513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1053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Purpose of the review </a:t>
            </a:r>
            <a:r>
              <a:rPr lang="en-GB" dirty="0" smtClean="0"/>
              <a:t>2/2</a:t>
            </a:r>
            <a:endParaRPr lang="en-GB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1143000"/>
            <a:ext cx="8229600" cy="498316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sz="2000" dirty="0"/>
          </a:p>
        </p:txBody>
      </p:sp>
      <p:sp>
        <p:nvSpPr>
          <p:cNvPr id="7" name="Rectangle 6"/>
          <p:cNvSpPr/>
          <p:nvPr/>
        </p:nvSpPr>
        <p:spPr>
          <a:xfrm>
            <a:off x="76200" y="1371600"/>
            <a:ext cx="8991600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CERN shall present: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The status (technical, schedule and cost) of the individual </a:t>
            </a:r>
            <a:r>
              <a:rPr lang="en-GB" sz="2000" dirty="0" err="1" smtClean="0"/>
              <a:t>workpackages</a:t>
            </a:r>
            <a:r>
              <a:rPr lang="en-GB" sz="2000" dirty="0" smtClean="0"/>
              <a:t> for the design and construction of the test facility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A review of the interfaces to identify, if any, missing items or changes that would need to be assessed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Introduce </a:t>
            </a:r>
            <a:r>
              <a:rPr lang="en-GB" sz="2000" dirty="0" smtClean="0"/>
              <a:t>forthcoming activities </a:t>
            </a:r>
            <a:r>
              <a:rPr lang="en-GB" sz="2000" dirty="0"/>
              <a:t>and required </a:t>
            </a:r>
            <a:r>
              <a:rPr lang="en-GB" sz="2000" dirty="0" smtClean="0"/>
              <a:t>information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GSI shall present: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The maturity of the design of the FAIR machine identifying key parameters and requirements adopted for the design of the CERN test facility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Missing or changed requirements with impact on the design and construction of the test facility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A review of the interfaces to identify, if any, missing items or changes that would need to be assessed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dirty="0" smtClean="0"/>
              <a:t>L. Serio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4F7E4931-62DF-4F6D-A87C-0C0C127317EA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667000" cy="365125"/>
          </a:xfrm>
        </p:spPr>
        <p:txBody>
          <a:bodyPr/>
          <a:lstStyle/>
          <a:p>
            <a:r>
              <a:rPr lang="en-US" dirty="0" smtClean="0"/>
              <a:t>B180 </a:t>
            </a:r>
            <a:r>
              <a:rPr lang="en-US" dirty="0"/>
              <a:t>Project – </a:t>
            </a:r>
            <a:r>
              <a:rPr lang="en-US" dirty="0" smtClean="0"/>
              <a:t>20150513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528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Agenda</a:t>
            </a:r>
            <a:endParaRPr lang="en-GB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1143000"/>
            <a:ext cx="8229600" cy="498316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sz="2000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dirty="0" smtClean="0"/>
              <a:t>L. Serio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4F7E4931-62DF-4F6D-A87C-0C0C127317EA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667000" cy="365125"/>
          </a:xfrm>
        </p:spPr>
        <p:txBody>
          <a:bodyPr/>
          <a:lstStyle/>
          <a:p>
            <a:r>
              <a:rPr lang="en-US" dirty="0" smtClean="0"/>
              <a:t>B180 </a:t>
            </a:r>
            <a:r>
              <a:rPr lang="en-US" dirty="0"/>
              <a:t>Project – </a:t>
            </a:r>
            <a:r>
              <a:rPr lang="en-US" dirty="0" smtClean="0"/>
              <a:t>20150513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609600" y="842943"/>
            <a:ext cx="8686800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dirty="0"/>
          </a:p>
          <a:p>
            <a:r>
              <a:rPr lang="en-GB" dirty="0"/>
              <a:t>Tuesday, 12 May 2015</a:t>
            </a:r>
          </a:p>
          <a:p>
            <a:pPr lvl="1"/>
            <a:endParaRPr lang="en-GB" sz="1600" dirty="0"/>
          </a:p>
          <a:p>
            <a:pPr lvl="1"/>
            <a:r>
              <a:rPr lang="en-GB" sz="1600" dirty="0"/>
              <a:t>  14:05 - 14:20  Status of SFRS construction / procurement / design maturity 15'  </a:t>
            </a:r>
          </a:p>
          <a:p>
            <a:pPr lvl="1"/>
            <a:r>
              <a:rPr lang="en-GB" sz="1600" dirty="0"/>
              <a:t>Speaker: Pierre Schnizer (</a:t>
            </a:r>
            <a:r>
              <a:rPr lang="en-GB" sz="1600" dirty="0" smtClean="0"/>
              <a:t>GSI) </a:t>
            </a:r>
            <a:endParaRPr lang="en-GB" sz="1600" dirty="0"/>
          </a:p>
          <a:p>
            <a:pPr lvl="1"/>
            <a:endParaRPr lang="en-GB" sz="1600" dirty="0"/>
          </a:p>
          <a:p>
            <a:pPr lvl="1"/>
            <a:r>
              <a:rPr lang="en-GB" sz="1600" dirty="0"/>
              <a:t>  14:20 - 17:30   </a:t>
            </a:r>
            <a:r>
              <a:rPr lang="en-GB" sz="1600" dirty="0" smtClean="0"/>
              <a:t>Presentation </a:t>
            </a:r>
            <a:r>
              <a:rPr lang="en-GB" sz="1600" dirty="0"/>
              <a:t>on activities, EVM data, achievements and issues of </a:t>
            </a:r>
            <a:r>
              <a:rPr lang="en-GB" sz="1600" dirty="0" smtClean="0"/>
              <a:t>WP</a:t>
            </a:r>
            <a:r>
              <a:rPr lang="en-GB" sz="1600" dirty="0"/>
              <a:t>:   </a:t>
            </a:r>
          </a:p>
          <a:p>
            <a:pPr lvl="2"/>
            <a:r>
              <a:rPr lang="en-GB" sz="1400" dirty="0" smtClean="0"/>
              <a:t>  </a:t>
            </a:r>
            <a:r>
              <a:rPr lang="en-GB" sz="1400" dirty="0"/>
              <a:t>14:20  Project management and schedule 15'  </a:t>
            </a:r>
          </a:p>
          <a:p>
            <a:pPr lvl="2"/>
            <a:r>
              <a:rPr lang="en-GB" sz="1400" dirty="0"/>
              <a:t>Speaker: </a:t>
            </a:r>
            <a:r>
              <a:rPr lang="en-GB" sz="1400" dirty="0" smtClean="0"/>
              <a:t>Luigi </a:t>
            </a:r>
            <a:r>
              <a:rPr lang="en-GB" sz="1400" dirty="0"/>
              <a:t>Serio (CERN)  </a:t>
            </a:r>
          </a:p>
          <a:p>
            <a:pPr lvl="2"/>
            <a:r>
              <a:rPr lang="en-GB" sz="1400" dirty="0" smtClean="0"/>
              <a:t>  </a:t>
            </a:r>
            <a:r>
              <a:rPr lang="en-GB" sz="1400" dirty="0"/>
              <a:t>14:35  Integration 15'  </a:t>
            </a:r>
          </a:p>
          <a:p>
            <a:pPr lvl="2"/>
            <a:r>
              <a:rPr lang="en-GB" sz="1400" dirty="0"/>
              <a:t>Speaker: Yvon Muttoni (CERN)  </a:t>
            </a:r>
          </a:p>
          <a:p>
            <a:pPr lvl="2"/>
            <a:r>
              <a:rPr lang="en-GB" sz="1400" dirty="0" smtClean="0"/>
              <a:t>  </a:t>
            </a:r>
            <a:r>
              <a:rPr lang="en-GB" sz="1400" dirty="0"/>
              <a:t>14:50  Platforms 15'  </a:t>
            </a:r>
          </a:p>
          <a:p>
            <a:pPr lvl="2"/>
            <a:r>
              <a:rPr lang="en-GB" sz="1400" dirty="0"/>
              <a:t>Speaker: Mats Wilhelmsson (CERN)  </a:t>
            </a:r>
          </a:p>
          <a:p>
            <a:pPr lvl="2"/>
            <a:r>
              <a:rPr lang="en-GB" sz="1400" dirty="0" smtClean="0"/>
              <a:t>  </a:t>
            </a:r>
            <a:r>
              <a:rPr lang="en-GB" sz="1400" dirty="0"/>
              <a:t>15:05  Cryogenics 30'  </a:t>
            </a:r>
          </a:p>
          <a:p>
            <a:pPr lvl="2"/>
            <a:r>
              <a:rPr lang="en-GB" sz="1400" dirty="0"/>
              <a:t>Speaker: </a:t>
            </a:r>
            <a:r>
              <a:rPr lang="en-GB" sz="1400" dirty="0" smtClean="0"/>
              <a:t>Antonio </a:t>
            </a:r>
            <a:r>
              <a:rPr lang="en-GB" sz="1400" dirty="0"/>
              <a:t>Perin (CERN)  </a:t>
            </a:r>
          </a:p>
          <a:p>
            <a:pPr lvl="2"/>
            <a:r>
              <a:rPr lang="en-GB" sz="1400" dirty="0" smtClean="0"/>
              <a:t>  </a:t>
            </a:r>
            <a:r>
              <a:rPr lang="en-GB" sz="1400" dirty="0"/>
              <a:t>15:35  Cooling water and ventilation 15'  </a:t>
            </a:r>
          </a:p>
          <a:p>
            <a:pPr lvl="2"/>
            <a:r>
              <a:rPr lang="en-GB" sz="1400" dirty="0"/>
              <a:t>Speaker: Stefano Moccia (CERN)  </a:t>
            </a:r>
          </a:p>
          <a:p>
            <a:pPr lvl="2"/>
            <a:r>
              <a:rPr lang="en-GB" sz="1400" dirty="0" smtClean="0"/>
              <a:t>  </a:t>
            </a:r>
            <a:r>
              <a:rPr lang="en-GB" sz="1400" dirty="0"/>
              <a:t>15:50  Electrical powering and distribution 15'  </a:t>
            </a:r>
          </a:p>
          <a:p>
            <a:pPr lvl="2"/>
            <a:r>
              <a:rPr lang="en-GB" sz="1400" dirty="0"/>
              <a:t>Speaker: Rene Necca (CERN)  </a:t>
            </a:r>
          </a:p>
          <a:p>
            <a:pPr lvl="2"/>
            <a:r>
              <a:rPr lang="en-GB" sz="1400" dirty="0" smtClean="0"/>
              <a:t>  </a:t>
            </a:r>
            <a:r>
              <a:rPr lang="en-GB" sz="1400" dirty="0"/>
              <a:t>16:05  Transport and handling 15'  </a:t>
            </a:r>
          </a:p>
          <a:p>
            <a:pPr lvl="2"/>
            <a:r>
              <a:rPr lang="en-GB" sz="1400" dirty="0"/>
              <a:t>Speaker: </a:t>
            </a:r>
            <a:r>
              <a:rPr lang="en-GB" sz="1400" dirty="0" smtClean="0"/>
              <a:t>Caterina </a:t>
            </a:r>
            <a:r>
              <a:rPr lang="en-GB" sz="1400" dirty="0"/>
              <a:t>Bertone (CERN)  </a:t>
            </a:r>
          </a:p>
          <a:p>
            <a:pPr lvl="2"/>
            <a:r>
              <a:rPr lang="en-GB" sz="1400" dirty="0" smtClean="0"/>
              <a:t>  </a:t>
            </a:r>
            <a:r>
              <a:rPr lang="en-GB" sz="1400" dirty="0"/>
              <a:t>16:20  HSE 15'  </a:t>
            </a:r>
          </a:p>
          <a:p>
            <a:pPr lvl="2"/>
            <a:r>
              <a:rPr lang="en-GB" sz="1400" dirty="0"/>
              <a:t>Speaker: Andre Henriques (CERN)  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096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Agenda</a:t>
            </a:r>
            <a:endParaRPr lang="en-GB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1143000"/>
            <a:ext cx="8229600" cy="498316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sz="2000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dirty="0" smtClean="0"/>
              <a:t>L. Serio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4F7E4931-62DF-4F6D-A87C-0C0C127317EA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667000" cy="365125"/>
          </a:xfrm>
        </p:spPr>
        <p:txBody>
          <a:bodyPr/>
          <a:lstStyle/>
          <a:p>
            <a:r>
              <a:rPr lang="en-US" dirty="0" smtClean="0"/>
              <a:t>B180 </a:t>
            </a:r>
            <a:r>
              <a:rPr lang="en-US" dirty="0"/>
              <a:t>Project – </a:t>
            </a:r>
            <a:r>
              <a:rPr lang="en-US" dirty="0" smtClean="0"/>
              <a:t>20150513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838200" y="217295"/>
            <a:ext cx="8305800" cy="615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dirty="0"/>
          </a:p>
          <a:p>
            <a:r>
              <a:rPr lang="en-GB" sz="1600" dirty="0"/>
              <a:t>Wednesday, 13 May </a:t>
            </a:r>
            <a:r>
              <a:rPr lang="en-GB" sz="1600" dirty="0" smtClean="0"/>
              <a:t>2015</a:t>
            </a:r>
          </a:p>
          <a:p>
            <a:endParaRPr lang="en-GB" sz="1200" dirty="0"/>
          </a:p>
          <a:p>
            <a:pPr lvl="1"/>
            <a:r>
              <a:rPr lang="en-GB" sz="1100" dirty="0" smtClean="0"/>
              <a:t>09:00 </a:t>
            </a:r>
            <a:r>
              <a:rPr lang="en-GB" sz="1100" dirty="0"/>
              <a:t>- 13:30   </a:t>
            </a:r>
            <a:r>
              <a:rPr lang="en-GB" sz="1100" dirty="0" smtClean="0"/>
              <a:t>Presentation </a:t>
            </a:r>
            <a:r>
              <a:rPr lang="en-GB" sz="1100" dirty="0"/>
              <a:t>on activities, EVM data, achievements and issues of </a:t>
            </a:r>
            <a:r>
              <a:rPr lang="en-GB" sz="1100" dirty="0" smtClean="0"/>
              <a:t>WP</a:t>
            </a:r>
            <a:r>
              <a:rPr lang="en-GB" sz="1100" dirty="0"/>
              <a:t>:   </a:t>
            </a:r>
          </a:p>
          <a:p>
            <a:pPr lvl="2"/>
            <a:r>
              <a:rPr lang="en-GB" sz="900" dirty="0" smtClean="0"/>
              <a:t>09:00  </a:t>
            </a:r>
            <a:r>
              <a:rPr lang="en-GB" sz="900" dirty="0"/>
              <a:t>Test stand 30'  </a:t>
            </a:r>
          </a:p>
          <a:p>
            <a:pPr lvl="2"/>
            <a:r>
              <a:rPr lang="en-GB" sz="900" dirty="0"/>
              <a:t>Speaker: </a:t>
            </a:r>
            <a:r>
              <a:rPr lang="en-GB" sz="900" dirty="0" smtClean="0"/>
              <a:t>Gerard </a:t>
            </a:r>
            <a:r>
              <a:rPr lang="en-GB" sz="900" dirty="0"/>
              <a:t>Willering (CERN)  </a:t>
            </a:r>
          </a:p>
          <a:p>
            <a:pPr lvl="2"/>
            <a:r>
              <a:rPr lang="en-GB" sz="900" dirty="0" smtClean="0"/>
              <a:t>09:30  </a:t>
            </a:r>
            <a:r>
              <a:rPr lang="en-GB" sz="900" dirty="0"/>
              <a:t>Magnetic measurements 30'  </a:t>
            </a:r>
          </a:p>
          <a:p>
            <a:pPr lvl="2"/>
            <a:r>
              <a:rPr lang="en-GB" sz="900" dirty="0" smtClean="0"/>
              <a:t>Speaker: </a:t>
            </a:r>
            <a:r>
              <a:rPr lang="en-GB" sz="900" dirty="0"/>
              <a:t>Stephan Russenschuck (CERN)  </a:t>
            </a:r>
          </a:p>
          <a:p>
            <a:pPr lvl="2"/>
            <a:r>
              <a:rPr lang="en-GB" sz="900" dirty="0" smtClean="0"/>
              <a:t>10:00  </a:t>
            </a:r>
            <a:r>
              <a:rPr lang="en-GB" sz="900" dirty="0"/>
              <a:t>Powering system 15'  </a:t>
            </a:r>
          </a:p>
          <a:p>
            <a:pPr lvl="2"/>
            <a:r>
              <a:rPr lang="en-GB" sz="900" dirty="0"/>
              <a:t>Speaker: Hugues Thiesen (CERN)  </a:t>
            </a:r>
          </a:p>
          <a:p>
            <a:pPr lvl="2"/>
            <a:r>
              <a:rPr lang="en-GB" sz="900" dirty="0" smtClean="0"/>
              <a:t>10:15  </a:t>
            </a:r>
            <a:r>
              <a:rPr lang="en-GB" sz="900" dirty="0"/>
              <a:t>Energy extraction 15'  </a:t>
            </a:r>
          </a:p>
          <a:p>
            <a:pPr lvl="2"/>
            <a:r>
              <a:rPr lang="en-GB" sz="900" dirty="0"/>
              <a:t>Speaker: </a:t>
            </a:r>
            <a:r>
              <a:rPr lang="en-GB" sz="900" dirty="0" err="1"/>
              <a:t>Knud</a:t>
            </a:r>
            <a:r>
              <a:rPr lang="en-GB" sz="900" dirty="0"/>
              <a:t> </a:t>
            </a:r>
            <a:r>
              <a:rPr lang="en-GB" sz="900" dirty="0" err="1"/>
              <a:t>Dahlerup</a:t>
            </a:r>
            <a:r>
              <a:rPr lang="en-GB" sz="900" dirty="0"/>
              <a:t>-Petersen (CERN)  </a:t>
            </a:r>
          </a:p>
          <a:p>
            <a:pPr lvl="2"/>
            <a:r>
              <a:rPr lang="en-GB" sz="900" dirty="0" smtClean="0"/>
              <a:t>10:30  </a:t>
            </a:r>
            <a:r>
              <a:rPr lang="en-GB" sz="900" dirty="0"/>
              <a:t>QPS 15'  </a:t>
            </a:r>
          </a:p>
          <a:p>
            <a:pPr lvl="2"/>
            <a:r>
              <a:rPr lang="en-GB" sz="900" dirty="0"/>
              <a:t>Speaker: </a:t>
            </a:r>
            <a:r>
              <a:rPr lang="en-GB" sz="900" dirty="0" smtClean="0"/>
              <a:t>Reiner </a:t>
            </a:r>
            <a:r>
              <a:rPr lang="en-GB" sz="900" dirty="0"/>
              <a:t>Denz (CERN)  </a:t>
            </a:r>
          </a:p>
          <a:p>
            <a:pPr lvl="2"/>
            <a:r>
              <a:rPr lang="en-GB" sz="900" dirty="0" smtClean="0"/>
              <a:t>10:45  </a:t>
            </a:r>
            <a:r>
              <a:rPr lang="en-GB" sz="900" dirty="0"/>
              <a:t>Survey system 15'  </a:t>
            </a:r>
          </a:p>
          <a:p>
            <a:pPr lvl="2"/>
            <a:r>
              <a:rPr lang="en-GB" sz="900" dirty="0"/>
              <a:t>Speaker: Dominique Missiaen (CERN)  </a:t>
            </a:r>
          </a:p>
          <a:p>
            <a:pPr lvl="2"/>
            <a:r>
              <a:rPr lang="en-GB" sz="900" dirty="0" smtClean="0"/>
              <a:t>11:00  </a:t>
            </a:r>
            <a:r>
              <a:rPr lang="en-GB" sz="900" dirty="0"/>
              <a:t>Control and DAQ 15'  </a:t>
            </a:r>
          </a:p>
          <a:p>
            <a:pPr lvl="2"/>
            <a:r>
              <a:rPr lang="en-GB" sz="900" dirty="0"/>
              <a:t>Speaker: Philippe Gayet (CERN)  </a:t>
            </a:r>
          </a:p>
          <a:p>
            <a:pPr lvl="2"/>
            <a:r>
              <a:rPr lang="en-GB" sz="900" dirty="0" smtClean="0"/>
              <a:t>11:15  </a:t>
            </a:r>
            <a:r>
              <a:rPr lang="en-GB" sz="900" dirty="0"/>
              <a:t>Control room 15'  </a:t>
            </a:r>
          </a:p>
          <a:p>
            <a:pPr lvl="2"/>
            <a:r>
              <a:rPr lang="en-GB" sz="900" dirty="0"/>
              <a:t>Speaker: David Hay (CERN)  </a:t>
            </a:r>
          </a:p>
          <a:p>
            <a:pPr lvl="1"/>
            <a:endParaRPr lang="en-GB" sz="1000" dirty="0" smtClean="0"/>
          </a:p>
          <a:p>
            <a:pPr lvl="1"/>
            <a:r>
              <a:rPr lang="en-GB" sz="1000" dirty="0" smtClean="0"/>
              <a:t>12:00  </a:t>
            </a:r>
            <a:r>
              <a:rPr lang="en-GB" sz="1000" dirty="0"/>
              <a:t>Lunch break  1h30'  </a:t>
            </a:r>
          </a:p>
          <a:p>
            <a:pPr lvl="1"/>
            <a:endParaRPr lang="en-GB" sz="1000" dirty="0" smtClean="0"/>
          </a:p>
          <a:p>
            <a:pPr lvl="1"/>
            <a:r>
              <a:rPr lang="en-GB" sz="1100" dirty="0" smtClean="0"/>
              <a:t>13:30 </a:t>
            </a:r>
            <a:r>
              <a:rPr lang="en-GB" sz="1100" dirty="0"/>
              <a:t>- 15:45 </a:t>
            </a:r>
            <a:r>
              <a:rPr lang="en-GB" sz="1100" dirty="0" smtClean="0"/>
              <a:t>GSI </a:t>
            </a:r>
            <a:r>
              <a:rPr lang="en-GB" sz="1100" dirty="0"/>
              <a:t>interfaces </a:t>
            </a:r>
            <a:r>
              <a:rPr lang="en-GB" sz="1100" dirty="0" smtClean="0"/>
              <a:t>status </a:t>
            </a:r>
            <a:r>
              <a:rPr lang="en-GB" sz="1100" dirty="0"/>
              <a:t>and </a:t>
            </a:r>
            <a:r>
              <a:rPr lang="en-GB" sz="1100" dirty="0" smtClean="0"/>
              <a:t>maturity, requirements</a:t>
            </a:r>
            <a:r>
              <a:rPr lang="en-GB" sz="1100" dirty="0"/>
              <a:t>, requests for modifications/changes  </a:t>
            </a:r>
            <a:r>
              <a:rPr lang="en-GB" sz="1000" dirty="0"/>
              <a:t> </a:t>
            </a:r>
          </a:p>
          <a:p>
            <a:pPr lvl="2"/>
            <a:r>
              <a:rPr lang="en-GB" sz="900" dirty="0" smtClean="0"/>
              <a:t>13:30  </a:t>
            </a:r>
            <a:r>
              <a:rPr lang="en-GB" sz="900" dirty="0"/>
              <a:t>FAIR dipole magnets status and requirements 30'  </a:t>
            </a:r>
          </a:p>
          <a:p>
            <a:pPr lvl="2"/>
            <a:r>
              <a:rPr lang="en-GB" sz="900" dirty="0"/>
              <a:t>Speaker: </a:t>
            </a:r>
            <a:r>
              <a:rPr lang="en-GB" sz="900" dirty="0" smtClean="0"/>
              <a:t> </a:t>
            </a:r>
            <a:r>
              <a:rPr lang="en-GB" sz="900" dirty="0"/>
              <a:t>Lionel Quettier (CEA)  </a:t>
            </a:r>
          </a:p>
          <a:p>
            <a:pPr lvl="2"/>
            <a:r>
              <a:rPr lang="en-GB" sz="900" dirty="0" smtClean="0"/>
              <a:t>14:00  </a:t>
            </a:r>
            <a:r>
              <a:rPr lang="en-GB" sz="900" dirty="0"/>
              <a:t>FAIR </a:t>
            </a:r>
            <a:r>
              <a:rPr lang="en-GB" sz="900" dirty="0" err="1"/>
              <a:t>multiplet</a:t>
            </a:r>
            <a:r>
              <a:rPr lang="en-GB" sz="900" dirty="0"/>
              <a:t> magnets status and requirements 30'  </a:t>
            </a:r>
          </a:p>
          <a:p>
            <a:pPr lvl="2"/>
            <a:r>
              <a:rPr lang="en-GB" sz="900" dirty="0"/>
              <a:t>Speaker: </a:t>
            </a:r>
            <a:r>
              <a:rPr lang="en-GB" sz="900" dirty="0" err="1"/>
              <a:t>Dr.</a:t>
            </a:r>
            <a:r>
              <a:rPr lang="en-GB" sz="900" dirty="0"/>
              <a:t> </a:t>
            </a:r>
            <a:r>
              <a:rPr lang="en-GB" sz="900" dirty="0" err="1"/>
              <a:t>Eun</a:t>
            </a:r>
            <a:r>
              <a:rPr lang="en-GB" sz="900" dirty="0"/>
              <a:t> Jung Cho  </a:t>
            </a:r>
          </a:p>
          <a:p>
            <a:pPr lvl="2"/>
            <a:r>
              <a:rPr lang="en-GB" sz="900" dirty="0" smtClean="0"/>
              <a:t>14:30  </a:t>
            </a:r>
            <a:r>
              <a:rPr lang="en-GB" sz="900" dirty="0"/>
              <a:t>FAIR quench protection status and requirements 15'  </a:t>
            </a:r>
          </a:p>
          <a:p>
            <a:pPr lvl="2"/>
            <a:r>
              <a:rPr lang="en-GB" sz="900" dirty="0"/>
              <a:t>Speaker: Piotr </a:t>
            </a:r>
            <a:r>
              <a:rPr lang="en-GB" sz="900" dirty="0" err="1"/>
              <a:t>Szwangruber</a:t>
            </a:r>
            <a:r>
              <a:rPr lang="en-GB" sz="900" dirty="0"/>
              <a:t> (GSI </a:t>
            </a:r>
            <a:r>
              <a:rPr lang="en-GB" sz="900" dirty="0" err="1"/>
              <a:t>Helmholtzzentrum</a:t>
            </a:r>
            <a:r>
              <a:rPr lang="en-GB" sz="900" dirty="0"/>
              <a:t> </a:t>
            </a:r>
            <a:r>
              <a:rPr lang="en-GB" sz="900" dirty="0" err="1"/>
              <a:t>für</a:t>
            </a:r>
            <a:r>
              <a:rPr lang="en-GB" sz="900" dirty="0"/>
              <a:t> </a:t>
            </a:r>
            <a:r>
              <a:rPr lang="en-GB" sz="900" dirty="0" err="1"/>
              <a:t>Schwerionenforschung</a:t>
            </a:r>
            <a:r>
              <a:rPr lang="en-GB" sz="900" dirty="0"/>
              <a:t> GmbH)  </a:t>
            </a:r>
          </a:p>
          <a:p>
            <a:pPr lvl="2"/>
            <a:r>
              <a:rPr lang="en-GB" sz="900" dirty="0" smtClean="0"/>
              <a:t>14:45  </a:t>
            </a:r>
            <a:r>
              <a:rPr lang="en-GB" sz="900" dirty="0"/>
              <a:t>FAIR cryogenics status and requirements 30'  </a:t>
            </a:r>
          </a:p>
          <a:p>
            <a:pPr lvl="2"/>
            <a:r>
              <a:rPr lang="en-GB" sz="900" dirty="0"/>
              <a:t>Speakers: </a:t>
            </a:r>
            <a:r>
              <a:rPr lang="en-GB" sz="900" dirty="0" smtClean="0"/>
              <a:t> </a:t>
            </a:r>
            <a:r>
              <a:rPr lang="en-GB" sz="900" dirty="0"/>
              <a:t>Yu XIANG (GSI </a:t>
            </a:r>
            <a:r>
              <a:rPr lang="en-GB" sz="900" dirty="0" err="1"/>
              <a:t>Helmholtzzentrum</a:t>
            </a:r>
            <a:r>
              <a:rPr lang="en-GB" sz="900" dirty="0"/>
              <a:t> </a:t>
            </a:r>
            <a:r>
              <a:rPr lang="en-GB" sz="900" dirty="0" err="1"/>
              <a:t>für</a:t>
            </a:r>
            <a:r>
              <a:rPr lang="en-GB" sz="900" dirty="0"/>
              <a:t> </a:t>
            </a:r>
            <a:r>
              <a:rPr lang="en-GB" sz="900" dirty="0" err="1"/>
              <a:t>Schwerionenforschung</a:t>
            </a:r>
            <a:r>
              <a:rPr lang="en-GB" sz="900" dirty="0"/>
              <a:t> GmbH), </a:t>
            </a:r>
            <a:r>
              <a:rPr lang="en-GB" sz="900" dirty="0" err="1"/>
              <a:t>Dr.</a:t>
            </a:r>
            <a:r>
              <a:rPr lang="en-GB" sz="900" dirty="0"/>
              <a:t> Felix Wamers (GSI)  </a:t>
            </a:r>
          </a:p>
          <a:p>
            <a:pPr lvl="2"/>
            <a:r>
              <a:rPr lang="en-GB" sz="900" dirty="0" smtClean="0"/>
              <a:t>15:15  </a:t>
            </a:r>
            <a:r>
              <a:rPr lang="en-GB" sz="900" dirty="0"/>
              <a:t>FAIR survey status and requirements 15'  </a:t>
            </a:r>
          </a:p>
          <a:p>
            <a:pPr lvl="2"/>
            <a:r>
              <a:rPr lang="en-GB" sz="900" dirty="0"/>
              <a:t>Speaker: Pierre Schnizer (GSI </a:t>
            </a:r>
            <a:r>
              <a:rPr lang="en-GB" sz="900" dirty="0" err="1"/>
              <a:t>Helmholtzzentrum</a:t>
            </a:r>
            <a:r>
              <a:rPr lang="en-GB" sz="900" dirty="0"/>
              <a:t> </a:t>
            </a:r>
            <a:r>
              <a:rPr lang="en-GB" sz="900" dirty="0" err="1"/>
              <a:t>für</a:t>
            </a:r>
            <a:r>
              <a:rPr lang="en-GB" sz="900" dirty="0"/>
              <a:t> </a:t>
            </a:r>
            <a:r>
              <a:rPr lang="en-GB" sz="900" dirty="0" err="1"/>
              <a:t>Schwerionenforschung</a:t>
            </a:r>
            <a:r>
              <a:rPr lang="en-GB" sz="900" dirty="0"/>
              <a:t> </a:t>
            </a:r>
            <a:r>
              <a:rPr lang="en-GB" sz="900" dirty="0" err="1"/>
              <a:t>mbH</a:t>
            </a:r>
            <a:r>
              <a:rPr lang="en-GB" sz="900" dirty="0"/>
              <a:t>)  </a:t>
            </a:r>
          </a:p>
          <a:p>
            <a:pPr lvl="2"/>
            <a:r>
              <a:rPr lang="en-GB" sz="900" dirty="0" smtClean="0"/>
              <a:t>15:30  </a:t>
            </a:r>
            <a:r>
              <a:rPr lang="en-GB" sz="900" dirty="0"/>
              <a:t>FAIR controls and interlocks status and requirements 15'  </a:t>
            </a:r>
          </a:p>
          <a:p>
            <a:pPr lvl="2"/>
            <a:r>
              <a:rPr lang="en-GB" sz="900" dirty="0"/>
              <a:t>Speaker: </a:t>
            </a:r>
            <a:r>
              <a:rPr lang="en-GB" sz="900" dirty="0" err="1" smtClean="0"/>
              <a:t>Eun</a:t>
            </a:r>
            <a:r>
              <a:rPr lang="en-GB" sz="900" dirty="0" smtClean="0"/>
              <a:t> </a:t>
            </a:r>
            <a:r>
              <a:rPr lang="en-GB" sz="900" dirty="0"/>
              <a:t>Yung (GSI)  </a:t>
            </a:r>
          </a:p>
          <a:p>
            <a:pPr lvl="1"/>
            <a:r>
              <a:rPr lang="en-GB" sz="1100" dirty="0" smtClean="0"/>
              <a:t>15:45 </a:t>
            </a:r>
            <a:r>
              <a:rPr lang="en-GB" sz="1100" dirty="0"/>
              <a:t>- 16:05  Review of the operation scenarios and required manning of the activities 20'  </a:t>
            </a:r>
          </a:p>
          <a:p>
            <a:pPr lvl="1"/>
            <a:r>
              <a:rPr lang="en-GB" sz="1000" dirty="0"/>
              <a:t>Speakers: Pierre Schnizer (</a:t>
            </a:r>
            <a:r>
              <a:rPr lang="en-GB" sz="1000" dirty="0" smtClean="0"/>
              <a:t>GSI), Luigi </a:t>
            </a:r>
            <a:r>
              <a:rPr lang="en-GB" sz="1000" dirty="0"/>
              <a:t>Serio (CERN)  </a:t>
            </a:r>
          </a:p>
          <a:p>
            <a:pPr lvl="1"/>
            <a:r>
              <a:rPr lang="en-GB" sz="1100" dirty="0" smtClean="0"/>
              <a:t>16:05 </a:t>
            </a:r>
            <a:r>
              <a:rPr lang="en-GB" sz="1100" dirty="0"/>
              <a:t>- 16:35  Review of outstanding points and issues for the preparation of the committee meeting 30'  </a:t>
            </a:r>
          </a:p>
          <a:p>
            <a:pPr lvl="1"/>
            <a:r>
              <a:rPr lang="en-GB" sz="1100" dirty="0" smtClean="0"/>
              <a:t>16:35 </a:t>
            </a:r>
            <a:r>
              <a:rPr lang="en-GB" sz="1100" dirty="0"/>
              <a:t>- 16:50  Conclusions 15' </a:t>
            </a:r>
          </a:p>
        </p:txBody>
      </p:sp>
    </p:spTree>
    <p:extLst>
      <p:ext uri="{BB962C8B-B14F-4D97-AF65-F5344CB8AC3E}">
        <p14:creationId xmlns:p14="http://schemas.microsoft.com/office/powerpoint/2010/main" val="1500328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0942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15609</TotalTime>
  <Words>735</Words>
  <Application>Microsoft Office PowerPoint</Application>
  <PresentationFormat>On-screen Show (4:3)</PresentationFormat>
  <Paragraphs>105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Wingdings</vt:lpstr>
      <vt:lpstr>Office Theme</vt:lpstr>
      <vt:lpstr>PowerPoint Presentation</vt:lpstr>
      <vt:lpstr>B180 cryogenic test facility (FAIR) CERN – GSI general coordination meeting</vt:lpstr>
      <vt:lpstr>Introduction</vt:lpstr>
      <vt:lpstr>Purpose of the review 1/2</vt:lpstr>
      <vt:lpstr>Purpose of the review 2/2</vt:lpstr>
      <vt:lpstr>Agenda</vt:lpstr>
      <vt:lpstr>Agenda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CRG: Status of activities</dc:title>
  <dc:creator>Luigi.Serio@cern.ch</dc:creator>
  <cp:lastModifiedBy>Luigi Serio</cp:lastModifiedBy>
  <cp:revision>1082</cp:revision>
  <cp:lastPrinted>2014-12-04T17:36:45Z</cp:lastPrinted>
  <dcterms:created xsi:type="dcterms:W3CDTF">2010-09-17T19:02:43Z</dcterms:created>
  <dcterms:modified xsi:type="dcterms:W3CDTF">2015-05-11T17:09:09Z</dcterms:modified>
</cp:coreProperties>
</file>