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0"/>
  </p:notesMasterIdLst>
  <p:sldIdLst>
    <p:sldId id="460" r:id="rId2"/>
    <p:sldId id="389" r:id="rId3"/>
    <p:sldId id="546" r:id="rId4"/>
    <p:sldId id="523" r:id="rId5"/>
    <p:sldId id="544" r:id="rId6"/>
    <p:sldId id="489" r:id="rId7"/>
    <p:sldId id="541" r:id="rId8"/>
    <p:sldId id="517" r:id="rId9"/>
    <p:sldId id="515" r:id="rId10"/>
    <p:sldId id="529" r:id="rId11"/>
    <p:sldId id="530" r:id="rId12"/>
    <p:sldId id="519" r:id="rId13"/>
    <p:sldId id="521" r:id="rId14"/>
    <p:sldId id="534" r:id="rId15"/>
    <p:sldId id="462" r:id="rId16"/>
    <p:sldId id="518" r:id="rId17"/>
    <p:sldId id="400" r:id="rId18"/>
    <p:sldId id="547" r:id="rId19"/>
  </p:sldIdLst>
  <p:sldSz cx="9144000" cy="6858000" type="screen4x3"/>
  <p:notesSz cx="6794500" cy="9906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99"/>
    <a:srgbClr val="CCFFFF"/>
    <a:srgbClr val="009900"/>
    <a:srgbClr val="0066FF"/>
    <a:srgbClr val="99FF33"/>
    <a:srgbClr val="FF0000"/>
    <a:srgbClr val="FF505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5" autoAdjust="0"/>
    <p:restoredTop sz="90191" autoAdjust="0"/>
  </p:normalViewPr>
  <p:slideViewPr>
    <p:cSldViewPr>
      <p:cViewPr varScale="1">
        <p:scale>
          <a:sx n="105" d="100"/>
          <a:sy n="105" d="100"/>
        </p:scale>
        <p:origin x="141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2950"/>
            <a:ext cx="4949825" cy="3713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7525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7525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1F0EDDA-F759-4FB7-8060-AA168C9AB54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506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1BD8A5-D6FE-422F-9079-D0A29A85703D}" type="slidenum">
              <a:rPr lang="de-DE" smtClean="0"/>
              <a:pPr eaLnBrk="1" hangingPunct="1"/>
              <a:t>2</a:t>
            </a:fld>
            <a:endParaRPr lang="de-DE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5344" y="4705678"/>
            <a:ext cx="4983813" cy="4179913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85193" tIns="41849" rIns="85193" bIns="41849"/>
          <a:lstStyle/>
          <a:p>
            <a:pPr eaLnBrk="1" hangingPunct="1"/>
            <a:r>
              <a:rPr lang="de-DE" smtClean="0">
                <a:latin typeface="Arial" charset="0"/>
              </a:rPr>
              <a:t>In-Flight </a:t>
            </a:r>
            <a:r>
              <a:rPr lang="de-DE" smtClean="0">
                <a:latin typeface="Arial" charset="0"/>
                <a:sym typeface="Wingdings" pitchFamily="2" charset="2"/>
              </a:rPr>
              <a:t> energies as high as 1500 MeV/u</a:t>
            </a:r>
            <a:endParaRPr lang="de-DE" smtClean="0">
              <a:latin typeface="Arial" charset="0"/>
            </a:endParaRPr>
          </a:p>
        </p:txBody>
      </p:sp>
      <p:sp>
        <p:nvSpPr>
          <p:cNvPr id="3072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1913" y="98425"/>
            <a:ext cx="6677025" cy="5008563"/>
          </a:xfr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4268201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F0EDDA-F759-4FB7-8060-AA168C9AB54F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3581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F0EDDA-F759-4FB7-8060-AA168C9AB54F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163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2950"/>
            <a:ext cx="4953000" cy="37147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F0EDDA-F759-4FB7-8060-AA168C9AB54F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163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F0EDDA-F759-4FB7-8060-AA168C9AB54F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163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F0EDDA-F759-4FB7-8060-AA168C9AB54F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1632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F0EDDA-F759-4FB7-8060-AA168C9AB54F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1632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F0EDDA-F759-4FB7-8060-AA168C9AB54F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163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fair-mesh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11489" r="5373" b="5511"/>
          <a:stretch/>
        </p:blipFill>
        <p:spPr>
          <a:xfrm>
            <a:off x="110437" y="1417154"/>
            <a:ext cx="8926586" cy="50562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3244364"/>
            <a:ext cx="6607516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024230"/>
            <a:ext cx="64008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grpSp>
        <p:nvGrpSpPr>
          <p:cNvPr id="12" name="Gruppierung 11"/>
          <p:cNvGrpSpPr/>
          <p:nvPr userDrawn="1"/>
        </p:nvGrpSpPr>
        <p:grpSpPr>
          <a:xfrm>
            <a:off x="3193470" y="150090"/>
            <a:ext cx="5615712" cy="845209"/>
            <a:chOff x="3193470" y="150090"/>
            <a:chExt cx="5615712" cy="845209"/>
          </a:xfrm>
        </p:grpSpPr>
        <p:sp>
          <p:nvSpPr>
            <p:cNvPr id="9" name="Rechteck 8"/>
            <p:cNvSpPr/>
            <p:nvPr userDrawn="1"/>
          </p:nvSpPr>
          <p:spPr>
            <a:xfrm>
              <a:off x="7031182" y="150090"/>
              <a:ext cx="1778000" cy="5605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3193470" y="595189"/>
              <a:ext cx="55308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Arial"/>
                  <a:cs typeface="Arial"/>
                </a:rPr>
                <a:t>GSI Helmholtzzentrum für Schwerionenforschung GmbH</a:t>
              </a:r>
            </a:p>
            <a:p>
              <a:pPr algn="r"/>
              <a:endParaRPr lang="de-DE" sz="1000" dirty="0">
                <a:solidFill>
                  <a:srgbClr val="333333"/>
                </a:solidFill>
                <a:latin typeface="Arial"/>
                <a:cs typeface="Arial"/>
              </a:endParaRPr>
            </a:p>
          </p:txBody>
        </p:sp>
        <p:pic>
          <p:nvPicPr>
            <p:cNvPr id="10" name="Bild 9" descr="GSI_Logo_rgb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965" y="178975"/>
              <a:ext cx="1349516" cy="449839"/>
            </a:xfrm>
            <a:prstGeom prst="rect">
              <a:avLst/>
            </a:prstGeom>
          </p:spPr>
        </p:pic>
      </p:grpSp>
      <p:sp>
        <p:nvSpPr>
          <p:cNvPr id="13" name="Rechteck 12"/>
          <p:cNvSpPr/>
          <p:nvPr userDrawn="1"/>
        </p:nvSpPr>
        <p:spPr>
          <a:xfrm>
            <a:off x="404091" y="6650182"/>
            <a:ext cx="3371273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723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4" y="6552643"/>
            <a:ext cx="825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28.04.15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M. Winkler, Super-FRS Design &amp; Status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482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28.04.15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M. Winkler, Super-FRS Design &amp; Status</a:t>
            </a:r>
          </a:p>
        </p:txBody>
      </p:sp>
    </p:spTree>
    <p:extLst>
      <p:ext uri="{BB962C8B-B14F-4D97-AF65-F5344CB8AC3E}">
        <p14:creationId xmlns:p14="http://schemas.microsoft.com/office/powerpoint/2010/main" val="409466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28.04.15</a:t>
            </a:r>
            <a:endParaRPr lang="de-DE" dirty="0"/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M. Winkler, Super-FRS Design &amp; Status</a:t>
            </a:r>
          </a:p>
        </p:txBody>
      </p:sp>
    </p:spTree>
    <p:extLst>
      <p:ext uri="{BB962C8B-B14F-4D97-AF65-F5344CB8AC3E}">
        <p14:creationId xmlns:p14="http://schemas.microsoft.com/office/powerpoint/2010/main" val="212867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54D17D1-70F7-44FC-B6A0-76A3231648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54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583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144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65" y="259790"/>
            <a:ext cx="1349516" cy="449839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9144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35267" y="6620368"/>
            <a:ext cx="378083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2565" y="259790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r>
              <a:rPr lang="de-DE" dirty="0" smtClean="0"/>
              <a:t>28.04.15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 dirty="0" smtClean="0"/>
              <a:t>M. Winkler, Super-FRS Design &amp; Status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662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2937166"/>
            <a:ext cx="6607516" cy="779866"/>
          </a:xfrm>
        </p:spPr>
        <p:txBody>
          <a:bodyPr/>
          <a:lstStyle/>
          <a:p>
            <a:r>
              <a:rPr lang="en-US" altLang="de-DE" dirty="0" smtClean="0"/>
              <a:t>Status of Super-FRS Construction </a:t>
            </a:r>
            <a:r>
              <a:rPr lang="en-US" altLang="de-DE" sz="3200" dirty="0" smtClean="0"/>
              <a:t> 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400800" cy="584660"/>
          </a:xfrm>
        </p:spPr>
        <p:txBody>
          <a:bodyPr>
            <a:normAutofit fontScale="85000" lnSpcReduction="20000"/>
          </a:bodyPr>
          <a:lstStyle/>
          <a:p>
            <a:r>
              <a:rPr lang="en-US" altLang="de-DE" dirty="0"/>
              <a:t>M. Winkler</a:t>
            </a:r>
          </a:p>
          <a:p>
            <a:r>
              <a:rPr lang="en-GB" altLang="de-DE" dirty="0" smtClean="0"/>
              <a:t>CERN-GSI </a:t>
            </a:r>
            <a:r>
              <a:rPr lang="en-GB" altLang="de-DE" dirty="0" smtClean="0"/>
              <a:t>Technical Coordination Meeting</a:t>
            </a:r>
            <a:endParaRPr lang="en-GB" alt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640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5496" y="1196753"/>
            <a:ext cx="6624736" cy="3456384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lIns="90000" tIns="6084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57150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Target chamber &amp; plug inserts (German in-kind)  </a:t>
            </a:r>
          </a:p>
          <a:p>
            <a:pPr marL="800100" lvl="1" indent="-342900" eaLnBrk="1" hangingPunct="1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0000"/>
                </a:solidFill>
                <a:latin typeface="Ariel"/>
                <a:cs typeface="Times New Roman" pitchFamily="18" charset="0"/>
              </a:rPr>
              <a:t>draft specification existing </a:t>
            </a:r>
          </a:p>
          <a:p>
            <a:pPr marL="800100" lvl="1" indent="-342900" eaLnBrk="1" hangingPunct="1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collaboration contract with KVI-CART in preparation</a:t>
            </a:r>
          </a:p>
          <a:p>
            <a:pPr marL="57150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Target wheel &amp; plug inserts (German in-kind) </a:t>
            </a:r>
          </a:p>
          <a:p>
            <a:pPr marL="8001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Prototype wheel existing, long term R&amp;D running</a:t>
            </a:r>
            <a:endParaRPr lang="en-US" sz="1800" dirty="0">
              <a:solidFill>
                <a:srgbClr val="000000"/>
              </a:solidFill>
              <a:latin typeface="Ariel"/>
              <a:cs typeface="Times New Roman" pitchFamily="18" charset="0"/>
            </a:endParaRPr>
          </a:p>
          <a:p>
            <a:pPr marL="800100" lvl="1" indent="-342900" eaLnBrk="1" hangingPunct="1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Ariel"/>
                <a:cs typeface="Times New Roman" pitchFamily="18" charset="0"/>
              </a:rPr>
              <a:t>collaboration contract with KVI-CART in </a:t>
            </a: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preparation</a:t>
            </a:r>
          </a:p>
          <a:p>
            <a:pPr marL="57150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el"/>
                <a:cs typeface="Times New Roman" pitchFamily="18" charset="0"/>
              </a:rPr>
              <a:t>Beam catcher </a:t>
            </a: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(Indian in-kind, chamber &amp; plug inserts) </a:t>
            </a:r>
          </a:p>
          <a:p>
            <a:pPr marL="800100" lvl="1" indent="-342900" eaLnBrk="1" hangingPunct="1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visit of CMERI colleagues in Q4/2014 → </a:t>
            </a:r>
          </a:p>
          <a:p>
            <a:pPr marL="800100" lvl="1" indent="-342900" eaLnBrk="1" hangingPunct="1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definition report agreed → preparation of specification</a:t>
            </a:r>
            <a:endParaRPr lang="en-US" sz="1800" dirty="0">
              <a:solidFill>
                <a:srgbClr val="000000"/>
              </a:solidFill>
              <a:latin typeface="Ariel"/>
              <a:cs typeface="Times New Roman" pitchFamily="18" charset="0"/>
            </a:endParaRPr>
          </a:p>
          <a:p>
            <a:pPr marL="57150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Pillow seals </a:t>
            </a:r>
            <a:r>
              <a:rPr lang="en-US" sz="1800" dirty="0">
                <a:solidFill>
                  <a:srgbClr val="000000"/>
                </a:solidFill>
                <a:latin typeface="Ariel"/>
                <a:cs typeface="Times New Roman" pitchFamily="18" charset="0"/>
              </a:rPr>
              <a:t>(</a:t>
            </a: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German in-kind)</a:t>
            </a:r>
          </a:p>
          <a:p>
            <a:pPr marL="800100" lvl="1" indent="-342900" eaLnBrk="1" hangingPunct="1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Prototype set-up (large size) existing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Target Area Installation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640" y="4509120"/>
            <a:ext cx="1644568" cy="23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5" r="5440"/>
          <a:stretch/>
        </p:blipFill>
        <p:spPr bwMode="auto">
          <a:xfrm>
            <a:off x="179512" y="4545384"/>
            <a:ext cx="1626382" cy="23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196752"/>
            <a:ext cx="2681687" cy="2446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013" y="4509120"/>
            <a:ext cx="1164899" cy="23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7" y="4077072"/>
            <a:ext cx="2200275" cy="271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7856110" y="1196752"/>
            <a:ext cx="1324402" cy="338554"/>
          </a:xfrm>
          <a:prstGeom prst="rect">
            <a:avLst/>
          </a:prstGeom>
          <a:solidFill>
            <a:srgbClr val="CCFFFF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 smtClean="0"/>
              <a:t>BC </a:t>
            </a:r>
            <a:r>
              <a:rPr lang="de-DE" sz="1600" dirty="0" err="1" smtClean="0"/>
              <a:t>chamber</a:t>
            </a:r>
            <a:endParaRPr lang="de-DE" sz="1600" dirty="0" smtClean="0"/>
          </a:p>
        </p:txBody>
      </p:sp>
      <p:sp>
        <p:nvSpPr>
          <p:cNvPr id="13" name="Textfeld 12"/>
          <p:cNvSpPr txBox="1"/>
          <p:nvPr/>
        </p:nvSpPr>
        <p:spPr>
          <a:xfrm>
            <a:off x="7780642" y="3738518"/>
            <a:ext cx="1471878" cy="338554"/>
          </a:xfrm>
          <a:prstGeom prst="rect">
            <a:avLst/>
          </a:prstGeom>
          <a:solidFill>
            <a:srgbClr val="CCFFFF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 smtClean="0"/>
              <a:t>BC </a:t>
            </a:r>
            <a:r>
              <a:rPr lang="de-DE" sz="1600" dirty="0" err="1" smtClean="0"/>
              <a:t>plug</a:t>
            </a:r>
            <a:r>
              <a:rPr lang="de-DE" sz="1600" dirty="0" smtClean="0"/>
              <a:t> </a:t>
            </a:r>
            <a:r>
              <a:rPr lang="de-DE" sz="1600" dirty="0" err="1" smtClean="0"/>
              <a:t>insert</a:t>
            </a:r>
            <a:endParaRPr lang="de-DE" sz="1600" dirty="0" smtClean="0"/>
          </a:p>
        </p:txBody>
      </p:sp>
      <p:sp>
        <p:nvSpPr>
          <p:cNvPr id="15" name="Textfeld 14"/>
          <p:cNvSpPr txBox="1"/>
          <p:nvPr/>
        </p:nvSpPr>
        <p:spPr>
          <a:xfrm>
            <a:off x="1619672" y="4932457"/>
            <a:ext cx="982961" cy="584775"/>
          </a:xfrm>
          <a:prstGeom prst="rect">
            <a:avLst/>
          </a:prstGeom>
          <a:solidFill>
            <a:srgbClr val="CCFFFF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 smtClean="0"/>
              <a:t>Target </a:t>
            </a:r>
          </a:p>
          <a:p>
            <a:pPr algn="l"/>
            <a:r>
              <a:rPr lang="de-DE" sz="1600" dirty="0" err="1" smtClean="0"/>
              <a:t>chamber</a:t>
            </a:r>
            <a:endParaRPr lang="de-DE" sz="1600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3563888" y="4830251"/>
            <a:ext cx="1080120" cy="830997"/>
          </a:xfrm>
          <a:prstGeom prst="rect">
            <a:avLst/>
          </a:prstGeom>
          <a:solidFill>
            <a:srgbClr val="CCFFFF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600" dirty="0" smtClean="0"/>
              <a:t>Prototype </a:t>
            </a:r>
          </a:p>
          <a:p>
            <a:pPr algn="l"/>
            <a:r>
              <a:rPr lang="de-DE" sz="1600" dirty="0" err="1" smtClean="0"/>
              <a:t>target</a:t>
            </a:r>
            <a:r>
              <a:rPr lang="de-DE" sz="1600" dirty="0" smtClean="0"/>
              <a:t> </a:t>
            </a:r>
          </a:p>
          <a:p>
            <a:pPr algn="l"/>
            <a:r>
              <a:rPr lang="de-DE" sz="1600" dirty="0" err="1" smtClean="0"/>
              <a:t>wheel</a:t>
            </a:r>
            <a:endParaRPr lang="de-DE" sz="1600" dirty="0" smtClean="0"/>
          </a:p>
        </p:txBody>
      </p:sp>
      <p:sp>
        <p:nvSpPr>
          <p:cNvPr id="18" name="Textfeld 17"/>
          <p:cNvSpPr txBox="1"/>
          <p:nvPr/>
        </p:nvSpPr>
        <p:spPr>
          <a:xfrm>
            <a:off x="5652120" y="4149080"/>
            <a:ext cx="1207382" cy="584775"/>
          </a:xfrm>
          <a:prstGeom prst="rect">
            <a:avLst/>
          </a:prstGeom>
          <a:solidFill>
            <a:srgbClr val="CCFFFF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 err="1" smtClean="0"/>
              <a:t>Pillow</a:t>
            </a:r>
            <a:r>
              <a:rPr lang="de-DE" sz="1600" dirty="0" smtClean="0"/>
              <a:t> </a:t>
            </a:r>
            <a:r>
              <a:rPr lang="de-DE" sz="1600" dirty="0" err="1" smtClean="0"/>
              <a:t>seal</a:t>
            </a:r>
            <a:r>
              <a:rPr lang="de-DE" sz="1600" dirty="0" smtClean="0"/>
              <a:t> </a:t>
            </a:r>
          </a:p>
          <a:p>
            <a:pPr algn="l"/>
            <a:r>
              <a:rPr lang="de-DE" sz="1600" dirty="0" err="1" smtClean="0"/>
              <a:t>set-up</a:t>
            </a: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279507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5496" y="1196753"/>
            <a:ext cx="6768752" cy="3672407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lIns="90000" tIns="6084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57150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Hot Cell Complex (German in-kind)  </a:t>
            </a:r>
          </a:p>
          <a:p>
            <a:pPr marL="800100" lvl="1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Two-cell concept (maintenance and storage)</a:t>
            </a:r>
          </a:p>
          <a:p>
            <a:pPr marL="800100" lvl="1" indent="-342900" eaLnBrk="1" hangingPunct="1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Prelim. &amp; approval planning by nuclear </a:t>
            </a:r>
            <a:r>
              <a:rPr lang="en-US" sz="1800" dirty="0" err="1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eng.</a:t>
            </a: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 company </a:t>
            </a:r>
          </a:p>
          <a:p>
            <a:pPr marL="800100" lvl="1" indent="-342900" eaLnBrk="1" hangingPunct="1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Mock-up installed on ESR roof</a:t>
            </a:r>
          </a:p>
          <a:p>
            <a:pPr marL="57150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Shielding flask (Finnish in-kind, 50 ton) </a:t>
            </a:r>
          </a:p>
          <a:p>
            <a:pPr marL="8001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en-GB" altLang="de-DE" sz="1800" dirty="0"/>
              <a:t>Draft </a:t>
            </a:r>
            <a:r>
              <a:rPr lang="en-GB" altLang="de-DE" sz="1800" dirty="0" smtClean="0"/>
              <a:t>specification available  </a:t>
            </a:r>
            <a:endParaRPr lang="en-GB" altLang="de-DE" sz="1800" dirty="0"/>
          </a:p>
          <a:p>
            <a:pPr marL="8001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Finnish partner identified (</a:t>
            </a:r>
            <a:r>
              <a:rPr lang="en-US" sz="1800" dirty="0" err="1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Hollming</a:t>
            </a: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 Works LTD, U Aalto) </a:t>
            </a:r>
            <a:endParaRPr lang="en-US" sz="1800" dirty="0">
              <a:solidFill>
                <a:srgbClr val="000000"/>
              </a:solidFill>
              <a:latin typeface="Ariel"/>
              <a:cs typeface="Times New Roman" pitchFamily="18" charset="0"/>
            </a:endParaRPr>
          </a:p>
          <a:p>
            <a:pPr marL="800100" lvl="1" indent="-342900" eaLnBrk="1" hangingPunct="1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altLang="de-DE" sz="1800" dirty="0"/>
              <a:t>GSI/FAIR will have responsibility </a:t>
            </a:r>
            <a:r>
              <a:rPr lang="en-GB" altLang="de-DE" sz="1800" dirty="0" smtClean="0"/>
              <a:t>on permissions issues </a:t>
            </a:r>
            <a:r>
              <a:rPr lang="en-US" altLang="de-DE" sz="1800" dirty="0">
                <a:solidFill>
                  <a:prstClr val="black"/>
                </a:solidFill>
              </a:rPr>
              <a:t>p</a:t>
            </a:r>
            <a:r>
              <a:rPr lang="en-US" sz="1800" dirty="0">
                <a:solidFill>
                  <a:prstClr val="black"/>
                </a:solidFill>
              </a:rPr>
              <a:t>replanning →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>
                <a:solidFill>
                  <a:prstClr val="black"/>
                </a:solidFill>
              </a:rPr>
              <a:t>approval </a:t>
            </a:r>
            <a:r>
              <a:rPr lang="en-US" sz="1800" dirty="0" smtClean="0">
                <a:solidFill>
                  <a:prstClr val="black"/>
                </a:solidFill>
              </a:rPr>
              <a:t>process</a:t>
            </a: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en-US" sz="1800" dirty="0" smtClean="0">
                <a:solidFill>
                  <a:prstClr val="black"/>
                </a:solidFill>
              </a:rPr>
              <a:t>→ </a:t>
            </a:r>
            <a:r>
              <a:rPr lang="en-US" sz="1800" dirty="0">
                <a:solidFill>
                  <a:prstClr val="black"/>
                </a:solidFill>
              </a:rPr>
              <a:t>order production</a:t>
            </a:r>
            <a:r>
              <a:rPr lang="en-GB" altLang="de-DE" sz="1800" dirty="0" smtClean="0"/>
              <a:t>.</a:t>
            </a:r>
            <a:endParaRPr lang="en-US" sz="1800" dirty="0" smtClean="0">
              <a:solidFill>
                <a:srgbClr val="000000"/>
              </a:solidFill>
              <a:latin typeface="Ariel"/>
              <a:cs typeface="Times New Roman" pitchFamily="18" charset="0"/>
            </a:endParaRPr>
          </a:p>
          <a:p>
            <a:pPr marL="57150" indent="-3429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el"/>
                <a:cs typeface="Times New Roman" pitchFamily="18" charset="0"/>
              </a:rPr>
              <a:t>Iron shielding (previous ‘missing item’, not yet assigned) </a:t>
            </a:r>
          </a:p>
          <a:p>
            <a:pPr marL="800100" lvl="1" indent="-342900" eaLnBrk="1" hangingPunct="1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altLang="de-DE" sz="1800" dirty="0"/>
              <a:t>Draft specification </a:t>
            </a:r>
            <a:r>
              <a:rPr lang="en-GB" altLang="de-DE" sz="1800" dirty="0" smtClean="0"/>
              <a:t>available </a:t>
            </a:r>
          </a:p>
          <a:p>
            <a:pPr marL="800100" lvl="1" indent="-342900" eaLnBrk="1" hangingPunct="1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de-DE" sz="1800" dirty="0" smtClean="0">
                <a:latin typeface="Symbol" panose="05050102010706020507" pitchFamily="18" charset="2"/>
              </a:rPr>
              <a:t>S </a:t>
            </a:r>
            <a:r>
              <a:rPr lang="en-GB" altLang="de-DE" sz="1800" dirty="0" smtClean="0"/>
              <a:t>≈ 7.000 ton; however, fast production possible (&lt;1year)</a:t>
            </a:r>
            <a:endParaRPr lang="en-US" sz="1800" dirty="0" smtClean="0">
              <a:solidFill>
                <a:srgbClr val="000000"/>
              </a:solidFill>
              <a:latin typeface="Ariel"/>
              <a:cs typeface="Times New Roman" pitchFamily="18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Target Area Infrastructure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407" y="4869160"/>
            <a:ext cx="2844793" cy="2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145" y="4797152"/>
            <a:ext cx="2314351" cy="198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99" y="4869160"/>
            <a:ext cx="2828141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804" y="1268760"/>
            <a:ext cx="253369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252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title"/>
          </p:nvPr>
        </p:nvSpPr>
        <p:spPr>
          <a:xfrm>
            <a:off x="360040" y="117128"/>
            <a:ext cx="8964488" cy="863600"/>
          </a:xfrm>
        </p:spPr>
        <p:txBody>
          <a:bodyPr/>
          <a:lstStyle/>
          <a:p>
            <a:r>
              <a:rPr lang="en-GB" dirty="0"/>
              <a:t>Beam </a:t>
            </a:r>
            <a:r>
              <a:rPr lang="en-GB" dirty="0" smtClean="0"/>
              <a:t>Diagnostics</a:t>
            </a:r>
            <a:endParaRPr lang="en-US" sz="2400" dirty="0" smtClean="0">
              <a:latin typeface="+mn-lt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924733"/>
            <a:ext cx="1728192" cy="1672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5496" y="1124744"/>
            <a:ext cx="6405859" cy="3384376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6084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468000" lvl="2" indent="-285750" eaLnBrk="1" hangingPunct="1">
              <a:spcBef>
                <a:spcPts val="1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Times New Roman" pitchFamily="18" charset="0"/>
                <a:cs typeface="Times New Roman" panose="02020603050405020304" pitchFamily="18" charset="0"/>
              </a:rPr>
              <a:t>Full isotope identification (</a:t>
            </a:r>
            <a:r>
              <a:rPr lang="en-US" altLang="de-DE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x, y, x', y', </a:t>
            </a:r>
            <a:r>
              <a:rPr lang="en-US" altLang="de-DE" sz="1800" dirty="0" smtClean="0">
                <a:solidFill>
                  <a:srgbClr val="000000"/>
                </a:solidFill>
                <a:latin typeface="Symbol" panose="05050102010706020507" pitchFamily="18" charset="2"/>
                <a:cs typeface="Times New Roman" pitchFamily="18" charset="0"/>
              </a:rPr>
              <a:t>D</a:t>
            </a:r>
            <a:r>
              <a:rPr lang="en-US" altLang="de-DE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 and TOF) </a:t>
            </a:r>
            <a:endParaRPr lang="en-US" altLang="de-DE" sz="18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68000" lvl="2" indent="-285750" eaLnBrk="1" hangingPunct="1">
              <a:spcBef>
                <a:spcPts val="1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Times New Roman" pitchFamily="18" charset="0"/>
                <a:cs typeface="Times New Roman" panose="02020603050405020304" pitchFamily="18" charset="0"/>
              </a:rPr>
              <a:t>Operation modes: fast- and slow-extracted beams  </a:t>
            </a:r>
          </a:p>
          <a:p>
            <a:pPr marL="468000" lvl="2" indent="-285750" eaLnBrk="1" hangingPunct="1">
              <a:spcBef>
                <a:spcPts val="1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de-DE" sz="1800" dirty="0">
                <a:latin typeface="Times New Roman" pitchFamily="18" charset="0"/>
                <a:cs typeface="Times New Roman" panose="02020603050405020304" pitchFamily="18" charset="0"/>
              </a:rPr>
              <a:t>D</a:t>
            </a:r>
            <a:r>
              <a:rPr lang="en-US" altLang="de-DE" sz="1800" dirty="0" smtClean="0">
                <a:latin typeface="Times New Roman" pitchFamily="18" charset="0"/>
                <a:cs typeface="Times New Roman" panose="02020603050405020304" pitchFamily="18" charset="0"/>
              </a:rPr>
              <a:t>etector systems </a:t>
            </a:r>
            <a:r>
              <a:rPr lang="en-US" altLang="de-DE" sz="1800" dirty="0" smtClean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(all systems are in R&amp;D / Prototype Phase)</a:t>
            </a:r>
            <a:endParaRPr lang="en-US" altLang="de-DE" sz="1800" dirty="0">
              <a:solidFill>
                <a:srgbClr val="FF000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925200" lvl="3" indent="-285750" eaLnBrk="1" hangingPunct="1">
              <a:spcBef>
                <a:spcPts val="15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SEM-GRID &amp; ladder system (Finnish in-kind, GSI)</a:t>
            </a:r>
          </a:p>
          <a:p>
            <a:pPr marL="925200" lvl="3" indent="-285750" eaLnBrk="1" hangingPunct="1">
              <a:spcBef>
                <a:spcPts val="15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GEM-TPC (Finnish in-kind, U Bratislava, GSI)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925200" lvl="3" indent="-285750" eaLnBrk="1" hangingPunct="1">
              <a:spcBef>
                <a:spcPts val="15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Silicon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detectors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(Russian in-kind, </a:t>
            </a:r>
            <a:r>
              <a:rPr lang="en-US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Ioffe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PTI) </a:t>
            </a:r>
            <a:endParaRPr lang="en-US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5200" lvl="3" indent="-285750" eaLnBrk="1" hangingPunct="1">
              <a:spcBef>
                <a:spcPts val="15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Diamond detectors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(Russian in-kind) </a:t>
            </a:r>
          </a:p>
          <a:p>
            <a:pPr marL="925200" lvl="3" indent="-285750" eaLnBrk="1" hangingPunct="1">
              <a:spcBef>
                <a:spcPts val="15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Plastics (Swedish in-kind)</a:t>
            </a:r>
            <a:endParaRPr lang="en-US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5200" lvl="3" indent="-285750" eaLnBrk="1" hangingPunct="1">
              <a:spcBef>
                <a:spcPts val="15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MUSIC detectors (</a:t>
            </a:r>
            <a:r>
              <a:rPr lang="en-US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EoI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Finland,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GSI, CEA </a:t>
            </a:r>
            <a:r>
              <a:rPr lang="en-US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Bruyère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8000" lvl="2" indent="-285750" eaLnBrk="1" hangingPunct="1">
              <a:spcBef>
                <a:spcPts val="1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Times New Roman" pitchFamily="18" charset="0"/>
                <a:cs typeface="Times New Roman" panose="02020603050405020304" pitchFamily="18" charset="0"/>
              </a:rPr>
              <a:t>Beam tests in 2015/2016 at: </a:t>
            </a:r>
            <a:r>
              <a:rPr lang="en-US" altLang="de-DE" sz="1800" dirty="0" err="1" smtClean="0">
                <a:latin typeface="Times New Roman" pitchFamily="18" charset="0"/>
                <a:cs typeface="Times New Roman" panose="02020603050405020304" pitchFamily="18" charset="0"/>
              </a:rPr>
              <a:t>Jyv</a:t>
            </a:r>
            <a:r>
              <a:rPr lang="en-US" altLang="de-DE" sz="1800" dirty="0" smtClean="0">
                <a:latin typeface="Times New Roman" pitchFamily="18" charset="0"/>
                <a:cs typeface="Times New Roman" panose="02020603050405020304" pitchFamily="18" charset="0"/>
              </a:rPr>
              <a:t>, LNS Catania, Riken</a:t>
            </a:r>
          </a:p>
          <a:p>
            <a:pPr marL="468000" lvl="2" indent="-285750" eaLnBrk="1" hangingPunct="1">
              <a:spcBef>
                <a:spcPts val="1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de-DE" sz="1800" dirty="0">
                <a:latin typeface="Times New Roman" pitchFamily="18" charset="0"/>
                <a:cs typeface="Times New Roman" panose="02020603050405020304" pitchFamily="18" charset="0"/>
              </a:rPr>
              <a:t>DAQ (Swedish in-kind</a:t>
            </a:r>
            <a:r>
              <a:rPr lang="en-US" altLang="de-DE" sz="1800" dirty="0" smtClean="0">
                <a:latin typeface="Times New Roman" pitchFamily="18" charset="0"/>
                <a:cs typeface="Times New Roman" panose="02020603050405020304" pitchFamily="18" charset="0"/>
              </a:rPr>
              <a:t>) -&gt; NUSTAR EDAQ</a:t>
            </a:r>
            <a:endParaRPr lang="en-US" altLang="de-DE" sz="1800" dirty="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877576"/>
            <a:ext cx="2883174" cy="176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feld 25"/>
          <p:cNvSpPr txBox="1"/>
          <p:nvPr/>
        </p:nvSpPr>
        <p:spPr>
          <a:xfrm>
            <a:off x="1718025" y="4795411"/>
            <a:ext cx="1296189" cy="646331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GEM TPC </a:t>
            </a:r>
          </a:p>
          <a:p>
            <a:r>
              <a:rPr lang="en-US" sz="1800" dirty="0" smtClean="0"/>
              <a:t>prototype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4355976" y="4509120"/>
            <a:ext cx="1672253" cy="646331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Diamond strip </a:t>
            </a:r>
          </a:p>
          <a:p>
            <a:r>
              <a:rPr lang="en-US" sz="1800" dirty="0" smtClean="0"/>
              <a:t>detector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746" y="4106162"/>
            <a:ext cx="3659254" cy="2744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4669"/>
            <a:ext cx="1781758" cy="255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26"/>
          <p:cNvSpPr txBox="1"/>
          <p:nvPr/>
        </p:nvSpPr>
        <p:spPr>
          <a:xfrm>
            <a:off x="6348896" y="414669"/>
            <a:ext cx="1184940" cy="369332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SEM grid</a:t>
            </a:r>
          </a:p>
        </p:txBody>
      </p:sp>
      <p:sp>
        <p:nvSpPr>
          <p:cNvPr id="13" name="Textfeld 26"/>
          <p:cNvSpPr txBox="1"/>
          <p:nvPr/>
        </p:nvSpPr>
        <p:spPr>
          <a:xfrm>
            <a:off x="6091813" y="3851756"/>
            <a:ext cx="928459" cy="369332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MUSIC</a:t>
            </a:r>
          </a:p>
        </p:txBody>
      </p:sp>
      <p:pic>
        <p:nvPicPr>
          <p:cNvPr id="14" name="Grafik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492627"/>
            <a:ext cx="1822908" cy="243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feld 26"/>
          <p:cNvSpPr txBox="1"/>
          <p:nvPr/>
        </p:nvSpPr>
        <p:spPr>
          <a:xfrm>
            <a:off x="7664999" y="3557188"/>
            <a:ext cx="402674" cy="369332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Si</a:t>
            </a:r>
          </a:p>
        </p:txBody>
      </p:sp>
    </p:spTree>
    <p:extLst>
      <p:ext uri="{BB962C8B-B14F-4D97-AF65-F5344CB8AC3E}">
        <p14:creationId xmlns:p14="http://schemas.microsoft.com/office/powerpoint/2010/main" val="383131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448" y="1196752"/>
            <a:ext cx="4014072" cy="3411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2" name="Rectangle 7"/>
          <p:cNvSpPr>
            <a:spLocks noGrp="1" noChangeArrowheads="1"/>
          </p:cNvSpPr>
          <p:nvPr>
            <p:ph type="title"/>
          </p:nvPr>
        </p:nvSpPr>
        <p:spPr>
          <a:xfrm>
            <a:off x="179512" y="44450"/>
            <a:ext cx="8964488" cy="863600"/>
          </a:xfrm>
        </p:spPr>
        <p:txBody>
          <a:bodyPr/>
          <a:lstStyle/>
          <a:p>
            <a:r>
              <a:rPr lang="en-GB" dirty="0" smtClean="0"/>
              <a:t>Beam Instrumentation</a:t>
            </a:r>
            <a:br>
              <a:rPr lang="en-GB" dirty="0" smtClean="0"/>
            </a:br>
            <a:r>
              <a:rPr lang="en-GB" sz="1800" dirty="0" smtClean="0"/>
              <a:t>(slits, degrader, secondary targets, ...)</a:t>
            </a:r>
            <a:r>
              <a:rPr lang="en-GB" dirty="0" smtClean="0"/>
              <a:t> </a:t>
            </a:r>
            <a:endParaRPr lang="en-US" sz="2400" dirty="0" smtClean="0">
              <a:latin typeface="+mn-lt"/>
            </a:endParaRPr>
          </a:p>
        </p:txBody>
      </p:sp>
      <p:cxnSp>
        <p:nvCxnSpPr>
          <p:cNvPr id="3" name="Gerade Verbindung mit Pfeil 2"/>
          <p:cNvCxnSpPr/>
          <p:nvPr/>
        </p:nvCxnSpPr>
        <p:spPr>
          <a:xfrm flipH="1" flipV="1">
            <a:off x="8316416" y="2636912"/>
            <a:ext cx="576064" cy="72008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5496" y="1340768"/>
            <a:ext cx="5328592" cy="2808312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lIns="90000" tIns="6084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Aft>
                <a:spcPts val="100"/>
              </a:spcAft>
            </a:pPr>
            <a:r>
              <a:rPr lang="en-US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x/y Slit-systems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1" indent="-342900" eaLnBrk="1" hangingPunct="1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Overall 18 slit pairs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required </a:t>
            </a:r>
          </a:p>
          <a:p>
            <a:pPr marL="342900" lvl="1" indent="-342900" eaLnBrk="1" hangingPunct="1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Remote handling foreseen  </a:t>
            </a:r>
          </a:p>
          <a:p>
            <a:pPr marL="3429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established </a:t>
            </a:r>
          </a:p>
          <a:p>
            <a:pPr marL="3429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 contract with KVI-CART</a:t>
            </a:r>
          </a:p>
          <a:p>
            <a:pPr marL="3429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PDR done 08/2014, </a:t>
            </a:r>
          </a:p>
          <a:p>
            <a:pPr marL="742950" lvl="2" indent="-342900" eaLnBrk="1" hangingPunct="1">
              <a:spcAft>
                <a:spcPts val="100"/>
              </a:spcAft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Pre-design existing</a:t>
            </a:r>
          </a:p>
          <a:p>
            <a:pPr marL="742950" lvl="2" indent="-342900" eaLnBrk="1" hangingPunct="1">
              <a:spcAft>
                <a:spcPts val="100"/>
              </a:spcAft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simulation / cooling issues considered</a:t>
            </a:r>
          </a:p>
          <a:p>
            <a:pPr marL="342900" lvl="1" indent="-342900" eaLnBrk="1" hangingPunct="1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Pre-Series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slit-system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expected Q3/2015</a:t>
            </a:r>
            <a:endParaRPr lang="en-US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7650926" y="3348281"/>
            <a:ext cx="1529586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de-DE" altLang="en-US" sz="1600" dirty="0" smtClean="0">
                <a:solidFill>
                  <a:srgbClr val="000000"/>
                </a:solidFill>
                <a:latin typeface="Arial" charset="0"/>
              </a:rPr>
              <a:t>Media </a:t>
            </a:r>
            <a:r>
              <a:rPr lang="de-DE" altLang="en-US" sz="1600" dirty="0" err="1" smtClean="0">
                <a:solidFill>
                  <a:srgbClr val="000000"/>
                </a:solidFill>
                <a:latin typeface="Arial" charset="0"/>
              </a:rPr>
              <a:t>pannel</a:t>
            </a:r>
            <a:r>
              <a:rPr lang="de-DE" altLang="en-US" sz="1600" dirty="0" smtClean="0">
                <a:solidFill>
                  <a:srgbClr val="000000"/>
                </a:solidFill>
                <a:latin typeface="Arial" charset="0"/>
              </a:rPr>
              <a:t>, </a:t>
            </a:r>
          </a:p>
          <a:p>
            <a:pPr algn="l" eaLnBrk="1" hangingPunct="1">
              <a:defRPr/>
            </a:pPr>
            <a:r>
              <a:rPr lang="de-DE" altLang="en-US" sz="1600" dirty="0" err="1" smtClean="0">
                <a:solidFill>
                  <a:srgbClr val="000000"/>
                </a:solidFill>
                <a:latin typeface="Arial" charset="0"/>
              </a:rPr>
              <a:t>robot</a:t>
            </a:r>
            <a:r>
              <a:rPr lang="de-DE" altLang="en-US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en-US" sz="1600" dirty="0" err="1" smtClean="0">
                <a:solidFill>
                  <a:srgbClr val="000000"/>
                </a:solidFill>
                <a:latin typeface="Arial" charset="0"/>
              </a:rPr>
              <a:t>operated</a:t>
            </a:r>
            <a:endParaRPr lang="de-DE" altLang="en-US" sz="16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7670"/>
            <a:ext cx="253365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3491880" y="1025441"/>
            <a:ext cx="2844048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</a:rPr>
              <a:t>x-slit system:</a:t>
            </a:r>
          </a:p>
          <a:p>
            <a:pPr algn="l" eaLnBrk="1" hangingPunct="1">
              <a:defRPr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</a:rPr>
              <a:t>block size: 200mm x 200 mm</a:t>
            </a:r>
          </a:p>
          <a:p>
            <a:pPr algn="l" eaLnBrk="1" hangingPunct="1">
              <a:defRPr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</a:rPr>
              <a:t>y-slit system:</a:t>
            </a:r>
          </a:p>
          <a:p>
            <a:pPr algn="l" eaLnBrk="1" hangingPunct="1">
              <a:defRPr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</a:rPr>
              <a:t>Block size: 400mm x 90 mm</a:t>
            </a:r>
          </a:p>
          <a:p>
            <a:pPr algn="l" eaLnBrk="1" hangingPunct="1">
              <a:defRPr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</a:rPr>
              <a:t>Material: </a:t>
            </a:r>
            <a:r>
              <a:rPr lang="en-US" altLang="en-US" sz="1600" dirty="0" err="1" smtClean="0">
                <a:solidFill>
                  <a:srgbClr val="000000"/>
                </a:solidFill>
                <a:latin typeface="Arial" charset="0"/>
              </a:rPr>
              <a:t>Densimet</a:t>
            </a:r>
            <a:endParaRPr lang="en-US" altLang="en-US" sz="1600" dirty="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62" y="4221088"/>
            <a:ext cx="2884919" cy="227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519" y="4293096"/>
            <a:ext cx="2641625" cy="2242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928" y="4689677"/>
            <a:ext cx="2593581" cy="1907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190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638" y="3764687"/>
            <a:ext cx="9255150" cy="326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35941" y="1268760"/>
            <a:ext cx="4680075" cy="2736304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6084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5000"/>
              </a:lnSpc>
              <a:spcBef>
                <a:spcPts val="0"/>
              </a:spcBef>
              <a:spcAft>
                <a:spcPts val="100"/>
              </a:spcAft>
              <a:buFontTx/>
              <a:buChar char="•"/>
            </a:pPr>
            <a:r>
              <a:rPr lang="en-GB" altLang="de-DE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de-DE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Large </a:t>
            </a:r>
            <a:r>
              <a:rPr lang="en-GB" altLang="de-DE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 very large size </a:t>
            </a:r>
            <a:r>
              <a:rPr lang="en-GB" altLang="de-DE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chambers </a:t>
            </a:r>
          </a:p>
          <a:p>
            <a:pPr eaLnBrk="1" hangingPunct="1">
              <a:lnSpc>
                <a:spcPct val="105000"/>
              </a:lnSpc>
              <a:spcBef>
                <a:spcPts val="0"/>
              </a:spcBef>
              <a:spcAft>
                <a:spcPts val="100"/>
              </a:spcAft>
              <a:buFontTx/>
              <a:buChar char="•"/>
            </a:pPr>
            <a:r>
              <a:rPr lang="en-GB" altLang="de-DE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de-DE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Try to ‘standardize’</a:t>
            </a:r>
          </a:p>
          <a:p>
            <a:pPr eaLnBrk="1" hangingPunct="1">
              <a:lnSpc>
                <a:spcPct val="105000"/>
              </a:lnSpc>
              <a:spcBef>
                <a:spcPts val="0"/>
              </a:spcBef>
              <a:spcAft>
                <a:spcPts val="100"/>
              </a:spcAft>
              <a:buFontTx/>
              <a:buChar char="•"/>
            </a:pPr>
            <a:r>
              <a:rPr lang="en-GB" altLang="de-DE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de-DE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Remote </a:t>
            </a:r>
            <a:r>
              <a:rPr lang="en-GB" altLang="de-DE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handling capability </a:t>
            </a:r>
            <a:endParaRPr lang="en-GB" altLang="de-DE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altLang="de-DE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altLang="de-DE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(e.g</a:t>
            </a:r>
            <a:r>
              <a:rPr lang="en-GB" altLang="de-DE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altLang="de-DE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robotic, Pre-Separator)</a:t>
            </a:r>
            <a:endParaRPr lang="en-GB" altLang="de-DE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ts val="0"/>
              </a:spcBef>
              <a:spcAft>
                <a:spcPts val="100"/>
              </a:spcAft>
              <a:buFontTx/>
              <a:buChar char="•"/>
            </a:pPr>
            <a:r>
              <a:rPr lang="en-GB" altLang="de-DE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Consider requirements from experiments </a:t>
            </a:r>
          </a:p>
          <a:p>
            <a:pPr eaLnBrk="1" hangingPunct="1">
              <a:lnSpc>
                <a:spcPct val="105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altLang="de-DE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en-GB" altLang="de-DE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(i.e. flexible focal-plane arrangement)</a:t>
            </a:r>
          </a:p>
          <a:p>
            <a:pPr eaLnBrk="1" hangingPunct="1">
              <a:lnSpc>
                <a:spcPct val="105000"/>
              </a:lnSpc>
              <a:spcBef>
                <a:spcPts val="0"/>
              </a:spcBef>
              <a:spcAft>
                <a:spcPts val="100"/>
              </a:spcAft>
              <a:buFontTx/>
              <a:buChar char="•"/>
            </a:pPr>
            <a:r>
              <a:rPr lang="en-GB" altLang="de-DE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de-DE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Specification in preparation </a:t>
            </a:r>
          </a:p>
          <a:p>
            <a:pPr eaLnBrk="1" hangingPunct="1">
              <a:lnSpc>
                <a:spcPct val="105000"/>
              </a:lnSpc>
              <a:spcBef>
                <a:spcPts val="0"/>
              </a:spcBef>
              <a:spcAft>
                <a:spcPts val="100"/>
              </a:spcAft>
              <a:buFontTx/>
              <a:buChar char="•"/>
            </a:pPr>
            <a:r>
              <a:rPr lang="en-GB" altLang="de-DE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Russian in-kind (via BINP</a:t>
            </a:r>
            <a:r>
              <a:rPr lang="en-GB" altLang="de-DE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GB" altLang="de-DE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9" name="Rectangle 2"/>
          <p:cNvSpPr>
            <a:spLocks noChangeArrowheads="1"/>
          </p:cNvSpPr>
          <p:nvPr/>
        </p:nvSpPr>
        <p:spPr bwMode="auto">
          <a:xfrm>
            <a:off x="1230313" y="78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 altLang="de-DE"/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96750" y="291925"/>
            <a:ext cx="5743402" cy="708200"/>
          </a:xfrm>
        </p:spPr>
        <p:txBody>
          <a:bodyPr lIns="90000" tIns="46800" rIns="90000" bIns="46800">
            <a:normAutofit fontScale="90000"/>
          </a:bodyPr>
          <a:lstStyle/>
          <a:p>
            <a:r>
              <a:rPr lang="en-GB" altLang="de-DE" dirty="0"/>
              <a:t>Vacuum System / Focal Plane Chambers </a:t>
            </a:r>
            <a:endParaRPr lang="de-DE" altLang="de-DE" dirty="0" smtClean="0"/>
          </a:p>
        </p:txBody>
      </p:sp>
      <p:sp>
        <p:nvSpPr>
          <p:cNvPr id="16391" name="Rectangle 4"/>
          <p:cNvSpPr>
            <a:spLocks noChangeArrowheads="1"/>
          </p:cNvSpPr>
          <p:nvPr/>
        </p:nvSpPr>
        <p:spPr bwMode="auto">
          <a:xfrm>
            <a:off x="2024063" y="2060848"/>
            <a:ext cx="180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 altLang="de-DE"/>
          </a:p>
        </p:txBody>
      </p:sp>
      <p:sp>
        <p:nvSpPr>
          <p:cNvPr id="16392" name="Rectangle 5"/>
          <p:cNvSpPr>
            <a:spLocks noChangeArrowheads="1"/>
          </p:cNvSpPr>
          <p:nvPr/>
        </p:nvSpPr>
        <p:spPr bwMode="auto">
          <a:xfrm>
            <a:off x="4103688" y="-927100"/>
            <a:ext cx="9144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2400">
                <a:latin typeface="Times New Roman" pitchFamily="18" charset="0"/>
              </a:rPr>
              <a:t/>
            </a:r>
            <a:br>
              <a:rPr lang="de-DE" altLang="de-DE" sz="2400">
                <a:latin typeface="Times New Roman" pitchFamily="18" charset="0"/>
              </a:rPr>
            </a:br>
            <a:endParaRPr lang="de-DE" altLang="de-DE" sz="2400">
              <a:latin typeface="Times New Roman" pitchFamily="18" charset="0"/>
            </a:endParaRPr>
          </a:p>
        </p:txBody>
      </p:sp>
      <p:cxnSp>
        <p:nvCxnSpPr>
          <p:cNvPr id="3" name="Gerade Verbindung mit Pfeil 2"/>
          <p:cNvCxnSpPr/>
          <p:nvPr/>
        </p:nvCxnSpPr>
        <p:spPr>
          <a:xfrm flipV="1">
            <a:off x="4211960" y="6021288"/>
            <a:ext cx="1656184" cy="36004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4453447" y="6165304"/>
            <a:ext cx="1319962" cy="40011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2000" dirty="0" smtClean="0"/>
              <a:t>1.860 mm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1233056"/>
            <a:ext cx="4524794" cy="26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6703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7021" y="2401945"/>
            <a:ext cx="9144000" cy="4483438"/>
          </a:xfrm>
          <a:prstGeom prst="rect">
            <a:avLst/>
          </a:prstGeom>
        </p:spPr>
      </p:pic>
      <p:sp>
        <p:nvSpPr>
          <p:cNvPr id="12" name="Rectangle 3"/>
          <p:cNvSpPr>
            <a:spLocks noGrp="1" noChangeArrowheads="1"/>
          </p:cNvSpPr>
          <p:nvPr>
            <p:ph type="title"/>
          </p:nvPr>
        </p:nvSpPr>
        <p:spPr>
          <a:xfrm>
            <a:off x="107504" y="0"/>
            <a:ext cx="6373813" cy="96202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+mn-lt"/>
              </a:rPr>
              <a:t>Overview Super-FRS Buildings (MSV)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238755" y="3647085"/>
            <a:ext cx="1944215" cy="92333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sz="1800" b="1" dirty="0" smtClean="0">
                <a:solidFill>
                  <a:srgbClr val="000000"/>
                </a:solidFill>
                <a:latin typeface="Times New Roman" pitchFamily="18" charset="0"/>
              </a:rPr>
              <a:t>Tunnel 103</a:t>
            </a:r>
          </a:p>
          <a:p>
            <a:pPr algn="ctr" eaLnBrk="1" hangingPunct="1"/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(Separator </a:t>
            </a:r>
            <a:r>
              <a:rPr lang="de-DE" sz="1800" dirty="0" err="1" smtClean="0">
                <a:solidFill>
                  <a:srgbClr val="000000"/>
                </a:solidFill>
                <a:latin typeface="Times New Roman" pitchFamily="18" charset="0"/>
              </a:rPr>
              <a:t>tunnel</a:t>
            </a:r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de-DE" sz="1800" dirty="0" err="1" smtClean="0">
                <a:solidFill>
                  <a:srgbClr val="000000"/>
                </a:solidFill>
                <a:latin typeface="Times New Roman" pitchFamily="18" charset="0"/>
              </a:rPr>
              <a:t>supply</a:t>
            </a:r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de-DE" sz="1800" dirty="0" err="1" smtClean="0">
                <a:solidFill>
                  <a:srgbClr val="000000"/>
                </a:solidFill>
                <a:latin typeface="Times New Roman" pitchFamily="18" charset="0"/>
              </a:rPr>
              <a:t>tunnel</a:t>
            </a:r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364088" y="908720"/>
            <a:ext cx="3528392" cy="203132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Build. 006a, Service building 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3 floors (~2000 m</a:t>
            </a:r>
            <a:r>
              <a:rPr lang="en-US" sz="1800" baseline="30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Technique (PS, controls, ... )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Experimental preparation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Control room, electronics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rgbClr val="0070C0"/>
                </a:solidFill>
                <a:latin typeface="Times New Roman" pitchFamily="18" charset="0"/>
              </a:rPr>
              <a:t>Gas supply, gas mixing station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Main tunnel access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588224" y="5469031"/>
            <a:ext cx="2386102" cy="120032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Build. 006</a:t>
            </a:r>
          </a:p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(High-Energy cave)</a:t>
            </a:r>
          </a:p>
          <a:p>
            <a:pPr eaLnBrk="1" hangingPunct="1"/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On top: Build. 17.2</a:t>
            </a:r>
          </a:p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(FAIR service building)</a:t>
            </a:r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 rot="420000" flipV="1">
            <a:off x="3717538" y="6334787"/>
            <a:ext cx="2930864" cy="37339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stealth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4719437" y="6167479"/>
            <a:ext cx="81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dirty="0" smtClean="0">
                <a:solidFill>
                  <a:srgbClr val="000000"/>
                </a:solidFill>
              </a:rPr>
              <a:t>100 m</a:t>
            </a: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2008" y="1275783"/>
            <a:ext cx="5292080" cy="222522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Basic evaluation completed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Preliminary  planning completed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Approval planning completed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Execution planning </a:t>
            </a:r>
            <a:r>
              <a:rPr lang="en-US" sz="1800" dirty="0">
                <a:solidFill>
                  <a:srgbClr val="000000"/>
                </a:solidFill>
              </a:rPr>
              <a:t>(</a:t>
            </a:r>
            <a:r>
              <a:rPr lang="en-US" sz="1800" dirty="0" smtClean="0">
                <a:solidFill>
                  <a:srgbClr val="000000"/>
                </a:solidFill>
              </a:rPr>
              <a:t>approval): on-hold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Route planning (cable, pipes, </a:t>
            </a:r>
            <a:r>
              <a:rPr lang="en-US" sz="1800" dirty="0" err="1" smtClean="0">
                <a:solidFill>
                  <a:srgbClr val="000000"/>
                </a:solidFill>
              </a:rPr>
              <a:t>cryo</a:t>
            </a:r>
            <a:r>
              <a:rPr lang="en-US" sz="1800" dirty="0" smtClean="0">
                <a:solidFill>
                  <a:srgbClr val="000000"/>
                </a:solidFill>
              </a:rPr>
              <a:t>): on hold 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0070C0"/>
                </a:solidFill>
              </a:rPr>
              <a:t>Establishing cable base bank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Review 02/2015: consider LEB cave</a:t>
            </a:r>
          </a:p>
        </p:txBody>
      </p:sp>
      <p:sp>
        <p:nvSpPr>
          <p:cNvPr id="22" name="Text Box 37"/>
          <p:cNvSpPr txBox="1">
            <a:spLocks noChangeArrowheads="1"/>
          </p:cNvSpPr>
          <p:nvPr/>
        </p:nvSpPr>
        <p:spPr bwMode="auto">
          <a:xfrm>
            <a:off x="7186118" y="2996952"/>
            <a:ext cx="1922386" cy="64633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 FLF2 </a:t>
            </a:r>
          </a:p>
          <a:p>
            <a:pPr algn="ctr" eaLnBrk="1" hangingPunct="1"/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Experimental Area</a:t>
            </a:r>
          </a:p>
        </p:txBody>
      </p:sp>
      <p:sp>
        <p:nvSpPr>
          <p:cNvPr id="23" name="Text Box 38"/>
          <p:cNvSpPr txBox="1">
            <a:spLocks noChangeArrowheads="1"/>
          </p:cNvSpPr>
          <p:nvPr/>
        </p:nvSpPr>
        <p:spPr bwMode="auto">
          <a:xfrm>
            <a:off x="4804320" y="5253300"/>
            <a:ext cx="1838966" cy="64633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 FHF1 </a:t>
            </a:r>
          </a:p>
          <a:p>
            <a:pPr algn="ctr" eaLnBrk="1" hangingPunct="1"/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(End Focus HEB)</a:t>
            </a:r>
          </a:p>
        </p:txBody>
      </p:sp>
      <p:sp>
        <p:nvSpPr>
          <p:cNvPr id="24" name="Line 40"/>
          <p:cNvSpPr>
            <a:spLocks noChangeShapeType="1"/>
          </p:cNvSpPr>
          <p:nvPr/>
        </p:nvSpPr>
        <p:spPr bwMode="auto">
          <a:xfrm flipV="1">
            <a:off x="6084168" y="4554133"/>
            <a:ext cx="288032" cy="823416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45740" y="3607856"/>
            <a:ext cx="3086100" cy="147732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Build. 018, Target building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5 floors 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Target area, </a:t>
            </a:r>
            <a:r>
              <a:rPr lang="en-US" sz="1800" b="1" dirty="0" smtClean="0">
                <a:solidFill>
                  <a:srgbClr val="0070C0"/>
                </a:solidFill>
                <a:latin typeface="Times New Roman" pitchFamily="18" charset="0"/>
              </a:rPr>
              <a:t>shielding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Technique (PS, controls, ... )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Hot Cell complex</a:t>
            </a:r>
          </a:p>
        </p:txBody>
      </p:sp>
      <p:cxnSp>
        <p:nvCxnSpPr>
          <p:cNvPr id="4" name="Gerade Verbindung mit Pfeil 3"/>
          <p:cNvCxnSpPr/>
          <p:nvPr/>
        </p:nvCxnSpPr>
        <p:spPr bwMode="auto">
          <a:xfrm flipV="1">
            <a:off x="7812360" y="4834320"/>
            <a:ext cx="1080120" cy="131521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xtfeld 4"/>
          <p:cNvSpPr txBox="1"/>
          <p:nvPr/>
        </p:nvSpPr>
        <p:spPr>
          <a:xfrm rot="21190007">
            <a:off x="7831399" y="4988991"/>
            <a:ext cx="825932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de-DE" sz="1800" dirty="0" err="1" smtClean="0">
                <a:solidFill>
                  <a:srgbClr val="0066FF"/>
                </a:solidFill>
              </a:rPr>
              <a:t>To</a:t>
            </a:r>
            <a:r>
              <a:rPr lang="de-DE" sz="1800" dirty="0" smtClean="0">
                <a:solidFill>
                  <a:srgbClr val="0066FF"/>
                </a:solidFill>
              </a:rPr>
              <a:t> CR</a:t>
            </a:r>
            <a:endParaRPr lang="de-DE" sz="1800" dirty="0">
              <a:solidFill>
                <a:srgbClr val="0066FF"/>
              </a:solidFill>
            </a:endParaRPr>
          </a:p>
        </p:txBody>
      </p:sp>
      <p:sp>
        <p:nvSpPr>
          <p:cNvPr id="21" name="Line 40"/>
          <p:cNvSpPr>
            <a:spLocks noChangeShapeType="1"/>
          </p:cNvSpPr>
          <p:nvPr/>
        </p:nvSpPr>
        <p:spPr bwMode="auto">
          <a:xfrm flipV="1">
            <a:off x="7308304" y="4365103"/>
            <a:ext cx="360040" cy="1211361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" name="Line 40"/>
          <p:cNvSpPr>
            <a:spLocks noChangeShapeType="1"/>
          </p:cNvSpPr>
          <p:nvPr/>
        </p:nvSpPr>
        <p:spPr bwMode="auto">
          <a:xfrm flipH="1">
            <a:off x="6732240" y="3320117"/>
            <a:ext cx="756084" cy="32696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03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3506" y="2772216"/>
            <a:ext cx="6608734" cy="3240360"/>
          </a:xfrm>
          <a:prstGeom prst="rect">
            <a:avLst/>
          </a:prstGeom>
        </p:spPr>
      </p:pic>
      <p:sp>
        <p:nvSpPr>
          <p:cNvPr id="12" name="Rectangle 3"/>
          <p:cNvSpPr>
            <a:spLocks noGrp="1" noChangeArrowheads="1"/>
          </p:cNvSpPr>
          <p:nvPr>
            <p:ph type="title"/>
          </p:nvPr>
        </p:nvSpPr>
        <p:spPr>
          <a:xfrm>
            <a:off x="107504" y="0"/>
            <a:ext cx="6373813" cy="962025"/>
          </a:xfrm>
        </p:spPr>
        <p:txBody>
          <a:bodyPr/>
          <a:lstStyle/>
          <a:p>
            <a:r>
              <a:rPr lang="en-US" dirty="0" smtClean="0"/>
              <a:t>Target Building (Build. 018)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699793" y="3338989"/>
            <a:ext cx="792087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DB 2 </a:t>
            </a: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0" y="1093093"/>
            <a:ext cx="5436096" cy="222522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</a:rPr>
              <a:t>S</a:t>
            </a:r>
            <a:r>
              <a:rPr lang="en-US" sz="1800" dirty="0" smtClean="0">
                <a:solidFill>
                  <a:srgbClr val="000000"/>
                </a:solidFill>
              </a:rPr>
              <a:t>hielding planning, including details </a:t>
            </a:r>
            <a:endParaRPr lang="en-US" sz="1800" dirty="0">
              <a:solidFill>
                <a:srgbClr val="000000"/>
              </a:solidFill>
            </a:endParaRPr>
          </a:p>
          <a:p>
            <a:pPr marL="1028700" lvl="1" eaLnBrk="1" hangingPunct="1">
              <a:lnSpc>
                <a:spcPct val="110000"/>
              </a:lnSpc>
              <a:buSzPct val="125000"/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0000"/>
                </a:solidFill>
              </a:rPr>
              <a:t>input for radio-protection approval 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Decission</a:t>
            </a:r>
            <a:r>
              <a:rPr lang="en-US" sz="1800" dirty="0" smtClean="0">
                <a:solidFill>
                  <a:srgbClr val="000000"/>
                </a:solidFill>
              </a:rPr>
              <a:t>: FAIR will get one common </a:t>
            </a:r>
            <a:r>
              <a:rPr lang="en-US" sz="1800" dirty="0" err="1" smtClean="0">
                <a:solidFill>
                  <a:srgbClr val="000000"/>
                </a:solidFill>
              </a:rPr>
              <a:t>cryo</a:t>
            </a:r>
            <a:r>
              <a:rPr lang="en-US" sz="1800" dirty="0" smtClean="0">
                <a:solidFill>
                  <a:srgbClr val="000000"/>
                </a:solidFill>
              </a:rPr>
              <a:t>-plant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new connection to </a:t>
            </a:r>
            <a:r>
              <a:rPr lang="en-US" sz="1800" dirty="0" err="1" smtClean="0">
                <a:solidFill>
                  <a:srgbClr val="000000"/>
                </a:solidFill>
              </a:rPr>
              <a:t>cryo</a:t>
            </a:r>
            <a:r>
              <a:rPr lang="en-US" sz="1800" dirty="0" smtClean="0">
                <a:solidFill>
                  <a:srgbClr val="000000"/>
                </a:solidFill>
              </a:rPr>
              <a:t>-plant – DB 2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cryo</a:t>
            </a:r>
            <a:r>
              <a:rPr lang="en-US" sz="1800" dirty="0" smtClean="0">
                <a:solidFill>
                  <a:srgbClr val="000000"/>
                </a:solidFill>
              </a:rPr>
              <a:t> connection DB2 – TFS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 M</a:t>
            </a:r>
            <a:r>
              <a:rPr lang="en-US" sz="1800" dirty="0" smtClean="0">
                <a:solidFill>
                  <a:srgbClr val="000000"/>
                </a:solidFill>
              </a:rPr>
              <a:t>edia planning TFS and target maintenance area </a:t>
            </a:r>
          </a:p>
          <a:p>
            <a:pPr eaLnBrk="1" hangingPunct="1">
              <a:lnSpc>
                <a:spcPct val="110000"/>
              </a:lnSpc>
              <a:buSzPct val="125000"/>
              <a:buFontTx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Hot Cell planning </a:t>
            </a:r>
          </a:p>
        </p:txBody>
      </p:sp>
      <p:sp>
        <p:nvSpPr>
          <p:cNvPr id="23" name="Text Box 38"/>
          <p:cNvSpPr txBox="1">
            <a:spLocks noChangeArrowheads="1"/>
          </p:cNvSpPr>
          <p:nvPr/>
        </p:nvSpPr>
        <p:spPr bwMode="auto">
          <a:xfrm>
            <a:off x="85859" y="3410997"/>
            <a:ext cx="1821845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 FAIR </a:t>
            </a:r>
            <a:r>
              <a:rPr lang="de-DE" sz="1800" dirty="0" err="1" smtClean="0">
                <a:solidFill>
                  <a:srgbClr val="000000"/>
                </a:solidFill>
                <a:latin typeface="Times New Roman" pitchFamily="18" charset="0"/>
              </a:rPr>
              <a:t>Cryo</a:t>
            </a:r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-Plant</a:t>
            </a:r>
          </a:p>
        </p:txBody>
      </p:sp>
      <p:sp>
        <p:nvSpPr>
          <p:cNvPr id="24" name="Line 40"/>
          <p:cNvSpPr>
            <a:spLocks noChangeShapeType="1"/>
          </p:cNvSpPr>
          <p:nvPr/>
        </p:nvSpPr>
        <p:spPr bwMode="auto">
          <a:xfrm flipV="1">
            <a:off x="218433" y="3892958"/>
            <a:ext cx="108012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496" y="2492896"/>
            <a:ext cx="1944000" cy="122442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01209"/>
            <a:ext cx="1944000" cy="119358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520" y="1196752"/>
            <a:ext cx="1944000" cy="137635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480" y="3861048"/>
            <a:ext cx="1728000" cy="122249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320" y="1196754"/>
            <a:ext cx="2160000" cy="126849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936715"/>
            <a:ext cx="3312368" cy="1909249"/>
          </a:xfrm>
          <a:prstGeom prst="rect">
            <a:avLst/>
          </a:prstGeom>
        </p:spPr>
      </p:pic>
      <p:sp>
        <p:nvSpPr>
          <p:cNvPr id="26" name="Ellipse 25"/>
          <p:cNvSpPr/>
          <p:nvPr/>
        </p:nvSpPr>
        <p:spPr>
          <a:xfrm>
            <a:off x="2186671" y="3556493"/>
            <a:ext cx="432048" cy="396482"/>
          </a:xfrm>
          <a:prstGeom prst="ellipse">
            <a:avLst/>
          </a:prstGeom>
          <a:noFill/>
          <a:ln w="508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8" name="Ellipse 27"/>
          <p:cNvSpPr/>
          <p:nvPr/>
        </p:nvSpPr>
        <p:spPr>
          <a:xfrm rot="19884182">
            <a:off x="373104" y="4892526"/>
            <a:ext cx="1850899" cy="557801"/>
          </a:xfrm>
          <a:prstGeom prst="ellipse">
            <a:avLst/>
          </a:prstGeom>
          <a:noFill/>
          <a:ln w="508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361488" y="5593303"/>
            <a:ext cx="1194288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Target </a:t>
            </a:r>
            <a:r>
              <a:rPr lang="de-DE" sz="1800" dirty="0" err="1" smtClean="0">
                <a:solidFill>
                  <a:srgbClr val="000000"/>
                </a:solidFill>
                <a:latin typeface="Times New Roman" pitchFamily="18" charset="0"/>
              </a:rPr>
              <a:t>Focussing</a:t>
            </a:r>
            <a:r>
              <a:rPr lang="de-DE" sz="1800" dirty="0" smtClean="0">
                <a:solidFill>
                  <a:srgbClr val="000000"/>
                </a:solidFill>
                <a:latin typeface="Times New Roman" pitchFamily="18" charset="0"/>
              </a:rPr>
              <a:t> System </a:t>
            </a:r>
          </a:p>
        </p:txBody>
      </p:sp>
      <p:cxnSp>
        <p:nvCxnSpPr>
          <p:cNvPr id="30" name="Gerade Verbindung mit Pfeil 29"/>
          <p:cNvCxnSpPr/>
          <p:nvPr/>
        </p:nvCxnSpPr>
        <p:spPr>
          <a:xfrm flipV="1">
            <a:off x="123505" y="5572602"/>
            <a:ext cx="501824" cy="32703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" name="Textfeld 2048"/>
          <p:cNvSpPr txBox="1"/>
          <p:nvPr/>
        </p:nvSpPr>
        <p:spPr>
          <a:xfrm>
            <a:off x="123505" y="5940569"/>
            <a:ext cx="920103" cy="584775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600" dirty="0" smtClean="0"/>
              <a:t>SIS 18 / SIS100</a:t>
            </a:r>
          </a:p>
        </p:txBody>
      </p:sp>
    </p:spTree>
    <p:extLst>
      <p:ext uri="{BB962C8B-B14F-4D97-AF65-F5344CB8AC3E}">
        <p14:creationId xmlns:p14="http://schemas.microsoft.com/office/powerpoint/2010/main" val="129320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5"/>
          <p:cNvSpPr>
            <a:spLocks noGrp="1" noChangeArrowheads="1"/>
          </p:cNvSpPr>
          <p:nvPr>
            <p:ph type="title"/>
          </p:nvPr>
        </p:nvSpPr>
        <p:spPr>
          <a:xfrm>
            <a:off x="179512" y="1"/>
            <a:ext cx="8964488" cy="980728"/>
          </a:xfrm>
          <a:noFill/>
        </p:spPr>
        <p:txBody>
          <a:bodyPr/>
          <a:lstStyle/>
          <a:p>
            <a:r>
              <a:rPr lang="en-US" dirty="0" smtClean="0"/>
              <a:t>Summary</a:t>
            </a:r>
            <a:endParaRPr lang="de-DE" dirty="0" smtClean="0"/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842963" y="17192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0" y="1224136"/>
            <a:ext cx="9180512" cy="5085184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FontTx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SC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multiplets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: negotiation closed,  contract close to be awarded, most time critical item 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FontTx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charset="0"/>
              </a:rPr>
              <a:t>SC dipoles: collaboration agreement with CEA/</a:t>
            </a:r>
            <a:r>
              <a:rPr lang="en-GB" sz="2000" dirty="0" err="1">
                <a:solidFill>
                  <a:srgbClr val="000000"/>
                </a:solidFill>
                <a:latin typeface="Arial" charset="0"/>
              </a:rPr>
              <a:t>Saclay</a:t>
            </a:r>
            <a:r>
              <a:rPr lang="en-GB" sz="2000" dirty="0">
                <a:solidFill>
                  <a:srgbClr val="000000"/>
                </a:solidFill>
                <a:latin typeface="Arial" charset="0"/>
              </a:rPr>
              <a:t>, design finalization and tendering documents in preparation; 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design of branching units still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tbd</a:t>
            </a:r>
            <a:endParaRPr lang="en-GB" sz="2000" dirty="0" smtClean="0">
              <a:solidFill>
                <a:srgbClr val="000000"/>
              </a:solidFill>
              <a:latin typeface="Arial" charset="0"/>
            </a:endParaRP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FontTx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NC magnets: remote alignment under revision, specification in preparation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FontTx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Long-term tests of target area components and preparation of specifications ongoing (will be partly procured in collaboration with KVI-CART)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FontTx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Development of various beam detection and instrumentation items in prototype phase (various in-kind/collaboration partners</a:t>
            </a:r>
            <a:r>
              <a:rPr lang="en-GB" sz="2000" dirty="0">
                <a:solidFill>
                  <a:srgbClr val="000000"/>
                </a:solidFill>
                <a:latin typeface="Arial" charset="0"/>
              </a:rPr>
              <a:t>)</a:t>
            </a:r>
            <a:endParaRPr lang="en-GB" sz="2000" dirty="0" smtClean="0">
              <a:solidFill>
                <a:srgbClr val="000000"/>
              </a:solidFill>
              <a:latin typeface="Arial" charset="0"/>
            </a:endParaRP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FontTx/>
              <a:buChar char="•"/>
            </a:pPr>
            <a:r>
              <a:rPr lang="en-GB" sz="2000" strike="sngStrike" dirty="0">
                <a:solidFill>
                  <a:srgbClr val="000000"/>
                </a:solidFill>
                <a:latin typeface="Arial" charset="0"/>
              </a:rPr>
              <a:t>Civil Construction </a:t>
            </a:r>
          </a:p>
          <a:p>
            <a:pPr marL="800100" lvl="1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Font typeface="Wingdings" pitchFamily="2" charset="2"/>
              <a:buChar char="Ø"/>
            </a:pPr>
            <a:r>
              <a:rPr lang="en-GB" sz="2000" strike="sngStrike" dirty="0" smtClean="0">
                <a:solidFill>
                  <a:srgbClr val="000000"/>
                </a:solidFill>
                <a:latin typeface="Arial" charset="0"/>
              </a:rPr>
              <a:t>review on target shielding design </a:t>
            </a:r>
          </a:p>
          <a:p>
            <a:pPr marL="800100" lvl="1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Font typeface="Wingdings" pitchFamily="2" charset="2"/>
              <a:buChar char="Ø"/>
            </a:pPr>
            <a:r>
              <a:rPr lang="en-GB" sz="2000" strike="sngStrike" dirty="0" smtClean="0">
                <a:solidFill>
                  <a:srgbClr val="000000"/>
                </a:solidFill>
                <a:latin typeface="Arial" charset="0"/>
              </a:rPr>
              <a:t>execution planning on-hold </a:t>
            </a:r>
            <a:endParaRPr lang="en-GB" sz="2000" strike="sngStrike" dirty="0">
              <a:solidFill>
                <a:srgbClr val="000000"/>
              </a:solidFill>
              <a:latin typeface="Arial" charset="0"/>
            </a:endParaRPr>
          </a:p>
          <a:p>
            <a:pPr marL="800100" lvl="1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Font typeface="Wingdings" pitchFamily="2" charset="2"/>
              <a:buChar char="Ø"/>
            </a:pPr>
            <a:r>
              <a:rPr lang="en-GB" sz="2000" strike="sngStrike" dirty="0">
                <a:solidFill>
                  <a:srgbClr val="000000"/>
                </a:solidFill>
                <a:latin typeface="Arial" charset="0"/>
              </a:rPr>
              <a:t>route planning </a:t>
            </a:r>
            <a:r>
              <a:rPr lang="en-GB" sz="2000" strike="sngStrike" dirty="0" smtClean="0">
                <a:solidFill>
                  <a:srgbClr val="000000"/>
                </a:solidFill>
                <a:latin typeface="Arial" charset="0"/>
              </a:rPr>
              <a:t>on hold </a:t>
            </a:r>
            <a:endParaRPr lang="en-GB" sz="2000" strike="sngStrike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15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5"/>
          <p:cNvSpPr>
            <a:spLocks noGrp="1" noChangeArrowheads="1"/>
          </p:cNvSpPr>
          <p:nvPr>
            <p:ph type="title"/>
          </p:nvPr>
        </p:nvSpPr>
        <p:spPr>
          <a:xfrm>
            <a:off x="179512" y="1"/>
            <a:ext cx="8964488" cy="980728"/>
          </a:xfrm>
          <a:noFill/>
        </p:spPr>
        <p:txBody>
          <a:bodyPr/>
          <a:lstStyle/>
          <a:p>
            <a:endParaRPr lang="de-DE" dirty="0" smtClean="0"/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842963" y="17192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683568" y="2348880"/>
            <a:ext cx="7956376" cy="861839"/>
          </a:xfrm>
          <a:prstGeom prst="rect">
            <a:avLst/>
          </a:prstGeom>
          <a:noFill/>
          <a:ln>
            <a:noFill/>
          </a:ln>
          <a:extLst/>
        </p:spPr>
        <p:txBody>
          <a:bodyPr lIns="92075" tIns="46038" rIns="92075" bIns="46038"/>
          <a:lstStyle/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</a:pPr>
            <a:r>
              <a:rPr lang="en-GB" sz="2000" dirty="0" smtClean="0">
                <a:solidFill>
                  <a:srgbClr val="FF0000"/>
                </a:solidFill>
                <a:latin typeface="Arial" charset="0"/>
              </a:rPr>
              <a:t>I would like to thank all WPL of Super-FRS for their contribution to this presentation</a:t>
            </a:r>
            <a:endParaRPr lang="en-GB" sz="2000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23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Inhaltsplatzhalter 6"/>
          <p:cNvSpPr>
            <a:spLocks noGrp="1"/>
          </p:cNvSpPr>
          <p:nvPr>
            <p:ph idx="1"/>
          </p:nvPr>
        </p:nvSpPr>
        <p:spPr bwMode="auto">
          <a:xfrm>
            <a:off x="422565" y="1549751"/>
            <a:ext cx="8211834" cy="490358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514350" indent="-514350">
              <a:lnSpc>
                <a:spcPct val="120000"/>
              </a:lnSpc>
              <a:buClrTx/>
              <a:buFont typeface="+mj-lt"/>
              <a:buAutoNum type="arabicParenR"/>
              <a:defRPr/>
            </a:pPr>
            <a:r>
              <a:rPr lang="en-US" b="1" dirty="0"/>
              <a:t>Super-FRS Layout </a:t>
            </a:r>
            <a:r>
              <a:rPr lang="en-US" b="1" dirty="0" smtClean="0"/>
              <a:t>and Design Principles</a:t>
            </a:r>
            <a:endParaRPr lang="en-US" b="1" dirty="0"/>
          </a:p>
          <a:p>
            <a:pPr marL="514350" indent="-514350">
              <a:lnSpc>
                <a:spcPct val="120000"/>
              </a:lnSpc>
              <a:buClrTx/>
              <a:buFont typeface="+mj-lt"/>
              <a:buAutoNum type="arabicParenR"/>
              <a:defRPr/>
            </a:pPr>
            <a:r>
              <a:rPr lang="en-US" b="1" dirty="0" smtClean="0"/>
              <a:t>SC Magnets, </a:t>
            </a:r>
            <a:r>
              <a:rPr lang="en-US" b="1" strike="sngStrike" dirty="0" smtClean="0"/>
              <a:t>Testing and Local Cryogenics</a:t>
            </a:r>
          </a:p>
          <a:p>
            <a:pPr marL="514350" indent="-514350">
              <a:lnSpc>
                <a:spcPct val="120000"/>
              </a:lnSpc>
              <a:buClrTx/>
              <a:buFont typeface="+mj-lt"/>
              <a:buAutoNum type="arabicParenR"/>
              <a:defRPr/>
            </a:pPr>
            <a:r>
              <a:rPr lang="en-US" b="1" dirty="0"/>
              <a:t>NC Magnets (radiation hard</a:t>
            </a:r>
            <a:r>
              <a:rPr lang="en-US" b="1" dirty="0" smtClean="0"/>
              <a:t>) </a:t>
            </a:r>
          </a:p>
          <a:p>
            <a:pPr marL="514350" indent="-514350">
              <a:lnSpc>
                <a:spcPct val="120000"/>
              </a:lnSpc>
              <a:buClrTx/>
              <a:buFont typeface="+mj-lt"/>
              <a:buAutoNum type="arabicParenR"/>
              <a:defRPr/>
            </a:pPr>
            <a:r>
              <a:rPr lang="en-US" b="1" dirty="0"/>
              <a:t>T</a:t>
            </a:r>
            <a:r>
              <a:rPr lang="en-US" b="1" dirty="0" smtClean="0"/>
              <a:t>arget Area Installation and Infrastructure</a:t>
            </a:r>
          </a:p>
          <a:p>
            <a:pPr marL="514350" indent="-514350">
              <a:lnSpc>
                <a:spcPct val="120000"/>
              </a:lnSpc>
              <a:buClrTx/>
              <a:buFont typeface="+mj-lt"/>
              <a:buAutoNum type="arabicParenR"/>
              <a:defRPr/>
            </a:pPr>
            <a:r>
              <a:rPr lang="en-US" b="1" dirty="0" smtClean="0"/>
              <a:t>Super-FRS Beam Diagnostics and Instrumentation</a:t>
            </a:r>
          </a:p>
          <a:p>
            <a:pPr marL="514350" indent="-514350">
              <a:lnSpc>
                <a:spcPct val="120000"/>
              </a:lnSpc>
              <a:buClrTx/>
              <a:buFont typeface="+mj-lt"/>
              <a:buAutoNum type="arabicParenR"/>
              <a:defRPr/>
            </a:pPr>
            <a:r>
              <a:rPr lang="en-US" b="1" strike="sngStrike" dirty="0" smtClean="0">
                <a:latin typeface="Arial" pitchFamily="34" charset="0"/>
              </a:rPr>
              <a:t>Civil Construction</a:t>
            </a:r>
            <a:r>
              <a:rPr lang="en-US" dirty="0" smtClean="0">
                <a:latin typeface="Arial" pitchFamily="34" charset="0"/>
              </a:rPr>
              <a:t> </a:t>
            </a:r>
          </a:p>
          <a:p>
            <a:pPr marL="514350" indent="-514350">
              <a:lnSpc>
                <a:spcPct val="120000"/>
              </a:lnSpc>
              <a:buClrTx/>
              <a:buFont typeface="+mj-lt"/>
              <a:buAutoNum type="arabicParenR"/>
              <a:defRPr/>
            </a:pPr>
            <a:r>
              <a:rPr lang="en-US" b="1" dirty="0" smtClean="0">
                <a:latin typeface="Arial" pitchFamily="34" charset="0"/>
              </a:rPr>
              <a:t>Summary  </a:t>
            </a:r>
          </a:p>
          <a:p>
            <a:pPr marL="0" indent="0">
              <a:lnSpc>
                <a:spcPct val="120000"/>
              </a:lnSpc>
              <a:buClrTx/>
              <a:buNone/>
              <a:defRPr/>
            </a:pPr>
            <a:endParaRPr lang="en-US" b="1" dirty="0">
              <a:latin typeface="Arial" pitchFamily="34" charset="0"/>
            </a:endParaRPr>
          </a:p>
          <a:p>
            <a:pPr marL="0" indent="0" algn="ctr">
              <a:lnSpc>
                <a:spcPct val="120000"/>
              </a:lnSpc>
              <a:buClrTx/>
              <a:buNone/>
              <a:defRPr/>
            </a:pPr>
            <a:r>
              <a:rPr lang="en-GB" altLang="de-DE" dirty="0" smtClean="0"/>
              <a:t>Presentation as shown on April 28, 2015 at the </a:t>
            </a:r>
          </a:p>
          <a:p>
            <a:pPr marL="0" indent="0" algn="ctr">
              <a:lnSpc>
                <a:spcPct val="120000"/>
              </a:lnSpc>
              <a:buClrTx/>
              <a:buNone/>
              <a:defRPr/>
            </a:pPr>
            <a:r>
              <a:rPr lang="en-GB" altLang="de-DE" dirty="0" smtClean="0"/>
              <a:t>13</a:t>
            </a:r>
            <a:r>
              <a:rPr lang="en-GB" altLang="de-DE" baseline="30000" dirty="0" smtClean="0"/>
              <a:t>th</a:t>
            </a:r>
            <a:r>
              <a:rPr lang="en-GB" altLang="de-DE" dirty="0" smtClean="0"/>
              <a:t> </a:t>
            </a:r>
            <a:r>
              <a:rPr lang="en-GB" altLang="de-DE" dirty="0"/>
              <a:t>FAIR - Machine Advisory Committee Meeting</a:t>
            </a:r>
          </a:p>
          <a:p>
            <a:pPr marL="0" indent="0">
              <a:lnSpc>
                <a:spcPct val="120000"/>
              </a:lnSpc>
              <a:buClrTx/>
              <a:buNone/>
              <a:defRPr/>
            </a:pPr>
            <a:endParaRPr lang="en-US" b="1" dirty="0">
              <a:latin typeface="Arial" pitchFamily="34" charset="0"/>
            </a:endParaRPr>
          </a:p>
        </p:txBody>
      </p:sp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 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77618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9144000" cy="5277917"/>
          </a:xfrm>
          <a:prstGeom prst="rect">
            <a:avLst/>
          </a:prstGeom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1230313" y="78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00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395536" y="259790"/>
            <a:ext cx="6269371" cy="787557"/>
          </a:xfrm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50800" cap="flat" cmpd="sng">
                <a:solidFill>
                  <a:srgbClr val="FF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normAutofit fontScale="90000"/>
          </a:bodyPr>
          <a:lstStyle/>
          <a:p>
            <a:r>
              <a:rPr lang="en-US" dirty="0" smtClean="0"/>
              <a:t>Super-FRS Layout (Full Version) </a:t>
            </a:r>
            <a:br>
              <a:rPr lang="en-US" dirty="0" smtClean="0"/>
            </a:br>
            <a:r>
              <a:rPr lang="en-US" dirty="0" smtClean="0"/>
              <a:t>and Design Principles </a:t>
            </a:r>
            <a:endParaRPr lang="en-US" sz="2600" b="0" dirty="0" smtClean="0">
              <a:solidFill>
                <a:srgbClr val="FF0000"/>
              </a:solidFill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004888" y="1816100"/>
            <a:ext cx="25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000">
                <a:cs typeface="Arial" charset="0"/>
              </a:rPr>
              <a:t>±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475656" y="5157192"/>
            <a:ext cx="7596336" cy="136652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buClr>
                <a:schemeClr val="tx1"/>
              </a:buClr>
            </a:pPr>
            <a:r>
              <a:rPr lang="en-US" altLang="de-DE" sz="1800" b="1" dirty="0" smtClean="0">
                <a:solidFill>
                  <a:srgbClr val="FF0000"/>
                </a:solidFill>
              </a:rPr>
              <a:t>The Design Parameters and Principles </a:t>
            </a:r>
            <a:r>
              <a:rPr lang="en-US" altLang="de-DE" sz="1800" b="1" dirty="0">
                <a:solidFill>
                  <a:srgbClr val="FF0000"/>
                </a:solidFill>
              </a:rPr>
              <a:t>(energy </a:t>
            </a:r>
            <a:r>
              <a:rPr lang="en-US" altLang="de-DE" sz="1800" b="1" dirty="0" smtClean="0">
                <a:solidFill>
                  <a:srgbClr val="FF0000"/>
                </a:solidFill>
              </a:rPr>
              <a:t>range, </a:t>
            </a:r>
            <a:r>
              <a:rPr lang="en-US" altLang="de-DE" sz="1800" b="1" dirty="0">
                <a:solidFill>
                  <a:srgbClr val="FF0000"/>
                </a:solidFill>
              </a:rPr>
              <a:t>separation </a:t>
            </a:r>
            <a:r>
              <a:rPr lang="en-US" altLang="de-DE" sz="1800" b="1" dirty="0" smtClean="0">
                <a:solidFill>
                  <a:srgbClr val="FF0000"/>
                </a:solidFill>
              </a:rPr>
              <a:t>performance, lattice, aberration scheme) were intensively reviewed during the SRG in 2008 </a:t>
            </a:r>
          </a:p>
          <a:p>
            <a:pPr>
              <a:lnSpc>
                <a:spcPct val="115000"/>
              </a:lnSpc>
              <a:buClr>
                <a:schemeClr val="tx1"/>
              </a:buClr>
            </a:pPr>
            <a:r>
              <a:rPr lang="en-US" altLang="de-DE" sz="1800" b="1" dirty="0" smtClean="0">
                <a:solidFill>
                  <a:srgbClr val="0066FF"/>
                </a:solidFill>
              </a:rPr>
              <a:t>(international advisors from RIKEN, NSCL-MSU, CERN, Texas A&amp;M)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12776"/>
            <a:ext cx="4043122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7579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-468560" y="1184166"/>
            <a:ext cx="5040560" cy="2172290"/>
            <a:chOff x="3716283" y="3816425"/>
            <a:chExt cx="6112301" cy="2996951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6283" y="3816425"/>
              <a:ext cx="6112301" cy="2996951"/>
            </a:xfrm>
            <a:prstGeom prst="rect">
              <a:avLst/>
            </a:prstGeom>
          </p:spPr>
        </p:pic>
        <p:cxnSp>
          <p:nvCxnSpPr>
            <p:cNvPr id="6" name="Gerade Verbindung 5"/>
            <p:cNvCxnSpPr/>
            <p:nvPr/>
          </p:nvCxnSpPr>
          <p:spPr bwMode="auto">
            <a:xfrm flipV="1">
              <a:off x="5220072" y="5661248"/>
              <a:ext cx="3600400" cy="108012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7" name="Textfeld 6"/>
            <p:cNvSpPr txBox="1"/>
            <p:nvPr/>
          </p:nvSpPr>
          <p:spPr>
            <a:xfrm rot="20570165">
              <a:off x="6877736" y="616908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dirty="0" smtClean="0"/>
                <a:t>7 m</a:t>
              </a:r>
              <a:endParaRPr lang="de-DE" sz="1800" dirty="0"/>
            </a:p>
          </p:txBody>
        </p:sp>
      </p:grp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 </a:t>
            </a:r>
            <a:r>
              <a:rPr lang="de-DE" dirty="0" err="1"/>
              <a:t>Multiplets</a:t>
            </a:r>
            <a:r>
              <a:rPr lang="de-DE" dirty="0"/>
              <a:t>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36512" y="5127451"/>
            <a:ext cx="4464496" cy="1685077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iron dominated, cold iron </a:t>
            </a:r>
            <a:r>
              <a:rPr kumimoji="1" lang="en-US" altLang="ja-JP" sz="1800" dirty="0" smtClean="0">
                <a:ea typeface="ＭＳ Ｐゴシック" charset="-128"/>
              </a:rPr>
              <a:t>(</a:t>
            </a:r>
            <a:r>
              <a:rPr kumimoji="1" lang="en-US" altLang="ja-JP" sz="1800" dirty="0">
                <a:ea typeface="ＭＳ Ｐゴシック" charset="-128"/>
              </a:rPr>
              <a:t>≈</a:t>
            </a:r>
            <a:r>
              <a:rPr kumimoji="1" lang="en-US" altLang="ja-JP" sz="1800" dirty="0" smtClean="0">
                <a:ea typeface="ＭＳ Ｐゴシック" charset="-128"/>
              </a:rPr>
              <a:t>40 </a:t>
            </a:r>
            <a:r>
              <a:rPr kumimoji="1" lang="en-US" altLang="ja-JP" sz="1800" dirty="0">
                <a:ea typeface="ＭＳ Ｐゴシック" charset="-128"/>
              </a:rPr>
              <a:t>tons)</a:t>
            </a:r>
          </a:p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common helium </a:t>
            </a:r>
            <a:r>
              <a:rPr kumimoji="1" lang="en-US" altLang="ja-JP" sz="1800" dirty="0" smtClean="0">
                <a:ea typeface="ＭＳ Ｐゴシック" charset="-128"/>
              </a:rPr>
              <a:t>bath, </a:t>
            </a:r>
            <a:r>
              <a:rPr kumimoji="1" lang="en-US" altLang="ja-JP" sz="1800" dirty="0" err="1" smtClean="0">
                <a:ea typeface="ＭＳ Ｐゴシック" charset="-128"/>
              </a:rPr>
              <a:t>LHe</a:t>
            </a:r>
            <a:r>
              <a:rPr kumimoji="1" lang="en-US" altLang="ja-JP" sz="1800" dirty="0" smtClean="0">
                <a:ea typeface="ＭＳ Ｐゴシック" charset="-128"/>
              </a:rPr>
              <a:t> ≈ 1.300 l</a:t>
            </a:r>
            <a:endParaRPr kumimoji="1" lang="en-US" altLang="ja-JP" sz="1800" dirty="0">
              <a:ea typeface="ＭＳ Ｐゴシック" charset="-128"/>
            </a:endParaRPr>
          </a:p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warm beam pipe (38 cm inner diameter)</a:t>
            </a:r>
          </a:p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per magnet 1 pair of current leads</a:t>
            </a:r>
          </a:p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max. current &lt;300A for all magnets</a:t>
            </a:r>
            <a:endParaRPr kumimoji="1" lang="en-US" altLang="ja-JP" sz="1800" dirty="0">
              <a:ea typeface="ＭＳ Ｐゴシック" charset="-128"/>
              <a:cs typeface="Arial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5496" y="3400107"/>
            <a:ext cx="4464496" cy="1685077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</a:t>
            </a:r>
            <a:r>
              <a:rPr kumimoji="1" lang="en-US" altLang="ja-JP" sz="1800" dirty="0" smtClean="0">
                <a:solidFill>
                  <a:srgbClr val="0066FF"/>
                </a:solidFill>
                <a:ea typeface="ＭＳ Ｐゴシック" charset="-128"/>
              </a:rPr>
              <a:t>25 </a:t>
            </a:r>
            <a:r>
              <a:rPr kumimoji="1" lang="en-US" altLang="ja-JP" sz="1800" dirty="0">
                <a:solidFill>
                  <a:srgbClr val="0066FF"/>
                </a:solidFill>
                <a:ea typeface="ＭＳ Ｐゴシック" charset="-128"/>
              </a:rPr>
              <a:t>long </a:t>
            </a:r>
            <a:r>
              <a:rPr kumimoji="1" lang="en-US" altLang="ja-JP" sz="1800" dirty="0" err="1" smtClean="0">
                <a:solidFill>
                  <a:srgbClr val="0066FF"/>
                </a:solidFill>
                <a:ea typeface="ＭＳ Ｐゴシック" charset="-128"/>
              </a:rPr>
              <a:t>multiplets</a:t>
            </a:r>
            <a:r>
              <a:rPr kumimoji="1" lang="en-US" altLang="ja-JP" sz="1800" dirty="0" smtClean="0">
                <a:solidFill>
                  <a:srgbClr val="0066FF"/>
                </a:solidFill>
                <a:ea typeface="ＭＳ Ｐゴシック" charset="-128"/>
              </a:rPr>
              <a:t> (mainly MS) </a:t>
            </a:r>
            <a:endParaRPr kumimoji="1" lang="en-US" altLang="ja-JP" sz="1800" dirty="0">
              <a:ea typeface="ＭＳ Ｐゴシック" charset="-128"/>
            </a:endParaRPr>
          </a:p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 smtClean="0">
                <a:solidFill>
                  <a:srgbClr val="FF0000"/>
                </a:solidFill>
                <a:ea typeface="ＭＳ Ｐゴシック" charset="-128"/>
              </a:rPr>
              <a:t> </a:t>
            </a:r>
            <a:r>
              <a:rPr kumimoji="1" lang="en-US" altLang="ja-JP" sz="1800" dirty="0">
                <a:solidFill>
                  <a:srgbClr val="FF0000"/>
                </a:solidFill>
                <a:ea typeface="ＭＳ Ｐゴシック" charset="-128"/>
              </a:rPr>
              <a:t>8</a:t>
            </a:r>
            <a:r>
              <a:rPr kumimoji="1" lang="en-US" altLang="ja-JP" sz="1800" dirty="0" smtClean="0">
                <a:solidFill>
                  <a:srgbClr val="FF0000"/>
                </a:solidFill>
                <a:ea typeface="ＭＳ Ｐゴシック" charset="-128"/>
              </a:rPr>
              <a:t> short </a:t>
            </a:r>
            <a:r>
              <a:rPr kumimoji="1" lang="en-US" altLang="ja-JP" sz="1800" dirty="0" err="1" smtClean="0">
                <a:solidFill>
                  <a:srgbClr val="FF0000"/>
                </a:solidFill>
                <a:ea typeface="ＭＳ Ｐゴシック" charset="-128"/>
              </a:rPr>
              <a:t>multiplets</a:t>
            </a:r>
            <a:r>
              <a:rPr kumimoji="1" lang="en-US" altLang="ja-JP" sz="1800" dirty="0" smtClean="0">
                <a:solidFill>
                  <a:srgbClr val="FF0000"/>
                </a:solidFill>
                <a:ea typeface="ＭＳ Ｐゴシック" charset="-128"/>
              </a:rPr>
              <a:t> (PS)</a:t>
            </a:r>
            <a:endParaRPr kumimoji="1" lang="en-US" altLang="ja-JP" sz="1800" dirty="0">
              <a:solidFill>
                <a:srgbClr val="FF0000"/>
              </a:solidFill>
              <a:ea typeface="ＭＳ Ｐゴシック" charset="-128"/>
            </a:endParaRPr>
          </a:p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</a:t>
            </a:r>
            <a:r>
              <a:rPr kumimoji="1" lang="en-US" altLang="ja-JP" sz="1800" dirty="0" err="1">
                <a:ea typeface="ＭＳ Ｐゴシック" charset="-128"/>
              </a:rPr>
              <a:t>Quadrupol</a:t>
            </a:r>
            <a:r>
              <a:rPr kumimoji="1" lang="en-US" altLang="ja-JP" sz="1800" dirty="0">
                <a:ea typeface="ＭＳ Ｐゴシック" charset="-128"/>
              </a:rPr>
              <a:t> triplet </a:t>
            </a:r>
            <a:r>
              <a:rPr kumimoji="1" lang="en-US" altLang="ja-JP" sz="1800" dirty="0" smtClean="0">
                <a:ea typeface="ＭＳ Ｐゴシック" charset="-128"/>
              </a:rPr>
              <a:t>/ QS configuration</a:t>
            </a:r>
            <a:endParaRPr kumimoji="1" lang="en-US" altLang="ja-JP" sz="1800" dirty="0">
              <a:ea typeface="ＭＳ Ｐゴシック" charset="-128"/>
            </a:endParaRPr>
          </a:p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up to 3 </a:t>
            </a:r>
            <a:r>
              <a:rPr kumimoji="1" lang="en-US" altLang="ja-JP" sz="1800" dirty="0" err="1">
                <a:ea typeface="ＭＳ Ｐゴシック" charset="-128"/>
              </a:rPr>
              <a:t>sextupoles</a:t>
            </a:r>
            <a:r>
              <a:rPr kumimoji="1" lang="en-US" altLang="ja-JP" sz="1800" dirty="0">
                <a:ea typeface="ＭＳ Ｐゴシック" charset="-128"/>
              </a:rPr>
              <a:t> and 1 </a:t>
            </a:r>
            <a:r>
              <a:rPr kumimoji="1" lang="en-US" altLang="ja-JP" sz="1800" dirty="0" err="1">
                <a:ea typeface="ＭＳ Ｐゴシック" charset="-128"/>
              </a:rPr>
              <a:t>steerer</a:t>
            </a:r>
            <a:r>
              <a:rPr kumimoji="1" lang="en-US" altLang="ja-JP" sz="1800" dirty="0">
                <a:ea typeface="ＭＳ Ｐゴシック" charset="-128"/>
              </a:rPr>
              <a:t> </a:t>
            </a:r>
          </a:p>
          <a:p>
            <a:pPr eaLnBrk="1" hangingPunct="1">
              <a:lnSpc>
                <a:spcPct val="115000"/>
              </a:lnSpc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</a:t>
            </a:r>
            <a:r>
              <a:rPr kumimoji="1" lang="en-US" altLang="ja-JP" sz="1800" dirty="0" err="1">
                <a:ea typeface="ＭＳ Ｐゴシック" charset="-128"/>
              </a:rPr>
              <a:t>Octupole</a:t>
            </a:r>
            <a:r>
              <a:rPr kumimoji="1" lang="en-US" altLang="ja-JP" sz="1800" dirty="0">
                <a:ea typeface="ＭＳ Ｐゴシック" charset="-128"/>
              </a:rPr>
              <a:t> coils in short </a:t>
            </a:r>
            <a:r>
              <a:rPr kumimoji="1" lang="en-US" altLang="ja-JP" sz="1800" dirty="0" err="1">
                <a:ea typeface="ＭＳ Ｐゴシック" charset="-128"/>
              </a:rPr>
              <a:t>quadrupoles</a:t>
            </a:r>
            <a:endParaRPr kumimoji="1" lang="en-US" altLang="ja-JP" sz="1800" dirty="0">
              <a:ea typeface="ＭＳ Ｐゴシック" charset="-128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283969" y="1170032"/>
            <a:ext cx="4896543" cy="5355312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b="1" dirty="0" smtClean="0"/>
              <a:t>Overall Status:</a:t>
            </a:r>
            <a:r>
              <a:rPr lang="en-US" sz="1800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Tender opened in Q3/2013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Tender was running regularly including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round negotiation </a:t>
            </a:r>
            <a:r>
              <a:rPr lang="en-US" sz="1800" dirty="0"/>
              <a:t>(</a:t>
            </a:r>
            <a:r>
              <a:rPr lang="en-US" sz="1800" dirty="0" smtClean="0"/>
              <a:t>Q2/2014)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Tender needed to be interrupted and re-</a:t>
            </a:r>
            <a:r>
              <a:rPr lang="en-US" sz="1800" dirty="0" err="1" smtClean="0"/>
              <a:t>initalized</a:t>
            </a:r>
            <a:r>
              <a:rPr lang="en-US" sz="1800" dirty="0" smtClean="0"/>
              <a:t> during 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round negotiation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change of lot distribution required 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process supervision by a specialist solicitor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800" dirty="0"/>
              <a:t>establishing and assessment of revised tender documents </a:t>
            </a:r>
            <a:r>
              <a:rPr lang="en-US" sz="1800" dirty="0" smtClean="0"/>
              <a:t>11/14</a:t>
            </a:r>
            <a:endParaRPr lang="en-US" sz="1800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revised offers (4) in 01/15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negotiation with 2 companies in 03/15  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binding offers expected for April, 30 </a:t>
            </a:r>
          </a:p>
          <a:p>
            <a:pPr lvl="1"/>
            <a:r>
              <a:rPr lang="en-US" sz="1800"/>
              <a:t> </a:t>
            </a:r>
            <a:r>
              <a:rPr lang="en-US" sz="1800" smtClean="0"/>
              <a:t>    → </a:t>
            </a:r>
            <a:r>
              <a:rPr lang="en-US" sz="1800" dirty="0" smtClean="0"/>
              <a:t>contract awarding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contract signing expected Q2/2015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/>
              <a:t>F</a:t>
            </a:r>
            <a:r>
              <a:rPr lang="en-US" sz="1800" dirty="0" smtClean="0"/>
              <a:t>AT of first short </a:t>
            </a:r>
            <a:r>
              <a:rPr lang="en-US" sz="1800" dirty="0" err="1"/>
              <a:t>m</a:t>
            </a:r>
            <a:r>
              <a:rPr lang="en-US" sz="1800" dirty="0" err="1" smtClean="0"/>
              <a:t>ultiplet</a:t>
            </a:r>
            <a:r>
              <a:rPr lang="en-US" sz="1800" dirty="0" smtClean="0"/>
              <a:t> Q1/2017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/>
              <a:t>F</a:t>
            </a:r>
            <a:r>
              <a:rPr lang="en-US" sz="1800" dirty="0" smtClean="0"/>
              <a:t>AT of first long </a:t>
            </a:r>
            <a:r>
              <a:rPr lang="en-US" sz="1800" dirty="0" err="1" smtClean="0"/>
              <a:t>multiplet</a:t>
            </a:r>
            <a:r>
              <a:rPr lang="en-US" sz="1800" dirty="0" smtClean="0"/>
              <a:t> Q2/2017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Series testing: Q2/2018 – Q2/2021</a:t>
            </a:r>
            <a:endParaRPr lang="en-US" sz="1800" dirty="0"/>
          </a:p>
        </p:txBody>
      </p:sp>
      <p:sp>
        <p:nvSpPr>
          <p:cNvPr id="2" name="Textfeld 1"/>
          <p:cNvSpPr txBox="1"/>
          <p:nvPr/>
        </p:nvSpPr>
        <p:spPr>
          <a:xfrm>
            <a:off x="5868144" y="4762018"/>
            <a:ext cx="2069797" cy="646331"/>
          </a:xfrm>
          <a:prstGeom prst="rect">
            <a:avLst/>
          </a:prstGeom>
          <a:solidFill>
            <a:srgbClr val="FFFFCC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800" dirty="0" err="1" smtClean="0"/>
              <a:t>offers</a:t>
            </a:r>
            <a:r>
              <a:rPr lang="de-DE" sz="1800" dirty="0" smtClean="0"/>
              <a:t> </a:t>
            </a:r>
            <a:r>
              <a:rPr lang="de-DE" sz="1800" dirty="0" err="1" smtClean="0"/>
              <a:t>received</a:t>
            </a:r>
            <a:r>
              <a:rPr lang="de-DE" sz="1800" dirty="0" smtClean="0"/>
              <a:t>, </a:t>
            </a:r>
          </a:p>
          <a:p>
            <a:pPr algn="l"/>
            <a:r>
              <a:rPr lang="de-DE" sz="1800" dirty="0" err="1" smtClean="0"/>
              <a:t>evaluation</a:t>
            </a:r>
            <a:r>
              <a:rPr lang="de-DE" sz="1800" dirty="0" smtClean="0"/>
              <a:t> </a:t>
            </a:r>
            <a:r>
              <a:rPr lang="de-DE" sz="1800" dirty="0" err="1" smtClean="0"/>
              <a:t>running</a:t>
            </a:r>
            <a:endParaRPr lang="de-DE" sz="1800" dirty="0" smtClean="0"/>
          </a:p>
        </p:txBody>
      </p:sp>
    </p:spTree>
    <p:extLst>
      <p:ext uri="{BB962C8B-B14F-4D97-AF65-F5344CB8AC3E}">
        <p14:creationId xmlns:p14="http://schemas.microsoft.com/office/powerpoint/2010/main" val="166317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9" y="1470322"/>
            <a:ext cx="9110241" cy="390289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22565" y="259790"/>
            <a:ext cx="4869515" cy="7875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Overall Manufacturing and Testing Schedule</a:t>
            </a:r>
            <a:r>
              <a:rPr lang="en-US" sz="2400" b="1" kern="1200" dirty="0" smtClean="0">
                <a:solidFill>
                  <a:srgbClr val="333333"/>
                </a:solidFill>
                <a:effectLst/>
              </a:rPr>
              <a:t> for </a:t>
            </a:r>
            <a:r>
              <a:rPr lang="en-US" dirty="0"/>
              <a:t>SC </a:t>
            </a:r>
            <a:r>
              <a:rPr lang="en-US" dirty="0" err="1" smtClean="0"/>
              <a:t>Multiplets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35496" y="5601434"/>
            <a:ext cx="9145016" cy="646331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" indent="0" eaLnBrk="1" hangingPunct="1">
              <a:spcAft>
                <a:spcPts val="100"/>
              </a:spcAft>
            </a:pP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Shown is the proposed timeline of bidder 1. The proposal of bidder 2 foresee a one month longer production time of the pre-series units and two month longer for the series </a:t>
            </a: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5292080" y="3589975"/>
            <a:ext cx="3240360" cy="369332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" indent="0" eaLnBrk="1" hangingPunct="1">
              <a:spcAft>
                <a:spcPts val="100"/>
              </a:spcAft>
            </a:pP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 discussion with CERN</a:t>
            </a:r>
          </a:p>
        </p:txBody>
      </p:sp>
      <p:sp>
        <p:nvSpPr>
          <p:cNvPr id="29" name="Ellipse 28"/>
          <p:cNvSpPr/>
          <p:nvPr/>
        </p:nvSpPr>
        <p:spPr>
          <a:xfrm>
            <a:off x="4716016" y="3589975"/>
            <a:ext cx="648072" cy="55910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362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SC Dipole Magnets 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39552" y="4941168"/>
            <a:ext cx="3384376" cy="1882567"/>
          </a:xfrm>
          <a:prstGeom prst="rect">
            <a:avLst/>
          </a:prstGeom>
          <a:solidFill>
            <a:srgbClr val="CCFFFF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dipole units </a:t>
            </a: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11° </a:t>
            </a:r>
          </a:p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 dipole units 9.75°</a:t>
            </a:r>
          </a:p>
          <a:p>
            <a:pPr lvl="1" eaLnBrk="1" hangingPunct="1"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times modified cryostat</a:t>
            </a:r>
          </a:p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arm iron, SC </a:t>
            </a:r>
            <a:r>
              <a:rPr lang="en-US" alt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</a:p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perture </a:t>
            </a:r>
            <a:r>
              <a:rPr lang="en-US" alt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±190mm x ±</a:t>
            </a: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70mm </a:t>
            </a:r>
          </a:p>
          <a:p>
            <a:pPr eaLnBrk="1" hangingPunct="1">
              <a:spcAft>
                <a:spcPts val="200"/>
              </a:spcAft>
              <a:buFont typeface="Arial" charset="0"/>
              <a:buChar char="•"/>
            </a:pP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Weight: 50 to 60 ton</a:t>
            </a:r>
            <a:endParaRPr lang="en-US" alt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53726" y="1196752"/>
            <a:ext cx="5400600" cy="3693319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Overall Status: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 agreement with CEA/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Saclay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Detailed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design, Technical follow-up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Technical Kick-off 1/2014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 Visit 04/2014 (CEA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 GSI)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PDR July 3, 2014 (includes external advisor)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FDR Dec. 11,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 (excluding branching dipoles)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Pre-bidder information meetings Q4/2014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Tendering of SC wire, ready for awarding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finalization,  preparation  of  documents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Tender by FAIR: Q3/2015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FAT Pre-Series: Q1/2017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SAT Series: Q2/2018 – Q2/2020 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410" y="4647161"/>
            <a:ext cx="4092006" cy="2006371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235453" y="5996750"/>
            <a:ext cx="1588897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cryostat</a:t>
            </a:r>
            <a:r>
              <a:rPr lang="de-DE" sz="1600" dirty="0" smtClean="0"/>
              <a:t> &amp; </a:t>
            </a:r>
            <a:r>
              <a:rPr lang="de-DE" sz="1600" dirty="0" err="1" smtClean="0"/>
              <a:t>yoke</a:t>
            </a:r>
            <a:endParaRPr lang="de-DE" sz="1600" dirty="0" smtClean="0"/>
          </a:p>
          <a:p>
            <a:r>
              <a:rPr lang="de-DE" sz="1600" dirty="0" err="1" smtClean="0"/>
              <a:t>modification</a:t>
            </a:r>
            <a:endParaRPr lang="de-DE" sz="1600" dirty="0"/>
          </a:p>
        </p:txBody>
      </p:sp>
      <p:cxnSp>
        <p:nvCxnSpPr>
          <p:cNvPr id="10" name="Gerade Verbindung mit Pfeil 9"/>
          <p:cNvCxnSpPr/>
          <p:nvPr/>
        </p:nvCxnSpPr>
        <p:spPr bwMode="auto">
          <a:xfrm flipV="1">
            <a:off x="5268526" y="5459482"/>
            <a:ext cx="396044" cy="6179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feld 10"/>
          <p:cNvSpPr txBox="1"/>
          <p:nvPr/>
        </p:nvSpPr>
        <p:spPr>
          <a:xfrm>
            <a:off x="5564371" y="6238960"/>
            <a:ext cx="127791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small</a:t>
            </a:r>
            <a:r>
              <a:rPr lang="de-DE" sz="1600" dirty="0" smtClean="0"/>
              <a:t> </a:t>
            </a:r>
            <a:r>
              <a:rPr lang="de-DE" sz="1600" dirty="0" err="1" smtClean="0"/>
              <a:t>yoke</a:t>
            </a:r>
            <a:endParaRPr lang="de-DE" sz="1600" dirty="0" smtClean="0"/>
          </a:p>
          <a:p>
            <a:r>
              <a:rPr lang="de-DE" sz="1600" dirty="0" err="1" smtClean="0"/>
              <a:t>modification</a:t>
            </a:r>
            <a:endParaRPr lang="de-DE" sz="1600" dirty="0"/>
          </a:p>
        </p:txBody>
      </p:sp>
      <p:cxnSp>
        <p:nvCxnSpPr>
          <p:cNvPr id="12" name="Gerade Verbindung mit Pfeil 11"/>
          <p:cNvCxnSpPr/>
          <p:nvPr/>
        </p:nvCxnSpPr>
        <p:spPr bwMode="auto">
          <a:xfrm flipH="1" flipV="1">
            <a:off x="5970239" y="5563056"/>
            <a:ext cx="270395" cy="67590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584" y="980728"/>
            <a:ext cx="2168920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8468585" y="908720"/>
            <a:ext cx="639919" cy="400110"/>
          </a:xfrm>
          <a:prstGeom prst="rect">
            <a:avLst/>
          </a:prstGeom>
          <a:solidFill>
            <a:srgbClr val="FFFFCC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000" dirty="0" smtClean="0"/>
              <a:t>IMP</a:t>
            </a: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893" y="1484784"/>
            <a:ext cx="1885371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feld 17"/>
          <p:cNvSpPr txBox="1"/>
          <p:nvPr/>
        </p:nvSpPr>
        <p:spPr>
          <a:xfrm>
            <a:off x="6084168" y="1372706"/>
            <a:ext cx="728084" cy="400110"/>
          </a:xfrm>
          <a:prstGeom prst="rect">
            <a:avLst/>
          </a:prstGeom>
          <a:solidFill>
            <a:srgbClr val="FFFFCC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000" dirty="0" smtClean="0"/>
              <a:t>PDR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220072" y="4571836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 dirty="0" err="1" smtClean="0">
                <a:solidFill>
                  <a:srgbClr val="FF0000"/>
                </a:solidFill>
              </a:rPr>
              <a:t>Branching</a:t>
            </a:r>
            <a:r>
              <a:rPr lang="de-DE" sz="1800" b="1" dirty="0" smtClean="0">
                <a:solidFill>
                  <a:srgbClr val="FF0000"/>
                </a:solidFill>
              </a:rPr>
              <a:t> Point</a:t>
            </a:r>
            <a:endParaRPr lang="de-DE" sz="1800" b="1" dirty="0">
              <a:solidFill>
                <a:srgbClr val="FF0000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852936"/>
            <a:ext cx="1800073" cy="18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213112"/>
            <a:ext cx="1499457" cy="12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feld 25"/>
          <p:cNvSpPr txBox="1"/>
          <p:nvPr/>
        </p:nvSpPr>
        <p:spPr>
          <a:xfrm>
            <a:off x="6940260" y="2812866"/>
            <a:ext cx="713657" cy="400110"/>
          </a:xfrm>
          <a:prstGeom prst="rect">
            <a:avLst/>
          </a:prstGeom>
          <a:solidFill>
            <a:srgbClr val="FFFFCC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000" dirty="0"/>
              <a:t>F</a:t>
            </a:r>
            <a:r>
              <a:rPr lang="de-DE" sz="2000" dirty="0" smtClean="0"/>
              <a:t>DR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186" y="178177"/>
            <a:ext cx="6889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505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22565" y="259790"/>
            <a:ext cx="5661603" cy="787557"/>
          </a:xfrm>
        </p:spPr>
        <p:txBody>
          <a:bodyPr>
            <a:normAutofit fontScale="90000"/>
          </a:bodyPr>
          <a:lstStyle/>
          <a:p>
            <a:r>
              <a:rPr lang="en-US" dirty="0"/>
              <a:t>Overall Manufacturing and Testing </a:t>
            </a:r>
            <a:r>
              <a:rPr lang="en-US" dirty="0" smtClean="0"/>
              <a:t>Schedule </a:t>
            </a:r>
            <a:r>
              <a:rPr lang="en-US" dirty="0"/>
              <a:t>for </a:t>
            </a:r>
            <a:r>
              <a:rPr lang="en-US" sz="2400" b="1" kern="1200" dirty="0" smtClean="0">
                <a:solidFill>
                  <a:srgbClr val="333333"/>
                </a:solidFill>
                <a:effectLst/>
              </a:rPr>
              <a:t>SC Dipole Units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4624"/>
            <a:ext cx="946174" cy="105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0763"/>
            <a:ext cx="9215520" cy="4336509"/>
          </a:xfrm>
          <a:prstGeom prst="rect">
            <a:avLst/>
          </a:prstGeom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419872" y="2049765"/>
            <a:ext cx="5688632" cy="659155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" indent="0" eaLnBrk="1" hangingPunct="1">
              <a:spcAft>
                <a:spcPts val="100"/>
              </a:spcAft>
            </a:pP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branching units to be done (Q2/2015-Q2/2016) </a:t>
            </a:r>
          </a:p>
          <a:p>
            <a:pPr marL="57150" indent="0" eaLnBrk="1" hangingPunct="1">
              <a:spcAft>
                <a:spcPts val="100"/>
              </a:spcAft>
            </a:pP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worst case: go for NC solution (→ cooling water in tunnel) </a:t>
            </a:r>
          </a:p>
        </p:txBody>
      </p:sp>
      <p:sp>
        <p:nvSpPr>
          <p:cNvPr id="5" name="Ellipse 4"/>
          <p:cNvSpPr/>
          <p:nvPr/>
        </p:nvSpPr>
        <p:spPr>
          <a:xfrm>
            <a:off x="4283968" y="4293096"/>
            <a:ext cx="324280" cy="296047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427984" y="3933056"/>
            <a:ext cx="3024336" cy="369332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" indent="0" eaLnBrk="1" hangingPunct="1">
              <a:spcAft>
                <a:spcPts val="100"/>
              </a:spcAft>
            </a:pP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 shipment period foreseen 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148064" y="4366845"/>
            <a:ext cx="3384376" cy="646331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" indent="0" eaLnBrk="1" hangingPunct="1">
              <a:spcAft>
                <a:spcPts val="100"/>
              </a:spcAft>
            </a:pPr>
            <a:r>
              <a:rPr lang="en-US" altLang="de-D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pre-series testing period coincide with SM pre-series-testing  </a:t>
            </a:r>
          </a:p>
        </p:txBody>
      </p:sp>
    </p:spTree>
    <p:extLst>
      <p:ext uri="{BB962C8B-B14F-4D97-AF65-F5344CB8AC3E}">
        <p14:creationId xmlns:p14="http://schemas.microsoft.com/office/powerpoint/2010/main" val="2356010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Magnets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Buncher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496" y="1254819"/>
            <a:ext cx="5760640" cy="2764859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200"/>
              </a:spcAft>
              <a:buSzPct val="110000"/>
              <a:buFontTx/>
              <a:buChar char="•"/>
            </a:pPr>
            <a:r>
              <a:rPr kumimoji="1" lang="en-US" altLang="ja-JP" sz="1800" dirty="0" smtClean="0">
                <a:ea typeface="ＭＳ Ｐゴシック" charset="-128"/>
              </a:rPr>
              <a:t> Magnets are Indian in-kind</a:t>
            </a:r>
            <a:r>
              <a:rPr kumimoji="1" lang="en-US" altLang="ja-JP" sz="1800" dirty="0">
                <a:ea typeface="ＭＳ Ｐゴシック" charset="-128"/>
              </a:rPr>
              <a:t> </a:t>
            </a:r>
            <a:endParaRPr kumimoji="1" lang="en-US" altLang="ja-JP" sz="1800" dirty="0" smtClean="0">
              <a:ea typeface="ＭＳ Ｐゴシック" charset="-128"/>
            </a:endParaRPr>
          </a:p>
          <a:p>
            <a:pPr eaLnBrk="1" hangingPunct="1">
              <a:spcAft>
                <a:spcPts val="200"/>
              </a:spcAft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</a:t>
            </a:r>
            <a:r>
              <a:rPr kumimoji="1" lang="en-US" altLang="ja-JP" sz="1800" dirty="0" smtClean="0">
                <a:ea typeface="ＭＳ Ｐゴシック" charset="-128"/>
              </a:rPr>
              <a:t>Layout and magnetic parameters fixed</a:t>
            </a:r>
          </a:p>
          <a:p>
            <a:pPr eaLnBrk="1" hangingPunct="1">
              <a:spcAft>
                <a:spcPts val="200"/>
              </a:spcAft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</a:t>
            </a:r>
            <a:r>
              <a:rPr kumimoji="1" lang="en-US" altLang="ja-JP" sz="1800" dirty="0" smtClean="0">
                <a:ea typeface="ＭＳ Ｐゴシック" charset="-128"/>
              </a:rPr>
              <a:t>VECC colleagues finalizing magnetic design</a:t>
            </a:r>
          </a:p>
          <a:p>
            <a:pPr eaLnBrk="1" hangingPunct="1">
              <a:spcAft>
                <a:spcPts val="200"/>
              </a:spcAft>
              <a:buSzPct val="110000"/>
              <a:buFontTx/>
              <a:buChar char="•"/>
            </a:pPr>
            <a:r>
              <a:rPr kumimoji="1" lang="en-US" altLang="ja-JP" sz="1800" dirty="0">
                <a:ea typeface="ＭＳ Ｐゴシック" charset="-128"/>
              </a:rPr>
              <a:t> 3 dipole units with 30°deflection angle</a:t>
            </a:r>
          </a:p>
          <a:p>
            <a:pPr marL="540000" lvl="2" eaLnBrk="1" hangingPunct="1">
              <a:spcAft>
                <a:spcPts val="200"/>
              </a:spcAft>
              <a:buSzPct val="110000"/>
              <a:buFont typeface="Courier New" panose="02070309020205020404" pitchFamily="49" charset="0"/>
              <a:buChar char="o"/>
            </a:pPr>
            <a:r>
              <a:rPr kumimoji="1" lang="en-US" altLang="ja-JP" sz="1800" dirty="0" err="1">
                <a:ea typeface="ＭＳ Ｐゴシック" charset="-128"/>
              </a:rPr>
              <a:t>superferric</a:t>
            </a:r>
            <a:r>
              <a:rPr kumimoji="1" lang="en-US" altLang="ja-JP" sz="1800" dirty="0">
                <a:ea typeface="ＭＳ Ｐゴシック" charset="-128"/>
              </a:rPr>
              <a:t>, warm iron, SC coils </a:t>
            </a:r>
          </a:p>
          <a:p>
            <a:pPr marL="540000" lvl="2" eaLnBrk="1" hangingPunct="1">
              <a:spcAft>
                <a:spcPts val="200"/>
              </a:spcAft>
              <a:buSzPct val="110000"/>
              <a:buFont typeface="Courier New" panose="02070309020205020404" pitchFamily="49" charset="0"/>
              <a:buChar char="o"/>
            </a:pPr>
            <a:r>
              <a:rPr kumimoji="1" lang="en-US" sz="1800" dirty="0">
                <a:ea typeface="ＭＳ Ｐゴシック" charset="-128"/>
              </a:rPr>
              <a:t>challenging: required field quality</a:t>
            </a:r>
            <a:endParaRPr lang="en-US" sz="1800" dirty="0"/>
          </a:p>
          <a:p>
            <a:pPr marL="540000" lvl="2" eaLnBrk="1" hangingPunct="1">
              <a:spcAft>
                <a:spcPts val="200"/>
              </a:spcAft>
              <a:buSzPct val="110000"/>
              <a:buFont typeface="Courier New" panose="02070309020205020404" pitchFamily="49" charset="0"/>
              <a:buChar char="o"/>
            </a:pPr>
            <a:r>
              <a:rPr lang="en-US" sz="1800" dirty="0" smtClean="0"/>
              <a:t>new design: </a:t>
            </a:r>
            <a:r>
              <a:rPr lang="en-US" sz="1800" dirty="0"/>
              <a:t>weight </a:t>
            </a:r>
            <a:r>
              <a:rPr lang="en-US" sz="1800" dirty="0" smtClean="0"/>
              <a:t>≈67 ton + cryostat </a:t>
            </a:r>
            <a:endParaRPr lang="en-US" sz="1800" dirty="0"/>
          </a:p>
          <a:p>
            <a:pPr marL="0" lvl="2" indent="0" eaLnBrk="1" hangingPunct="1">
              <a:spcAft>
                <a:spcPts val="200"/>
              </a:spcAft>
              <a:buSzPct val="110000"/>
              <a:buFontTx/>
              <a:buChar char="•"/>
            </a:pPr>
            <a:r>
              <a:rPr kumimoji="1" lang="en-US" altLang="ja-JP" sz="1800" dirty="0" smtClean="0">
                <a:ea typeface="ＭＳ Ｐゴシック" charset="-128"/>
              </a:rPr>
              <a:t> </a:t>
            </a:r>
            <a:r>
              <a:rPr lang="en-US" sz="1800" dirty="0" err="1" smtClean="0"/>
              <a:t>Multiplet</a:t>
            </a:r>
            <a:r>
              <a:rPr lang="en-US" sz="1800" dirty="0" smtClean="0"/>
              <a:t>: identical magnet parameters like used in the  separator, but different configuration</a:t>
            </a:r>
            <a:r>
              <a:rPr kumimoji="1" lang="en-US" altLang="ja-JP" sz="1800" dirty="0" smtClean="0">
                <a:ea typeface="ＭＳ Ｐゴシック" charset="-128"/>
              </a:rPr>
              <a:t> required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724" y="1213834"/>
            <a:ext cx="3429347" cy="286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 descr="C:\PRS\FAIR\dipole_shape_jan20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293096"/>
            <a:ext cx="3324935" cy="246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llipse 2"/>
          <p:cNvSpPr/>
          <p:nvPr/>
        </p:nvSpPr>
        <p:spPr>
          <a:xfrm>
            <a:off x="5580112" y="3140968"/>
            <a:ext cx="3528392" cy="504056"/>
          </a:xfrm>
          <a:prstGeom prst="ellipse">
            <a:avLst/>
          </a:prstGeom>
          <a:noFill/>
          <a:ln w="38100">
            <a:solidFill>
              <a:srgbClr val="00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77072"/>
            <a:ext cx="4320480" cy="245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044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5496" y="1196752"/>
            <a:ext cx="6192688" cy="3139321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en-US" sz="2000" dirty="0" smtClean="0">
                <a:latin typeface="+mj-lt"/>
              </a:rPr>
              <a:t>Normal conducting magnets using MIC cable 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en-US" sz="2000" dirty="0" smtClean="0">
                <a:latin typeface="+mj-lt"/>
              </a:rPr>
              <a:t>3 dipole units, 3 quadrupoles, 2 </a:t>
            </a:r>
            <a:r>
              <a:rPr lang="en-US" sz="2000" dirty="0" err="1" smtClean="0">
                <a:latin typeface="+mj-lt"/>
              </a:rPr>
              <a:t>sextupoles</a:t>
            </a:r>
            <a:r>
              <a:rPr lang="en-US" sz="2000" dirty="0" smtClean="0">
                <a:latin typeface="+mj-lt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en-US" sz="2000" dirty="0" smtClean="0">
                <a:latin typeface="+mj-lt"/>
              </a:rPr>
              <a:t>Magnetic parameters are fixed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en-US" sz="2000" dirty="0" smtClean="0">
                <a:latin typeface="+mj-lt"/>
              </a:rPr>
              <a:t>Prototype dipole built (95 ton) and tested by BINP   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en-US" sz="2000" dirty="0" smtClean="0">
                <a:latin typeface="+mj-lt"/>
              </a:rPr>
              <a:t>Handling tests at GSI in 08/2014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+mj-lt"/>
              </a:rPr>
              <a:t>Modification of remote alignment </a:t>
            </a:r>
            <a:endParaRPr lang="en-US" sz="2000" dirty="0">
              <a:latin typeface="+mj-lt"/>
            </a:endParaRP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+mj-lt"/>
              </a:rPr>
              <a:t>Remote connectors under revision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+mj-lt"/>
              </a:rPr>
              <a:t>Specification in preparation  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latin typeface="+mj-lt"/>
              </a:rPr>
              <a:t>Tendering via FAIR (→ IKRB; Q3/2016)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14" y="4257360"/>
            <a:ext cx="11200338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Radiation Resistant Magnets</a:t>
            </a:r>
            <a:br>
              <a:rPr lang="en-US" dirty="0"/>
            </a:br>
            <a:r>
              <a:rPr lang="en-US" dirty="0"/>
              <a:t>(at the Target Area of Super-FRS)</a:t>
            </a:r>
            <a:endParaRPr lang="de-D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257360"/>
            <a:ext cx="3294853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242" y="1484784"/>
            <a:ext cx="2859618" cy="4400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194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si-folienmaster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1369</Words>
  <Application>Microsoft Office PowerPoint</Application>
  <PresentationFormat>On-screen Show (4:3)</PresentationFormat>
  <Paragraphs>246</Paragraphs>
  <Slides>18</Slides>
  <Notes>8</Notes>
  <HiddenSlides>2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ＭＳ Ｐゴシック</vt:lpstr>
      <vt:lpstr>Arial</vt:lpstr>
      <vt:lpstr>Ariel</vt:lpstr>
      <vt:lpstr>Courier New</vt:lpstr>
      <vt:lpstr>Symbol</vt:lpstr>
      <vt:lpstr>Times New Roman</vt:lpstr>
      <vt:lpstr>Wingdings</vt:lpstr>
      <vt:lpstr>gsi-folienmaster</vt:lpstr>
      <vt:lpstr>Status of Super-FRS Construction  </vt:lpstr>
      <vt:lpstr>Outline  </vt:lpstr>
      <vt:lpstr>Super-FRS Layout (Full Version)  and Design Principles </vt:lpstr>
      <vt:lpstr>SC Multiplets </vt:lpstr>
      <vt:lpstr>Overall Manufacturing and Testing Schedule for SC Multiplets </vt:lpstr>
      <vt:lpstr>SC Dipole Magnets </vt:lpstr>
      <vt:lpstr>Overall Manufacturing and Testing Schedule for SC Dipole Units</vt:lpstr>
      <vt:lpstr>Magnets for Energy Buncher</vt:lpstr>
      <vt:lpstr>Radiation Resistant Magnets (at the Target Area of Super-FRS)</vt:lpstr>
      <vt:lpstr>Target Area Installation</vt:lpstr>
      <vt:lpstr>Target Area Infrastructure</vt:lpstr>
      <vt:lpstr>Beam Diagnostics</vt:lpstr>
      <vt:lpstr>Beam Instrumentation (slits, degrader, secondary targets, ...) </vt:lpstr>
      <vt:lpstr>Vacuum System / Focal Plane Chambers </vt:lpstr>
      <vt:lpstr>Overview Super-FRS Buildings (MSV)</vt:lpstr>
      <vt:lpstr>Target Building (Build. 018)</vt:lpstr>
      <vt:lpstr>Summary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M. Winkler</dc:creator>
  <cp:lastModifiedBy>Luigi Serio</cp:lastModifiedBy>
  <cp:revision>1431</cp:revision>
  <cp:lastPrinted>2014-05-23T15:18:22Z</cp:lastPrinted>
  <dcterms:created xsi:type="dcterms:W3CDTF">2008-01-13T10:55:23Z</dcterms:created>
  <dcterms:modified xsi:type="dcterms:W3CDTF">2015-05-12T06:18:44Z</dcterms:modified>
</cp:coreProperties>
</file>