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04" r:id="rId2"/>
    <p:sldId id="256" r:id="rId3"/>
    <p:sldId id="490" r:id="rId4"/>
    <p:sldId id="560" r:id="rId5"/>
    <p:sldId id="567" r:id="rId6"/>
    <p:sldId id="563" r:id="rId7"/>
    <p:sldId id="562" r:id="rId8"/>
    <p:sldId id="572" r:id="rId9"/>
    <p:sldId id="569" r:id="rId10"/>
    <p:sldId id="570" r:id="rId11"/>
    <p:sldId id="571" r:id="rId12"/>
    <p:sldId id="566" r:id="rId13"/>
    <p:sldId id="552" r:id="rId14"/>
    <p:sldId id="405" r:id="rId15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53" autoAdjust="0"/>
    <p:restoredTop sz="94660"/>
  </p:normalViewPr>
  <p:slideViewPr>
    <p:cSldViewPr>
      <p:cViewPr varScale="1">
        <p:scale>
          <a:sx n="116" d="100"/>
          <a:sy n="116" d="100"/>
        </p:scale>
        <p:origin x="142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2928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5D601-7A99-440A-9DE4-77B593CF8A61}" type="datetimeFigureOut">
              <a:rPr lang="en-GB" smtClean="0"/>
              <a:t>11/05/2015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AA527-7DEF-4051-8E32-EB87A00DB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9153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76363" cy="511730"/>
          </a:xfrm>
          <a:prstGeom prst="rect">
            <a:avLst/>
          </a:prstGeom>
        </p:spPr>
        <p:txBody>
          <a:bodyPr vert="horz" lIns="93602" tIns="46800" rIns="93602" bIns="4680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6" y="2"/>
            <a:ext cx="3076363" cy="511730"/>
          </a:xfrm>
          <a:prstGeom prst="rect">
            <a:avLst/>
          </a:prstGeom>
        </p:spPr>
        <p:txBody>
          <a:bodyPr vert="horz" lIns="93602" tIns="46800" rIns="93602" bIns="46800" rtlCol="0"/>
          <a:lstStyle>
            <a:lvl1pPr algn="r">
              <a:defRPr sz="1200"/>
            </a:lvl1pPr>
          </a:lstStyle>
          <a:p>
            <a:fld id="{7BD31106-00FA-41B3-B382-ED1625BE3E13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9013" y="766763"/>
            <a:ext cx="5121275" cy="384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602" tIns="46800" rIns="93602" bIns="4680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4"/>
            <a:ext cx="5679440" cy="4605575"/>
          </a:xfrm>
          <a:prstGeom prst="rect">
            <a:avLst/>
          </a:prstGeom>
        </p:spPr>
        <p:txBody>
          <a:bodyPr vert="horz" lIns="93602" tIns="46800" rIns="93602" bIns="4680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9"/>
            <a:ext cx="3076363" cy="511730"/>
          </a:xfrm>
          <a:prstGeom prst="rect">
            <a:avLst/>
          </a:prstGeom>
        </p:spPr>
        <p:txBody>
          <a:bodyPr vert="horz" lIns="93602" tIns="46800" rIns="93602" bIns="4680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6" y="9721109"/>
            <a:ext cx="3076363" cy="511730"/>
          </a:xfrm>
          <a:prstGeom prst="rect">
            <a:avLst/>
          </a:prstGeom>
        </p:spPr>
        <p:txBody>
          <a:bodyPr vert="horz" lIns="93602" tIns="46800" rIns="93602" bIns="46800" rtlCol="0" anchor="b"/>
          <a:lstStyle>
            <a:lvl1pPr algn="r">
              <a:defRPr sz="1200"/>
            </a:lvl1pPr>
          </a:lstStyle>
          <a:p>
            <a:fld id="{B6269DBC-45F2-4EDB-9869-A7A7AAB252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03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6218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3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543800" cy="8683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ul-pho-2007-046_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3"/>
            <a:ext cx="877228" cy="929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6038"/>
            <a:ext cx="7467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66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ul-pho-2007-046_01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0" y="3"/>
            <a:ext cx="877228" cy="92951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54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Cryogenics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TE TM – B180 Project – 20150106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Serio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212" y="838200"/>
            <a:ext cx="7267575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28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Platforms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TE TM – B180 Project – 20150106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Serio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286000"/>
            <a:ext cx="7651230" cy="23812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81000" y="2057400"/>
            <a:ext cx="45720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6858000" y="3657600"/>
            <a:ext cx="6096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8184630" y="4124325"/>
            <a:ext cx="304800" cy="7620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172200" y="3733800"/>
            <a:ext cx="1981200" cy="933450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468835" y="3970436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2016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8201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Threats and opportunities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76200" y="1089164"/>
            <a:ext cx="8991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Additional resources from CEA contribution to the testing of SFRS magnets at CERN to finance (directly or indirectly) the new control and data analysis infrastructure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Delay in finalizing the remaining interfaces with the magnets could impact the availability of CERN personnel to complete the facility and will impact cost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Environment and health requirements might impact the consolidation work for the compressor station building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New layout would ease the logistic and preparation area and provide additional opportunities for storage and testing purposes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7E4931-62DF-4F6D-A87C-0C0C127317E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B180 </a:t>
            </a:r>
            <a:r>
              <a:rPr lang="en-US" dirty="0"/>
              <a:t>Project – </a:t>
            </a:r>
            <a:r>
              <a:rPr lang="en-US" dirty="0" smtClean="0"/>
              <a:t>20150513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46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14300" y="1082674"/>
            <a:ext cx="8915400" cy="54562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Project slightly behind schedule but confirmed readiness for 2016 and well in time for first magnet testing</a:t>
            </a:r>
          </a:p>
          <a:p>
            <a:pPr lvl="1"/>
            <a:r>
              <a:rPr lang="en-US" dirty="0" err="1" smtClean="0"/>
              <a:t>Cryo</a:t>
            </a:r>
            <a:r>
              <a:rPr lang="en-US" dirty="0" smtClean="0"/>
              <a:t> LLI on critical path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Cost under control</a:t>
            </a:r>
          </a:p>
          <a:p>
            <a:pPr lvl="1"/>
            <a:r>
              <a:rPr lang="en-US" dirty="0" smtClean="0"/>
              <a:t>Consolidation of obsolete infrastructure and new control room to be reviewed carefully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Delay in providing requirements and specifications has an impact on the facility progress</a:t>
            </a:r>
          </a:p>
          <a:p>
            <a:pPr lvl="1"/>
            <a:r>
              <a:rPr lang="en-US" dirty="0" smtClean="0"/>
              <a:t>Resource availability to complete the work after 2016</a:t>
            </a:r>
          </a:p>
          <a:p>
            <a:pPr lvl="1"/>
            <a:r>
              <a:rPr lang="en-US" dirty="0" smtClean="0"/>
              <a:t>Need to take assumption and make compromise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7E4931-62DF-4F6D-A87C-0C0C127317E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B180 </a:t>
            </a:r>
            <a:r>
              <a:rPr lang="en-US" dirty="0"/>
              <a:t>Project – </a:t>
            </a:r>
            <a:r>
              <a:rPr lang="en-US" dirty="0" smtClean="0"/>
              <a:t>20150513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42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094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676401"/>
            <a:ext cx="8991600" cy="2286000"/>
          </a:xfrm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Project Management and Schedule</a:t>
            </a:r>
            <a:endParaRPr lang="en-US" sz="4000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2400" y="4038600"/>
            <a:ext cx="8839200" cy="1752599"/>
          </a:xfrm>
        </p:spPr>
        <p:txBody>
          <a:bodyPr>
            <a:normAutofit/>
          </a:bodyPr>
          <a:lstStyle/>
          <a:p>
            <a:endParaRPr lang="en-GB" sz="2400" dirty="0" smtClean="0"/>
          </a:p>
          <a:p>
            <a:r>
              <a:rPr lang="en-GB" sz="2400" dirty="0" smtClean="0"/>
              <a:t>L</a:t>
            </a:r>
            <a:r>
              <a:rPr lang="en-GB" sz="2400" dirty="0"/>
              <a:t>. </a:t>
            </a:r>
            <a:r>
              <a:rPr lang="en-GB" sz="2400" dirty="0" smtClean="0"/>
              <a:t>Serio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Schedule overview</a:t>
            </a:r>
          </a:p>
          <a:p>
            <a:r>
              <a:rPr lang="en-US" dirty="0" smtClean="0"/>
              <a:t>Cost overview</a:t>
            </a:r>
          </a:p>
          <a:p>
            <a:r>
              <a:rPr lang="en-US" dirty="0" smtClean="0"/>
              <a:t>Threats and opportunities</a:t>
            </a:r>
          </a:p>
          <a:p>
            <a:r>
              <a:rPr lang="en-US" dirty="0" smtClean="0"/>
              <a:t>Conclusions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B180 </a:t>
            </a:r>
            <a:r>
              <a:rPr lang="en-US" dirty="0"/>
              <a:t>Project – </a:t>
            </a:r>
            <a:r>
              <a:rPr lang="en-US" dirty="0" smtClean="0"/>
              <a:t>20150513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16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 1/2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383059" y="806574"/>
            <a:ext cx="8305800" cy="573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EVM, detailed schedule and cost profiling performed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Review of the baseline after LLI procurement contract signed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Test facility readiness in Autumn 2016 (potential delays not affecting the availability to test prototype magnets)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All effort to complete the work in 2016 due to availability of personnel beyond this date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Integration work to be completed soon and start of installation sequence review to schedule installation and commissioning activities</a:t>
            </a:r>
          </a:p>
          <a:p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Several coordination meetings between CERN and GSI leading to the refinement and definition of the technical requirements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Several integration and coordination meetings among the involved interface to finalize the layout and required utilities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Preparation of the operation strategy and cost proposal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1050" dirty="0" smtClean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7E4931-62DF-4F6D-A87C-0C0C127317E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B180 </a:t>
            </a:r>
            <a:r>
              <a:rPr lang="en-US" dirty="0"/>
              <a:t>Project – </a:t>
            </a:r>
            <a:r>
              <a:rPr lang="en-US" dirty="0" smtClean="0"/>
              <a:t>20150513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83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 2/2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228600" y="1026521"/>
            <a:ext cx="8839200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Detailed </a:t>
            </a:r>
            <a:r>
              <a:rPr lang="en-GB" sz="2400" dirty="0"/>
              <a:t>design activities were started according to the maturity reached and the agreed </a:t>
            </a:r>
            <a:r>
              <a:rPr lang="en-GB" sz="2400" dirty="0" smtClean="0"/>
              <a:t>schedule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sz="11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 smtClean="0"/>
              <a:t>New layout to improve the preparation area and provide enhanced control and analysis infrastructures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 smtClean="0"/>
              <a:t>Electrical power distribution still needing final requirements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 smtClean="0"/>
              <a:t>Platforms significantly behind due to late finalizing of the layout / sequencing of installation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 smtClean="0"/>
              <a:t>Cryogenics slow start due to available resources, catching up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 smtClean="0"/>
              <a:t>Interface with floor, platforms, cranes and </a:t>
            </a:r>
            <a:r>
              <a:rPr lang="en-GB" sz="2000" dirty="0" err="1" smtClean="0"/>
              <a:t>cryo</a:t>
            </a:r>
            <a:r>
              <a:rPr lang="en-GB" sz="2000" dirty="0" smtClean="0"/>
              <a:t> distribution require final inputs from GSI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 smtClean="0"/>
              <a:t>Review to be done, once final layout completed, on the safety risks with the update of the safety launch sheet (electrical, mechanical, cryogenics, etc.)</a:t>
            </a:r>
          </a:p>
          <a:p>
            <a:endParaRPr lang="en-GB" sz="12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/>
              <a:t>Procurements have been launched for the main long lead </a:t>
            </a:r>
            <a:r>
              <a:rPr lang="en-GB" sz="2400" dirty="0" smtClean="0"/>
              <a:t>items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CH" sz="2000" dirty="0" err="1" smtClean="0"/>
              <a:t>Cooling</a:t>
            </a:r>
            <a:r>
              <a:rPr lang="fr-CH" sz="2000" dirty="0" smtClean="0"/>
              <a:t> water system -&gt; </a:t>
            </a:r>
            <a:r>
              <a:rPr lang="fr-CH" sz="2000" dirty="0" err="1" smtClean="0"/>
              <a:t>contract</a:t>
            </a:r>
            <a:r>
              <a:rPr lang="fr-CH" sz="2000" dirty="0" smtClean="0"/>
              <a:t> </a:t>
            </a:r>
            <a:r>
              <a:rPr lang="fr-CH" sz="2000" dirty="0" err="1" smtClean="0"/>
              <a:t>signed</a:t>
            </a:r>
            <a:endParaRPr lang="fr-CH" sz="2000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CH" sz="2000" dirty="0" err="1" smtClean="0"/>
              <a:t>Cryogenic</a:t>
            </a:r>
            <a:r>
              <a:rPr lang="fr-CH" sz="2000" dirty="0" smtClean="0"/>
              <a:t> </a:t>
            </a:r>
            <a:r>
              <a:rPr lang="fr-CH" sz="2000" dirty="0" err="1" smtClean="0"/>
              <a:t>compressors</a:t>
            </a:r>
            <a:r>
              <a:rPr lang="fr-CH" sz="2000" dirty="0" smtClean="0"/>
              <a:t> - &gt; call for tender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GB" sz="20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7E4931-62DF-4F6D-A87C-0C0C127317E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B180 </a:t>
            </a:r>
            <a:r>
              <a:rPr lang="en-US" dirty="0"/>
              <a:t>Project – </a:t>
            </a:r>
            <a:r>
              <a:rPr lang="en-US" dirty="0" smtClean="0"/>
              <a:t>20150513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60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Schedule overview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7E4931-62DF-4F6D-A87C-0C0C127317E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B180 </a:t>
            </a:r>
            <a:r>
              <a:rPr lang="en-US" dirty="0"/>
              <a:t>Project – </a:t>
            </a:r>
            <a:r>
              <a:rPr lang="en-US" dirty="0" smtClean="0"/>
              <a:t>20150513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68" y="866621"/>
            <a:ext cx="8835732" cy="535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15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EVM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266700" y="1295400"/>
            <a:ext cx="86106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Cost and profiling confirmed but requiring review due to delays in some major systems and adaptation to maturity of requirements and need date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600" dirty="0" smtClean="0"/>
              <a:t>Global </a:t>
            </a:r>
            <a:r>
              <a:rPr lang="fr-CH" sz="1600" dirty="0" err="1" smtClean="0"/>
              <a:t>review</a:t>
            </a:r>
            <a:r>
              <a:rPr lang="fr-CH" sz="1600" dirty="0" smtClean="0"/>
              <a:t> and new </a:t>
            </a:r>
            <a:r>
              <a:rPr lang="fr-CH" sz="1600" dirty="0" err="1" smtClean="0"/>
              <a:t>baseline</a:t>
            </a:r>
            <a:r>
              <a:rPr lang="fr-CH" sz="1600" dirty="0" smtClean="0"/>
              <a:t> to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proposed</a:t>
            </a:r>
            <a:r>
              <a:rPr lang="fr-CH" sz="1600" dirty="0" smtClean="0"/>
              <a:t> at </a:t>
            </a:r>
            <a:r>
              <a:rPr lang="fr-CH" sz="1600" dirty="0" err="1" smtClean="0"/>
              <a:t>next</a:t>
            </a:r>
            <a:r>
              <a:rPr lang="fr-CH" sz="1600" dirty="0" smtClean="0"/>
              <a:t> coordination </a:t>
            </a:r>
            <a:r>
              <a:rPr lang="fr-CH" sz="1600" dirty="0" err="1" smtClean="0"/>
              <a:t>committee</a:t>
            </a:r>
            <a:r>
              <a:rPr lang="fr-CH" sz="1600" dirty="0" smtClean="0"/>
              <a:t> meeting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600" dirty="0" err="1"/>
              <a:t>F</a:t>
            </a:r>
            <a:r>
              <a:rPr lang="fr-CH" sz="1600" dirty="0" err="1" smtClean="0"/>
              <a:t>ormality</a:t>
            </a:r>
            <a:r>
              <a:rPr lang="fr-CH" sz="1600" dirty="0" smtClean="0"/>
              <a:t> for </a:t>
            </a:r>
            <a:r>
              <a:rPr lang="fr-CH" sz="1600" dirty="0" err="1" smtClean="0"/>
              <a:t>better</a:t>
            </a:r>
            <a:r>
              <a:rPr lang="fr-CH" sz="1600" dirty="0" smtClean="0"/>
              <a:t> </a:t>
            </a:r>
            <a:r>
              <a:rPr lang="fr-CH" sz="1600" dirty="0" err="1" smtClean="0"/>
              <a:t>tracking</a:t>
            </a:r>
            <a:r>
              <a:rPr lang="fr-CH" sz="1600" dirty="0" smtClean="0"/>
              <a:t> and coordination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600" dirty="0" smtClean="0"/>
              <a:t>The test station </a:t>
            </a:r>
            <a:r>
              <a:rPr lang="fr-CH" sz="1600" dirty="0" err="1" smtClean="0"/>
              <a:t>would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available</a:t>
            </a:r>
            <a:r>
              <a:rPr lang="fr-CH" sz="1600" dirty="0" smtClean="0"/>
              <a:t> </a:t>
            </a:r>
            <a:r>
              <a:rPr lang="fr-CH" sz="1600" dirty="0" err="1" smtClean="0"/>
              <a:t>anyway</a:t>
            </a:r>
            <a:r>
              <a:rPr lang="fr-CH" sz="1600" dirty="0" smtClean="0"/>
              <a:t> in </a:t>
            </a:r>
            <a:r>
              <a:rPr lang="fr-CH" sz="1600" dirty="0" err="1" smtClean="0"/>
              <a:t>Autumn</a:t>
            </a:r>
            <a:r>
              <a:rPr lang="fr-CH" sz="1600" dirty="0" smtClean="0"/>
              <a:t> 2016</a:t>
            </a:r>
            <a:endParaRPr lang="en-GB" sz="1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No major cost increase expected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rgbClr val="00B050"/>
                </a:solidFill>
              </a:rPr>
              <a:t>Favorable CHF/EUR exchange rate</a:t>
            </a:r>
            <a:endParaRPr lang="en-GB" sz="1600" dirty="0" smtClean="0">
              <a:solidFill>
                <a:srgbClr val="00B05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err="1" smtClean="0">
                <a:solidFill>
                  <a:srgbClr val="FF0000"/>
                </a:solidFill>
              </a:rPr>
              <a:t>Cryo</a:t>
            </a:r>
            <a:r>
              <a:rPr lang="en-GB" sz="1600" dirty="0" smtClean="0">
                <a:solidFill>
                  <a:srgbClr val="FF0000"/>
                </a:solidFill>
              </a:rPr>
              <a:t> compressor building consolidation pending review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600" dirty="0" smtClean="0"/>
              <a:t>Control room and </a:t>
            </a:r>
            <a:r>
              <a:rPr lang="fr-CH" sz="1600" dirty="0" err="1" smtClean="0"/>
              <a:t>operation</a:t>
            </a:r>
            <a:r>
              <a:rPr lang="fr-CH" sz="1600" dirty="0" smtClean="0"/>
              <a:t> </a:t>
            </a:r>
            <a:r>
              <a:rPr lang="fr-CH" sz="1600" dirty="0" err="1" smtClean="0"/>
              <a:t>infrastracture</a:t>
            </a:r>
            <a:r>
              <a:rPr lang="fr-CH" sz="1600" dirty="0" smtClean="0"/>
              <a:t> to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covered</a:t>
            </a:r>
            <a:r>
              <a:rPr lang="fr-CH" sz="1600" dirty="0" smtClean="0"/>
              <a:t> by </a:t>
            </a:r>
            <a:r>
              <a:rPr lang="fr-CH" sz="1600" dirty="0" err="1" smtClean="0"/>
              <a:t>additional</a:t>
            </a:r>
            <a:r>
              <a:rPr lang="fr-CH" sz="1600" dirty="0" smtClean="0"/>
              <a:t> </a:t>
            </a:r>
            <a:r>
              <a:rPr lang="fr-CH" sz="1600" dirty="0" err="1" smtClean="0"/>
              <a:t>financing</a:t>
            </a:r>
            <a:endParaRPr lang="en-GB" sz="1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Procurement lagging slightly behind (partly an artefact of EVM)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FFC000"/>
                </a:solidFill>
              </a:rPr>
              <a:t>Importance of timely filling the report for correct assessment of the project status (please fill in your next report on the 1</a:t>
            </a:r>
            <a:r>
              <a:rPr lang="en-GB" sz="2000" baseline="30000" dirty="0" smtClean="0">
                <a:solidFill>
                  <a:srgbClr val="FFC000"/>
                </a:solidFill>
              </a:rPr>
              <a:t>st</a:t>
            </a:r>
            <a:r>
              <a:rPr lang="en-GB" sz="2000" dirty="0" smtClean="0">
                <a:solidFill>
                  <a:srgbClr val="FFC000"/>
                </a:solidFill>
              </a:rPr>
              <a:t> of the month)</a:t>
            </a:r>
            <a:r>
              <a:rPr lang="en-GB" sz="2400" dirty="0"/>
              <a:t>	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7E4931-62DF-4F6D-A87C-0C0C127317E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2420"/>
            <a:ext cx="2667000" cy="365125"/>
          </a:xfrm>
        </p:spPr>
        <p:txBody>
          <a:bodyPr/>
          <a:lstStyle/>
          <a:p>
            <a:r>
              <a:rPr lang="en-US" dirty="0" smtClean="0"/>
              <a:t>B180 </a:t>
            </a:r>
            <a:r>
              <a:rPr lang="en-US" dirty="0"/>
              <a:t>Project – </a:t>
            </a:r>
            <a:r>
              <a:rPr lang="en-US" dirty="0" smtClean="0"/>
              <a:t>20150513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9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4344" y="762000"/>
            <a:ext cx="5330911" cy="3033105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EVM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7E4931-62DF-4F6D-A87C-0C0C127317E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2420"/>
            <a:ext cx="2667000" cy="365125"/>
          </a:xfrm>
        </p:spPr>
        <p:txBody>
          <a:bodyPr/>
          <a:lstStyle/>
          <a:p>
            <a:r>
              <a:rPr lang="en-US" dirty="0" smtClean="0"/>
              <a:t>B180 </a:t>
            </a:r>
            <a:r>
              <a:rPr lang="en-US" dirty="0"/>
              <a:t>Project – </a:t>
            </a:r>
            <a:r>
              <a:rPr lang="en-US" dirty="0" smtClean="0"/>
              <a:t>20150513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849" y="1232106"/>
            <a:ext cx="2667000" cy="1905000"/>
          </a:xfrm>
          <a:prstGeom prst="rect">
            <a:avLst/>
          </a:prstGeom>
        </p:spPr>
      </p:pic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422189" y="3518106"/>
            <a:ext cx="364875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Actual metrics on the </a:t>
            </a:r>
            <a:r>
              <a:rPr lang="en-US" altLang="en-US" sz="1200" dirty="0" smtClean="0">
                <a:latin typeface="Arial" panose="020B0604020202020204" pitchFamily="34" charset="0"/>
              </a:rPr>
              <a:t>30</a:t>
            </a: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-Apr-2015 (reporting date)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849" y="3926234"/>
            <a:ext cx="8839200" cy="20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10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Late</a:t>
            </a:r>
            <a:r>
              <a:rPr lang="fr-CH" dirty="0" smtClean="0"/>
              <a:t> </a:t>
            </a:r>
            <a:r>
              <a:rPr lang="fr-CH" dirty="0" err="1" smtClean="0"/>
              <a:t>deliverables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TE TM – B180 Project – 20150106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Serio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" y="1788715"/>
            <a:ext cx="82296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 smtClean="0">
                <a:solidFill>
                  <a:srgbClr val="FF0000"/>
                </a:solidFill>
                <a:latin typeface="ArialMT-Identity-H"/>
              </a:rPr>
              <a:t>On critical path system</a:t>
            </a:r>
          </a:p>
          <a:p>
            <a:r>
              <a:rPr lang="en-GB" dirty="0" smtClean="0">
                <a:solidFill>
                  <a:srgbClr val="000000"/>
                </a:solidFill>
                <a:latin typeface="ArialMT-Identity-H"/>
              </a:rPr>
              <a:t>TF180-UPG </a:t>
            </a:r>
            <a:r>
              <a:rPr lang="en-GB" dirty="0">
                <a:solidFill>
                  <a:srgbClr val="000000"/>
                </a:solidFill>
                <a:latin typeface="ArialMT-Identity-H"/>
              </a:rPr>
              <a:t>2 </a:t>
            </a:r>
            <a:r>
              <a:rPr lang="en-GB" dirty="0">
                <a:solidFill>
                  <a:srgbClr val="0000FF"/>
                </a:solidFill>
                <a:latin typeface="ArialMT-Identity-H"/>
              </a:rPr>
              <a:t>156738 : </a:t>
            </a:r>
            <a:endParaRPr lang="en-GB" dirty="0" smtClean="0">
              <a:solidFill>
                <a:srgbClr val="0000FF"/>
              </a:solidFill>
              <a:latin typeface="ArialMT-Identity-H"/>
            </a:endParaRPr>
          </a:p>
          <a:p>
            <a:r>
              <a:rPr lang="en-GB" dirty="0" smtClean="0">
                <a:solidFill>
                  <a:srgbClr val="0000FF"/>
                </a:solidFill>
                <a:latin typeface="ArialMT-Identity-H"/>
              </a:rPr>
              <a:t>Cryogenic </a:t>
            </a:r>
            <a:r>
              <a:rPr lang="en-GB" dirty="0">
                <a:solidFill>
                  <a:srgbClr val="0000FF"/>
                </a:solidFill>
                <a:latin typeface="ArialMT-Identity-H"/>
              </a:rPr>
              <a:t>system (OM) </a:t>
            </a:r>
            <a:r>
              <a:rPr lang="en-GB" dirty="0" smtClean="0">
                <a:solidFill>
                  <a:srgbClr val="0000FF"/>
                </a:solidFill>
                <a:latin typeface="ArialMT-Identity-H"/>
              </a:rPr>
              <a:t> - A</a:t>
            </a:r>
            <a:r>
              <a:rPr lang="en-GB" dirty="0">
                <a:solidFill>
                  <a:srgbClr val="0000FF"/>
                </a:solidFill>
                <a:latin typeface="ArialMT-Identity-H"/>
              </a:rPr>
              <a:t>. Perin </a:t>
            </a:r>
            <a:r>
              <a:rPr lang="en-GB" i="1" dirty="0">
                <a:solidFill>
                  <a:srgbClr val="000000"/>
                </a:solidFill>
                <a:latin typeface="Arial-ItalicMT-Identity-H"/>
              </a:rPr>
              <a:t>Refurbishment of DVB B180 (5</a:t>
            </a:r>
            <a:r>
              <a:rPr lang="en-GB" i="1" dirty="0" smtClean="0">
                <a:solidFill>
                  <a:srgbClr val="000000"/>
                </a:solidFill>
                <a:latin typeface="Arial-ItalicMT-Identity-H"/>
              </a:rPr>
              <a:t>%)</a:t>
            </a:r>
          </a:p>
          <a:p>
            <a:r>
              <a:rPr lang="en-GB" dirty="0" smtClean="0">
                <a:solidFill>
                  <a:srgbClr val="000000"/>
                </a:solidFill>
                <a:latin typeface="ArialMT-Identity-H"/>
              </a:rPr>
              <a:t>TF180-UPG </a:t>
            </a:r>
            <a:r>
              <a:rPr lang="en-GB" dirty="0">
                <a:solidFill>
                  <a:srgbClr val="000000"/>
                </a:solidFill>
                <a:latin typeface="ArialMT-Identity-H"/>
              </a:rPr>
              <a:t>2 </a:t>
            </a:r>
            <a:r>
              <a:rPr lang="en-GB" dirty="0">
                <a:solidFill>
                  <a:srgbClr val="0000FF"/>
                </a:solidFill>
                <a:latin typeface="ArialMT-Identity-H"/>
              </a:rPr>
              <a:t>156739 : </a:t>
            </a:r>
            <a:endParaRPr lang="en-GB" dirty="0" smtClean="0">
              <a:solidFill>
                <a:srgbClr val="0000FF"/>
              </a:solidFill>
              <a:latin typeface="ArialMT-Identity-H"/>
            </a:endParaRPr>
          </a:p>
          <a:p>
            <a:r>
              <a:rPr lang="en-GB" dirty="0" smtClean="0">
                <a:solidFill>
                  <a:srgbClr val="0000FF"/>
                </a:solidFill>
                <a:latin typeface="ArialMT-Identity-H"/>
              </a:rPr>
              <a:t>Cryogenic </a:t>
            </a:r>
            <a:r>
              <a:rPr lang="en-GB" dirty="0">
                <a:solidFill>
                  <a:srgbClr val="0000FF"/>
                </a:solidFill>
                <a:latin typeface="ArialMT-Identity-H"/>
              </a:rPr>
              <a:t>system (Goods) </a:t>
            </a:r>
            <a:r>
              <a:rPr lang="en-GB" dirty="0" smtClean="0">
                <a:solidFill>
                  <a:srgbClr val="0000FF"/>
                </a:solidFill>
                <a:latin typeface="ArialMT-Identity-H"/>
              </a:rPr>
              <a:t>- A</a:t>
            </a:r>
            <a:r>
              <a:rPr lang="en-GB" dirty="0">
                <a:solidFill>
                  <a:srgbClr val="0000FF"/>
                </a:solidFill>
                <a:latin typeface="ArialMT-Identity-H"/>
              </a:rPr>
              <a:t>. Perin </a:t>
            </a:r>
            <a:r>
              <a:rPr lang="en-GB" i="1" dirty="0" err="1" smtClean="0">
                <a:solidFill>
                  <a:srgbClr val="000000"/>
                </a:solidFill>
                <a:latin typeface="Arial-ItalicMT-Identity-H"/>
              </a:rPr>
              <a:t>Precooler</a:t>
            </a:r>
            <a:r>
              <a:rPr lang="en-GB" i="1" dirty="0" smtClean="0">
                <a:solidFill>
                  <a:srgbClr val="000000"/>
                </a:solidFill>
                <a:latin typeface="Arial-ItalicMT-Identity-H"/>
              </a:rPr>
              <a:t> 1 compression station refurbishment B279 (0%)</a:t>
            </a:r>
          </a:p>
          <a:p>
            <a:endParaRPr lang="fr-CH" i="1" dirty="0" smtClean="0">
              <a:solidFill>
                <a:srgbClr val="0000FF"/>
              </a:solidFill>
              <a:latin typeface="Arial-ItalicMT-Identity-H"/>
            </a:endParaRPr>
          </a:p>
          <a:p>
            <a:r>
              <a:rPr lang="fr-CH" b="1" i="1" u="sng" dirty="0" smtClean="0">
                <a:solidFill>
                  <a:srgbClr val="FFCC66"/>
                </a:solidFill>
                <a:latin typeface="Arial-ItalicMT-Identity-H"/>
              </a:rPr>
              <a:t>Not on </a:t>
            </a:r>
            <a:r>
              <a:rPr lang="fr-CH" b="1" i="1" u="sng" dirty="0" err="1" smtClean="0">
                <a:solidFill>
                  <a:srgbClr val="FFCC66"/>
                </a:solidFill>
                <a:latin typeface="Arial-ItalicMT-Identity-H"/>
              </a:rPr>
              <a:t>critical</a:t>
            </a:r>
            <a:r>
              <a:rPr lang="fr-CH" b="1" i="1" u="sng" dirty="0" smtClean="0">
                <a:solidFill>
                  <a:srgbClr val="FFCC66"/>
                </a:solidFill>
                <a:latin typeface="Arial-ItalicMT-Identity-H"/>
              </a:rPr>
              <a:t> </a:t>
            </a:r>
            <a:r>
              <a:rPr lang="fr-CH" b="1" i="1" u="sng" dirty="0" err="1" smtClean="0">
                <a:solidFill>
                  <a:srgbClr val="FFCC66"/>
                </a:solidFill>
                <a:latin typeface="Arial-ItalicMT-Identity-H"/>
              </a:rPr>
              <a:t>path</a:t>
            </a:r>
            <a:endParaRPr lang="en-GB" b="1" i="1" u="sng" dirty="0">
              <a:solidFill>
                <a:srgbClr val="FFCC66"/>
              </a:solidFill>
              <a:latin typeface="Arial-ItalicMT-Identity-H"/>
            </a:endParaRPr>
          </a:p>
          <a:p>
            <a:r>
              <a:rPr lang="en-GB" dirty="0">
                <a:solidFill>
                  <a:srgbClr val="000000"/>
                </a:solidFill>
                <a:latin typeface="ArialMT-Identity-H"/>
              </a:rPr>
              <a:t>TF180-UPG 3 </a:t>
            </a:r>
            <a:r>
              <a:rPr lang="en-GB" dirty="0">
                <a:solidFill>
                  <a:srgbClr val="0000FF"/>
                </a:solidFill>
                <a:latin typeface="ArialMT-Identity-H"/>
              </a:rPr>
              <a:t>156742 : </a:t>
            </a:r>
            <a:endParaRPr lang="en-GB" dirty="0" smtClean="0">
              <a:solidFill>
                <a:srgbClr val="0000FF"/>
              </a:solidFill>
              <a:latin typeface="ArialMT-Identity-H"/>
            </a:endParaRPr>
          </a:p>
          <a:p>
            <a:r>
              <a:rPr lang="en-GB" dirty="0" smtClean="0">
                <a:solidFill>
                  <a:srgbClr val="0000FF"/>
                </a:solidFill>
                <a:latin typeface="ArialMT-Identity-H"/>
              </a:rPr>
              <a:t>Platforms - M</a:t>
            </a:r>
            <a:r>
              <a:rPr lang="en-GB" dirty="0">
                <a:solidFill>
                  <a:srgbClr val="0000FF"/>
                </a:solidFill>
                <a:latin typeface="ArialMT-Identity-H"/>
              </a:rPr>
              <a:t>. Wilhelmsson </a:t>
            </a:r>
            <a:r>
              <a:rPr lang="en-GB" i="1" dirty="0">
                <a:solidFill>
                  <a:srgbClr val="000000"/>
                </a:solidFill>
                <a:latin typeface="Arial-ItalicMT-Identity-H"/>
              </a:rPr>
              <a:t>Final design included </a:t>
            </a:r>
            <a:r>
              <a:rPr lang="en-GB" i="1" dirty="0" err="1">
                <a:solidFill>
                  <a:srgbClr val="000000"/>
                </a:solidFill>
                <a:latin typeface="Arial-ItalicMT-Identity-H"/>
              </a:rPr>
              <a:t>contruction</a:t>
            </a:r>
            <a:r>
              <a:rPr lang="en-GB" i="1" dirty="0">
                <a:solidFill>
                  <a:srgbClr val="000000"/>
                </a:solidFill>
                <a:latin typeface="Arial-ItalicMT-Identity-H"/>
              </a:rPr>
              <a:t> drawings </a:t>
            </a:r>
            <a:r>
              <a:rPr lang="en-GB" i="1" dirty="0" smtClean="0">
                <a:solidFill>
                  <a:srgbClr val="000000"/>
                </a:solidFill>
                <a:latin typeface="Arial-ItalicMT-Identity-H"/>
              </a:rPr>
              <a:t>(75%)</a:t>
            </a:r>
          </a:p>
          <a:p>
            <a:endParaRPr lang="en-GB" i="1" dirty="0">
              <a:solidFill>
                <a:srgbClr val="000000"/>
              </a:solidFill>
              <a:latin typeface="Arial-ItalicMT-Identity-H"/>
            </a:endParaRPr>
          </a:p>
          <a:p>
            <a:r>
              <a:rPr lang="en-GB" b="1" i="1" u="sng" dirty="0" smtClean="0">
                <a:solidFill>
                  <a:srgbClr val="000000"/>
                </a:solidFill>
                <a:latin typeface="Arial-ItalicMT-Identity-H"/>
              </a:rPr>
              <a:t>Other (non critical or not reported):</a:t>
            </a:r>
          </a:p>
          <a:p>
            <a:r>
              <a:rPr lang="en-GB" i="1" dirty="0" smtClean="0">
                <a:solidFill>
                  <a:srgbClr val="000000"/>
                </a:solidFill>
                <a:latin typeface="Arial-ItalicMT-Identity-H"/>
              </a:rPr>
              <a:t> Powering, electrical </a:t>
            </a:r>
            <a:r>
              <a:rPr lang="en-GB" i="1" dirty="0" err="1" smtClean="0">
                <a:solidFill>
                  <a:srgbClr val="000000"/>
                </a:solidFill>
                <a:latin typeface="Arial-ItalicMT-Identity-H"/>
              </a:rPr>
              <a:t>distribution,survey</a:t>
            </a:r>
            <a:r>
              <a:rPr lang="en-GB" i="1" dirty="0" smtClean="0">
                <a:solidFill>
                  <a:srgbClr val="000000"/>
                </a:solidFill>
                <a:latin typeface="Arial-ItalicMT-Identity-H"/>
              </a:rPr>
              <a:t>, transport and handling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243853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16055</TotalTime>
  <Words>726</Words>
  <Application>Microsoft Office PowerPoint</Application>
  <PresentationFormat>On-screen Show (4:3)</PresentationFormat>
  <Paragraphs>118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Arial-ItalicMT-Identity-H</vt:lpstr>
      <vt:lpstr>ArialMT-Identity-H</vt:lpstr>
      <vt:lpstr>Calibri</vt:lpstr>
      <vt:lpstr>Wingdings</vt:lpstr>
      <vt:lpstr>Office Theme</vt:lpstr>
      <vt:lpstr>PowerPoint Presentation</vt:lpstr>
      <vt:lpstr>Project Management and Schedule</vt:lpstr>
      <vt:lpstr>Outline</vt:lpstr>
      <vt:lpstr>Introduction 1/2</vt:lpstr>
      <vt:lpstr>Introduction 2/2</vt:lpstr>
      <vt:lpstr>Schedule overview</vt:lpstr>
      <vt:lpstr>EVM</vt:lpstr>
      <vt:lpstr>EVM</vt:lpstr>
      <vt:lpstr>Late deliverables</vt:lpstr>
      <vt:lpstr>Cryogenics</vt:lpstr>
      <vt:lpstr>Platforms</vt:lpstr>
      <vt:lpstr>Threats and opportunities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CRG: Status of activities</dc:title>
  <dc:creator>Luigi.Serio@cern.ch</dc:creator>
  <cp:lastModifiedBy>Luigi Serio</cp:lastModifiedBy>
  <cp:revision>1102</cp:revision>
  <cp:lastPrinted>2014-12-04T17:36:45Z</cp:lastPrinted>
  <dcterms:created xsi:type="dcterms:W3CDTF">2010-09-17T19:02:43Z</dcterms:created>
  <dcterms:modified xsi:type="dcterms:W3CDTF">2015-05-11T17:11:31Z</dcterms:modified>
</cp:coreProperties>
</file>