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56" r:id="rId2"/>
    <p:sldId id="332" r:id="rId3"/>
    <p:sldId id="378" r:id="rId4"/>
    <p:sldId id="406" r:id="rId5"/>
    <p:sldId id="430" r:id="rId6"/>
    <p:sldId id="428" r:id="rId7"/>
    <p:sldId id="345" r:id="rId8"/>
    <p:sldId id="438" r:id="rId9"/>
    <p:sldId id="446" r:id="rId10"/>
    <p:sldId id="426" r:id="rId11"/>
    <p:sldId id="427" r:id="rId12"/>
    <p:sldId id="416" r:id="rId13"/>
    <p:sldId id="439" r:id="rId14"/>
    <p:sldId id="440" r:id="rId15"/>
    <p:sldId id="441" r:id="rId16"/>
    <p:sldId id="442" r:id="rId17"/>
    <p:sldId id="443" r:id="rId18"/>
    <p:sldId id="431" r:id="rId19"/>
    <p:sldId id="432" r:id="rId20"/>
    <p:sldId id="447" r:id="rId21"/>
    <p:sldId id="434" r:id="rId22"/>
    <p:sldId id="407" r:id="rId23"/>
    <p:sldId id="358" r:id="rId24"/>
    <p:sldId id="436" r:id="rId25"/>
    <p:sldId id="437" r:id="rId26"/>
    <p:sldId id="445" r:id="rId27"/>
    <p:sldId id="399" r:id="rId2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onio Perin" initials="AP" lastIdx="31" clrIdx="0">
    <p:extLst>
      <p:ext uri="{19B8F6BF-5375-455C-9EA6-DF929625EA0E}">
        <p15:presenceInfo xmlns:p15="http://schemas.microsoft.com/office/powerpoint/2012/main" userId="S-1-5-21-1526224874-1540688658-1361462980-279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CC"/>
    <a:srgbClr val="FFFF99"/>
    <a:srgbClr val="F2F2F2"/>
    <a:srgbClr val="D5D5D5"/>
    <a:srgbClr val="33CC33"/>
    <a:srgbClr val="00FF00"/>
    <a:srgbClr val="5F9127"/>
    <a:srgbClr val="D5FFD5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843" autoAdjust="0"/>
  </p:normalViewPr>
  <p:slideViewPr>
    <p:cSldViewPr>
      <p:cViewPr varScale="1">
        <p:scale>
          <a:sx n="71" d="100"/>
          <a:sy n="71" d="100"/>
        </p:scale>
        <p:origin x="1056" y="66"/>
      </p:cViewPr>
      <p:guideLst>
        <p:guide orient="horz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8" d="100"/>
          <a:sy n="98" d="100"/>
        </p:scale>
        <p:origin x="-3564" y="-96"/>
      </p:cViewPr>
      <p:guideLst>
        <p:guide orient="horz" pos="3128"/>
        <p:guide pos="2142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D19D39D8-8498-4B22-ABE1-C84BD961B52A}" type="datetimeFigureOut">
              <a:rPr lang="en-GB" smtClean="0"/>
              <a:t>12/05/2015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2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274148A6-E248-4AE8-BC9D-CBD895FA8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32646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E4DC76A1-231A-4E40-9CB8-E877C565E753}" type="datetimeFigureOut">
              <a:rPr lang="en-GB" smtClean="0"/>
              <a:t>12/05/2015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13A89E22-121D-4345-8A11-85D125E34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19037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89E22-121D-4345-8A11-85D125E3429B}" type="slidenum">
              <a:rPr lang="en-GB" smtClean="0"/>
              <a:t>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762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89E22-121D-4345-8A11-85D125E3429B}" type="slidenum">
              <a:rPr lang="en-GB" smtClean="0"/>
              <a:t>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34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89E22-121D-4345-8A11-85D125E3429B}" type="slidenum">
              <a:rPr lang="en-GB" smtClean="0"/>
              <a:t>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370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89E22-121D-4345-8A11-85D125E3429B}" type="slidenum">
              <a:rPr lang="en-GB" smtClean="0"/>
              <a:t>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341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89E22-121D-4345-8A11-85D125E3429B}" type="slidenum">
              <a:rPr lang="en-GB" smtClean="0"/>
              <a:t>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4299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89E22-121D-4345-8A11-85D125E3429B}" type="slidenum">
              <a:rPr lang="en-GB" smtClean="0"/>
              <a:t>27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224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8063829" y="6431802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r>
              <a:rPr lang="fr-CH" sz="1200" dirty="0" smtClean="0">
                <a:solidFill>
                  <a:schemeClr val="bg1"/>
                </a:solidFill>
              </a:rPr>
              <a:t>/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8063829" y="6431802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r>
              <a:rPr lang="fr-CH" sz="1200" dirty="0" smtClean="0">
                <a:solidFill>
                  <a:schemeClr val="bg1"/>
                </a:solidFill>
              </a:rPr>
              <a:t>/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8063829" y="6431802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r>
              <a:rPr lang="fr-CH" sz="1200" dirty="0" smtClean="0">
                <a:solidFill>
                  <a:schemeClr val="bg1"/>
                </a:solidFill>
              </a:rPr>
              <a:t>/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Hig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67893"/>
            <a:ext cx="8226854" cy="603219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407358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03219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7200" y="965200"/>
            <a:ext cx="8226854" cy="50688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0355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958581" y="6356350"/>
            <a:ext cx="30861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dirty="0" smtClean="0"/>
              <a:t>K. IAKOVIDIS</a:t>
            </a:r>
          </a:p>
          <a:p>
            <a:pPr algn="r"/>
            <a:r>
              <a:rPr lang="en-GB" dirty="0" smtClean="0"/>
              <a:t>TE – CRG - ML</a:t>
            </a:r>
            <a:endParaRPr lang="en-GB" dirty="0"/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4075938" y="6356349"/>
            <a:ext cx="9921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Slide </a:t>
            </a:r>
            <a:fld id="{489D4EAB-AC7B-48D5-8AE0-209FF96E671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790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8063829" y="6431802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8063829" y="6431802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8063829" y="6431802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r>
              <a:rPr lang="fr-CH" sz="1200" dirty="0" smtClean="0">
                <a:solidFill>
                  <a:schemeClr val="bg1"/>
                </a:solidFill>
              </a:rPr>
              <a:t>/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4" descr="bande-01.eps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486" y="6294051"/>
            <a:ext cx="7380514" cy="57081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94051"/>
            <a:ext cx="7380514" cy="570813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654277" y="6431803"/>
            <a:ext cx="2079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A. Perin, TE/CRG,</a:t>
            </a:r>
            <a:r>
              <a:rPr lang="fr-CH" sz="1100" baseline="0" dirty="0" smtClean="0">
                <a:solidFill>
                  <a:schemeClr val="bg1"/>
                </a:solidFill>
              </a:rPr>
              <a:t> 12</a:t>
            </a:r>
            <a:r>
              <a:rPr lang="fr-CH" sz="1100" dirty="0" smtClean="0">
                <a:solidFill>
                  <a:schemeClr val="bg1"/>
                </a:solidFill>
              </a:rPr>
              <a:t>.05.2015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8063829" y="6431802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endParaRPr lang="en-GB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  <p:sldLayoutId id="2147483675" r:id="rId14"/>
    <p:sldLayoutId id="2147483676" r:id="rId15"/>
    <p:sldLayoutId id="2147483677" r:id="rId1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719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65" y="0"/>
            <a:ext cx="3126655" cy="507635"/>
          </a:xfrm>
        </p:spPr>
        <p:txBody>
          <a:bodyPr>
            <a:normAutofit fontScale="90000"/>
          </a:bodyPr>
          <a:lstStyle/>
          <a:p>
            <a:r>
              <a:rPr lang="en-GB" sz="3000" dirty="0" smtClean="0">
                <a:solidFill>
                  <a:srgbClr val="0070C0"/>
                </a:solidFill>
              </a:rPr>
              <a:t>B180 </a:t>
            </a:r>
            <a:r>
              <a:rPr lang="en-GB" sz="3000" dirty="0" err="1" smtClean="0">
                <a:solidFill>
                  <a:srgbClr val="0070C0"/>
                </a:solidFill>
              </a:rPr>
              <a:t>Cleanup</a:t>
            </a:r>
            <a:endParaRPr lang="en-GB" sz="3000" dirty="0">
              <a:solidFill>
                <a:srgbClr val="0070C0"/>
              </a:solidFill>
            </a:endParaRPr>
          </a:p>
        </p:txBody>
      </p:sp>
      <p:pic>
        <p:nvPicPr>
          <p:cNvPr id="1026" name="Picture 1" descr="par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2" y="656692"/>
            <a:ext cx="3838528" cy="5281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283968" y="764704"/>
            <a:ext cx="4572000" cy="29546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smtClean="0"/>
              <a:t>Cryo </a:t>
            </a:r>
            <a:r>
              <a:rPr lang="fr-CH" dirty="0" err="1" smtClean="0"/>
              <a:t>equipment</a:t>
            </a:r>
            <a:endParaRPr lang="en-GB" dirty="0"/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 smtClean="0"/>
              <a:t>All non-</a:t>
            </a:r>
            <a:r>
              <a:rPr lang="fr-CH" sz="1400" dirty="0" err="1" smtClean="0"/>
              <a:t>necessary</a:t>
            </a:r>
            <a:r>
              <a:rPr lang="fr-CH" sz="1400" dirty="0" smtClean="0"/>
              <a:t> </a:t>
            </a:r>
            <a:r>
              <a:rPr lang="fr-CH" sz="1400" dirty="0" err="1" smtClean="0"/>
              <a:t>equipment</a:t>
            </a:r>
            <a:r>
              <a:rPr lang="fr-CH" sz="1400" dirty="0" smtClean="0"/>
              <a:t> </a:t>
            </a:r>
            <a:r>
              <a:rPr lang="fr-CH" sz="1400" dirty="0" err="1" smtClean="0"/>
              <a:t>was</a:t>
            </a:r>
            <a:r>
              <a:rPr lang="fr-CH" sz="1400" dirty="0" smtClean="0"/>
              <a:t> </a:t>
            </a:r>
            <a:r>
              <a:rPr lang="fr-CH" sz="1400" dirty="0" err="1" smtClean="0"/>
              <a:t>removed</a:t>
            </a:r>
            <a:r>
              <a:rPr lang="fr-CH" sz="1400" dirty="0" smtClean="0"/>
              <a:t>. </a:t>
            </a:r>
            <a:endParaRPr lang="en-US" sz="1400" dirty="0">
              <a:solidFill>
                <a:srgbClr val="92D05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De-cabling performed in preparation of </a:t>
            </a:r>
            <a:r>
              <a:rPr lang="en-US" sz="1400" dirty="0" err="1" smtClean="0"/>
              <a:t>refurbvishment</a:t>
            </a:r>
            <a:r>
              <a:rPr lang="en-US" sz="1400" dirty="0" smtClean="0"/>
              <a:t> activities completed.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Building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Old barrack cleaned and removed to make space for new layout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Work ongoing to prepare new layout.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974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00" y="85383"/>
            <a:ext cx="3240360" cy="648334"/>
          </a:xfrm>
        </p:spPr>
        <p:txBody>
          <a:bodyPr>
            <a:normAutofit/>
          </a:bodyPr>
          <a:lstStyle/>
          <a:p>
            <a:r>
              <a:rPr lang="en-GB" sz="3500" dirty="0" smtClean="0">
                <a:solidFill>
                  <a:srgbClr val="0070C0"/>
                </a:solidFill>
              </a:rPr>
              <a:t>B180 </a:t>
            </a:r>
            <a:r>
              <a:rPr lang="en-GB" sz="3500" dirty="0" err="1" smtClean="0">
                <a:solidFill>
                  <a:srgbClr val="0070C0"/>
                </a:solidFill>
              </a:rPr>
              <a:t>cleanup</a:t>
            </a:r>
            <a:endParaRPr lang="en-GB" sz="3500" dirty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" y="728569"/>
            <a:ext cx="9144000" cy="19744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30938"/>
            <a:ext cx="9144000" cy="242572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2989077"/>
            <a:ext cx="1619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5</a:t>
            </a:r>
            <a:r>
              <a:rPr lang="en-GB" sz="1200" baseline="30000" dirty="0" smtClean="0">
                <a:solidFill>
                  <a:schemeClr val="bg1"/>
                </a:solidFill>
              </a:rPr>
              <a:t>th </a:t>
            </a:r>
            <a:r>
              <a:rPr lang="en-GB" sz="1200" dirty="0" smtClean="0">
                <a:solidFill>
                  <a:schemeClr val="bg1"/>
                </a:solidFill>
              </a:rPr>
              <a:t>of May</a:t>
            </a:r>
            <a:endParaRPr lang="en-GB" sz="1200" baseline="30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1" y="758388"/>
            <a:ext cx="1811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19</a:t>
            </a:r>
            <a:r>
              <a:rPr lang="en-GB" sz="1200" baseline="30000" dirty="0" smtClean="0">
                <a:solidFill>
                  <a:schemeClr val="bg1"/>
                </a:solidFill>
              </a:rPr>
              <a:t>th</a:t>
            </a:r>
            <a:r>
              <a:rPr lang="en-GB" sz="1200" dirty="0" smtClean="0">
                <a:solidFill>
                  <a:schemeClr val="bg1"/>
                </a:solidFill>
              </a:rPr>
              <a:t> of January</a:t>
            </a:r>
            <a:endParaRPr lang="en-GB" sz="1200" baseline="30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9512" y="5661248"/>
            <a:ext cx="72346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 smtClean="0"/>
              <a:t>Area and </a:t>
            </a:r>
            <a:r>
              <a:rPr lang="fr-CH" sz="1400" dirty="0" err="1" smtClean="0"/>
              <a:t>cryogenic</a:t>
            </a:r>
            <a:r>
              <a:rPr lang="fr-CH" sz="1400" dirty="0" smtClean="0"/>
              <a:t> </a:t>
            </a:r>
            <a:r>
              <a:rPr lang="fr-CH" sz="1400" dirty="0" err="1" smtClean="0"/>
              <a:t>equipment</a:t>
            </a:r>
            <a:r>
              <a:rPr lang="fr-CH" sz="1400" dirty="0" smtClean="0"/>
              <a:t> are </a:t>
            </a:r>
            <a:r>
              <a:rPr lang="fr-CH" sz="1400" dirty="0" err="1" smtClean="0"/>
              <a:t>ready</a:t>
            </a:r>
            <a:r>
              <a:rPr lang="fr-CH" sz="1400" dirty="0" smtClean="0"/>
              <a:t> to </a:t>
            </a:r>
            <a:r>
              <a:rPr lang="fr-CH" sz="1400" dirty="0" err="1" smtClean="0"/>
              <a:t>start</a:t>
            </a:r>
            <a:r>
              <a:rPr lang="fr-CH" sz="1400" dirty="0" smtClean="0"/>
              <a:t> </a:t>
            </a:r>
            <a:r>
              <a:rPr lang="fr-CH" sz="1400" dirty="0" err="1" smtClean="0"/>
              <a:t>refurbishment</a:t>
            </a:r>
            <a:r>
              <a:rPr lang="fr-CH" sz="1400" dirty="0" smtClean="0"/>
              <a:t> and upgrade </a:t>
            </a:r>
            <a:r>
              <a:rPr lang="fr-CH" sz="1400" dirty="0" err="1" smtClean="0"/>
              <a:t>activities</a:t>
            </a:r>
            <a:endParaRPr lang="fr-CH" sz="1400" dirty="0" smtClean="0"/>
          </a:p>
        </p:txBody>
      </p:sp>
    </p:spTree>
    <p:extLst>
      <p:ext uri="{BB962C8B-B14F-4D97-AF65-F5344CB8AC3E}">
        <p14:creationId xmlns:p14="http://schemas.microsoft.com/office/powerpoint/2010/main" val="206339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38" y="970025"/>
            <a:ext cx="4398699" cy="30174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776" y="179287"/>
            <a:ext cx="8964488" cy="60321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Layout and cryogenic distribution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020" y="1088739"/>
            <a:ext cx="4212468" cy="2889685"/>
          </a:xfrm>
          <a:prstGeom prst="rect">
            <a:avLst/>
          </a:prstGeom>
          <a:ln>
            <a:solidFill>
              <a:schemeClr val="accent3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527884" y="3310710"/>
            <a:ext cx="3722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700" b="1" dirty="0" smtClean="0">
                <a:solidFill>
                  <a:srgbClr val="FFFF00"/>
                </a:solidFill>
              </a:rPr>
              <a:t>DVB</a:t>
            </a:r>
            <a:endParaRPr lang="en-GB" sz="700" b="1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5186" y="3594339"/>
            <a:ext cx="57740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700" b="1" dirty="0" smtClean="0">
                <a:solidFill>
                  <a:srgbClr val="FFFF00"/>
                </a:solidFill>
              </a:rPr>
              <a:t>Cold Box</a:t>
            </a:r>
            <a:endParaRPr lang="en-GB" sz="700" b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48364" y="1086475"/>
            <a:ext cx="36740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700" b="1" dirty="0" smtClean="0">
                <a:solidFill>
                  <a:schemeClr val="accent6"/>
                </a:solidFill>
              </a:rPr>
              <a:t>SVB</a:t>
            </a:r>
            <a:endParaRPr lang="en-GB" sz="700" b="1" dirty="0">
              <a:solidFill>
                <a:schemeClr val="accent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460432" y="2744924"/>
            <a:ext cx="36740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700" b="1" dirty="0" smtClean="0">
                <a:solidFill>
                  <a:schemeClr val="accent6"/>
                </a:solidFill>
              </a:rPr>
              <a:t>SVB</a:t>
            </a:r>
            <a:endParaRPr lang="en-GB" sz="700" b="1" dirty="0">
              <a:solidFill>
                <a:schemeClr val="accent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96701" y="1628800"/>
            <a:ext cx="36740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700" b="1" dirty="0" smtClean="0">
                <a:solidFill>
                  <a:schemeClr val="accent6"/>
                </a:solidFill>
              </a:rPr>
              <a:t>SVB</a:t>
            </a:r>
            <a:endParaRPr lang="en-GB" sz="700" b="1" dirty="0">
              <a:solidFill>
                <a:schemeClr val="accent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84268" y="3020791"/>
            <a:ext cx="3722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700" b="1" dirty="0" smtClean="0">
                <a:solidFill>
                  <a:schemeClr val="accent6"/>
                </a:solidFill>
              </a:rPr>
              <a:t>CVB</a:t>
            </a:r>
            <a:endParaRPr lang="en-GB" sz="700" b="1" dirty="0">
              <a:solidFill>
                <a:schemeClr val="accent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24483" y="2855246"/>
            <a:ext cx="3722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700" b="1" dirty="0" smtClean="0">
                <a:solidFill>
                  <a:schemeClr val="accent6"/>
                </a:solidFill>
              </a:rPr>
              <a:t>DVB</a:t>
            </a:r>
            <a:endParaRPr lang="en-GB" sz="700" b="1" dirty="0">
              <a:solidFill>
                <a:schemeClr val="accent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10592" y="3310710"/>
            <a:ext cx="62869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700" b="1" dirty="0" err="1" smtClean="0">
                <a:solidFill>
                  <a:schemeClr val="accent6"/>
                </a:solidFill>
              </a:rPr>
              <a:t>Pre-cooler</a:t>
            </a:r>
            <a:endParaRPr lang="en-GB" sz="700" b="1" dirty="0">
              <a:solidFill>
                <a:schemeClr val="accent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63179" y="2594821"/>
            <a:ext cx="62869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700" b="1" dirty="0" err="1" smtClean="0">
                <a:solidFill>
                  <a:schemeClr val="accent6"/>
                </a:solidFill>
              </a:rPr>
              <a:t>Lhe</a:t>
            </a:r>
            <a:r>
              <a:rPr lang="fr-CH" sz="700" b="1" dirty="0" smtClean="0">
                <a:solidFill>
                  <a:schemeClr val="accent6"/>
                </a:solidFill>
              </a:rPr>
              <a:t> </a:t>
            </a:r>
            <a:r>
              <a:rPr lang="fr-CH" sz="700" b="1" dirty="0" err="1" smtClean="0">
                <a:solidFill>
                  <a:schemeClr val="accent6"/>
                </a:solidFill>
              </a:rPr>
              <a:t>dewar</a:t>
            </a:r>
            <a:endParaRPr lang="en-GB" sz="700" b="1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10134" y="1511512"/>
            <a:ext cx="56778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700" b="1" dirty="0" smtClean="0">
                <a:solidFill>
                  <a:schemeClr val="accent6"/>
                </a:solidFill>
              </a:rPr>
              <a:t>Cold box</a:t>
            </a:r>
            <a:endParaRPr lang="en-GB" sz="700" b="1" dirty="0">
              <a:solidFill>
                <a:schemeClr val="accent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64649" y="1828853"/>
            <a:ext cx="41870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700" b="1" dirty="0" err="1" smtClean="0">
                <a:solidFill>
                  <a:schemeClr val="accent6"/>
                </a:solidFill>
              </a:rPr>
              <a:t>Dryer</a:t>
            </a:r>
            <a:endParaRPr lang="en-GB" sz="700" b="1" dirty="0">
              <a:solidFill>
                <a:schemeClr val="accent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3418" y="4315585"/>
            <a:ext cx="826531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err="1" smtClean="0"/>
              <a:t>Layout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finalized</a:t>
            </a:r>
            <a:endParaRPr lang="fr-CH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err="1" smtClean="0"/>
              <a:t>Technical</a:t>
            </a:r>
            <a:r>
              <a:rPr lang="fr-CH" dirty="0" smtClean="0"/>
              <a:t> </a:t>
            </a:r>
            <a:r>
              <a:rPr lang="fr-CH" dirty="0" err="1" smtClean="0"/>
              <a:t>specification</a:t>
            </a:r>
            <a:r>
              <a:rPr lang="fr-CH" dirty="0" smtClean="0"/>
              <a:t> documents for </a:t>
            </a:r>
            <a:r>
              <a:rPr lang="fr-CH" dirty="0" err="1" smtClean="0"/>
              <a:t>procurement</a:t>
            </a:r>
            <a:r>
              <a:rPr lang="fr-CH" dirty="0" smtClean="0"/>
              <a:t> are </a:t>
            </a:r>
            <a:r>
              <a:rPr lang="fr-CH" dirty="0" err="1" smtClean="0"/>
              <a:t>being</a:t>
            </a:r>
            <a:r>
              <a:rPr lang="fr-CH" dirty="0" smtClean="0"/>
              <a:t> </a:t>
            </a:r>
            <a:r>
              <a:rPr lang="fr-CH" dirty="0" err="1" smtClean="0"/>
              <a:t>circulated</a:t>
            </a:r>
            <a:r>
              <a:rPr lang="fr-CH" dirty="0" smtClean="0"/>
              <a:t>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err="1" smtClean="0"/>
              <a:t>Current</a:t>
            </a:r>
            <a:r>
              <a:rPr lang="fr-CH" dirty="0" smtClean="0"/>
              <a:t> </a:t>
            </a:r>
            <a:r>
              <a:rPr lang="fr-CH" dirty="0" err="1" smtClean="0"/>
              <a:t>strategy</a:t>
            </a:r>
            <a:r>
              <a:rPr lang="fr-CH" dirty="0" smtClean="0"/>
              <a:t>: </a:t>
            </a:r>
            <a:r>
              <a:rPr lang="fr-CH" dirty="0" err="1" smtClean="0"/>
              <a:t>jumper</a:t>
            </a:r>
            <a:r>
              <a:rPr lang="fr-CH" dirty="0" smtClean="0"/>
              <a:t> interface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defined</a:t>
            </a:r>
            <a:r>
              <a:rPr lang="fr-CH" dirty="0" smtClean="0"/>
              <a:t> and </a:t>
            </a:r>
            <a:r>
              <a:rPr lang="fr-CH" dirty="0" err="1" smtClean="0"/>
              <a:t>procured</a:t>
            </a:r>
            <a:r>
              <a:rPr lang="fr-CH" dirty="0" smtClean="0"/>
              <a:t> </a:t>
            </a:r>
            <a:r>
              <a:rPr lang="fr-CH" dirty="0" err="1" smtClean="0"/>
              <a:t>later</a:t>
            </a:r>
            <a:r>
              <a:rPr lang="fr-CH" dirty="0" smtClean="0"/>
              <a:t> (</a:t>
            </a:r>
            <a:r>
              <a:rPr lang="fr-CH" dirty="0" err="1" smtClean="0"/>
              <a:t>see</a:t>
            </a:r>
            <a:r>
              <a:rPr lang="fr-CH" dirty="0" smtClean="0"/>
              <a:t> </a:t>
            </a:r>
            <a:r>
              <a:rPr lang="fr-CH" dirty="0" err="1" smtClean="0"/>
              <a:t>next</a:t>
            </a:r>
            <a:r>
              <a:rPr lang="fr-CH" dirty="0" smtClean="0"/>
              <a:t> slide)</a:t>
            </a:r>
            <a:endParaRPr lang="fr-CH" dirty="0"/>
          </a:p>
          <a:p>
            <a:pPr>
              <a:spcBef>
                <a:spcPts val="600"/>
              </a:spcBef>
            </a:pP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341723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IT-4091 Cryogenic Distribution System</a:t>
            </a:r>
            <a:endParaRPr lang="en-GB" sz="2800" dirty="0"/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359532" y="800708"/>
            <a:ext cx="4047893" cy="239503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 smtClean="0"/>
              <a:t>IT-4091:</a:t>
            </a:r>
          </a:p>
          <a:p>
            <a:pPr>
              <a:buFontTx/>
              <a:buChar char="-"/>
            </a:pPr>
            <a:r>
              <a:rPr lang="en-GB" sz="1600" dirty="0" smtClean="0"/>
              <a:t>MS finished, 9 firms interested</a:t>
            </a:r>
          </a:p>
          <a:p>
            <a:pPr>
              <a:buFontTx/>
              <a:buChar char="-"/>
            </a:pPr>
            <a:r>
              <a:rPr lang="en-GB" sz="1600" dirty="0" smtClean="0"/>
              <a:t>Design/integration finished</a:t>
            </a:r>
          </a:p>
          <a:p>
            <a:pPr>
              <a:buFontTx/>
              <a:buChar char="-"/>
            </a:pPr>
            <a:r>
              <a:rPr lang="en-GB" sz="1600" dirty="0" smtClean="0"/>
              <a:t>IT docs in circulation</a:t>
            </a:r>
          </a:p>
          <a:p>
            <a:pPr>
              <a:buFontTx/>
              <a:buChar char="-"/>
            </a:pPr>
            <a:r>
              <a:rPr lang="en-GB" sz="1600" dirty="0" smtClean="0"/>
              <a:t>Contract award planned for mid-July</a:t>
            </a:r>
          </a:p>
          <a:p>
            <a:pPr>
              <a:buFontTx/>
              <a:buChar char="-"/>
            </a:pPr>
            <a:endParaRPr lang="en-GB" sz="400" dirty="0" smtClean="0"/>
          </a:p>
          <a:p>
            <a:pPr marL="0" indent="0">
              <a:buNone/>
            </a:pPr>
            <a:r>
              <a:rPr lang="en-GB" sz="1600" b="1" dirty="0" smtClean="0"/>
              <a:t>DO-29235:</a:t>
            </a:r>
            <a:r>
              <a:rPr lang="en-GB" sz="1600" dirty="0" smtClean="0"/>
              <a:t> Cryogenic valves</a:t>
            </a:r>
          </a:p>
          <a:p>
            <a:pPr marL="0" indent="0">
              <a:buNone/>
            </a:pPr>
            <a:r>
              <a:rPr lang="en-GB" sz="1600" dirty="0" smtClean="0"/>
              <a:t>- Docs will go sent out in 2 weeks</a:t>
            </a:r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286" y="980728"/>
            <a:ext cx="3325361" cy="50045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25"/>
          <a:stretch/>
        </p:blipFill>
        <p:spPr>
          <a:xfrm>
            <a:off x="133482" y="3645023"/>
            <a:ext cx="5374622" cy="25688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40017" y="3544995"/>
            <a:ext cx="36740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700" b="1" dirty="0" smtClean="0">
                <a:solidFill>
                  <a:schemeClr val="accent6"/>
                </a:solidFill>
              </a:rPr>
              <a:t>SVB</a:t>
            </a:r>
            <a:endParaRPr lang="en-GB" sz="700" b="1" dirty="0">
              <a:solidFill>
                <a:schemeClr val="accent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19972" y="5785229"/>
            <a:ext cx="36740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700" b="1" dirty="0" smtClean="0">
                <a:solidFill>
                  <a:schemeClr val="accent6"/>
                </a:solidFill>
              </a:rPr>
              <a:t>SVB</a:t>
            </a:r>
            <a:endParaRPr lang="en-GB" sz="700" b="1" dirty="0">
              <a:solidFill>
                <a:schemeClr val="accent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87724" y="3544994"/>
            <a:ext cx="36740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700" b="1" dirty="0" smtClean="0">
                <a:solidFill>
                  <a:schemeClr val="accent6"/>
                </a:solidFill>
              </a:rPr>
              <a:t>SVB</a:t>
            </a:r>
            <a:endParaRPr lang="en-GB" sz="700" b="1" dirty="0">
              <a:solidFill>
                <a:schemeClr val="accent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11260" y="5573902"/>
            <a:ext cx="3722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700" b="1" dirty="0" smtClean="0">
                <a:solidFill>
                  <a:schemeClr val="accent6"/>
                </a:solidFill>
              </a:rPr>
              <a:t>CVB</a:t>
            </a:r>
            <a:endParaRPr lang="en-GB" sz="700" b="1" dirty="0">
              <a:solidFill>
                <a:schemeClr val="accent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75656" y="4653136"/>
            <a:ext cx="3722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700" b="1" dirty="0">
                <a:solidFill>
                  <a:schemeClr val="accent6"/>
                </a:solidFill>
              </a:rPr>
              <a:t>D</a:t>
            </a:r>
            <a:r>
              <a:rPr lang="fr-CH" sz="700" b="1" dirty="0" smtClean="0">
                <a:solidFill>
                  <a:schemeClr val="accent6"/>
                </a:solidFill>
              </a:rPr>
              <a:t>VB</a:t>
            </a:r>
            <a:endParaRPr lang="en-GB" sz="7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287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35" t="1851" r="21307" b="-1"/>
          <a:stretch/>
        </p:blipFill>
        <p:spPr>
          <a:xfrm>
            <a:off x="202910" y="1376772"/>
            <a:ext cx="2916324" cy="31897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580" y="152636"/>
            <a:ext cx="8226854" cy="60321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Satellite valve Box &amp; </a:t>
            </a:r>
            <a:r>
              <a:rPr lang="en-GB" dirty="0" err="1" smtClean="0"/>
              <a:t>cryo</a:t>
            </a:r>
            <a:r>
              <a:rPr lang="en-GB" dirty="0" smtClean="0"/>
              <a:t> interface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 bwMode="auto">
          <a:xfrm>
            <a:off x="1067006" y="1367075"/>
            <a:ext cx="914400" cy="9144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772" y="908720"/>
            <a:ext cx="2839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Interface for </a:t>
            </a:r>
            <a:r>
              <a:rPr lang="fr-CH" dirty="0" err="1" smtClean="0">
                <a:solidFill>
                  <a:srgbClr val="FF0000"/>
                </a:solidFill>
              </a:rPr>
              <a:t>procurement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1102054"/>
            <a:ext cx="3733657" cy="282300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200292" y="3641747"/>
            <a:ext cx="96051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fr-CH" sz="1100" dirty="0" smtClean="0"/>
              <a:t>GSI </a:t>
            </a:r>
            <a:r>
              <a:rPr lang="fr-CH" sz="1100" dirty="0" err="1" smtClean="0"/>
              <a:t>drawing</a:t>
            </a:r>
            <a:endParaRPr lang="en-GB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251520" y="4665208"/>
            <a:ext cx="826531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err="1" smtClean="0"/>
              <a:t>Procurement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proceeding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interface up to </a:t>
            </a:r>
            <a:r>
              <a:rPr lang="fr-CH" dirty="0" err="1" smtClean="0"/>
              <a:t>jumper</a:t>
            </a:r>
            <a:r>
              <a:rPr lang="fr-CH" dirty="0" smtClean="0"/>
              <a:t>. This </a:t>
            </a:r>
            <a:r>
              <a:rPr lang="fr-CH" dirty="0" err="1" smtClean="0"/>
              <a:t>allows</a:t>
            </a:r>
            <a:r>
              <a:rPr lang="fr-CH" dirty="0" smtClean="0"/>
              <a:t> to </a:t>
            </a:r>
            <a:r>
              <a:rPr lang="fr-CH" dirty="0" err="1" smtClean="0"/>
              <a:t>start</a:t>
            </a:r>
            <a:r>
              <a:rPr lang="fr-CH" dirty="0" smtClean="0"/>
              <a:t> the </a:t>
            </a:r>
            <a:r>
              <a:rPr lang="fr-CH" dirty="0" err="1" smtClean="0"/>
              <a:t>procurement</a:t>
            </a:r>
            <a:r>
              <a:rPr lang="fr-CH" dirty="0" smtClean="0"/>
              <a:t> and </a:t>
            </a:r>
            <a:r>
              <a:rPr lang="fr-CH" dirty="0" err="1" smtClean="0"/>
              <a:t>finalize</a:t>
            </a:r>
            <a:r>
              <a:rPr lang="fr-CH" dirty="0" smtClean="0"/>
              <a:t> the </a:t>
            </a:r>
            <a:r>
              <a:rPr lang="fr-CH" dirty="0" err="1" smtClean="0"/>
              <a:t>jumper</a:t>
            </a:r>
            <a:r>
              <a:rPr lang="fr-CH" dirty="0" smtClean="0"/>
              <a:t> and interfaces at a </a:t>
            </a:r>
            <a:r>
              <a:rPr lang="fr-CH" dirty="0" err="1" smtClean="0"/>
              <a:t>later</a:t>
            </a:r>
            <a:r>
              <a:rPr lang="fr-CH" dirty="0" smtClean="0"/>
              <a:t> time.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err="1" smtClean="0"/>
              <a:t>Jumper</a:t>
            </a:r>
            <a:r>
              <a:rPr lang="fr-CH" dirty="0" smtClean="0"/>
              <a:t> and </a:t>
            </a:r>
            <a:r>
              <a:rPr lang="fr-CH" dirty="0" err="1" smtClean="0"/>
              <a:t>connection</a:t>
            </a:r>
            <a:r>
              <a:rPr lang="fr-CH" dirty="0" smtClean="0"/>
              <a:t> technologies </a:t>
            </a:r>
            <a:r>
              <a:rPr lang="fr-CH" dirty="0" err="1" smtClean="0"/>
              <a:t>need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finalized</a:t>
            </a:r>
            <a:r>
              <a:rPr lang="fr-CH" dirty="0" smtClean="0"/>
              <a:t> (</a:t>
            </a:r>
            <a:r>
              <a:rPr lang="fr-CH" dirty="0" err="1" smtClean="0"/>
              <a:t>see</a:t>
            </a:r>
            <a:r>
              <a:rPr lang="fr-CH" dirty="0" smtClean="0"/>
              <a:t> </a:t>
            </a:r>
            <a:r>
              <a:rPr lang="fr-CH" dirty="0" err="1" smtClean="0"/>
              <a:t>next</a:t>
            </a:r>
            <a:r>
              <a:rPr lang="fr-CH" dirty="0" smtClean="0"/>
              <a:t> slides).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smtClean="0"/>
              <a:t>Information </a:t>
            </a:r>
            <a:r>
              <a:rPr lang="fr-CH" dirty="0" err="1" smtClean="0"/>
              <a:t>received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FAIR last </a:t>
            </a:r>
            <a:r>
              <a:rPr lang="fr-CH" dirty="0" err="1" smtClean="0"/>
              <a:t>week</a:t>
            </a:r>
            <a:r>
              <a:rPr lang="fr-CH" dirty="0" smtClean="0"/>
              <a:t>, </a:t>
            </a:r>
            <a:r>
              <a:rPr lang="fr-CH" dirty="0" err="1" smtClean="0"/>
              <a:t>being</a:t>
            </a:r>
            <a:r>
              <a:rPr lang="fr-CH" dirty="0" smtClean="0"/>
              <a:t> </a:t>
            </a:r>
            <a:r>
              <a:rPr lang="fr-CH" dirty="0" err="1" smtClean="0"/>
              <a:t>analyzed</a:t>
            </a:r>
            <a:r>
              <a:rPr lang="fr-CH" dirty="0" smtClean="0"/>
              <a:t>. </a:t>
            </a:r>
          </a:p>
          <a:p>
            <a:pPr>
              <a:spcBef>
                <a:spcPts val="600"/>
              </a:spcBef>
            </a:pPr>
            <a:endParaRPr lang="fr-CH" dirty="0" smtClean="0"/>
          </a:p>
        </p:txBody>
      </p:sp>
      <p:sp>
        <p:nvSpPr>
          <p:cNvPr id="16" name="Oval 15"/>
          <p:cNvSpPr/>
          <p:nvPr/>
        </p:nvSpPr>
        <p:spPr bwMode="auto">
          <a:xfrm>
            <a:off x="4644008" y="1628800"/>
            <a:ext cx="1188132" cy="75608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pic>
        <p:nvPicPr>
          <p:cNvPr id="17" name="Picture 2" descr="C:\Users\aperin\AppData\Local\Microsoft\Windows\Temporary Internet Files\Content.IE5\VBKSAWIE\MC900434750[1]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3256" y="5393274"/>
            <a:ext cx="252028" cy="25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543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0718" y="707142"/>
            <a:ext cx="8265313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 err="1" smtClean="0"/>
              <a:t>Study</a:t>
            </a:r>
            <a:r>
              <a:rPr lang="fr-CH" sz="1400" dirty="0" smtClean="0"/>
              <a:t> to </a:t>
            </a:r>
            <a:r>
              <a:rPr lang="fr-CH" sz="1400" dirty="0" err="1" smtClean="0"/>
              <a:t>define</a:t>
            </a:r>
            <a:r>
              <a:rPr lang="fr-CH" sz="1400" dirty="0" smtClean="0"/>
              <a:t> and </a:t>
            </a:r>
            <a:r>
              <a:rPr lang="fr-CH" sz="1400" u="sng" dirty="0" err="1" smtClean="0"/>
              <a:t>validate</a:t>
            </a:r>
            <a:r>
              <a:rPr lang="fr-CH" sz="1400" dirty="0" smtClean="0"/>
              <a:t> the configuration for </a:t>
            </a:r>
            <a:r>
              <a:rPr lang="fr-CH" sz="1400" dirty="0" err="1" smtClean="0"/>
              <a:t>welding</a:t>
            </a:r>
            <a:r>
              <a:rPr lang="fr-CH" sz="1400" dirty="0" smtClean="0"/>
              <a:t> and </a:t>
            </a:r>
            <a:r>
              <a:rPr lang="fr-CH" sz="1400" dirty="0" err="1" smtClean="0"/>
              <a:t>cutting</a:t>
            </a:r>
            <a:r>
              <a:rPr lang="fr-CH" sz="1400" dirty="0" smtClean="0"/>
              <a:t> </a:t>
            </a:r>
            <a:r>
              <a:rPr lang="fr-CH" sz="1400" dirty="0" err="1" smtClean="0"/>
              <a:t>being</a:t>
            </a:r>
            <a:r>
              <a:rPr lang="fr-CH" sz="1400" dirty="0" smtClean="0"/>
              <a:t> </a:t>
            </a:r>
            <a:r>
              <a:rPr lang="fr-CH" sz="1400" dirty="0" err="1" smtClean="0"/>
              <a:t>perfromed</a:t>
            </a:r>
            <a:r>
              <a:rPr lang="fr-CH" sz="1400" dirty="0" smtClean="0"/>
              <a:t> by EN-MME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 err="1" smtClean="0"/>
              <a:t>Proposal</a:t>
            </a:r>
            <a:r>
              <a:rPr lang="fr-CH" sz="1400" dirty="0" smtClean="0"/>
              <a:t> of configuration. </a:t>
            </a:r>
            <a:r>
              <a:rPr lang="fr-CH" sz="1400" dirty="0" err="1" smtClean="0"/>
              <a:t>Realistic</a:t>
            </a:r>
            <a:r>
              <a:rPr lang="fr-CH" sz="1400" dirty="0" smtClean="0"/>
              <a:t> </a:t>
            </a:r>
            <a:r>
              <a:rPr lang="fr-CH" sz="1400" dirty="0" err="1" smtClean="0"/>
              <a:t>Mockup</a:t>
            </a:r>
            <a:r>
              <a:rPr lang="fr-CH" sz="1400" dirty="0" smtClean="0"/>
              <a:t> made.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 err="1" smtClean="0"/>
              <a:t>Welding</a:t>
            </a:r>
            <a:r>
              <a:rPr lang="fr-CH" sz="1400" dirty="0" smtClean="0"/>
              <a:t>  </a:t>
            </a:r>
            <a:r>
              <a:rPr lang="fr-CH" sz="1400" dirty="0" err="1" smtClean="0"/>
              <a:t>validated</a:t>
            </a:r>
            <a:r>
              <a:rPr lang="fr-CH" sz="1400" dirty="0" smtClean="0"/>
              <a:t> </a:t>
            </a:r>
            <a:r>
              <a:rPr lang="en-US" sz="1400" dirty="0" smtClean="0">
                <a:solidFill>
                  <a:srgbClr val="92D05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✔</a:t>
            </a:r>
            <a:r>
              <a:rPr lang="fr-CH" sz="1400" dirty="0" smtClean="0"/>
              <a:t>, </a:t>
            </a:r>
            <a:r>
              <a:rPr lang="fr-CH" sz="1400" dirty="0" err="1" smtClean="0"/>
              <a:t>tooling</a:t>
            </a:r>
            <a:r>
              <a:rPr lang="fr-CH" sz="1400" dirty="0" smtClean="0"/>
              <a:t> </a:t>
            </a:r>
            <a:r>
              <a:rPr lang="fr-CH" sz="1400" dirty="0" err="1" smtClean="0"/>
              <a:t>validated</a:t>
            </a:r>
            <a:r>
              <a:rPr lang="fr-CH" sz="1400" dirty="0" smtClean="0"/>
              <a:t> </a:t>
            </a:r>
            <a:r>
              <a:rPr lang="en-US" sz="1400" dirty="0">
                <a:solidFill>
                  <a:srgbClr val="92D05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✔</a:t>
            </a:r>
            <a:r>
              <a:rPr lang="fr-CH" sz="1400" dirty="0" smtClean="0"/>
              <a:t> ,  </a:t>
            </a:r>
            <a:r>
              <a:rPr lang="fr-CH" sz="1400" dirty="0" err="1" smtClean="0"/>
              <a:t>cutting</a:t>
            </a:r>
            <a:r>
              <a:rPr lang="fr-CH" sz="1400" dirty="0" smtClean="0"/>
              <a:t> </a:t>
            </a:r>
            <a:r>
              <a:rPr lang="fr-CH" sz="1400" dirty="0" err="1" smtClean="0"/>
              <a:t>validated</a:t>
            </a:r>
            <a:r>
              <a:rPr lang="fr-CH" sz="1400" dirty="0" smtClean="0"/>
              <a:t> </a:t>
            </a:r>
            <a:r>
              <a:rPr lang="en-US" sz="1400" dirty="0">
                <a:solidFill>
                  <a:srgbClr val="92D05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✔</a:t>
            </a:r>
            <a:r>
              <a:rPr lang="fr-CH" sz="1400" dirty="0" smtClean="0"/>
              <a:t>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 smtClean="0"/>
              <a:t>Pressure test qualification </a:t>
            </a:r>
            <a:r>
              <a:rPr lang="fr-CH" sz="1400" dirty="0" err="1" smtClean="0"/>
              <a:t>ongoing</a:t>
            </a:r>
            <a:r>
              <a:rPr lang="fr-CH" sz="1400" dirty="0" smtClean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684" y="34954"/>
            <a:ext cx="8226854" cy="603219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Cryo</a:t>
            </a:r>
            <a:r>
              <a:rPr lang="en-GB" dirty="0" smtClean="0"/>
              <a:t> interface to magnets</a:t>
            </a:r>
            <a:endParaRPr lang="en-GB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878" y="2047127"/>
            <a:ext cx="1557563" cy="148191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696285" y="5933761"/>
            <a:ext cx="1380506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fr-CH" sz="1100" dirty="0" smtClean="0"/>
              <a:t>G. Favre, EN-MME</a:t>
            </a:r>
            <a:endParaRPr lang="en-GB" sz="1100" dirty="0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1916" y="1961052"/>
            <a:ext cx="2265107" cy="1580641"/>
          </a:xfrm>
          <a:prstGeom prst="rect">
            <a:avLst/>
          </a:prstGeom>
          <a:noFill/>
        </p:spPr>
      </p:pic>
      <p:sp>
        <p:nvSpPr>
          <p:cNvPr id="9" name="Oval 8"/>
          <p:cNvSpPr/>
          <p:nvPr/>
        </p:nvSpPr>
        <p:spPr bwMode="auto">
          <a:xfrm>
            <a:off x="1065712" y="2195540"/>
            <a:ext cx="432048" cy="29267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2459" y="1997583"/>
            <a:ext cx="2481508" cy="1194394"/>
          </a:xfrm>
          <a:prstGeom prst="rect">
            <a:avLst/>
          </a:prstGeom>
          <a:noFill/>
        </p:spPr>
      </p:pic>
      <p:pic>
        <p:nvPicPr>
          <p:cNvPr id="11" name="Picture 10" descr="\\cern.ch\dfs\Users\d\drey\Desktop\P1010256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9852" y="3825045"/>
            <a:ext cx="2330832" cy="176389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5854244" y="3108814"/>
            <a:ext cx="14943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err="1" smtClean="0"/>
              <a:t>Proposed</a:t>
            </a:r>
            <a:r>
              <a:rPr lang="fr-CH" sz="1000" dirty="0" smtClean="0"/>
              <a:t> configuration</a:t>
            </a:r>
            <a:endParaRPr lang="en-GB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5760132" y="5501523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err="1" smtClean="0"/>
              <a:t>Cutting</a:t>
            </a:r>
            <a:endParaRPr lang="en-GB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3167844" y="5588935"/>
            <a:ext cx="10294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Orbital </a:t>
            </a:r>
            <a:r>
              <a:rPr lang="fr-CH" sz="1000" dirty="0" err="1" smtClean="0"/>
              <a:t>welding</a:t>
            </a:r>
            <a:endParaRPr lang="en-GB" sz="1000" dirty="0"/>
          </a:p>
        </p:txBody>
      </p:sp>
      <p:pic>
        <p:nvPicPr>
          <p:cNvPr id="17" name="Picture 16" descr="\\cern.ch\dfs\Users\d\drey\Desktop\CERN drey\job MME\J302.27.768 aimant FAIR\soudage aimant FAIR\soudage a clin\2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673" y="3878898"/>
            <a:ext cx="2486174" cy="1656183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17"/>
          <p:cNvSpPr txBox="1"/>
          <p:nvPr/>
        </p:nvSpPr>
        <p:spPr>
          <a:xfrm>
            <a:off x="159684" y="5534451"/>
            <a:ext cx="6319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err="1" smtClean="0"/>
              <a:t>Mockup</a:t>
            </a:r>
            <a:endParaRPr lang="en-GB" sz="1000" dirty="0"/>
          </a:p>
        </p:txBody>
      </p:sp>
      <p:pic>
        <p:nvPicPr>
          <p:cNvPr id="19" name="Picture 18" descr="\\cern.ch\dfs\Users\d\drey\Desktop\CERN drey\job MME\J302.27.768 aimant FAIR\decoupe\decoupe diameter 44.5\P1010234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4244" y="3825045"/>
            <a:ext cx="2319466" cy="17383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10480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\\cern.ch\dfs\Users\d\drey\Desktop\CERN drey\job MME\J302.27.768 aimant FAIR\macro\bout a bout dia 44.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4966" y="4105409"/>
            <a:ext cx="2154884" cy="161787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684" y="34954"/>
            <a:ext cx="8226854" cy="60321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Welded </a:t>
            </a:r>
            <a:r>
              <a:rPr lang="en-GB" dirty="0" err="1" smtClean="0"/>
              <a:t>cryo</a:t>
            </a:r>
            <a:r>
              <a:rPr lang="en-GB" dirty="0" smtClean="0"/>
              <a:t> interface to magnets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696285" y="5933761"/>
            <a:ext cx="1380506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fr-CH" sz="1100" dirty="0" smtClean="0"/>
              <a:t>G. Favre, EN-MME</a:t>
            </a:r>
            <a:endParaRPr lang="en-GB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1285360" y="5771334"/>
            <a:ext cx="2226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err="1" smtClean="0"/>
              <a:t>Metallographic</a:t>
            </a:r>
            <a:r>
              <a:rPr lang="fr-CH" sz="1000" dirty="0" smtClean="0"/>
              <a:t> </a:t>
            </a:r>
            <a:r>
              <a:rPr lang="fr-CH" sz="1000" dirty="0" err="1" smtClean="0"/>
              <a:t>analysis</a:t>
            </a:r>
            <a:r>
              <a:rPr lang="fr-CH" sz="1000" dirty="0" smtClean="0"/>
              <a:t> of the </a:t>
            </a:r>
            <a:r>
              <a:rPr lang="fr-CH" sz="1000" dirty="0" err="1" smtClean="0"/>
              <a:t>welds</a:t>
            </a:r>
            <a:endParaRPr lang="en-GB" sz="1000" dirty="0"/>
          </a:p>
        </p:txBody>
      </p:sp>
      <p:pic>
        <p:nvPicPr>
          <p:cNvPr id="22" name="Picture 21" descr="\\cern.ch\dfs\Users\d\drey\Desktop\P101029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0274" y="4088369"/>
            <a:ext cx="2376264" cy="1645357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TextBox 22"/>
          <p:cNvSpPr txBox="1"/>
          <p:nvPr/>
        </p:nvSpPr>
        <p:spPr>
          <a:xfrm>
            <a:off x="5904148" y="5733726"/>
            <a:ext cx="4764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err="1" smtClean="0"/>
              <a:t>Weld</a:t>
            </a:r>
            <a:endParaRPr lang="en-GB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3748" y="755744"/>
            <a:ext cx="4572508" cy="3132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0738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 err="1" smtClean="0"/>
              <a:t>Precooler</a:t>
            </a:r>
            <a:r>
              <a:rPr lang="en-GB" sz="2400" dirty="0" smtClean="0"/>
              <a:t> # 2 (CWU 2)</a:t>
            </a:r>
            <a:endParaRPr lang="en-GB" sz="2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b="1" dirty="0" smtClean="0"/>
              <a:t>IT-4085:</a:t>
            </a:r>
          </a:p>
          <a:p>
            <a:pPr>
              <a:buFontTx/>
              <a:buChar char="-"/>
            </a:pPr>
            <a:r>
              <a:rPr lang="en-GB" sz="1600" dirty="0" smtClean="0"/>
              <a:t>MS finished, 7 firms interested</a:t>
            </a:r>
          </a:p>
          <a:p>
            <a:pPr>
              <a:buFontTx/>
              <a:buChar char="-"/>
            </a:pPr>
            <a:r>
              <a:rPr lang="en-GB" sz="1600" dirty="0" smtClean="0"/>
              <a:t>Design finished</a:t>
            </a:r>
          </a:p>
          <a:p>
            <a:pPr>
              <a:buFontTx/>
              <a:buChar char="-"/>
            </a:pPr>
            <a:r>
              <a:rPr lang="en-GB" sz="1600" dirty="0" smtClean="0"/>
              <a:t>IT postponed to after summer (resources)</a:t>
            </a:r>
          </a:p>
          <a:p>
            <a:pPr>
              <a:buFontTx/>
              <a:buChar char="-"/>
            </a:pPr>
            <a:endParaRPr lang="en-GB" sz="1600" dirty="0" smtClean="0"/>
          </a:p>
          <a:p>
            <a:pPr marL="36576" indent="0">
              <a:buNone/>
            </a:pPr>
            <a:endParaRPr lang="fr-CH" sz="1600" dirty="0"/>
          </a:p>
          <a:p>
            <a:pPr>
              <a:buFontTx/>
              <a:buChar char="-"/>
            </a:pPr>
            <a:endParaRPr lang="en-GB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068" y="584684"/>
            <a:ext cx="3644295" cy="526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3957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819" y="152636"/>
            <a:ext cx="6455060" cy="495208"/>
          </a:xfrm>
        </p:spPr>
        <p:txBody>
          <a:bodyPr>
            <a:noAutofit/>
          </a:bodyPr>
          <a:lstStyle/>
          <a:p>
            <a:r>
              <a:rPr lang="en-GB" sz="3200" dirty="0" smtClean="0"/>
              <a:t>Controls &amp; powering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388932" cy="4667421"/>
          </a:xfrm>
        </p:spPr>
        <p:txBody>
          <a:bodyPr>
            <a:normAutofit/>
          </a:bodyPr>
          <a:lstStyle/>
          <a:p>
            <a:pPr lvl="1">
              <a:buClr>
                <a:schemeClr val="tx1"/>
              </a:buClr>
            </a:pPr>
            <a:r>
              <a:rPr lang="fr-CH" sz="1800" dirty="0" err="1" smtClean="0"/>
              <a:t>Decabling</a:t>
            </a:r>
            <a:r>
              <a:rPr lang="fr-CH" sz="1800" dirty="0" smtClean="0"/>
              <a:t> in B180 </a:t>
            </a:r>
            <a:r>
              <a:rPr lang="fr-CH" sz="1800" dirty="0" err="1" smtClean="0"/>
              <a:t>according</a:t>
            </a:r>
            <a:r>
              <a:rPr lang="fr-CH" sz="1800" dirty="0" smtClean="0"/>
              <a:t> to </a:t>
            </a:r>
            <a:r>
              <a:rPr lang="fr-CH" sz="1800" dirty="0" err="1" smtClean="0"/>
              <a:t>planned</a:t>
            </a:r>
            <a:r>
              <a:rPr lang="fr-CH" sz="1800" dirty="0" smtClean="0"/>
              <a:t> </a:t>
            </a:r>
            <a:r>
              <a:rPr lang="fr-CH" sz="1800" dirty="0" err="1" smtClean="0"/>
              <a:t>schedule</a:t>
            </a:r>
            <a:endParaRPr lang="fr-CH" sz="1800" dirty="0"/>
          </a:p>
          <a:p>
            <a:pPr lvl="1"/>
            <a:endParaRPr lang="fr-CH" sz="1800" dirty="0" smtClean="0"/>
          </a:p>
          <a:p>
            <a:pPr lvl="1">
              <a:buClr>
                <a:schemeClr val="tx1"/>
              </a:buClr>
            </a:pPr>
            <a:r>
              <a:rPr lang="fr-CH" sz="1800" dirty="0" smtClean="0"/>
              <a:t>Personnel </a:t>
            </a:r>
            <a:r>
              <a:rPr lang="fr-CH" sz="1800" dirty="0" err="1" smtClean="0"/>
              <a:t>is</a:t>
            </a:r>
            <a:r>
              <a:rPr lang="fr-CH" sz="1800" dirty="0" smtClean="0"/>
              <a:t> </a:t>
            </a:r>
            <a:r>
              <a:rPr lang="fr-CH" sz="1800" dirty="0" err="1" smtClean="0"/>
              <a:t>now</a:t>
            </a:r>
            <a:r>
              <a:rPr lang="fr-CH" sz="1800" dirty="0" smtClean="0"/>
              <a:t> </a:t>
            </a:r>
            <a:r>
              <a:rPr lang="fr-CH" sz="1800" dirty="0" err="1" smtClean="0"/>
              <a:t>becoming</a:t>
            </a:r>
            <a:r>
              <a:rPr lang="fr-CH" sz="1800" dirty="0" smtClean="0"/>
              <a:t> </a:t>
            </a:r>
            <a:r>
              <a:rPr lang="fr-CH" sz="1800" dirty="0" err="1" smtClean="0"/>
              <a:t>available</a:t>
            </a:r>
            <a:r>
              <a:rPr lang="fr-CH" sz="1800" dirty="0" smtClean="0"/>
              <a:t> to </a:t>
            </a:r>
            <a:r>
              <a:rPr lang="fr-CH" sz="1800" dirty="0" err="1" smtClean="0"/>
              <a:t>start</a:t>
            </a:r>
            <a:r>
              <a:rPr lang="fr-CH" sz="1800" dirty="0"/>
              <a:t> </a:t>
            </a:r>
            <a:r>
              <a:rPr lang="fr-CH" sz="1800" dirty="0" err="1" smtClean="0"/>
              <a:t>work</a:t>
            </a:r>
            <a:r>
              <a:rPr lang="fr-CH" sz="1800" dirty="0" smtClean="0"/>
              <a:t> on </a:t>
            </a:r>
            <a:r>
              <a:rPr lang="fr-CH" sz="1800" dirty="0" err="1" smtClean="0"/>
              <a:t>definition</a:t>
            </a:r>
            <a:r>
              <a:rPr lang="fr-CH" sz="1800" dirty="0" smtClean="0"/>
              <a:t> and </a:t>
            </a:r>
            <a:r>
              <a:rPr lang="fr-CH" sz="1800" dirty="0" err="1" smtClean="0"/>
              <a:t>refurbishment</a:t>
            </a:r>
            <a:r>
              <a:rPr lang="fr-CH" sz="1800" dirty="0" smtClean="0"/>
              <a:t> of </a:t>
            </a:r>
            <a:r>
              <a:rPr lang="fr-CH" sz="1800" dirty="0" err="1" smtClean="0"/>
              <a:t>equipment</a:t>
            </a:r>
            <a:r>
              <a:rPr lang="fr-CH" sz="1800" dirty="0" smtClean="0"/>
              <a:t>.</a:t>
            </a:r>
          </a:p>
          <a:p>
            <a:pPr lvl="1"/>
            <a:endParaRPr lang="fr-CH" sz="1800" dirty="0" smtClean="0"/>
          </a:p>
          <a:p>
            <a:pPr lvl="1">
              <a:buClr>
                <a:schemeClr val="tx1"/>
              </a:buClr>
            </a:pPr>
            <a:r>
              <a:rPr lang="en-GB" sz="1800" dirty="0"/>
              <a:t>Required CE man power for CB and Precooler1 </a:t>
            </a:r>
            <a:r>
              <a:rPr lang="en-GB" sz="1800" dirty="0" smtClean="0"/>
              <a:t>available starting from mid-May </a:t>
            </a:r>
            <a:r>
              <a:rPr lang="en-GB" sz="1800" dirty="0"/>
              <a:t>thanks to the participation of 2 technical staff + 1 fellow + 1 student in order to readjust personnel allocation to other </a:t>
            </a:r>
            <a:r>
              <a:rPr lang="en-GB" sz="1800" dirty="0" smtClean="0"/>
              <a:t>projects</a:t>
            </a:r>
          </a:p>
          <a:p>
            <a:pPr lvl="1"/>
            <a:endParaRPr lang="fr-CH" sz="1800" dirty="0"/>
          </a:p>
          <a:p>
            <a:pPr lvl="1">
              <a:buClr>
                <a:schemeClr val="tx1"/>
              </a:buClr>
            </a:pPr>
            <a:r>
              <a:rPr lang="fr-CH" sz="1800" dirty="0" smtClean="0"/>
              <a:t>The control system architecture has been </a:t>
            </a:r>
            <a:r>
              <a:rPr lang="fr-CH" sz="1800" dirty="0" err="1" smtClean="0"/>
              <a:t>defined</a:t>
            </a:r>
            <a:r>
              <a:rPr lang="fr-CH" sz="1800" dirty="0" smtClean="0"/>
              <a:t>.</a:t>
            </a:r>
          </a:p>
          <a:p>
            <a:pPr lvl="1"/>
            <a:endParaRPr lang="fr-CH" sz="1800" dirty="0" smtClean="0"/>
          </a:p>
          <a:p>
            <a:pPr lvl="1">
              <a:buClr>
                <a:schemeClr val="tx1"/>
              </a:buClr>
            </a:pPr>
            <a:r>
              <a:rPr lang="fr-CH" sz="1800" dirty="0" err="1" smtClean="0"/>
              <a:t>Next</a:t>
            </a:r>
            <a:r>
              <a:rPr lang="fr-CH" sz="1800" dirty="0" smtClean="0"/>
              <a:t> </a:t>
            </a:r>
            <a:r>
              <a:rPr lang="fr-CH" sz="1800" dirty="0" err="1" smtClean="0"/>
              <a:t>step</a:t>
            </a:r>
            <a:r>
              <a:rPr lang="fr-CH" sz="1800" dirty="0" smtClean="0"/>
              <a:t> </a:t>
            </a:r>
            <a:r>
              <a:rPr lang="fr-CH" sz="1800" dirty="0" err="1" smtClean="0"/>
              <a:t>is</a:t>
            </a:r>
            <a:r>
              <a:rPr lang="fr-CH" sz="1800" dirty="0" smtClean="0"/>
              <a:t> the </a:t>
            </a:r>
            <a:r>
              <a:rPr lang="fr-CH" sz="1800" dirty="0" err="1" smtClean="0"/>
              <a:t>definition</a:t>
            </a:r>
            <a:r>
              <a:rPr lang="fr-CH" sz="1800" dirty="0" smtClean="0"/>
              <a:t> of interfaces and </a:t>
            </a:r>
            <a:r>
              <a:rPr lang="fr-CH" sz="1800" dirty="0" err="1" smtClean="0"/>
              <a:t>integration</a:t>
            </a:r>
            <a:r>
              <a:rPr lang="fr-CH" sz="1800" dirty="0" smtClean="0"/>
              <a:t> of </a:t>
            </a:r>
            <a:r>
              <a:rPr lang="fr-CH" sz="1800" dirty="0" err="1" smtClean="0"/>
              <a:t>magnet</a:t>
            </a:r>
            <a:r>
              <a:rPr lang="fr-CH" sz="1800" dirty="0" smtClean="0"/>
              <a:t> </a:t>
            </a:r>
            <a:r>
              <a:rPr lang="fr-CH" sz="1800" dirty="0" err="1" smtClean="0"/>
              <a:t>instrumention</a:t>
            </a:r>
            <a:r>
              <a:rPr lang="fr-CH" sz="1800" dirty="0" smtClean="0"/>
              <a:t> (</a:t>
            </a:r>
            <a:r>
              <a:rPr lang="fr-CH" sz="1800" dirty="0" err="1" smtClean="0"/>
              <a:t>see</a:t>
            </a:r>
            <a:r>
              <a:rPr lang="fr-CH" sz="1800" dirty="0" smtClean="0"/>
              <a:t> </a:t>
            </a:r>
            <a:r>
              <a:rPr lang="fr-CH" sz="1800" dirty="0" err="1" smtClean="0"/>
              <a:t>next</a:t>
            </a:r>
            <a:r>
              <a:rPr lang="fr-CH" sz="1800" dirty="0" smtClean="0"/>
              <a:t> slide). </a:t>
            </a:r>
          </a:p>
          <a:p>
            <a:pPr lvl="1"/>
            <a:endParaRPr lang="fr-CH" sz="1800" dirty="0"/>
          </a:p>
          <a:p>
            <a:pPr lvl="1"/>
            <a:endParaRPr lang="en-GB" sz="1800" dirty="0" smtClean="0"/>
          </a:p>
          <a:p>
            <a:endParaRPr lang="en-GB" sz="2000" dirty="0" smtClean="0"/>
          </a:p>
        </p:txBody>
      </p:sp>
      <p:pic>
        <p:nvPicPr>
          <p:cNvPr id="5" name="Picture 2" descr="C:\Users\aperin\AppData\Local\Microsoft\Windows\Temporary Internet Files\Content.IE5\VBKSAWIE\MC900434750[1]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1980" y="4653136"/>
            <a:ext cx="252028" cy="25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72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2154"/>
            <a:ext cx="9144000" cy="940443"/>
          </a:xfrm>
        </p:spPr>
        <p:txBody>
          <a:bodyPr>
            <a:normAutofit fontScale="90000"/>
          </a:bodyPr>
          <a:lstStyle/>
          <a:p>
            <a:r>
              <a:rPr lang="en-GB" dirty="0"/>
              <a:t>Global </a:t>
            </a:r>
            <a:r>
              <a:rPr lang="en-GB" dirty="0" smtClean="0"/>
              <a:t>cryogenic control </a:t>
            </a:r>
            <a:r>
              <a:rPr lang="en-GB" dirty="0"/>
              <a:t>architecture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00" y="648557"/>
            <a:ext cx="8652056" cy="6209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44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051" y="1900676"/>
            <a:ext cx="8247251" cy="210438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Cryogenic system for B180 for FAIR S-FRS magnet testing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sz="1800" b="0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426" y="1180407"/>
            <a:ext cx="8588070" cy="48627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CERN-GSI Technical Coordination </a:t>
            </a:r>
            <a:r>
              <a:rPr lang="en-GB" dirty="0" smtClean="0"/>
              <a:t>Meeting</a:t>
            </a:r>
          </a:p>
          <a:p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May 2015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3941167"/>
            <a:ext cx="76329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u="sng" dirty="0" smtClean="0"/>
              <a:t>A. Perin</a:t>
            </a:r>
            <a:r>
              <a:rPr lang="en-US" sz="1200" dirty="0" smtClean="0"/>
              <a:t>, H. Derking, L. Stewart, M. Chesi, B. </a:t>
            </a:r>
            <a:r>
              <a:rPr lang="en-US" sz="1200" dirty="0" err="1" smtClean="0"/>
              <a:t>D’Hulster</a:t>
            </a:r>
            <a:r>
              <a:rPr lang="en-US" sz="1200" dirty="0" smtClean="0"/>
              <a:t>, V. </a:t>
            </a:r>
            <a:r>
              <a:rPr lang="en-US" sz="1200" dirty="0" err="1" smtClean="0"/>
              <a:t>Inglese</a:t>
            </a:r>
            <a:r>
              <a:rPr lang="en-US" sz="1200" dirty="0" smtClean="0"/>
              <a:t>, </a:t>
            </a:r>
            <a:r>
              <a:rPr lang="en-US" sz="1200" dirty="0" smtClean="0"/>
              <a:t>K. Iakovidis, P</a:t>
            </a:r>
            <a:r>
              <a:rPr lang="en-US" sz="1200" dirty="0" smtClean="0"/>
              <a:t>. Chambouvet, G. </a:t>
            </a:r>
            <a:r>
              <a:rPr lang="en-US" sz="1200" dirty="0"/>
              <a:t>F</a:t>
            </a:r>
            <a:r>
              <a:rPr lang="en-US" sz="1200" dirty="0" smtClean="0"/>
              <a:t>avre</a:t>
            </a:r>
          </a:p>
          <a:p>
            <a:pPr marL="228600" indent="-228600">
              <a:buAutoNum type="alphaUcPeriod"/>
            </a:pPr>
            <a:endParaRPr lang="en-US" sz="1200" dirty="0"/>
          </a:p>
          <a:p>
            <a:r>
              <a:rPr lang="en-US" sz="1200" u="sng" dirty="0" smtClean="0"/>
              <a:t>Acknowledgements</a:t>
            </a:r>
            <a:r>
              <a:rPr lang="en-US" sz="1200" dirty="0" smtClean="0"/>
              <a:t>: all the B180 </a:t>
            </a:r>
            <a:r>
              <a:rPr lang="en-US" sz="1200" dirty="0" err="1" smtClean="0"/>
              <a:t>cryo</a:t>
            </a:r>
            <a:r>
              <a:rPr lang="en-US" sz="1200" dirty="0" smtClean="0"/>
              <a:t> and FAIR@CERN project team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7860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16" y="-175739"/>
            <a:ext cx="9144000" cy="940443"/>
          </a:xfrm>
        </p:spPr>
        <p:txBody>
          <a:bodyPr>
            <a:normAutofit/>
          </a:bodyPr>
          <a:lstStyle/>
          <a:p>
            <a:r>
              <a:rPr lang="en-GB" sz="3200" dirty="0"/>
              <a:t>Global </a:t>
            </a:r>
            <a:r>
              <a:rPr lang="en-GB" sz="3200" dirty="0" smtClean="0"/>
              <a:t>cryogenic control </a:t>
            </a:r>
            <a:r>
              <a:rPr lang="en-GB" sz="3200" dirty="0"/>
              <a:t>architecture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00" y="648557"/>
            <a:ext cx="8652056" cy="6209443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1115616" y="1772816"/>
            <a:ext cx="720080" cy="432048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1109498" y="2436050"/>
            <a:ext cx="720080" cy="432048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1109498" y="3110128"/>
            <a:ext cx="720080" cy="432048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1907704" y="6333838"/>
            <a:ext cx="720080" cy="432048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555776" y="624084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GSI equipment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654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752" y="188640"/>
            <a:ext cx="8226854" cy="60322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Control interface with GSI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08" y="944724"/>
            <a:ext cx="8748972" cy="5076564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</a:pPr>
            <a:r>
              <a:rPr lang="en-GB" sz="1800" dirty="0" smtClean="0"/>
              <a:t>GSI racks for magnet instrumentation must use a </a:t>
            </a:r>
            <a:r>
              <a:rPr lang="en-GB" sz="1800" b="1" dirty="0" err="1" smtClean="0"/>
              <a:t>Profibus</a:t>
            </a:r>
            <a:r>
              <a:rPr lang="en-GB" sz="1800" b="1" dirty="0" smtClean="0"/>
              <a:t> DP interface</a:t>
            </a:r>
            <a:r>
              <a:rPr lang="en-GB" sz="1800" dirty="0" smtClean="0"/>
              <a:t> with the CERN cryogenic control system</a:t>
            </a:r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GB" sz="1600" dirty="0" smtClean="0"/>
              <a:t>All signals </a:t>
            </a:r>
            <a:r>
              <a:rPr lang="en-GB" sz="1600" dirty="0"/>
              <a:t>shall</a:t>
            </a:r>
            <a:r>
              <a:rPr lang="en-GB" sz="1600" dirty="0" smtClean="0"/>
              <a:t> be </a:t>
            </a:r>
            <a:r>
              <a:rPr lang="en-GB" sz="1600" u="sng" dirty="0" smtClean="0"/>
              <a:t>conditioned</a:t>
            </a:r>
            <a:r>
              <a:rPr lang="en-GB" sz="1600" dirty="0" smtClean="0"/>
              <a:t> and </a:t>
            </a:r>
            <a:r>
              <a:rPr lang="en-GB" sz="1600" u="sng" dirty="0" smtClean="0"/>
              <a:t>calibrated</a:t>
            </a:r>
            <a:r>
              <a:rPr lang="en-GB" sz="1600" dirty="0" smtClean="0"/>
              <a:t>, and exchanged with CERN in </a:t>
            </a:r>
            <a:r>
              <a:rPr lang="en-GB" sz="1600" u="sng" dirty="0" smtClean="0"/>
              <a:t>engineering units</a:t>
            </a:r>
            <a:r>
              <a:rPr lang="en-GB" sz="1600" dirty="0" smtClean="0"/>
              <a:t> </a:t>
            </a:r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GB" sz="1600" dirty="0" smtClean="0"/>
              <a:t>These signals will be stored through CERN’s archiving facilities (TIMBER) by means of filters set according to CERN policies</a:t>
            </a:r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GB" sz="1600" dirty="0" smtClean="0"/>
              <a:t>Suitable naming complying with CERN standards shall be used for signal tags</a:t>
            </a:r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GB" sz="1800" dirty="0"/>
          </a:p>
          <a:p>
            <a:pPr>
              <a:buClr>
                <a:schemeClr val="tx1"/>
              </a:buClr>
            </a:pPr>
            <a:r>
              <a:rPr lang="en-GB" sz="2000" dirty="0" smtClean="0"/>
              <a:t>For each test station, the following items are reserved for GSI:</a:t>
            </a:r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GB" sz="1600" dirty="0" smtClean="0"/>
              <a:t>2 CERN standard racks</a:t>
            </a:r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GB" sz="1600" dirty="0" smtClean="0"/>
              <a:t>5 kW / 400VAC (3.5 kW for current leads electrical heaters, 1.5 kW for remaining equipment)</a:t>
            </a:r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GB" sz="1600" dirty="0" smtClean="0"/>
              <a:t>no UPS, no Ethernet</a:t>
            </a:r>
          </a:p>
          <a:p>
            <a:pPr lvl="1">
              <a:buClr>
                <a:schemeClr val="tx1"/>
              </a:buClr>
            </a:pPr>
            <a:endParaRPr lang="fr-CH" sz="1800" dirty="0" smtClean="0"/>
          </a:p>
          <a:p>
            <a:pPr>
              <a:buClr>
                <a:schemeClr val="tx1"/>
              </a:buClr>
            </a:pPr>
            <a:r>
              <a:rPr lang="fr-CH" sz="2000" u="sng" dirty="0" smtClean="0"/>
              <a:t>Objective</a:t>
            </a:r>
            <a:r>
              <a:rPr lang="fr-CH" sz="2000" dirty="0" smtClean="0"/>
              <a:t>: </a:t>
            </a:r>
            <a:r>
              <a:rPr lang="fr-CH" sz="2000" dirty="0" err="1" smtClean="0"/>
              <a:t>agree</a:t>
            </a:r>
            <a:r>
              <a:rPr lang="fr-CH" sz="2000" dirty="0" smtClean="0"/>
              <a:t> by end of July on interface </a:t>
            </a:r>
            <a:r>
              <a:rPr lang="fr-CH" sz="2000" dirty="0" err="1" smtClean="0"/>
              <a:t>specification</a:t>
            </a:r>
            <a:r>
              <a:rPr lang="fr-CH" sz="2000" dirty="0" smtClean="0"/>
              <a:t> document (CERN in charge of </a:t>
            </a:r>
            <a:r>
              <a:rPr lang="fr-CH" sz="2000" dirty="0" err="1" smtClean="0"/>
              <a:t>integrating</a:t>
            </a:r>
            <a:r>
              <a:rPr lang="fr-CH" sz="2000" dirty="0" smtClean="0"/>
              <a:t> document) </a:t>
            </a:r>
            <a:endParaRPr lang="fr-CH" sz="2200" dirty="0"/>
          </a:p>
          <a:p>
            <a:pPr marL="448056" lvl="1" indent="0">
              <a:buClr>
                <a:schemeClr val="tx1"/>
              </a:buClr>
              <a:buNone/>
            </a:pPr>
            <a:endParaRPr lang="fr-CH" sz="1800" dirty="0"/>
          </a:p>
        </p:txBody>
      </p:sp>
      <p:pic>
        <p:nvPicPr>
          <p:cNvPr id="4" name="Picture 2" descr="C:\Users\aperin\AppData\Local\Microsoft\Windows\Temporary Internet Files\Content.IE5\VBKSAWIE\MC900434750[1]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4108" y="5481228"/>
            <a:ext cx="252028" cy="25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831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790" y="76790"/>
            <a:ext cx="8776985" cy="561385"/>
          </a:xfrm>
        </p:spPr>
        <p:txBody>
          <a:bodyPr>
            <a:normAutofit/>
          </a:bodyPr>
          <a:lstStyle/>
          <a:p>
            <a:r>
              <a:rPr lang="fr-CH" sz="2800" b="1" dirty="0" smtClean="0"/>
              <a:t>Conclusions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15516" y="634591"/>
            <a:ext cx="8352813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Tx/>
              <a:buFont typeface="Arial" panose="020B0604020202020204" pitchFamily="34" charset="0"/>
              <a:buChar char="•"/>
            </a:pPr>
            <a:r>
              <a:rPr lang="en-US" dirty="0" smtClean="0"/>
              <a:t>Strategy &amp; priorities</a:t>
            </a:r>
            <a:endParaRPr lang="en-US" sz="16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In order to secure the startup of the cryogenic system by summer 2016, the procurement of pre-cooler 2 had to be shifted by12 weeks.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This has no impact on the magnet test schedule as only two prototypes are planned in 2016.</a:t>
            </a: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r>
              <a:rPr lang="en-US" dirty="0" smtClean="0"/>
              <a:t>Schedule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P</a:t>
            </a:r>
            <a:r>
              <a:rPr lang="en-US" sz="1600" dirty="0" smtClean="0"/>
              <a:t>rocurement of critical items for phase 1 is on track for startup in summer 2016.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Refurbishment and controls work has started with 12 weeks shift, but is still compatible for startup in summer 2016.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Refurbishment of B279 on critical path. Study in progress.</a:t>
            </a:r>
          </a:p>
          <a:p>
            <a:pPr>
              <a:buClrTx/>
            </a:pPr>
            <a:endParaRPr lang="en-US" dirty="0"/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r>
              <a:rPr lang="en-US" dirty="0" smtClean="0"/>
              <a:t>Technical aspects and interfaces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No show stoppers.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Mechanical interfaces and control/instrumentation integration to be finalized by end of July 2015.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1182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124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956" y="147234"/>
            <a:ext cx="8226854" cy="776773"/>
          </a:xfrm>
        </p:spPr>
        <p:txBody>
          <a:bodyPr vert="horz" lIns="45720" rIns="45720" anchor="ctr">
            <a:normAutofit/>
          </a:bodyPr>
          <a:lstStyle/>
          <a:p>
            <a:r>
              <a:rPr lang="en-US" sz="3600" dirty="0" smtClean="0"/>
              <a:t>Detailed status: procurement</a:t>
            </a:r>
            <a:endParaRPr lang="en-GB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303130" y="882910"/>
            <a:ext cx="8265313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3 prototype tests are scheduled from November 2016 to September 2017.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series tests from Nov 2017 to May 2021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Test rate will be 2 magnets / </a:t>
            </a:r>
            <a:r>
              <a:rPr lang="en-GB" dirty="0" err="1" smtClean="0"/>
              <a:t>mont</a:t>
            </a:r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043" y="2204864"/>
            <a:ext cx="8959909" cy="3063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68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956" y="147234"/>
            <a:ext cx="8708524" cy="776773"/>
          </a:xfrm>
        </p:spPr>
        <p:txBody>
          <a:bodyPr vert="horz" lIns="45720" rIns="45720" anchor="ctr">
            <a:normAutofit fontScale="90000"/>
          </a:bodyPr>
          <a:lstStyle/>
          <a:p>
            <a:r>
              <a:rPr lang="en-US" sz="3600" dirty="0" smtClean="0"/>
              <a:t>Detailed status: refurbishment &amp; non Its items</a:t>
            </a:r>
            <a:endParaRPr lang="en-GB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303130" y="882910"/>
            <a:ext cx="8265313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3 prototype tests are scheduled from November 2016 to September 2017.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series tests from Nov 2017 to May 2021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Test rate will be 2 magnets / </a:t>
            </a:r>
            <a:r>
              <a:rPr lang="en-GB" dirty="0" err="1" smtClean="0"/>
              <a:t>mont</a:t>
            </a:r>
            <a:endParaRPr lang="en-GB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957" y="2132856"/>
            <a:ext cx="8852540" cy="310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86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 Planning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992" y="1340768"/>
            <a:ext cx="8744932" cy="30243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3000" y="4737918"/>
            <a:ext cx="858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Required CE man power for CB and Precooler1 available thanks to the participation of 2 technical staff + 1 fellow + 1 student in order to readjust personnel allocation to other projects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7963974" y="2636912"/>
            <a:ext cx="937950" cy="1728192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288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516" y="80628"/>
            <a:ext cx="8226854" cy="776773"/>
          </a:xfrm>
        </p:spPr>
        <p:txBody>
          <a:bodyPr vert="horz" lIns="45720" rIns="45720" anchor="ctr">
            <a:normAutofit/>
          </a:bodyPr>
          <a:lstStyle/>
          <a:p>
            <a:r>
              <a:rPr lang="en-US" sz="3200" dirty="0" smtClean="0"/>
              <a:t>List of equipment</a:t>
            </a:r>
            <a:endParaRPr lang="en-GB" sz="3200" dirty="0"/>
          </a:p>
        </p:txBody>
      </p:sp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142874" y="942975"/>
            <a:ext cx="8734426" cy="4430242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1400" dirty="0" smtClean="0"/>
              <a:t>Existing equipment, </a:t>
            </a:r>
            <a:r>
              <a:rPr lang="en-US" sz="1100" dirty="0" smtClean="0"/>
              <a:t>all instrumentation to be refurbished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200" dirty="0" smtClean="0"/>
              <a:t>Cold box 6 </a:t>
            </a:r>
            <a:r>
              <a:rPr lang="en-US" sz="1200" dirty="0"/>
              <a:t>g/s of </a:t>
            </a:r>
            <a:r>
              <a:rPr lang="en-US" sz="1200" dirty="0" smtClean="0"/>
              <a:t>liquefaction capacity or 1'200 W @4.5K refrigeration</a:t>
            </a:r>
            <a:endParaRPr lang="en-US" sz="1050" dirty="0" smtClean="0"/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200" dirty="0" smtClean="0"/>
              <a:t>Distribution Valve Box (DVB). To be modified.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200" dirty="0" smtClean="0"/>
              <a:t>9 kW pre-cooler including  50 g/s compressor (maintenance required)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200" dirty="0" err="1" smtClean="0"/>
              <a:t>GHe</a:t>
            </a:r>
            <a:r>
              <a:rPr lang="en-US" sz="1200" dirty="0" smtClean="0"/>
              <a:t> </a:t>
            </a:r>
            <a:r>
              <a:rPr lang="en-US" sz="1200" dirty="0"/>
              <a:t>buffer, </a:t>
            </a:r>
            <a:r>
              <a:rPr lang="en-US" sz="1200" dirty="0" smtClean="0"/>
              <a:t>5 </a:t>
            </a:r>
            <a:r>
              <a:rPr lang="en-US" sz="1200" dirty="0"/>
              <a:t>x 80 m</a:t>
            </a:r>
            <a:r>
              <a:rPr lang="en-US" sz="1200" baseline="30000" dirty="0"/>
              <a:t>3</a:t>
            </a:r>
            <a:r>
              <a:rPr lang="en-US" sz="1200" dirty="0"/>
              <a:t> for 5 m</a:t>
            </a:r>
            <a:r>
              <a:rPr lang="en-US" sz="1200" baseline="30000" dirty="0"/>
              <a:t>3</a:t>
            </a:r>
            <a:r>
              <a:rPr lang="en-US" sz="1200" dirty="0"/>
              <a:t> of </a:t>
            </a:r>
            <a:r>
              <a:rPr lang="en-US" sz="1200" dirty="0" err="1" smtClean="0"/>
              <a:t>Lhe</a:t>
            </a:r>
            <a:endParaRPr lang="en-US" sz="1100" dirty="0" smtClean="0"/>
          </a:p>
          <a:p>
            <a:pPr marL="36576" indent="0">
              <a:buClr>
                <a:schemeClr val="tx1"/>
              </a:buClr>
              <a:buNone/>
            </a:pPr>
            <a:endParaRPr lang="en-US" sz="1400" dirty="0" smtClean="0"/>
          </a:p>
          <a:p>
            <a:pPr marL="36576" indent="0">
              <a:buClr>
                <a:schemeClr val="tx1"/>
              </a:buClr>
              <a:buNone/>
            </a:pPr>
            <a:r>
              <a:rPr lang="en-US" sz="1400" dirty="0" smtClean="0"/>
              <a:t>New equipment required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200" dirty="0" smtClean="0"/>
              <a:t>Compressor station for cold box, </a:t>
            </a:r>
            <a:r>
              <a:rPr lang="en-US" sz="1100" dirty="0" smtClean="0"/>
              <a:t>m=150 g/s at 18 bar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200" dirty="0" smtClean="0"/>
              <a:t>Dryer 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200" dirty="0" smtClean="0"/>
              <a:t>10 kW pre-cooler including 15 kW heater inclusive </a:t>
            </a:r>
            <a:r>
              <a:rPr lang="en-US" sz="1200" dirty="0"/>
              <a:t>of </a:t>
            </a:r>
            <a:r>
              <a:rPr lang="en-US" sz="1200" dirty="0" smtClean="0"/>
              <a:t>compressor </a:t>
            </a:r>
            <a:r>
              <a:rPr lang="en-US" sz="1200" dirty="0"/>
              <a:t>station 50 g/s </a:t>
            </a:r>
            <a:r>
              <a:rPr lang="en-US" sz="1200" dirty="0" smtClean="0"/>
              <a:t>including buffer.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200" dirty="0" smtClean="0"/>
              <a:t>Satellite 15 kW heater to implemented to the existing 10 (9) kW pre-cooler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200" dirty="0" smtClean="0"/>
              <a:t>1 Connection valve box (CVB)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200" dirty="0" smtClean="0"/>
              <a:t>3 satellite valve boxes (SVB) including instrumentation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200" dirty="0" smtClean="0"/>
              <a:t>3 cryogenic lines </a:t>
            </a:r>
            <a:r>
              <a:rPr lang="en-US" sz="1200" dirty="0"/>
              <a:t>between the </a:t>
            </a:r>
            <a:r>
              <a:rPr lang="en-US" sz="1200" dirty="0" smtClean="0"/>
              <a:t>distribution valve </a:t>
            </a:r>
            <a:r>
              <a:rPr lang="en-US" sz="1200" dirty="0"/>
              <a:t>box and </a:t>
            </a:r>
            <a:r>
              <a:rPr lang="en-US" sz="1200" dirty="0" smtClean="0"/>
              <a:t>satellite valve boxes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200" dirty="0" smtClean="0"/>
              <a:t>4 cryogenic lines between two pre-coolers and 3 satellite valve boxes </a:t>
            </a:r>
            <a:r>
              <a:rPr lang="en-US" sz="900" dirty="0" smtClean="0"/>
              <a:t>(including 10 valves, 2+6+2, integrated in SVB)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200" dirty="0" err="1" smtClean="0"/>
              <a:t>LHe</a:t>
            </a:r>
            <a:r>
              <a:rPr lang="en-US" sz="1200" dirty="0" smtClean="0"/>
              <a:t> </a:t>
            </a:r>
            <a:r>
              <a:rPr lang="en-US" sz="1200" dirty="0" err="1" smtClean="0"/>
              <a:t>dewar</a:t>
            </a:r>
            <a:r>
              <a:rPr lang="en-US" sz="1200" dirty="0" smtClean="0"/>
              <a:t>, </a:t>
            </a:r>
            <a:r>
              <a:rPr lang="en-US" sz="1200" dirty="0" err="1" smtClean="0"/>
              <a:t>V</a:t>
            </a:r>
            <a:r>
              <a:rPr lang="en-US" sz="1200" baseline="-25000" dirty="0" err="1" smtClean="0"/>
              <a:t>min</a:t>
            </a:r>
            <a:r>
              <a:rPr lang="en-US" sz="1200" baseline="-25000" dirty="0" smtClean="0"/>
              <a:t> </a:t>
            </a:r>
            <a:r>
              <a:rPr lang="en-US" sz="1200" dirty="0" smtClean="0"/>
              <a:t>= </a:t>
            </a:r>
            <a:r>
              <a:rPr lang="en-US" sz="1200" dirty="0"/>
              <a:t>5</a:t>
            </a:r>
            <a:r>
              <a:rPr lang="en-US" sz="1200" dirty="0" smtClean="0"/>
              <a:t> m</a:t>
            </a:r>
            <a:r>
              <a:rPr lang="en-US" sz="1200" baseline="30000" dirty="0" smtClean="0"/>
              <a:t>3</a:t>
            </a:r>
            <a:r>
              <a:rPr lang="en-US" sz="1200" dirty="0" smtClean="0"/>
              <a:t> of 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200" dirty="0" smtClean="0"/>
              <a:t>LN tank, 50 m</a:t>
            </a:r>
            <a:r>
              <a:rPr lang="en-US" sz="1200" baseline="30000" dirty="0" smtClean="0"/>
              <a:t>3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200" dirty="0" smtClean="0"/>
              <a:t>Cryogenic infrastructure</a:t>
            </a:r>
          </a:p>
        </p:txBody>
      </p:sp>
    </p:spTree>
    <p:extLst>
      <p:ext uri="{BB962C8B-B14F-4D97-AF65-F5344CB8AC3E}">
        <p14:creationId xmlns:p14="http://schemas.microsoft.com/office/powerpoint/2010/main" val="215526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Outline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75556" y="1988840"/>
            <a:ext cx="75968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fr-CH" sz="2400" dirty="0" smtClean="0"/>
              <a:t>Project </a:t>
            </a:r>
            <a:r>
              <a:rPr lang="fr-CH" sz="2400" dirty="0" err="1" smtClean="0"/>
              <a:t>status</a:t>
            </a:r>
            <a:r>
              <a:rPr lang="fr-CH" sz="2400" dirty="0" smtClean="0"/>
              <a:t> </a:t>
            </a:r>
            <a:r>
              <a:rPr lang="fr-CH" sz="2400" dirty="0" err="1" smtClean="0"/>
              <a:t>overview</a:t>
            </a:r>
            <a:r>
              <a:rPr lang="fr-CH" sz="2400" dirty="0" smtClean="0"/>
              <a:t> and </a:t>
            </a:r>
            <a:r>
              <a:rPr lang="fr-CH" sz="2400" dirty="0" err="1" smtClean="0"/>
              <a:t>strategy</a:t>
            </a:r>
            <a:r>
              <a:rPr lang="fr-CH" sz="2400" dirty="0" smtClean="0"/>
              <a:t> </a:t>
            </a:r>
          </a:p>
          <a:p>
            <a:pPr lvl="1"/>
            <a:endParaRPr lang="fr-CH" sz="2400" dirty="0" smtClean="0"/>
          </a:p>
          <a:p>
            <a:pPr lvl="1"/>
            <a:r>
              <a:rPr lang="fr-CH" sz="2400" dirty="0" err="1" smtClean="0"/>
              <a:t>Status</a:t>
            </a:r>
            <a:r>
              <a:rPr lang="fr-CH" sz="2400" dirty="0" smtClean="0"/>
              <a:t> of </a:t>
            </a:r>
            <a:r>
              <a:rPr lang="fr-CH" sz="2400" dirty="0" err="1" smtClean="0"/>
              <a:t>subsystems</a:t>
            </a:r>
            <a:r>
              <a:rPr lang="fr-CH" sz="2400" dirty="0" smtClean="0"/>
              <a:t> &amp; interfaces</a:t>
            </a:r>
          </a:p>
          <a:p>
            <a:pPr lvl="1"/>
            <a:endParaRPr lang="fr-CH" sz="2400" dirty="0"/>
          </a:p>
          <a:p>
            <a:pPr lvl="1"/>
            <a:r>
              <a:rPr lang="fr-CH" sz="2400" dirty="0" smtClean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36244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08" y="197375"/>
            <a:ext cx="8281639" cy="5938254"/>
          </a:xfrm>
          <a:prstGeom prst="rect">
            <a:avLst/>
          </a:prstGeom>
          <a:ln>
            <a:solidFill>
              <a:schemeClr val="tx1"/>
            </a:solidFill>
            <a:prstDash val="sysDash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6854" cy="603219"/>
          </a:xfrm>
        </p:spPr>
        <p:txBody>
          <a:bodyPr>
            <a:noAutofit/>
          </a:bodyPr>
          <a:lstStyle/>
          <a:p>
            <a:r>
              <a:rPr lang="en-GB" sz="3200" dirty="0"/>
              <a:t>L</a:t>
            </a:r>
            <a:r>
              <a:rPr lang="en-GB" sz="3200" dirty="0" smtClean="0"/>
              <a:t>ayout of B180 test facility</a:t>
            </a:r>
            <a:endParaRPr lang="en-GB" sz="3200" dirty="0"/>
          </a:p>
        </p:txBody>
      </p:sp>
      <p:sp>
        <p:nvSpPr>
          <p:cNvPr id="3" name="Rounded Rectangle 2"/>
          <p:cNvSpPr/>
          <p:nvPr/>
        </p:nvSpPr>
        <p:spPr bwMode="auto">
          <a:xfrm>
            <a:off x="4968044" y="440668"/>
            <a:ext cx="2448272" cy="342038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09754" y="281169"/>
            <a:ext cx="1564852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050" dirty="0" err="1" smtClean="0">
                <a:solidFill>
                  <a:srgbClr val="FF0000"/>
                </a:solidFill>
              </a:rPr>
              <a:t>Updated</a:t>
            </a:r>
            <a:r>
              <a:rPr lang="fr-CH" sz="1050" dirty="0" smtClean="0">
                <a:solidFill>
                  <a:srgbClr val="FF0000"/>
                </a:solidFill>
              </a:rPr>
              <a:t> configuration</a:t>
            </a:r>
            <a:endParaRPr lang="en-GB" sz="105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3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352928" cy="792088"/>
          </a:xfrm>
        </p:spPr>
        <p:txBody>
          <a:bodyPr>
            <a:noAutofit/>
          </a:bodyPr>
          <a:lstStyle/>
          <a:p>
            <a:r>
              <a:rPr lang="en-GB" sz="3200" dirty="0" smtClean="0"/>
              <a:t>Status of the cryogenic system </a:t>
            </a:r>
            <a:endParaRPr lang="en-GB" sz="3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904903"/>
            <a:ext cx="6624736" cy="40922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7544" y="5157192"/>
            <a:ext cx="50321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For new </a:t>
            </a:r>
            <a:r>
              <a:rPr lang="fr-CH" dirty="0" err="1" smtClean="0"/>
              <a:t>equipment</a:t>
            </a:r>
            <a:r>
              <a:rPr lang="fr-CH" dirty="0" smtClean="0"/>
              <a:t>: </a:t>
            </a:r>
            <a:r>
              <a:rPr lang="fr-CH" dirty="0" err="1" smtClean="0"/>
              <a:t>specification</a:t>
            </a:r>
            <a:r>
              <a:rPr lang="fr-CH" dirty="0" smtClean="0"/>
              <a:t> and </a:t>
            </a:r>
            <a:r>
              <a:rPr lang="fr-CH" dirty="0" err="1" smtClean="0"/>
              <a:t>tendering</a:t>
            </a:r>
            <a:r>
              <a:rPr lang="fr-CH" dirty="0" smtClean="0"/>
              <a:t/>
            </a:r>
            <a:br>
              <a:rPr lang="fr-CH" dirty="0" smtClean="0"/>
            </a:br>
            <a:endParaRPr lang="fr-CH" dirty="0" smtClean="0"/>
          </a:p>
          <a:p>
            <a:r>
              <a:rPr lang="fr-CH" dirty="0" smtClean="0"/>
              <a:t>For </a:t>
            </a:r>
            <a:r>
              <a:rPr lang="fr-CH" dirty="0" err="1" smtClean="0"/>
              <a:t>existing</a:t>
            </a:r>
            <a:r>
              <a:rPr lang="fr-CH" dirty="0" smtClean="0"/>
              <a:t> </a:t>
            </a:r>
            <a:r>
              <a:rPr lang="fr-CH" dirty="0" err="1" smtClean="0"/>
              <a:t>equipment</a:t>
            </a:r>
            <a:r>
              <a:rPr lang="fr-CH" dirty="0" smtClean="0"/>
              <a:t>: </a:t>
            </a:r>
            <a:r>
              <a:rPr lang="fr-CH" dirty="0" err="1" smtClean="0"/>
              <a:t>refurbishment</a:t>
            </a:r>
            <a:r>
              <a:rPr lang="fr-CH" dirty="0" smtClean="0"/>
              <a:t> </a:t>
            </a:r>
            <a:r>
              <a:rPr lang="fr-CH" dirty="0" err="1" smtClean="0"/>
              <a:t>starting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106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524" y="894123"/>
            <a:ext cx="4671114" cy="3022485"/>
          </a:xfrm>
          <a:prstGeom prst="rect">
            <a:avLst/>
          </a:prstGeom>
          <a:solidFill>
            <a:schemeClr val="accent2"/>
          </a:solidFill>
          <a:ln>
            <a:solidFill>
              <a:schemeClr val="accent3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956" y="147235"/>
            <a:ext cx="8226854" cy="581466"/>
          </a:xfrm>
        </p:spPr>
        <p:txBody>
          <a:bodyPr vert="horz" lIns="45720" rIns="45720" anchor="ctr">
            <a:normAutofit/>
          </a:bodyPr>
          <a:lstStyle/>
          <a:p>
            <a:r>
              <a:rPr lang="en-US" sz="2400" dirty="0" smtClean="0"/>
              <a:t>Schedule and Earned </a:t>
            </a:r>
            <a:r>
              <a:rPr lang="en-US" sz="2400" dirty="0"/>
              <a:t>value (EVM</a:t>
            </a:r>
            <a:r>
              <a:rPr lang="en-US" sz="2400" dirty="0" smtClean="0"/>
              <a:t>) </a:t>
            </a:r>
            <a:endParaRPr lang="en-GB" sz="2400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915816" y="2384884"/>
            <a:ext cx="182195" cy="0"/>
          </a:xfrm>
          <a:prstGeom prst="straightConnector1">
            <a:avLst/>
          </a:prstGeom>
          <a:ln>
            <a:solidFill>
              <a:srgbClr val="FF0000"/>
            </a:solidFill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2915816" y="2240868"/>
            <a:ext cx="182195" cy="0"/>
          </a:xfrm>
          <a:prstGeom prst="straightConnector1">
            <a:avLst/>
          </a:prstGeom>
          <a:ln>
            <a:solidFill>
              <a:srgbClr val="FF0000"/>
            </a:solidFill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2951820" y="2096852"/>
            <a:ext cx="182195" cy="0"/>
          </a:xfrm>
          <a:prstGeom prst="straightConnector1">
            <a:avLst/>
          </a:prstGeom>
          <a:ln>
            <a:solidFill>
              <a:srgbClr val="FF0000"/>
            </a:solidFill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83956" y="4277574"/>
            <a:ext cx="826531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600" dirty="0" smtClean="0"/>
              <a:t>Essential </a:t>
            </a:r>
            <a:r>
              <a:rPr lang="fr-CH" sz="1600" dirty="0" err="1" smtClean="0"/>
              <a:t>procurement</a:t>
            </a:r>
            <a:r>
              <a:rPr lang="fr-CH" sz="1600" dirty="0" smtClean="0"/>
              <a:t> </a:t>
            </a:r>
            <a:r>
              <a:rPr lang="fr-CH" sz="1600" dirty="0" err="1" smtClean="0"/>
              <a:t>tasks</a:t>
            </a:r>
            <a:r>
              <a:rPr lang="fr-CH" sz="1600" dirty="0" smtClean="0"/>
              <a:t> are on </a:t>
            </a:r>
            <a:r>
              <a:rPr lang="fr-CH" sz="1600" dirty="0" err="1" smtClean="0"/>
              <a:t>track</a:t>
            </a:r>
            <a:r>
              <a:rPr lang="fr-CH" sz="1600" dirty="0" smtClean="0"/>
              <a:t> for </a:t>
            </a:r>
            <a:r>
              <a:rPr lang="fr-CH" sz="1600" dirty="0" err="1" smtClean="0"/>
              <a:t>summer</a:t>
            </a:r>
            <a:r>
              <a:rPr lang="fr-CH" sz="1600" dirty="0" smtClean="0"/>
              <a:t> 2016 </a:t>
            </a:r>
            <a:r>
              <a:rPr lang="fr-CH" sz="1600" dirty="0" err="1" smtClean="0"/>
              <a:t>operation</a:t>
            </a:r>
            <a:r>
              <a:rPr lang="fr-CH" sz="1600" dirty="0" smtClean="0"/>
              <a:t> </a:t>
            </a:r>
            <a:r>
              <a:rPr lang="fr-CH" sz="1600" dirty="0" err="1" smtClean="0"/>
              <a:t>with</a:t>
            </a:r>
            <a:r>
              <a:rPr lang="fr-CH" sz="1600" dirty="0" smtClean="0"/>
              <a:t> one </a:t>
            </a:r>
            <a:r>
              <a:rPr lang="fr-CH" sz="1600" dirty="0" err="1" smtClean="0"/>
              <a:t>pre-cooling</a:t>
            </a:r>
            <a:r>
              <a:rPr lang="fr-CH" sz="1600" dirty="0" smtClean="0"/>
              <a:t> system</a:t>
            </a:r>
            <a:endParaRPr lang="en-GB" sz="16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600" dirty="0" err="1" smtClean="0"/>
              <a:t>Procurement</a:t>
            </a:r>
            <a:r>
              <a:rPr lang="fr-CH" sz="1600" dirty="0" smtClean="0"/>
              <a:t> of </a:t>
            </a:r>
            <a:r>
              <a:rPr lang="fr-CH" sz="1600" dirty="0" err="1" smtClean="0"/>
              <a:t>pre-cooler</a:t>
            </a:r>
            <a:r>
              <a:rPr lang="fr-CH" sz="1600" dirty="0" smtClean="0"/>
              <a:t> 2 </a:t>
            </a:r>
            <a:r>
              <a:rPr lang="fr-CH" sz="1600" dirty="0" err="1" smtClean="0"/>
              <a:t>shifted</a:t>
            </a:r>
            <a:r>
              <a:rPr lang="fr-CH" sz="1600" dirty="0" smtClean="0"/>
              <a:t> by 12 </a:t>
            </a:r>
            <a:r>
              <a:rPr lang="fr-CH" sz="1600" dirty="0" err="1" smtClean="0"/>
              <a:t>weeks</a:t>
            </a:r>
            <a:r>
              <a:rPr lang="fr-CH" sz="1600" dirty="0" smtClean="0"/>
              <a:t>.</a:t>
            </a:r>
            <a:endParaRPr lang="fr-CH" sz="16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600" dirty="0" err="1" smtClean="0"/>
              <a:t>Refurbishment</a:t>
            </a:r>
            <a:r>
              <a:rPr lang="fr-CH" sz="1600" dirty="0" smtClean="0"/>
              <a:t> &amp; non </a:t>
            </a:r>
            <a:r>
              <a:rPr lang="fr-CH" sz="1600" dirty="0" err="1" smtClean="0"/>
              <a:t>ITs</a:t>
            </a:r>
            <a:r>
              <a:rPr lang="fr-CH" sz="1600" dirty="0" smtClean="0"/>
              <a:t> items </a:t>
            </a:r>
            <a:r>
              <a:rPr lang="fr-CH" sz="1600" dirty="0" err="1" smtClean="0"/>
              <a:t>work</a:t>
            </a:r>
            <a:r>
              <a:rPr lang="fr-CH" sz="1600" dirty="0" smtClean="0"/>
              <a:t> </a:t>
            </a:r>
            <a:r>
              <a:rPr lang="fr-CH" sz="1600" dirty="0" err="1" smtClean="0"/>
              <a:t>start</a:t>
            </a:r>
            <a:r>
              <a:rPr lang="fr-CH" sz="1600" dirty="0" smtClean="0"/>
              <a:t> has been </a:t>
            </a:r>
            <a:r>
              <a:rPr lang="fr-CH" sz="1600" dirty="0" err="1" smtClean="0"/>
              <a:t>delayed</a:t>
            </a:r>
            <a:r>
              <a:rPr lang="fr-CH" sz="1600" dirty="0" smtClean="0"/>
              <a:t> but </a:t>
            </a:r>
            <a:r>
              <a:rPr lang="fr-CH" sz="1600" dirty="0" err="1" smtClean="0"/>
              <a:t>is</a:t>
            </a:r>
            <a:r>
              <a:rPr lang="fr-CH" sz="1600" dirty="0" smtClean="0"/>
              <a:t> </a:t>
            </a:r>
            <a:r>
              <a:rPr lang="fr-CH" sz="1600" dirty="0" err="1" smtClean="0"/>
              <a:t>still</a:t>
            </a:r>
            <a:r>
              <a:rPr lang="fr-CH" sz="1600" dirty="0" smtClean="0"/>
              <a:t> compatible </a:t>
            </a:r>
            <a:r>
              <a:rPr lang="fr-CH" sz="1600" dirty="0" err="1" smtClean="0"/>
              <a:t>with</a:t>
            </a:r>
            <a:r>
              <a:rPr lang="fr-CH" sz="1600" dirty="0" smtClean="0"/>
              <a:t> </a:t>
            </a:r>
            <a:r>
              <a:rPr lang="fr-CH" sz="1600" dirty="0" err="1" smtClean="0"/>
              <a:t>baseline</a:t>
            </a:r>
            <a:r>
              <a:rPr lang="fr-CH" sz="1600" dirty="0" smtClean="0"/>
              <a:t> </a:t>
            </a:r>
            <a:r>
              <a:rPr lang="fr-CH" sz="1600" dirty="0" err="1" smtClean="0"/>
              <a:t>schedule</a:t>
            </a:r>
            <a:r>
              <a:rPr lang="fr-CH" sz="1600" dirty="0" smtClean="0"/>
              <a:t>. </a:t>
            </a:r>
            <a:r>
              <a:rPr lang="fr-CH" sz="1600" dirty="0" err="1" smtClean="0"/>
              <a:t>Starting</a:t>
            </a:r>
            <a:r>
              <a:rPr lang="fr-CH" sz="1600" dirty="0" smtClean="0"/>
              <a:t> in May</a:t>
            </a:r>
            <a:r>
              <a:rPr lang="fr-CH" dirty="0" smtClean="0"/>
              <a:t>.</a:t>
            </a:r>
            <a:endParaRPr lang="fr-CH" dirty="0"/>
          </a:p>
          <a:p>
            <a:endParaRPr lang="en-GB" dirty="0" smtClean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2531983" y="2636912"/>
            <a:ext cx="182195" cy="0"/>
          </a:xfrm>
          <a:prstGeom prst="straightConnector1">
            <a:avLst/>
          </a:prstGeom>
          <a:ln>
            <a:solidFill>
              <a:srgbClr val="FF0000"/>
            </a:solidFill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2591780" y="2924944"/>
            <a:ext cx="182195" cy="0"/>
          </a:xfrm>
          <a:prstGeom prst="straightConnector1">
            <a:avLst/>
          </a:prstGeom>
          <a:ln>
            <a:solidFill>
              <a:srgbClr val="FF0000"/>
            </a:solidFill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2633366" y="3356992"/>
            <a:ext cx="28245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>
                <a:solidFill>
                  <a:srgbClr val="92D05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✔</a:t>
            </a:r>
            <a:endParaRPr lang="en-GB" sz="9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9536" y="728701"/>
            <a:ext cx="4095645" cy="336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37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956" y="147235"/>
            <a:ext cx="8226854" cy="581466"/>
          </a:xfrm>
        </p:spPr>
        <p:txBody>
          <a:bodyPr vert="horz" lIns="45720" rIns="45720" anchor="ctr">
            <a:normAutofit/>
          </a:bodyPr>
          <a:lstStyle/>
          <a:p>
            <a:r>
              <a:rPr lang="en-US" sz="2800" dirty="0" smtClean="0"/>
              <a:t>Project overview 1/2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728701"/>
            <a:ext cx="8265313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smtClean="0"/>
              <a:t>Global </a:t>
            </a:r>
            <a:r>
              <a:rPr lang="fr-CH" dirty="0" err="1" smtClean="0"/>
              <a:t>strategy</a:t>
            </a:r>
            <a:endParaRPr lang="fr-CH" dirty="0" smtClean="0"/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 smtClean="0"/>
              <a:t>Focus all </a:t>
            </a:r>
            <a:r>
              <a:rPr lang="fr-CH" sz="1400" dirty="0" err="1" smtClean="0"/>
              <a:t>resources</a:t>
            </a:r>
            <a:r>
              <a:rPr lang="fr-CH" sz="1400" dirty="0" smtClean="0"/>
              <a:t> on </a:t>
            </a:r>
            <a:r>
              <a:rPr lang="fr-CH" sz="1400" dirty="0" err="1" smtClean="0"/>
              <a:t>equipment</a:t>
            </a:r>
            <a:r>
              <a:rPr lang="fr-CH" sz="1400" dirty="0" smtClean="0"/>
              <a:t> </a:t>
            </a:r>
            <a:r>
              <a:rPr lang="fr-CH" sz="1400" dirty="0" err="1" smtClean="0"/>
              <a:t>that</a:t>
            </a:r>
            <a:r>
              <a:rPr lang="fr-CH" sz="1400" dirty="0" smtClean="0"/>
              <a:t> </a:t>
            </a:r>
            <a:r>
              <a:rPr lang="fr-CH" sz="1400" dirty="0" err="1" smtClean="0"/>
              <a:t>is</a:t>
            </a:r>
            <a:r>
              <a:rPr lang="fr-CH" sz="1400" dirty="0" smtClean="0"/>
              <a:t> </a:t>
            </a:r>
            <a:r>
              <a:rPr lang="fr-CH" sz="1400" dirty="0" err="1" smtClean="0"/>
              <a:t>needed</a:t>
            </a:r>
            <a:r>
              <a:rPr lang="fr-CH" sz="1400" dirty="0" smtClean="0"/>
              <a:t> to </a:t>
            </a:r>
            <a:r>
              <a:rPr lang="fr-CH" sz="1400" dirty="0" err="1" smtClean="0"/>
              <a:t>start</a:t>
            </a:r>
            <a:r>
              <a:rPr lang="fr-CH" sz="1400" dirty="0" smtClean="0"/>
              <a:t> </a:t>
            </a:r>
            <a:r>
              <a:rPr lang="fr-CH" sz="1400" dirty="0" err="1" smtClean="0"/>
              <a:t>testing</a:t>
            </a:r>
            <a:r>
              <a:rPr lang="fr-CH" sz="1400" dirty="0" smtClean="0"/>
              <a:t> in </a:t>
            </a:r>
            <a:r>
              <a:rPr lang="fr-CH" sz="1400" dirty="0" err="1" smtClean="0"/>
              <a:t>Autumn</a:t>
            </a:r>
            <a:r>
              <a:rPr lang="fr-CH" sz="1400" dirty="0" smtClean="0"/>
              <a:t> 2016.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 smtClean="0"/>
              <a:t>For prototype </a:t>
            </a:r>
            <a:r>
              <a:rPr lang="fr-CH" sz="1400" dirty="0" err="1" smtClean="0"/>
              <a:t>testing</a:t>
            </a:r>
            <a:r>
              <a:rPr lang="fr-CH" sz="1400" dirty="0" smtClean="0"/>
              <a:t>, </a:t>
            </a:r>
            <a:r>
              <a:rPr lang="fr-CH" sz="1400" dirty="0" err="1" smtClean="0"/>
              <a:t>pre-cooler</a:t>
            </a:r>
            <a:r>
              <a:rPr lang="fr-CH" sz="1400" dirty="0" smtClean="0"/>
              <a:t> 2 system </a:t>
            </a:r>
            <a:r>
              <a:rPr lang="fr-CH" sz="1400" dirty="0" err="1" smtClean="0"/>
              <a:t>is</a:t>
            </a:r>
            <a:r>
              <a:rPr lang="fr-CH" sz="1400" dirty="0" smtClean="0"/>
              <a:t> not </a:t>
            </a:r>
            <a:r>
              <a:rPr lang="fr-CH" sz="1400" dirty="0" err="1" smtClean="0"/>
              <a:t>needed</a:t>
            </a:r>
            <a:r>
              <a:rPr lang="fr-CH" sz="1400" dirty="0"/>
              <a:t> </a:t>
            </a:r>
            <a:r>
              <a:rPr lang="fr-CH" sz="1400" dirty="0" smtClean="0"/>
              <a:t>and has to </a:t>
            </a:r>
            <a:r>
              <a:rPr lang="fr-CH" sz="1400" dirty="0" err="1" smtClean="0"/>
              <a:t>be</a:t>
            </a:r>
            <a:r>
              <a:rPr lang="fr-CH" sz="1400" dirty="0" smtClean="0"/>
              <a:t> </a:t>
            </a:r>
            <a:r>
              <a:rPr lang="fr-CH" sz="1400" dirty="0" err="1" smtClean="0"/>
              <a:t>be</a:t>
            </a:r>
            <a:r>
              <a:rPr lang="fr-CH" sz="1400" dirty="0" smtClean="0"/>
              <a:t> </a:t>
            </a:r>
            <a:r>
              <a:rPr lang="fr-CH" sz="1400" dirty="0" err="1" smtClean="0"/>
              <a:t>shifted</a:t>
            </a:r>
            <a:r>
              <a:rPr lang="fr-CH" sz="1400" dirty="0" smtClean="0"/>
              <a:t> by about 12 </a:t>
            </a:r>
            <a:r>
              <a:rPr lang="fr-CH" sz="1400" dirty="0" err="1" smtClean="0"/>
              <a:t>weeks</a:t>
            </a:r>
            <a:r>
              <a:rPr lang="fr-CH" sz="1400" dirty="0" smtClean="0"/>
              <a:t>.</a:t>
            </a: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 smtClean="0"/>
              <a:t>Phase 1: </a:t>
            </a:r>
            <a:r>
              <a:rPr lang="fr-CH" sz="1400" dirty="0" err="1" smtClean="0"/>
              <a:t>cryogenic</a:t>
            </a:r>
            <a:r>
              <a:rPr lang="fr-CH" sz="1400" dirty="0" smtClean="0"/>
              <a:t> system </a:t>
            </a:r>
            <a:r>
              <a:rPr lang="fr-CH" sz="1400" dirty="0" err="1" smtClean="0"/>
              <a:t>with</a:t>
            </a:r>
            <a:r>
              <a:rPr lang="fr-CH" sz="1400" dirty="0" smtClean="0"/>
              <a:t> 1 </a:t>
            </a:r>
            <a:r>
              <a:rPr lang="fr-CH" sz="1400" dirty="0" err="1" smtClean="0"/>
              <a:t>pre-cooler</a:t>
            </a:r>
            <a:endParaRPr lang="fr-CH" sz="1400" dirty="0"/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 smtClean="0"/>
              <a:t>Phase 2: installation of </a:t>
            </a:r>
            <a:r>
              <a:rPr lang="fr-CH" sz="1400" dirty="0" err="1" smtClean="0"/>
              <a:t>pre-cooler</a:t>
            </a:r>
            <a:r>
              <a:rPr lang="fr-CH" sz="1400" dirty="0" smtClean="0"/>
              <a:t> 2 and </a:t>
            </a:r>
            <a:r>
              <a:rPr lang="fr-CH" sz="1400" dirty="0" err="1" smtClean="0"/>
              <a:t>its</a:t>
            </a:r>
            <a:r>
              <a:rPr lang="fr-CH" sz="1400" dirty="0" smtClean="0"/>
              <a:t> compression station</a:t>
            </a:r>
            <a:endParaRPr lang="fr-CH" sz="14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smtClean="0"/>
              <a:t>Design &amp; </a:t>
            </a:r>
            <a:r>
              <a:rPr lang="fr-CH" dirty="0" err="1" smtClean="0"/>
              <a:t>integration</a:t>
            </a:r>
            <a:endParaRPr lang="en-GB" dirty="0" smtClean="0"/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 smtClean="0"/>
              <a:t>All design </a:t>
            </a:r>
            <a:r>
              <a:rPr lang="fr-CH" sz="1400" dirty="0" err="1" smtClean="0"/>
              <a:t>parameters</a:t>
            </a:r>
            <a:r>
              <a:rPr lang="fr-CH" sz="1400" dirty="0" smtClean="0"/>
              <a:t> </a:t>
            </a:r>
            <a:r>
              <a:rPr lang="fr-CH" sz="1400" dirty="0" err="1" smtClean="0"/>
              <a:t>frozen</a:t>
            </a:r>
            <a:r>
              <a:rPr lang="fr-CH" sz="1400" dirty="0" smtClean="0"/>
              <a:t>. In </a:t>
            </a:r>
            <a:r>
              <a:rPr lang="fr-CH" sz="1400" dirty="0" err="1" smtClean="0"/>
              <a:t>particular</a:t>
            </a:r>
            <a:r>
              <a:rPr lang="fr-CH" sz="1400" dirty="0" smtClean="0"/>
              <a:t> design pressure of 20 bar and all mass </a:t>
            </a:r>
            <a:r>
              <a:rPr lang="fr-CH" sz="1400" dirty="0" err="1" smtClean="0"/>
              <a:t>flows</a:t>
            </a:r>
            <a:r>
              <a:rPr lang="fr-CH" sz="1400" dirty="0" smtClean="0"/>
              <a:t>.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 err="1" smtClean="0"/>
              <a:t>Layout</a:t>
            </a:r>
            <a:r>
              <a:rPr lang="fr-CH" sz="1400" dirty="0" smtClean="0"/>
              <a:t> and </a:t>
            </a:r>
            <a:r>
              <a:rPr lang="fr-CH" sz="1400" dirty="0" err="1" smtClean="0"/>
              <a:t>integration</a:t>
            </a:r>
            <a:r>
              <a:rPr lang="fr-CH" sz="1400" dirty="0" smtClean="0"/>
              <a:t> for main items </a:t>
            </a:r>
            <a:r>
              <a:rPr lang="fr-CH" sz="1400" dirty="0" err="1" smtClean="0"/>
              <a:t>finalized</a:t>
            </a:r>
            <a:r>
              <a:rPr lang="fr-CH" sz="1400" dirty="0" smtClean="0"/>
              <a:t> </a:t>
            </a:r>
            <a:r>
              <a:rPr lang="en-US" sz="1400" dirty="0" smtClean="0">
                <a:solidFill>
                  <a:srgbClr val="92D05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✔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Detailed specification design done for cryogenic distribution </a:t>
            </a:r>
            <a:r>
              <a:rPr lang="en-US" sz="1400" dirty="0">
                <a:solidFill>
                  <a:srgbClr val="92D05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✔</a:t>
            </a:r>
            <a:r>
              <a:rPr lang="en-US" sz="1400" dirty="0" smtClean="0"/>
              <a:t> </a:t>
            </a:r>
            <a:endParaRPr lang="en-GB" sz="1400" dirty="0"/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 smtClean="0"/>
              <a:t>Final P&amp;ID not </a:t>
            </a:r>
            <a:r>
              <a:rPr lang="fr-CH" sz="1400" dirty="0" err="1" smtClean="0"/>
              <a:t>completed</a:t>
            </a:r>
            <a:r>
              <a:rPr lang="fr-CH" sz="1400" dirty="0" smtClean="0"/>
              <a:t> (80% </a:t>
            </a:r>
            <a:r>
              <a:rPr lang="fr-CH" sz="1400" dirty="0" err="1" smtClean="0"/>
              <a:t>done</a:t>
            </a:r>
            <a:r>
              <a:rPr lang="fr-CH" sz="1400" dirty="0" smtClean="0"/>
              <a:t>)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 err="1" smtClean="0"/>
              <a:t>Detailed</a:t>
            </a:r>
            <a:r>
              <a:rPr lang="fr-CH" sz="1400" dirty="0" smtClean="0"/>
              <a:t> design </a:t>
            </a:r>
            <a:r>
              <a:rPr lang="fr-CH" sz="1400" dirty="0" err="1" smtClean="0"/>
              <a:t>ongoing</a:t>
            </a:r>
            <a:r>
              <a:rPr lang="fr-CH" sz="1400" dirty="0" smtClean="0"/>
              <a:t> for warm </a:t>
            </a:r>
            <a:r>
              <a:rPr lang="fr-CH" sz="1400" dirty="0" err="1" smtClean="0"/>
              <a:t>piping</a:t>
            </a:r>
            <a:endParaRPr lang="en-GB" sz="14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Procurement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 smtClean="0"/>
              <a:t>Cold box compression station: </a:t>
            </a:r>
            <a:r>
              <a:rPr lang="fr-CH" sz="1400" dirty="0" err="1" smtClean="0"/>
              <a:t>offers</a:t>
            </a:r>
            <a:r>
              <a:rPr lang="fr-CH" sz="1400" dirty="0" smtClean="0"/>
              <a:t> </a:t>
            </a:r>
            <a:r>
              <a:rPr lang="fr-CH" sz="1400" dirty="0" err="1" smtClean="0"/>
              <a:t>received</a:t>
            </a:r>
            <a:r>
              <a:rPr lang="fr-CH" sz="1400" dirty="0" smtClean="0"/>
              <a:t> 11</a:t>
            </a:r>
            <a:r>
              <a:rPr lang="fr-CH" sz="1400" baseline="30000" dirty="0" smtClean="0"/>
              <a:t>th</a:t>
            </a:r>
            <a:r>
              <a:rPr lang="fr-CH" sz="1400" dirty="0" smtClean="0"/>
              <a:t> May. On </a:t>
            </a:r>
            <a:r>
              <a:rPr lang="fr-CH" sz="1400" dirty="0" err="1" smtClean="0"/>
              <a:t>track</a:t>
            </a:r>
            <a:r>
              <a:rPr lang="fr-CH" sz="1400" dirty="0" smtClean="0"/>
              <a:t> for </a:t>
            </a:r>
            <a:r>
              <a:rPr lang="fr-CH" sz="1400" dirty="0" err="1" smtClean="0"/>
              <a:t>Fc</a:t>
            </a:r>
            <a:r>
              <a:rPr lang="fr-CH" sz="1400" dirty="0" smtClean="0"/>
              <a:t> of </a:t>
            </a:r>
            <a:r>
              <a:rPr lang="fr-CH" sz="1400" dirty="0" err="1" smtClean="0"/>
              <a:t>June</a:t>
            </a:r>
            <a:r>
              <a:rPr lang="fr-CH" sz="1400" dirty="0" smtClean="0"/>
              <a:t>. </a:t>
            </a:r>
            <a:r>
              <a:rPr lang="en-US" sz="1400" dirty="0">
                <a:solidFill>
                  <a:srgbClr val="92D05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✔</a:t>
            </a:r>
            <a:r>
              <a:rPr lang="fr-CH" sz="1400" dirty="0" smtClean="0"/>
              <a:t>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 err="1" smtClean="0"/>
              <a:t>Cryogenic</a:t>
            </a:r>
            <a:r>
              <a:rPr lang="fr-CH" sz="1400" dirty="0" smtClean="0"/>
              <a:t> distribution: </a:t>
            </a:r>
            <a:r>
              <a:rPr lang="fr-CH" sz="1400" dirty="0" err="1" smtClean="0"/>
              <a:t>tech</a:t>
            </a:r>
            <a:r>
              <a:rPr lang="fr-CH" sz="1400" dirty="0" smtClean="0"/>
              <a:t>. </a:t>
            </a:r>
            <a:r>
              <a:rPr lang="fr-CH" sz="1400" dirty="0" err="1" smtClean="0"/>
              <a:t>Spec</a:t>
            </a:r>
            <a:r>
              <a:rPr lang="fr-CH" sz="1400" dirty="0" smtClean="0"/>
              <a:t>. in </a:t>
            </a:r>
            <a:r>
              <a:rPr lang="fr-CH" sz="1400" dirty="0" err="1" smtClean="0"/>
              <a:t>internal</a:t>
            </a:r>
            <a:r>
              <a:rPr lang="fr-CH" sz="1400" dirty="0" smtClean="0"/>
              <a:t> circulation, </a:t>
            </a:r>
            <a:r>
              <a:rPr lang="fr-CH" sz="1400" dirty="0" err="1" smtClean="0"/>
              <a:t>Spec</a:t>
            </a:r>
            <a:r>
              <a:rPr lang="fr-CH" sz="1400" dirty="0" smtClean="0"/>
              <a:t>. </a:t>
            </a:r>
            <a:r>
              <a:rPr lang="fr-CH" sz="1400" dirty="0" err="1" smtClean="0"/>
              <a:t>Comm</a:t>
            </a:r>
            <a:r>
              <a:rPr lang="fr-CH" sz="1400" dirty="0" smtClean="0"/>
              <a:t>. First </a:t>
            </a:r>
            <a:r>
              <a:rPr lang="fr-CH" sz="1400" dirty="0" err="1" smtClean="0"/>
              <a:t>week</a:t>
            </a:r>
            <a:r>
              <a:rPr lang="fr-CH" sz="1400" dirty="0" smtClean="0"/>
              <a:t> </a:t>
            </a:r>
            <a:r>
              <a:rPr lang="fr-CH" sz="1400" dirty="0" err="1" smtClean="0"/>
              <a:t>June</a:t>
            </a:r>
            <a:r>
              <a:rPr lang="fr-CH" sz="1400" dirty="0" smtClean="0"/>
              <a:t>. </a:t>
            </a:r>
            <a:r>
              <a:rPr lang="en-US" sz="1400" dirty="0">
                <a:solidFill>
                  <a:srgbClr val="92D05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✔</a:t>
            </a:r>
            <a:r>
              <a:rPr lang="fr-CH" sz="1400" dirty="0" smtClean="0"/>
              <a:t>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 smtClean="0"/>
              <a:t>Items </a:t>
            </a:r>
            <a:r>
              <a:rPr lang="fr-CH" sz="1400" dirty="0" err="1" smtClean="0"/>
              <a:t>that</a:t>
            </a:r>
            <a:r>
              <a:rPr lang="fr-CH" sz="1400" dirty="0" smtClean="0"/>
              <a:t> are not essential for prototype tests are put on </a:t>
            </a:r>
            <a:r>
              <a:rPr lang="fr-CH" sz="1400" dirty="0" err="1" smtClean="0"/>
              <a:t>hold</a:t>
            </a:r>
            <a:r>
              <a:rPr lang="fr-CH" sz="1400" dirty="0" smtClean="0"/>
              <a:t> (</a:t>
            </a:r>
            <a:r>
              <a:rPr lang="fr-CH" sz="1400" dirty="0" err="1" smtClean="0"/>
              <a:t>resources</a:t>
            </a:r>
            <a:r>
              <a:rPr lang="fr-CH" sz="1400" dirty="0" smtClean="0"/>
              <a:t>!).  </a:t>
            </a:r>
            <a:endParaRPr lang="fr-CH" dirty="0"/>
          </a:p>
          <a:p>
            <a:pPr>
              <a:spcBef>
                <a:spcPts val="600"/>
              </a:spcBef>
            </a:pPr>
            <a:endParaRPr lang="fr-CH" dirty="0"/>
          </a:p>
        </p:txBody>
      </p:sp>
      <p:pic>
        <p:nvPicPr>
          <p:cNvPr id="12" name="Picture 2" descr="C:\Users\aperin\AppData\Local\Microsoft\Windows\Temporary Internet Files\Content.IE5\VBKSAWIE\MC900434750[1]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85" y="4311501"/>
            <a:ext cx="252028" cy="25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aperin\AppData\Local\Microsoft\Windows\Temporary Internet Files\Content.IE5\VBKSAWIE\MC900434750[1]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3885" y="4059473"/>
            <a:ext cx="252028" cy="25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aperin\AppData\Local\Microsoft\Windows\Temporary Internet Files\Content.IE5\VBKSAWIE\MC900434750[1]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6276" y="5553236"/>
            <a:ext cx="252028" cy="25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30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956" y="147235"/>
            <a:ext cx="8226854" cy="581466"/>
          </a:xfrm>
        </p:spPr>
        <p:txBody>
          <a:bodyPr vert="horz" lIns="45720" rIns="45720" anchor="ctr">
            <a:normAutofit/>
          </a:bodyPr>
          <a:lstStyle/>
          <a:p>
            <a:r>
              <a:rPr lang="en-US" sz="2800" dirty="0" smtClean="0"/>
              <a:t>Project overview 2/2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728701"/>
            <a:ext cx="8265313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err="1"/>
              <a:t>Refurbishment</a:t>
            </a:r>
            <a:r>
              <a:rPr lang="fr-CH" dirty="0"/>
              <a:t> &amp; non </a:t>
            </a:r>
            <a:r>
              <a:rPr lang="fr-CH" dirty="0" err="1"/>
              <a:t>ITs</a:t>
            </a:r>
            <a:r>
              <a:rPr lang="fr-CH" dirty="0"/>
              <a:t> </a:t>
            </a:r>
            <a:r>
              <a:rPr lang="fr-CH" dirty="0" smtClean="0"/>
              <a:t>items </a:t>
            </a:r>
            <a:endParaRPr lang="fr-CH" dirty="0"/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 err="1"/>
              <a:t>Work</a:t>
            </a:r>
            <a:r>
              <a:rPr lang="fr-CH" sz="1400" dirty="0"/>
              <a:t> </a:t>
            </a:r>
            <a:r>
              <a:rPr lang="fr-CH" sz="1400" dirty="0" err="1"/>
              <a:t>started</a:t>
            </a:r>
            <a:r>
              <a:rPr lang="fr-CH" sz="1400" dirty="0"/>
              <a:t> </a:t>
            </a:r>
            <a:r>
              <a:rPr lang="fr-CH" sz="1400" dirty="0" err="1"/>
              <a:t>later</a:t>
            </a:r>
            <a:r>
              <a:rPr lang="fr-CH" sz="1400" dirty="0"/>
              <a:t> </a:t>
            </a:r>
            <a:r>
              <a:rPr lang="fr-CH" sz="1400" dirty="0" err="1"/>
              <a:t>than</a:t>
            </a:r>
            <a:r>
              <a:rPr lang="fr-CH" sz="1400" dirty="0"/>
              <a:t> </a:t>
            </a:r>
            <a:r>
              <a:rPr lang="fr-CH" sz="1400" dirty="0" err="1"/>
              <a:t>planned</a:t>
            </a:r>
            <a:r>
              <a:rPr lang="fr-CH" sz="1400" dirty="0"/>
              <a:t> due to </a:t>
            </a:r>
            <a:r>
              <a:rPr lang="fr-CH" sz="1400" dirty="0" err="1"/>
              <a:t>unavailability</a:t>
            </a:r>
            <a:r>
              <a:rPr lang="fr-CH" sz="1400" dirty="0"/>
              <a:t> of </a:t>
            </a:r>
            <a:r>
              <a:rPr lang="fr-CH" sz="1400" dirty="0" smtClean="0"/>
              <a:t>personnel. </a:t>
            </a:r>
            <a:endParaRPr lang="fr-CH" sz="1400" dirty="0"/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 err="1"/>
              <a:t>Still</a:t>
            </a:r>
            <a:r>
              <a:rPr lang="fr-CH" sz="1400" dirty="0"/>
              <a:t> on </a:t>
            </a:r>
            <a:r>
              <a:rPr lang="fr-CH" sz="1400" dirty="0" err="1"/>
              <a:t>track</a:t>
            </a:r>
            <a:r>
              <a:rPr lang="fr-CH" sz="1400" dirty="0"/>
              <a:t> for </a:t>
            </a:r>
            <a:r>
              <a:rPr lang="fr-CH" sz="1400" dirty="0" err="1"/>
              <a:t>Summer</a:t>
            </a:r>
            <a:r>
              <a:rPr lang="fr-CH" sz="1400" dirty="0"/>
              <a:t> 2016. </a:t>
            </a:r>
            <a:endParaRPr lang="fr-CH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smtClean="0"/>
              <a:t>Control system &amp; </a:t>
            </a:r>
            <a:r>
              <a:rPr lang="fr-CH" dirty="0" err="1" smtClean="0"/>
              <a:t>powering</a:t>
            </a:r>
            <a:endParaRPr lang="fr-CH" dirty="0" smtClean="0"/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 smtClean="0"/>
              <a:t>Start of </a:t>
            </a:r>
            <a:r>
              <a:rPr lang="fr-CH" sz="1400" dirty="0" err="1" smtClean="0"/>
              <a:t>work</a:t>
            </a:r>
            <a:r>
              <a:rPr lang="fr-CH" sz="1400" dirty="0"/>
              <a:t> </a:t>
            </a:r>
            <a:r>
              <a:rPr lang="fr-CH" sz="1400" dirty="0" smtClean="0"/>
              <a:t>has been </a:t>
            </a:r>
            <a:r>
              <a:rPr lang="fr-CH" sz="1400" dirty="0" err="1" smtClean="0"/>
              <a:t>shifted</a:t>
            </a:r>
            <a:r>
              <a:rPr lang="fr-CH" sz="1400" dirty="0" smtClean="0"/>
              <a:t> to second </a:t>
            </a:r>
            <a:r>
              <a:rPr lang="fr-CH" sz="1400" dirty="0" err="1" smtClean="0"/>
              <a:t>half</a:t>
            </a:r>
            <a:r>
              <a:rPr lang="fr-CH" sz="1400" dirty="0" smtClean="0"/>
              <a:t> of May (</a:t>
            </a:r>
            <a:r>
              <a:rPr lang="fr-CH" sz="1400" dirty="0" err="1" smtClean="0"/>
              <a:t>resources</a:t>
            </a:r>
            <a:r>
              <a:rPr lang="fr-CH" sz="1400" dirty="0" smtClean="0"/>
              <a:t>).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 smtClean="0"/>
              <a:t>Ok </a:t>
            </a:r>
            <a:r>
              <a:rPr lang="fr-CH" sz="1400" dirty="0" err="1" smtClean="0"/>
              <a:t>with</a:t>
            </a:r>
            <a:r>
              <a:rPr lang="fr-CH" sz="1400" dirty="0" smtClean="0"/>
              <a:t> </a:t>
            </a:r>
            <a:r>
              <a:rPr lang="fr-CH" sz="1400" dirty="0" err="1" smtClean="0"/>
              <a:t>baseline</a:t>
            </a:r>
            <a:r>
              <a:rPr lang="fr-CH" sz="1400" dirty="0" smtClean="0"/>
              <a:t> goals.</a:t>
            </a:r>
            <a:endParaRPr lang="fr-CH" sz="14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smtClean="0"/>
              <a:t>Infrastructure</a:t>
            </a:r>
            <a:endParaRPr lang="en-GB" dirty="0" smtClean="0"/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 smtClean="0"/>
              <a:t>B180 </a:t>
            </a:r>
            <a:r>
              <a:rPr lang="fr-CH" sz="1400" dirty="0" err="1" smtClean="0"/>
              <a:t>cleanup</a:t>
            </a:r>
            <a:r>
              <a:rPr lang="fr-CH" sz="1400" dirty="0" smtClean="0"/>
              <a:t> </a:t>
            </a:r>
            <a:r>
              <a:rPr lang="fr-CH" sz="1400" dirty="0" err="1" smtClean="0"/>
              <a:t>completed</a:t>
            </a:r>
            <a:r>
              <a:rPr lang="fr-CH" sz="1400" dirty="0" smtClean="0"/>
              <a:t>.  </a:t>
            </a:r>
            <a:r>
              <a:rPr lang="en-US" sz="1400" dirty="0" smtClean="0">
                <a:solidFill>
                  <a:srgbClr val="92D05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✔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B279 cleanup ongoing. Detailed plan being defined. </a:t>
            </a: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pic>
        <p:nvPicPr>
          <p:cNvPr id="4" name="Picture 2" descr="C:\Users\aperin\AppData\Local\Microsoft\Windows\Temporary Internet Files\Content.IE5\VBKSAWIE\MC900434750[1]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800708"/>
            <a:ext cx="252028" cy="25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190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790" y="95840"/>
            <a:ext cx="8776985" cy="561385"/>
          </a:xfrm>
        </p:spPr>
        <p:txBody>
          <a:bodyPr>
            <a:normAutofit/>
          </a:bodyPr>
          <a:lstStyle/>
          <a:p>
            <a:r>
              <a:rPr lang="fr-CH" sz="2800" dirty="0" err="1" smtClean="0"/>
              <a:t>Procurement</a:t>
            </a:r>
            <a:r>
              <a:rPr lang="fr-CH" sz="2800" dirty="0" smtClean="0"/>
              <a:t> for main items: MS &amp; IT </a:t>
            </a:r>
            <a:r>
              <a:rPr lang="fr-CH" sz="2800" dirty="0" err="1" smtClean="0"/>
              <a:t>schedule</a:t>
            </a:r>
            <a:r>
              <a:rPr lang="fr-CH" sz="2800" dirty="0" smtClean="0"/>
              <a:t> 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91492" y="3897052"/>
            <a:ext cx="88475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MS &amp; </a:t>
            </a:r>
            <a:r>
              <a:rPr lang="fr-CH" dirty="0" err="1" smtClean="0"/>
              <a:t>ITs</a:t>
            </a:r>
            <a:r>
              <a:rPr lang="fr-CH" dirty="0" smtClean="0"/>
              <a:t> for </a:t>
            </a:r>
            <a:r>
              <a:rPr lang="fr-CH" dirty="0" err="1" smtClean="0"/>
              <a:t>critical</a:t>
            </a:r>
            <a:r>
              <a:rPr lang="fr-CH" dirty="0" smtClean="0"/>
              <a:t> items for startup in </a:t>
            </a:r>
            <a:r>
              <a:rPr lang="fr-CH" dirty="0" err="1" smtClean="0"/>
              <a:t>summer</a:t>
            </a:r>
            <a:r>
              <a:rPr lang="fr-CH" dirty="0" smtClean="0"/>
              <a:t> 2016 are on time.</a:t>
            </a:r>
          </a:p>
          <a:p>
            <a:endParaRPr lang="fr-CH" dirty="0"/>
          </a:p>
          <a:p>
            <a:r>
              <a:rPr lang="fr-CH" dirty="0" smtClean="0"/>
              <a:t>MS &amp; </a:t>
            </a:r>
            <a:r>
              <a:rPr lang="fr-CH" dirty="0" err="1" smtClean="0"/>
              <a:t>ITs</a:t>
            </a:r>
            <a:r>
              <a:rPr lang="fr-CH" dirty="0" smtClean="0"/>
              <a:t> for </a:t>
            </a:r>
            <a:r>
              <a:rPr lang="fr-CH" dirty="0" err="1" smtClean="0"/>
              <a:t>pre-cooler</a:t>
            </a:r>
            <a:r>
              <a:rPr lang="fr-CH" dirty="0" smtClean="0"/>
              <a:t> 2 </a:t>
            </a:r>
            <a:r>
              <a:rPr lang="fr-CH" dirty="0" err="1" smtClean="0"/>
              <a:t>had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shifted</a:t>
            </a:r>
            <a:r>
              <a:rPr lang="fr-CH" dirty="0" smtClean="0"/>
              <a:t> to </a:t>
            </a:r>
            <a:r>
              <a:rPr lang="fr-CH" dirty="0" err="1" smtClean="0"/>
              <a:t>secure</a:t>
            </a:r>
            <a:r>
              <a:rPr lang="fr-CH" dirty="0" smtClean="0"/>
              <a:t> </a:t>
            </a:r>
            <a:r>
              <a:rPr lang="fr-CH" dirty="0" err="1" smtClean="0"/>
              <a:t>tasks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are </a:t>
            </a:r>
            <a:r>
              <a:rPr lang="fr-CH" dirty="0" err="1" smtClean="0"/>
              <a:t>mandatory</a:t>
            </a:r>
            <a:r>
              <a:rPr lang="fr-CH" dirty="0" smtClean="0"/>
              <a:t> for startup in </a:t>
            </a:r>
            <a:r>
              <a:rPr lang="fr-CH" dirty="0" err="1" smtClean="0"/>
              <a:t>summer</a:t>
            </a:r>
            <a:r>
              <a:rPr lang="fr-CH" dirty="0" smtClean="0"/>
              <a:t> 2016.  </a:t>
            </a:r>
            <a:endParaRPr lang="fr-CH" dirty="0"/>
          </a:p>
          <a:p>
            <a:endParaRPr lang="fr-CH" dirty="0" smtClean="0"/>
          </a:p>
          <a:p>
            <a:endParaRPr lang="fr-CH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790" y="881698"/>
            <a:ext cx="8867775" cy="301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59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¦ü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35" tIns="45718" rIns="91435" bIns="45718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CERNPre¦üsentation1</Template>
  <TotalTime>20508</TotalTime>
  <Words>1340</Words>
  <Application>Microsoft Office PowerPoint</Application>
  <PresentationFormat>On-screen Show (4:3)</PresentationFormat>
  <Paragraphs>196</Paragraphs>
  <Slides>27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 Unicode MS</vt:lpstr>
      <vt:lpstr>Arial</vt:lpstr>
      <vt:lpstr>Calibri</vt:lpstr>
      <vt:lpstr>Courier New</vt:lpstr>
      <vt:lpstr>CERNPre¦üsentation1</vt:lpstr>
      <vt:lpstr>PowerPoint Presentation</vt:lpstr>
      <vt:lpstr>Cryogenic system for B180 for FAIR S-FRS magnet testing  </vt:lpstr>
      <vt:lpstr>Outline</vt:lpstr>
      <vt:lpstr>Layout of B180 test facility</vt:lpstr>
      <vt:lpstr>Status of the cryogenic system </vt:lpstr>
      <vt:lpstr>Schedule and Earned value (EVM) </vt:lpstr>
      <vt:lpstr>Project overview 1/2</vt:lpstr>
      <vt:lpstr>Project overview 2/2</vt:lpstr>
      <vt:lpstr>Procurement for main items: MS &amp; IT schedule </vt:lpstr>
      <vt:lpstr>B180 Cleanup</vt:lpstr>
      <vt:lpstr>B180 cleanup</vt:lpstr>
      <vt:lpstr>Layout and cryogenic distribution</vt:lpstr>
      <vt:lpstr>IT-4091 Cryogenic Distribution System</vt:lpstr>
      <vt:lpstr>Satellite valve Box &amp; cryo interface</vt:lpstr>
      <vt:lpstr>Cryo interface to magnets</vt:lpstr>
      <vt:lpstr>Welded cryo interface to magnets</vt:lpstr>
      <vt:lpstr>Precooler # 2 (CWU 2)</vt:lpstr>
      <vt:lpstr>Controls &amp; powering</vt:lpstr>
      <vt:lpstr>Global cryogenic control architecture</vt:lpstr>
      <vt:lpstr>Global cryogenic control architecture</vt:lpstr>
      <vt:lpstr>Control interface with GSI</vt:lpstr>
      <vt:lpstr>Conclusions</vt:lpstr>
      <vt:lpstr>PowerPoint Presentation</vt:lpstr>
      <vt:lpstr>Detailed status: procurement</vt:lpstr>
      <vt:lpstr>Detailed status: refurbishment &amp; non Its items</vt:lpstr>
      <vt:lpstr>CE Planning</vt:lpstr>
      <vt:lpstr>List of equipment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aperin</dc:creator>
  <cp:lastModifiedBy>Antonio Perin</cp:lastModifiedBy>
  <cp:revision>354</cp:revision>
  <cp:lastPrinted>2014-12-11T13:47:17Z</cp:lastPrinted>
  <dcterms:created xsi:type="dcterms:W3CDTF">2012-11-01T13:38:50Z</dcterms:created>
  <dcterms:modified xsi:type="dcterms:W3CDTF">2015-05-12T14:41:36Z</dcterms:modified>
</cp:coreProperties>
</file>