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sldIdLst>
    <p:sldId id="258" r:id="rId2"/>
    <p:sldId id="259" r:id="rId3"/>
    <p:sldId id="260" r:id="rId4"/>
    <p:sldId id="261" r:id="rId5"/>
    <p:sldId id="270" r:id="rId6"/>
    <p:sldId id="271" r:id="rId7"/>
    <p:sldId id="265" r:id="rId8"/>
    <p:sldId id="273" r:id="rId9"/>
    <p:sldId id="264" r:id="rId10"/>
    <p:sldId id="272" r:id="rId11"/>
    <p:sldId id="274" r:id="rId12"/>
    <p:sldId id="262" r:id="rId13"/>
    <p:sldId id="257" r:id="rId1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90" y="11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8FA88F-688A-4C7C-AED9-75B464759B85}" type="datetimeFigureOut">
              <a:rPr lang="en-GB" smtClean="0"/>
              <a:t>13/05/2015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2FDD17-C625-4508-A449-FB2BBE70F5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0774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FDD17-C625-4508-A449-FB2BBE70F51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6566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8201F-7B68-4984-B47D-60D9BACCD681}" type="datetime1">
              <a:rPr lang="en-US" smtClean="0"/>
              <a:t>5/13/2015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GSI plenary meeting – Magnet test stand – G. Willering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ADCB6-CF02-48B4-B1AA-B4903B4866B2}" type="datetime1">
              <a:rPr lang="en-US" smtClean="0"/>
              <a:t>5/13/2015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GSI plenary meeting – Magnet test stand – G. Willering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2928F-C0A1-4A89-99B1-2B601AE5D2A5}" type="datetime1">
              <a:rPr lang="en-US" smtClean="0"/>
              <a:t>5/13/2015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GSI plenary meeting – Magnet test stand – G. Willering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4AC1C7-C43F-42B5-BF13-274E4FED70BD}" type="datetime1">
              <a:rPr lang="en-US" smtClean="0"/>
              <a:t>5/13/2015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GSI plenary meeting – Magnet test stand – G. Willering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227C17-7064-405C-91D7-2DF3AD61758F}" type="datetime1">
              <a:rPr lang="en-US" smtClean="0"/>
              <a:t>5/13/2015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GSI plenary meeting – Magnet test stand – G. Willering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D1F4B-3511-4395-8C5D-2DAA52095FA6}" type="datetime1">
              <a:rPr lang="en-US" smtClean="0"/>
              <a:t>5/13/2015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GSI plenary meeting – Magnet test stand – G. Willering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7DD6C-4AED-4722-BB08-1FD9BE95518D}" type="datetime1">
              <a:rPr lang="en-US" smtClean="0"/>
              <a:t>5/13/2015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GSI plenary meeting – Magnet test stand – G. Willering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990BA-B62A-4651-BDEA-5D589D406488}" type="datetime1">
              <a:rPr lang="en-US" smtClean="0"/>
              <a:t>5/13/2015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GSI plenary meeting – Magnet test stand – G. Willering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Update WP3 – Magnet test stand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200" y="2784642"/>
            <a:ext cx="5295900" cy="1634958"/>
          </a:xfrm>
        </p:spPr>
        <p:txBody>
          <a:bodyPr>
            <a:normAutofit/>
          </a:bodyPr>
          <a:lstStyle/>
          <a:p>
            <a:r>
              <a:rPr lang="nl-NL" sz="1800" dirty="0" smtClean="0"/>
              <a:t>Gerard Willering</a:t>
            </a:r>
          </a:p>
          <a:p>
            <a:endParaRPr lang="nl-NL" sz="1800" dirty="0" smtClean="0"/>
          </a:p>
          <a:p>
            <a:r>
              <a:rPr lang="nl-NL" dirty="0" smtClean="0"/>
              <a:t>With input of Maryline Charrondiere</a:t>
            </a:r>
          </a:p>
          <a:p>
            <a:r>
              <a:rPr lang="nl-NL" dirty="0" smtClean="0"/>
              <a:t>CERN, TE-MSC/TF</a:t>
            </a:r>
          </a:p>
          <a:p>
            <a:endParaRPr lang="nl-NL" dirty="0"/>
          </a:p>
          <a:p>
            <a:r>
              <a:rPr lang="nl-NL" dirty="0" smtClean="0"/>
              <a:t>GSI plenary coordination meeting at CERN, 12 May 2015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ED9223D-E627-47B4-942B-C509C3566A09}" type="datetime1">
              <a:rPr lang="en-US" smtClean="0"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GSI plenary meeting – Magnet test stand – G. Willering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797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353200"/>
          </a:xfrm>
        </p:spPr>
        <p:txBody>
          <a:bodyPr>
            <a:normAutofit fontScale="90000"/>
          </a:bodyPr>
          <a:lstStyle/>
          <a:p>
            <a:r>
              <a:rPr lang="nl-NL" sz="2800" dirty="0" smtClean="0"/>
              <a:t>Commutors and connectors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592D70D-1E7A-4399-BEAD-F666C8F13B13}" type="datetime1">
              <a:rPr lang="en-US" smtClean="0"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GSI plenary meeting – Magnet test stand – G. Willering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199" y="599440"/>
            <a:ext cx="574667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smtClean="0"/>
              <a:t>Commutators (load switches) are included in the power converters, see presentation H. Thiesen and EDMS 1435672</a:t>
            </a:r>
            <a:endParaRPr lang="en-GB" sz="1400" dirty="0"/>
          </a:p>
          <a:p>
            <a:endParaRPr lang="nl-NL" sz="1400" dirty="0"/>
          </a:p>
          <a:p>
            <a:r>
              <a:rPr lang="nl-NL" sz="1400" dirty="0" smtClean="0"/>
              <a:t>Fast connection system to be designed</a:t>
            </a:r>
            <a:r>
              <a:rPr lang="nl-NL" sz="1400" dirty="0"/>
              <a:t> </a:t>
            </a:r>
            <a:r>
              <a:rPr lang="nl-NL" sz="1400" dirty="0" smtClean="0"/>
              <a:t>per test station with </a:t>
            </a:r>
          </a:p>
          <a:p>
            <a:r>
              <a:rPr lang="nl-NL" sz="1400" dirty="0" smtClean="0"/>
              <a:t>18 cables of about 1.5 kg/m, minimum bending radius 140 mm</a:t>
            </a:r>
          </a:p>
          <a:p>
            <a:endParaRPr lang="nl-NL" sz="1400" dirty="0" smtClean="0"/>
          </a:p>
          <a:p>
            <a:r>
              <a:rPr lang="nl-NL" sz="1400" dirty="0" smtClean="0"/>
              <a:t>Need for a pivoting point to be implemented to avoid additional commutators.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24560" y="12090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0235" y="1149806"/>
            <a:ext cx="1606034" cy="2385293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7645339" y="997091"/>
            <a:ext cx="641424" cy="369408"/>
            <a:chOff x="7251534" y="1728473"/>
            <a:chExt cx="863541" cy="369408"/>
          </a:xfrm>
        </p:grpSpPr>
        <p:cxnSp>
          <p:nvCxnSpPr>
            <p:cNvPr id="14" name="Straight Connector 13"/>
            <p:cNvCxnSpPr/>
            <p:nvPr/>
          </p:nvCxnSpPr>
          <p:spPr>
            <a:xfrm flipH="1">
              <a:off x="7357256" y="1728473"/>
              <a:ext cx="757819" cy="0"/>
            </a:xfrm>
            <a:prstGeom prst="line">
              <a:avLst/>
            </a:prstGeom>
            <a:ln>
              <a:solidFill>
                <a:schemeClr val="accent6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Arc 15"/>
            <p:cNvSpPr/>
            <p:nvPr/>
          </p:nvSpPr>
          <p:spPr>
            <a:xfrm flipH="1">
              <a:off x="7251534" y="1728473"/>
              <a:ext cx="248597" cy="253042"/>
            </a:xfrm>
            <a:prstGeom prst="arc">
              <a:avLst/>
            </a:prstGeom>
            <a:ln>
              <a:solidFill>
                <a:schemeClr val="accent6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" name="Straight Connector 17"/>
            <p:cNvCxnSpPr>
              <a:stCxn id="16" idx="2"/>
            </p:cNvCxnSpPr>
            <p:nvPr/>
          </p:nvCxnSpPr>
          <p:spPr>
            <a:xfrm>
              <a:off x="7251534" y="1854994"/>
              <a:ext cx="0" cy="242887"/>
            </a:xfrm>
            <a:prstGeom prst="line">
              <a:avLst/>
            </a:prstGeom>
            <a:ln>
              <a:solidFill>
                <a:schemeClr val="accent6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7601043" y="970223"/>
            <a:ext cx="641424" cy="369408"/>
            <a:chOff x="7251534" y="1728473"/>
            <a:chExt cx="863541" cy="369408"/>
          </a:xfrm>
        </p:grpSpPr>
        <p:cxnSp>
          <p:nvCxnSpPr>
            <p:cNvPr id="22" name="Straight Connector 21"/>
            <p:cNvCxnSpPr/>
            <p:nvPr/>
          </p:nvCxnSpPr>
          <p:spPr>
            <a:xfrm flipH="1">
              <a:off x="7357256" y="1728473"/>
              <a:ext cx="757819" cy="0"/>
            </a:xfrm>
            <a:prstGeom prst="line">
              <a:avLst/>
            </a:prstGeom>
            <a:ln>
              <a:solidFill>
                <a:schemeClr val="accent6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Arc 22"/>
            <p:cNvSpPr/>
            <p:nvPr/>
          </p:nvSpPr>
          <p:spPr>
            <a:xfrm flipH="1">
              <a:off x="7251534" y="1728473"/>
              <a:ext cx="248597" cy="253042"/>
            </a:xfrm>
            <a:prstGeom prst="arc">
              <a:avLst/>
            </a:prstGeom>
            <a:ln>
              <a:solidFill>
                <a:schemeClr val="accent6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4" name="Straight Connector 23"/>
            <p:cNvCxnSpPr>
              <a:stCxn id="23" idx="2"/>
            </p:cNvCxnSpPr>
            <p:nvPr/>
          </p:nvCxnSpPr>
          <p:spPr>
            <a:xfrm>
              <a:off x="7251534" y="1854994"/>
              <a:ext cx="0" cy="242887"/>
            </a:xfrm>
            <a:prstGeom prst="line">
              <a:avLst/>
            </a:prstGeom>
            <a:ln>
              <a:solidFill>
                <a:schemeClr val="accent6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7570269" y="1006257"/>
            <a:ext cx="641424" cy="369408"/>
            <a:chOff x="7251534" y="1728473"/>
            <a:chExt cx="863541" cy="369408"/>
          </a:xfrm>
        </p:grpSpPr>
        <p:cxnSp>
          <p:nvCxnSpPr>
            <p:cNvPr id="26" name="Straight Connector 25"/>
            <p:cNvCxnSpPr/>
            <p:nvPr/>
          </p:nvCxnSpPr>
          <p:spPr>
            <a:xfrm flipH="1">
              <a:off x="7357256" y="1728473"/>
              <a:ext cx="757819" cy="0"/>
            </a:xfrm>
            <a:prstGeom prst="line">
              <a:avLst/>
            </a:prstGeom>
            <a:ln>
              <a:solidFill>
                <a:schemeClr val="accent6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Arc 26"/>
            <p:cNvSpPr/>
            <p:nvPr/>
          </p:nvSpPr>
          <p:spPr>
            <a:xfrm flipH="1">
              <a:off x="7251534" y="1728473"/>
              <a:ext cx="248597" cy="253042"/>
            </a:xfrm>
            <a:prstGeom prst="arc">
              <a:avLst/>
            </a:prstGeom>
            <a:ln>
              <a:solidFill>
                <a:schemeClr val="accent6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8" name="Straight Connector 27"/>
            <p:cNvCxnSpPr>
              <a:stCxn id="27" idx="2"/>
            </p:cNvCxnSpPr>
            <p:nvPr/>
          </p:nvCxnSpPr>
          <p:spPr>
            <a:xfrm>
              <a:off x="7251534" y="1854994"/>
              <a:ext cx="0" cy="242887"/>
            </a:xfrm>
            <a:prstGeom prst="line">
              <a:avLst/>
            </a:prstGeom>
            <a:ln>
              <a:solidFill>
                <a:schemeClr val="accent6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0" name="Straight Connector 29"/>
          <p:cNvCxnSpPr>
            <a:stCxn id="37" idx="0"/>
          </p:cNvCxnSpPr>
          <p:nvPr/>
        </p:nvCxnSpPr>
        <p:spPr>
          <a:xfrm flipH="1" flipV="1">
            <a:off x="7728853" y="992374"/>
            <a:ext cx="415940" cy="9838"/>
          </a:xfrm>
          <a:prstGeom prst="line">
            <a:avLst/>
          </a:prstGeom>
          <a:ln>
            <a:solidFill>
              <a:schemeClr val="accent6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Arc 30"/>
          <p:cNvSpPr/>
          <p:nvPr/>
        </p:nvSpPr>
        <p:spPr>
          <a:xfrm flipH="1">
            <a:off x="7623128" y="992373"/>
            <a:ext cx="184654" cy="253042"/>
          </a:xfrm>
          <a:prstGeom prst="arc">
            <a:avLst/>
          </a:prstGeom>
          <a:ln>
            <a:solidFill>
              <a:schemeClr val="accent6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u="sng"/>
          </a:p>
        </p:txBody>
      </p:sp>
      <p:cxnSp>
        <p:nvCxnSpPr>
          <p:cNvPr id="32" name="Straight Connector 31"/>
          <p:cNvCxnSpPr>
            <a:stCxn id="31" idx="2"/>
          </p:cNvCxnSpPr>
          <p:nvPr/>
        </p:nvCxnSpPr>
        <p:spPr>
          <a:xfrm>
            <a:off x="7623128" y="1118894"/>
            <a:ext cx="0" cy="242887"/>
          </a:xfrm>
          <a:prstGeom prst="line">
            <a:avLst/>
          </a:prstGeom>
          <a:ln>
            <a:solidFill>
              <a:schemeClr val="accent6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5" name="Group 34"/>
          <p:cNvGrpSpPr/>
          <p:nvPr/>
        </p:nvGrpSpPr>
        <p:grpSpPr>
          <a:xfrm flipH="1">
            <a:off x="8015140" y="987925"/>
            <a:ext cx="246562" cy="369408"/>
            <a:chOff x="7381724" y="1876155"/>
            <a:chExt cx="248597" cy="369408"/>
          </a:xfrm>
        </p:grpSpPr>
        <p:sp>
          <p:nvSpPr>
            <p:cNvPr id="33" name="Arc 32"/>
            <p:cNvSpPr/>
            <p:nvPr/>
          </p:nvSpPr>
          <p:spPr>
            <a:xfrm flipH="1">
              <a:off x="7381724" y="1876155"/>
              <a:ext cx="248597" cy="253042"/>
            </a:xfrm>
            <a:prstGeom prst="arc">
              <a:avLst/>
            </a:prstGeom>
            <a:ln>
              <a:solidFill>
                <a:schemeClr val="accent6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u="sng"/>
            </a:p>
          </p:txBody>
        </p:sp>
        <p:cxnSp>
          <p:nvCxnSpPr>
            <p:cNvPr id="34" name="Straight Connector 33"/>
            <p:cNvCxnSpPr>
              <a:stCxn id="33" idx="2"/>
            </p:cNvCxnSpPr>
            <p:nvPr/>
          </p:nvCxnSpPr>
          <p:spPr>
            <a:xfrm>
              <a:off x="7381724" y="2002676"/>
              <a:ext cx="0" cy="242887"/>
            </a:xfrm>
            <a:prstGeom prst="line">
              <a:avLst/>
            </a:prstGeom>
            <a:ln>
              <a:solidFill>
                <a:schemeClr val="accent6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 flipH="1">
            <a:off x="8002824" y="1002212"/>
            <a:ext cx="283938" cy="369408"/>
            <a:chOff x="7381724" y="1876155"/>
            <a:chExt cx="248597" cy="369408"/>
          </a:xfrm>
        </p:grpSpPr>
        <p:sp>
          <p:nvSpPr>
            <p:cNvPr id="37" name="Arc 36"/>
            <p:cNvSpPr/>
            <p:nvPr/>
          </p:nvSpPr>
          <p:spPr>
            <a:xfrm flipH="1">
              <a:off x="7381724" y="1876155"/>
              <a:ext cx="248597" cy="253042"/>
            </a:xfrm>
            <a:prstGeom prst="arc">
              <a:avLst/>
            </a:prstGeom>
            <a:ln>
              <a:solidFill>
                <a:schemeClr val="accent6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u="sng"/>
            </a:p>
          </p:txBody>
        </p:sp>
        <p:cxnSp>
          <p:nvCxnSpPr>
            <p:cNvPr id="38" name="Straight Connector 37"/>
            <p:cNvCxnSpPr>
              <a:stCxn id="37" idx="2"/>
            </p:cNvCxnSpPr>
            <p:nvPr/>
          </p:nvCxnSpPr>
          <p:spPr>
            <a:xfrm>
              <a:off x="7381724" y="2002676"/>
              <a:ext cx="0" cy="242887"/>
            </a:xfrm>
            <a:prstGeom prst="line">
              <a:avLst/>
            </a:prstGeom>
            <a:ln>
              <a:solidFill>
                <a:schemeClr val="accent6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/>
          <p:cNvGrpSpPr/>
          <p:nvPr/>
        </p:nvGrpSpPr>
        <p:grpSpPr>
          <a:xfrm flipH="1">
            <a:off x="8107468" y="972447"/>
            <a:ext cx="184654" cy="369408"/>
            <a:chOff x="7381724" y="1876155"/>
            <a:chExt cx="248597" cy="369408"/>
          </a:xfrm>
        </p:grpSpPr>
        <p:sp>
          <p:nvSpPr>
            <p:cNvPr id="40" name="Arc 39"/>
            <p:cNvSpPr/>
            <p:nvPr/>
          </p:nvSpPr>
          <p:spPr>
            <a:xfrm flipH="1">
              <a:off x="7381724" y="1876155"/>
              <a:ext cx="248597" cy="253042"/>
            </a:xfrm>
            <a:prstGeom prst="arc">
              <a:avLst/>
            </a:prstGeom>
            <a:ln>
              <a:solidFill>
                <a:schemeClr val="accent6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u="sng"/>
            </a:p>
          </p:txBody>
        </p:sp>
        <p:cxnSp>
          <p:nvCxnSpPr>
            <p:cNvPr id="41" name="Straight Connector 40"/>
            <p:cNvCxnSpPr>
              <a:stCxn id="40" idx="2"/>
            </p:cNvCxnSpPr>
            <p:nvPr/>
          </p:nvCxnSpPr>
          <p:spPr>
            <a:xfrm>
              <a:off x="7381724" y="2002676"/>
              <a:ext cx="0" cy="242887"/>
            </a:xfrm>
            <a:prstGeom prst="line">
              <a:avLst/>
            </a:prstGeom>
            <a:ln>
              <a:solidFill>
                <a:schemeClr val="accent6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2" name="Straight Connector 41"/>
          <p:cNvCxnSpPr/>
          <p:nvPr/>
        </p:nvCxnSpPr>
        <p:spPr>
          <a:xfrm flipV="1">
            <a:off x="8261702" y="1366499"/>
            <a:ext cx="11930" cy="431366"/>
          </a:xfrm>
          <a:prstGeom prst="line">
            <a:avLst/>
          </a:prstGeom>
          <a:ln>
            <a:solidFill>
              <a:schemeClr val="accent6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8274832" y="1348864"/>
            <a:ext cx="11930" cy="431366"/>
          </a:xfrm>
          <a:prstGeom prst="line">
            <a:avLst/>
          </a:prstGeom>
          <a:ln>
            <a:solidFill>
              <a:schemeClr val="accent6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8253842" y="1384134"/>
            <a:ext cx="11930" cy="431366"/>
          </a:xfrm>
          <a:prstGeom prst="line">
            <a:avLst/>
          </a:prstGeom>
          <a:ln>
            <a:solidFill>
              <a:schemeClr val="accent6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8" name="Picture 4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686" y="3174208"/>
            <a:ext cx="8841883" cy="1086568"/>
          </a:xfrm>
          <a:prstGeom prst="rect">
            <a:avLst/>
          </a:prstGeom>
        </p:spPr>
      </p:pic>
      <p:sp>
        <p:nvSpPr>
          <p:cNvPr id="50" name="Bent Arrow 49"/>
          <p:cNvSpPr/>
          <p:nvPr/>
        </p:nvSpPr>
        <p:spPr>
          <a:xfrm>
            <a:off x="7762238" y="433992"/>
            <a:ext cx="505804" cy="515788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28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C227C17-7064-405C-91D7-2DF3AD61758F}" type="datetime1">
              <a:rPr lang="en-US" smtClean="0"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GSI plenary meeting – Magnet test stand – G. Willering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353200"/>
          </a:xfrm>
        </p:spPr>
        <p:txBody>
          <a:bodyPr>
            <a:normAutofit fontScale="90000"/>
          </a:bodyPr>
          <a:lstStyle/>
          <a:p>
            <a:r>
              <a:rPr lang="nl-NL" sz="2800" dirty="0" smtClean="0"/>
              <a:t>EVM</a:t>
            </a:r>
            <a:endParaRPr lang="en-GB" sz="28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t="42685"/>
          <a:stretch/>
        </p:blipFill>
        <p:spPr>
          <a:xfrm>
            <a:off x="1375630" y="528320"/>
            <a:ext cx="7554204" cy="20323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t="43367"/>
          <a:stretch/>
        </p:blipFill>
        <p:spPr>
          <a:xfrm>
            <a:off x="1375630" y="2250519"/>
            <a:ext cx="7639781" cy="206825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032279" y="82649"/>
            <a:ext cx="6046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Two EVM work packages. </a:t>
            </a:r>
            <a:endParaRPr lang="nl-NL" dirty="0"/>
          </a:p>
          <a:p>
            <a:r>
              <a:rPr lang="nl-NL" dirty="0" smtClean="0"/>
              <a:t>Expenses just started.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567164" y="858822"/>
            <a:ext cx="0" cy="278339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391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583" y="102031"/>
            <a:ext cx="8226854" cy="459944"/>
          </a:xfrm>
        </p:spPr>
        <p:txBody>
          <a:bodyPr>
            <a:normAutofit/>
          </a:bodyPr>
          <a:lstStyle/>
          <a:p>
            <a:r>
              <a:rPr lang="nl-NL" sz="2000" dirty="0" smtClean="0"/>
              <a:t>Global status and Open issues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6CE8C33-0EAE-45B5-8623-1F459C1FCF45}" type="datetime1">
              <a:rPr lang="en-US" smtClean="0"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GSI plenary meeting – Magnet test stand – G. Willering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51" y="1593259"/>
            <a:ext cx="954107" cy="954107"/>
          </a:xfrm>
        </p:spPr>
      </p:pic>
      <p:sp>
        <p:nvSpPr>
          <p:cNvPr id="9" name="TextBox 8"/>
          <p:cNvSpPr txBox="1"/>
          <p:nvPr/>
        </p:nvSpPr>
        <p:spPr>
          <a:xfrm>
            <a:off x="1558507" y="1593259"/>
            <a:ext cx="59149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smtClean="0"/>
              <a:t>Backward approach may be useful:</a:t>
            </a:r>
          </a:p>
          <a:p>
            <a:r>
              <a:rPr lang="nl-NL" sz="1400" dirty="0"/>
              <a:t>	</a:t>
            </a:r>
            <a:r>
              <a:rPr lang="nl-NL" sz="1400" dirty="0" smtClean="0"/>
              <a:t>Prepare a draft qualification report of one multiplet and one 	dipole with all necessary parameters and qualifications. This 	will help </a:t>
            </a:r>
            <a:r>
              <a:rPr lang="nl-NL" sz="1400" smtClean="0"/>
              <a:t>defining the </a:t>
            </a:r>
            <a:r>
              <a:rPr lang="nl-NL" sz="1400" dirty="0" smtClean="0"/>
              <a:t>needs for DAQ </a:t>
            </a:r>
            <a:r>
              <a:rPr lang="nl-NL" sz="1400" smtClean="0"/>
              <a:t>and Analysis.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1558507" y="2911700"/>
            <a:ext cx="59149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smtClean="0"/>
              <a:t>Connector type on the magnet side need to be defined.</a:t>
            </a:r>
            <a:endParaRPr lang="en-GB" sz="1400" dirty="0"/>
          </a:p>
          <a:p>
            <a:endParaRPr lang="nl-NL" sz="1400" dirty="0" smtClean="0"/>
          </a:p>
          <a:p>
            <a:r>
              <a:rPr lang="nl-NL" sz="1400" dirty="0" smtClean="0"/>
              <a:t>Cabling path not yet finalized: Integration studies and lengths to be defined.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58507" y="2618453"/>
            <a:ext cx="6890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400" dirty="0"/>
          </a:p>
          <a:p>
            <a:endParaRPr lang="nl-NL" sz="14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1558507" y="536431"/>
            <a:ext cx="591495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smtClean="0"/>
              <a:t>The workload and responsabilities are clear. </a:t>
            </a:r>
          </a:p>
          <a:p>
            <a:r>
              <a:rPr lang="nl-NL" sz="1400" dirty="0" smtClean="0"/>
              <a:t>Functional specifications and choice of systems are mostly completed.</a:t>
            </a:r>
          </a:p>
          <a:p>
            <a:r>
              <a:rPr lang="nl-NL" sz="1400" dirty="0" smtClean="0"/>
              <a:t>Now it is time to finish the engineering specifications and hardware selection.</a:t>
            </a:r>
          </a:p>
          <a:p>
            <a:r>
              <a:rPr lang="nl-NL" sz="1400" dirty="0" smtClean="0"/>
              <a:t>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39879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358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77638" y="193434"/>
            <a:ext cx="8229600" cy="3203145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nl-NL" sz="2200" dirty="0" smtClean="0"/>
              <a:t>Content</a:t>
            </a:r>
          </a:p>
          <a:p>
            <a:pPr lvl="1"/>
            <a:r>
              <a:rPr lang="nl-NL" sz="1800" dirty="0" smtClean="0"/>
              <a:t>Interlock</a:t>
            </a:r>
          </a:p>
          <a:p>
            <a:pPr lvl="1"/>
            <a:r>
              <a:rPr lang="nl-NL" sz="1800" dirty="0" smtClean="0"/>
              <a:t>Electrical measurement systems</a:t>
            </a:r>
          </a:p>
          <a:p>
            <a:pPr lvl="1"/>
            <a:r>
              <a:rPr lang="nl-NL" sz="1800" dirty="0" smtClean="0"/>
              <a:t>Database, post-mortem and analysis</a:t>
            </a:r>
          </a:p>
          <a:p>
            <a:pPr lvl="1"/>
            <a:r>
              <a:rPr lang="nl-NL" sz="1800" dirty="0" smtClean="0"/>
              <a:t>Cabling control system and instrumentation</a:t>
            </a:r>
          </a:p>
          <a:p>
            <a:pPr lvl="1"/>
            <a:r>
              <a:rPr lang="nl-NL" sz="1800" dirty="0" smtClean="0"/>
              <a:t>Powering cables</a:t>
            </a:r>
          </a:p>
          <a:p>
            <a:pPr lvl="1"/>
            <a:r>
              <a:rPr lang="nl-NL" sz="1800" dirty="0" smtClean="0"/>
              <a:t>Systems for commutators and connections</a:t>
            </a:r>
            <a:endParaRPr lang="nl-NL" sz="1800" dirty="0"/>
          </a:p>
          <a:p>
            <a:pPr marL="36576" indent="0">
              <a:buNone/>
            </a:pPr>
            <a:r>
              <a:rPr lang="nl-NL" sz="2200" dirty="0" smtClean="0"/>
              <a:t>EVM</a:t>
            </a:r>
          </a:p>
          <a:p>
            <a:pPr marL="36576" indent="0">
              <a:buNone/>
            </a:pPr>
            <a:r>
              <a:rPr lang="nl-NL" sz="2200" dirty="0" smtClean="0"/>
              <a:t>Global status</a:t>
            </a:r>
          </a:p>
          <a:p>
            <a:pPr marL="36576" indent="0">
              <a:buNone/>
            </a:pPr>
            <a:r>
              <a:rPr lang="nl-NL" sz="2200" dirty="0" smtClean="0"/>
              <a:t>Challenges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0E1241F-6C95-40E9-9105-AA01CDE3CD78}" type="datetime1">
              <a:rPr lang="en-US" smtClean="0"/>
              <a:t>5/13/2015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191000" y="4767263"/>
            <a:ext cx="4286250" cy="273844"/>
          </a:xfrm>
        </p:spPr>
        <p:txBody>
          <a:bodyPr/>
          <a:lstStyle/>
          <a:p>
            <a:r>
              <a:rPr lang="en-US" dirty="0" smtClean="0"/>
              <a:t>GSI plenary meeting – Magnet test stand – G. Willering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84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34" y="6709"/>
            <a:ext cx="8226854" cy="541948"/>
          </a:xfrm>
        </p:spPr>
        <p:txBody>
          <a:bodyPr>
            <a:normAutofit/>
          </a:bodyPr>
          <a:lstStyle/>
          <a:p>
            <a:r>
              <a:rPr lang="nl-NL" sz="2400" dirty="0" smtClean="0"/>
              <a:t>Interlocks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A5D9B52-A665-4D1B-8C69-46A932BB12BD}" type="datetime1">
              <a:rPr lang="en-US" smtClean="0"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GSI plenary meeting – Magnet test stand – G. Willering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0256" y="608110"/>
            <a:ext cx="584295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/>
              <a:t>Functional specification draft is finished (H. Mueller and </a:t>
            </a:r>
            <a:r>
              <a:rPr lang="nl-NL" sz="1200" dirty="0" smtClean="0"/>
              <a:t>E.J. </a:t>
            </a:r>
            <a:r>
              <a:rPr lang="nl-NL" sz="1200" dirty="0"/>
              <a:t>Cho</a:t>
            </a:r>
            <a:r>
              <a:rPr lang="nl-NL" sz="1200" dirty="0" smtClean="0"/>
              <a:t>)</a:t>
            </a:r>
          </a:p>
          <a:p>
            <a:endParaRPr lang="en-GB" sz="1200" dirty="0"/>
          </a:p>
          <a:p>
            <a:r>
              <a:rPr lang="nl-NL" sz="1200" dirty="0" smtClean="0"/>
              <a:t>For powering the magnets we need: </a:t>
            </a:r>
          </a:p>
          <a:p>
            <a:pPr marL="171450" indent="-171450">
              <a:buFontTx/>
              <a:buChar char="-"/>
            </a:pPr>
            <a:r>
              <a:rPr lang="nl-NL" sz="1200" dirty="0" smtClean="0"/>
              <a:t>Cryo OK</a:t>
            </a:r>
          </a:p>
          <a:p>
            <a:pPr marL="171450" indent="-171450">
              <a:buFontTx/>
              <a:buChar char="-"/>
            </a:pPr>
            <a:r>
              <a:rPr lang="nl-NL" sz="1200" dirty="0" smtClean="0"/>
              <a:t>QPS OK</a:t>
            </a:r>
          </a:p>
          <a:p>
            <a:pPr marL="171450" indent="-171450">
              <a:buFontTx/>
              <a:buChar char="-"/>
            </a:pPr>
            <a:r>
              <a:rPr lang="nl-NL" sz="1200" dirty="0"/>
              <a:t>PC and EE OK.</a:t>
            </a:r>
          </a:p>
          <a:p>
            <a:pPr marL="171450" indent="-171450">
              <a:buFontTx/>
              <a:buChar char="-"/>
            </a:pPr>
            <a:r>
              <a:rPr lang="nl-NL" sz="1200" dirty="0" smtClean="0"/>
              <a:t>Load switch OK (correct bench selected)</a:t>
            </a:r>
          </a:p>
          <a:p>
            <a:pPr marL="171450" indent="-171450">
              <a:buFontTx/>
              <a:buChar char="-"/>
            </a:pPr>
            <a:r>
              <a:rPr lang="nl-NL" sz="1200" dirty="0" smtClean="0"/>
              <a:t>All powering cables connected to the magnet or shorted (switch on magnet side)</a:t>
            </a:r>
          </a:p>
          <a:p>
            <a:pPr marL="171450" indent="-171450">
              <a:buFontTx/>
              <a:buChar char="-"/>
            </a:pPr>
            <a:r>
              <a:rPr lang="nl-NL" sz="1200" dirty="0" smtClean="0"/>
              <a:t>Personal safety OK (no one on the platform)</a:t>
            </a:r>
          </a:p>
          <a:p>
            <a:endParaRPr lang="nl-NL" sz="1200" dirty="0" smtClean="0"/>
          </a:p>
          <a:p>
            <a:r>
              <a:rPr lang="nl-NL" sz="1200" dirty="0" smtClean="0"/>
              <a:t>For details of this functional specification, see presentation this afternoon of </a:t>
            </a:r>
            <a:r>
              <a:rPr lang="en-GB" sz="1200" dirty="0" smtClean="0"/>
              <a:t>E. J. Cho.</a:t>
            </a:r>
            <a:endParaRPr lang="nl-NL" sz="1200" dirty="0" smtClean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3215" y="143773"/>
            <a:ext cx="3542451" cy="38748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61" y="2925039"/>
            <a:ext cx="8509000" cy="129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576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352"/>
            <a:ext cx="8226854" cy="363976"/>
          </a:xfrm>
        </p:spPr>
        <p:txBody>
          <a:bodyPr>
            <a:noAutofit/>
          </a:bodyPr>
          <a:lstStyle/>
          <a:p>
            <a:r>
              <a:rPr lang="nl-NL" sz="2400" dirty="0" smtClean="0"/>
              <a:t>Electrical measurement systems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DC38DE7-01AE-4836-BCEA-C575902F9AA5}" type="datetime1">
              <a:rPr lang="en-US" smtClean="0"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GSI plenary meeting – Magnet test stand – G. Willering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1309951"/>
            <a:ext cx="1428750" cy="30777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1400" dirty="0" smtClean="0"/>
              <a:t>High Voltage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2073274" y="1305452"/>
            <a:ext cx="1428750" cy="815608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1400" dirty="0" smtClean="0"/>
              <a:t>RRR</a:t>
            </a:r>
          </a:p>
          <a:p>
            <a:pPr algn="ctr"/>
            <a:r>
              <a:rPr lang="nl-NL" sz="1100" dirty="0" smtClean="0"/>
              <a:t>(Cu resistance during cooldown, low current)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60628" y="1309950"/>
            <a:ext cx="1428750" cy="52322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1400" dirty="0" smtClean="0"/>
              <a:t>Inductance</a:t>
            </a:r>
          </a:p>
          <a:p>
            <a:pPr algn="ctr"/>
            <a:r>
              <a:rPr lang="nl-NL" sz="1400" dirty="0" smtClean="0"/>
              <a:t>T</a:t>
            </a:r>
            <a:r>
              <a:rPr lang="nl-NL" sz="1400" baseline="-25000" dirty="0" smtClean="0"/>
              <a:t>room</a:t>
            </a:r>
            <a:endParaRPr lang="en-GB" sz="1400" dirty="0"/>
          </a:p>
        </p:txBody>
      </p:sp>
      <p:sp>
        <p:nvSpPr>
          <p:cNvPr id="3" name="Rectangle 2"/>
          <p:cNvSpPr/>
          <p:nvPr/>
        </p:nvSpPr>
        <p:spPr>
          <a:xfrm>
            <a:off x="350808" y="592147"/>
            <a:ext cx="82278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nl-NL" sz="1200" dirty="0" smtClean="0"/>
              <a:t>Stand alone </a:t>
            </a:r>
            <a:r>
              <a:rPr lang="nl-NL" sz="1200" dirty="0"/>
              <a:t>measurement </a:t>
            </a:r>
            <a:r>
              <a:rPr lang="nl-NL" sz="1200" dirty="0" smtClean="0"/>
              <a:t>systems, based </a:t>
            </a:r>
            <a:r>
              <a:rPr lang="nl-NL" sz="1200" dirty="0"/>
              <a:t>on existing systems in SM18, used for acceptance tests of LHC magnets</a:t>
            </a:r>
            <a:r>
              <a:rPr lang="nl-NL" sz="1200" dirty="0" smtClean="0"/>
              <a:t>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nl-NL" sz="1200" dirty="0" smtClean="0"/>
              <a:t>2 full systems in mobile racks can serve the 3 test benches.</a:t>
            </a:r>
            <a:endParaRPr lang="nl-NL" sz="1200" dirty="0"/>
          </a:p>
        </p:txBody>
      </p:sp>
      <p:cxnSp>
        <p:nvCxnSpPr>
          <p:cNvPr id="12" name="Straight Arrow Connector 11"/>
          <p:cNvCxnSpPr>
            <a:stCxn id="7" idx="2"/>
            <a:endCxn id="16" idx="0"/>
          </p:cNvCxnSpPr>
          <p:nvPr/>
        </p:nvCxnSpPr>
        <p:spPr>
          <a:xfrm>
            <a:off x="1171575" y="1617728"/>
            <a:ext cx="0" cy="85276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69875" y="2470497"/>
            <a:ext cx="1803399" cy="83099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1200" dirty="0" smtClean="0"/>
              <a:t>Megger </a:t>
            </a:r>
          </a:p>
          <a:p>
            <a:pPr algn="ctr"/>
            <a:r>
              <a:rPr lang="nl-NL" sz="1200" dirty="0" smtClean="0"/>
              <a:t>Multiplexer system</a:t>
            </a:r>
          </a:p>
          <a:p>
            <a:pPr algn="ctr"/>
            <a:r>
              <a:rPr lang="nl-NL" sz="1200" dirty="0" smtClean="0"/>
              <a:t>Up to 9 magnets, many combinations to tests</a:t>
            </a:r>
            <a:endParaRPr lang="nl-NL" sz="1050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3627300" y="2754252"/>
            <a:ext cx="1428750" cy="43088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1100" dirty="0" smtClean="0"/>
              <a:t>High precision PXI-DMM system</a:t>
            </a:r>
          </a:p>
        </p:txBody>
      </p:sp>
      <p:cxnSp>
        <p:nvCxnSpPr>
          <p:cNvPr id="22" name="Straight Arrow Connector 21"/>
          <p:cNvCxnSpPr>
            <a:stCxn id="8" idx="2"/>
            <a:endCxn id="21" idx="0"/>
          </p:cNvCxnSpPr>
          <p:nvPr/>
        </p:nvCxnSpPr>
        <p:spPr>
          <a:xfrm>
            <a:off x="2787649" y="2121060"/>
            <a:ext cx="1554026" cy="6331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627300" y="1309950"/>
            <a:ext cx="1428750" cy="861774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1400" dirty="0" smtClean="0"/>
              <a:t>Splice measurement</a:t>
            </a:r>
          </a:p>
          <a:p>
            <a:pPr algn="ctr"/>
            <a:r>
              <a:rPr lang="en-GB" sz="1100" dirty="0" smtClean="0"/>
              <a:t>(</a:t>
            </a:r>
            <a:r>
              <a:rPr lang="en-GB" sz="1100" dirty="0" err="1" smtClean="0"/>
              <a:t>Sc-Sc</a:t>
            </a:r>
            <a:r>
              <a:rPr lang="en-GB" sz="1100" dirty="0" smtClean="0"/>
              <a:t> Splice, high current, 4.5 K)</a:t>
            </a:r>
            <a:endParaRPr lang="en-GB" sz="1100" dirty="0"/>
          </a:p>
        </p:txBody>
      </p:sp>
      <p:cxnSp>
        <p:nvCxnSpPr>
          <p:cNvPr id="27" name="Straight Arrow Connector 26"/>
          <p:cNvCxnSpPr>
            <a:stCxn id="25" idx="2"/>
            <a:endCxn id="21" idx="0"/>
          </p:cNvCxnSpPr>
          <p:nvPr/>
        </p:nvCxnSpPr>
        <p:spPr>
          <a:xfrm>
            <a:off x="4341675" y="2171724"/>
            <a:ext cx="0" cy="5825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860628" y="2754252"/>
            <a:ext cx="1428750" cy="26161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1100" dirty="0" smtClean="0"/>
              <a:t>Frequency analyzer</a:t>
            </a:r>
          </a:p>
        </p:txBody>
      </p:sp>
      <p:cxnSp>
        <p:nvCxnSpPr>
          <p:cNvPr id="31" name="Straight Arrow Connector 30"/>
          <p:cNvCxnSpPr>
            <a:stCxn id="9" idx="2"/>
            <a:endCxn id="30" idx="0"/>
          </p:cNvCxnSpPr>
          <p:nvPr/>
        </p:nvCxnSpPr>
        <p:spPr>
          <a:xfrm>
            <a:off x="7575003" y="1833170"/>
            <a:ext cx="0" cy="92108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181326" y="1305452"/>
            <a:ext cx="1428750" cy="30777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1400" dirty="0" smtClean="0"/>
              <a:t>AC loss</a:t>
            </a:r>
            <a:endParaRPr lang="en-GB" sz="1400" dirty="0"/>
          </a:p>
        </p:txBody>
      </p:sp>
      <p:cxnSp>
        <p:nvCxnSpPr>
          <p:cNvPr id="26" name="Straight Arrow Connector 25"/>
          <p:cNvCxnSpPr>
            <a:stCxn id="18" idx="2"/>
            <a:endCxn id="21" idx="0"/>
          </p:cNvCxnSpPr>
          <p:nvPr/>
        </p:nvCxnSpPr>
        <p:spPr>
          <a:xfrm flipH="1">
            <a:off x="4341675" y="1613229"/>
            <a:ext cx="1554026" cy="11410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 rot="1609153">
            <a:off x="5397855" y="1615578"/>
            <a:ext cx="8050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 smtClean="0">
                <a:solidFill>
                  <a:srgbClr val="FF0000"/>
                </a:solidFill>
              </a:rPr>
              <a:t>Needed?</a:t>
            </a:r>
            <a:endParaRPr lang="en-GB" sz="1200" dirty="0">
              <a:solidFill>
                <a:srgbClr val="FF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51" y="3361902"/>
            <a:ext cx="8954124" cy="1520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254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6" grpId="0" animBg="1"/>
      <p:bldP spid="21" grpId="0" animBg="1"/>
      <p:bldP spid="25" grpId="0" animBg="1"/>
      <p:bldP spid="30" grpId="0" animBg="1"/>
      <p:bldP spid="18" grpId="0" animBg="1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2" name="Straight Arrow Connector 41"/>
          <p:cNvCxnSpPr>
            <a:stCxn id="14" idx="2"/>
            <a:endCxn id="41" idx="0"/>
          </p:cNvCxnSpPr>
          <p:nvPr/>
        </p:nvCxnSpPr>
        <p:spPr>
          <a:xfrm>
            <a:off x="3925911" y="1240314"/>
            <a:ext cx="1766201" cy="10214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15" idx="2"/>
            <a:endCxn id="41" idx="0"/>
          </p:cNvCxnSpPr>
          <p:nvPr/>
        </p:nvCxnSpPr>
        <p:spPr>
          <a:xfrm>
            <a:off x="5692112" y="1240313"/>
            <a:ext cx="0" cy="10214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680"/>
            <a:ext cx="8226854" cy="422452"/>
          </a:xfrm>
        </p:spPr>
        <p:txBody>
          <a:bodyPr>
            <a:noAutofit/>
          </a:bodyPr>
          <a:lstStyle/>
          <a:p>
            <a:r>
              <a:rPr lang="nl-NL" sz="2400" dirty="0" smtClean="0"/>
              <a:t>Database and analysis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A0FA118-89CE-45D5-B988-503491416417}" type="datetime1">
              <a:rPr lang="en-US" smtClean="0"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GSI plenary meeting – Magnet test stand – G. Willering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534236" y="501650"/>
            <a:ext cx="1428750" cy="738664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1400" dirty="0" smtClean="0"/>
              <a:t>Temperatures Pressures</a:t>
            </a:r>
          </a:p>
          <a:p>
            <a:pPr algn="ctr"/>
            <a:r>
              <a:rPr lang="nl-NL" sz="1400" dirty="0" smtClean="0"/>
              <a:t>Levels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3211536" y="932537"/>
            <a:ext cx="1428750" cy="30777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1400" dirty="0" smtClean="0"/>
              <a:t>Voltages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4977737" y="932536"/>
            <a:ext cx="1428750" cy="30777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1400" dirty="0" smtClean="0"/>
              <a:t>Current</a:t>
            </a:r>
            <a:endParaRPr lang="en-GB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2056630" y="2261731"/>
            <a:ext cx="1693862" cy="738664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1400" dirty="0" smtClean="0"/>
              <a:t>Low frequency</a:t>
            </a:r>
          </a:p>
          <a:p>
            <a:pPr algn="ctr"/>
            <a:r>
              <a:rPr lang="nl-NL" sz="1400" dirty="0" smtClean="0"/>
              <a:t>Logging database</a:t>
            </a:r>
          </a:p>
          <a:p>
            <a:pPr algn="ctr"/>
            <a:r>
              <a:rPr lang="nl-NL" sz="1400" dirty="0" smtClean="0"/>
              <a:t>Continuous</a:t>
            </a:r>
            <a:endParaRPr lang="en-GB" sz="1400" dirty="0"/>
          </a:p>
        </p:txBody>
      </p:sp>
      <p:cxnSp>
        <p:nvCxnSpPr>
          <p:cNvPr id="18" name="Straight Arrow Connector 17"/>
          <p:cNvCxnSpPr>
            <a:stCxn id="12" idx="2"/>
            <a:endCxn id="16" idx="0"/>
          </p:cNvCxnSpPr>
          <p:nvPr/>
        </p:nvCxnSpPr>
        <p:spPr>
          <a:xfrm>
            <a:off x="2248611" y="1240314"/>
            <a:ext cx="654950" cy="10214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4" idx="2"/>
            <a:endCxn id="16" idx="0"/>
          </p:cNvCxnSpPr>
          <p:nvPr/>
        </p:nvCxnSpPr>
        <p:spPr>
          <a:xfrm flipH="1">
            <a:off x="2903561" y="1240314"/>
            <a:ext cx="1022350" cy="10214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5" idx="2"/>
            <a:endCxn id="16" idx="0"/>
          </p:cNvCxnSpPr>
          <p:nvPr/>
        </p:nvCxnSpPr>
        <p:spPr>
          <a:xfrm flipH="1">
            <a:off x="2903561" y="1240313"/>
            <a:ext cx="2788551" cy="10214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881212" y="1252752"/>
            <a:ext cx="714375" cy="30777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solidFill>
                  <a:srgbClr val="00B050"/>
                </a:solidFill>
              </a:rPr>
              <a:t>CRYO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611350" y="1252751"/>
            <a:ext cx="714375" cy="30777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solidFill>
                  <a:srgbClr val="00B050"/>
                </a:solidFill>
              </a:rPr>
              <a:t>QPS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354661" y="1240431"/>
            <a:ext cx="714375" cy="30777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solidFill>
                  <a:srgbClr val="00B050"/>
                </a:solidFill>
              </a:rPr>
              <a:t>EPC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669762" y="2261731"/>
            <a:ext cx="2044700" cy="738664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1400" dirty="0" smtClean="0"/>
              <a:t>High Frequency</a:t>
            </a:r>
          </a:p>
          <a:p>
            <a:pPr algn="ctr"/>
            <a:r>
              <a:rPr lang="nl-NL" sz="1400" dirty="0" smtClean="0"/>
              <a:t>Post-Mortem database</a:t>
            </a:r>
          </a:p>
          <a:p>
            <a:pPr algn="ctr"/>
            <a:r>
              <a:rPr lang="nl-NL" sz="1400" dirty="0" smtClean="0"/>
              <a:t>Event based</a:t>
            </a:r>
          </a:p>
        </p:txBody>
      </p:sp>
      <p:sp>
        <p:nvSpPr>
          <p:cNvPr id="3" name="TextBox 2"/>
          <p:cNvSpPr txBox="1"/>
          <p:nvPr/>
        </p:nvSpPr>
        <p:spPr>
          <a:xfrm rot="1033245">
            <a:off x="886179" y="1450807"/>
            <a:ext cx="15872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50" dirty="0" smtClean="0"/>
              <a:t>See presentation Cryo</a:t>
            </a:r>
            <a:endParaRPr lang="en-GB" sz="1050" dirty="0"/>
          </a:p>
        </p:txBody>
      </p:sp>
      <p:sp>
        <p:nvSpPr>
          <p:cNvPr id="21" name="TextBox 20"/>
          <p:cNvSpPr txBox="1"/>
          <p:nvPr/>
        </p:nvSpPr>
        <p:spPr>
          <a:xfrm rot="1033245">
            <a:off x="3057105" y="1547840"/>
            <a:ext cx="172996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50" dirty="0" smtClean="0"/>
              <a:t>See presentation R. Denz</a:t>
            </a:r>
            <a:endParaRPr lang="en-GB" sz="1050" dirty="0"/>
          </a:p>
        </p:txBody>
      </p:sp>
      <p:sp>
        <p:nvSpPr>
          <p:cNvPr id="23" name="TextBox 22"/>
          <p:cNvSpPr txBox="1"/>
          <p:nvPr/>
        </p:nvSpPr>
        <p:spPr>
          <a:xfrm rot="1033245">
            <a:off x="4776358" y="1638965"/>
            <a:ext cx="189507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50" dirty="0" smtClean="0"/>
              <a:t>See presentation H. Thiesen</a:t>
            </a:r>
            <a:endParaRPr lang="en-GB" sz="1050" dirty="0"/>
          </a:p>
        </p:txBody>
      </p:sp>
      <p:sp>
        <p:nvSpPr>
          <p:cNvPr id="24" name="TextBox 23"/>
          <p:cNvSpPr txBox="1"/>
          <p:nvPr/>
        </p:nvSpPr>
        <p:spPr>
          <a:xfrm>
            <a:off x="2467155" y="3388320"/>
            <a:ext cx="3669102" cy="30777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1400" dirty="0" smtClean="0"/>
              <a:t>Data extraction, analysis, reporting</a:t>
            </a:r>
          </a:p>
        </p:txBody>
      </p:sp>
      <p:cxnSp>
        <p:nvCxnSpPr>
          <p:cNvPr id="25" name="Straight Arrow Connector 24"/>
          <p:cNvCxnSpPr>
            <a:stCxn id="41" idx="2"/>
            <a:endCxn id="24" idx="0"/>
          </p:cNvCxnSpPr>
          <p:nvPr/>
        </p:nvCxnSpPr>
        <p:spPr>
          <a:xfrm flipH="1">
            <a:off x="4301706" y="3000395"/>
            <a:ext cx="1390406" cy="3879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6" idx="2"/>
            <a:endCxn id="24" idx="0"/>
          </p:cNvCxnSpPr>
          <p:nvPr/>
        </p:nvCxnSpPr>
        <p:spPr>
          <a:xfrm>
            <a:off x="2903561" y="3000395"/>
            <a:ext cx="1398145" cy="3879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373135" y="4172383"/>
            <a:ext cx="3898237" cy="30777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1400" dirty="0" smtClean="0"/>
              <a:t>Comparison with criteria → Qualification stamp</a:t>
            </a:r>
          </a:p>
        </p:txBody>
      </p:sp>
      <p:pic>
        <p:nvPicPr>
          <p:cNvPr id="32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509" y="3649930"/>
            <a:ext cx="902059" cy="902059"/>
          </a:xfrm>
        </p:spPr>
      </p:pic>
      <p:cxnSp>
        <p:nvCxnSpPr>
          <p:cNvPr id="31" name="Straight Arrow Connector 30"/>
          <p:cNvCxnSpPr>
            <a:stCxn id="24" idx="2"/>
            <a:endCxn id="34" idx="0"/>
          </p:cNvCxnSpPr>
          <p:nvPr/>
        </p:nvCxnSpPr>
        <p:spPr>
          <a:xfrm>
            <a:off x="4301706" y="3696097"/>
            <a:ext cx="20548" cy="4762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211536" y="3707925"/>
            <a:ext cx="1971220" cy="30777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solidFill>
                  <a:srgbClr val="00B050"/>
                </a:solidFill>
              </a:rPr>
              <a:t>EN-ICE, MSC-TF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rot="1033245">
            <a:off x="2981310" y="3804613"/>
            <a:ext cx="124264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50" dirty="0" smtClean="0"/>
              <a:t>See presentation </a:t>
            </a:r>
          </a:p>
          <a:p>
            <a:r>
              <a:rPr lang="nl-NL" sz="1050" dirty="0" smtClean="0"/>
              <a:t>E. Blanco</a:t>
            </a:r>
            <a:endParaRPr lang="en-GB" sz="1050" dirty="0"/>
          </a:p>
        </p:txBody>
      </p:sp>
      <p:sp>
        <p:nvSpPr>
          <p:cNvPr id="7" name="TextBox 6"/>
          <p:cNvSpPr txBox="1"/>
          <p:nvPr/>
        </p:nvSpPr>
        <p:spPr>
          <a:xfrm>
            <a:off x="267098" y="882655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Signals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151681" y="2455587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Database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215801" y="3366732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Analysis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10617" y="4120018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Qualification</a:t>
            </a:r>
            <a:endParaRPr lang="en-GB" dirty="0"/>
          </a:p>
        </p:txBody>
      </p:sp>
      <p:sp>
        <p:nvSpPr>
          <p:cNvPr id="8" name="Down Arrow 7"/>
          <p:cNvSpPr/>
          <p:nvPr/>
        </p:nvSpPr>
        <p:spPr>
          <a:xfrm>
            <a:off x="582271" y="1364134"/>
            <a:ext cx="233464" cy="1091453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Down Arrow 37"/>
          <p:cNvSpPr/>
          <p:nvPr/>
        </p:nvSpPr>
        <p:spPr>
          <a:xfrm>
            <a:off x="582271" y="2839541"/>
            <a:ext cx="233464" cy="600903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Down Arrow 38"/>
          <p:cNvSpPr/>
          <p:nvPr/>
        </p:nvSpPr>
        <p:spPr>
          <a:xfrm>
            <a:off x="582271" y="3707925"/>
            <a:ext cx="233464" cy="503967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/>
          <p:cNvSpPr txBox="1"/>
          <p:nvPr/>
        </p:nvSpPr>
        <p:spPr>
          <a:xfrm>
            <a:off x="7175187" y="728767"/>
            <a:ext cx="1428750" cy="52322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1400" dirty="0" smtClean="0"/>
              <a:t>Magnetic measurements</a:t>
            </a:r>
            <a:endParaRPr lang="en-GB" sz="1400" dirty="0"/>
          </a:p>
        </p:txBody>
      </p:sp>
      <p:sp>
        <p:nvSpPr>
          <p:cNvPr id="43" name="TextBox 42"/>
          <p:cNvSpPr txBox="1"/>
          <p:nvPr/>
        </p:nvSpPr>
        <p:spPr>
          <a:xfrm>
            <a:off x="7380914" y="1252752"/>
            <a:ext cx="1051826" cy="30777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solidFill>
                  <a:srgbClr val="00B050"/>
                </a:solidFill>
              </a:rPr>
              <a:t>MSC-MM</a:t>
            </a:r>
            <a:endParaRPr lang="en-GB" sz="1400" dirty="0">
              <a:solidFill>
                <a:srgbClr val="00B050"/>
              </a:solidFill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7889562" y="1548208"/>
            <a:ext cx="0" cy="7284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 rot="1033245">
            <a:off x="6783899" y="1456326"/>
            <a:ext cx="19094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50" dirty="0" smtClean="0"/>
              <a:t>See presentation </a:t>
            </a:r>
            <a:r>
              <a:rPr lang="nl-NL" sz="1050" dirty="0" smtClean="0"/>
              <a:t>G. Gollucio</a:t>
            </a:r>
            <a:endParaRPr lang="en-GB" sz="1050" dirty="0"/>
          </a:p>
        </p:txBody>
      </p:sp>
      <p:sp>
        <p:nvSpPr>
          <p:cNvPr id="48" name="TextBox 47"/>
          <p:cNvSpPr txBox="1"/>
          <p:nvPr/>
        </p:nvSpPr>
        <p:spPr>
          <a:xfrm>
            <a:off x="6867212" y="2277711"/>
            <a:ext cx="2044700" cy="52322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1400" dirty="0" smtClean="0"/>
              <a:t>Stand alone, treated seperately</a:t>
            </a:r>
            <a:endParaRPr lang="nl-NL" sz="1400" dirty="0" smtClean="0"/>
          </a:p>
        </p:txBody>
      </p:sp>
      <p:cxnSp>
        <p:nvCxnSpPr>
          <p:cNvPr id="49" name="Straight Arrow Connector 48"/>
          <p:cNvCxnSpPr>
            <a:stCxn id="48" idx="2"/>
          </p:cNvCxnSpPr>
          <p:nvPr/>
        </p:nvCxnSpPr>
        <p:spPr>
          <a:xfrm>
            <a:off x="7889562" y="2800931"/>
            <a:ext cx="0" cy="6395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314542" y="4464006"/>
            <a:ext cx="1971220" cy="30777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solidFill>
                  <a:srgbClr val="00B050"/>
                </a:solidFill>
              </a:rPr>
              <a:t>MSC-TF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175187" y="3450466"/>
            <a:ext cx="1835454" cy="52322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1400" dirty="0" smtClean="0"/>
              <a:t>Data extraction, analysis, reporting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458313" y="2810953"/>
            <a:ext cx="1051826" cy="30777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solidFill>
                  <a:srgbClr val="00B050"/>
                </a:solidFill>
              </a:rPr>
              <a:t>MSC-MM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521402" y="3966129"/>
            <a:ext cx="1051826" cy="30777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solidFill>
                  <a:srgbClr val="00B050"/>
                </a:solidFill>
              </a:rPr>
              <a:t>MSC-MM</a:t>
            </a:r>
            <a:endParaRPr lang="en-GB" sz="1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611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41" grpId="0" animBg="1"/>
      <p:bldP spid="3" grpId="0"/>
      <p:bldP spid="21" grpId="0"/>
      <p:bldP spid="23" grpId="0"/>
      <p:bldP spid="24" grpId="0" animBg="1"/>
      <p:bldP spid="34" grpId="0" animBg="1"/>
      <p:bldP spid="37" grpId="0" animBg="1"/>
      <p:bldP spid="20" grpId="0"/>
      <p:bldP spid="47" grpId="0"/>
      <p:bldP spid="48" grpId="0" animBg="1"/>
      <p:bldP spid="50" grpId="0" animBg="1"/>
      <p:bldP spid="51" grpId="0" animBg="1"/>
      <p:bldP spid="53" grpId="0" animBg="1"/>
      <p:bldP spid="5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680"/>
            <a:ext cx="8226854" cy="422452"/>
          </a:xfrm>
        </p:spPr>
        <p:txBody>
          <a:bodyPr>
            <a:noAutofit/>
          </a:bodyPr>
          <a:lstStyle/>
          <a:p>
            <a:r>
              <a:rPr lang="nl-NL" sz="2400" dirty="0" smtClean="0"/>
              <a:t>Database and analysis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55628E8-DDC1-453B-95C2-64703FDDB67E}" type="datetime1">
              <a:rPr lang="en-US" smtClean="0"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GSI plenary meeting – Magnet test stand – G. Willering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589301"/>
            <a:ext cx="3028950" cy="238707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05320" y="2169184"/>
            <a:ext cx="44504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smtClean="0"/>
              <a:t>The manpower is now defined and the functional specifications need to be written. </a:t>
            </a:r>
          </a:p>
          <a:p>
            <a:endParaRPr lang="nl-NL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98954"/>
            <a:ext cx="9239250" cy="139192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2893" y="681830"/>
            <a:ext cx="1376937" cy="197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80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353200"/>
          </a:xfrm>
        </p:spPr>
        <p:txBody>
          <a:bodyPr>
            <a:noAutofit/>
          </a:bodyPr>
          <a:lstStyle/>
          <a:p>
            <a:r>
              <a:rPr lang="nl-NL" sz="2000" dirty="0" smtClean="0"/>
              <a:t>Powering cables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F56399C-F700-49B1-9249-B9F8FB78AACA}" type="datetime1">
              <a:rPr lang="en-US" smtClean="0"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GSI plenary meeting – Magnet test stand – G. Willering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599440"/>
            <a:ext cx="478766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smtClean="0"/>
              <a:t>Functional specifications draft in EDMS 1510593, close to engineering specification.</a:t>
            </a:r>
          </a:p>
          <a:p>
            <a:endParaRPr lang="nl-NL" sz="1400" dirty="0" smtClean="0"/>
          </a:p>
          <a:p>
            <a:r>
              <a:rPr lang="nl-NL" sz="1400" dirty="0">
                <a:solidFill>
                  <a:srgbClr val="FF0000"/>
                </a:solidFill>
              </a:rPr>
              <a:t>1 long quadrupole </a:t>
            </a:r>
            <a:r>
              <a:rPr lang="nl-NL" sz="1400" dirty="0" smtClean="0">
                <a:solidFill>
                  <a:srgbClr val="FF0000"/>
                </a:solidFill>
              </a:rPr>
              <a:t>circuit needs: </a:t>
            </a:r>
            <a:endParaRPr lang="nl-NL" sz="1400" dirty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r>
              <a:rPr lang="nl-NL" sz="1400" dirty="0"/>
              <a:t>2 cables PC to EE unit (including EE-switch) up to 14 meter</a:t>
            </a:r>
          </a:p>
          <a:p>
            <a:pPr marL="285750" indent="-285750">
              <a:buFontTx/>
              <a:buChar char="-"/>
            </a:pPr>
            <a:r>
              <a:rPr lang="nl-NL" sz="1400" dirty="0"/>
              <a:t>2 cables through load switch of 1 meter</a:t>
            </a:r>
          </a:p>
          <a:p>
            <a:pPr marL="285750" indent="-285750">
              <a:buFontTx/>
              <a:buChar char="-"/>
            </a:pPr>
            <a:r>
              <a:rPr lang="nl-NL" sz="1400" dirty="0"/>
              <a:t>6 cables towards 3 benches of up to 50 meter</a:t>
            </a:r>
          </a:p>
          <a:p>
            <a:endParaRPr lang="nl-NL" sz="1400" dirty="0"/>
          </a:p>
          <a:p>
            <a:r>
              <a:rPr lang="nl-NL" sz="1400" dirty="0" smtClean="0">
                <a:solidFill>
                  <a:srgbClr val="FF0000"/>
                </a:solidFill>
              </a:rPr>
              <a:t>Circuit specifications</a:t>
            </a:r>
          </a:p>
          <a:p>
            <a:pPr marL="285750" indent="-285750">
              <a:buFontTx/>
              <a:buChar char="-"/>
            </a:pPr>
            <a:r>
              <a:rPr lang="nl-NL" sz="1400" dirty="0" smtClean="0"/>
              <a:t>Maximum cable length about 120 meter per circuit</a:t>
            </a:r>
          </a:p>
          <a:p>
            <a:pPr marL="285750" indent="-285750">
              <a:buFontTx/>
              <a:buChar char="-"/>
            </a:pPr>
            <a:r>
              <a:rPr lang="nl-NL" sz="1400" dirty="0" smtClean="0"/>
              <a:t>Cross-section 150 mm</a:t>
            </a:r>
            <a:r>
              <a:rPr lang="nl-NL" sz="1400" baseline="30000" dirty="0" smtClean="0"/>
              <a:t>2</a:t>
            </a:r>
          </a:p>
          <a:p>
            <a:pPr marL="285750" indent="-285750">
              <a:buFontTx/>
              <a:buChar char="-"/>
            </a:pPr>
            <a:r>
              <a:rPr lang="nl-NL" sz="1400" dirty="0" smtClean="0"/>
              <a:t>Maximum resistive voltage in the cables 5 V at 330 A</a:t>
            </a:r>
          </a:p>
          <a:p>
            <a:pPr marL="285750" indent="-285750">
              <a:buFontTx/>
              <a:buChar char="-"/>
            </a:pPr>
            <a:endParaRPr lang="nl-NL" sz="1400" dirty="0" smtClean="0"/>
          </a:p>
          <a:p>
            <a:pPr marL="285750" indent="-285750">
              <a:buFontTx/>
              <a:buChar char="-"/>
            </a:pPr>
            <a:endParaRPr lang="nl-NL" sz="1400" dirty="0" smtClean="0"/>
          </a:p>
          <a:p>
            <a:pPr marL="285750" indent="-285750">
              <a:buFontTx/>
              <a:buChar char="-"/>
            </a:pP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924560" y="12090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3656112"/>
            <a:ext cx="515572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smtClean="0">
                <a:solidFill>
                  <a:srgbClr val="FF0000"/>
                </a:solidFill>
              </a:rPr>
              <a:t>Amount of cable required</a:t>
            </a:r>
            <a:endParaRPr lang="nl-NL" sz="1400" dirty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r>
              <a:rPr lang="nl-NL" sz="1400" dirty="0" smtClean="0"/>
              <a:t>For 9 PC, 3 test benches, in total 78 cables are needed with a total lenght of about 2900 m.</a:t>
            </a:r>
          </a:p>
          <a:p>
            <a:pPr marL="285750" indent="-285750">
              <a:buFontTx/>
              <a:buChar char="-"/>
            </a:pPr>
            <a:endParaRPr lang="nl-NL" sz="1400" dirty="0" smtClean="0"/>
          </a:p>
          <a:p>
            <a:pPr marL="285750" indent="-285750">
              <a:buFontTx/>
              <a:buChar char="-"/>
            </a:pPr>
            <a:endParaRPr lang="nl-NL" sz="1400" dirty="0" smtClean="0"/>
          </a:p>
          <a:p>
            <a:pPr marL="285750" indent="-285750">
              <a:buFontTx/>
              <a:buChar char="-"/>
            </a:pPr>
            <a:endParaRPr lang="en-GB" sz="1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6508" y="175120"/>
            <a:ext cx="3377492" cy="4076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856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F407A0B-986A-4B7F-A67F-231DD1A48155}" type="datetime1">
              <a:rPr lang="en-US" smtClean="0"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GSI plenary meeting – Magnet test stand – G. Willering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15" y="2825937"/>
            <a:ext cx="8999121" cy="1178901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353200"/>
          </a:xfrm>
        </p:spPr>
        <p:txBody>
          <a:bodyPr>
            <a:normAutofit fontScale="90000"/>
          </a:bodyPr>
          <a:lstStyle/>
          <a:p>
            <a:r>
              <a:rPr lang="nl-NL" sz="2800" dirty="0" smtClean="0"/>
              <a:t>Powering cables</a:t>
            </a:r>
            <a:endParaRPr lang="en-GB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457199" y="599440"/>
            <a:ext cx="787717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smtClean="0"/>
              <a:t>Draft document with all cable specifications already made by H. Thiessen. </a:t>
            </a:r>
          </a:p>
          <a:p>
            <a:endParaRPr lang="nl-NL" sz="1400" dirty="0" smtClean="0"/>
          </a:p>
          <a:p>
            <a:r>
              <a:rPr lang="nl-NL" sz="1400" dirty="0" smtClean="0"/>
              <a:t>Engineering specification only awaits the finalisation of the integration (cable lengths) and connector type.</a:t>
            </a:r>
          </a:p>
          <a:p>
            <a:endParaRPr lang="nl-NL" sz="1400" dirty="0" smtClean="0"/>
          </a:p>
          <a:p>
            <a:r>
              <a:rPr lang="nl-NL" sz="1400" dirty="0" smtClean="0"/>
              <a:t>Task well advanced.</a:t>
            </a:r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67974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2800" dirty="0" smtClean="0"/>
              <a:t>Cabling control system and instrumentation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B6DF225-2895-4BDB-9016-CF258AA46FD7}" type="datetime1">
              <a:rPr lang="en-US" smtClean="0"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GSI plenary meeting – Magnet test stand – G. Willering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792435"/>
            <a:ext cx="9144000" cy="114871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5680" y="1422481"/>
            <a:ext cx="72442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 smtClean="0"/>
              <a:t>Task due to start in June. </a:t>
            </a:r>
          </a:p>
          <a:p>
            <a:r>
              <a:rPr lang="nl-NL" sz="1600" dirty="0" smtClean="0"/>
              <a:t>Strongly depends on the definition of the hardware and the integration design.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21656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1802</TotalTime>
  <Words>772</Words>
  <Application>Microsoft Office PowerPoint</Application>
  <PresentationFormat>On-screen Show (16:9)</PresentationFormat>
  <Paragraphs>164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CERNCorporate16-9</vt:lpstr>
      <vt:lpstr>Update WP3 – Magnet test stand</vt:lpstr>
      <vt:lpstr>PowerPoint Presentation</vt:lpstr>
      <vt:lpstr>Interlocks</vt:lpstr>
      <vt:lpstr>Electrical measurement systems</vt:lpstr>
      <vt:lpstr>Database and analysis</vt:lpstr>
      <vt:lpstr>Database and analysis</vt:lpstr>
      <vt:lpstr>Powering cables</vt:lpstr>
      <vt:lpstr>Powering cables</vt:lpstr>
      <vt:lpstr>Cabling control system and instrumentation</vt:lpstr>
      <vt:lpstr>Commutors and connectors</vt:lpstr>
      <vt:lpstr>EVM</vt:lpstr>
      <vt:lpstr>Global status and Open issues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WP3 – Magnet test stand</dc:title>
  <dc:creator>Gerard Willering</dc:creator>
  <cp:lastModifiedBy>Gerard Willering</cp:lastModifiedBy>
  <cp:revision>50</cp:revision>
  <dcterms:created xsi:type="dcterms:W3CDTF">2015-05-11T11:09:56Z</dcterms:created>
  <dcterms:modified xsi:type="dcterms:W3CDTF">2015-05-13T06:54:00Z</dcterms:modified>
</cp:coreProperties>
</file>