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0" r:id="rId3"/>
    <p:sldId id="275" r:id="rId4"/>
    <p:sldId id="273" r:id="rId5"/>
    <p:sldId id="260" r:id="rId6"/>
    <p:sldId id="271" r:id="rId7"/>
    <p:sldId id="262" r:id="rId8"/>
    <p:sldId id="274" r:id="rId9"/>
    <p:sldId id="259" r:id="rId10"/>
    <p:sldId id="269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6790821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79813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4789087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830691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96317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194177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16308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44969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0709736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69060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075081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942D4-FACF-4846-B745-42DE480A1D04}" type="datetimeFigureOut">
              <a:rPr lang="en-GB" smtClean="0"/>
              <a:pPr/>
              <a:t>12/05/2015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E1EC0-CA4D-4DD3-8823-201DE697DB79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782605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7" Type="http://schemas.openxmlformats.org/officeDocument/2006/relationships/image" Target="../media/image1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emf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1800" b="1" dirty="0" smtClean="0"/>
              <a:t>Update </a:t>
            </a:r>
            <a:r>
              <a:rPr lang="en-GB" sz="1800" b="1" dirty="0" smtClean="0"/>
              <a:t>and</a:t>
            </a:r>
            <a:r>
              <a:rPr lang="en-GB" sz="1800" b="1" dirty="0" smtClean="0"/>
              <a:t> </a:t>
            </a:r>
            <a:r>
              <a:rPr lang="en-GB" sz="1800" b="1" dirty="0" smtClean="0"/>
              <a:t>status for the Work Unit ‘Energy Extraction’</a:t>
            </a:r>
            <a:br>
              <a:rPr lang="en-GB" sz="1800" b="1" dirty="0" smtClean="0"/>
            </a:br>
            <a:r>
              <a:rPr lang="en-GB" sz="1800" b="1" dirty="0" smtClean="0"/>
              <a:t>- equipping the three test benches for </a:t>
            </a:r>
            <a:r>
              <a:rPr lang="en-GB" sz="1800" b="1" dirty="0" smtClean="0"/>
              <a:t>series testing of Super-FRS Dipoles </a:t>
            </a:r>
            <a:r>
              <a:rPr lang="en-GB" sz="1800" b="1" dirty="0" smtClean="0"/>
              <a:t>D2, D3, D4 and </a:t>
            </a:r>
            <a:r>
              <a:rPr lang="en-GB" sz="1800" b="1" dirty="0" err="1" smtClean="0"/>
              <a:t>Quadrupoles</a:t>
            </a:r>
            <a:r>
              <a:rPr lang="en-GB" sz="1800" b="1" dirty="0" smtClean="0"/>
              <a:t> </a:t>
            </a:r>
            <a:r>
              <a:rPr lang="en-GB" sz="1800" b="1" dirty="0" smtClean="0"/>
              <a:t>Q3, Q4, Q5, </a:t>
            </a:r>
            <a:r>
              <a:rPr lang="en-GB" sz="1800" b="1" dirty="0" smtClean="0"/>
              <a:t>Q6 </a:t>
            </a:r>
            <a:r>
              <a:rPr lang="en-GB" sz="1800" b="1" dirty="0"/>
              <a:t>in </a:t>
            </a:r>
            <a:r>
              <a:rPr lang="en-GB" sz="1800" b="1" dirty="0" smtClean="0"/>
              <a:t>B180</a:t>
            </a:r>
            <a:endParaRPr lang="en-GB" sz="18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sz="1800" dirty="0" smtClean="0"/>
              <a:t>TE/MPE/The Electrical Engineering section</a:t>
            </a:r>
          </a:p>
          <a:p>
            <a:r>
              <a:rPr lang="en-GB" sz="1800" dirty="0" smtClean="0"/>
              <a:t>K. Dahlerup-Petersen</a:t>
            </a:r>
            <a:endParaRPr lang="en-GB" sz="1800" dirty="0"/>
          </a:p>
        </p:txBody>
      </p:sp>
      <p:sp>
        <p:nvSpPr>
          <p:cNvPr id="4" name="TextBox 3"/>
          <p:cNvSpPr txBox="1"/>
          <p:nvPr/>
        </p:nvSpPr>
        <p:spPr>
          <a:xfrm>
            <a:off x="5562600" y="152400"/>
            <a:ext cx="3352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 smtClean="0"/>
              <a:t>                                                      </a:t>
            </a:r>
            <a:r>
              <a:rPr lang="en-GB" sz="1200" dirty="0" smtClean="0"/>
              <a:t>TE/MPE-KDP </a:t>
            </a:r>
            <a:r>
              <a:rPr lang="en-GB" sz="1200" dirty="0" smtClean="0"/>
              <a:t>_ 11.05.2015</a:t>
            </a:r>
            <a:endParaRPr lang="en-GB" sz="1200" dirty="0"/>
          </a:p>
        </p:txBody>
      </p:sp>
      <p:pic>
        <p:nvPicPr>
          <p:cNvPr id="1026" name="Picture 2" descr="E: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" cy="914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204682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1700" y="2165350"/>
            <a:ext cx="7340600" cy="252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10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3391912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8610600" cy="38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11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1094012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685800"/>
            <a:ext cx="8531750" cy="587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/>
              <a:t> </a:t>
            </a:r>
            <a:r>
              <a:rPr lang="en-GB" sz="1400" b="1" dirty="0" smtClean="0"/>
              <a:t>Reminder</a:t>
            </a:r>
            <a:r>
              <a:rPr lang="en-GB" sz="1400" b="1" dirty="0" smtClean="0"/>
              <a:t>:</a:t>
            </a:r>
          </a:p>
          <a:p>
            <a:pPr algn="just"/>
            <a:endParaRPr lang="en-GB" sz="1400" b="1" dirty="0"/>
          </a:p>
          <a:p>
            <a:pPr marL="171450" indent="-171450" algn="just">
              <a:buFontTx/>
              <a:buChar char="-"/>
            </a:pPr>
            <a:r>
              <a:rPr lang="en-GB" sz="1400" b="1" dirty="0" smtClean="0"/>
              <a:t>Considerations of max. </a:t>
            </a:r>
            <a:r>
              <a:rPr lang="en-GB" sz="1400" b="1" dirty="0" err="1" smtClean="0"/>
              <a:t>He</a:t>
            </a:r>
            <a:r>
              <a:rPr lang="en-GB" sz="1400" b="1" baseline="-25000" dirty="0" err="1" smtClean="0"/>
              <a:t>gas</a:t>
            </a:r>
            <a:r>
              <a:rPr lang="en-GB" sz="1400" b="1" baseline="-25000" dirty="0" smtClean="0"/>
              <a:t> </a:t>
            </a:r>
            <a:r>
              <a:rPr lang="en-GB" sz="1400" b="1" dirty="0" smtClean="0"/>
              <a:t>pressure during quenching lead to a demand for dissipation of stored magnetic any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outside</a:t>
            </a:r>
            <a:r>
              <a:rPr lang="en-GB" sz="1400" b="1" dirty="0" smtClean="0"/>
              <a:t> the cold-mass, hence energy extraction </a:t>
            </a:r>
            <a:r>
              <a:rPr lang="en-GB" sz="1400" b="1" dirty="0" smtClean="0"/>
              <a:t>is required</a:t>
            </a:r>
            <a:r>
              <a:rPr lang="en-GB" sz="1400" b="1" dirty="0" smtClean="0"/>
              <a:t>. 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This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lead to a requested </a:t>
            </a:r>
            <a:r>
              <a:rPr lang="en-GB" sz="1400" b="1" dirty="0" err="1" smtClean="0">
                <a:solidFill>
                  <a:schemeClr val="accent6">
                    <a:lumMod val="75000"/>
                  </a:schemeClr>
                </a:solidFill>
              </a:rPr>
              <a:t>Rdump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figure of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2.8 </a:t>
            </a:r>
            <a:r>
              <a:rPr lang="el-GR" sz="1400" b="1" dirty="0" smtClean="0">
                <a:solidFill>
                  <a:schemeClr val="accent6">
                    <a:lumMod val="75000"/>
                  </a:schemeClr>
                </a:solidFill>
              </a:rPr>
              <a:t>Ω</a:t>
            </a:r>
            <a:endParaRPr lang="en-GB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171450" indent="-171450" algn="just"/>
            <a:endParaRPr lang="en-GB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171450" indent="-171450" algn="just">
              <a:buFontTx/>
              <a:buChar char="-"/>
            </a:pPr>
            <a:endParaRPr lang="en-GB" sz="14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171450" indent="-171450" algn="just">
              <a:buFontTx/>
              <a:buChar char="-"/>
            </a:pPr>
            <a:r>
              <a:rPr lang="en-GB" sz="1400" b="1" dirty="0" smtClean="0"/>
              <a:t>There was an obvious interest in using an extraction system which had already been developed for the LHC, with adaptations if required</a:t>
            </a:r>
            <a:r>
              <a:rPr lang="en-GB" sz="1400" b="1" dirty="0" smtClean="0"/>
              <a:t>.</a:t>
            </a:r>
          </a:p>
          <a:p>
            <a:pPr marL="171450" indent="-171450" algn="just"/>
            <a:endParaRPr lang="en-GB" sz="1400" b="1" dirty="0" smtClean="0"/>
          </a:p>
          <a:p>
            <a:pPr marL="171450" indent="-171450" algn="just">
              <a:buFontTx/>
              <a:buChar char="-"/>
            </a:pPr>
            <a:endParaRPr lang="en-GB" sz="1400" b="1" dirty="0" smtClean="0"/>
          </a:p>
          <a:p>
            <a:pPr marL="171450" indent="-171450" algn="just">
              <a:buFontTx/>
              <a:buChar char="-"/>
            </a:pPr>
            <a:r>
              <a:rPr lang="en-GB" sz="1400" b="1" dirty="0" smtClean="0"/>
              <a:t>The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LHC corrector circuit extraction systems </a:t>
            </a:r>
            <a:r>
              <a:rPr lang="en-GB" sz="1400" b="1" dirty="0" smtClean="0"/>
              <a:t>appeared as a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good candidate</a:t>
            </a:r>
            <a:r>
              <a:rPr lang="en-GB" sz="1400" b="1" dirty="0" smtClean="0"/>
              <a:t>. 202 such systems are operated in the LHC since 2010</a:t>
            </a:r>
            <a:r>
              <a:rPr lang="en-GB" sz="1400" b="1" dirty="0" smtClean="0"/>
              <a:t>.</a:t>
            </a:r>
          </a:p>
          <a:p>
            <a:pPr marL="171450" indent="-171450" algn="just"/>
            <a:endParaRPr lang="en-GB" sz="1400" b="1" dirty="0" smtClean="0"/>
          </a:p>
          <a:p>
            <a:pPr marL="171450" indent="-171450" algn="just">
              <a:buFontTx/>
              <a:buChar char="-"/>
            </a:pPr>
            <a:endParaRPr lang="en-GB" sz="1400" b="1" dirty="0" smtClean="0"/>
          </a:p>
          <a:p>
            <a:pPr marL="171450" indent="-171450" algn="just">
              <a:buFontTx/>
              <a:buChar char="-"/>
            </a:pPr>
            <a:r>
              <a:rPr lang="en-GB" sz="1400" b="1" dirty="0" smtClean="0"/>
              <a:t>FAIR </a:t>
            </a:r>
            <a:r>
              <a:rPr lang="en-GB" sz="1400" b="1" dirty="0" smtClean="0"/>
              <a:t>will also </a:t>
            </a:r>
            <a:r>
              <a:rPr lang="en-GB" sz="1400" b="1" dirty="0" smtClean="0"/>
              <a:t>profit </a:t>
            </a:r>
            <a:r>
              <a:rPr lang="en-GB" sz="1400" b="1" dirty="0" smtClean="0"/>
              <a:t>from the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upgrade</a:t>
            </a:r>
            <a:r>
              <a:rPr lang="en-GB" sz="1400" b="1" dirty="0" smtClean="0"/>
              <a:t> of these LHC systems as applied during LS1 (Enhanced fixation of Holding </a:t>
            </a:r>
            <a:r>
              <a:rPr lang="en-GB" sz="1400" b="1" dirty="0"/>
              <a:t>C</a:t>
            </a:r>
            <a:r>
              <a:rPr lang="en-GB" sz="1400" b="1" dirty="0" smtClean="0"/>
              <a:t>oil, overload protection by thermal interlock, preparation for on-line voltage drop measurements</a:t>
            </a:r>
            <a:r>
              <a:rPr lang="en-GB" sz="1400" b="1" dirty="0" smtClean="0"/>
              <a:t>).</a:t>
            </a:r>
          </a:p>
          <a:p>
            <a:pPr marL="171450" indent="-171450" algn="just"/>
            <a:endParaRPr lang="en-GB" sz="1400" b="1" dirty="0" smtClean="0"/>
          </a:p>
          <a:p>
            <a:pPr marL="171450" indent="-171450" algn="just">
              <a:buFontTx/>
              <a:buChar char="-"/>
            </a:pPr>
            <a:endParaRPr lang="en-GB" sz="1400" b="1" dirty="0"/>
          </a:p>
          <a:p>
            <a:pPr marL="171450" indent="-171450" algn="just">
              <a:buFontTx/>
              <a:buChar char="-"/>
            </a:pP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The systems feature:</a:t>
            </a:r>
            <a:r>
              <a:rPr lang="en-GB" sz="1400" b="1" dirty="0" smtClean="0"/>
              <a:t> 3 series-connected breakers (A &amp; B with operated together, Z only in case of A &amp; B double-failure), each breaker with redundant release (one passive, one active) + </a:t>
            </a:r>
            <a:r>
              <a:rPr lang="en-GB" sz="1400" b="1" dirty="0" err="1" smtClean="0"/>
              <a:t>Motordrive</a:t>
            </a:r>
            <a:r>
              <a:rPr lang="en-GB" sz="1400" b="1" dirty="0" smtClean="0"/>
              <a:t>, optimized </a:t>
            </a:r>
            <a:r>
              <a:rPr lang="en-GB" sz="1400" b="1" dirty="0" err="1" smtClean="0"/>
              <a:t>snubber</a:t>
            </a:r>
            <a:r>
              <a:rPr lang="en-GB" sz="1400" b="1" dirty="0" smtClean="0"/>
              <a:t> caps for reduced contact loading and arc suppression, enhance current sharing trough equalizing resistors, LHC-type of controls (AMS </a:t>
            </a:r>
            <a:r>
              <a:rPr lang="en-GB" sz="1400" b="1" dirty="0" err="1" smtClean="0"/>
              <a:t>fipset</a:t>
            </a:r>
            <a:r>
              <a:rPr lang="en-GB" sz="1400" b="1" dirty="0" smtClean="0"/>
              <a:t> controller for </a:t>
            </a:r>
            <a:r>
              <a:rPr lang="en-GB" sz="1400" b="1" dirty="0" err="1" smtClean="0"/>
              <a:t>WorldFip</a:t>
            </a:r>
            <a:r>
              <a:rPr lang="en-GB" sz="1400" b="1" dirty="0" smtClean="0"/>
              <a:t> connection, integration into </a:t>
            </a:r>
            <a:r>
              <a:rPr lang="en-GB" sz="1400" b="1" dirty="0" err="1" smtClean="0"/>
              <a:t>QPSexpert</a:t>
            </a:r>
            <a:r>
              <a:rPr lang="en-GB" sz="1400" b="1" dirty="0" smtClean="0"/>
              <a:t> tool </a:t>
            </a:r>
            <a:r>
              <a:rPr lang="en-GB" sz="1400" b="1" dirty="0" smtClean="0"/>
              <a:t>and </a:t>
            </a:r>
            <a:r>
              <a:rPr lang="en-GB" sz="1400" b="1" dirty="0" smtClean="0"/>
              <a:t>Logging (Timber) </a:t>
            </a:r>
            <a:r>
              <a:rPr lang="en-GB" sz="1400" b="1" dirty="0" smtClean="0"/>
              <a:t>possible.</a:t>
            </a:r>
            <a:endParaRPr lang="en-GB" sz="1400" b="1" dirty="0"/>
          </a:p>
          <a:p>
            <a:pPr marL="171450" indent="-171450" algn="just">
              <a:buFontTx/>
              <a:buChar char="-"/>
            </a:pPr>
            <a:r>
              <a:rPr lang="en-GB" sz="1400" b="1" dirty="0" smtClean="0"/>
              <a:t>Total breaker opening time: ~ 15 </a:t>
            </a:r>
            <a:r>
              <a:rPr lang="en-GB" sz="1400" b="1" dirty="0" err="1" smtClean="0"/>
              <a:t>ms</a:t>
            </a:r>
            <a:r>
              <a:rPr lang="en-GB" sz="1400" b="1" dirty="0" smtClean="0"/>
              <a:t>. All systems are qualified for 600 A continuous operation. They require no water-cooling.</a:t>
            </a:r>
          </a:p>
          <a:p>
            <a:pPr marL="171450" indent="-171450" algn="just">
              <a:buFontTx/>
              <a:buChar char="-"/>
            </a:pPr>
            <a:endParaRPr lang="en-GB" sz="1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2</a:t>
            </a:r>
            <a:endParaRPr lang="en-US" sz="1100" b="1" dirty="0"/>
          </a:p>
        </p:txBody>
      </p:sp>
      <p:pic>
        <p:nvPicPr>
          <p:cNvPr id="5" name="Picture 2" descr="E: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29600" y="152400"/>
            <a:ext cx="762000" cy="762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297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04800" y="1143000"/>
            <a:ext cx="853175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200" b="1" dirty="0" smtClean="0"/>
              <a:t> </a:t>
            </a:r>
            <a:endParaRPr lang="en-GB" sz="1200" b="1" dirty="0"/>
          </a:p>
          <a:p>
            <a:pPr marL="171450" indent="-171450" algn="just">
              <a:buFontTx/>
              <a:buChar char="-"/>
            </a:pPr>
            <a:r>
              <a:rPr lang="en-GB" sz="1200" b="1" dirty="0" smtClean="0">
                <a:solidFill>
                  <a:schemeClr val="accent6">
                    <a:lumMod val="75000"/>
                  </a:schemeClr>
                </a:solidFill>
              </a:rPr>
              <a:t>BUT</a:t>
            </a:r>
            <a:r>
              <a:rPr lang="en-GB" sz="1200" b="1" dirty="0" smtClean="0">
                <a:solidFill>
                  <a:schemeClr val="accent6">
                    <a:lumMod val="75000"/>
                  </a:schemeClr>
                </a:solidFill>
              </a:rPr>
              <a:t>: Arc voltage </a:t>
            </a:r>
            <a:r>
              <a:rPr lang="en-GB" sz="1200" b="1" dirty="0" smtClean="0">
                <a:solidFill>
                  <a:schemeClr val="accent6">
                    <a:lumMod val="75000"/>
                  </a:schemeClr>
                </a:solidFill>
              </a:rPr>
              <a:t>is limited </a:t>
            </a:r>
            <a:r>
              <a:rPr lang="en-GB" sz="1200" b="1" dirty="0" smtClean="0">
                <a:solidFill>
                  <a:schemeClr val="accent6">
                    <a:lumMod val="75000"/>
                  </a:schemeClr>
                </a:solidFill>
              </a:rPr>
              <a:t>to 450 V by the arc extinction </a:t>
            </a:r>
            <a:r>
              <a:rPr lang="en-GB" sz="1200" b="1" dirty="0" smtClean="0">
                <a:solidFill>
                  <a:schemeClr val="accent6">
                    <a:lumMod val="75000"/>
                  </a:schemeClr>
                </a:solidFill>
              </a:rPr>
              <a:t>process.</a:t>
            </a:r>
            <a:r>
              <a:rPr lang="en-GB" sz="1200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GB" sz="1200" b="1" dirty="0" smtClean="0"/>
              <a:t> </a:t>
            </a:r>
            <a:r>
              <a:rPr lang="en-GB" sz="1200" b="1" dirty="0" smtClean="0"/>
              <a:t>320 A operation with 2.8 </a:t>
            </a:r>
            <a:r>
              <a:rPr lang="el-GR" sz="1200" b="1" dirty="0" smtClean="0"/>
              <a:t>Ω</a:t>
            </a:r>
            <a:r>
              <a:rPr lang="en-GB" sz="1200" b="1" dirty="0" smtClean="0"/>
              <a:t> would exceed the limit by 100 </a:t>
            </a:r>
            <a:r>
              <a:rPr lang="en-GB" sz="1200" b="1" dirty="0" smtClean="0"/>
              <a:t>%!</a:t>
            </a:r>
          </a:p>
          <a:p>
            <a:pPr marL="171450" indent="-171450" algn="just">
              <a:buFontTx/>
              <a:buChar char="-"/>
            </a:pPr>
            <a:endParaRPr lang="en-GB" sz="1200" b="1" dirty="0" smtClean="0"/>
          </a:p>
          <a:p>
            <a:pPr marL="171450" indent="-171450" algn="just">
              <a:buFontTx/>
              <a:buChar char="-"/>
            </a:pPr>
            <a:endParaRPr lang="en-GB" sz="1200" b="1" dirty="0"/>
          </a:p>
          <a:p>
            <a:pPr marL="171450" indent="-171450" algn="just">
              <a:buFontTx/>
              <a:buChar char="-"/>
            </a:pPr>
            <a:r>
              <a:rPr lang="en-GB" sz="1600" b="1" dirty="0" smtClean="0"/>
              <a:t>Solution</a:t>
            </a:r>
            <a:r>
              <a:rPr lang="en-GB" sz="1600" b="1" dirty="0" smtClean="0">
                <a:solidFill>
                  <a:schemeClr val="accent6">
                    <a:lumMod val="75000"/>
                  </a:schemeClr>
                </a:solidFill>
              </a:rPr>
              <a:t>: Insert 2 identical systems in each circuit </a:t>
            </a:r>
            <a:r>
              <a:rPr lang="en-GB" sz="1600" b="1" dirty="0" smtClean="0"/>
              <a:t>(such as in the LHC Main Dipole circuits)  - with </a:t>
            </a:r>
            <a:r>
              <a:rPr lang="en-GB" sz="1600" b="1" dirty="0" err="1" smtClean="0"/>
              <a:t>Rdump</a:t>
            </a:r>
            <a:r>
              <a:rPr lang="en-GB" sz="1600" b="1" dirty="0" smtClean="0"/>
              <a:t> 1.4 </a:t>
            </a:r>
            <a:r>
              <a:rPr lang="el-GR" sz="1600" b="1" dirty="0" smtClean="0"/>
              <a:t>Ω</a:t>
            </a:r>
            <a:r>
              <a:rPr lang="en-GB" sz="1600" b="1" dirty="0" smtClean="0"/>
              <a:t> per system.</a:t>
            </a:r>
          </a:p>
          <a:p>
            <a:pPr marL="171450" indent="-171450" algn="just">
              <a:buFontTx/>
              <a:buChar char="-"/>
            </a:pPr>
            <a:endParaRPr lang="en-GB" sz="1200" b="1" dirty="0"/>
          </a:p>
          <a:p>
            <a:pPr marL="171450" indent="-171450" algn="just">
              <a:buFontTx/>
              <a:buChar char="-"/>
            </a:pPr>
            <a:r>
              <a:rPr lang="en-GB" sz="1200" b="1" dirty="0" smtClean="0"/>
              <a:t>Symmetrical insertion w.r.t. the Magnet </a:t>
            </a:r>
            <a:r>
              <a:rPr lang="en-GB" sz="1200" b="1" dirty="0"/>
              <a:t>L</a:t>
            </a:r>
            <a:r>
              <a:rPr lang="en-GB" sz="1200" b="1" dirty="0" smtClean="0"/>
              <a:t>oad and the Power </a:t>
            </a:r>
            <a:r>
              <a:rPr lang="en-GB" sz="1200" b="1" dirty="0"/>
              <a:t>C</a:t>
            </a:r>
            <a:r>
              <a:rPr lang="en-GB" sz="1200" b="1" dirty="0" smtClean="0"/>
              <a:t>onverter. </a:t>
            </a:r>
          </a:p>
          <a:p>
            <a:pPr algn="just"/>
            <a:r>
              <a:rPr lang="en-GB" sz="1200" b="1" dirty="0" smtClean="0"/>
              <a:t>     This topology has the advantage that the power converter will remain at ground potential during energy extraction, provided</a:t>
            </a:r>
          </a:p>
          <a:p>
            <a:pPr algn="just"/>
            <a:r>
              <a:rPr lang="en-GB" sz="1200" b="1" dirty="0"/>
              <a:t> </a:t>
            </a:r>
            <a:r>
              <a:rPr lang="en-GB" sz="1200" b="1" dirty="0" smtClean="0"/>
              <a:t>    that the system earth point is placed in the middle of the converter. </a:t>
            </a:r>
            <a:endParaRPr lang="en-GB" sz="1200" b="1" dirty="0" smtClean="0"/>
          </a:p>
          <a:p>
            <a:pPr algn="just"/>
            <a:endParaRPr lang="en-GB" sz="1200" b="1" dirty="0" smtClean="0"/>
          </a:p>
          <a:p>
            <a:pPr algn="just">
              <a:buFontTx/>
              <a:buChar char="-"/>
            </a:pPr>
            <a:r>
              <a:rPr lang="en-GB" sz="1200" b="1" dirty="0" smtClean="0"/>
              <a:t>    The maximum voltage to ground of the magnet during Energy Extraction will be divided by 2 !  </a:t>
            </a:r>
            <a:r>
              <a:rPr lang="en-GB" sz="1200" b="1" dirty="0" err="1" smtClean="0"/>
              <a:t>Virtuel</a:t>
            </a:r>
            <a:r>
              <a:rPr lang="en-GB" sz="1200" b="1" dirty="0" smtClean="0"/>
              <a:t> zero-voltage in the middle</a:t>
            </a:r>
          </a:p>
          <a:p>
            <a:pPr algn="just"/>
            <a:r>
              <a:rPr lang="en-GB" sz="1200" b="1" dirty="0" smtClean="0"/>
              <a:t>  </a:t>
            </a:r>
            <a:r>
              <a:rPr lang="en-GB" sz="1200" b="1" dirty="0" smtClean="0"/>
              <a:t>    of the tested magnet.</a:t>
            </a:r>
          </a:p>
          <a:p>
            <a:pPr algn="just"/>
            <a:endParaRPr lang="en-GB" sz="1200" b="1" dirty="0" smtClean="0"/>
          </a:p>
          <a:p>
            <a:pPr algn="just"/>
            <a:endParaRPr lang="en-GB" sz="1200" b="1" dirty="0"/>
          </a:p>
          <a:p>
            <a:pPr marL="171450" indent="-171450" algn="just">
              <a:buFontTx/>
              <a:buChar char="-"/>
            </a:pPr>
            <a:r>
              <a:rPr lang="en-GB" sz="1200" b="1" dirty="0" smtClean="0"/>
              <a:t>Six new </a:t>
            </a:r>
            <a:r>
              <a:rPr lang="en-GB" sz="1200" b="1" dirty="0" smtClean="0"/>
              <a:t>1.4 </a:t>
            </a:r>
            <a:r>
              <a:rPr lang="el-GR" sz="1200" b="1" dirty="0" smtClean="0"/>
              <a:t>Ω</a:t>
            </a:r>
            <a:r>
              <a:rPr lang="en-GB" sz="1200" b="1" dirty="0" smtClean="0"/>
              <a:t> energy absorption resistors are </a:t>
            </a:r>
            <a:r>
              <a:rPr lang="en-GB" sz="1200" b="1" dirty="0" smtClean="0"/>
              <a:t>needed.</a:t>
            </a:r>
          </a:p>
          <a:p>
            <a:pPr marL="171450" indent="-171450" algn="just"/>
            <a:endParaRPr lang="en-GB" sz="1200" b="1" dirty="0" smtClean="0"/>
          </a:p>
          <a:p>
            <a:pPr marL="171450" indent="-171450" algn="just">
              <a:buFontTx/>
              <a:buChar char="-"/>
            </a:pPr>
            <a:endParaRPr lang="en-GB" sz="1200" b="1" dirty="0"/>
          </a:p>
          <a:p>
            <a:pPr marL="171450" indent="-171450" algn="just">
              <a:buFontTx/>
              <a:buChar char="-"/>
            </a:pPr>
            <a:r>
              <a:rPr lang="en-GB" sz="1200" b="1" dirty="0" smtClean="0"/>
              <a:t>The two switch systems per test bench will be located in the same rack, such as for most of the cases of LHC corrector circuit systems. </a:t>
            </a:r>
            <a:endParaRPr lang="en-GB" sz="1200" b="1" dirty="0" smtClean="0"/>
          </a:p>
          <a:p>
            <a:pPr marL="171450" indent="-171450" algn="just"/>
            <a:endParaRPr lang="en-GB" sz="1200" b="1" dirty="0" smtClean="0"/>
          </a:p>
          <a:p>
            <a:pPr marL="171450" indent="-171450" algn="just">
              <a:buFontTx/>
              <a:buChar char="-"/>
            </a:pPr>
            <a:endParaRPr lang="en-GB" sz="1200" b="1" dirty="0" smtClean="0"/>
          </a:p>
          <a:p>
            <a:pPr marL="171450" indent="-171450" algn="just">
              <a:buFontTx/>
              <a:buChar char="-"/>
            </a:pPr>
            <a:r>
              <a:rPr lang="en-GB" sz="1200" b="1" dirty="0" smtClean="0"/>
              <a:t>The two associated dump resistors will be located in the adjacent 19-inch rack. </a:t>
            </a:r>
            <a:endParaRPr lang="en-GB" sz="1200" b="1" dirty="0" smtClean="0"/>
          </a:p>
          <a:p>
            <a:pPr marL="171450" indent="-171450" algn="just"/>
            <a:endParaRPr lang="en-GB" sz="1200" b="1" dirty="0" smtClean="0"/>
          </a:p>
          <a:p>
            <a:pPr algn="just"/>
            <a:endParaRPr lang="en-GB" sz="1200" b="1" dirty="0" smtClean="0"/>
          </a:p>
          <a:p>
            <a:pPr marL="171450" indent="-171450" algn="just">
              <a:buFontTx/>
              <a:buChar char="-"/>
            </a:pPr>
            <a:r>
              <a:rPr lang="en-GB" sz="1200" b="1" dirty="0" smtClean="0"/>
              <a:t>A </a:t>
            </a:r>
            <a:r>
              <a:rPr lang="en-GB" sz="1200" b="1" dirty="0" smtClean="0"/>
              <a:t>fast, </a:t>
            </a:r>
            <a:r>
              <a:rPr lang="en-GB" sz="1200" b="1" dirty="0" smtClean="0"/>
              <a:t>equipment stop panel will be added to each rack.</a:t>
            </a:r>
            <a:endParaRPr lang="en-GB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3</a:t>
            </a:r>
            <a:endParaRPr lang="en-US" sz="1100" b="1" dirty="0"/>
          </a:p>
        </p:txBody>
      </p:sp>
      <p:pic>
        <p:nvPicPr>
          <p:cNvPr id="5" name="Picture 2" descr="E: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077200" y="228600"/>
            <a:ext cx="838200" cy="83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297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Knud\AppData\Local\Microsoft\Windows\Temporary Internet Files\Content.Outlook\10SILWIQ\FAIR_SFRS_Single_line_diagram.bmp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43000" y="914400"/>
            <a:ext cx="6019800" cy="5027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019800" y="5791200"/>
            <a:ext cx="259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/>
              <a:t>Circuit layout for one test bench</a:t>
            </a:r>
            <a:r>
              <a:rPr lang="en-GB" sz="1200" dirty="0"/>
              <a:t>.</a:t>
            </a:r>
          </a:p>
          <a:p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4</a:t>
            </a:r>
            <a:endParaRPr lang="en-US" sz="1100" b="1" dirty="0"/>
          </a:p>
        </p:txBody>
      </p:sp>
      <p:pic>
        <p:nvPicPr>
          <p:cNvPr id="6" name="Picture 2" descr="E:\CERN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228600"/>
            <a:ext cx="838200" cy="83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782424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E:\Snub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609600"/>
            <a:ext cx="2926216" cy="3886200"/>
          </a:xfrm>
          <a:prstGeom prst="rect">
            <a:avLst/>
          </a:prstGeom>
          <a:noFill/>
        </p:spPr>
      </p:pic>
      <p:pic>
        <p:nvPicPr>
          <p:cNvPr id="1026" name="Picture 2" descr="\\cern.ch\dfs\Users\k\knud\Documents\600AEEBINPPro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4294632" y="1420368"/>
            <a:ext cx="5181600" cy="3560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66800" y="4648200"/>
            <a:ext cx="292621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dirty="0" smtClean="0"/>
              <a:t>From the production in Novosibirsk (BINP Institute).</a:t>
            </a:r>
          </a:p>
          <a:p>
            <a:pPr algn="just"/>
            <a:r>
              <a:rPr lang="en-GB" sz="1400" dirty="0" smtClean="0"/>
              <a:t>Seen from bottom-to-top: Current equalizing resistors, Breakers Z, B and A, </a:t>
            </a:r>
            <a:r>
              <a:rPr lang="en-GB" sz="1400" dirty="0" err="1" smtClean="0"/>
              <a:t>snubber</a:t>
            </a:r>
            <a:r>
              <a:rPr lang="en-GB" sz="1400" dirty="0" smtClean="0"/>
              <a:t> capacitors and extraction resistors.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5105400" y="587431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Two, identical 600A systems mounted in the same rack – with controls electronics at the top. 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5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2622768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668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23900" y="510535"/>
            <a:ext cx="792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The new dump resistor (prototype): 1.4 </a:t>
            </a:r>
            <a:r>
              <a:rPr lang="el-GR" sz="1400" dirty="0" smtClean="0"/>
              <a:t>Ω</a:t>
            </a:r>
            <a:r>
              <a:rPr lang="en-GB" sz="1400" dirty="0" smtClean="0"/>
              <a:t> (16 discs of 5.6 </a:t>
            </a:r>
            <a:r>
              <a:rPr lang="el-GR" sz="1400" dirty="0" smtClean="0"/>
              <a:t>Ω</a:t>
            </a:r>
            <a:r>
              <a:rPr lang="en-GB" sz="1400" dirty="0" smtClean="0"/>
              <a:t>). Each disc is capable of absorbing 100 kJ. 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1600200" y="5410200"/>
            <a:ext cx="579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Manufactured </a:t>
            </a:r>
            <a:r>
              <a:rPr lang="en-GB" sz="1400" dirty="0" smtClean="0"/>
              <a:t>by ‘HVR International’, Newcastle.</a:t>
            </a:r>
            <a:endParaRPr lang="en-GB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143000" y="5917638"/>
            <a:ext cx="7086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For FAIR operation the carbon discs will typically attain a peak temperature of </a:t>
            </a:r>
            <a:r>
              <a:rPr lang="en-GB" sz="1400" dirty="0" smtClean="0"/>
              <a:t>100 </a:t>
            </a:r>
            <a:r>
              <a:rPr lang="en-GB" sz="1400" baseline="30000" dirty="0" err="1" smtClean="0"/>
              <a:t>o</a:t>
            </a:r>
            <a:r>
              <a:rPr lang="en-GB" sz="1400" dirty="0" err="1" smtClean="0"/>
              <a:t>C</a:t>
            </a:r>
            <a:r>
              <a:rPr lang="en-GB" sz="1400" dirty="0" smtClean="0"/>
              <a:t> during an extraction (with 150 </a:t>
            </a:r>
            <a:r>
              <a:rPr lang="en-GB" sz="1400" baseline="30000" dirty="0" err="1" smtClean="0"/>
              <a:t>o</a:t>
            </a:r>
            <a:r>
              <a:rPr lang="en-GB" sz="1400" dirty="0" err="1" smtClean="0"/>
              <a:t>C</a:t>
            </a:r>
            <a:r>
              <a:rPr lang="en-GB" sz="1400" dirty="0" smtClean="0"/>
              <a:t> admissible max). Cooling time by natural-air is not exceeding 1 hour. </a:t>
            </a:r>
            <a:endParaRPr lang="en-GB" sz="1400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6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261847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304800"/>
            <a:ext cx="3409109" cy="297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567059"/>
            <a:ext cx="4648200" cy="139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1" y="1950037"/>
            <a:ext cx="4648200" cy="13940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91000" y="3344060"/>
            <a:ext cx="4648200" cy="13885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7200" y="3344060"/>
            <a:ext cx="3657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Two rows of eight, 600A  EE systems in an LHC/UA gallery. 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5715000" y="4800600"/>
            <a:ext cx="29718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Systems under test: contact resistance measurements and opening time determination.</a:t>
            </a:r>
            <a:endParaRPr lang="en-GB" sz="1400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059545"/>
            <a:ext cx="3697055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49655" y="6351767"/>
            <a:ext cx="3276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From the </a:t>
            </a:r>
            <a:r>
              <a:rPr lang="en-GB" sz="1400" dirty="0" err="1" smtClean="0"/>
              <a:t>QPSexpert</a:t>
            </a:r>
            <a:r>
              <a:rPr lang="en-GB" sz="1400" dirty="0" smtClean="0"/>
              <a:t> interface.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7</a:t>
            </a:r>
            <a:endParaRPr lang="en-US" sz="1100" b="1" dirty="0"/>
          </a:p>
        </p:txBody>
      </p:sp>
      <p:pic>
        <p:nvPicPr>
          <p:cNvPr id="12" name="Picture 2" descr="E:\CERN_log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2400" y="5867400"/>
            <a:ext cx="838200" cy="83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91055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533400"/>
            <a:ext cx="8077200" cy="5943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400" b="1" dirty="0" smtClean="0"/>
              <a:t>The status of the project by 13 May 2015:</a:t>
            </a:r>
          </a:p>
          <a:p>
            <a:pPr algn="just"/>
            <a:r>
              <a:rPr lang="en-GB" sz="1400" dirty="0" smtClean="0"/>
              <a:t>	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The 6 extraction systems  for FAIR  + the 2 spare systems were among the 16 facilities which were 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removed from LHC point 6 </a:t>
            </a:r>
            <a:r>
              <a:rPr lang="en-GB" sz="1400" dirty="0" smtClean="0"/>
              <a:t>(UA67) for inspection and cleaning of </a:t>
            </a:r>
            <a:r>
              <a:rPr lang="en-GB" sz="1400" dirty="0" err="1" smtClean="0"/>
              <a:t>pcb’s</a:t>
            </a:r>
            <a:r>
              <a:rPr lang="en-GB" sz="1400" dirty="0" smtClean="0"/>
              <a:t>, following the incident with sprayed </a:t>
            </a:r>
            <a:r>
              <a:rPr lang="en-GB" sz="1400" dirty="0" err="1" smtClean="0"/>
              <a:t>demin</a:t>
            </a:r>
            <a:r>
              <a:rPr lang="en-GB" sz="1400" dirty="0" smtClean="0"/>
              <a:t>. water from the cooled cables above the racks</a:t>
            </a:r>
            <a:r>
              <a:rPr lang="en-GB" sz="1400" dirty="0" smtClean="0"/>
              <a:t>.</a:t>
            </a:r>
          </a:p>
          <a:p>
            <a:pPr marL="285750" indent="-285750" algn="just"/>
            <a:endParaRPr lang="en-GB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The </a:t>
            </a:r>
            <a:r>
              <a:rPr lang="en-GB" sz="1400" dirty="0" err="1" smtClean="0">
                <a:solidFill>
                  <a:schemeClr val="accent6">
                    <a:lumMod val="75000"/>
                  </a:schemeClr>
                </a:solidFill>
              </a:rPr>
              <a:t>pcb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 cleaning process </a:t>
            </a:r>
            <a:r>
              <a:rPr lang="en-GB" sz="1400" dirty="0" smtClean="0"/>
              <a:t>was performed on all systems using a stream of CO</a:t>
            </a:r>
            <a:r>
              <a:rPr lang="en-GB" sz="1400" baseline="-25000" dirty="0" smtClean="0"/>
              <a:t>2</a:t>
            </a:r>
            <a:r>
              <a:rPr lang="en-GB" sz="1400" dirty="0" smtClean="0"/>
              <a:t> pellets provided by a dedicated</a:t>
            </a:r>
            <a:r>
              <a:rPr lang="en-GB" sz="1400" dirty="0"/>
              <a:t> </a:t>
            </a:r>
            <a:r>
              <a:rPr lang="en-GB" sz="1400" dirty="0" err="1" smtClean="0"/>
              <a:t>cryo</a:t>
            </a:r>
            <a:r>
              <a:rPr lang="en-GB" sz="1400" dirty="0" smtClean="0"/>
              <a:t> cleaning machine. All traces from impurities, brought along with spraying water, were in this way  efficiently removed by the carbon-dioxide jet. </a:t>
            </a:r>
            <a:endParaRPr lang="en-GB" sz="1400" dirty="0" smtClean="0"/>
          </a:p>
          <a:p>
            <a:pPr marL="285750" indent="-285750" algn="just"/>
            <a:endParaRPr lang="en-GB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6 + 2 complete EE systems were assembled, equipped with their control and supervision electronics and installed in the MPE 600A test facility in Bldg. 281</a:t>
            </a:r>
            <a:r>
              <a:rPr lang="en-GB" sz="1400" dirty="0" smtClean="0"/>
              <a:t>.</a:t>
            </a:r>
          </a:p>
          <a:p>
            <a:pPr marL="285750" indent="-285750" algn="just"/>
            <a:endParaRPr lang="en-GB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At this moment the final power and signal </a:t>
            </a:r>
            <a:r>
              <a:rPr lang="en-GB" sz="1400" dirty="0" smtClean="0"/>
              <a:t>cables are </a:t>
            </a:r>
            <a:r>
              <a:rPr lang="en-GB" sz="1400" dirty="0" smtClean="0"/>
              <a:t>being </a:t>
            </a:r>
            <a:r>
              <a:rPr lang="en-GB" sz="1400" dirty="0" smtClean="0"/>
              <a:t>connected in the test location.</a:t>
            </a:r>
          </a:p>
          <a:p>
            <a:pPr marL="285750" indent="-285750" algn="just"/>
            <a:endParaRPr lang="en-GB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GB" sz="1400" dirty="0" smtClean="0"/>
              <a:t>The extended test program will begin end of May. It will be carried out with assistance from the </a:t>
            </a:r>
            <a:r>
              <a:rPr lang="en-GB" sz="1400" dirty="0" smtClean="0">
                <a:solidFill>
                  <a:schemeClr val="accent6">
                    <a:lumMod val="75000"/>
                  </a:schemeClr>
                </a:solidFill>
              </a:rPr>
              <a:t>MPE ‘on-call’ team of specialists.</a:t>
            </a:r>
          </a:p>
          <a:p>
            <a:pPr algn="just"/>
            <a:r>
              <a:rPr lang="en-GB" sz="1400" dirty="0" smtClean="0"/>
              <a:t>        The program will include:</a:t>
            </a:r>
          </a:p>
          <a:p>
            <a:pPr algn="just"/>
            <a:r>
              <a:rPr lang="en-GB" sz="1400" dirty="0"/>
              <a:t>	</a:t>
            </a:r>
            <a:r>
              <a:rPr lang="en-GB" sz="1400" dirty="0" smtClean="0"/>
              <a:t>- Individual System Tests (IST), i.e. functional checks and powering up to 600A – as a full</a:t>
            </a:r>
          </a:p>
          <a:p>
            <a:pPr algn="just"/>
            <a:r>
              <a:rPr lang="en-GB" sz="1400" dirty="0"/>
              <a:t> </a:t>
            </a:r>
            <a:r>
              <a:rPr lang="en-GB" sz="1400" dirty="0" smtClean="0"/>
              <a:t>                        verification of the LHC required performance of these systems. </a:t>
            </a:r>
          </a:p>
          <a:p>
            <a:pPr algn="just"/>
            <a:r>
              <a:rPr lang="en-GB" sz="1400" dirty="0"/>
              <a:t>	</a:t>
            </a:r>
            <a:r>
              <a:rPr lang="en-GB" sz="1400" dirty="0" smtClean="0"/>
              <a:t>- HWC measurements of contact resistances and commutation characteristics.</a:t>
            </a:r>
          </a:p>
          <a:p>
            <a:pPr algn="just"/>
            <a:r>
              <a:rPr lang="en-GB" sz="1400" dirty="0"/>
              <a:t>	</a:t>
            </a:r>
            <a:r>
              <a:rPr lang="en-GB" sz="1400" dirty="0" smtClean="0"/>
              <a:t>-  8-hour heat runs of all systems.</a:t>
            </a:r>
          </a:p>
          <a:p>
            <a:pPr algn="just"/>
            <a:r>
              <a:rPr lang="en-GB" sz="1400" dirty="0"/>
              <a:t>	</a:t>
            </a:r>
            <a:r>
              <a:rPr lang="en-GB" sz="1400" dirty="0" smtClean="0"/>
              <a:t>- Endurance tests with 50 A for several weeks, with a certain duty cycle (regular commutations).</a:t>
            </a:r>
          </a:p>
          <a:p>
            <a:pPr algn="just"/>
            <a:r>
              <a:rPr lang="en-GB" sz="1400" dirty="0"/>
              <a:t>	</a:t>
            </a:r>
            <a:r>
              <a:rPr lang="en-GB" sz="1400" dirty="0" smtClean="0"/>
              <a:t>- FAIR configuration tests, in particular of the dump resistor (DQR) @ </a:t>
            </a:r>
            <a:r>
              <a:rPr lang="en-GB" sz="1400" dirty="0" smtClean="0"/>
              <a:t>1000 k</a:t>
            </a:r>
            <a:r>
              <a:rPr lang="en-GB" sz="1400" dirty="0" smtClean="0"/>
              <a:t>J </a:t>
            </a:r>
            <a:r>
              <a:rPr lang="en-GB" sz="1400" dirty="0" smtClean="0"/>
              <a:t>(in P-Hall).</a:t>
            </a:r>
          </a:p>
          <a:p>
            <a:pPr algn="just"/>
            <a:endParaRPr lang="en-GB" sz="1400" dirty="0"/>
          </a:p>
          <a:p>
            <a:pPr algn="just"/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The complete test program will run through the summer, ending 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on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 1</a:t>
            </a:r>
            <a:r>
              <a:rPr lang="en-GB" sz="1400" b="1" baseline="30000" dirty="0" smtClean="0">
                <a:solidFill>
                  <a:schemeClr val="accent6">
                    <a:lumMod val="75000"/>
                  </a:schemeClr>
                </a:solidFill>
              </a:rPr>
              <a:t>st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 , 2015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, after which the 6 systems will be ready for installation</a:t>
            </a:r>
            <a:r>
              <a:rPr lang="en-GB" sz="1400" b="1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en-GB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8</a:t>
            </a:r>
            <a:endParaRPr lang="en-US" sz="1100" b="1" dirty="0"/>
          </a:p>
        </p:txBody>
      </p:sp>
      <p:pic>
        <p:nvPicPr>
          <p:cNvPr id="4" name="Picture 2" descr="E:\CERN_log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05800" y="0"/>
            <a:ext cx="838200" cy="838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90627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6988" y="304800"/>
            <a:ext cx="5207000" cy="390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66675" y="3362325"/>
            <a:ext cx="2743200" cy="2419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67000" y="4343399"/>
            <a:ext cx="6400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EE systems for FAIR test benches ready for testing in Bldg. 281 (ISR). </a:t>
            </a:r>
          </a:p>
          <a:p>
            <a:endParaRPr lang="en-GB" sz="1400" dirty="0" smtClean="0"/>
          </a:p>
          <a:p>
            <a:r>
              <a:rPr lang="en-GB" sz="1400" dirty="0" smtClean="0"/>
              <a:t>The 600 A powering circuit will comprise a 8 </a:t>
            </a:r>
            <a:r>
              <a:rPr lang="en-GB" sz="1400" dirty="0" err="1" smtClean="0"/>
              <a:t>mH</a:t>
            </a:r>
            <a:r>
              <a:rPr lang="en-GB" sz="1400" dirty="0" smtClean="0"/>
              <a:t> choke for stored energy.</a:t>
            </a:r>
          </a:p>
          <a:p>
            <a:r>
              <a:rPr lang="en-GB" sz="1400" dirty="0" smtClean="0"/>
              <a:t>The test program includes functional testing, endurance- and thermal tests with continuous operation at 600 A for an extended period of time (several weeks), commutation tests, precision resistance measurements and interlock verifications.</a:t>
            </a:r>
          </a:p>
          <a:p>
            <a:r>
              <a:rPr lang="en-GB" sz="1400" dirty="0" smtClean="0"/>
              <a:t>The test program will begin ultimo May, expected completion end-August 2015.</a:t>
            </a:r>
            <a:endParaRPr lang="en-GB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8229600" y="6488668"/>
            <a:ext cx="762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/>
              <a:t>Page 9</a:t>
            </a:r>
            <a:endParaRPr lang="en-US" sz="1100" b="1" dirty="0"/>
          </a:p>
        </p:txBody>
      </p:sp>
    </p:spTree>
    <p:extLst>
      <p:ext uri="{BB962C8B-B14F-4D97-AF65-F5344CB8AC3E}">
        <p14:creationId xmlns:p14="http://schemas.microsoft.com/office/powerpoint/2010/main" xmlns="" val="4115356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2126</TotalTime>
  <Words>710</Words>
  <Application>Microsoft Office PowerPoint</Application>
  <PresentationFormat>On-screen Show (4:3)</PresentationFormat>
  <Paragraphs>89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Update and status for the Work Unit ‘Energy Extraction’ - equipping the three test benches for series testing of Super-FRS Dipoles D2, D3, D4 and Quadrupoles Q3, Q4, Q5, Q6 in B180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Knud Dahlerup-Petersen</dc:creator>
  <cp:lastModifiedBy>Knud</cp:lastModifiedBy>
  <cp:revision>47</cp:revision>
  <dcterms:created xsi:type="dcterms:W3CDTF">2015-05-07T15:54:53Z</dcterms:created>
  <dcterms:modified xsi:type="dcterms:W3CDTF">2015-05-12T22:20:59Z</dcterms:modified>
</cp:coreProperties>
</file>