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6"/>
  </p:notesMasterIdLst>
  <p:sldIdLst>
    <p:sldId id="320" r:id="rId2"/>
    <p:sldId id="500" r:id="rId3"/>
    <p:sldId id="515" r:id="rId4"/>
    <p:sldId id="504" r:id="rId5"/>
    <p:sldId id="505" r:id="rId6"/>
    <p:sldId id="511" r:id="rId7"/>
    <p:sldId id="506" r:id="rId8"/>
    <p:sldId id="513" r:id="rId9"/>
    <p:sldId id="493" r:id="rId10"/>
    <p:sldId id="507" r:id="rId11"/>
    <p:sldId id="516" r:id="rId12"/>
    <p:sldId id="517" r:id="rId13"/>
    <p:sldId id="508" r:id="rId14"/>
    <p:sldId id="509" r:id="rId15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FF00"/>
    <a:srgbClr val="FF66CC"/>
    <a:srgbClr val="FF00FF"/>
    <a:srgbClr val="FFFFCC"/>
    <a:srgbClr val="66CCFF"/>
    <a:srgbClr val="CCFFCC"/>
    <a:srgbClr val="FF9933"/>
    <a:srgbClr val="00FF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1" autoAdjust="0"/>
    <p:restoredTop sz="86385" autoAdjust="0"/>
  </p:normalViewPr>
  <p:slideViewPr>
    <p:cSldViewPr>
      <p:cViewPr varScale="1">
        <p:scale>
          <a:sx n="88" d="100"/>
          <a:sy n="88" d="100"/>
        </p:scale>
        <p:origin x="-1380" y="-108"/>
      </p:cViewPr>
      <p:guideLst>
        <p:guide orient="horz" pos="395"/>
        <p:guide pos="2852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28" tIns="46214" rIns="92428" bIns="4621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28" tIns="46214" rIns="92428" bIns="4621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28" tIns="46214" rIns="92428" bIns="462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28" tIns="46214" rIns="92428" bIns="4621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28" tIns="46214" rIns="92428" bIns="4621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D527DC9-738E-4925-8691-6E4F54A763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1223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7AB0DE-BE46-4599-8025-E9BECE10CE28}" type="slidenum">
              <a:rPr lang="en-GB" smtClean="0"/>
              <a:pPr/>
              <a:t>1</a:t>
            </a:fld>
            <a:endParaRPr lang="en-GB" dirty="0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5E4E55-DB34-44F7-9837-8D7AEC8E7500}" type="slidenum">
              <a:rPr lang="en-GB" smtClean="0"/>
              <a:pPr/>
              <a:t>10</a:t>
            </a:fld>
            <a:endParaRPr lang="en-GB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5E4E55-DB34-44F7-9837-8D7AEC8E7500}" type="slidenum">
              <a:rPr lang="en-GB" smtClean="0"/>
              <a:pPr/>
              <a:t>11</a:t>
            </a:fld>
            <a:endParaRPr lang="en-GB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5E4E55-DB34-44F7-9837-8D7AEC8E7500}" type="slidenum">
              <a:rPr lang="en-GB" smtClean="0"/>
              <a:pPr/>
              <a:t>12</a:t>
            </a:fld>
            <a:endParaRPr lang="en-GB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5E4E55-DB34-44F7-9837-8D7AEC8E7500}" type="slidenum">
              <a:rPr lang="en-GB" smtClean="0"/>
              <a:pPr/>
              <a:t>13</a:t>
            </a:fld>
            <a:endParaRPr lang="en-GB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5E4E55-DB34-44F7-9837-8D7AEC8E7500}" type="slidenum">
              <a:rPr lang="en-GB" smtClean="0"/>
              <a:pPr/>
              <a:t>14</a:t>
            </a:fld>
            <a:endParaRPr lang="en-GB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5E4E55-DB34-44F7-9837-8D7AEC8E7500}" type="slidenum">
              <a:rPr lang="en-GB" smtClean="0"/>
              <a:pPr/>
              <a:t>2</a:t>
            </a:fld>
            <a:endParaRPr lang="en-GB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5E4E55-DB34-44F7-9837-8D7AEC8E7500}" type="slidenum">
              <a:rPr lang="en-GB" smtClean="0"/>
              <a:pPr/>
              <a:t>3</a:t>
            </a:fld>
            <a:endParaRPr lang="en-GB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5E4E55-DB34-44F7-9837-8D7AEC8E7500}" type="slidenum">
              <a:rPr lang="en-GB" smtClean="0"/>
              <a:pPr/>
              <a:t>4</a:t>
            </a:fld>
            <a:endParaRPr lang="en-GB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5E4E55-DB34-44F7-9837-8D7AEC8E7500}" type="slidenum">
              <a:rPr lang="en-GB" smtClean="0"/>
              <a:pPr/>
              <a:t>5</a:t>
            </a:fld>
            <a:endParaRPr lang="en-GB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5E4E55-DB34-44F7-9837-8D7AEC8E7500}" type="slidenum">
              <a:rPr lang="en-GB" smtClean="0"/>
              <a:pPr/>
              <a:t>6</a:t>
            </a:fld>
            <a:endParaRPr lang="en-GB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5E4E55-DB34-44F7-9837-8D7AEC8E7500}" type="slidenum">
              <a:rPr lang="en-GB" smtClean="0"/>
              <a:pPr/>
              <a:t>7</a:t>
            </a:fld>
            <a:endParaRPr lang="en-GB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5E4E55-DB34-44F7-9837-8D7AEC8E7500}" type="slidenum">
              <a:rPr lang="en-GB" smtClean="0"/>
              <a:pPr/>
              <a:t>8</a:t>
            </a:fld>
            <a:endParaRPr lang="en-GB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5E4E55-DB34-44F7-9837-8D7AEC8E7500}" type="slidenum">
              <a:rPr lang="en-GB" smtClean="0"/>
              <a:pPr/>
              <a:t>9</a:t>
            </a:fld>
            <a:endParaRPr lang="en-GB" dirty="0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R.Schmidt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8805B-1B11-452D-B838-0D09CDA21B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R.Schmidt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91D7C-A442-41BF-9492-DD898C0BA2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78050" cy="64500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9863" y="0"/>
            <a:ext cx="6383337" cy="64500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R.Schmidt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9511F6-F5D8-4821-BA1A-EA7938F345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R.Schmidt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6B341-9D8D-4761-9799-AAE58FA4B8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R.Schmidt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4B57A-3B76-4660-A5A7-B9988DBAF0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9863" y="796925"/>
            <a:ext cx="4279900" cy="565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02163" y="796925"/>
            <a:ext cx="4281487" cy="565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R.Schmidt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32FBD-1D6D-4C80-84A5-392D0E3977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R.Schmidt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C60A20-CDAA-42FF-9CC7-BA3A572D4BA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R.Schmidt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F3E9B3-DD4C-4C6B-AE0C-AC9EAE45625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R.Schmidt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47722A-00C6-4856-A09F-5BBAADB544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R.Schmidt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F85929-4CEE-456F-81DB-FD9CE66987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R.Schmidt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DA8DC-7261-44D5-993E-E6D33CCD823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9863" y="796925"/>
            <a:ext cx="8713787" cy="565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87675" y="6597650"/>
            <a:ext cx="2895600" cy="18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en-GB"/>
              <a:t>R.Schmidt</a:t>
            </a: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24625"/>
            <a:ext cx="22669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31DCA83-3FAC-45D2-933B-D36D7CF285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6113" y="0"/>
            <a:ext cx="7851775" cy="617538"/>
          </a:xfrm>
          <a:prstGeom prst="rect">
            <a:avLst/>
          </a:prstGeom>
          <a:solidFill>
            <a:srgbClr val="333399">
              <a:alpha val="70195"/>
            </a:srgbClr>
          </a:solidFill>
          <a:ln w="9525">
            <a:solidFill>
              <a:schemeClr val="accent2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1031" name="Picture 8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642938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96300" y="3175"/>
            <a:ext cx="647700" cy="60960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dissolve/>
  </p:transition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2155CC8-8EFE-448D-A02E-9EA165966F8E}" type="slidenum">
              <a:rPr lang="en-GB" smtClean="0"/>
              <a:pPr/>
              <a:t>1</a:t>
            </a:fld>
            <a:endParaRPr lang="en-GB" dirty="0" smtClean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S-FRS </a:t>
            </a:r>
            <a:r>
              <a:rPr lang="en-GB" dirty="0"/>
              <a:t>M</a:t>
            </a:r>
            <a:r>
              <a:rPr lang="en-GB" dirty="0" smtClean="0"/>
              <a:t>agnet </a:t>
            </a:r>
            <a:r>
              <a:rPr lang="en-GB" dirty="0"/>
              <a:t>T</a:t>
            </a:r>
            <a:r>
              <a:rPr lang="en-GB" dirty="0" smtClean="0"/>
              <a:t>est </a:t>
            </a:r>
            <a:r>
              <a:rPr lang="en-GB" dirty="0"/>
              <a:t>B</a:t>
            </a:r>
            <a:r>
              <a:rPr lang="en-GB" dirty="0" smtClean="0"/>
              <a:t>ench</a:t>
            </a:r>
          </a:p>
        </p:txBody>
      </p:sp>
      <p:sp>
        <p:nvSpPr>
          <p:cNvPr id="2052" name="TextBox 5"/>
          <p:cNvSpPr txBox="1">
            <a:spLocks noChangeArrowheads="1"/>
          </p:cNvSpPr>
          <p:nvPr/>
        </p:nvSpPr>
        <p:spPr bwMode="auto">
          <a:xfrm>
            <a:off x="2294171" y="2780928"/>
            <a:ext cx="455567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000CC"/>
                </a:solidFill>
              </a:rPr>
              <a:t>SuperFRS</a:t>
            </a:r>
            <a:r>
              <a:rPr lang="en-US" sz="2400" b="1" dirty="0" smtClean="0">
                <a:solidFill>
                  <a:srgbClr val="0000CC"/>
                </a:solidFill>
              </a:rPr>
              <a:t> Magnet Test Bench</a:t>
            </a:r>
          </a:p>
          <a:p>
            <a:pPr algn="ctr"/>
            <a:endParaRPr lang="en-US" sz="1100" b="1" dirty="0" smtClean="0">
              <a:solidFill>
                <a:srgbClr val="0000CC"/>
              </a:solidFill>
            </a:endParaRPr>
          </a:p>
          <a:p>
            <a:pPr algn="ctr"/>
            <a:r>
              <a:rPr lang="en-US" sz="2400" b="1" dirty="0" smtClean="0">
                <a:solidFill>
                  <a:srgbClr val="0000CC"/>
                </a:solidFill>
              </a:rPr>
              <a:t>Power Converter Status</a:t>
            </a:r>
          </a:p>
        </p:txBody>
      </p:sp>
      <p:sp>
        <p:nvSpPr>
          <p:cNvPr id="2053" name="TextBox 6"/>
          <p:cNvSpPr txBox="1">
            <a:spLocks noChangeArrowheads="1"/>
          </p:cNvSpPr>
          <p:nvPr/>
        </p:nvSpPr>
        <p:spPr bwMode="auto">
          <a:xfrm>
            <a:off x="4005735" y="6228601"/>
            <a:ext cx="107112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dirty="0" smtClean="0"/>
              <a:t>H. Thiesen </a:t>
            </a:r>
          </a:p>
          <a:p>
            <a:pPr algn="ctr"/>
            <a:r>
              <a:rPr lang="en-US" sz="1200" dirty="0" smtClean="0"/>
              <a:t>13 May 2015</a:t>
            </a: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DCCD76-4EA4-4639-BF0C-B3A6A43E3258}" type="slidenum">
              <a:rPr lang="en-GB" smtClean="0"/>
              <a:pPr/>
              <a:t>10</a:t>
            </a:fld>
            <a:endParaRPr lang="en-GB" dirty="0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Integration and Installation</a:t>
            </a:r>
          </a:p>
        </p:txBody>
      </p:sp>
      <p:pic>
        <p:nvPicPr>
          <p:cNvPr id="2" name="Picture 4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8915400" cy="508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2143" y="836712"/>
            <a:ext cx="8568952" cy="230832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CC"/>
                </a:solidFill>
              </a:rPr>
              <a:t>Must be clarified:</a:t>
            </a:r>
          </a:p>
          <a:p>
            <a:pPr marL="635000" lvl="1" indent="-1778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CC"/>
                </a:solidFill>
              </a:rPr>
              <a:t>AC distribution and interface</a:t>
            </a:r>
          </a:p>
          <a:p>
            <a:pPr marL="635000" lvl="1" indent="-1778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CC"/>
                </a:solidFill>
              </a:rPr>
              <a:t>Demineralized water distribution and interface</a:t>
            </a:r>
          </a:p>
          <a:p>
            <a:pPr marL="635000" lvl="1" indent="-1778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CC"/>
                </a:solidFill>
              </a:rPr>
              <a:t>DC cables</a:t>
            </a:r>
          </a:p>
          <a:p>
            <a:pPr marL="635000" lvl="1" indent="-1778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CC"/>
                </a:solidFill>
              </a:rPr>
              <a:t>Signal interface between power converters and</a:t>
            </a:r>
          </a:p>
          <a:p>
            <a:pPr marL="1092200" lvl="2" indent="-1778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CC"/>
                </a:solidFill>
              </a:rPr>
              <a:t>EE systems</a:t>
            </a:r>
          </a:p>
          <a:p>
            <a:pPr marL="1092200" lvl="2" indent="-1778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CC"/>
                </a:solidFill>
              </a:rPr>
              <a:t>Magnet protection </a:t>
            </a:r>
            <a:r>
              <a:rPr lang="en-US" dirty="0" smtClean="0">
                <a:solidFill>
                  <a:srgbClr val="0000CC"/>
                </a:solidFill>
              </a:rPr>
              <a:t>systems (MPS)</a:t>
            </a:r>
            <a:endParaRPr lang="en-US" dirty="0" smtClean="0">
              <a:solidFill>
                <a:srgbClr val="0000CC"/>
              </a:solidFill>
            </a:endParaRPr>
          </a:p>
          <a:p>
            <a:pPr marL="1092200" lvl="2" indent="-1778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CC"/>
                </a:solidFill>
              </a:rPr>
              <a:t>Control room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730577"/>
            <a:ext cx="865822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 rot="16200000">
            <a:off x="-751482" y="5836672"/>
            <a:ext cx="17491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H. Thiesen – 13 May 2015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13936310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DCCD76-4EA4-4639-BF0C-B3A6A43E3258}" type="slidenum">
              <a:rPr lang="en-GB" smtClean="0"/>
              <a:pPr/>
              <a:t>11</a:t>
            </a:fld>
            <a:endParaRPr lang="en-GB" dirty="0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Summary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7544" y="692696"/>
            <a:ext cx="7992888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The project in on schedule to be ready for installation in April 2016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The 600A power converters have been delivered at CERN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The 500A power converters must be delivered in June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Modification of the power converter is planned for Q4 2015 – Q1 2016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The design of the load switch racks and control rack </a:t>
            </a:r>
            <a:r>
              <a:rPr lang="en-US" sz="2000" dirty="0" smtClean="0"/>
              <a:t>has </a:t>
            </a:r>
            <a:r>
              <a:rPr lang="en-US" sz="2000" dirty="0" smtClean="0"/>
              <a:t>not yet started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Design: Q4 2015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Fabrication: Q1 2016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Integration of </a:t>
            </a:r>
            <a:r>
              <a:rPr lang="en-US" sz="2000" dirty="0" smtClean="0"/>
              <a:t>the </a:t>
            </a:r>
            <a:r>
              <a:rPr lang="en-US" sz="2000" dirty="0" smtClean="0"/>
              <a:t>powering area </a:t>
            </a:r>
            <a:r>
              <a:rPr lang="en-US" sz="2000" dirty="0" smtClean="0"/>
              <a:t>has just started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Integration must be finished in September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Installation is planned in April </a:t>
            </a:r>
            <a:r>
              <a:rPr lang="en-US" dirty="0" smtClean="0"/>
              <a:t>2016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-751482" y="5836672"/>
            <a:ext cx="17491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H. Thiesen – 13 May 2015</a:t>
            </a:r>
            <a:endParaRPr lang="en-US" sz="1000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" y="4653136"/>
            <a:ext cx="9143994" cy="21812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9267258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DCCD76-4EA4-4639-BF0C-B3A6A43E3258}" type="slidenum">
              <a:rPr lang="en-GB" smtClean="0"/>
              <a:pPr/>
              <a:t>12</a:t>
            </a:fld>
            <a:endParaRPr lang="en-GB" dirty="0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Summary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67544" y="870386"/>
            <a:ext cx="799288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dirty="0" smtClean="0"/>
              <a:t>different points must be clarified: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Interface with CV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DC cabling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AC cabling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Interface with EE systems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Interface with MPS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Interface with Control Room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No included in the project:</a:t>
            </a:r>
            <a:endParaRPr lang="en-US" dirty="0"/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Panda</a:t>
            </a:r>
          </a:p>
          <a:p>
            <a:pPr marL="7429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71463" indent="-271463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Power converters have not be designed to work in magnetic environment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-751482" y="5836672"/>
            <a:ext cx="17491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H. Thiesen – 13 May 2015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19248842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DCCD76-4EA4-4639-BF0C-B3A6A43E3258}" type="slidenum">
              <a:rPr lang="en-GB" smtClean="0"/>
              <a:pPr/>
              <a:t>13</a:t>
            </a:fld>
            <a:endParaRPr lang="en-GB" dirty="0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Integration and Installation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22"/>
          <a:stretch/>
        </p:blipFill>
        <p:spPr bwMode="auto">
          <a:xfrm>
            <a:off x="323529" y="764706"/>
            <a:ext cx="8094345" cy="59578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10" name="TextBox 9"/>
          <p:cNvSpPr txBox="1"/>
          <p:nvPr/>
        </p:nvSpPr>
        <p:spPr>
          <a:xfrm rot="16200000">
            <a:off x="-751482" y="5836672"/>
            <a:ext cx="17491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H. Thiesen – 13 May 2015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8306289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DCCD76-4EA4-4639-BF0C-B3A6A43E3258}" type="slidenum">
              <a:rPr lang="en-GB" smtClean="0"/>
              <a:pPr/>
              <a:t>14</a:t>
            </a:fld>
            <a:endParaRPr lang="en-GB" dirty="0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Integration and Installation</a:t>
            </a: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773"/>
          <a:stretch/>
        </p:blipFill>
        <p:spPr bwMode="auto">
          <a:xfrm>
            <a:off x="611560" y="764705"/>
            <a:ext cx="6334125" cy="59662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9" name="TextBox 8"/>
          <p:cNvSpPr txBox="1"/>
          <p:nvPr/>
        </p:nvSpPr>
        <p:spPr>
          <a:xfrm rot="16200000">
            <a:off x="-751482" y="5836672"/>
            <a:ext cx="17491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H. Thiesen – 13 May 2015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37241517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DCCD76-4EA4-4639-BF0C-B3A6A43E3258}" type="slidenum">
              <a:rPr lang="en-GB" smtClean="0"/>
              <a:pPr/>
              <a:t>2</a:t>
            </a:fld>
            <a:endParaRPr lang="en-GB" dirty="0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Powering work package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2113" y="908720"/>
            <a:ext cx="8572375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563" indent="-182563">
              <a:buFont typeface="Arial" pitchFamily="34" charset="0"/>
              <a:buChar char="•"/>
            </a:pPr>
            <a:r>
              <a:rPr lang="en-US" sz="2400" dirty="0" smtClean="0"/>
              <a:t>The powering work package concerns:</a:t>
            </a:r>
            <a:endParaRPr lang="en-US" sz="2400" dirty="0"/>
          </a:p>
          <a:p>
            <a:pPr marL="639763" lvl="1" indent="-182563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Deliverables:</a:t>
            </a:r>
          </a:p>
          <a:p>
            <a:pPr marL="1096963" lvl="2" indent="-182563">
              <a:buFont typeface="Arial" pitchFamily="34" charset="0"/>
              <a:buChar char="•"/>
            </a:pPr>
            <a:r>
              <a:rPr lang="en-US" dirty="0" smtClean="0"/>
              <a:t>6 power converters [±600A/±40V</a:t>
            </a:r>
            <a:r>
              <a:rPr lang="en-US" dirty="0" smtClean="0"/>
              <a:t>] (corrector magnets of the </a:t>
            </a:r>
            <a:r>
              <a:rPr lang="en-US" dirty="0" err="1" smtClean="0"/>
              <a:t>multiplet</a:t>
            </a:r>
            <a:r>
              <a:rPr lang="en-US" dirty="0" smtClean="0"/>
              <a:t>)</a:t>
            </a:r>
            <a:endParaRPr lang="en-US" dirty="0" smtClean="0"/>
          </a:p>
          <a:p>
            <a:pPr marL="1096963" lvl="2" indent="-182563">
              <a:buFont typeface="Arial" pitchFamily="34" charset="0"/>
              <a:buChar char="•"/>
            </a:pPr>
            <a:r>
              <a:rPr lang="en-US" dirty="0" smtClean="0"/>
              <a:t>3 power converters [±500A/±120V</a:t>
            </a:r>
            <a:r>
              <a:rPr lang="en-US" dirty="0" smtClean="0"/>
              <a:t>] (main magnets: D and Q)</a:t>
            </a:r>
            <a:endParaRPr lang="en-US" dirty="0" smtClean="0"/>
          </a:p>
          <a:p>
            <a:pPr marL="1096963" lvl="2" indent="-182563">
              <a:buFont typeface="Arial" pitchFamily="34" charset="0"/>
              <a:buChar char="•"/>
            </a:pPr>
            <a:r>
              <a:rPr lang="en-US" dirty="0" smtClean="0"/>
              <a:t>3 load switch </a:t>
            </a:r>
            <a:r>
              <a:rPr lang="en-US" dirty="0" smtClean="0"/>
              <a:t>racks (selection of the bench)</a:t>
            </a:r>
            <a:endParaRPr lang="en-US" dirty="0" smtClean="0"/>
          </a:p>
          <a:p>
            <a:pPr marL="1096963" lvl="2" indent="-182563">
              <a:buFont typeface="Arial" pitchFamily="34" charset="0"/>
              <a:buChar char="•"/>
            </a:pPr>
            <a:r>
              <a:rPr lang="en-US" dirty="0" smtClean="0"/>
              <a:t>1 control </a:t>
            </a:r>
            <a:r>
              <a:rPr lang="en-US" dirty="0" smtClean="0"/>
              <a:t>rack (gateways)</a:t>
            </a:r>
            <a:endParaRPr lang="en-US" dirty="0" smtClean="0"/>
          </a:p>
          <a:p>
            <a:pPr marL="639763" lvl="1" indent="-182563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Services</a:t>
            </a:r>
            <a:endParaRPr lang="en-US" dirty="0" smtClean="0"/>
          </a:p>
          <a:p>
            <a:pPr marL="1096963" lvl="2" indent="-182563">
              <a:buFont typeface="Arial" pitchFamily="34" charset="0"/>
              <a:buChar char="•"/>
            </a:pPr>
            <a:r>
              <a:rPr lang="en-US" dirty="0" smtClean="0"/>
              <a:t>Integration and Installation</a:t>
            </a:r>
          </a:p>
          <a:p>
            <a:pPr marL="1096963" lvl="2" indent="-182563">
              <a:buFont typeface="Arial" pitchFamily="34" charset="0"/>
              <a:buChar char="•"/>
            </a:pPr>
            <a:r>
              <a:rPr lang="en-US" dirty="0" smtClean="0"/>
              <a:t>Commissioning</a:t>
            </a:r>
          </a:p>
          <a:p>
            <a:pPr marL="639763" lvl="1" indent="-182563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751482" y="5836672"/>
            <a:ext cx="17491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H. Thiesen – 13 May 2015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27239426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DCCD76-4EA4-4639-BF0C-B3A6A43E3258}" type="slidenum">
              <a:rPr lang="en-GB" smtClean="0"/>
              <a:pPr/>
              <a:t>3</a:t>
            </a:fld>
            <a:endParaRPr lang="en-GB" dirty="0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Powering work package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2113" y="908720"/>
            <a:ext cx="8572375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563" indent="-182563">
              <a:buFont typeface="Arial" pitchFamily="34" charset="0"/>
              <a:buChar char="•"/>
            </a:pPr>
            <a:r>
              <a:rPr lang="en-US" sz="2400" dirty="0" smtClean="0"/>
              <a:t>The powering work package concerns:</a:t>
            </a:r>
            <a:endParaRPr lang="en-US" sz="2400" dirty="0"/>
          </a:p>
          <a:p>
            <a:pPr marL="639763" lvl="1" indent="-182563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Deliverables:</a:t>
            </a:r>
          </a:p>
          <a:p>
            <a:pPr marL="1096963" lvl="2" indent="-182563">
              <a:buFont typeface="Arial" pitchFamily="34" charset="0"/>
              <a:buChar char="•"/>
            </a:pPr>
            <a:r>
              <a:rPr lang="en-US" dirty="0" smtClean="0"/>
              <a:t>6 power converters [±600A/±40V</a:t>
            </a:r>
            <a:r>
              <a:rPr lang="en-US" dirty="0" smtClean="0"/>
              <a:t>] (corrector magnets of the </a:t>
            </a:r>
            <a:r>
              <a:rPr lang="en-US" dirty="0" err="1" smtClean="0"/>
              <a:t>multiplet</a:t>
            </a:r>
            <a:r>
              <a:rPr lang="en-US" dirty="0" smtClean="0"/>
              <a:t>)</a:t>
            </a:r>
            <a:endParaRPr lang="en-US" dirty="0" smtClean="0"/>
          </a:p>
          <a:p>
            <a:pPr marL="1096963" lvl="2" indent="-182563">
              <a:buFont typeface="Arial" pitchFamily="34" charset="0"/>
              <a:buChar char="•"/>
            </a:pPr>
            <a:r>
              <a:rPr lang="en-US" dirty="0" smtClean="0"/>
              <a:t>3 power converters [±500A/±120V</a:t>
            </a:r>
            <a:r>
              <a:rPr lang="en-US" dirty="0" smtClean="0"/>
              <a:t>] (main magnets: D and Q)</a:t>
            </a:r>
            <a:endParaRPr lang="en-US" dirty="0" smtClean="0"/>
          </a:p>
          <a:p>
            <a:pPr marL="1096963" lvl="2" indent="-182563">
              <a:buFont typeface="Arial" pitchFamily="34" charset="0"/>
              <a:buChar char="•"/>
            </a:pPr>
            <a:r>
              <a:rPr lang="en-US" dirty="0" smtClean="0"/>
              <a:t>3 load switch </a:t>
            </a:r>
            <a:r>
              <a:rPr lang="en-US" dirty="0" smtClean="0"/>
              <a:t>racks (selection of the bench)</a:t>
            </a:r>
            <a:endParaRPr lang="en-US" dirty="0" smtClean="0"/>
          </a:p>
          <a:p>
            <a:pPr marL="1096963" lvl="2" indent="-182563">
              <a:buFont typeface="Arial" pitchFamily="34" charset="0"/>
              <a:buChar char="•"/>
            </a:pPr>
            <a:r>
              <a:rPr lang="en-US" dirty="0" smtClean="0"/>
              <a:t>1 control </a:t>
            </a:r>
            <a:r>
              <a:rPr lang="en-US" dirty="0" smtClean="0"/>
              <a:t>rack (gateways)</a:t>
            </a:r>
            <a:endParaRPr lang="en-US" dirty="0" smtClean="0"/>
          </a:p>
          <a:p>
            <a:pPr marL="639763" lvl="1" indent="-182563">
              <a:spcBef>
                <a:spcPts val="1200"/>
              </a:spcBef>
              <a:buFont typeface="Arial" pitchFamily="34" charset="0"/>
              <a:buChar char="•"/>
            </a:pPr>
            <a:r>
              <a:rPr lang="en-US" sz="2000" dirty="0" smtClean="0"/>
              <a:t>Services</a:t>
            </a:r>
            <a:endParaRPr lang="en-US" dirty="0" smtClean="0"/>
          </a:p>
          <a:p>
            <a:pPr marL="1096963" lvl="2" indent="-182563">
              <a:buFont typeface="Arial" pitchFamily="34" charset="0"/>
              <a:buChar char="•"/>
            </a:pPr>
            <a:r>
              <a:rPr lang="en-US" dirty="0" smtClean="0"/>
              <a:t>Integration and Installation</a:t>
            </a:r>
          </a:p>
          <a:p>
            <a:pPr marL="1096963" lvl="2" indent="-182563">
              <a:buFont typeface="Arial" pitchFamily="34" charset="0"/>
              <a:buChar char="•"/>
            </a:pPr>
            <a:r>
              <a:rPr lang="en-US" dirty="0" smtClean="0"/>
              <a:t>Commissioning</a:t>
            </a:r>
          </a:p>
          <a:p>
            <a:pPr marL="639763" lvl="1" indent="-182563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751482" y="5836672"/>
            <a:ext cx="17491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H. Thiesen – 13 May 2015</a:t>
            </a:r>
            <a:endParaRPr lang="en-US" sz="1000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71" t="16789" r="25194" b="1938"/>
          <a:stretch/>
        </p:blipFill>
        <p:spPr bwMode="auto">
          <a:xfrm>
            <a:off x="3131840" y="1560603"/>
            <a:ext cx="5728353" cy="5297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45489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DCCD76-4EA4-4639-BF0C-B3A6A43E3258}" type="slidenum">
              <a:rPr lang="en-GB" smtClean="0"/>
              <a:pPr/>
              <a:t>4</a:t>
            </a:fld>
            <a:endParaRPr lang="en-GB" dirty="0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600 A Power Converters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2113" y="908720"/>
            <a:ext cx="8572375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563" indent="-182563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The 6 [±600A/±40V] power converters has been delivered at CERN</a:t>
            </a:r>
          </a:p>
          <a:p>
            <a:pPr marL="182563" indent="-182563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The reception tests are on going</a:t>
            </a:r>
          </a:p>
          <a:p>
            <a:pPr marL="182563" indent="-182563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The 600A power converters will be ready for installation at the end of 2015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751482" y="5836672"/>
            <a:ext cx="17491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H. Thiesen – 13 May 2015</a:t>
            </a:r>
            <a:endParaRPr lang="en-US" sz="1000" b="1" dirty="0"/>
          </a:p>
        </p:txBody>
      </p:sp>
      <p:pic>
        <p:nvPicPr>
          <p:cNvPr id="1026" name="Picture 2" descr="Picture of the converter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09"/>
          <a:stretch/>
        </p:blipFill>
        <p:spPr bwMode="auto">
          <a:xfrm>
            <a:off x="6300192" y="2852936"/>
            <a:ext cx="1805689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433270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DCCD76-4EA4-4639-BF0C-B3A6A43E3258}" type="slidenum">
              <a:rPr lang="en-GB" smtClean="0"/>
              <a:pPr/>
              <a:t>5</a:t>
            </a:fld>
            <a:endParaRPr lang="en-GB" dirty="0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/>
              <a:t>5</a:t>
            </a:r>
            <a:r>
              <a:rPr lang="en-US" dirty="0" smtClean="0"/>
              <a:t>00 A Power Converters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2113" y="908720"/>
            <a:ext cx="8572375" cy="2416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563" indent="-182563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The 3 </a:t>
            </a:r>
            <a:r>
              <a:rPr lang="en-US" sz="2400" dirty="0" smtClean="0"/>
              <a:t>standard [±</a:t>
            </a:r>
            <a:r>
              <a:rPr lang="en-US" sz="2400" dirty="0" smtClean="0"/>
              <a:t>500A/±120V] power converters must be delivered at CERN in June</a:t>
            </a:r>
          </a:p>
          <a:p>
            <a:pPr marL="182563" indent="-182563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dirty="0" smtClean="0"/>
              <a:t>The modification of the power converters must be started in the second semester of 2015</a:t>
            </a:r>
          </a:p>
          <a:p>
            <a:pPr marL="639763" lvl="1" indent="-182563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Modification of the output crowbar</a:t>
            </a:r>
          </a:p>
          <a:p>
            <a:pPr marL="639763" lvl="1" indent="-182563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/>
              <a:t>Modification of the brake </a:t>
            </a:r>
            <a:r>
              <a:rPr lang="en-US" sz="2000" dirty="0" smtClean="0"/>
              <a:t>chopper</a:t>
            </a:r>
            <a:endParaRPr lang="en-US" sz="2000" dirty="0" smtClean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751482" y="5836672"/>
            <a:ext cx="17491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H. Thiesen – 13 May 2015</a:t>
            </a:r>
            <a:endParaRPr lang="en-US" sz="10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5796136" y="2582873"/>
            <a:ext cx="3043932" cy="3943846"/>
            <a:chOff x="2044700" y="2564904"/>
            <a:chExt cx="3043932" cy="3943846"/>
          </a:xfrm>
        </p:grpSpPr>
        <p:pic>
          <p:nvPicPr>
            <p:cNvPr id="2" name="Picture 2" descr="http://section-mpc.web.cern.ch/sites/section-mpc.web.cern.ch/files/Converters/Comet/Comet_2p_closed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81" t="13694" r="15678" b="21851"/>
            <a:stretch/>
          </p:blipFill>
          <p:spPr bwMode="auto">
            <a:xfrm>
              <a:off x="2051720" y="2564904"/>
              <a:ext cx="3014805" cy="39292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Freeform 3"/>
            <p:cNvSpPr/>
            <p:nvPr/>
          </p:nvSpPr>
          <p:spPr>
            <a:xfrm>
              <a:off x="4860032" y="2609850"/>
              <a:ext cx="228600" cy="3879850"/>
            </a:xfrm>
            <a:custGeom>
              <a:avLst/>
              <a:gdLst>
                <a:gd name="connsiteX0" fmla="*/ 203200 w 228600"/>
                <a:gd name="connsiteY0" fmla="*/ 0 h 3879850"/>
                <a:gd name="connsiteX1" fmla="*/ 0 w 228600"/>
                <a:gd name="connsiteY1" fmla="*/ 3879850 h 3879850"/>
                <a:gd name="connsiteX2" fmla="*/ 228600 w 228600"/>
                <a:gd name="connsiteY2" fmla="*/ 3873500 h 3879850"/>
                <a:gd name="connsiteX3" fmla="*/ 203200 w 228600"/>
                <a:gd name="connsiteY3" fmla="*/ 0 h 387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3879850">
                  <a:moveTo>
                    <a:pt x="203200" y="0"/>
                  </a:moveTo>
                  <a:lnTo>
                    <a:pt x="0" y="3879850"/>
                  </a:lnTo>
                  <a:lnTo>
                    <a:pt x="228600" y="3873500"/>
                  </a:lnTo>
                  <a:cubicBezTo>
                    <a:pt x="226483" y="2573867"/>
                    <a:pt x="224367" y="1274233"/>
                    <a:pt x="2032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2044700" y="2571750"/>
              <a:ext cx="184150" cy="3937000"/>
            </a:xfrm>
            <a:custGeom>
              <a:avLst/>
              <a:gdLst>
                <a:gd name="connsiteX0" fmla="*/ 19050 w 184150"/>
                <a:gd name="connsiteY0" fmla="*/ 0 h 3937000"/>
                <a:gd name="connsiteX1" fmla="*/ 184150 w 184150"/>
                <a:gd name="connsiteY1" fmla="*/ 3930650 h 3937000"/>
                <a:gd name="connsiteX2" fmla="*/ 0 w 184150"/>
                <a:gd name="connsiteY2" fmla="*/ 3937000 h 3937000"/>
                <a:gd name="connsiteX3" fmla="*/ 19050 w 184150"/>
                <a:gd name="connsiteY3" fmla="*/ 0 h 393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4150" h="3937000">
                  <a:moveTo>
                    <a:pt x="19050" y="0"/>
                  </a:moveTo>
                  <a:lnTo>
                    <a:pt x="184150" y="3930650"/>
                  </a:lnTo>
                  <a:lnTo>
                    <a:pt x="0" y="39370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64398" y="3631640"/>
            <a:ext cx="5112568" cy="936104"/>
            <a:chOff x="1403648" y="4509120"/>
            <a:chExt cx="5112568" cy="936104"/>
          </a:xfrm>
        </p:grpSpPr>
        <p:sp>
          <p:nvSpPr>
            <p:cNvPr id="11" name="Oval 10"/>
            <p:cNvSpPr/>
            <p:nvPr/>
          </p:nvSpPr>
          <p:spPr>
            <a:xfrm>
              <a:off x="1844080" y="4581128"/>
              <a:ext cx="432048" cy="43204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2267744" y="4797152"/>
              <a:ext cx="21602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1619672" y="4581128"/>
              <a:ext cx="432048" cy="43204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3131840" y="4509120"/>
              <a:ext cx="504056" cy="576064"/>
              <a:chOff x="3779912" y="4221088"/>
              <a:chExt cx="936104" cy="576064"/>
            </a:xfrm>
          </p:grpSpPr>
          <p:sp>
            <p:nvSpPr>
              <p:cNvPr id="84" name="Rectangle 83"/>
              <p:cNvSpPr/>
              <p:nvPr/>
            </p:nvSpPr>
            <p:spPr>
              <a:xfrm>
                <a:off x="3779912" y="4221088"/>
                <a:ext cx="936104" cy="57606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85" name="Group 84"/>
              <p:cNvGrpSpPr/>
              <p:nvPr/>
            </p:nvGrpSpPr>
            <p:grpSpPr>
              <a:xfrm>
                <a:off x="3851920" y="4293096"/>
                <a:ext cx="792088" cy="432048"/>
                <a:chOff x="3851920" y="4293096"/>
                <a:chExt cx="792088" cy="432048"/>
              </a:xfrm>
            </p:grpSpPr>
            <p:cxnSp>
              <p:nvCxnSpPr>
                <p:cNvPr id="86" name="Straight Connector 85"/>
                <p:cNvCxnSpPr/>
                <p:nvPr/>
              </p:nvCxnSpPr>
              <p:spPr>
                <a:xfrm>
                  <a:off x="3851920" y="4365104"/>
                  <a:ext cx="144016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/>
                <p:cNvCxnSpPr/>
                <p:nvPr/>
              </p:nvCxnSpPr>
              <p:spPr>
                <a:xfrm>
                  <a:off x="4427984" y="4365104"/>
                  <a:ext cx="144016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88" name="Group 87"/>
                <p:cNvGrpSpPr/>
                <p:nvPr/>
              </p:nvGrpSpPr>
              <p:grpSpPr>
                <a:xfrm>
                  <a:off x="3995936" y="4293096"/>
                  <a:ext cx="432048" cy="144016"/>
                  <a:chOff x="3995936" y="4293096"/>
                  <a:chExt cx="448816" cy="144016"/>
                </a:xfrm>
              </p:grpSpPr>
              <p:sp>
                <p:nvSpPr>
                  <p:cNvPr id="93" name="Arc 92"/>
                  <p:cNvSpPr/>
                  <p:nvPr/>
                </p:nvSpPr>
                <p:spPr>
                  <a:xfrm flipH="1">
                    <a:off x="3995936" y="4293096"/>
                    <a:ext cx="144016" cy="144016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94" name="Arc 93"/>
                  <p:cNvSpPr/>
                  <p:nvPr/>
                </p:nvSpPr>
                <p:spPr>
                  <a:xfrm>
                    <a:off x="3995936" y="4293096"/>
                    <a:ext cx="144016" cy="144016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95" name="Arc 94"/>
                  <p:cNvSpPr/>
                  <p:nvPr/>
                </p:nvSpPr>
                <p:spPr>
                  <a:xfrm flipH="1">
                    <a:off x="4148336" y="4293096"/>
                    <a:ext cx="144016" cy="144016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96" name="Arc 95"/>
                  <p:cNvSpPr/>
                  <p:nvPr/>
                </p:nvSpPr>
                <p:spPr>
                  <a:xfrm>
                    <a:off x="4148336" y="4293096"/>
                    <a:ext cx="144016" cy="144016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97" name="Arc 96"/>
                  <p:cNvSpPr/>
                  <p:nvPr/>
                </p:nvSpPr>
                <p:spPr>
                  <a:xfrm flipH="1">
                    <a:off x="4300736" y="4293096"/>
                    <a:ext cx="144016" cy="144016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98" name="Arc 97"/>
                  <p:cNvSpPr/>
                  <p:nvPr/>
                </p:nvSpPr>
                <p:spPr>
                  <a:xfrm>
                    <a:off x="4300736" y="4293096"/>
                    <a:ext cx="144016" cy="144016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cxnSp>
              <p:nvCxnSpPr>
                <p:cNvPr id="89" name="Straight Connector 88"/>
                <p:cNvCxnSpPr/>
                <p:nvPr/>
              </p:nvCxnSpPr>
              <p:spPr>
                <a:xfrm>
                  <a:off x="4572000" y="4365104"/>
                  <a:ext cx="0" cy="14401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/>
                <p:cNvCxnSpPr/>
                <p:nvPr/>
              </p:nvCxnSpPr>
              <p:spPr>
                <a:xfrm>
                  <a:off x="4572000" y="4581128"/>
                  <a:ext cx="0" cy="14401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>
                  <a:off x="4499992" y="4509120"/>
                  <a:ext cx="144016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/>
                <p:cNvCxnSpPr/>
                <p:nvPr/>
              </p:nvCxnSpPr>
              <p:spPr>
                <a:xfrm>
                  <a:off x="4499992" y="4581128"/>
                  <a:ext cx="144016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5" name="Straight Connector 14"/>
            <p:cNvCxnSpPr/>
            <p:nvPr/>
          </p:nvCxnSpPr>
          <p:spPr>
            <a:xfrm>
              <a:off x="1403648" y="4797152"/>
              <a:ext cx="21602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Isosceles Triangle 15"/>
            <p:cNvSpPr/>
            <p:nvPr/>
          </p:nvSpPr>
          <p:spPr>
            <a:xfrm>
              <a:off x="2555776" y="4725144"/>
              <a:ext cx="288032" cy="216024"/>
            </a:xfrm>
            <a:prstGeom prst="triangl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2555776" y="4725144"/>
              <a:ext cx="28803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699792" y="4581128"/>
              <a:ext cx="0" cy="43204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>
              <a:off x="2483768" y="4509120"/>
              <a:ext cx="432048" cy="57606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851920" y="4509120"/>
              <a:ext cx="432048" cy="576064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2915816" y="4797152"/>
              <a:ext cx="21602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635896" y="4797152"/>
              <a:ext cx="21602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>
              <a:off x="3923928" y="4581128"/>
              <a:ext cx="249932" cy="432048"/>
              <a:chOff x="5004048" y="4725144"/>
              <a:chExt cx="249932" cy="936104"/>
            </a:xfrm>
          </p:grpSpPr>
          <p:cxnSp>
            <p:nvCxnSpPr>
              <p:cNvPr id="75" name="Straight Connector 74"/>
              <p:cNvCxnSpPr/>
              <p:nvPr/>
            </p:nvCxnSpPr>
            <p:spPr>
              <a:xfrm flipV="1">
                <a:off x="5220072" y="4725144"/>
                <a:ext cx="0" cy="144016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/>
              <p:cNvCxnSpPr/>
              <p:nvPr/>
            </p:nvCxnSpPr>
            <p:spPr>
              <a:xfrm flipV="1">
                <a:off x="5220072" y="5085184"/>
                <a:ext cx="0" cy="144016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/>
              <p:cNvCxnSpPr/>
              <p:nvPr/>
            </p:nvCxnSpPr>
            <p:spPr>
              <a:xfrm flipV="1">
                <a:off x="5148064" y="4869160"/>
                <a:ext cx="72008" cy="72008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/>
              <p:cNvCxnSpPr/>
              <p:nvPr/>
            </p:nvCxnSpPr>
            <p:spPr>
              <a:xfrm flipV="1">
                <a:off x="5148064" y="4869160"/>
                <a:ext cx="0" cy="216024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Straight Connector 78"/>
              <p:cNvCxnSpPr/>
              <p:nvPr/>
            </p:nvCxnSpPr>
            <p:spPr>
              <a:xfrm>
                <a:off x="5148064" y="5013176"/>
                <a:ext cx="72008" cy="72008"/>
              </a:xfrm>
              <a:prstGeom prst="line">
                <a:avLst/>
              </a:prstGeom>
              <a:ln w="12700">
                <a:solidFill>
                  <a:srgbClr val="FF0000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Connector 79"/>
              <p:cNvCxnSpPr/>
              <p:nvPr/>
            </p:nvCxnSpPr>
            <p:spPr>
              <a:xfrm flipH="1">
                <a:off x="5004048" y="5085184"/>
                <a:ext cx="72008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/>
              <p:cNvCxnSpPr/>
              <p:nvPr/>
            </p:nvCxnSpPr>
            <p:spPr>
              <a:xfrm flipV="1">
                <a:off x="5076056" y="4869160"/>
                <a:ext cx="0" cy="216024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2" name="Rectangle 81"/>
              <p:cNvSpPr/>
              <p:nvPr/>
            </p:nvSpPr>
            <p:spPr>
              <a:xfrm>
                <a:off x="5181972" y="5229200"/>
                <a:ext cx="72008" cy="288032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83" name="Straight Connector 82"/>
              <p:cNvCxnSpPr/>
              <p:nvPr/>
            </p:nvCxnSpPr>
            <p:spPr>
              <a:xfrm flipV="1">
                <a:off x="5220072" y="5517232"/>
                <a:ext cx="0" cy="144016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/>
          </p:nvGrpSpPr>
          <p:grpSpPr>
            <a:xfrm>
              <a:off x="4572000" y="4581128"/>
              <a:ext cx="288032" cy="432048"/>
              <a:chOff x="6444208" y="4509120"/>
              <a:chExt cx="216024" cy="504056"/>
            </a:xfrm>
          </p:grpSpPr>
          <p:cxnSp>
            <p:nvCxnSpPr>
              <p:cNvPr id="68" name="Straight Connector 67"/>
              <p:cNvCxnSpPr/>
              <p:nvPr/>
            </p:nvCxnSpPr>
            <p:spPr>
              <a:xfrm flipV="1">
                <a:off x="6660232" y="4509120"/>
                <a:ext cx="0" cy="14401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 flipV="1">
                <a:off x="6660232" y="4869160"/>
                <a:ext cx="0" cy="14401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 flipV="1">
                <a:off x="6588224" y="4653136"/>
                <a:ext cx="72008" cy="7200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 flipV="1">
                <a:off x="6588224" y="4653136"/>
                <a:ext cx="0" cy="21602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/>
              <p:cNvCxnSpPr/>
              <p:nvPr/>
            </p:nvCxnSpPr>
            <p:spPr>
              <a:xfrm>
                <a:off x="6588224" y="4797152"/>
                <a:ext cx="72008" cy="72008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 flipH="1">
                <a:off x="6444208" y="4869160"/>
                <a:ext cx="72008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/>
              <p:cNvCxnSpPr/>
              <p:nvPr/>
            </p:nvCxnSpPr>
            <p:spPr>
              <a:xfrm flipV="1">
                <a:off x="6516216" y="4653136"/>
                <a:ext cx="0" cy="21602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Rectangle 24"/>
            <p:cNvSpPr/>
            <p:nvPr/>
          </p:nvSpPr>
          <p:spPr>
            <a:xfrm>
              <a:off x="4499992" y="4509120"/>
              <a:ext cx="432048" cy="57606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4283968" y="4797152"/>
              <a:ext cx="21602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/>
            <p:cNvGrpSpPr/>
            <p:nvPr/>
          </p:nvGrpSpPr>
          <p:grpSpPr>
            <a:xfrm>
              <a:off x="5148064" y="4509120"/>
              <a:ext cx="504056" cy="576064"/>
              <a:chOff x="3779912" y="4221088"/>
              <a:chExt cx="936104" cy="576064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3779912" y="4221088"/>
                <a:ext cx="936104" cy="576064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54" name="Group 53"/>
              <p:cNvGrpSpPr/>
              <p:nvPr/>
            </p:nvGrpSpPr>
            <p:grpSpPr>
              <a:xfrm>
                <a:off x="3851920" y="4293096"/>
                <a:ext cx="792088" cy="432048"/>
                <a:chOff x="3851920" y="4293096"/>
                <a:chExt cx="792088" cy="432048"/>
              </a:xfrm>
            </p:grpSpPr>
            <p:cxnSp>
              <p:nvCxnSpPr>
                <p:cNvPr id="55" name="Straight Connector 54"/>
                <p:cNvCxnSpPr/>
                <p:nvPr/>
              </p:nvCxnSpPr>
              <p:spPr>
                <a:xfrm>
                  <a:off x="3851920" y="4365104"/>
                  <a:ext cx="144016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/>
                <p:cNvCxnSpPr/>
                <p:nvPr/>
              </p:nvCxnSpPr>
              <p:spPr>
                <a:xfrm>
                  <a:off x="4427984" y="4365104"/>
                  <a:ext cx="144016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57" name="Group 56"/>
                <p:cNvGrpSpPr/>
                <p:nvPr/>
              </p:nvGrpSpPr>
              <p:grpSpPr>
                <a:xfrm>
                  <a:off x="3995936" y="4293096"/>
                  <a:ext cx="432048" cy="144016"/>
                  <a:chOff x="3995936" y="4293096"/>
                  <a:chExt cx="448816" cy="144016"/>
                </a:xfrm>
              </p:grpSpPr>
              <p:sp>
                <p:nvSpPr>
                  <p:cNvPr id="62" name="Arc 61"/>
                  <p:cNvSpPr/>
                  <p:nvPr/>
                </p:nvSpPr>
                <p:spPr>
                  <a:xfrm flipH="1">
                    <a:off x="3995936" y="4293096"/>
                    <a:ext cx="144016" cy="144016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3" name="Arc 62"/>
                  <p:cNvSpPr/>
                  <p:nvPr/>
                </p:nvSpPr>
                <p:spPr>
                  <a:xfrm>
                    <a:off x="3995936" y="4293096"/>
                    <a:ext cx="144016" cy="144016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4" name="Arc 63"/>
                  <p:cNvSpPr/>
                  <p:nvPr/>
                </p:nvSpPr>
                <p:spPr>
                  <a:xfrm flipH="1">
                    <a:off x="4148336" y="4293096"/>
                    <a:ext cx="144016" cy="144016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5" name="Arc 64"/>
                  <p:cNvSpPr/>
                  <p:nvPr/>
                </p:nvSpPr>
                <p:spPr>
                  <a:xfrm>
                    <a:off x="4148336" y="4293096"/>
                    <a:ext cx="144016" cy="144016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6" name="Arc 65"/>
                  <p:cNvSpPr/>
                  <p:nvPr/>
                </p:nvSpPr>
                <p:spPr>
                  <a:xfrm flipH="1">
                    <a:off x="4300736" y="4293096"/>
                    <a:ext cx="144016" cy="144016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7" name="Arc 66"/>
                  <p:cNvSpPr/>
                  <p:nvPr/>
                </p:nvSpPr>
                <p:spPr>
                  <a:xfrm>
                    <a:off x="4300736" y="4293096"/>
                    <a:ext cx="144016" cy="144016"/>
                  </a:xfrm>
                  <a:prstGeom prst="arc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cxnSp>
              <p:nvCxnSpPr>
                <p:cNvPr id="58" name="Straight Connector 57"/>
                <p:cNvCxnSpPr/>
                <p:nvPr/>
              </p:nvCxnSpPr>
              <p:spPr>
                <a:xfrm>
                  <a:off x="4572000" y="4365104"/>
                  <a:ext cx="0" cy="14401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>
                <a:xfrm>
                  <a:off x="4572000" y="4581128"/>
                  <a:ext cx="0" cy="14401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>
                  <a:off x="4499992" y="4509120"/>
                  <a:ext cx="144016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>
                  <a:off x="4499992" y="4581128"/>
                  <a:ext cx="144016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28" name="Straight Connector 27"/>
            <p:cNvCxnSpPr/>
            <p:nvPr/>
          </p:nvCxnSpPr>
          <p:spPr>
            <a:xfrm>
              <a:off x="4932040" y="4797152"/>
              <a:ext cx="21602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5652120" y="4797152"/>
              <a:ext cx="21602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/>
            <p:cNvGrpSpPr/>
            <p:nvPr/>
          </p:nvGrpSpPr>
          <p:grpSpPr>
            <a:xfrm>
              <a:off x="5868144" y="4509120"/>
              <a:ext cx="432048" cy="576064"/>
              <a:chOff x="5868144" y="4509120"/>
              <a:chExt cx="432048" cy="576064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5868144" y="4509120"/>
                <a:ext cx="432048" cy="576064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1" name="Isosceles Triangle 40"/>
              <p:cNvSpPr/>
              <p:nvPr/>
            </p:nvSpPr>
            <p:spPr>
              <a:xfrm>
                <a:off x="5940152" y="4753948"/>
                <a:ext cx="144016" cy="129614"/>
              </a:xfrm>
              <a:prstGeom prst="triangl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2" name="Straight Connector 41"/>
              <p:cNvCxnSpPr/>
              <p:nvPr/>
            </p:nvCxnSpPr>
            <p:spPr>
              <a:xfrm>
                <a:off x="5940152" y="4753948"/>
                <a:ext cx="144016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6012160" y="4667538"/>
                <a:ext cx="0" cy="259229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Isosceles Triangle 43"/>
              <p:cNvSpPr/>
              <p:nvPr/>
            </p:nvSpPr>
            <p:spPr>
              <a:xfrm rot="10800000">
                <a:off x="6084168" y="4710743"/>
                <a:ext cx="144016" cy="129614"/>
              </a:xfrm>
              <a:prstGeom prst="triangle">
                <a:avLst/>
              </a:prstGeom>
              <a:solidFill>
                <a:srgbClr val="FF0000"/>
              </a:solidFill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5" name="Straight Connector 44"/>
              <p:cNvCxnSpPr/>
              <p:nvPr/>
            </p:nvCxnSpPr>
            <p:spPr>
              <a:xfrm rot="10800000">
                <a:off x="6084168" y="4840357"/>
                <a:ext cx="144016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Connector 45"/>
              <p:cNvCxnSpPr/>
              <p:nvPr/>
            </p:nvCxnSpPr>
            <p:spPr>
              <a:xfrm rot="10800000">
                <a:off x="6156176" y="4667538"/>
                <a:ext cx="0" cy="259229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Connector 46"/>
              <p:cNvCxnSpPr/>
              <p:nvPr/>
            </p:nvCxnSpPr>
            <p:spPr>
              <a:xfrm>
                <a:off x="6012160" y="4667538"/>
                <a:ext cx="144016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>
                <a:off x="6012160" y="4926766"/>
                <a:ext cx="144016" cy="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6084168" y="4926766"/>
                <a:ext cx="0" cy="8641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6084168" y="4581128"/>
                <a:ext cx="0" cy="86410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6156176" y="4840357"/>
                <a:ext cx="36004" cy="43205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5976156" y="4710742"/>
                <a:ext cx="36004" cy="43205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1" name="Straight Connector 30"/>
            <p:cNvCxnSpPr/>
            <p:nvPr/>
          </p:nvCxnSpPr>
          <p:spPr>
            <a:xfrm>
              <a:off x="6300192" y="4581128"/>
              <a:ext cx="21602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300192" y="5013176"/>
              <a:ext cx="21602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2411760" y="5085184"/>
              <a:ext cx="576064" cy="360040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fr-FR" sz="800" b="1" dirty="0" smtClean="0">
                  <a:latin typeface="Calibri" pitchFamily="34" charset="0"/>
                </a:rPr>
                <a:t>diode</a:t>
              </a:r>
            </a:p>
            <a:p>
              <a:pPr algn="ctr"/>
              <a:r>
                <a:rPr lang="fr-FR" sz="800" b="1" dirty="0" smtClean="0">
                  <a:latin typeface="Calibri" pitchFamily="34" charset="0"/>
                </a:rPr>
                <a:t>rectifier</a:t>
              </a:r>
              <a:endParaRPr lang="fr-FR" sz="800" b="1" dirty="0">
                <a:latin typeface="Calibri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619672" y="5085184"/>
              <a:ext cx="648072" cy="360040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fr-FR" sz="800" b="1" dirty="0" smtClean="0">
                  <a:latin typeface="Calibri" pitchFamily="34" charset="0"/>
                </a:rPr>
                <a:t>input</a:t>
              </a:r>
            </a:p>
            <a:p>
              <a:pPr algn="ctr"/>
              <a:r>
                <a:rPr lang="fr-FR" sz="800" b="1" dirty="0" smtClean="0">
                  <a:latin typeface="Calibri" pitchFamily="34" charset="0"/>
                </a:rPr>
                <a:t>transformer</a:t>
              </a:r>
              <a:endParaRPr lang="fr-FR" sz="800" b="1" dirty="0">
                <a:latin typeface="Calibri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059832" y="5085184"/>
              <a:ext cx="648072" cy="360040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fr-FR" sz="800" b="1" dirty="0" smtClean="0">
                  <a:latin typeface="Calibri" pitchFamily="34" charset="0"/>
                </a:rPr>
                <a:t>input</a:t>
              </a:r>
            </a:p>
            <a:p>
              <a:pPr algn="ctr"/>
              <a:r>
                <a:rPr lang="fr-FR" sz="800" b="1" dirty="0" err="1" smtClean="0">
                  <a:latin typeface="Calibri" pitchFamily="34" charset="0"/>
                </a:rPr>
                <a:t>filter</a:t>
              </a:r>
              <a:endParaRPr lang="fr-FR" sz="800" b="1" dirty="0">
                <a:latin typeface="Calibri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779912" y="5085184"/>
              <a:ext cx="576064" cy="360040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fr-FR" sz="800" b="1" dirty="0" smtClean="0">
                  <a:solidFill>
                    <a:srgbClr val="FF0000"/>
                  </a:solidFill>
                  <a:latin typeface="Calibri" pitchFamily="34" charset="0"/>
                </a:rPr>
                <a:t>break</a:t>
              </a:r>
            </a:p>
            <a:p>
              <a:pPr algn="ctr"/>
              <a:r>
                <a:rPr lang="fr-FR" sz="800" b="1" dirty="0" smtClean="0">
                  <a:solidFill>
                    <a:srgbClr val="FF0000"/>
                  </a:solidFill>
                  <a:latin typeface="Calibri" pitchFamily="34" charset="0"/>
                </a:rPr>
                <a:t>chopper</a:t>
              </a:r>
              <a:endParaRPr lang="fr-FR" sz="800" b="1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355976" y="5085184"/>
              <a:ext cx="720080" cy="360040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fr-FR" sz="800" b="1" dirty="0" smtClean="0">
                  <a:latin typeface="Calibri" pitchFamily="34" charset="0"/>
                </a:rPr>
                <a:t>IGBT</a:t>
              </a:r>
            </a:p>
            <a:p>
              <a:pPr algn="ctr"/>
              <a:r>
                <a:rPr lang="fr-FR" sz="800" b="1" dirty="0" smtClean="0">
                  <a:latin typeface="Calibri" pitchFamily="34" charset="0"/>
                </a:rPr>
                <a:t>bridge</a:t>
              </a:r>
              <a:endParaRPr lang="fr-FR" sz="800" b="1" dirty="0">
                <a:latin typeface="Calibri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076056" y="5085184"/>
              <a:ext cx="648072" cy="360040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fr-FR" sz="800" b="1" dirty="0" smtClean="0">
                  <a:latin typeface="Calibri" pitchFamily="34" charset="0"/>
                </a:rPr>
                <a:t>output</a:t>
              </a:r>
            </a:p>
            <a:p>
              <a:pPr algn="ctr"/>
              <a:r>
                <a:rPr lang="fr-FR" sz="800" b="1" dirty="0" err="1" smtClean="0">
                  <a:latin typeface="Calibri" pitchFamily="34" charset="0"/>
                </a:rPr>
                <a:t>filter</a:t>
              </a:r>
              <a:endParaRPr lang="fr-FR" sz="800" b="1" dirty="0">
                <a:latin typeface="Calibri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796136" y="5085184"/>
              <a:ext cx="576064" cy="360040"/>
            </a:xfrm>
            <a:prstGeom prst="rect">
              <a:avLst/>
            </a:prstGeom>
            <a:noFill/>
          </p:spPr>
          <p:txBody>
            <a:bodyPr wrap="none" rtlCol="0">
              <a:noAutofit/>
            </a:bodyPr>
            <a:lstStyle/>
            <a:p>
              <a:pPr algn="ctr"/>
              <a:r>
                <a:rPr lang="fr-FR" sz="800" b="1" dirty="0" smtClean="0">
                  <a:solidFill>
                    <a:srgbClr val="FF0000"/>
                  </a:solidFill>
                  <a:latin typeface="Calibri" pitchFamily="34" charset="0"/>
                </a:rPr>
                <a:t>output</a:t>
              </a:r>
            </a:p>
            <a:p>
              <a:pPr algn="ctr"/>
              <a:r>
                <a:rPr lang="fr-FR" sz="800" b="1" dirty="0" err="1" smtClean="0">
                  <a:solidFill>
                    <a:srgbClr val="FF0000"/>
                  </a:solidFill>
                  <a:latin typeface="Calibri" pitchFamily="34" charset="0"/>
                </a:rPr>
                <a:t>crowbar</a:t>
              </a:r>
              <a:endParaRPr lang="fr-FR" sz="800" b="1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78395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DCCD76-4EA4-4639-BF0C-B3A6A43E3258}" type="slidenum">
              <a:rPr lang="en-GB" smtClean="0"/>
              <a:pPr/>
              <a:t>6</a:t>
            </a:fld>
            <a:endParaRPr lang="en-GB" dirty="0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/>
              <a:t>5</a:t>
            </a:r>
            <a:r>
              <a:rPr lang="en-US" dirty="0" smtClean="0"/>
              <a:t>00 A Power Converters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2113" y="908720"/>
            <a:ext cx="857237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563" indent="-182563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dirty="0"/>
              <a:t>The 500A power converters will </a:t>
            </a:r>
            <a:r>
              <a:rPr lang="en-US" sz="2400" dirty="0" smtClean="0"/>
              <a:t>be ready </a:t>
            </a:r>
            <a:r>
              <a:rPr lang="en-US" sz="2400" dirty="0"/>
              <a:t>for installation </a:t>
            </a:r>
            <a:r>
              <a:rPr lang="en-US" sz="2400" dirty="0" smtClean="0"/>
              <a:t>at the end </a:t>
            </a:r>
            <a:r>
              <a:rPr lang="en-US" sz="2400" dirty="0"/>
              <a:t>of </a:t>
            </a:r>
            <a:r>
              <a:rPr lang="en-US" sz="2400" dirty="0" smtClean="0"/>
              <a:t>March 2016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751482" y="5836672"/>
            <a:ext cx="17491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H. Thiesen – 13 May 2015</a:t>
            </a:r>
            <a:endParaRPr lang="en-US" sz="1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047873"/>
            <a:ext cx="5472608" cy="4348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71234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DCCD76-4EA4-4639-BF0C-B3A6A43E3258}" type="slidenum">
              <a:rPr lang="en-GB" smtClean="0"/>
              <a:pPr/>
              <a:t>7</a:t>
            </a:fld>
            <a:endParaRPr lang="en-GB" dirty="0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Load switch racks and control rack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2113" y="908720"/>
            <a:ext cx="8572375" cy="2939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563" indent="-182563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The design of the 3 load switch racks and the control rack has not yet started</a:t>
            </a:r>
          </a:p>
          <a:p>
            <a:pPr marL="182563" indent="-182563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dirty="0" smtClean="0"/>
              <a:t>Actual planning</a:t>
            </a:r>
          </a:p>
          <a:p>
            <a:pPr marL="639763" lvl="1" indent="-182563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Design: Q4 2015</a:t>
            </a:r>
          </a:p>
          <a:p>
            <a:pPr marL="639763" lvl="1" indent="-182563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/>
              <a:t>Production: Q4 2015 – Q1 2016</a:t>
            </a:r>
          </a:p>
          <a:p>
            <a:pPr marL="182563" indent="-182563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dirty="0" smtClean="0"/>
              <a:t>The load switch racks and the control rack will be ready for installation </a:t>
            </a:r>
            <a:r>
              <a:rPr lang="en-US" sz="2400" dirty="0" smtClean="0"/>
              <a:t>at the end </a:t>
            </a:r>
            <a:r>
              <a:rPr lang="en-US" sz="2400" dirty="0" smtClean="0"/>
              <a:t>of March 2016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751482" y="5836672"/>
            <a:ext cx="17491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H. Thiesen – 13 May 2015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16821421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DCCD76-4EA4-4639-BF0C-B3A6A43E3258}" type="slidenum">
              <a:rPr lang="en-GB" smtClean="0"/>
              <a:pPr/>
              <a:t>8</a:t>
            </a:fld>
            <a:endParaRPr lang="en-GB" dirty="0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Load switch racks and control rack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2113" y="908720"/>
            <a:ext cx="8572375" cy="2939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182563" indent="-182563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400" dirty="0" smtClean="0"/>
              <a:t>The design of the 3 load switch racks and the control rack has not yet started</a:t>
            </a:r>
          </a:p>
          <a:p>
            <a:pPr marL="182563" indent="-182563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dirty="0" smtClean="0"/>
              <a:t>Actual planning</a:t>
            </a:r>
          </a:p>
          <a:p>
            <a:pPr marL="639763" lvl="1" indent="-182563">
              <a:spcBef>
                <a:spcPts val="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en-US" sz="2000" dirty="0" smtClean="0"/>
              <a:t>Design: Q4 2015</a:t>
            </a:r>
          </a:p>
          <a:p>
            <a:pPr marL="639763" lvl="1" indent="-182563">
              <a:spcBef>
                <a:spcPts val="0"/>
              </a:spcBef>
              <a:spcAft>
                <a:spcPts val="1200"/>
              </a:spcAft>
              <a:buFont typeface="Arial" pitchFamily="34" charset="0"/>
              <a:buChar char="•"/>
            </a:pPr>
            <a:r>
              <a:rPr lang="en-US" sz="2000" dirty="0" smtClean="0"/>
              <a:t>Production: Q4 2015 – Q1 2016</a:t>
            </a:r>
          </a:p>
          <a:p>
            <a:pPr marL="182563" indent="-182563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400" dirty="0" smtClean="0"/>
              <a:t>The load switch racks and the control rack will be ready for installation </a:t>
            </a:r>
            <a:r>
              <a:rPr lang="en-US" sz="2400" dirty="0" smtClean="0"/>
              <a:t>at the end </a:t>
            </a:r>
            <a:r>
              <a:rPr lang="en-US" sz="2400" dirty="0" smtClean="0"/>
              <a:t>of March 2016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751482" y="5836672"/>
            <a:ext cx="17491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H. Thiesen – 13 May 2015</a:t>
            </a:r>
            <a:endParaRPr lang="en-US" sz="10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5" t="15553" r="8053" b="2885"/>
          <a:stretch/>
        </p:blipFill>
        <p:spPr bwMode="auto">
          <a:xfrm>
            <a:off x="3491880" y="1556792"/>
            <a:ext cx="5317421" cy="5301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99433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0DCCD76-4EA4-4639-BF0C-B3A6A43E3258}" type="slidenum">
              <a:rPr lang="en-GB" smtClean="0"/>
              <a:pPr/>
              <a:t>9</a:t>
            </a:fld>
            <a:endParaRPr lang="en-GB" dirty="0" smtClean="0"/>
          </a:p>
        </p:txBody>
      </p:sp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en-US" dirty="0" smtClean="0"/>
              <a:t>Integration and Installation</a:t>
            </a:r>
          </a:p>
        </p:txBody>
      </p:sp>
      <p:pic>
        <p:nvPicPr>
          <p:cNvPr id="2" name="Picture 4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8915400" cy="508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2143" y="836712"/>
            <a:ext cx="8568952" cy="1200329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CC"/>
                </a:solidFill>
              </a:rPr>
              <a:t>The integration of the </a:t>
            </a:r>
            <a:r>
              <a:rPr lang="en-US" dirty="0" smtClean="0">
                <a:solidFill>
                  <a:srgbClr val="0000CC"/>
                </a:solidFill>
              </a:rPr>
              <a:t>powering area </a:t>
            </a:r>
            <a:r>
              <a:rPr lang="en-US" dirty="0" smtClean="0">
                <a:solidFill>
                  <a:srgbClr val="0000CC"/>
                </a:solidFill>
              </a:rPr>
              <a:t>has just started. There are already significant changes.</a:t>
            </a:r>
          </a:p>
          <a:p>
            <a:pPr marL="177800" indent="-1778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CC"/>
                </a:solidFill>
              </a:rPr>
              <a:t>The integration </a:t>
            </a:r>
            <a:r>
              <a:rPr lang="en-US" dirty="0" smtClean="0">
                <a:solidFill>
                  <a:srgbClr val="0000CC"/>
                </a:solidFill>
              </a:rPr>
              <a:t>has to be </a:t>
            </a:r>
            <a:r>
              <a:rPr lang="en-US" dirty="0" smtClean="0">
                <a:solidFill>
                  <a:srgbClr val="0000CC"/>
                </a:solidFill>
              </a:rPr>
              <a:t>finished in September 2015 to be ready </a:t>
            </a:r>
            <a:r>
              <a:rPr lang="en-US" dirty="0" smtClean="0">
                <a:solidFill>
                  <a:srgbClr val="0000CC"/>
                </a:solidFill>
              </a:rPr>
              <a:t>to </a:t>
            </a:r>
            <a:r>
              <a:rPr lang="en-US" dirty="0" smtClean="0">
                <a:solidFill>
                  <a:srgbClr val="0000CC"/>
                </a:solidFill>
              </a:rPr>
              <a:t>install the power converters in April 2016. </a:t>
            </a:r>
            <a:endParaRPr lang="en-US" dirty="0">
              <a:solidFill>
                <a:srgbClr val="0000CC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730577"/>
            <a:ext cx="8658225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 rot="16200000">
            <a:off x="-751482" y="5836672"/>
            <a:ext cx="17491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H. Thiesen – 13 May 2015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6418876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92D050"/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11175</TotalTime>
  <Words>698</Words>
  <Application>Microsoft Office PowerPoint</Application>
  <PresentationFormat>On-screen Show (4:3)</PresentationFormat>
  <Paragraphs>141</Paragraphs>
  <Slides>14</Slides>
  <Notes>14</Notes>
  <HiddenSlides>2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1_Default Design</vt:lpstr>
      <vt:lpstr>S-FRS Magnet Test Bench</vt:lpstr>
      <vt:lpstr>Powering work package</vt:lpstr>
      <vt:lpstr>Powering work package</vt:lpstr>
      <vt:lpstr>600 A Power Converters</vt:lpstr>
      <vt:lpstr>500 A Power Converters</vt:lpstr>
      <vt:lpstr>500 A Power Converters</vt:lpstr>
      <vt:lpstr>Load switch racks and control rack</vt:lpstr>
      <vt:lpstr>Load switch racks and control rack</vt:lpstr>
      <vt:lpstr>Integration and Installation</vt:lpstr>
      <vt:lpstr>Integration and Installation</vt:lpstr>
      <vt:lpstr>Summary</vt:lpstr>
      <vt:lpstr>Summary</vt:lpstr>
      <vt:lpstr>Integration and Installation</vt:lpstr>
      <vt:lpstr>Integration and Installation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rudi</dc:creator>
  <cp:lastModifiedBy>Hugues Thiesen</cp:lastModifiedBy>
  <cp:revision>827</cp:revision>
  <dcterms:created xsi:type="dcterms:W3CDTF">2009-10-10T10:26:03Z</dcterms:created>
  <dcterms:modified xsi:type="dcterms:W3CDTF">2015-05-12T20:30:44Z</dcterms:modified>
</cp:coreProperties>
</file>