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0" r:id="rId4"/>
    <p:sldId id="261" r:id="rId5"/>
    <p:sldId id="267" r:id="rId6"/>
    <p:sldId id="262" r:id="rId7"/>
    <p:sldId id="263" r:id="rId8"/>
    <p:sldId id="264" r:id="rId9"/>
    <p:sldId id="265" r:id="rId10"/>
    <p:sldId id="266" r:id="rId11"/>
    <p:sldId id="259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9" autoAdjust="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765884-DC8B-4C26-9112-1BA4A50D1935}" type="datetimeFigureOut">
              <a:rPr lang="en-GB" smtClean="0"/>
              <a:t>12/05/2015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EE0A8-6368-4AF4-86E6-32701665D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214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CERN-GSI plenary coordination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318" y="4534689"/>
            <a:ext cx="8265984" cy="1066688"/>
          </a:xfrm>
        </p:spPr>
        <p:txBody>
          <a:bodyPr/>
          <a:lstStyle/>
          <a:p>
            <a:r>
              <a:rPr lang="en-US" dirty="0" smtClean="0"/>
              <a:t>Dominique </a:t>
            </a:r>
            <a:r>
              <a:rPr lang="en-US" dirty="0" err="1" smtClean="0"/>
              <a:t>Missiaen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22" y="2431128"/>
            <a:ext cx="8265984" cy="1826363"/>
          </a:xfrm>
        </p:spPr>
        <p:txBody>
          <a:bodyPr/>
          <a:lstStyle/>
          <a:p>
            <a:r>
              <a:rPr lang="fr-CH" altLang="en-US" dirty="0" smtClean="0"/>
              <a:t>FAIR </a:t>
            </a:r>
            <a:r>
              <a:rPr lang="fr-CH" altLang="en-US" dirty="0" err="1" smtClean="0"/>
              <a:t>magnets</a:t>
            </a:r>
            <a:r>
              <a:rPr lang="fr-CH" altLang="en-US" dirty="0" smtClean="0"/>
              <a:t> </a:t>
            </a:r>
            <a:r>
              <a:rPr lang="fr-CH" altLang="en-US" dirty="0" err="1" smtClean="0"/>
              <a:t>fiducialisation</a:t>
            </a:r>
            <a:r>
              <a:rPr lang="fr-CH" altLang="en-US" dirty="0"/>
              <a:t/>
            </a:r>
            <a:br>
              <a:rPr lang="fr-CH" altLang="en-US" dirty="0"/>
            </a:br>
            <a:r>
              <a:rPr lang="fr-CH" altLang="en-US" dirty="0" smtClean="0"/>
              <a:t>WP 7.5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WP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04" y="1133812"/>
            <a:ext cx="8791286" cy="262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389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dirty="0" smtClean="0"/>
              <a:t>Introduction to </a:t>
            </a:r>
            <a:r>
              <a:rPr lang="fr-CH" dirty="0" err="1" smtClean="0"/>
              <a:t>fiducialisation</a:t>
            </a:r>
            <a:endParaRPr lang="fr-CH" dirty="0"/>
          </a:p>
          <a:p>
            <a:r>
              <a:rPr lang="fr-CH" dirty="0" err="1" smtClean="0"/>
              <a:t>Status</a:t>
            </a:r>
            <a:endParaRPr lang="fr-CH" dirty="0" smtClean="0"/>
          </a:p>
          <a:p>
            <a:r>
              <a:rPr lang="fr-CH" dirty="0" smtClean="0"/>
              <a:t>Conclusion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Fiducialisation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align</a:t>
            </a:r>
            <a:r>
              <a:rPr lang="fr-CH" dirty="0" smtClean="0"/>
              <a:t> a </a:t>
            </a:r>
            <a:r>
              <a:rPr lang="fr-CH" dirty="0" err="1" smtClean="0"/>
              <a:t>magnet</a:t>
            </a:r>
            <a:r>
              <a:rPr lang="fr-CH" dirty="0" smtClean="0"/>
              <a:t> in a tunnel,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external</a:t>
            </a:r>
            <a:r>
              <a:rPr lang="fr-CH" dirty="0" smtClean="0"/>
              <a:t> </a:t>
            </a:r>
            <a:r>
              <a:rPr lang="fr-CH" dirty="0" err="1" smtClean="0"/>
              <a:t>references</a:t>
            </a:r>
            <a:r>
              <a:rPr lang="fr-CH" dirty="0" smtClean="0"/>
              <a:t> </a:t>
            </a:r>
            <a:r>
              <a:rPr lang="fr-CH" dirty="0" err="1" smtClean="0"/>
              <a:t>called</a:t>
            </a:r>
            <a:r>
              <a:rPr lang="fr-CH" dirty="0" smtClean="0"/>
              <a:t> «</a:t>
            </a:r>
            <a:r>
              <a:rPr lang="fr-CH" dirty="0" err="1" smtClean="0"/>
              <a:t>fiducials</a:t>
            </a:r>
            <a:r>
              <a:rPr lang="fr-CH" dirty="0" smtClean="0"/>
              <a:t>» </a:t>
            </a:r>
          </a:p>
          <a:p>
            <a:pPr lvl="1"/>
            <a:r>
              <a:rPr lang="fr-CH" dirty="0" smtClean="0"/>
              <a:t>have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endParaRPr lang="fr-CH" dirty="0"/>
          </a:p>
          <a:p>
            <a:pPr lvl="1"/>
            <a:r>
              <a:rPr lang="fr-CH" dirty="0" err="1" smtClean="0"/>
              <a:t>Measured</a:t>
            </a:r>
            <a:r>
              <a:rPr lang="fr-CH" dirty="0" smtClean="0"/>
              <a:t> w.r.t a </a:t>
            </a:r>
            <a:r>
              <a:rPr lang="fr-CH" dirty="0" err="1" smtClean="0"/>
              <a:t>reference</a:t>
            </a:r>
            <a:r>
              <a:rPr lang="fr-CH" dirty="0" smtClean="0"/>
              <a:t> axis</a:t>
            </a:r>
            <a:endParaRPr lang="fr-CH" dirty="0"/>
          </a:p>
          <a:p>
            <a:pPr lvl="2"/>
            <a:r>
              <a:rPr lang="fr-CH" dirty="0" err="1" smtClean="0"/>
              <a:t>Magnetic</a:t>
            </a:r>
            <a:r>
              <a:rPr lang="fr-CH" dirty="0" smtClean="0"/>
              <a:t> axis for the 33 cold multiplets</a:t>
            </a:r>
          </a:p>
          <a:p>
            <a:pPr lvl="2"/>
            <a:r>
              <a:rPr lang="fr-CH" dirty="0" err="1" smtClean="0"/>
              <a:t>Magnetic</a:t>
            </a:r>
            <a:r>
              <a:rPr lang="fr-CH" dirty="0" smtClean="0"/>
              <a:t> axis/</a:t>
            </a:r>
            <a:r>
              <a:rPr lang="fr-CH" dirty="0" err="1" smtClean="0"/>
              <a:t>yoke</a:t>
            </a:r>
            <a:r>
              <a:rPr lang="fr-CH" dirty="0" smtClean="0"/>
              <a:t> for the 24 warm </a:t>
            </a:r>
            <a:r>
              <a:rPr lang="fr-CH" dirty="0" err="1" smtClean="0"/>
              <a:t>dipoles</a:t>
            </a:r>
            <a:endParaRPr lang="fr-CH" dirty="0" smtClean="0"/>
          </a:p>
          <a:p>
            <a:pPr lvl="2"/>
            <a:endParaRPr lang="fr-CH" dirty="0"/>
          </a:p>
          <a:p>
            <a:pPr lvl="1"/>
            <a:r>
              <a:rPr lang="fr-CH" dirty="0" smtClean="0"/>
              <a:t>The </a:t>
            </a:r>
            <a:r>
              <a:rPr lang="fr-CH" dirty="0" err="1" smtClean="0"/>
              <a:t>magnetic</a:t>
            </a:r>
            <a:r>
              <a:rPr lang="fr-CH" dirty="0" smtClean="0"/>
              <a:t> axis and roll angle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measured</a:t>
            </a:r>
            <a:r>
              <a:rPr lang="fr-CH" dirty="0" smtClean="0"/>
              <a:t> by the MSC group and </a:t>
            </a:r>
            <a:r>
              <a:rPr lang="fr-CH" dirty="0" err="1" smtClean="0"/>
              <a:t>transfered</a:t>
            </a:r>
            <a:r>
              <a:rPr lang="fr-CH" dirty="0" smtClean="0"/>
              <a:t> on </a:t>
            </a:r>
            <a:r>
              <a:rPr lang="fr-CH" dirty="0" err="1" smtClean="0"/>
              <a:t>some</a:t>
            </a:r>
            <a:r>
              <a:rPr lang="fr-CH" dirty="0" smtClean="0"/>
              <a:t> «</a:t>
            </a:r>
            <a:r>
              <a:rPr lang="fr-CH" dirty="0" err="1" smtClean="0"/>
              <a:t>references</a:t>
            </a:r>
            <a:r>
              <a:rPr lang="fr-CH" dirty="0" smtClean="0"/>
              <a:t>» </a:t>
            </a:r>
          </a:p>
          <a:p>
            <a:pPr lvl="2"/>
            <a:endParaRPr lang="fr-CH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247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0496"/>
            <a:ext cx="9144000" cy="520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Fiducialisation</a:t>
            </a:r>
            <a:r>
              <a:rPr lang="en-US" dirty="0" smtClean="0"/>
              <a:t> set up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grpSp>
        <p:nvGrpSpPr>
          <p:cNvPr id="3077" name="Group 3076"/>
          <p:cNvGrpSpPr/>
          <p:nvPr/>
        </p:nvGrpSpPr>
        <p:grpSpPr>
          <a:xfrm>
            <a:off x="4435975" y="3430889"/>
            <a:ext cx="383224" cy="3309977"/>
            <a:chOff x="4481316" y="4950664"/>
            <a:chExt cx="269032" cy="1850658"/>
          </a:xfrm>
        </p:grpSpPr>
        <p:sp>
          <p:nvSpPr>
            <p:cNvPr id="21" name="Isosceles Triangle 20"/>
            <p:cNvSpPr/>
            <p:nvPr/>
          </p:nvSpPr>
          <p:spPr>
            <a:xfrm rot="540000">
              <a:off x="4481316" y="5350374"/>
              <a:ext cx="90684" cy="114111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Isosceles Triangle 23"/>
            <p:cNvSpPr/>
            <p:nvPr/>
          </p:nvSpPr>
          <p:spPr>
            <a:xfrm rot="-420000">
              <a:off x="4633876" y="5351667"/>
              <a:ext cx="116472" cy="1137026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Isosceles Triangle 24"/>
            <p:cNvSpPr/>
            <p:nvPr/>
          </p:nvSpPr>
          <p:spPr>
            <a:xfrm>
              <a:off x="4549328" y="5357862"/>
              <a:ext cx="134977" cy="144346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72" name="Straight Connector 3071"/>
            <p:cNvCxnSpPr/>
            <p:nvPr/>
          </p:nvCxnSpPr>
          <p:spPr>
            <a:xfrm>
              <a:off x="4521088" y="5110190"/>
              <a:ext cx="0" cy="1117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73" name="Trapezoid 3072"/>
            <p:cNvSpPr/>
            <p:nvPr/>
          </p:nvSpPr>
          <p:spPr>
            <a:xfrm>
              <a:off x="4534796" y="4950664"/>
              <a:ext cx="196483" cy="421553"/>
            </a:xfrm>
            <a:prstGeom prst="trapezoid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76" name="Oval 3075"/>
            <p:cNvSpPr/>
            <p:nvPr/>
          </p:nvSpPr>
          <p:spPr>
            <a:xfrm>
              <a:off x="4534796" y="5035033"/>
              <a:ext cx="196483" cy="262027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4741501" y="5111450"/>
              <a:ext cx="0" cy="1117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93" name="Group 3092"/>
          <p:cNvGrpSpPr/>
          <p:nvPr/>
        </p:nvGrpSpPr>
        <p:grpSpPr>
          <a:xfrm>
            <a:off x="83129" y="1107139"/>
            <a:ext cx="7712196" cy="5694183"/>
            <a:chOff x="83129" y="1107139"/>
            <a:chExt cx="7712196" cy="5694183"/>
          </a:xfrm>
        </p:grpSpPr>
        <p:sp>
          <p:nvSpPr>
            <p:cNvPr id="9" name="Isosceles Triangle 8"/>
            <p:cNvSpPr/>
            <p:nvPr/>
          </p:nvSpPr>
          <p:spPr>
            <a:xfrm>
              <a:off x="83129" y="3188227"/>
              <a:ext cx="287167" cy="3105937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7587661" y="1145107"/>
              <a:ext cx="143583" cy="2116700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833884" y="3615538"/>
              <a:ext cx="341327" cy="3185784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196484" y="3142508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2978721" y="3617294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7619624" y="1107139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Isosceles Triangle 39"/>
            <p:cNvSpPr/>
            <p:nvPr/>
          </p:nvSpPr>
          <p:spPr>
            <a:xfrm>
              <a:off x="5639430" y="1445512"/>
              <a:ext cx="90999" cy="1146548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Isosceles Triangle 40"/>
            <p:cNvSpPr/>
            <p:nvPr/>
          </p:nvSpPr>
          <p:spPr>
            <a:xfrm>
              <a:off x="2742885" y="1736645"/>
              <a:ext cx="90999" cy="1146548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7590655" y="3532587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7431327" y="3598674"/>
              <a:ext cx="363998" cy="3129867"/>
            </a:xfrm>
            <a:prstGeom prst="triangl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92" name="Group 3091"/>
          <p:cNvGrpSpPr/>
          <p:nvPr/>
        </p:nvGrpSpPr>
        <p:grpSpPr>
          <a:xfrm>
            <a:off x="529937" y="2576003"/>
            <a:ext cx="8210998" cy="3568751"/>
            <a:chOff x="529937" y="2576003"/>
            <a:chExt cx="8210998" cy="3568751"/>
          </a:xfrm>
        </p:grpSpPr>
        <p:sp>
          <p:nvSpPr>
            <p:cNvPr id="16" name="Oval 15"/>
            <p:cNvSpPr/>
            <p:nvPr/>
          </p:nvSpPr>
          <p:spPr>
            <a:xfrm>
              <a:off x="7913675" y="2846794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086" name="Group 3085"/>
            <p:cNvGrpSpPr/>
            <p:nvPr/>
          </p:nvGrpSpPr>
          <p:grpSpPr>
            <a:xfrm>
              <a:off x="529937" y="4828940"/>
              <a:ext cx="1699388" cy="1315814"/>
              <a:chOff x="1210067" y="5040536"/>
              <a:chExt cx="1699388" cy="1315814"/>
            </a:xfrm>
          </p:grpSpPr>
          <p:cxnSp>
            <p:nvCxnSpPr>
              <p:cNvPr id="3081" name="Straight Connector 3080"/>
              <p:cNvCxnSpPr/>
              <p:nvPr/>
            </p:nvCxnSpPr>
            <p:spPr>
              <a:xfrm>
                <a:off x="1957269" y="5040536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3" name="Straight Connector 3082"/>
              <p:cNvCxnSpPr/>
              <p:nvPr/>
            </p:nvCxnSpPr>
            <p:spPr>
              <a:xfrm flipH="1">
                <a:off x="1216681" y="5040536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1210067" y="5164907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>
                <a:off x="2162253" y="5512060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5" name="Straight Connector 3084"/>
              <p:cNvCxnSpPr/>
              <p:nvPr/>
            </p:nvCxnSpPr>
            <p:spPr>
              <a:xfrm>
                <a:off x="1216681" y="5166248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2162253" y="5613005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2909455" y="5512060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H="1">
                <a:off x="2162253" y="6231979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1216681" y="5887815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91" name="Group 3090"/>
            <p:cNvGrpSpPr/>
            <p:nvPr/>
          </p:nvGrpSpPr>
          <p:grpSpPr>
            <a:xfrm>
              <a:off x="1006030" y="3807871"/>
              <a:ext cx="672890" cy="1489604"/>
              <a:chOff x="1006030" y="3807871"/>
              <a:chExt cx="672890" cy="1489604"/>
            </a:xfrm>
          </p:grpSpPr>
          <p:cxnSp>
            <p:nvCxnSpPr>
              <p:cNvPr id="3088" name="Straight Connector 3087"/>
              <p:cNvCxnSpPr/>
              <p:nvPr/>
            </p:nvCxnSpPr>
            <p:spPr>
              <a:xfrm>
                <a:off x="1012644" y="4954652"/>
                <a:ext cx="665016" cy="3428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0" name="Straight Connector 3089"/>
              <p:cNvCxnSpPr/>
              <p:nvPr/>
            </p:nvCxnSpPr>
            <p:spPr>
              <a:xfrm flipH="1" flipV="1">
                <a:off x="1006030" y="3807871"/>
                <a:ext cx="6614" cy="11454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H="1" flipV="1">
                <a:off x="1664751" y="4145568"/>
                <a:ext cx="6614" cy="11454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1013904" y="3829919"/>
                <a:ext cx="665016" cy="3428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Oval 62"/>
            <p:cNvSpPr/>
            <p:nvPr/>
          </p:nvSpPr>
          <p:spPr>
            <a:xfrm>
              <a:off x="1157483" y="4133735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1400567" y="4230184"/>
              <a:ext cx="45719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264506" y="3430888"/>
              <a:ext cx="1476429" cy="1146731"/>
              <a:chOff x="1210067" y="5040536"/>
              <a:chExt cx="1699388" cy="1315814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>
                <a:off x="1957269" y="5040536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H="1">
                <a:off x="1216681" y="5040536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1210067" y="5164907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H="1">
                <a:off x="2162253" y="5512060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1216681" y="5166248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2162253" y="5613005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2909455" y="5512060"/>
                <a:ext cx="0" cy="7433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H="1">
                <a:off x="2162253" y="6231979"/>
                <a:ext cx="740588" cy="12437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1216681" y="5887815"/>
                <a:ext cx="952186" cy="46853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/>
            <p:cNvGrpSpPr/>
            <p:nvPr/>
          </p:nvGrpSpPr>
          <p:grpSpPr>
            <a:xfrm>
              <a:off x="7798472" y="2576003"/>
              <a:ext cx="615005" cy="1296145"/>
              <a:chOff x="1006030" y="3807871"/>
              <a:chExt cx="672890" cy="1489604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>
                <a:off x="1012644" y="4954652"/>
                <a:ext cx="665016" cy="3428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H="1" flipV="1">
                <a:off x="1006030" y="3807871"/>
                <a:ext cx="6614" cy="11454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 flipV="1">
                <a:off x="1664751" y="4145568"/>
                <a:ext cx="6614" cy="11454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1013904" y="3829919"/>
                <a:ext cx="665016" cy="3428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Oval 80"/>
            <p:cNvSpPr/>
            <p:nvPr/>
          </p:nvSpPr>
          <p:spPr>
            <a:xfrm>
              <a:off x="8141645" y="2968966"/>
              <a:ext cx="60456" cy="4571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234407" y="2744338"/>
            <a:ext cx="3281008" cy="1833281"/>
            <a:chOff x="3234407" y="2744338"/>
            <a:chExt cx="3281008" cy="1833281"/>
          </a:xfrm>
        </p:grpSpPr>
        <p:cxnSp>
          <p:nvCxnSpPr>
            <p:cNvPr id="3095" name="Straight Arrow Connector 3094"/>
            <p:cNvCxnSpPr>
              <a:stCxn id="3076" idx="2"/>
            </p:cNvCxnSpPr>
            <p:nvPr/>
          </p:nvCxnSpPr>
          <p:spPr>
            <a:xfrm flipH="1" flipV="1">
              <a:off x="3234407" y="3188227"/>
              <a:ext cx="1277748" cy="62788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>
              <a:off x="3386807" y="3929794"/>
              <a:ext cx="1105821" cy="64782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V="1">
              <a:off x="4792036" y="2893488"/>
              <a:ext cx="150463" cy="76952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>
              <a:stCxn id="3076" idx="6"/>
            </p:cNvCxnSpPr>
            <p:nvPr/>
          </p:nvCxnSpPr>
          <p:spPr>
            <a:xfrm flipV="1">
              <a:off x="4792036" y="2744338"/>
              <a:ext cx="1631435" cy="107177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4806597" y="3864358"/>
              <a:ext cx="1708818" cy="8903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4831624" y="3916015"/>
              <a:ext cx="232126" cy="28519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Arrow Connector 99"/>
          <p:cNvCxnSpPr>
            <a:endCxn id="64" idx="1"/>
          </p:cNvCxnSpPr>
          <p:nvPr/>
        </p:nvCxnSpPr>
        <p:spPr>
          <a:xfrm flipH="1">
            <a:off x="1407262" y="3896015"/>
            <a:ext cx="3085366" cy="340864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>
            <a:off x="1217939" y="3864358"/>
            <a:ext cx="3274689" cy="26789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3076" idx="6"/>
            <a:endCxn id="16" idx="1"/>
          </p:cNvCxnSpPr>
          <p:nvPr/>
        </p:nvCxnSpPr>
        <p:spPr>
          <a:xfrm flipV="1">
            <a:off x="4792036" y="2853489"/>
            <a:ext cx="3130493" cy="96262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V="1">
            <a:off x="4831624" y="3005889"/>
            <a:ext cx="3243305" cy="82403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6024205" y="3334799"/>
            <a:ext cx="370622" cy="3105047"/>
            <a:chOff x="4481316" y="4950664"/>
            <a:chExt cx="269032" cy="1850658"/>
          </a:xfrm>
        </p:grpSpPr>
        <p:sp>
          <p:nvSpPr>
            <p:cNvPr id="116" name="Isosceles Triangle 115"/>
            <p:cNvSpPr/>
            <p:nvPr/>
          </p:nvSpPr>
          <p:spPr>
            <a:xfrm rot="540000">
              <a:off x="4481316" y="5350374"/>
              <a:ext cx="90684" cy="114111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Isosceles Triangle 116"/>
            <p:cNvSpPr/>
            <p:nvPr/>
          </p:nvSpPr>
          <p:spPr>
            <a:xfrm rot="-420000">
              <a:off x="4633876" y="5351667"/>
              <a:ext cx="116472" cy="1137026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Isosceles Triangle 117"/>
            <p:cNvSpPr/>
            <p:nvPr/>
          </p:nvSpPr>
          <p:spPr>
            <a:xfrm>
              <a:off x="4549328" y="5357862"/>
              <a:ext cx="134977" cy="144346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9" name="Straight Connector 118"/>
            <p:cNvCxnSpPr/>
            <p:nvPr/>
          </p:nvCxnSpPr>
          <p:spPr>
            <a:xfrm>
              <a:off x="4521088" y="5110190"/>
              <a:ext cx="0" cy="1117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rapezoid 119"/>
            <p:cNvSpPr/>
            <p:nvPr/>
          </p:nvSpPr>
          <p:spPr>
            <a:xfrm>
              <a:off x="4534796" y="4950664"/>
              <a:ext cx="196483" cy="421553"/>
            </a:xfrm>
            <a:prstGeom prst="trapezoid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Oval 120"/>
            <p:cNvSpPr/>
            <p:nvPr/>
          </p:nvSpPr>
          <p:spPr>
            <a:xfrm>
              <a:off x="4534796" y="5035033"/>
              <a:ext cx="196483" cy="262027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2" name="Straight Connector 121"/>
            <p:cNvCxnSpPr/>
            <p:nvPr/>
          </p:nvCxnSpPr>
          <p:spPr>
            <a:xfrm>
              <a:off x="4741501" y="5111450"/>
              <a:ext cx="0" cy="1117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256940" y="1146163"/>
            <a:ext cx="7414286" cy="2718195"/>
            <a:chOff x="256940" y="1146163"/>
            <a:chExt cx="7414286" cy="2718195"/>
          </a:xfrm>
        </p:grpSpPr>
        <p:cxnSp>
          <p:nvCxnSpPr>
            <p:cNvPr id="49" name="Straight Arrow Connector 48"/>
            <p:cNvCxnSpPr>
              <a:endCxn id="15" idx="5"/>
            </p:cNvCxnSpPr>
            <p:nvPr/>
          </p:nvCxnSpPr>
          <p:spPr>
            <a:xfrm flipH="1" flipV="1">
              <a:off x="3030323" y="3656318"/>
              <a:ext cx="1462305" cy="182898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 flipH="1" flipV="1">
              <a:off x="256940" y="3142509"/>
              <a:ext cx="4171477" cy="665362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>
              <a:endCxn id="62" idx="3"/>
            </p:cNvCxnSpPr>
            <p:nvPr/>
          </p:nvCxnSpPr>
          <p:spPr>
            <a:xfrm flipV="1">
              <a:off x="4867267" y="3571611"/>
              <a:ext cx="2732242" cy="29274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>
              <a:endCxn id="17" idx="5"/>
            </p:cNvCxnSpPr>
            <p:nvPr/>
          </p:nvCxnSpPr>
          <p:spPr>
            <a:xfrm flipV="1">
              <a:off x="4806597" y="1146163"/>
              <a:ext cx="2864629" cy="2659478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421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Fiducialisation</a:t>
            </a:r>
            <a:r>
              <a:rPr lang="fr-CH" dirty="0" smtClean="0"/>
              <a:t> setup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23132"/>
            <a:ext cx="8226425" cy="468959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444764" y="466898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968809" y="432260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608574" y="3241908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139939" y="371297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118774" y="482138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642819" y="447500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7282584" y="3394308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813949" y="386537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190489" y="3186493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6478999" y="2687708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118764" y="1759418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927229" y="2188918"/>
            <a:ext cx="304800" cy="2632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7434982" y="5999018"/>
            <a:ext cx="1598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Antoine Kosmicki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716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Fiducialisation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22" y="4154814"/>
            <a:ext cx="3534532" cy="188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648" y="4154814"/>
            <a:ext cx="2871479" cy="1944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732176"/>
              </p:ext>
            </p:extLst>
          </p:nvPr>
        </p:nvGraphicFramePr>
        <p:xfrm>
          <a:off x="457200" y="972652"/>
          <a:ext cx="7133831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420"/>
                <a:gridCol w="1186453"/>
                <a:gridCol w="1118439"/>
                <a:gridCol w="717918"/>
                <a:gridCol w="1224238"/>
                <a:gridCol w="906843"/>
                <a:gridCol w="963520"/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Number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of</a:t>
                      </a:r>
                      <a:r>
                        <a:rPr lang="fr-CH" sz="1400" dirty="0" err="1" smtClean="0"/>
                        <a:t>fiducials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Requested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number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CERN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Requested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accuracy</a:t>
                      </a:r>
                      <a:r>
                        <a:rPr lang="fr-CH" sz="1400" baseline="0" dirty="0" smtClean="0"/>
                        <a:t> (mm at 1s)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CERN</a:t>
                      </a:r>
                    </a:p>
                    <a:p>
                      <a:r>
                        <a:rPr lang="fr-CH" sz="1400" dirty="0" smtClean="0"/>
                        <a:t>(</a:t>
                      </a:r>
                      <a:r>
                        <a:rPr lang="fr-CH" sz="1400" dirty="0" err="1" smtClean="0"/>
                        <a:t>geometry</a:t>
                      </a:r>
                      <a:r>
                        <a:rPr lang="fr-CH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Roll angle</a:t>
                      </a:r>
                    </a:p>
                    <a:p>
                      <a:r>
                        <a:rPr lang="fr-CH" sz="1400" dirty="0" smtClean="0"/>
                        <a:t>(</a:t>
                      </a:r>
                      <a:r>
                        <a:rPr lang="fr-CH" sz="1400" dirty="0" err="1" smtClean="0"/>
                        <a:t>mrad</a:t>
                      </a:r>
                      <a:r>
                        <a:rPr lang="fr-CH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Long </a:t>
                      </a:r>
                      <a:r>
                        <a:rPr lang="fr-CH" sz="1400" dirty="0" err="1" smtClean="0"/>
                        <a:t>Multipletts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all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Small </a:t>
                      </a:r>
                      <a:r>
                        <a:rPr lang="fr-CH" sz="1400" dirty="0" err="1" smtClean="0"/>
                        <a:t>multipletts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all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dipoles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all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0.5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-306628" y="4464179"/>
            <a:ext cx="8226425" cy="2578969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674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fr-CH" dirty="0" smtClean="0"/>
              <a:t>The </a:t>
            </a:r>
            <a:r>
              <a:rPr lang="fr-CH" dirty="0" err="1" smtClean="0"/>
              <a:t>supporting</a:t>
            </a:r>
            <a:r>
              <a:rPr lang="fr-CH" dirty="0" smtClean="0"/>
              <a:t> has to </a:t>
            </a:r>
            <a:r>
              <a:rPr lang="fr-CH" dirty="0" err="1" smtClean="0"/>
              <a:t>realised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exactly</a:t>
            </a:r>
            <a:r>
              <a:rPr lang="fr-CH" dirty="0" smtClean="0"/>
              <a:t> the </a:t>
            </a:r>
            <a:r>
              <a:rPr lang="fr-CH" dirty="0" err="1" smtClean="0"/>
              <a:t>same</a:t>
            </a:r>
            <a:r>
              <a:rPr lang="fr-CH" dirty="0" smtClean="0"/>
              <a:t> </a:t>
            </a:r>
            <a:r>
              <a:rPr lang="fr-CH" dirty="0" err="1" smtClean="0"/>
              <a:t>way</a:t>
            </a:r>
            <a:r>
              <a:rPr lang="fr-CH" dirty="0" smtClean="0"/>
              <a:t> for the </a:t>
            </a:r>
            <a:r>
              <a:rPr lang="fr-CH" dirty="0" err="1" smtClean="0"/>
              <a:t>fiducialisation</a:t>
            </a:r>
            <a:r>
              <a:rPr lang="fr-CH" dirty="0" smtClean="0"/>
              <a:t> as for the tunnel !!</a:t>
            </a:r>
          </a:p>
          <a:p>
            <a:pPr lvl="1"/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the longitudinal </a:t>
            </a:r>
            <a:r>
              <a:rPr lang="fr-CH" dirty="0" err="1" smtClean="0"/>
              <a:t>reference</a:t>
            </a:r>
            <a:endParaRPr lang="fr-CH" dirty="0" smtClean="0"/>
          </a:p>
          <a:p>
            <a:pPr lvl="2"/>
            <a:r>
              <a:rPr lang="fr-CH" dirty="0" err="1" smtClean="0"/>
              <a:t>Extremities</a:t>
            </a:r>
            <a:r>
              <a:rPr lang="fr-CH" dirty="0" smtClean="0"/>
              <a:t> of the cryostat ?</a:t>
            </a:r>
          </a:p>
          <a:p>
            <a:pPr lvl="2"/>
            <a:r>
              <a:rPr lang="fr-CH" dirty="0" err="1" smtClean="0"/>
              <a:t>Done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 ?</a:t>
            </a:r>
          </a:p>
          <a:p>
            <a:pPr lvl="2"/>
            <a:endParaRPr lang="fr-CH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246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</a:t>
            </a:r>
            <a:r>
              <a:rPr lang="en-US" dirty="0" err="1" smtClean="0"/>
              <a:t>Wp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6465034" cy="5016068"/>
          </a:xfrm>
        </p:spPr>
        <p:txBody>
          <a:bodyPr>
            <a:normAutofit lnSpcReduction="10000"/>
          </a:bodyPr>
          <a:lstStyle/>
          <a:p>
            <a:pPr lvl="1"/>
            <a:r>
              <a:rPr lang="fr-CH" dirty="0" smtClean="0"/>
              <a:t>Acquisition of an instrument</a:t>
            </a:r>
          </a:p>
          <a:p>
            <a:pPr lvl="2"/>
            <a:r>
              <a:rPr lang="fr-CH" dirty="0" smtClean="0"/>
              <a:t>AT402</a:t>
            </a:r>
          </a:p>
          <a:p>
            <a:pPr lvl="2"/>
            <a:r>
              <a:rPr lang="fr-CH" dirty="0" smtClean="0"/>
              <a:t>AT930/960</a:t>
            </a:r>
          </a:p>
          <a:p>
            <a:pPr lvl="3"/>
            <a:r>
              <a:rPr lang="fr-CH" dirty="0" smtClean="0"/>
              <a:t>real laser </a:t>
            </a:r>
            <a:r>
              <a:rPr lang="fr-CH" dirty="0" err="1" smtClean="0"/>
              <a:t>tracker</a:t>
            </a:r>
            <a:endParaRPr lang="fr-CH" dirty="0" smtClean="0"/>
          </a:p>
          <a:p>
            <a:pPr lvl="3"/>
            <a:endParaRPr lang="fr-CH" dirty="0"/>
          </a:p>
          <a:p>
            <a:pPr lvl="1"/>
            <a:r>
              <a:rPr lang="fr-CH" dirty="0" err="1" smtClean="0"/>
              <a:t>Visit</a:t>
            </a:r>
            <a:r>
              <a:rPr lang="fr-CH" dirty="0" smtClean="0"/>
              <a:t> of </a:t>
            </a:r>
            <a:r>
              <a:rPr lang="fr-CH" dirty="0" err="1" smtClean="0"/>
              <a:t>Hexagon</a:t>
            </a:r>
            <a:r>
              <a:rPr lang="fr-CH" dirty="0" smtClean="0"/>
              <a:t>/LEICA </a:t>
            </a:r>
            <a:r>
              <a:rPr lang="fr-CH" dirty="0" err="1" smtClean="0"/>
              <a:t>to</a:t>
            </a:r>
            <a:r>
              <a:rPr lang="fr-CH" dirty="0" err="1" smtClean="0"/>
              <a:t>day</a:t>
            </a:r>
            <a:r>
              <a:rPr lang="fr-CH" dirty="0" smtClean="0"/>
              <a:t> </a:t>
            </a:r>
            <a:r>
              <a:rPr lang="fr-CH" dirty="0" smtClean="0"/>
              <a:t>at CERN</a:t>
            </a:r>
          </a:p>
          <a:p>
            <a:pPr lvl="1"/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Specifications</a:t>
            </a:r>
            <a:r>
              <a:rPr lang="fr-CH" dirty="0" smtClean="0"/>
              <a:t>/</a:t>
            </a:r>
            <a:r>
              <a:rPr lang="fr-CH" dirty="0" err="1"/>
              <a:t>M</a:t>
            </a:r>
            <a:r>
              <a:rPr lang="fr-CH" dirty="0" err="1" smtClean="0"/>
              <a:t>arket</a:t>
            </a:r>
            <a:r>
              <a:rPr lang="fr-CH" dirty="0" smtClean="0"/>
              <a:t> </a:t>
            </a:r>
            <a:r>
              <a:rPr lang="fr-CH" dirty="0" err="1" smtClean="0"/>
              <a:t>survey</a:t>
            </a:r>
            <a:r>
              <a:rPr lang="fr-CH" dirty="0" smtClean="0"/>
              <a:t>/invitation to tender </a:t>
            </a:r>
            <a:r>
              <a:rPr lang="fr-CH" dirty="0" err="1" smtClean="0"/>
              <a:t>before</a:t>
            </a:r>
            <a:r>
              <a:rPr lang="fr-CH" dirty="0" smtClean="0"/>
              <a:t> </a:t>
            </a:r>
            <a:r>
              <a:rPr lang="fr-CH" dirty="0" err="1" smtClean="0"/>
              <a:t>summer</a:t>
            </a:r>
            <a:endParaRPr lang="fr-CH" dirty="0" smtClean="0"/>
          </a:p>
          <a:p>
            <a:pPr lvl="2"/>
            <a:endParaRPr lang="fr-CH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660" y="1124917"/>
            <a:ext cx="2894340" cy="2156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235" y="3462756"/>
            <a:ext cx="2081330" cy="235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09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</a:t>
            </a:r>
            <a:r>
              <a:rPr lang="en-US" dirty="0" err="1" smtClean="0"/>
              <a:t>Wp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6061" y="1040845"/>
            <a:ext cx="4561912" cy="5016068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fr-CH" dirty="0"/>
              <a:t>I</a:t>
            </a:r>
            <a:r>
              <a:rPr lang="fr-CH" dirty="0" smtClean="0"/>
              <a:t>nfrastructure</a:t>
            </a:r>
          </a:p>
          <a:p>
            <a:pPr lvl="3"/>
            <a:r>
              <a:rPr lang="fr-CH" dirty="0" smtClean="0"/>
              <a:t>Most of Network </a:t>
            </a:r>
            <a:r>
              <a:rPr lang="fr-CH" dirty="0" smtClean="0"/>
              <a:t>points </a:t>
            </a:r>
            <a:r>
              <a:rPr lang="fr-CH" dirty="0" err="1" smtClean="0"/>
              <a:t>available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LHC </a:t>
            </a:r>
            <a:r>
              <a:rPr lang="fr-CH" dirty="0" err="1" smtClean="0"/>
              <a:t>cryo-magnets</a:t>
            </a:r>
            <a:r>
              <a:rPr lang="fr-CH" dirty="0" smtClean="0"/>
              <a:t> </a:t>
            </a:r>
            <a:r>
              <a:rPr lang="fr-CH" dirty="0" err="1" smtClean="0"/>
              <a:t>fiducialisation</a:t>
            </a:r>
            <a:r>
              <a:rPr lang="fr-CH" dirty="0" smtClean="0"/>
              <a:t> in  SMI2</a:t>
            </a:r>
          </a:p>
          <a:p>
            <a:pPr lvl="1"/>
            <a:r>
              <a:rPr lang="fr-CH" dirty="0" smtClean="0"/>
              <a:t>Software</a:t>
            </a:r>
          </a:p>
          <a:p>
            <a:pPr lvl="2"/>
            <a:r>
              <a:rPr lang="fr-CH" dirty="0" smtClean="0"/>
              <a:t>Automatisation of the </a:t>
            </a:r>
            <a:r>
              <a:rPr lang="fr-CH" dirty="0" err="1" smtClean="0"/>
              <a:t>measurement</a:t>
            </a:r>
            <a:r>
              <a:rPr lang="fr-CH" dirty="0" smtClean="0"/>
              <a:t>/data </a:t>
            </a:r>
            <a:r>
              <a:rPr lang="fr-CH" dirty="0" err="1" smtClean="0"/>
              <a:t>processing</a:t>
            </a:r>
            <a:r>
              <a:rPr lang="fr-CH" dirty="0" smtClean="0"/>
              <a:t>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</a:t>
            </a:r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dirty="0" smtClean="0"/>
              <a:t>«</a:t>
            </a:r>
            <a:r>
              <a:rPr lang="fr-CH" dirty="0" err="1"/>
              <a:t>M</a:t>
            </a:r>
            <a:r>
              <a:rPr lang="fr-CH" dirty="0" err="1" smtClean="0"/>
              <a:t>easurement</a:t>
            </a:r>
            <a:r>
              <a:rPr lang="fr-CH" dirty="0" smtClean="0"/>
              <a:t> </a:t>
            </a:r>
            <a:r>
              <a:rPr lang="fr-CH" dirty="0" smtClean="0"/>
              <a:t>Plan»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smtClean="0"/>
              <a:t>Spatial Analyzer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mai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CERN-GSI plenary coordination meeting</a:t>
            </a:r>
            <a:endParaRPr lang="en-US" dirty="0" smtClean="0"/>
          </a:p>
        </p:txBody>
      </p:sp>
      <p:pic>
        <p:nvPicPr>
          <p:cNvPr id="8" name="Picture 6" descr="survey-2003-002_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973" y="687688"/>
            <a:ext cx="4117329" cy="308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61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8795</TotalTime>
  <Words>282</Words>
  <Application>Microsoft Office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CERN_ENdept_Presentation_ArialFont copy</vt:lpstr>
      <vt:lpstr>FAIR magnets fiducialisation WP 7.5</vt:lpstr>
      <vt:lpstr>Agenda</vt:lpstr>
      <vt:lpstr>Fiducialisation</vt:lpstr>
      <vt:lpstr>Fiducialisation set up</vt:lpstr>
      <vt:lpstr>Fiducialisation setup</vt:lpstr>
      <vt:lpstr>Fiducialisation</vt:lpstr>
      <vt:lpstr>Requirements</vt:lpstr>
      <vt:lpstr>Status of the Wp</vt:lpstr>
      <vt:lpstr>Status of the Wp</vt:lpstr>
      <vt:lpstr>Status of the WP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Dominique Missiaen</cp:lastModifiedBy>
  <cp:revision>166</cp:revision>
  <cp:lastPrinted>2015-03-02T10:13:48Z</cp:lastPrinted>
  <dcterms:created xsi:type="dcterms:W3CDTF">2014-04-09T15:49:20Z</dcterms:created>
  <dcterms:modified xsi:type="dcterms:W3CDTF">2015-05-12T07:46:28Z</dcterms:modified>
</cp:coreProperties>
</file>