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9" r:id="rId2"/>
    <p:sldId id="355" r:id="rId3"/>
    <p:sldId id="361" r:id="rId4"/>
    <p:sldId id="360" r:id="rId5"/>
    <p:sldId id="362" r:id="rId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494"/>
    <a:srgbClr val="FF0000"/>
    <a:srgbClr val="00FF99"/>
    <a:srgbClr val="66FF99"/>
    <a:srgbClr val="476587"/>
    <a:srgbClr val="3C6992"/>
    <a:srgbClr val="00CC66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39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28" y="-78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fld id="{15A7DDB7-DE95-419C-BF07-4962951BC8F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656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05740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019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/>
            <a:endParaRPr lang="en-GB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6400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2" name="Picture 8" descr="Logo CERN width=144,      height=14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 rot="-5400000">
            <a:off x="-2870994" y="3593306"/>
            <a:ext cx="59436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r>
              <a:rPr lang="en-US" sz="1100" dirty="0" smtClean="0"/>
              <a:t>S_FRS Test Bench, </a:t>
            </a:r>
            <a:r>
              <a:rPr lang="en-US" sz="1100" dirty="0"/>
              <a:t>RD, </a:t>
            </a:r>
            <a:r>
              <a:rPr lang="en-US" sz="1100" dirty="0" smtClean="0"/>
              <a:t>13-May-2015</a:t>
            </a:r>
            <a:r>
              <a:rPr lang="en-US" dirty="0" smtClean="0"/>
              <a:t> </a:t>
            </a: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077200" y="6477000"/>
            <a:ext cx="10207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/>
            <a:fld id="{FAD3F405-C8E1-4012-A95C-B7D5AD2C6A81}" type="slidenum">
              <a:rPr lang="de-DE" altLang="de-DE">
                <a:solidFill>
                  <a:srgbClr val="808080"/>
                </a:solidFill>
              </a:rPr>
              <a:pPr algn="r" defTabSz="962025"/>
              <a:t>‹#›</a:t>
            </a:fld>
            <a:endParaRPr lang="de-DE" altLang="de-DE">
              <a:solidFill>
                <a:srgbClr val="808080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934200" y="2438400"/>
            <a:ext cx="1447800" cy="762000"/>
          </a:xfrm>
          <a:prstGeom prst="rect">
            <a:avLst/>
          </a:prstGeom>
          <a:solidFill>
            <a:schemeClr val="bg1">
              <a:alpha val="74001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848600" cy="1470025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S-FRS Test Bench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Work Package </a:t>
            </a:r>
            <a:r>
              <a:rPr lang="en-US" sz="2400" dirty="0" smtClean="0">
                <a:solidFill>
                  <a:schemeClr val="tx1"/>
                </a:solidFill>
              </a:rPr>
              <a:t>Protection QPS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3733800"/>
            <a:ext cx="7543800" cy="1752600"/>
          </a:xfrm>
        </p:spPr>
        <p:txBody>
          <a:bodyPr/>
          <a:lstStyle/>
          <a:p>
            <a:r>
              <a:rPr lang="en-US" dirty="0" smtClean="0"/>
              <a:t>R. Denz, </a:t>
            </a:r>
            <a:r>
              <a:rPr lang="en-US" dirty="0" smtClean="0"/>
              <a:t>TE-MPE-EP</a:t>
            </a:r>
          </a:p>
          <a:p>
            <a:r>
              <a:rPr lang="en-US" dirty="0" smtClean="0"/>
              <a:t>Acknowledgements: D. Calcoen, J. Steckert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399" y="0"/>
            <a:ext cx="7085615" cy="685800"/>
          </a:xfrm>
        </p:spPr>
        <p:txBody>
          <a:bodyPr/>
          <a:lstStyle/>
          <a:p>
            <a:r>
              <a:rPr lang="en-US" sz="1800" dirty="0" smtClean="0"/>
              <a:t>Q</a:t>
            </a:r>
            <a:r>
              <a:rPr lang="en-US" sz="1800" dirty="0" smtClean="0"/>
              <a:t>uench Protection System for test benches - baseline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685800"/>
            <a:ext cx="8229600" cy="5943599"/>
          </a:xfrm>
        </p:spPr>
        <p:txBody>
          <a:bodyPr/>
          <a:lstStyle/>
          <a:p>
            <a:r>
              <a:rPr lang="en-US" dirty="0" smtClean="0"/>
              <a:t>Standard quench detection system for magnet and leads according to specified protection requirements </a:t>
            </a:r>
          </a:p>
          <a:p>
            <a:pPr lvl="1"/>
            <a:r>
              <a:rPr lang="en-US" dirty="0" smtClean="0"/>
              <a:t>Digital, </a:t>
            </a:r>
            <a:r>
              <a:rPr lang="en-US" dirty="0" smtClean="0"/>
              <a:t>FPGA based, redundant </a:t>
            </a:r>
            <a:r>
              <a:rPr lang="en-US" dirty="0" smtClean="0"/>
              <a:t>detection systems</a:t>
            </a:r>
            <a:endParaRPr lang="en-US" dirty="0" smtClean="0"/>
          </a:p>
          <a:p>
            <a:pPr lvl="1"/>
            <a:r>
              <a:rPr lang="en-US" dirty="0" smtClean="0"/>
              <a:t>Architecture </a:t>
            </a:r>
            <a:r>
              <a:rPr lang="en-US" dirty="0" smtClean="0"/>
              <a:t>and design will follow proven LHC concepts</a:t>
            </a:r>
          </a:p>
          <a:p>
            <a:r>
              <a:rPr lang="en-US" dirty="0" smtClean="0"/>
              <a:t>QPS supervision</a:t>
            </a:r>
            <a:endParaRPr lang="en-US" dirty="0" smtClean="0"/>
          </a:p>
          <a:p>
            <a:pPr lvl="1"/>
            <a:r>
              <a:rPr lang="en-US" dirty="0" smtClean="0"/>
              <a:t>LHC like solution delivering data for test bench operation (</a:t>
            </a:r>
            <a:r>
              <a:rPr lang="en-US" dirty="0" err="1" smtClean="0"/>
              <a:t>WinCC</a:t>
            </a:r>
            <a:r>
              <a:rPr lang="en-US" dirty="0" smtClean="0"/>
              <a:t> OA), logging database and post-mortem </a:t>
            </a:r>
          </a:p>
          <a:p>
            <a:pPr lvl="1"/>
            <a:r>
              <a:rPr lang="en-US" dirty="0" smtClean="0"/>
              <a:t>QPS supervision will treat all data acquired from voltage taps (also those not used for protection)</a:t>
            </a:r>
          </a:p>
          <a:p>
            <a:pPr lvl="1"/>
            <a:r>
              <a:rPr lang="en-US" dirty="0" smtClean="0"/>
              <a:t>QPS supervision will provide as well DAQ systems for EE (as in LHC)</a:t>
            </a:r>
          </a:p>
          <a:p>
            <a:r>
              <a:rPr lang="en-US" dirty="0" smtClean="0"/>
              <a:t>TE-MPE-EP </a:t>
            </a:r>
            <a:r>
              <a:rPr lang="en-US" dirty="0" smtClean="0"/>
              <a:t>will take care of design, installation and commissioning of these systems</a:t>
            </a:r>
          </a:p>
          <a:p>
            <a:pPr lvl="1"/>
            <a:r>
              <a:rPr lang="en-US" dirty="0" smtClean="0"/>
              <a:t>Support for system </a:t>
            </a:r>
            <a:r>
              <a:rPr lang="en-US" dirty="0" smtClean="0"/>
              <a:t>operation and maintenance  only </a:t>
            </a:r>
            <a:r>
              <a:rPr lang="en-US" dirty="0" smtClean="0"/>
              <a:t>during normal working hours</a:t>
            </a:r>
          </a:p>
          <a:p>
            <a:pPr lvl="1"/>
            <a:r>
              <a:rPr lang="en-US" dirty="0" smtClean="0"/>
              <a:t>Training </a:t>
            </a:r>
            <a:r>
              <a:rPr lang="en-US" dirty="0" smtClean="0"/>
              <a:t>&amp; documentation for test bench operators will be provided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399" y="0"/>
            <a:ext cx="7085615" cy="685800"/>
          </a:xfrm>
        </p:spPr>
        <p:txBody>
          <a:bodyPr/>
          <a:lstStyle/>
          <a:p>
            <a:r>
              <a:rPr lang="en-US" sz="1800" dirty="0" smtClean="0"/>
              <a:t>Q</a:t>
            </a:r>
            <a:r>
              <a:rPr lang="en-US" sz="1800" dirty="0" smtClean="0"/>
              <a:t>uench Protection System for test benches - planning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685801"/>
            <a:ext cx="8686800" cy="2514600"/>
          </a:xfrm>
        </p:spPr>
        <p:txBody>
          <a:bodyPr/>
          <a:lstStyle/>
          <a:p>
            <a:r>
              <a:rPr lang="en-US" dirty="0" smtClean="0"/>
              <a:t>In 2015:</a:t>
            </a:r>
          </a:p>
          <a:p>
            <a:pPr lvl="1"/>
            <a:r>
              <a:rPr lang="en-US" dirty="0" smtClean="0"/>
              <a:t>Infrastructure requests, general design studies and functional specification</a:t>
            </a:r>
            <a:endParaRPr lang="en-US" dirty="0" smtClean="0"/>
          </a:p>
          <a:p>
            <a:r>
              <a:rPr lang="en-US" dirty="0" smtClean="0"/>
              <a:t>In 2016:</a:t>
            </a:r>
          </a:p>
          <a:p>
            <a:pPr lvl="1"/>
            <a:r>
              <a:rPr lang="en-US" dirty="0" smtClean="0"/>
              <a:t>Final design and type testing, production, installation and commissioning</a:t>
            </a:r>
          </a:p>
          <a:p>
            <a:r>
              <a:rPr lang="en-US" dirty="0" smtClean="0"/>
              <a:t>All items on schedule so far.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76600"/>
            <a:ext cx="8077200" cy="332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03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399" y="0"/>
            <a:ext cx="8001001" cy="685800"/>
          </a:xfrm>
        </p:spPr>
        <p:txBody>
          <a:bodyPr/>
          <a:lstStyle/>
          <a:p>
            <a:r>
              <a:rPr lang="en-US" sz="1800" dirty="0"/>
              <a:t>Quench Protection System for test benches - </a:t>
            </a:r>
            <a:r>
              <a:rPr lang="en-US" sz="1800" dirty="0" smtClean="0"/>
              <a:t>material </a:t>
            </a:r>
            <a:r>
              <a:rPr lang="en-US" sz="1800" dirty="0" smtClean="0"/>
              <a:t>cost estimate </a:t>
            </a:r>
            <a:endParaRPr 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318711"/>
              </p:ext>
            </p:extLst>
          </p:nvPr>
        </p:nvGraphicFramePr>
        <p:xfrm>
          <a:off x="228600" y="685800"/>
          <a:ext cx="8915400" cy="4976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2139"/>
                <a:gridCol w="1569861"/>
                <a:gridCol w="1600200"/>
                <a:gridCol w="2743200"/>
              </a:tblGrid>
              <a:tr h="2013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Price</a:t>
                      </a:r>
                      <a:r>
                        <a:rPr lang="en-US" sz="1600" baseline="0" dirty="0" smtClean="0"/>
                        <a:t> per unit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Quantity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Price</a:t>
                      </a:r>
                      <a:endParaRPr lang="en-GB" sz="1600" dirty="0"/>
                    </a:p>
                  </a:txBody>
                  <a:tcPr/>
                </a:tc>
              </a:tr>
              <a:tr h="4963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Multi purpose digital</a:t>
                      </a:r>
                      <a:r>
                        <a:rPr lang="en-US" sz="1600" baseline="0" dirty="0" smtClean="0"/>
                        <a:t> quench detection system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10000 CHF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+ 1 x spare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40000 CHF</a:t>
                      </a:r>
                      <a:endParaRPr lang="en-GB" sz="1600" dirty="0"/>
                    </a:p>
                  </a:txBody>
                  <a:tcPr/>
                </a:tc>
              </a:tr>
              <a:tr h="4963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Gateway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10000 CHF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10000 CHF</a:t>
                      </a:r>
                      <a:endParaRPr lang="en-GB" sz="1600" dirty="0"/>
                    </a:p>
                  </a:txBody>
                  <a:tcPr/>
                </a:tc>
              </a:tr>
              <a:tr h="34747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WINCCOA server + software licenses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20000 CHF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probably paid by EN-ICE as shared with other users</a:t>
                      </a:r>
                      <a:endParaRPr lang="en-GB" sz="1600" dirty="0"/>
                    </a:p>
                  </a:txBody>
                  <a:tcPr/>
                </a:tc>
              </a:tr>
              <a:tr h="3474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Control cables (signals,</a:t>
                      </a:r>
                      <a:r>
                        <a:rPr lang="en-US" sz="1600" baseline="0" dirty="0" smtClean="0"/>
                        <a:t> interlocks, field-bus)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 CHF/m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 be defined</a:t>
                      </a:r>
                    </a:p>
                    <a:p>
                      <a:r>
                        <a:rPr lang="en-GB" sz="1600" dirty="0" smtClean="0"/>
                        <a:t>~500 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10000 CHF</a:t>
                      </a:r>
                      <a:endParaRPr lang="en-GB" sz="1600" dirty="0"/>
                    </a:p>
                  </a:txBody>
                  <a:tcPr/>
                </a:tc>
              </a:tr>
              <a:tr h="201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Total</a:t>
                      </a:r>
                      <a:endParaRPr lang="en-GB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~60000 CHF (100 </a:t>
                      </a:r>
                      <a:r>
                        <a:rPr lang="en-US" sz="1600" b="1" dirty="0" err="1" smtClean="0"/>
                        <a:t>kCHF</a:t>
                      </a:r>
                      <a:r>
                        <a:rPr lang="en-US" sz="1600" b="1" dirty="0" smtClean="0"/>
                        <a:t> max.)</a:t>
                      </a:r>
                      <a:endParaRPr lang="en-GB" sz="1600" b="1" dirty="0"/>
                    </a:p>
                  </a:txBody>
                  <a:tcPr/>
                </a:tc>
              </a:tr>
              <a:tr h="201313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accent3"/>
                          </a:solidFill>
                        </a:rPr>
                        <a:t>Manpower</a:t>
                      </a:r>
                      <a:endParaRPr lang="en-GB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accent3"/>
                          </a:solidFill>
                        </a:rPr>
                        <a:t>Qualification</a:t>
                      </a:r>
                      <a:endParaRPr lang="en-GB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accent3"/>
                          </a:solidFill>
                        </a:rPr>
                        <a:t>Time</a:t>
                      </a:r>
                      <a:endParaRPr lang="en-GB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accent3"/>
                          </a:solidFill>
                        </a:rPr>
                        <a:t>Comments</a:t>
                      </a:r>
                      <a:endParaRPr lang="en-GB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201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 smtClean="0"/>
                        <a:t>Design &amp; production</a:t>
                      </a:r>
                      <a:endParaRPr lang="en-GB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D,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0.5 FTE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2 persons (distributed over a period of one year)</a:t>
                      </a:r>
                      <a:endParaRPr lang="en-GB" sz="1600" b="0" dirty="0"/>
                    </a:p>
                  </a:txBody>
                  <a:tcPr/>
                </a:tc>
              </a:tr>
              <a:tr h="201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 smtClean="0"/>
                        <a:t>Installation &amp; commissioning</a:t>
                      </a:r>
                      <a:endParaRPr lang="en-GB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C, D,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0.5 FTE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3 persons</a:t>
                      </a:r>
                      <a:r>
                        <a:rPr lang="en-GB" sz="1600" b="0" baseline="0" dirty="0" smtClean="0"/>
                        <a:t> for ~2 month</a:t>
                      </a:r>
                      <a:endParaRPr lang="en-GB" sz="1600" b="0" dirty="0"/>
                    </a:p>
                  </a:txBody>
                  <a:tcPr/>
                </a:tc>
              </a:tr>
              <a:tr h="201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 smtClean="0"/>
                        <a:t>Maintenance &amp; operational support</a:t>
                      </a:r>
                      <a:endParaRPr lang="en-GB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0.5 FTE/year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97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399" y="0"/>
            <a:ext cx="7085615" cy="685800"/>
          </a:xfrm>
        </p:spPr>
        <p:txBody>
          <a:bodyPr/>
          <a:lstStyle/>
          <a:p>
            <a:r>
              <a:rPr lang="en-US" sz="1800" dirty="0" smtClean="0"/>
              <a:t>Q</a:t>
            </a:r>
            <a:r>
              <a:rPr lang="en-US" sz="1800" dirty="0" smtClean="0"/>
              <a:t>uench Protection System for test benches – open issues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685800"/>
            <a:ext cx="8229600" cy="5943599"/>
          </a:xfrm>
        </p:spPr>
        <p:txBody>
          <a:bodyPr/>
          <a:lstStyle/>
          <a:p>
            <a:r>
              <a:rPr lang="en-US" dirty="0" smtClean="0"/>
              <a:t>Infrastructure, cables etc.:</a:t>
            </a:r>
          </a:p>
          <a:p>
            <a:pPr lvl="1"/>
            <a:r>
              <a:rPr lang="en-US" dirty="0" smtClean="0"/>
              <a:t>Final specification for magnet instrumentation connector required to complete cabling requests</a:t>
            </a:r>
          </a:p>
          <a:p>
            <a:r>
              <a:rPr lang="en-US" dirty="0" smtClean="0"/>
              <a:t>Supervision &amp; interlocks:</a:t>
            </a:r>
          </a:p>
          <a:p>
            <a:pPr lvl="1"/>
            <a:r>
              <a:rPr lang="en-US" dirty="0" smtClean="0"/>
              <a:t>Test bench interlock system must be capable of handling software interlocks (QPS_OK) signal; hardwired abort loops must follow LHC specification</a:t>
            </a:r>
          </a:p>
          <a:p>
            <a:pPr lvl="1"/>
            <a:r>
              <a:rPr lang="en-US" dirty="0" smtClean="0"/>
              <a:t>Required data rates and resolution for all supervision signals still to be specified</a:t>
            </a:r>
          </a:p>
          <a:p>
            <a:r>
              <a:rPr lang="en-US" dirty="0" smtClean="0"/>
              <a:t>Protection:</a:t>
            </a:r>
          </a:p>
          <a:p>
            <a:pPr lvl="1"/>
            <a:r>
              <a:rPr lang="en-US" dirty="0" smtClean="0"/>
              <a:t>Protection of current leads to be specified</a:t>
            </a:r>
          </a:p>
          <a:p>
            <a:pPr lvl="1"/>
            <a:r>
              <a:rPr lang="en-US" dirty="0" smtClean="0"/>
              <a:t>Required ramp rates to be confirmed (60 V issue …)</a:t>
            </a:r>
          </a:p>
          <a:p>
            <a:pPr lvl="1"/>
            <a:r>
              <a:rPr lang="en-US" dirty="0" smtClean="0"/>
              <a:t>Do you plan using the test bench as well for type testing/qualifying the FAIR QPS?</a:t>
            </a:r>
          </a:p>
          <a:p>
            <a:r>
              <a:rPr lang="en-US" dirty="0" smtClean="0"/>
              <a:t>Operation:</a:t>
            </a:r>
          </a:p>
          <a:p>
            <a:pPr lvl="1"/>
            <a:r>
              <a:rPr lang="en-US" dirty="0" smtClean="0"/>
              <a:t>Further delays may interfere with LHC LS2 …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823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AT-MEL_template</Template>
  <TotalTime>109386</TotalTime>
  <Words>420</Words>
  <Application>Microsoft Office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AT-MEL_template</vt:lpstr>
      <vt:lpstr>S-FRS Test Bench Work Package Protection QPS </vt:lpstr>
      <vt:lpstr>Quench Protection System for test benches - baseline</vt:lpstr>
      <vt:lpstr>Quench Protection System for test benches - planning</vt:lpstr>
      <vt:lpstr>Quench Protection System for test benches - material cost estimate </vt:lpstr>
      <vt:lpstr>Quench Protection System for test benches – open issues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auchmann</dc:creator>
  <cp:lastModifiedBy>Reiner Denz</cp:lastModifiedBy>
  <cp:revision>2628</cp:revision>
  <dcterms:created xsi:type="dcterms:W3CDTF">2003-10-02T10:03:25Z</dcterms:created>
  <dcterms:modified xsi:type="dcterms:W3CDTF">2015-05-11T12:26:02Z</dcterms:modified>
</cp:coreProperties>
</file>