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2" r:id="rId4"/>
    <p:sldId id="262" r:id="rId5"/>
    <p:sldId id="263" r:id="rId6"/>
    <p:sldId id="270" r:id="rId7"/>
    <p:sldId id="264" r:id="rId8"/>
    <p:sldId id="265" r:id="rId9"/>
    <p:sldId id="273" r:id="rId10"/>
    <p:sldId id="275" r:id="rId11"/>
    <p:sldId id="278" r:id="rId12"/>
    <p:sldId id="271" r:id="rId13"/>
    <p:sldId id="276" r:id="rId14"/>
    <p:sldId id="266" r:id="rId15"/>
    <p:sldId id="267" r:id="rId16"/>
    <p:sldId id="268" r:id="rId17"/>
    <p:sldId id="277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91" autoAdjust="0"/>
  </p:normalViewPr>
  <p:slideViewPr>
    <p:cSldViewPr snapToGrid="0" snapToObjects="1">
      <p:cViewPr varScale="1">
        <p:scale>
          <a:sx n="116" d="100"/>
          <a:sy n="116" d="100"/>
        </p:scale>
        <p:origin x="-11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G"/><Relationship Id="rId1" Type="http://schemas.openxmlformats.org/officeDocument/2006/relationships/image" Target="../media/image15.jpg"/><Relationship Id="rId2" Type="http://schemas.openxmlformats.org/officeDocument/2006/relationships/image" Target="../media/image16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G"/><Relationship Id="rId1" Type="http://schemas.openxmlformats.org/officeDocument/2006/relationships/image" Target="../media/image15.jpg"/><Relationship Id="rId2" Type="http://schemas.openxmlformats.org/officeDocument/2006/relationships/image" Target="../media/image16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355787-AD2B-BB44-AD1F-DD2CBEAD2A7A}" type="doc">
      <dgm:prSet loTypeId="urn:microsoft.com/office/officeart/2005/8/layout/hList7" loCatId="" qsTypeId="urn:microsoft.com/office/officeart/2005/8/quickstyle/simple4" qsCatId="simple" csTypeId="urn:microsoft.com/office/officeart/2005/8/colors/colorful1" csCatId="colorful" phldr="1"/>
      <dgm:spPr/>
    </dgm:pt>
    <dgm:pt modelId="{DA870796-E127-314F-97EB-858E1F102A83}">
      <dgm:prSet phldrT="[Text]" custT="1"/>
      <dgm:spPr>
        <a:solidFill>
          <a:srgbClr val="0000FF"/>
        </a:solidFill>
      </dgm:spPr>
      <dgm:t>
        <a:bodyPr/>
        <a:lstStyle/>
        <a:p>
          <a:r>
            <a:rPr lang="en-US" sz="1600" dirty="0" smtClean="0"/>
            <a:t>Cryogenics</a:t>
          </a:r>
          <a:endParaRPr lang="en-US" sz="1600" dirty="0"/>
        </a:p>
      </dgm:t>
    </dgm:pt>
    <dgm:pt modelId="{CD52F27E-CB2E-B44F-9FF8-011F56732BBF}" type="parTrans" cxnId="{8A265A2B-DFFD-C943-9F63-BEF8F05BA3C0}">
      <dgm:prSet/>
      <dgm:spPr/>
      <dgm:t>
        <a:bodyPr/>
        <a:lstStyle/>
        <a:p>
          <a:endParaRPr lang="en-US" sz="2400"/>
        </a:p>
      </dgm:t>
    </dgm:pt>
    <dgm:pt modelId="{511579B7-B869-DC4E-BC84-4927778F88B0}" type="sibTrans" cxnId="{8A265A2B-DFFD-C943-9F63-BEF8F05BA3C0}">
      <dgm:prSet/>
      <dgm:spPr/>
      <dgm:t>
        <a:bodyPr/>
        <a:lstStyle/>
        <a:p>
          <a:endParaRPr lang="en-US" sz="2400"/>
        </a:p>
      </dgm:t>
    </dgm:pt>
    <dgm:pt modelId="{E027C4D3-9D09-394A-BDC0-F4EF54567DC0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1600" dirty="0" smtClean="0"/>
            <a:t>QPS</a:t>
          </a:r>
        </a:p>
      </dgm:t>
    </dgm:pt>
    <dgm:pt modelId="{F09F379D-62C8-2545-8AB7-92D853B6446B}" type="parTrans" cxnId="{C4DE9942-00E3-B542-A995-FEE644383EB1}">
      <dgm:prSet/>
      <dgm:spPr/>
      <dgm:t>
        <a:bodyPr/>
        <a:lstStyle/>
        <a:p>
          <a:endParaRPr lang="en-US" sz="2400"/>
        </a:p>
      </dgm:t>
    </dgm:pt>
    <dgm:pt modelId="{A7531D54-065A-AE47-BAE7-BC43B2AD17D7}" type="sibTrans" cxnId="{C4DE9942-00E3-B542-A995-FEE644383EB1}">
      <dgm:prSet/>
      <dgm:spPr/>
      <dgm:t>
        <a:bodyPr/>
        <a:lstStyle/>
        <a:p>
          <a:endParaRPr lang="en-US" sz="2400"/>
        </a:p>
      </dgm:t>
    </dgm:pt>
    <dgm:pt modelId="{FE60C90F-1384-D245-8149-B5E9CB797FEA}">
      <dgm:prSet phldrT="[Text]" custT="1"/>
      <dgm:spPr>
        <a:solidFill>
          <a:srgbClr val="3366FF"/>
        </a:solidFill>
      </dgm:spPr>
      <dgm:t>
        <a:bodyPr/>
        <a:lstStyle/>
        <a:p>
          <a:r>
            <a:rPr lang="en-US" sz="1600" dirty="0" smtClean="0"/>
            <a:t>Cooling &amp;</a:t>
          </a:r>
          <a:br>
            <a:rPr lang="en-US" sz="1600" dirty="0" smtClean="0"/>
          </a:br>
          <a:r>
            <a:rPr lang="en-US" sz="1600" dirty="0" smtClean="0"/>
            <a:t>Ventilation</a:t>
          </a:r>
          <a:r>
            <a:rPr lang="en-US" sz="1100" dirty="0" smtClean="0"/>
            <a:t>	</a:t>
          </a:r>
          <a:endParaRPr lang="en-US" sz="1600" dirty="0"/>
        </a:p>
      </dgm:t>
    </dgm:pt>
    <dgm:pt modelId="{CAF9BB15-7272-3D42-9E9A-E1D148F43256}" type="parTrans" cxnId="{49BC26B5-BD21-FD49-9FA0-3AF65891CDB2}">
      <dgm:prSet/>
      <dgm:spPr/>
      <dgm:t>
        <a:bodyPr/>
        <a:lstStyle/>
        <a:p>
          <a:endParaRPr lang="en-US" sz="2400"/>
        </a:p>
      </dgm:t>
    </dgm:pt>
    <dgm:pt modelId="{EF3FB74B-4BD7-3943-8060-364AAE90B4D1}" type="sibTrans" cxnId="{49BC26B5-BD21-FD49-9FA0-3AF65891CDB2}">
      <dgm:prSet/>
      <dgm:spPr/>
      <dgm:t>
        <a:bodyPr/>
        <a:lstStyle/>
        <a:p>
          <a:endParaRPr lang="en-US" sz="2400"/>
        </a:p>
      </dgm:t>
    </dgm:pt>
    <dgm:pt modelId="{FEFD0AC6-8CAF-1449-8B53-BD95B977BD89}">
      <dgm:prSet custT="1"/>
      <dgm:spPr>
        <a:solidFill>
          <a:srgbClr val="FF0000"/>
        </a:solidFill>
      </dgm:spPr>
      <dgm:t>
        <a:bodyPr/>
        <a:lstStyle/>
        <a:p>
          <a:r>
            <a:rPr lang="en-US" sz="1600" dirty="0" smtClean="0"/>
            <a:t>Interlocks</a:t>
          </a:r>
          <a:endParaRPr lang="en-US" sz="1600" dirty="0"/>
        </a:p>
      </dgm:t>
    </dgm:pt>
    <dgm:pt modelId="{03656259-2695-054F-A5A2-890B5178D8CA}" type="parTrans" cxnId="{84E9397B-6F03-8A4B-A85A-AC74CF1B12CC}">
      <dgm:prSet/>
      <dgm:spPr/>
      <dgm:t>
        <a:bodyPr/>
        <a:lstStyle/>
        <a:p>
          <a:endParaRPr lang="en-US" sz="2400"/>
        </a:p>
      </dgm:t>
    </dgm:pt>
    <dgm:pt modelId="{129741F7-E46E-7E40-ABF8-26C3312DD973}" type="sibTrans" cxnId="{84E9397B-6F03-8A4B-A85A-AC74CF1B12CC}">
      <dgm:prSet/>
      <dgm:spPr/>
      <dgm:t>
        <a:bodyPr/>
        <a:lstStyle/>
        <a:p>
          <a:endParaRPr lang="en-US" sz="2400"/>
        </a:p>
      </dgm:t>
    </dgm:pt>
    <dgm:pt modelId="{0DEEB979-FBBD-0D4C-BDB2-1A6AF250FF62}">
      <dgm:prSet phldrT="[Text]" custT="1"/>
      <dgm:spPr>
        <a:solidFill>
          <a:srgbClr val="0000FF"/>
        </a:solidFill>
      </dgm:spPr>
      <dgm:t>
        <a:bodyPr/>
        <a:lstStyle/>
        <a:p>
          <a:r>
            <a:rPr lang="en-US" sz="1100" dirty="0" smtClean="0"/>
            <a:t>Supervision: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smtClean="0"/>
            <a:t> </a:t>
          </a:r>
          <a:r>
            <a:rPr lang="en-US" sz="1100" dirty="0" err="1" smtClean="0"/>
            <a:t>WinCC</a:t>
          </a:r>
          <a:r>
            <a:rPr lang="en-US" sz="1100" dirty="0" smtClean="0"/>
            <a:t> OA (UNICOS)</a:t>
          </a:r>
          <a:endParaRPr lang="en-US" sz="1100" dirty="0"/>
        </a:p>
      </dgm:t>
    </dgm:pt>
    <dgm:pt modelId="{3E38A3DF-6305-074B-8340-4BF6F5DE51E1}" type="parTrans" cxnId="{2E01BE13-8483-5447-A8E6-E36A6FA859D3}">
      <dgm:prSet/>
      <dgm:spPr/>
      <dgm:t>
        <a:bodyPr/>
        <a:lstStyle/>
        <a:p>
          <a:endParaRPr lang="en-US" sz="2400"/>
        </a:p>
      </dgm:t>
    </dgm:pt>
    <dgm:pt modelId="{CC216234-78AE-6B41-8CB2-024043253186}" type="sibTrans" cxnId="{2E01BE13-8483-5447-A8E6-E36A6FA859D3}">
      <dgm:prSet/>
      <dgm:spPr/>
      <dgm:t>
        <a:bodyPr/>
        <a:lstStyle/>
        <a:p>
          <a:endParaRPr lang="en-US" sz="2400"/>
        </a:p>
      </dgm:t>
    </dgm:pt>
    <dgm:pt modelId="{0EACEEF7-5949-A643-9610-8F0F604CF3E5}">
      <dgm:prSet phldrT="[Text]" custT="1"/>
      <dgm:spPr>
        <a:solidFill>
          <a:srgbClr val="0000FF"/>
        </a:solidFill>
      </dgm:spPr>
      <dgm:t>
        <a:bodyPr/>
        <a:lstStyle/>
        <a:p>
          <a:r>
            <a:rPr lang="en-US" sz="1100" dirty="0" smtClean="0"/>
            <a:t>Control: </a:t>
          </a:r>
          <a:br>
            <a:rPr lang="en-US" sz="1100" dirty="0" smtClean="0"/>
          </a:br>
          <a:r>
            <a:rPr lang="en-US" sz="1100" dirty="0" smtClean="0"/>
            <a:t>PLC Siemens (UNICOS)</a:t>
          </a:r>
          <a:endParaRPr lang="en-US" sz="1100" dirty="0"/>
        </a:p>
      </dgm:t>
    </dgm:pt>
    <dgm:pt modelId="{BF903B08-3243-704B-908D-46DF66B5A4E7}" type="parTrans" cxnId="{258DBE86-A608-F648-95FC-D246BCAD9D0F}">
      <dgm:prSet/>
      <dgm:spPr/>
      <dgm:t>
        <a:bodyPr/>
        <a:lstStyle/>
        <a:p>
          <a:endParaRPr lang="en-US" sz="2400"/>
        </a:p>
      </dgm:t>
    </dgm:pt>
    <dgm:pt modelId="{2BC83BCD-7F6D-124B-8B52-9269E8AE7E52}" type="sibTrans" cxnId="{258DBE86-A608-F648-95FC-D246BCAD9D0F}">
      <dgm:prSet/>
      <dgm:spPr/>
      <dgm:t>
        <a:bodyPr/>
        <a:lstStyle/>
        <a:p>
          <a:endParaRPr lang="en-US" sz="2400"/>
        </a:p>
      </dgm:t>
    </dgm:pt>
    <dgm:pt modelId="{48F38B94-AC2A-514C-AFE2-8A149C46386D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1100" dirty="0" smtClean="0"/>
            <a:t>Supervision: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smtClean="0"/>
            <a:t> </a:t>
          </a:r>
          <a:r>
            <a:rPr lang="en-US" sz="1100" dirty="0" err="1" smtClean="0"/>
            <a:t>WinCC</a:t>
          </a:r>
          <a:r>
            <a:rPr lang="en-US" sz="1100" dirty="0" smtClean="0"/>
            <a:t> OA (UNICOS)</a:t>
          </a:r>
          <a:endParaRPr lang="en-US" sz="1100" dirty="0"/>
        </a:p>
      </dgm:t>
    </dgm:pt>
    <dgm:pt modelId="{8CD32130-89D8-CC44-8749-1AA06EFABA0A}" type="parTrans" cxnId="{E72C4E4D-76DA-2B4C-9F47-93AF3BBA4BFE}">
      <dgm:prSet/>
      <dgm:spPr/>
      <dgm:t>
        <a:bodyPr/>
        <a:lstStyle/>
        <a:p>
          <a:endParaRPr lang="en-US" sz="2400"/>
        </a:p>
      </dgm:t>
    </dgm:pt>
    <dgm:pt modelId="{85830AA1-1A54-FD44-8CAC-7354D733953E}" type="sibTrans" cxnId="{E72C4E4D-76DA-2B4C-9F47-93AF3BBA4BFE}">
      <dgm:prSet/>
      <dgm:spPr/>
      <dgm:t>
        <a:bodyPr/>
        <a:lstStyle/>
        <a:p>
          <a:endParaRPr lang="en-US" sz="2400"/>
        </a:p>
      </dgm:t>
    </dgm:pt>
    <dgm:pt modelId="{178A799A-A0FC-4C4E-9337-B294F21B4704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1100" dirty="0" smtClean="0"/>
            <a:t>Control: </a:t>
          </a:r>
          <a:br>
            <a:rPr lang="en-US" sz="1100" dirty="0" smtClean="0"/>
          </a:br>
          <a:r>
            <a:rPr lang="en-US" sz="1100" dirty="0" smtClean="0"/>
            <a:t>FEC* (FESA)</a:t>
          </a:r>
          <a:endParaRPr lang="en-US" sz="1100" dirty="0"/>
        </a:p>
      </dgm:t>
    </dgm:pt>
    <dgm:pt modelId="{C5E8BFCB-78AC-5E4F-AFCB-64D1E782F726}" type="parTrans" cxnId="{B8EF4160-C7DB-A14B-A5C3-191C0BCD7476}">
      <dgm:prSet/>
      <dgm:spPr/>
      <dgm:t>
        <a:bodyPr/>
        <a:lstStyle/>
        <a:p>
          <a:endParaRPr lang="en-US" sz="2400"/>
        </a:p>
      </dgm:t>
    </dgm:pt>
    <dgm:pt modelId="{621C33ED-5380-9D44-B543-8D3A9936B450}" type="sibTrans" cxnId="{B8EF4160-C7DB-A14B-A5C3-191C0BCD7476}">
      <dgm:prSet/>
      <dgm:spPr/>
      <dgm:t>
        <a:bodyPr/>
        <a:lstStyle/>
        <a:p>
          <a:endParaRPr lang="en-US" sz="2400"/>
        </a:p>
      </dgm:t>
    </dgm:pt>
    <dgm:pt modelId="{CAC49458-5FB8-2844-A6E4-0FA3A6F88849}">
      <dgm:prSet phldrT="[Text]" custT="1"/>
      <dgm:spPr>
        <a:solidFill>
          <a:srgbClr val="3366FF"/>
        </a:solidFill>
      </dgm:spPr>
      <dgm:t>
        <a:bodyPr/>
        <a:lstStyle/>
        <a:p>
          <a:r>
            <a:rPr lang="en-US" sz="1100" dirty="0" smtClean="0"/>
            <a:t>Supervision: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smtClean="0"/>
            <a:t> </a:t>
          </a:r>
          <a:r>
            <a:rPr lang="en-US" sz="1100" dirty="0" err="1" smtClean="0"/>
            <a:t>WinCC</a:t>
          </a:r>
          <a:r>
            <a:rPr lang="en-US" sz="1100" dirty="0" smtClean="0"/>
            <a:t> OA (UNICOS)</a:t>
          </a:r>
          <a:endParaRPr lang="en-US" sz="1100" dirty="0"/>
        </a:p>
      </dgm:t>
    </dgm:pt>
    <dgm:pt modelId="{3A1135D2-E4F6-DD46-8FCF-115472F31F41}" type="parTrans" cxnId="{E8C7F5DC-26C3-5948-AD38-E21EEF484342}">
      <dgm:prSet/>
      <dgm:spPr/>
      <dgm:t>
        <a:bodyPr/>
        <a:lstStyle/>
        <a:p>
          <a:endParaRPr lang="en-US" sz="2400"/>
        </a:p>
      </dgm:t>
    </dgm:pt>
    <dgm:pt modelId="{1E2BE909-F489-2743-89D9-EE7B2995F090}" type="sibTrans" cxnId="{E8C7F5DC-26C3-5948-AD38-E21EEF484342}">
      <dgm:prSet/>
      <dgm:spPr/>
      <dgm:t>
        <a:bodyPr/>
        <a:lstStyle/>
        <a:p>
          <a:endParaRPr lang="en-US" sz="2400"/>
        </a:p>
      </dgm:t>
    </dgm:pt>
    <dgm:pt modelId="{EA56DFAC-F2A0-074B-9BAB-DE1F67F9DFA7}">
      <dgm:prSet phldrT="[Text]" custT="1"/>
      <dgm:spPr>
        <a:solidFill>
          <a:srgbClr val="3366FF"/>
        </a:solidFill>
      </dgm:spPr>
      <dgm:t>
        <a:bodyPr/>
        <a:lstStyle/>
        <a:p>
          <a:r>
            <a:rPr lang="en-US" sz="1100" dirty="0" smtClean="0"/>
            <a:t>Control: </a:t>
          </a:r>
          <a:br>
            <a:rPr lang="en-US" sz="1100" dirty="0" smtClean="0"/>
          </a:br>
          <a:r>
            <a:rPr lang="en-US" sz="1100" dirty="0" smtClean="0"/>
            <a:t>PLC Siemens (UNICOS)</a:t>
          </a:r>
          <a:endParaRPr lang="en-US" sz="1100" dirty="0"/>
        </a:p>
      </dgm:t>
    </dgm:pt>
    <dgm:pt modelId="{93F1D0F2-CB01-FF46-8328-BE758C0A88C3}" type="parTrans" cxnId="{1D29C017-6F1A-8347-92CE-D79BD32638C0}">
      <dgm:prSet/>
      <dgm:spPr/>
      <dgm:t>
        <a:bodyPr/>
        <a:lstStyle/>
        <a:p>
          <a:endParaRPr lang="en-US" sz="2400"/>
        </a:p>
      </dgm:t>
    </dgm:pt>
    <dgm:pt modelId="{C58BBB52-B5AC-C148-A81D-27225500D30C}" type="sibTrans" cxnId="{1D29C017-6F1A-8347-92CE-D79BD32638C0}">
      <dgm:prSet/>
      <dgm:spPr/>
      <dgm:t>
        <a:bodyPr/>
        <a:lstStyle/>
        <a:p>
          <a:endParaRPr lang="en-US" sz="2400"/>
        </a:p>
      </dgm:t>
    </dgm:pt>
    <dgm:pt modelId="{C6694B37-DB2E-9243-A383-7C28C1E5930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dirty="0" smtClean="0"/>
            <a:t>Supervision: 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err="1" smtClean="0"/>
            <a:t>WinCC</a:t>
          </a:r>
          <a:r>
            <a:rPr lang="en-US" sz="1100" dirty="0" smtClean="0"/>
            <a:t> OA (UNICOS)</a:t>
          </a:r>
          <a:endParaRPr lang="en-US" sz="1100" dirty="0"/>
        </a:p>
      </dgm:t>
    </dgm:pt>
    <dgm:pt modelId="{333F30B9-D08B-EC4A-BFB6-EE67AAEC229D}" type="parTrans" cxnId="{3FD4F1A4-AC2D-4745-83C3-94463913B5BE}">
      <dgm:prSet/>
      <dgm:spPr/>
      <dgm:t>
        <a:bodyPr/>
        <a:lstStyle/>
        <a:p>
          <a:endParaRPr lang="en-US" sz="2400"/>
        </a:p>
      </dgm:t>
    </dgm:pt>
    <dgm:pt modelId="{AE24D4CD-745A-F24E-BC9F-064DE8E7E9D7}" type="sibTrans" cxnId="{3FD4F1A4-AC2D-4745-83C3-94463913B5BE}">
      <dgm:prSet/>
      <dgm:spPr/>
      <dgm:t>
        <a:bodyPr/>
        <a:lstStyle/>
        <a:p>
          <a:endParaRPr lang="en-US" sz="2400"/>
        </a:p>
      </dgm:t>
    </dgm:pt>
    <dgm:pt modelId="{9A58FBAC-A85C-B345-A881-1089502F6DA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dirty="0" smtClean="0"/>
            <a:t>Control: </a:t>
          </a:r>
          <a:br>
            <a:rPr lang="en-US" sz="1100" dirty="0" smtClean="0"/>
          </a:br>
          <a:r>
            <a:rPr lang="en-US" sz="1100" dirty="0" smtClean="0"/>
            <a:t>**PLC Siemens (UNICOS)</a:t>
          </a:r>
          <a:endParaRPr lang="en-US" sz="1100" dirty="0"/>
        </a:p>
      </dgm:t>
    </dgm:pt>
    <dgm:pt modelId="{7201EEDB-D286-1343-B5B2-DF2B0790BFF8}" type="parTrans" cxnId="{B3AC0DCC-F6F6-3646-8A9E-1CDC179A211F}">
      <dgm:prSet/>
      <dgm:spPr/>
      <dgm:t>
        <a:bodyPr/>
        <a:lstStyle/>
        <a:p>
          <a:endParaRPr lang="en-US" sz="2400"/>
        </a:p>
      </dgm:t>
    </dgm:pt>
    <dgm:pt modelId="{976F0497-5545-4A43-ACBF-7F24398D3FAC}" type="sibTrans" cxnId="{B3AC0DCC-F6F6-3646-8A9E-1CDC179A211F}">
      <dgm:prSet/>
      <dgm:spPr/>
      <dgm:t>
        <a:bodyPr/>
        <a:lstStyle/>
        <a:p>
          <a:endParaRPr lang="en-US" sz="2400"/>
        </a:p>
      </dgm:t>
    </dgm:pt>
    <dgm:pt modelId="{BE9583E2-8299-E84B-BAE2-4D3FFF858F5F}">
      <dgm:prSet phldrT="[Text]" custT="1"/>
      <dgm:spPr>
        <a:solidFill>
          <a:srgbClr val="0000FF"/>
        </a:solidFill>
      </dgm:spPr>
      <dgm:t>
        <a:bodyPr/>
        <a:lstStyle/>
        <a:p>
          <a:endParaRPr lang="en-US" sz="1100" dirty="0"/>
        </a:p>
      </dgm:t>
    </dgm:pt>
    <dgm:pt modelId="{1EF68C9D-1BDF-9448-9AD8-51D36D07C0FD}" type="parTrans" cxnId="{2343142E-B07A-B243-8F35-ECF0D4E311A6}">
      <dgm:prSet/>
      <dgm:spPr/>
      <dgm:t>
        <a:bodyPr/>
        <a:lstStyle/>
        <a:p>
          <a:endParaRPr lang="en-US"/>
        </a:p>
      </dgm:t>
    </dgm:pt>
    <dgm:pt modelId="{B22DAB51-1D27-3E4A-9D4E-211276D08BCA}" type="sibTrans" cxnId="{2343142E-B07A-B243-8F35-ECF0D4E311A6}">
      <dgm:prSet/>
      <dgm:spPr/>
      <dgm:t>
        <a:bodyPr/>
        <a:lstStyle/>
        <a:p>
          <a:endParaRPr lang="en-US"/>
        </a:p>
      </dgm:t>
    </dgm:pt>
    <dgm:pt modelId="{91D38072-E0FB-5B4F-81ED-CECEC7D7573B}">
      <dgm:prSet phldrT="[Text]" custT="1"/>
      <dgm:spPr>
        <a:solidFill>
          <a:srgbClr val="FF6600"/>
        </a:solidFill>
      </dgm:spPr>
      <dgm:t>
        <a:bodyPr/>
        <a:lstStyle/>
        <a:p>
          <a:endParaRPr lang="en-US" sz="1100" dirty="0"/>
        </a:p>
      </dgm:t>
    </dgm:pt>
    <dgm:pt modelId="{7BFDC00A-245D-1D4A-BF29-D9CDD87566FC}" type="parTrans" cxnId="{F4986518-2AA6-5D40-B21C-5FD6DB4280CC}">
      <dgm:prSet/>
      <dgm:spPr/>
      <dgm:t>
        <a:bodyPr/>
        <a:lstStyle/>
        <a:p>
          <a:endParaRPr lang="en-US"/>
        </a:p>
      </dgm:t>
    </dgm:pt>
    <dgm:pt modelId="{41B0FA13-D19E-9945-AEFA-380B9D7826BF}" type="sibTrans" cxnId="{F4986518-2AA6-5D40-B21C-5FD6DB4280CC}">
      <dgm:prSet/>
      <dgm:spPr/>
      <dgm:t>
        <a:bodyPr/>
        <a:lstStyle/>
        <a:p>
          <a:endParaRPr lang="en-US"/>
        </a:p>
      </dgm:t>
    </dgm:pt>
    <dgm:pt modelId="{299621C8-DA0A-D54E-BAA7-F4F32D82F1AF}">
      <dgm:prSet phldrT="[Text]" custT="1"/>
      <dgm:spPr>
        <a:solidFill>
          <a:srgbClr val="3366FF"/>
        </a:solidFill>
      </dgm:spPr>
      <dgm:t>
        <a:bodyPr/>
        <a:lstStyle/>
        <a:p>
          <a:endParaRPr lang="en-US" sz="1100" dirty="0"/>
        </a:p>
      </dgm:t>
    </dgm:pt>
    <dgm:pt modelId="{9355D289-5083-7F49-BA42-D6A48747C550}" type="parTrans" cxnId="{80142773-554B-B54B-A507-2E8D140160F2}">
      <dgm:prSet/>
      <dgm:spPr/>
      <dgm:t>
        <a:bodyPr/>
        <a:lstStyle/>
        <a:p>
          <a:endParaRPr lang="en-US"/>
        </a:p>
      </dgm:t>
    </dgm:pt>
    <dgm:pt modelId="{63416B63-5C2F-FB4A-AE0D-BA6486E0898E}" type="sibTrans" cxnId="{80142773-554B-B54B-A507-2E8D140160F2}">
      <dgm:prSet/>
      <dgm:spPr/>
      <dgm:t>
        <a:bodyPr/>
        <a:lstStyle/>
        <a:p>
          <a:endParaRPr lang="en-US"/>
        </a:p>
      </dgm:t>
    </dgm:pt>
    <dgm:pt modelId="{0AC26CFF-6828-C34C-B55D-67BD57435ADE}">
      <dgm:prSet phldrT="[Text]" custT="1"/>
      <dgm:spPr>
        <a:solidFill>
          <a:srgbClr val="FF0000"/>
        </a:solidFill>
      </dgm:spPr>
      <dgm:t>
        <a:bodyPr/>
        <a:lstStyle/>
        <a:p>
          <a:endParaRPr lang="en-US" sz="1100" dirty="0"/>
        </a:p>
      </dgm:t>
    </dgm:pt>
    <dgm:pt modelId="{5741087D-1187-E84E-9F72-EAB1D363D349}" type="parTrans" cxnId="{AF6F03E2-BDF7-594E-B241-A3820DFB0823}">
      <dgm:prSet/>
      <dgm:spPr/>
      <dgm:t>
        <a:bodyPr/>
        <a:lstStyle/>
        <a:p>
          <a:endParaRPr lang="en-US"/>
        </a:p>
      </dgm:t>
    </dgm:pt>
    <dgm:pt modelId="{FFECFCA5-4ABB-C145-8114-07D4BFFD3750}" type="sibTrans" cxnId="{AF6F03E2-BDF7-594E-B241-A3820DFB0823}">
      <dgm:prSet/>
      <dgm:spPr/>
      <dgm:t>
        <a:bodyPr/>
        <a:lstStyle/>
        <a:p>
          <a:endParaRPr lang="en-US"/>
        </a:p>
      </dgm:t>
    </dgm:pt>
    <dgm:pt modelId="{1C27A2BB-7707-D247-946C-0FD612197B57}">
      <dgm:prSet phldrT="[Text]" custT="1"/>
      <dgm:spPr>
        <a:solidFill>
          <a:srgbClr val="0000FF"/>
        </a:solidFill>
      </dgm:spPr>
      <dgm:t>
        <a:bodyPr/>
        <a:lstStyle/>
        <a:p>
          <a:endParaRPr lang="en-US" sz="1100" dirty="0"/>
        </a:p>
      </dgm:t>
    </dgm:pt>
    <dgm:pt modelId="{AB871526-0154-DC48-82FD-6623A0FDDD8E}" type="parTrans" cxnId="{006F002A-FDE7-CA44-98AB-610AF1ECBF36}">
      <dgm:prSet/>
      <dgm:spPr/>
      <dgm:t>
        <a:bodyPr/>
        <a:lstStyle/>
        <a:p>
          <a:endParaRPr lang="en-US"/>
        </a:p>
      </dgm:t>
    </dgm:pt>
    <dgm:pt modelId="{580800E3-98FA-774A-A819-E6C3C5E94E2D}" type="sibTrans" cxnId="{006F002A-FDE7-CA44-98AB-610AF1ECBF36}">
      <dgm:prSet/>
      <dgm:spPr/>
      <dgm:t>
        <a:bodyPr/>
        <a:lstStyle/>
        <a:p>
          <a:endParaRPr lang="en-US"/>
        </a:p>
      </dgm:t>
    </dgm:pt>
    <dgm:pt modelId="{172FF95E-D397-2A49-800D-4D701E3364CC}">
      <dgm:prSet phldrT="[Text]" custT="1"/>
      <dgm:spPr>
        <a:solidFill>
          <a:srgbClr val="FF0000"/>
        </a:solidFill>
      </dgm:spPr>
      <dgm:t>
        <a:bodyPr/>
        <a:lstStyle/>
        <a:p>
          <a:endParaRPr lang="en-US" sz="1100" dirty="0"/>
        </a:p>
      </dgm:t>
    </dgm:pt>
    <dgm:pt modelId="{C82BD686-AFD5-0545-B356-DCE80C0A3C0F}" type="parTrans" cxnId="{3508356D-D003-E14A-9C77-2FE15E6CF6BA}">
      <dgm:prSet/>
      <dgm:spPr/>
      <dgm:t>
        <a:bodyPr/>
        <a:lstStyle/>
        <a:p>
          <a:endParaRPr lang="en-US"/>
        </a:p>
      </dgm:t>
    </dgm:pt>
    <dgm:pt modelId="{8D94DCF4-DB44-C548-A231-BCDA2AC102A6}" type="sibTrans" cxnId="{3508356D-D003-E14A-9C77-2FE15E6CF6BA}">
      <dgm:prSet/>
      <dgm:spPr/>
      <dgm:t>
        <a:bodyPr/>
        <a:lstStyle/>
        <a:p>
          <a:endParaRPr lang="en-US"/>
        </a:p>
      </dgm:t>
    </dgm:pt>
    <dgm:pt modelId="{A0300C7D-11BF-0F49-8FCC-F2E1A8153E7A}">
      <dgm:prSet phldrT="[Text]" custT="1"/>
      <dgm:spPr>
        <a:solidFill>
          <a:srgbClr val="FF6600"/>
        </a:solidFill>
      </dgm:spPr>
      <dgm:t>
        <a:bodyPr/>
        <a:lstStyle/>
        <a:p>
          <a:endParaRPr lang="en-US" sz="1100" dirty="0"/>
        </a:p>
      </dgm:t>
    </dgm:pt>
    <dgm:pt modelId="{E27992AF-80C6-BA42-850B-1C1FA770F94E}" type="parTrans" cxnId="{7440F8FC-4BCE-004F-9E6B-FB7BC58C18A5}">
      <dgm:prSet/>
      <dgm:spPr/>
      <dgm:t>
        <a:bodyPr/>
        <a:lstStyle/>
        <a:p>
          <a:endParaRPr lang="en-US"/>
        </a:p>
      </dgm:t>
    </dgm:pt>
    <dgm:pt modelId="{94C79B4F-3C0D-794F-BD72-75DB98191977}" type="sibTrans" cxnId="{7440F8FC-4BCE-004F-9E6B-FB7BC58C18A5}">
      <dgm:prSet/>
      <dgm:spPr/>
      <dgm:t>
        <a:bodyPr/>
        <a:lstStyle/>
        <a:p>
          <a:endParaRPr lang="en-US"/>
        </a:p>
      </dgm:t>
    </dgm:pt>
    <dgm:pt modelId="{D166E737-38A7-074B-9E56-699483E840B2}" type="pres">
      <dgm:prSet presAssocID="{7F355787-AD2B-BB44-AD1F-DD2CBEAD2A7A}" presName="Name0" presStyleCnt="0">
        <dgm:presLayoutVars>
          <dgm:dir/>
          <dgm:resizeHandles val="exact"/>
        </dgm:presLayoutVars>
      </dgm:prSet>
      <dgm:spPr/>
    </dgm:pt>
    <dgm:pt modelId="{F28D00CC-C5C6-9443-A919-F820007CF91F}" type="pres">
      <dgm:prSet presAssocID="{7F355787-AD2B-BB44-AD1F-DD2CBEAD2A7A}" presName="fgShape" presStyleLbl="fgShp" presStyleIdx="0" presStyleCnt="1"/>
      <dgm:spPr>
        <a:noFill/>
      </dgm:spPr>
    </dgm:pt>
    <dgm:pt modelId="{DFDC8238-7FB8-AB48-8C19-075BE11ADC45}" type="pres">
      <dgm:prSet presAssocID="{7F355787-AD2B-BB44-AD1F-DD2CBEAD2A7A}" presName="linComp" presStyleCnt="0"/>
      <dgm:spPr/>
    </dgm:pt>
    <dgm:pt modelId="{858F7B52-4024-BB43-ADAE-9381717E389E}" type="pres">
      <dgm:prSet presAssocID="{DA870796-E127-314F-97EB-858E1F102A83}" presName="compNode" presStyleCnt="0"/>
      <dgm:spPr/>
    </dgm:pt>
    <dgm:pt modelId="{1A7C2546-6A44-E74F-B712-7228F7EAA93A}" type="pres">
      <dgm:prSet presAssocID="{DA870796-E127-314F-97EB-858E1F102A83}" presName="bkgdShape" presStyleLbl="node1" presStyleIdx="0" presStyleCnt="4"/>
      <dgm:spPr/>
      <dgm:t>
        <a:bodyPr/>
        <a:lstStyle/>
        <a:p>
          <a:endParaRPr lang="en-US"/>
        </a:p>
      </dgm:t>
    </dgm:pt>
    <dgm:pt modelId="{EAED5314-BB05-4947-89F7-E54BF1FF047C}" type="pres">
      <dgm:prSet presAssocID="{DA870796-E127-314F-97EB-858E1F102A83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D7E650-9B0A-F146-826B-020189BE0357}" type="pres">
      <dgm:prSet presAssocID="{DA870796-E127-314F-97EB-858E1F102A83}" presName="invisiNode" presStyleLbl="node1" presStyleIdx="0" presStyleCnt="4"/>
      <dgm:spPr/>
    </dgm:pt>
    <dgm:pt modelId="{008C5E01-C781-8548-B881-2E8A027DF875}" type="pres">
      <dgm:prSet presAssocID="{DA870796-E127-314F-97EB-858E1F102A83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5C7D0CFF-74BB-5B49-8D22-00D0572C463C}" type="pres">
      <dgm:prSet presAssocID="{511579B7-B869-DC4E-BC84-4927778F88B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85EA80C-68D1-3348-8E15-276BD4207515}" type="pres">
      <dgm:prSet presAssocID="{E027C4D3-9D09-394A-BDC0-F4EF54567DC0}" presName="compNode" presStyleCnt="0"/>
      <dgm:spPr/>
    </dgm:pt>
    <dgm:pt modelId="{E713092D-0D57-9C40-9661-0B0BFBD4F192}" type="pres">
      <dgm:prSet presAssocID="{E027C4D3-9D09-394A-BDC0-F4EF54567DC0}" presName="bkgdShape" presStyleLbl="node1" presStyleIdx="1" presStyleCnt="4"/>
      <dgm:spPr/>
      <dgm:t>
        <a:bodyPr/>
        <a:lstStyle/>
        <a:p>
          <a:endParaRPr lang="en-US"/>
        </a:p>
      </dgm:t>
    </dgm:pt>
    <dgm:pt modelId="{85944271-E8AE-C74D-A8D6-CC68967FA8D9}" type="pres">
      <dgm:prSet presAssocID="{E027C4D3-9D09-394A-BDC0-F4EF54567DC0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3EAB47-6E06-BC45-9DB0-3998D25CE8EF}" type="pres">
      <dgm:prSet presAssocID="{E027C4D3-9D09-394A-BDC0-F4EF54567DC0}" presName="invisiNode" presStyleLbl="node1" presStyleIdx="1" presStyleCnt="4"/>
      <dgm:spPr/>
    </dgm:pt>
    <dgm:pt modelId="{80719DEF-F11F-B74B-9CF7-FBF8278667F1}" type="pres">
      <dgm:prSet presAssocID="{E027C4D3-9D09-394A-BDC0-F4EF54567DC0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4A8EEC36-89C9-974F-BD95-6E6718E3E74B}" type="pres">
      <dgm:prSet presAssocID="{A7531D54-065A-AE47-BAE7-BC43B2AD17D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F864621-F13D-8140-874F-4E79907751DC}" type="pres">
      <dgm:prSet presAssocID="{FE60C90F-1384-D245-8149-B5E9CB797FEA}" presName="compNode" presStyleCnt="0"/>
      <dgm:spPr/>
    </dgm:pt>
    <dgm:pt modelId="{36921E5C-C3BC-C046-9770-4BE0D6D2D19C}" type="pres">
      <dgm:prSet presAssocID="{FE60C90F-1384-D245-8149-B5E9CB797FEA}" presName="bkgdShape" presStyleLbl="node1" presStyleIdx="2" presStyleCnt="4"/>
      <dgm:spPr/>
      <dgm:t>
        <a:bodyPr/>
        <a:lstStyle/>
        <a:p>
          <a:endParaRPr lang="en-US"/>
        </a:p>
      </dgm:t>
    </dgm:pt>
    <dgm:pt modelId="{8500A180-71D2-BB4A-AD94-220999075777}" type="pres">
      <dgm:prSet presAssocID="{FE60C90F-1384-D245-8149-B5E9CB797FEA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60E41-100A-5C4E-9625-8BE3E4D0299E}" type="pres">
      <dgm:prSet presAssocID="{FE60C90F-1384-D245-8149-B5E9CB797FEA}" presName="invisiNode" presStyleLbl="node1" presStyleIdx="2" presStyleCnt="4"/>
      <dgm:spPr/>
    </dgm:pt>
    <dgm:pt modelId="{4C2BF223-945F-7F49-BF6E-E391723A81A2}" type="pres">
      <dgm:prSet presAssocID="{FE60C90F-1384-D245-8149-B5E9CB797FEA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C89E64B-71AF-3746-AF8D-50C1FF35BC54}" type="pres">
      <dgm:prSet presAssocID="{EF3FB74B-4BD7-3943-8060-364AAE90B4D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17E7793-6EC3-6F4E-BA86-CAB340EB6C95}" type="pres">
      <dgm:prSet presAssocID="{FEFD0AC6-8CAF-1449-8B53-BD95B977BD89}" presName="compNode" presStyleCnt="0"/>
      <dgm:spPr/>
    </dgm:pt>
    <dgm:pt modelId="{AAFDE5DE-AF1B-934E-8E51-DF1CD5052AA7}" type="pres">
      <dgm:prSet presAssocID="{FEFD0AC6-8CAF-1449-8B53-BD95B977BD89}" presName="bkgdShape" presStyleLbl="node1" presStyleIdx="3" presStyleCnt="4"/>
      <dgm:spPr/>
      <dgm:t>
        <a:bodyPr/>
        <a:lstStyle/>
        <a:p>
          <a:endParaRPr lang="en-US"/>
        </a:p>
      </dgm:t>
    </dgm:pt>
    <dgm:pt modelId="{10013D3B-730E-DB40-8A8C-51CF42D73FB0}" type="pres">
      <dgm:prSet presAssocID="{FEFD0AC6-8CAF-1449-8B53-BD95B977BD89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FF5C53-782E-7546-8A19-F29F3E0FCAAF}" type="pres">
      <dgm:prSet presAssocID="{FEFD0AC6-8CAF-1449-8B53-BD95B977BD89}" presName="invisiNode" presStyleLbl="node1" presStyleIdx="3" presStyleCnt="4"/>
      <dgm:spPr/>
    </dgm:pt>
    <dgm:pt modelId="{7F3819C7-8845-494F-AA4F-71362A3F564C}" type="pres">
      <dgm:prSet presAssocID="{FEFD0AC6-8CAF-1449-8B53-BD95B977BD89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84E9397B-6F03-8A4B-A85A-AC74CF1B12CC}" srcId="{7F355787-AD2B-BB44-AD1F-DD2CBEAD2A7A}" destId="{FEFD0AC6-8CAF-1449-8B53-BD95B977BD89}" srcOrd="3" destOrd="0" parTransId="{03656259-2695-054F-A5A2-890B5178D8CA}" sibTransId="{129741F7-E46E-7E40-ABF8-26C3312DD973}"/>
    <dgm:cxn modelId="{302F3C63-50DF-FE43-B0AA-C5CF25A19A9A}" type="presOf" srcId="{BE9583E2-8299-E84B-BAE2-4D3FFF858F5F}" destId="{1A7C2546-6A44-E74F-B712-7228F7EAA93A}" srcOrd="0" destOrd="3" presId="urn:microsoft.com/office/officeart/2005/8/layout/hList7"/>
    <dgm:cxn modelId="{3FD4F1A4-AC2D-4745-83C3-94463913B5BE}" srcId="{FEFD0AC6-8CAF-1449-8B53-BD95B977BD89}" destId="{C6694B37-DB2E-9243-A383-7C28C1E59304}" srcOrd="1" destOrd="0" parTransId="{333F30B9-D08B-EC4A-BFB6-EE67AAEC229D}" sibTransId="{AE24D4CD-745A-F24E-BC9F-064DE8E7E9D7}"/>
    <dgm:cxn modelId="{F4986518-2AA6-5D40-B21C-5FD6DB4280CC}" srcId="{E027C4D3-9D09-394A-BDC0-F4EF54567DC0}" destId="{91D38072-E0FB-5B4F-81ED-CECEC7D7573B}" srcOrd="2" destOrd="0" parTransId="{7BFDC00A-245D-1D4A-BF29-D9CDD87566FC}" sibTransId="{41B0FA13-D19E-9945-AEFA-380B9D7826BF}"/>
    <dgm:cxn modelId="{309035A7-F421-3A49-AFEF-9D91D4583638}" type="presOf" srcId="{0AC26CFF-6828-C34C-B55D-67BD57435ADE}" destId="{AAFDE5DE-AF1B-934E-8E51-DF1CD5052AA7}" srcOrd="0" destOrd="3" presId="urn:microsoft.com/office/officeart/2005/8/layout/hList7"/>
    <dgm:cxn modelId="{F74DFB3F-E0EC-B24F-A47B-3FE47D48EBD2}" type="presOf" srcId="{0EACEEF7-5949-A643-9610-8F0F604CF3E5}" destId="{EAED5314-BB05-4947-89F7-E54BF1FF047C}" srcOrd="1" destOrd="4" presId="urn:microsoft.com/office/officeart/2005/8/layout/hList7"/>
    <dgm:cxn modelId="{C4DE9942-00E3-B542-A995-FEE644383EB1}" srcId="{7F355787-AD2B-BB44-AD1F-DD2CBEAD2A7A}" destId="{E027C4D3-9D09-394A-BDC0-F4EF54567DC0}" srcOrd="1" destOrd="0" parTransId="{F09F379D-62C8-2545-8AB7-92D853B6446B}" sibTransId="{A7531D54-065A-AE47-BAE7-BC43B2AD17D7}"/>
    <dgm:cxn modelId="{2E01BE13-8483-5447-A8E6-E36A6FA859D3}" srcId="{DA870796-E127-314F-97EB-858E1F102A83}" destId="{0DEEB979-FBBD-0D4C-BDB2-1A6AF250FF62}" srcOrd="1" destOrd="0" parTransId="{3E38A3DF-6305-074B-8340-4BF6F5DE51E1}" sibTransId="{CC216234-78AE-6B41-8CB2-024043253186}"/>
    <dgm:cxn modelId="{4BAE6438-AB08-E840-BF23-8CD2ECA19862}" type="presOf" srcId="{CAC49458-5FB8-2844-A6E4-0FA3A6F88849}" destId="{8500A180-71D2-BB4A-AD94-220999075777}" srcOrd="1" destOrd="1" presId="urn:microsoft.com/office/officeart/2005/8/layout/hList7"/>
    <dgm:cxn modelId="{8C731CBB-40F6-D446-BF4D-3622B73BE774}" type="presOf" srcId="{91D38072-E0FB-5B4F-81ED-CECEC7D7573B}" destId="{E713092D-0D57-9C40-9661-0B0BFBD4F192}" srcOrd="0" destOrd="3" presId="urn:microsoft.com/office/officeart/2005/8/layout/hList7"/>
    <dgm:cxn modelId="{AF6F03E2-BDF7-594E-B241-A3820DFB0823}" srcId="{FEFD0AC6-8CAF-1449-8B53-BD95B977BD89}" destId="{0AC26CFF-6828-C34C-B55D-67BD57435ADE}" srcOrd="2" destOrd="0" parTransId="{5741087D-1187-E84E-9F72-EAB1D363D349}" sibTransId="{FFECFCA5-4ABB-C145-8114-07D4BFFD3750}"/>
    <dgm:cxn modelId="{B3AC0DCC-F6F6-3646-8A9E-1CDC179A211F}" srcId="{FEFD0AC6-8CAF-1449-8B53-BD95B977BD89}" destId="{9A58FBAC-A85C-B345-A881-1089502F6DA4}" srcOrd="3" destOrd="0" parTransId="{7201EEDB-D286-1343-B5B2-DF2B0790BFF8}" sibTransId="{976F0497-5545-4A43-ACBF-7F24398D3FAC}"/>
    <dgm:cxn modelId="{687A7E4B-ECA5-8047-9FB1-EEA4D2BA0BCC}" type="presOf" srcId="{7F355787-AD2B-BB44-AD1F-DD2CBEAD2A7A}" destId="{D166E737-38A7-074B-9E56-699483E840B2}" srcOrd="0" destOrd="0" presId="urn:microsoft.com/office/officeart/2005/8/layout/hList7"/>
    <dgm:cxn modelId="{B8EF4160-C7DB-A14B-A5C3-191C0BCD7476}" srcId="{E027C4D3-9D09-394A-BDC0-F4EF54567DC0}" destId="{178A799A-A0FC-4C4E-9337-B294F21B4704}" srcOrd="3" destOrd="0" parTransId="{C5E8BFCB-78AC-5E4F-AFCB-64D1E782F726}" sibTransId="{621C33ED-5380-9D44-B543-8D3A9936B450}"/>
    <dgm:cxn modelId="{2343142E-B07A-B243-8F35-ECF0D4E311A6}" srcId="{DA870796-E127-314F-97EB-858E1F102A83}" destId="{BE9583E2-8299-E84B-BAE2-4D3FFF858F5F}" srcOrd="2" destOrd="0" parTransId="{1EF68C9D-1BDF-9448-9AD8-51D36D07C0FD}" sibTransId="{B22DAB51-1D27-3E4A-9D4E-211276D08BCA}"/>
    <dgm:cxn modelId="{B0FF6D11-5296-7941-A7E7-5AE0B34F2196}" type="presOf" srcId="{EF3FB74B-4BD7-3943-8060-364AAE90B4D1}" destId="{1C89E64B-71AF-3746-AF8D-50C1FF35BC54}" srcOrd="0" destOrd="0" presId="urn:microsoft.com/office/officeart/2005/8/layout/hList7"/>
    <dgm:cxn modelId="{4BF6EE9C-B39C-7D42-A908-2C35885B819D}" type="presOf" srcId="{EA56DFAC-F2A0-074B-9BAB-DE1F67F9DFA7}" destId="{8500A180-71D2-BB4A-AD94-220999075777}" srcOrd="1" destOrd="3" presId="urn:microsoft.com/office/officeart/2005/8/layout/hList7"/>
    <dgm:cxn modelId="{E8C7F5DC-26C3-5948-AD38-E21EEF484342}" srcId="{FE60C90F-1384-D245-8149-B5E9CB797FEA}" destId="{CAC49458-5FB8-2844-A6E4-0FA3A6F88849}" srcOrd="0" destOrd="0" parTransId="{3A1135D2-E4F6-DD46-8FCF-115472F31F41}" sibTransId="{1E2BE909-F489-2743-89D9-EE7B2995F090}"/>
    <dgm:cxn modelId="{006F002A-FDE7-CA44-98AB-610AF1ECBF36}" srcId="{DA870796-E127-314F-97EB-858E1F102A83}" destId="{1C27A2BB-7707-D247-946C-0FD612197B57}" srcOrd="0" destOrd="0" parTransId="{AB871526-0154-DC48-82FD-6623A0FDDD8E}" sibTransId="{580800E3-98FA-774A-A819-E6C3C5E94E2D}"/>
    <dgm:cxn modelId="{DD14DD00-D5CD-5F4E-B00A-0A3C23499874}" type="presOf" srcId="{48F38B94-AC2A-514C-AFE2-8A149C46386D}" destId="{85944271-E8AE-C74D-A8D6-CC68967FA8D9}" srcOrd="1" destOrd="2" presId="urn:microsoft.com/office/officeart/2005/8/layout/hList7"/>
    <dgm:cxn modelId="{716060A6-D3D0-5248-9CAC-BE82263FB4FB}" type="presOf" srcId="{0DEEB979-FBBD-0D4C-BDB2-1A6AF250FF62}" destId="{1A7C2546-6A44-E74F-B712-7228F7EAA93A}" srcOrd="0" destOrd="2" presId="urn:microsoft.com/office/officeart/2005/8/layout/hList7"/>
    <dgm:cxn modelId="{021084D2-F0AF-FD4B-A926-AF298D9CD530}" type="presOf" srcId="{299621C8-DA0A-D54E-BAA7-F4F32D82F1AF}" destId="{36921E5C-C3BC-C046-9770-4BE0D6D2D19C}" srcOrd="0" destOrd="2" presId="urn:microsoft.com/office/officeart/2005/8/layout/hList7"/>
    <dgm:cxn modelId="{43F77CE4-B221-C148-A4DD-6726564F18B7}" type="presOf" srcId="{1C27A2BB-7707-D247-946C-0FD612197B57}" destId="{EAED5314-BB05-4947-89F7-E54BF1FF047C}" srcOrd="1" destOrd="1" presId="urn:microsoft.com/office/officeart/2005/8/layout/hList7"/>
    <dgm:cxn modelId="{E08ECBAD-FB1E-3F46-AA70-5F3FB3D44855}" type="presOf" srcId="{511579B7-B869-DC4E-BC84-4927778F88B0}" destId="{5C7D0CFF-74BB-5B49-8D22-00D0572C463C}" srcOrd="0" destOrd="0" presId="urn:microsoft.com/office/officeart/2005/8/layout/hList7"/>
    <dgm:cxn modelId="{1D29C017-6F1A-8347-92CE-D79BD32638C0}" srcId="{FE60C90F-1384-D245-8149-B5E9CB797FEA}" destId="{EA56DFAC-F2A0-074B-9BAB-DE1F67F9DFA7}" srcOrd="2" destOrd="0" parTransId="{93F1D0F2-CB01-FF46-8328-BE758C0A88C3}" sibTransId="{C58BBB52-B5AC-C148-A81D-27225500D30C}"/>
    <dgm:cxn modelId="{E8D04632-2F43-2848-91A4-AB0D4C78B8AE}" type="presOf" srcId="{FE60C90F-1384-D245-8149-B5E9CB797FEA}" destId="{36921E5C-C3BC-C046-9770-4BE0D6D2D19C}" srcOrd="0" destOrd="0" presId="urn:microsoft.com/office/officeart/2005/8/layout/hList7"/>
    <dgm:cxn modelId="{EAEEA7D7-3351-124F-BCDC-EFB5AEE4A635}" type="presOf" srcId="{A7531D54-065A-AE47-BAE7-BC43B2AD17D7}" destId="{4A8EEC36-89C9-974F-BD95-6E6718E3E74B}" srcOrd="0" destOrd="0" presId="urn:microsoft.com/office/officeart/2005/8/layout/hList7"/>
    <dgm:cxn modelId="{7E5F32C7-40EF-E749-8BAB-75421B9F8D06}" type="presOf" srcId="{0DEEB979-FBBD-0D4C-BDB2-1A6AF250FF62}" destId="{EAED5314-BB05-4947-89F7-E54BF1FF047C}" srcOrd="1" destOrd="2" presId="urn:microsoft.com/office/officeart/2005/8/layout/hList7"/>
    <dgm:cxn modelId="{B356F9FB-C019-D642-A415-52E5BE9B6FDE}" type="presOf" srcId="{172FF95E-D397-2A49-800D-4D701E3364CC}" destId="{AAFDE5DE-AF1B-934E-8E51-DF1CD5052AA7}" srcOrd="0" destOrd="1" presId="urn:microsoft.com/office/officeart/2005/8/layout/hList7"/>
    <dgm:cxn modelId="{24BEA1E7-0A43-A24D-8191-9F8A97B5B7E4}" type="presOf" srcId="{0EACEEF7-5949-A643-9610-8F0F604CF3E5}" destId="{1A7C2546-6A44-E74F-B712-7228F7EAA93A}" srcOrd="0" destOrd="4" presId="urn:microsoft.com/office/officeart/2005/8/layout/hList7"/>
    <dgm:cxn modelId="{9F1B1913-D3A3-7D46-9D16-E92E48E7F0DA}" type="presOf" srcId="{9A58FBAC-A85C-B345-A881-1089502F6DA4}" destId="{10013D3B-730E-DB40-8A8C-51CF42D73FB0}" srcOrd="1" destOrd="4" presId="urn:microsoft.com/office/officeart/2005/8/layout/hList7"/>
    <dgm:cxn modelId="{7440F8FC-4BCE-004F-9E6B-FB7BC58C18A5}" srcId="{E027C4D3-9D09-394A-BDC0-F4EF54567DC0}" destId="{A0300C7D-11BF-0F49-8FCC-F2E1A8153E7A}" srcOrd="0" destOrd="0" parTransId="{E27992AF-80C6-BA42-850B-1C1FA770F94E}" sibTransId="{94C79B4F-3C0D-794F-BD72-75DB98191977}"/>
    <dgm:cxn modelId="{3508356D-D003-E14A-9C77-2FE15E6CF6BA}" srcId="{FEFD0AC6-8CAF-1449-8B53-BD95B977BD89}" destId="{172FF95E-D397-2A49-800D-4D701E3364CC}" srcOrd="0" destOrd="0" parTransId="{C82BD686-AFD5-0545-B356-DCE80C0A3C0F}" sibTransId="{8D94DCF4-DB44-C548-A231-BCDA2AC102A6}"/>
    <dgm:cxn modelId="{41B28431-DDF0-9B4C-AA2E-582BBA1A087E}" type="presOf" srcId="{E027C4D3-9D09-394A-BDC0-F4EF54567DC0}" destId="{85944271-E8AE-C74D-A8D6-CC68967FA8D9}" srcOrd="1" destOrd="0" presId="urn:microsoft.com/office/officeart/2005/8/layout/hList7"/>
    <dgm:cxn modelId="{6F27A2FE-5287-CB42-A84D-C6326F154B42}" type="presOf" srcId="{BE9583E2-8299-E84B-BAE2-4D3FFF858F5F}" destId="{EAED5314-BB05-4947-89F7-E54BF1FF047C}" srcOrd="1" destOrd="3" presId="urn:microsoft.com/office/officeart/2005/8/layout/hList7"/>
    <dgm:cxn modelId="{258DBE86-A608-F648-95FC-D246BCAD9D0F}" srcId="{DA870796-E127-314F-97EB-858E1F102A83}" destId="{0EACEEF7-5949-A643-9610-8F0F604CF3E5}" srcOrd="3" destOrd="0" parTransId="{BF903B08-3243-704B-908D-46DF66B5A4E7}" sibTransId="{2BC83BCD-7F6D-124B-8B52-9269E8AE7E52}"/>
    <dgm:cxn modelId="{32C9781A-531E-7A44-9013-BABD858A9357}" type="presOf" srcId="{299621C8-DA0A-D54E-BAA7-F4F32D82F1AF}" destId="{8500A180-71D2-BB4A-AD94-220999075777}" srcOrd="1" destOrd="2" presId="urn:microsoft.com/office/officeart/2005/8/layout/hList7"/>
    <dgm:cxn modelId="{83E33B1D-FB14-244D-85C8-4709DF57F126}" type="presOf" srcId="{172FF95E-D397-2A49-800D-4D701E3364CC}" destId="{10013D3B-730E-DB40-8A8C-51CF42D73FB0}" srcOrd="1" destOrd="1" presId="urn:microsoft.com/office/officeart/2005/8/layout/hList7"/>
    <dgm:cxn modelId="{CBBD1EA2-B341-1349-B03F-4E37ECEDCA8D}" type="presOf" srcId="{178A799A-A0FC-4C4E-9337-B294F21B4704}" destId="{85944271-E8AE-C74D-A8D6-CC68967FA8D9}" srcOrd="1" destOrd="4" presId="urn:microsoft.com/office/officeart/2005/8/layout/hList7"/>
    <dgm:cxn modelId="{2E0447CC-898C-294A-8F38-33014E9F8C1B}" type="presOf" srcId="{A0300C7D-11BF-0F49-8FCC-F2E1A8153E7A}" destId="{85944271-E8AE-C74D-A8D6-CC68967FA8D9}" srcOrd="1" destOrd="1" presId="urn:microsoft.com/office/officeart/2005/8/layout/hList7"/>
    <dgm:cxn modelId="{5E2C8746-B1EF-E84E-BD57-333EF4583C1E}" type="presOf" srcId="{48F38B94-AC2A-514C-AFE2-8A149C46386D}" destId="{E713092D-0D57-9C40-9661-0B0BFBD4F192}" srcOrd="0" destOrd="2" presId="urn:microsoft.com/office/officeart/2005/8/layout/hList7"/>
    <dgm:cxn modelId="{E72C4E4D-76DA-2B4C-9F47-93AF3BBA4BFE}" srcId="{E027C4D3-9D09-394A-BDC0-F4EF54567DC0}" destId="{48F38B94-AC2A-514C-AFE2-8A149C46386D}" srcOrd="1" destOrd="0" parTransId="{8CD32130-89D8-CC44-8749-1AA06EFABA0A}" sibTransId="{85830AA1-1A54-FD44-8CAC-7354D733953E}"/>
    <dgm:cxn modelId="{6F8DDB3F-BCDF-8043-BC4D-BC48212473C6}" type="presOf" srcId="{E027C4D3-9D09-394A-BDC0-F4EF54567DC0}" destId="{E713092D-0D57-9C40-9661-0B0BFBD4F192}" srcOrd="0" destOrd="0" presId="urn:microsoft.com/office/officeart/2005/8/layout/hList7"/>
    <dgm:cxn modelId="{80142773-554B-B54B-A507-2E8D140160F2}" srcId="{FE60C90F-1384-D245-8149-B5E9CB797FEA}" destId="{299621C8-DA0A-D54E-BAA7-F4F32D82F1AF}" srcOrd="1" destOrd="0" parTransId="{9355D289-5083-7F49-BA42-D6A48747C550}" sibTransId="{63416B63-5C2F-FB4A-AE0D-BA6486E0898E}"/>
    <dgm:cxn modelId="{E2B461F1-1419-4942-B79B-7D5596962A99}" type="presOf" srcId="{A0300C7D-11BF-0F49-8FCC-F2E1A8153E7A}" destId="{E713092D-0D57-9C40-9661-0B0BFBD4F192}" srcOrd="0" destOrd="1" presId="urn:microsoft.com/office/officeart/2005/8/layout/hList7"/>
    <dgm:cxn modelId="{ACD81CDF-D3CA-664D-B7D0-12E69F0CFF80}" type="presOf" srcId="{FE60C90F-1384-D245-8149-B5E9CB797FEA}" destId="{8500A180-71D2-BB4A-AD94-220999075777}" srcOrd="1" destOrd="0" presId="urn:microsoft.com/office/officeart/2005/8/layout/hList7"/>
    <dgm:cxn modelId="{9626754B-3ACC-3F4F-97B2-6C9A3619F20D}" type="presOf" srcId="{0AC26CFF-6828-C34C-B55D-67BD57435ADE}" destId="{10013D3B-730E-DB40-8A8C-51CF42D73FB0}" srcOrd="1" destOrd="3" presId="urn:microsoft.com/office/officeart/2005/8/layout/hList7"/>
    <dgm:cxn modelId="{70B254F1-0CB8-7643-A6E2-0E202F46B272}" type="presOf" srcId="{CAC49458-5FB8-2844-A6E4-0FA3A6F88849}" destId="{36921E5C-C3BC-C046-9770-4BE0D6D2D19C}" srcOrd="0" destOrd="1" presId="urn:microsoft.com/office/officeart/2005/8/layout/hList7"/>
    <dgm:cxn modelId="{776CAFB6-3819-AB41-BF89-2BBAE3CB65B7}" type="presOf" srcId="{C6694B37-DB2E-9243-A383-7C28C1E59304}" destId="{AAFDE5DE-AF1B-934E-8E51-DF1CD5052AA7}" srcOrd="0" destOrd="2" presId="urn:microsoft.com/office/officeart/2005/8/layout/hList7"/>
    <dgm:cxn modelId="{C19117D2-95DE-4341-AD19-731A601B050F}" type="presOf" srcId="{FEFD0AC6-8CAF-1449-8B53-BD95B977BD89}" destId="{AAFDE5DE-AF1B-934E-8E51-DF1CD5052AA7}" srcOrd="0" destOrd="0" presId="urn:microsoft.com/office/officeart/2005/8/layout/hList7"/>
    <dgm:cxn modelId="{8797D7A5-EE1C-F445-9D96-52FF746567B6}" type="presOf" srcId="{EA56DFAC-F2A0-074B-9BAB-DE1F67F9DFA7}" destId="{36921E5C-C3BC-C046-9770-4BE0D6D2D19C}" srcOrd="0" destOrd="3" presId="urn:microsoft.com/office/officeart/2005/8/layout/hList7"/>
    <dgm:cxn modelId="{3BC8CDCE-3459-7F41-B5D3-8FA5626936E4}" type="presOf" srcId="{C6694B37-DB2E-9243-A383-7C28C1E59304}" destId="{10013D3B-730E-DB40-8A8C-51CF42D73FB0}" srcOrd="1" destOrd="2" presId="urn:microsoft.com/office/officeart/2005/8/layout/hList7"/>
    <dgm:cxn modelId="{3D2BA008-84D1-B44F-84FC-DF37F6BBAD07}" type="presOf" srcId="{DA870796-E127-314F-97EB-858E1F102A83}" destId="{1A7C2546-6A44-E74F-B712-7228F7EAA93A}" srcOrd="0" destOrd="0" presId="urn:microsoft.com/office/officeart/2005/8/layout/hList7"/>
    <dgm:cxn modelId="{F667EDB0-EE69-7947-AE23-40496CD3D613}" type="presOf" srcId="{DA870796-E127-314F-97EB-858E1F102A83}" destId="{EAED5314-BB05-4947-89F7-E54BF1FF047C}" srcOrd="1" destOrd="0" presId="urn:microsoft.com/office/officeart/2005/8/layout/hList7"/>
    <dgm:cxn modelId="{A7CAB99A-CE50-B44D-946F-512325BD2D10}" type="presOf" srcId="{1C27A2BB-7707-D247-946C-0FD612197B57}" destId="{1A7C2546-6A44-E74F-B712-7228F7EAA93A}" srcOrd="0" destOrd="1" presId="urn:microsoft.com/office/officeart/2005/8/layout/hList7"/>
    <dgm:cxn modelId="{D471E062-6B5C-D349-9BA2-A327A8920BB6}" type="presOf" srcId="{178A799A-A0FC-4C4E-9337-B294F21B4704}" destId="{E713092D-0D57-9C40-9661-0B0BFBD4F192}" srcOrd="0" destOrd="4" presId="urn:microsoft.com/office/officeart/2005/8/layout/hList7"/>
    <dgm:cxn modelId="{EAB9BFC4-F72A-1248-97C7-F78530F49587}" type="presOf" srcId="{91D38072-E0FB-5B4F-81ED-CECEC7D7573B}" destId="{85944271-E8AE-C74D-A8D6-CC68967FA8D9}" srcOrd="1" destOrd="3" presId="urn:microsoft.com/office/officeart/2005/8/layout/hList7"/>
    <dgm:cxn modelId="{8A265A2B-DFFD-C943-9F63-BEF8F05BA3C0}" srcId="{7F355787-AD2B-BB44-AD1F-DD2CBEAD2A7A}" destId="{DA870796-E127-314F-97EB-858E1F102A83}" srcOrd="0" destOrd="0" parTransId="{CD52F27E-CB2E-B44F-9FF8-011F56732BBF}" sibTransId="{511579B7-B869-DC4E-BC84-4927778F88B0}"/>
    <dgm:cxn modelId="{2FDF24E2-97D2-9646-B2B2-760710F73CCD}" type="presOf" srcId="{9A58FBAC-A85C-B345-A881-1089502F6DA4}" destId="{AAFDE5DE-AF1B-934E-8E51-DF1CD5052AA7}" srcOrd="0" destOrd="4" presId="urn:microsoft.com/office/officeart/2005/8/layout/hList7"/>
    <dgm:cxn modelId="{4F69F0EF-0CD3-844A-95EF-54BE055C6943}" type="presOf" srcId="{FEFD0AC6-8CAF-1449-8B53-BD95B977BD89}" destId="{10013D3B-730E-DB40-8A8C-51CF42D73FB0}" srcOrd="1" destOrd="0" presId="urn:microsoft.com/office/officeart/2005/8/layout/hList7"/>
    <dgm:cxn modelId="{49BC26B5-BD21-FD49-9FA0-3AF65891CDB2}" srcId="{7F355787-AD2B-BB44-AD1F-DD2CBEAD2A7A}" destId="{FE60C90F-1384-D245-8149-B5E9CB797FEA}" srcOrd="2" destOrd="0" parTransId="{CAF9BB15-7272-3D42-9E9A-E1D148F43256}" sibTransId="{EF3FB74B-4BD7-3943-8060-364AAE90B4D1}"/>
    <dgm:cxn modelId="{2BF1BD04-7E3F-E546-BD0C-B041A4CD9AA8}" type="presParOf" srcId="{D166E737-38A7-074B-9E56-699483E840B2}" destId="{F28D00CC-C5C6-9443-A919-F820007CF91F}" srcOrd="0" destOrd="0" presId="urn:microsoft.com/office/officeart/2005/8/layout/hList7"/>
    <dgm:cxn modelId="{743E231B-B51F-4E42-9E64-AB1798DAE56B}" type="presParOf" srcId="{D166E737-38A7-074B-9E56-699483E840B2}" destId="{DFDC8238-7FB8-AB48-8C19-075BE11ADC45}" srcOrd="1" destOrd="0" presId="urn:microsoft.com/office/officeart/2005/8/layout/hList7"/>
    <dgm:cxn modelId="{A064B456-B140-DA44-8C21-B8D01C4D0D65}" type="presParOf" srcId="{DFDC8238-7FB8-AB48-8C19-075BE11ADC45}" destId="{858F7B52-4024-BB43-ADAE-9381717E389E}" srcOrd="0" destOrd="0" presId="urn:microsoft.com/office/officeart/2005/8/layout/hList7"/>
    <dgm:cxn modelId="{057297BE-A90E-2D41-B7A3-7249804772E0}" type="presParOf" srcId="{858F7B52-4024-BB43-ADAE-9381717E389E}" destId="{1A7C2546-6A44-E74F-B712-7228F7EAA93A}" srcOrd="0" destOrd="0" presId="urn:microsoft.com/office/officeart/2005/8/layout/hList7"/>
    <dgm:cxn modelId="{830AF811-AB84-7E44-B1C3-BDC54F7D2436}" type="presParOf" srcId="{858F7B52-4024-BB43-ADAE-9381717E389E}" destId="{EAED5314-BB05-4947-89F7-E54BF1FF047C}" srcOrd="1" destOrd="0" presId="urn:microsoft.com/office/officeart/2005/8/layout/hList7"/>
    <dgm:cxn modelId="{8718E7AD-0308-624C-9FDB-2D024BE895BA}" type="presParOf" srcId="{858F7B52-4024-BB43-ADAE-9381717E389E}" destId="{B0D7E650-9B0A-F146-826B-020189BE0357}" srcOrd="2" destOrd="0" presId="urn:microsoft.com/office/officeart/2005/8/layout/hList7"/>
    <dgm:cxn modelId="{6445D0D6-D8B4-A640-8E06-AD1864202EF2}" type="presParOf" srcId="{858F7B52-4024-BB43-ADAE-9381717E389E}" destId="{008C5E01-C781-8548-B881-2E8A027DF875}" srcOrd="3" destOrd="0" presId="urn:microsoft.com/office/officeart/2005/8/layout/hList7"/>
    <dgm:cxn modelId="{DC43B5E8-61E1-7747-BD6D-9128A2DF5468}" type="presParOf" srcId="{DFDC8238-7FB8-AB48-8C19-075BE11ADC45}" destId="{5C7D0CFF-74BB-5B49-8D22-00D0572C463C}" srcOrd="1" destOrd="0" presId="urn:microsoft.com/office/officeart/2005/8/layout/hList7"/>
    <dgm:cxn modelId="{A61985C8-A136-784F-A55F-D73581C30712}" type="presParOf" srcId="{DFDC8238-7FB8-AB48-8C19-075BE11ADC45}" destId="{C85EA80C-68D1-3348-8E15-276BD4207515}" srcOrd="2" destOrd="0" presId="urn:microsoft.com/office/officeart/2005/8/layout/hList7"/>
    <dgm:cxn modelId="{C3F5DBD6-7F7B-E645-AF07-935448C3DE87}" type="presParOf" srcId="{C85EA80C-68D1-3348-8E15-276BD4207515}" destId="{E713092D-0D57-9C40-9661-0B0BFBD4F192}" srcOrd="0" destOrd="0" presId="urn:microsoft.com/office/officeart/2005/8/layout/hList7"/>
    <dgm:cxn modelId="{3A73A5F5-33EE-5643-A934-1A989584DC80}" type="presParOf" srcId="{C85EA80C-68D1-3348-8E15-276BD4207515}" destId="{85944271-E8AE-C74D-A8D6-CC68967FA8D9}" srcOrd="1" destOrd="0" presId="urn:microsoft.com/office/officeart/2005/8/layout/hList7"/>
    <dgm:cxn modelId="{0077F2AF-F77D-1346-9CD3-E2483434A79E}" type="presParOf" srcId="{C85EA80C-68D1-3348-8E15-276BD4207515}" destId="{323EAB47-6E06-BC45-9DB0-3998D25CE8EF}" srcOrd="2" destOrd="0" presId="urn:microsoft.com/office/officeart/2005/8/layout/hList7"/>
    <dgm:cxn modelId="{4D348793-7B02-D24D-9A99-275AC17A3559}" type="presParOf" srcId="{C85EA80C-68D1-3348-8E15-276BD4207515}" destId="{80719DEF-F11F-B74B-9CF7-FBF8278667F1}" srcOrd="3" destOrd="0" presId="urn:microsoft.com/office/officeart/2005/8/layout/hList7"/>
    <dgm:cxn modelId="{47B5D029-A9D2-8F41-AFD7-D61B3F4004D7}" type="presParOf" srcId="{DFDC8238-7FB8-AB48-8C19-075BE11ADC45}" destId="{4A8EEC36-89C9-974F-BD95-6E6718E3E74B}" srcOrd="3" destOrd="0" presId="urn:microsoft.com/office/officeart/2005/8/layout/hList7"/>
    <dgm:cxn modelId="{6E71785D-985B-3A49-B9F0-ECE335F04B3D}" type="presParOf" srcId="{DFDC8238-7FB8-AB48-8C19-075BE11ADC45}" destId="{4F864621-F13D-8140-874F-4E79907751DC}" srcOrd="4" destOrd="0" presId="urn:microsoft.com/office/officeart/2005/8/layout/hList7"/>
    <dgm:cxn modelId="{07EE57F7-4062-0148-B29B-968D4A4CEE1B}" type="presParOf" srcId="{4F864621-F13D-8140-874F-4E79907751DC}" destId="{36921E5C-C3BC-C046-9770-4BE0D6D2D19C}" srcOrd="0" destOrd="0" presId="urn:microsoft.com/office/officeart/2005/8/layout/hList7"/>
    <dgm:cxn modelId="{B253E579-8EE2-C047-A771-A7442AA0FA10}" type="presParOf" srcId="{4F864621-F13D-8140-874F-4E79907751DC}" destId="{8500A180-71D2-BB4A-AD94-220999075777}" srcOrd="1" destOrd="0" presId="urn:microsoft.com/office/officeart/2005/8/layout/hList7"/>
    <dgm:cxn modelId="{F2BB8410-5225-684E-99F4-4267C8A2A952}" type="presParOf" srcId="{4F864621-F13D-8140-874F-4E79907751DC}" destId="{7FE60E41-100A-5C4E-9625-8BE3E4D0299E}" srcOrd="2" destOrd="0" presId="urn:microsoft.com/office/officeart/2005/8/layout/hList7"/>
    <dgm:cxn modelId="{D702BC39-680C-C642-B826-D18B19E79DE7}" type="presParOf" srcId="{4F864621-F13D-8140-874F-4E79907751DC}" destId="{4C2BF223-945F-7F49-BF6E-E391723A81A2}" srcOrd="3" destOrd="0" presId="urn:microsoft.com/office/officeart/2005/8/layout/hList7"/>
    <dgm:cxn modelId="{21B9BCCD-F20E-1846-A7E4-C26288AC7C98}" type="presParOf" srcId="{DFDC8238-7FB8-AB48-8C19-075BE11ADC45}" destId="{1C89E64B-71AF-3746-AF8D-50C1FF35BC54}" srcOrd="5" destOrd="0" presId="urn:microsoft.com/office/officeart/2005/8/layout/hList7"/>
    <dgm:cxn modelId="{6BBE1B12-6160-254C-929F-3AE32F67C027}" type="presParOf" srcId="{DFDC8238-7FB8-AB48-8C19-075BE11ADC45}" destId="{C17E7793-6EC3-6F4E-BA86-CAB340EB6C95}" srcOrd="6" destOrd="0" presId="urn:microsoft.com/office/officeart/2005/8/layout/hList7"/>
    <dgm:cxn modelId="{11B558E3-D247-F74B-9159-EC910713F0D5}" type="presParOf" srcId="{C17E7793-6EC3-6F4E-BA86-CAB340EB6C95}" destId="{AAFDE5DE-AF1B-934E-8E51-DF1CD5052AA7}" srcOrd="0" destOrd="0" presId="urn:microsoft.com/office/officeart/2005/8/layout/hList7"/>
    <dgm:cxn modelId="{D009D251-E595-4140-8A06-B45104F854E5}" type="presParOf" srcId="{C17E7793-6EC3-6F4E-BA86-CAB340EB6C95}" destId="{10013D3B-730E-DB40-8A8C-51CF42D73FB0}" srcOrd="1" destOrd="0" presId="urn:microsoft.com/office/officeart/2005/8/layout/hList7"/>
    <dgm:cxn modelId="{977E12C3-A067-1B4A-9380-7A17431C9139}" type="presParOf" srcId="{C17E7793-6EC3-6F4E-BA86-CAB340EB6C95}" destId="{F1FF5C53-782E-7546-8A19-F29F3E0FCAAF}" srcOrd="2" destOrd="0" presId="urn:microsoft.com/office/officeart/2005/8/layout/hList7"/>
    <dgm:cxn modelId="{9E33FF40-90B7-A84C-BA14-1F28CB9E282C}" type="presParOf" srcId="{C17E7793-6EC3-6F4E-BA86-CAB340EB6C95}" destId="{7F3819C7-8845-494F-AA4F-71362A3F564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355787-AD2B-BB44-AD1F-DD2CBEAD2A7A}" type="doc">
      <dgm:prSet loTypeId="urn:microsoft.com/office/officeart/2005/8/layout/hList7" loCatId="" qsTypeId="urn:microsoft.com/office/officeart/2005/8/quickstyle/simple4" qsCatId="simple" csTypeId="urn:microsoft.com/office/officeart/2005/8/colors/colorful1" csCatId="colorful" phldr="1"/>
      <dgm:spPr/>
    </dgm:pt>
    <dgm:pt modelId="{DA870796-E127-314F-97EB-858E1F102A83}">
      <dgm:prSet phldrT="[Text]" custT="1"/>
      <dgm:spPr>
        <a:solidFill>
          <a:srgbClr val="7F7F7F"/>
        </a:solidFill>
      </dgm:spPr>
      <dgm:t>
        <a:bodyPr/>
        <a:lstStyle/>
        <a:p>
          <a:r>
            <a:rPr lang="en-US" sz="1600" dirty="0" smtClean="0"/>
            <a:t>Power Converter</a:t>
          </a:r>
          <a:endParaRPr lang="en-US" sz="1600" dirty="0"/>
        </a:p>
      </dgm:t>
    </dgm:pt>
    <dgm:pt modelId="{CD52F27E-CB2E-B44F-9FF8-011F56732BBF}" type="parTrans" cxnId="{8A265A2B-DFFD-C943-9F63-BEF8F05BA3C0}">
      <dgm:prSet/>
      <dgm:spPr/>
      <dgm:t>
        <a:bodyPr/>
        <a:lstStyle/>
        <a:p>
          <a:endParaRPr lang="en-US" sz="2400"/>
        </a:p>
      </dgm:t>
    </dgm:pt>
    <dgm:pt modelId="{511579B7-B869-DC4E-BC84-4927778F88B0}" type="sibTrans" cxnId="{8A265A2B-DFFD-C943-9F63-BEF8F05BA3C0}">
      <dgm:prSet/>
      <dgm:spPr/>
      <dgm:t>
        <a:bodyPr/>
        <a:lstStyle/>
        <a:p>
          <a:endParaRPr lang="en-US" sz="2400"/>
        </a:p>
      </dgm:t>
    </dgm:pt>
    <dgm:pt modelId="{0DEEB979-FBBD-0D4C-BDB2-1A6AF250FF62}">
      <dgm:prSet phldrT="[Text]" custT="1"/>
      <dgm:spPr>
        <a:solidFill>
          <a:srgbClr val="7F7F7F"/>
        </a:solidFill>
      </dgm:spPr>
      <dgm:t>
        <a:bodyPr/>
        <a:lstStyle/>
        <a:p>
          <a:r>
            <a:rPr lang="en-US" sz="1100" dirty="0" smtClean="0"/>
            <a:t>Supervision: </a:t>
          </a:r>
          <a:r>
            <a:rPr lang="en-US" sz="1100" dirty="0" smtClean="0"/>
            <a:t>Customized</a:t>
          </a:r>
          <a:endParaRPr lang="en-US" sz="1100" dirty="0"/>
        </a:p>
      </dgm:t>
    </dgm:pt>
    <dgm:pt modelId="{3E38A3DF-6305-074B-8340-4BF6F5DE51E1}" type="parTrans" cxnId="{2E01BE13-8483-5447-A8E6-E36A6FA859D3}">
      <dgm:prSet/>
      <dgm:spPr/>
      <dgm:t>
        <a:bodyPr/>
        <a:lstStyle/>
        <a:p>
          <a:endParaRPr lang="en-US" sz="2400"/>
        </a:p>
      </dgm:t>
    </dgm:pt>
    <dgm:pt modelId="{CC216234-78AE-6B41-8CB2-024043253186}" type="sibTrans" cxnId="{2E01BE13-8483-5447-A8E6-E36A6FA859D3}">
      <dgm:prSet/>
      <dgm:spPr/>
      <dgm:t>
        <a:bodyPr/>
        <a:lstStyle/>
        <a:p>
          <a:endParaRPr lang="en-US" sz="2400"/>
        </a:p>
      </dgm:t>
    </dgm:pt>
    <dgm:pt modelId="{0EACEEF7-5949-A643-9610-8F0F604CF3E5}">
      <dgm:prSet phldrT="[Text]" custT="1"/>
      <dgm:spPr>
        <a:solidFill>
          <a:srgbClr val="7F7F7F"/>
        </a:solidFill>
      </dgm:spPr>
      <dgm:t>
        <a:bodyPr/>
        <a:lstStyle/>
        <a:p>
          <a:r>
            <a:rPr lang="en-US" sz="1100" dirty="0" smtClean="0"/>
            <a:t>Control: </a:t>
          </a:r>
          <a:br>
            <a:rPr lang="en-US" sz="1100" dirty="0" smtClean="0"/>
          </a:br>
          <a:r>
            <a:rPr lang="en-US" sz="1100" dirty="0" smtClean="0"/>
            <a:t>FEC</a:t>
          </a:r>
          <a:endParaRPr lang="en-US" sz="1100" dirty="0"/>
        </a:p>
      </dgm:t>
    </dgm:pt>
    <dgm:pt modelId="{BF903B08-3243-704B-908D-46DF66B5A4E7}" type="parTrans" cxnId="{258DBE86-A608-F648-95FC-D246BCAD9D0F}">
      <dgm:prSet/>
      <dgm:spPr/>
      <dgm:t>
        <a:bodyPr/>
        <a:lstStyle/>
        <a:p>
          <a:endParaRPr lang="en-US" sz="2400"/>
        </a:p>
      </dgm:t>
    </dgm:pt>
    <dgm:pt modelId="{2BC83BCD-7F6D-124B-8B52-9269E8AE7E52}" type="sibTrans" cxnId="{258DBE86-A608-F648-95FC-D246BCAD9D0F}">
      <dgm:prSet/>
      <dgm:spPr/>
      <dgm:t>
        <a:bodyPr/>
        <a:lstStyle/>
        <a:p>
          <a:endParaRPr lang="en-US" sz="2400"/>
        </a:p>
      </dgm:t>
    </dgm:pt>
    <dgm:pt modelId="{5F67FA2E-C839-1042-8E3D-DCDF67733ACC}">
      <dgm:prSet phldrT="[Text]" custT="1"/>
      <dgm:spPr>
        <a:solidFill>
          <a:srgbClr val="7F7F7F"/>
        </a:solidFill>
      </dgm:spPr>
      <dgm:t>
        <a:bodyPr/>
        <a:lstStyle/>
        <a:p>
          <a:endParaRPr lang="en-US" sz="1100" dirty="0"/>
        </a:p>
      </dgm:t>
    </dgm:pt>
    <dgm:pt modelId="{4FCCE97A-E22D-F341-9FC9-CAC1AAAC1F52}" type="parTrans" cxnId="{A0676A0B-F329-EE43-A4F1-5A8944B1CEFB}">
      <dgm:prSet/>
      <dgm:spPr/>
      <dgm:t>
        <a:bodyPr/>
        <a:lstStyle/>
        <a:p>
          <a:endParaRPr lang="en-US"/>
        </a:p>
      </dgm:t>
    </dgm:pt>
    <dgm:pt modelId="{61E7BB11-8B4A-134A-86B0-2F2A435122AA}" type="sibTrans" cxnId="{A0676A0B-F329-EE43-A4F1-5A8944B1CEFB}">
      <dgm:prSet/>
      <dgm:spPr/>
      <dgm:t>
        <a:bodyPr/>
        <a:lstStyle/>
        <a:p>
          <a:endParaRPr lang="en-US"/>
        </a:p>
      </dgm:t>
    </dgm:pt>
    <dgm:pt modelId="{D166E737-38A7-074B-9E56-699483E840B2}" type="pres">
      <dgm:prSet presAssocID="{7F355787-AD2B-BB44-AD1F-DD2CBEAD2A7A}" presName="Name0" presStyleCnt="0">
        <dgm:presLayoutVars>
          <dgm:dir/>
          <dgm:resizeHandles val="exact"/>
        </dgm:presLayoutVars>
      </dgm:prSet>
      <dgm:spPr/>
    </dgm:pt>
    <dgm:pt modelId="{F28D00CC-C5C6-9443-A919-F820007CF91F}" type="pres">
      <dgm:prSet presAssocID="{7F355787-AD2B-BB44-AD1F-DD2CBEAD2A7A}" presName="fgShape" presStyleLbl="fgShp" presStyleIdx="0" presStyleCnt="1"/>
      <dgm:spPr>
        <a:noFill/>
      </dgm:spPr>
    </dgm:pt>
    <dgm:pt modelId="{DFDC8238-7FB8-AB48-8C19-075BE11ADC45}" type="pres">
      <dgm:prSet presAssocID="{7F355787-AD2B-BB44-AD1F-DD2CBEAD2A7A}" presName="linComp" presStyleCnt="0"/>
      <dgm:spPr/>
    </dgm:pt>
    <dgm:pt modelId="{858F7B52-4024-BB43-ADAE-9381717E389E}" type="pres">
      <dgm:prSet presAssocID="{DA870796-E127-314F-97EB-858E1F102A83}" presName="compNode" presStyleCnt="0"/>
      <dgm:spPr/>
    </dgm:pt>
    <dgm:pt modelId="{1A7C2546-6A44-E74F-B712-7228F7EAA93A}" type="pres">
      <dgm:prSet presAssocID="{DA870796-E127-314F-97EB-858E1F102A83}" presName="bkgdShape" presStyleLbl="node1" presStyleIdx="0" presStyleCnt="1" custLinFactNeighborY="-400"/>
      <dgm:spPr/>
      <dgm:t>
        <a:bodyPr/>
        <a:lstStyle/>
        <a:p>
          <a:endParaRPr lang="en-US"/>
        </a:p>
      </dgm:t>
    </dgm:pt>
    <dgm:pt modelId="{EAED5314-BB05-4947-89F7-E54BF1FF047C}" type="pres">
      <dgm:prSet presAssocID="{DA870796-E127-314F-97EB-858E1F102A83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D7E650-9B0A-F146-826B-020189BE0357}" type="pres">
      <dgm:prSet presAssocID="{DA870796-E127-314F-97EB-858E1F102A83}" presName="invisiNode" presStyleLbl="node1" presStyleIdx="0" presStyleCnt="1"/>
      <dgm:spPr/>
    </dgm:pt>
    <dgm:pt modelId="{008C5E01-C781-8548-B881-2E8A027DF875}" type="pres">
      <dgm:prSet presAssocID="{DA870796-E127-314F-97EB-858E1F102A83}" presName="imagNode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</dgm:ptLst>
  <dgm:cxnLst>
    <dgm:cxn modelId="{A4170595-779B-044C-9409-F8F36E11282E}" type="presOf" srcId="{7F355787-AD2B-BB44-AD1F-DD2CBEAD2A7A}" destId="{D166E737-38A7-074B-9E56-699483E840B2}" srcOrd="0" destOrd="0" presId="urn:microsoft.com/office/officeart/2005/8/layout/hList7"/>
    <dgm:cxn modelId="{41FFE10A-3A4C-4046-AC04-E0346AA50C81}" type="presOf" srcId="{5F67FA2E-C839-1042-8E3D-DCDF67733ACC}" destId="{1A7C2546-6A44-E74F-B712-7228F7EAA93A}" srcOrd="0" destOrd="2" presId="urn:microsoft.com/office/officeart/2005/8/layout/hList7"/>
    <dgm:cxn modelId="{05CAA98B-8F4D-074F-A0D7-AA9806217432}" type="presOf" srcId="{0DEEB979-FBBD-0D4C-BDB2-1A6AF250FF62}" destId="{EAED5314-BB05-4947-89F7-E54BF1FF047C}" srcOrd="1" destOrd="1" presId="urn:microsoft.com/office/officeart/2005/8/layout/hList7"/>
    <dgm:cxn modelId="{A0676A0B-F329-EE43-A4F1-5A8944B1CEFB}" srcId="{DA870796-E127-314F-97EB-858E1F102A83}" destId="{5F67FA2E-C839-1042-8E3D-DCDF67733ACC}" srcOrd="1" destOrd="0" parTransId="{4FCCE97A-E22D-F341-9FC9-CAC1AAAC1F52}" sibTransId="{61E7BB11-8B4A-134A-86B0-2F2A435122AA}"/>
    <dgm:cxn modelId="{2E01BE13-8483-5447-A8E6-E36A6FA859D3}" srcId="{DA870796-E127-314F-97EB-858E1F102A83}" destId="{0DEEB979-FBBD-0D4C-BDB2-1A6AF250FF62}" srcOrd="0" destOrd="0" parTransId="{3E38A3DF-6305-074B-8340-4BF6F5DE51E1}" sibTransId="{CC216234-78AE-6B41-8CB2-024043253186}"/>
    <dgm:cxn modelId="{90D52D29-46AE-9F41-84B0-336E34F093AB}" type="presOf" srcId="{0DEEB979-FBBD-0D4C-BDB2-1A6AF250FF62}" destId="{1A7C2546-6A44-E74F-B712-7228F7EAA93A}" srcOrd="0" destOrd="1" presId="urn:microsoft.com/office/officeart/2005/8/layout/hList7"/>
    <dgm:cxn modelId="{DA4001B9-DA0F-394C-BA57-39747682FACF}" type="presOf" srcId="{DA870796-E127-314F-97EB-858E1F102A83}" destId="{EAED5314-BB05-4947-89F7-E54BF1FF047C}" srcOrd="1" destOrd="0" presId="urn:microsoft.com/office/officeart/2005/8/layout/hList7"/>
    <dgm:cxn modelId="{4443FEC7-04DD-D54B-A274-FD5013DBBC74}" type="presOf" srcId="{5F67FA2E-C839-1042-8E3D-DCDF67733ACC}" destId="{EAED5314-BB05-4947-89F7-E54BF1FF047C}" srcOrd="1" destOrd="2" presId="urn:microsoft.com/office/officeart/2005/8/layout/hList7"/>
    <dgm:cxn modelId="{2B956626-E038-BB40-9C02-0961A841AF37}" type="presOf" srcId="{DA870796-E127-314F-97EB-858E1F102A83}" destId="{1A7C2546-6A44-E74F-B712-7228F7EAA93A}" srcOrd="0" destOrd="0" presId="urn:microsoft.com/office/officeart/2005/8/layout/hList7"/>
    <dgm:cxn modelId="{8A265A2B-DFFD-C943-9F63-BEF8F05BA3C0}" srcId="{7F355787-AD2B-BB44-AD1F-DD2CBEAD2A7A}" destId="{DA870796-E127-314F-97EB-858E1F102A83}" srcOrd="0" destOrd="0" parTransId="{CD52F27E-CB2E-B44F-9FF8-011F56732BBF}" sibTransId="{511579B7-B869-DC4E-BC84-4927778F88B0}"/>
    <dgm:cxn modelId="{CC312C11-A7E7-864A-B3B9-0F6F01E0257C}" type="presOf" srcId="{0EACEEF7-5949-A643-9610-8F0F604CF3E5}" destId="{1A7C2546-6A44-E74F-B712-7228F7EAA93A}" srcOrd="0" destOrd="3" presId="urn:microsoft.com/office/officeart/2005/8/layout/hList7"/>
    <dgm:cxn modelId="{3662D799-D0A3-3C49-B428-FC70C5896E1E}" type="presOf" srcId="{0EACEEF7-5949-A643-9610-8F0F604CF3E5}" destId="{EAED5314-BB05-4947-89F7-E54BF1FF047C}" srcOrd="1" destOrd="3" presId="urn:microsoft.com/office/officeart/2005/8/layout/hList7"/>
    <dgm:cxn modelId="{258DBE86-A608-F648-95FC-D246BCAD9D0F}" srcId="{DA870796-E127-314F-97EB-858E1F102A83}" destId="{0EACEEF7-5949-A643-9610-8F0F604CF3E5}" srcOrd="2" destOrd="0" parTransId="{BF903B08-3243-704B-908D-46DF66B5A4E7}" sibTransId="{2BC83BCD-7F6D-124B-8B52-9269E8AE7E52}"/>
    <dgm:cxn modelId="{CB0376C2-07F5-854B-B104-29C77B1A7D97}" type="presParOf" srcId="{D166E737-38A7-074B-9E56-699483E840B2}" destId="{F28D00CC-C5C6-9443-A919-F820007CF91F}" srcOrd="0" destOrd="0" presId="urn:microsoft.com/office/officeart/2005/8/layout/hList7"/>
    <dgm:cxn modelId="{F6A58941-1CFC-C54B-8379-0014BCFEBB62}" type="presParOf" srcId="{D166E737-38A7-074B-9E56-699483E840B2}" destId="{DFDC8238-7FB8-AB48-8C19-075BE11ADC45}" srcOrd="1" destOrd="0" presId="urn:microsoft.com/office/officeart/2005/8/layout/hList7"/>
    <dgm:cxn modelId="{87552473-133C-F14D-93BE-5226B8A4A139}" type="presParOf" srcId="{DFDC8238-7FB8-AB48-8C19-075BE11ADC45}" destId="{858F7B52-4024-BB43-ADAE-9381717E389E}" srcOrd="0" destOrd="0" presId="urn:microsoft.com/office/officeart/2005/8/layout/hList7"/>
    <dgm:cxn modelId="{8717F2E3-DC06-9142-8343-415E59715DAC}" type="presParOf" srcId="{858F7B52-4024-BB43-ADAE-9381717E389E}" destId="{1A7C2546-6A44-E74F-B712-7228F7EAA93A}" srcOrd="0" destOrd="0" presId="urn:microsoft.com/office/officeart/2005/8/layout/hList7"/>
    <dgm:cxn modelId="{5985D20C-6176-A84D-BEB2-1748432ACD59}" type="presParOf" srcId="{858F7B52-4024-BB43-ADAE-9381717E389E}" destId="{EAED5314-BB05-4947-89F7-E54BF1FF047C}" srcOrd="1" destOrd="0" presId="urn:microsoft.com/office/officeart/2005/8/layout/hList7"/>
    <dgm:cxn modelId="{6D611ECC-B99B-F042-AB42-D98DD2AC3571}" type="presParOf" srcId="{858F7B52-4024-BB43-ADAE-9381717E389E}" destId="{B0D7E650-9B0A-F146-826B-020189BE0357}" srcOrd="2" destOrd="0" presId="urn:microsoft.com/office/officeart/2005/8/layout/hList7"/>
    <dgm:cxn modelId="{0B5C9165-FFA7-334B-A1CA-CFAB743D7AE8}" type="presParOf" srcId="{858F7B52-4024-BB43-ADAE-9381717E389E}" destId="{008C5E01-C781-8548-B881-2E8A027DF875}" srcOrd="3" destOrd="0" presId="urn:microsoft.com/office/officeart/2005/8/layout/hList7"/>
  </dgm:cxnLst>
  <dgm:bg>
    <a:solidFill>
      <a:schemeClr val="tx1">
        <a:lumMod val="50000"/>
        <a:lumOff val="50000"/>
      </a:schemeClr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C2546-6A44-E74F-B712-7228F7EAA93A}">
      <dsp:nvSpPr>
        <dsp:cNvPr id="0" name=""/>
        <dsp:cNvSpPr/>
      </dsp:nvSpPr>
      <dsp:spPr>
        <a:xfrm>
          <a:off x="1265" y="0"/>
          <a:ext cx="1326646" cy="3339767"/>
        </a:xfrm>
        <a:prstGeom prst="roundRect">
          <a:avLst>
            <a:gd name="adj" fmla="val 10000"/>
          </a:avLst>
        </a:prstGeom>
        <a:solidFill>
          <a:srgbClr val="0000FF"/>
        </a:soli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Cryogenics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Supervision: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smtClean="0"/>
            <a:t> </a:t>
          </a:r>
          <a:r>
            <a:rPr lang="en-US" sz="1100" kern="1200" dirty="0" err="1" smtClean="0"/>
            <a:t>WinCC</a:t>
          </a:r>
          <a:r>
            <a:rPr lang="en-US" sz="1100" kern="1200" dirty="0" smtClean="0"/>
            <a:t> OA (UNICOS)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Control: </a:t>
          </a:r>
          <a:br>
            <a:rPr lang="en-US" sz="1100" kern="1200" dirty="0" smtClean="0"/>
          </a:br>
          <a:r>
            <a:rPr lang="en-US" sz="1100" kern="1200" dirty="0" smtClean="0"/>
            <a:t>PLC Siemens (UNICOS)</a:t>
          </a:r>
          <a:endParaRPr lang="en-US" sz="1100" kern="1200" dirty="0"/>
        </a:p>
      </dsp:txBody>
      <dsp:txXfrm>
        <a:off x="1265" y="1335906"/>
        <a:ext cx="1326646" cy="1335906"/>
      </dsp:txXfrm>
    </dsp:sp>
    <dsp:sp modelId="{008C5E01-C781-8548-B881-2E8A027DF875}">
      <dsp:nvSpPr>
        <dsp:cNvPr id="0" name=""/>
        <dsp:cNvSpPr/>
      </dsp:nvSpPr>
      <dsp:spPr>
        <a:xfrm>
          <a:off x="108517" y="200386"/>
          <a:ext cx="1112142" cy="111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>
          <a:noFill/>
        </a:ln>
        <a:effectLst>
          <a:glow rad="70000">
            <a:schemeClr val="accent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13092D-0D57-9C40-9661-0B0BFBD4F192}">
      <dsp:nvSpPr>
        <dsp:cNvPr id="0" name=""/>
        <dsp:cNvSpPr/>
      </dsp:nvSpPr>
      <dsp:spPr>
        <a:xfrm>
          <a:off x="1367711" y="0"/>
          <a:ext cx="1326646" cy="3339767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QPS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Supervision: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smtClean="0"/>
            <a:t> </a:t>
          </a:r>
          <a:r>
            <a:rPr lang="en-US" sz="1100" kern="1200" dirty="0" err="1" smtClean="0"/>
            <a:t>WinCC</a:t>
          </a:r>
          <a:r>
            <a:rPr lang="en-US" sz="1100" kern="1200" dirty="0" smtClean="0"/>
            <a:t> OA (UNICOS)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Control: </a:t>
          </a:r>
          <a:br>
            <a:rPr lang="en-US" sz="1100" kern="1200" dirty="0" smtClean="0"/>
          </a:br>
          <a:r>
            <a:rPr lang="en-US" sz="1100" kern="1200" dirty="0" smtClean="0"/>
            <a:t>FEC* (FESA)</a:t>
          </a:r>
          <a:endParaRPr lang="en-US" sz="1100" kern="1200" dirty="0"/>
        </a:p>
      </dsp:txBody>
      <dsp:txXfrm>
        <a:off x="1367711" y="1335906"/>
        <a:ext cx="1326646" cy="1335906"/>
      </dsp:txXfrm>
    </dsp:sp>
    <dsp:sp modelId="{80719DEF-F11F-B74B-9CF7-FBF8278667F1}">
      <dsp:nvSpPr>
        <dsp:cNvPr id="0" name=""/>
        <dsp:cNvSpPr/>
      </dsp:nvSpPr>
      <dsp:spPr>
        <a:xfrm>
          <a:off x="1474964" y="200386"/>
          <a:ext cx="1112142" cy="111214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glow rad="70000">
            <a:schemeClr val="accent3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6921E5C-C3BC-C046-9770-4BE0D6D2D19C}">
      <dsp:nvSpPr>
        <dsp:cNvPr id="0" name=""/>
        <dsp:cNvSpPr/>
      </dsp:nvSpPr>
      <dsp:spPr>
        <a:xfrm>
          <a:off x="2734158" y="0"/>
          <a:ext cx="1326646" cy="3339767"/>
        </a:xfrm>
        <a:prstGeom prst="roundRect">
          <a:avLst>
            <a:gd name="adj" fmla="val 10000"/>
          </a:avLst>
        </a:prstGeom>
        <a:solidFill>
          <a:srgbClr val="3366FF"/>
        </a:soli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Cooling &amp;</a:t>
          </a:r>
          <a:br>
            <a:rPr lang="en-US" sz="1600" kern="1200" dirty="0" smtClean="0"/>
          </a:br>
          <a:r>
            <a:rPr lang="en-US" sz="1600" kern="1200" dirty="0" smtClean="0"/>
            <a:t>Ventilation</a:t>
          </a:r>
          <a:r>
            <a:rPr lang="en-US" sz="1100" kern="1200" dirty="0" smtClean="0"/>
            <a:t>	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Supervision: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smtClean="0"/>
            <a:t> </a:t>
          </a:r>
          <a:r>
            <a:rPr lang="en-US" sz="1100" kern="1200" dirty="0" err="1" smtClean="0"/>
            <a:t>WinCC</a:t>
          </a:r>
          <a:r>
            <a:rPr lang="en-US" sz="1100" kern="1200" dirty="0" smtClean="0"/>
            <a:t> OA (UNICOS)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Control: </a:t>
          </a:r>
          <a:br>
            <a:rPr lang="en-US" sz="1100" kern="1200" dirty="0" smtClean="0"/>
          </a:br>
          <a:r>
            <a:rPr lang="en-US" sz="1100" kern="1200" dirty="0" smtClean="0"/>
            <a:t>PLC Siemens (UNICOS)</a:t>
          </a:r>
          <a:endParaRPr lang="en-US" sz="1100" kern="1200" dirty="0"/>
        </a:p>
      </dsp:txBody>
      <dsp:txXfrm>
        <a:off x="2734158" y="1335906"/>
        <a:ext cx="1326646" cy="1335906"/>
      </dsp:txXfrm>
    </dsp:sp>
    <dsp:sp modelId="{4C2BF223-945F-7F49-BF6E-E391723A81A2}">
      <dsp:nvSpPr>
        <dsp:cNvPr id="0" name=""/>
        <dsp:cNvSpPr/>
      </dsp:nvSpPr>
      <dsp:spPr>
        <a:xfrm>
          <a:off x="2841410" y="200386"/>
          <a:ext cx="1112142" cy="111214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glow rad="70000">
            <a:schemeClr val="accent4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FDE5DE-AF1B-934E-8E51-DF1CD5052AA7}">
      <dsp:nvSpPr>
        <dsp:cNvPr id="0" name=""/>
        <dsp:cNvSpPr/>
      </dsp:nvSpPr>
      <dsp:spPr>
        <a:xfrm>
          <a:off x="4100604" y="0"/>
          <a:ext cx="1326646" cy="3339767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glow rad="700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Interlocks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Supervision: 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err="1" smtClean="0"/>
            <a:t>WinCC</a:t>
          </a:r>
          <a:r>
            <a:rPr lang="en-US" sz="1100" kern="1200" dirty="0" smtClean="0"/>
            <a:t> OA (UNICOS)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Control: </a:t>
          </a:r>
          <a:br>
            <a:rPr lang="en-US" sz="1100" kern="1200" dirty="0" smtClean="0"/>
          </a:br>
          <a:r>
            <a:rPr lang="en-US" sz="1100" kern="1200" dirty="0" smtClean="0"/>
            <a:t>**PLC Siemens (UNICOS)</a:t>
          </a:r>
          <a:endParaRPr lang="en-US" sz="1100" kern="1200" dirty="0"/>
        </a:p>
      </dsp:txBody>
      <dsp:txXfrm>
        <a:off x="4100604" y="1335906"/>
        <a:ext cx="1326646" cy="1335906"/>
      </dsp:txXfrm>
    </dsp:sp>
    <dsp:sp modelId="{7F3819C7-8845-494F-AA4F-71362A3F564C}">
      <dsp:nvSpPr>
        <dsp:cNvPr id="0" name=""/>
        <dsp:cNvSpPr/>
      </dsp:nvSpPr>
      <dsp:spPr>
        <a:xfrm>
          <a:off x="4207856" y="200386"/>
          <a:ext cx="1112142" cy="111214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glow rad="70000">
            <a:schemeClr val="accent5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8D00CC-C5C6-9443-A919-F820007CF91F}">
      <dsp:nvSpPr>
        <dsp:cNvPr id="0" name=""/>
        <dsp:cNvSpPr/>
      </dsp:nvSpPr>
      <dsp:spPr>
        <a:xfrm>
          <a:off x="217140" y="2671813"/>
          <a:ext cx="4994235" cy="500965"/>
        </a:xfrm>
        <a:prstGeom prst="leftRightArrow">
          <a:avLst/>
        </a:prstGeom>
        <a:noFill/>
        <a:ln>
          <a:noFill/>
        </a:ln>
        <a:effectLst>
          <a:glow rad="700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C2546-6A44-E74F-B712-7228F7EAA93A}">
      <dsp:nvSpPr>
        <dsp:cNvPr id="0" name=""/>
        <dsp:cNvSpPr/>
      </dsp:nvSpPr>
      <dsp:spPr>
        <a:xfrm>
          <a:off x="0" y="0"/>
          <a:ext cx="1298153" cy="3339767"/>
        </a:xfrm>
        <a:prstGeom prst="roundRect">
          <a:avLst>
            <a:gd name="adj" fmla="val 10000"/>
          </a:avLst>
        </a:prstGeom>
        <a:solidFill>
          <a:srgbClr val="7F7F7F"/>
        </a:soli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Power Converter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Supervision: </a:t>
          </a:r>
          <a:r>
            <a:rPr lang="en-US" sz="1100" kern="1200" dirty="0" smtClean="0"/>
            <a:t>Customized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Control: </a:t>
          </a:r>
          <a:br>
            <a:rPr lang="en-US" sz="1100" kern="1200" dirty="0" smtClean="0"/>
          </a:br>
          <a:r>
            <a:rPr lang="en-US" sz="1100" kern="1200" dirty="0" smtClean="0"/>
            <a:t>FEC</a:t>
          </a:r>
          <a:endParaRPr lang="en-US" sz="1100" kern="1200" dirty="0"/>
        </a:p>
      </dsp:txBody>
      <dsp:txXfrm>
        <a:off x="0" y="1335906"/>
        <a:ext cx="1298153" cy="1335906"/>
      </dsp:txXfrm>
    </dsp:sp>
    <dsp:sp modelId="{008C5E01-C781-8548-B881-2E8A027DF875}">
      <dsp:nvSpPr>
        <dsp:cNvPr id="0" name=""/>
        <dsp:cNvSpPr/>
      </dsp:nvSpPr>
      <dsp:spPr>
        <a:xfrm>
          <a:off x="93005" y="200386"/>
          <a:ext cx="1112142" cy="111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glow rad="70000">
            <a:schemeClr val="accent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8D00CC-C5C6-9443-A919-F820007CF91F}">
      <dsp:nvSpPr>
        <dsp:cNvPr id="0" name=""/>
        <dsp:cNvSpPr/>
      </dsp:nvSpPr>
      <dsp:spPr>
        <a:xfrm>
          <a:off x="51926" y="2671813"/>
          <a:ext cx="1194300" cy="500965"/>
        </a:xfrm>
        <a:prstGeom prst="leftRightArrow">
          <a:avLst/>
        </a:prstGeom>
        <a:noFill/>
        <a:ln>
          <a:noFill/>
        </a:ln>
        <a:effectLst>
          <a:glow rad="700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30960-59EF-6A42-AC49-144D10CB5281}" type="datetimeFigureOut">
              <a:rPr lang="en-US" smtClean="0"/>
              <a:t>13/05/15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0D009-BB26-7A40-A1A5-D3CF0F9E3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22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D18EB-2105-8541-8E2F-56C632FF626D}" type="datetimeFigureOut">
              <a:rPr lang="en-US" smtClean="0"/>
              <a:t>12/05/15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3ED97-677F-9C46-8770-5AAF92FE4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404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3ED97-677F-9C46-8770-5AAF92FE41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26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3ED97-677F-9C46-8770-5AAF92FE41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94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SDA – Convert files from</a:t>
            </a:r>
            <a:r>
              <a:rPr lang="en-US" baseline="0" dirty="0" smtClean="0"/>
              <a:t> binary formats to TDMS</a:t>
            </a:r>
          </a:p>
          <a:p>
            <a:r>
              <a:rPr lang="en-US" baseline="0" dirty="0" smtClean="0"/>
              <a:t>IAP – Instrumentation Analysis Procedure, used to check that the magnet instrumentation is ready, functional and available. </a:t>
            </a:r>
          </a:p>
          <a:p>
            <a:r>
              <a:rPr lang="en-US" baseline="0" dirty="0" smtClean="0"/>
              <a:t>Diadem – Multi purpose analysis tool, can be configured to analyze any workflow</a:t>
            </a:r>
          </a:p>
          <a:p>
            <a:r>
              <a:rPr lang="en-US" baseline="0" dirty="0" smtClean="0"/>
              <a:t>Diode – Specialized tool to analyze the diode characteristics (comes with a DIODE DAQ system not shown).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3ED97-677F-9C46-8770-5AAF92FE41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14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2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38901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1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6.emf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oleObject" Target="../embeddings/oleObject3.bin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1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ng"/><Relationship Id="rId12" Type="http://schemas.openxmlformats.org/officeDocument/2006/relationships/image" Target="../media/image13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web.cern.ch/wikis/display/UCPC17/Project+Specifications" TargetMode="External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dms.cern.ch/document/1497694/0.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jpg"/><Relationship Id="rId12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oleObject" Target="../embeddings/oleObject1.bin"/><Relationship Id="rId10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://www.cern.ch/unicos" TargetMode="Externa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WP: Control and DAQ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sz="3200" b="0" i="1" dirty="0" smtClean="0">
                <a:solidFill>
                  <a:srgbClr val="000090"/>
                </a:solidFill>
              </a:rPr>
              <a:t>B180 (FAIR) Test Facility </a:t>
            </a:r>
            <a:br>
              <a:rPr lang="en-US" sz="3200" b="0" i="1" dirty="0" smtClean="0">
                <a:solidFill>
                  <a:srgbClr val="000090"/>
                </a:solidFill>
              </a:rPr>
            </a:br>
            <a:r>
              <a:rPr lang="en-US" sz="3200" b="0" i="1" dirty="0" smtClean="0">
                <a:solidFill>
                  <a:schemeClr val="bg1">
                    <a:lumMod val="50000"/>
                  </a:schemeClr>
                </a:solidFill>
              </a:rPr>
              <a:t>Plenary Meeting, May 15 </a:t>
            </a:r>
            <a:r>
              <a:rPr lang="en-US" sz="1600" b="0" i="1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1600" b="0" i="1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INDICO event</a:t>
            </a:r>
            <a:r>
              <a:rPr lang="en-US" sz="1600" b="0" i="1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sz="3200" b="0" i="1" dirty="0">
              <a:solidFill>
                <a:srgbClr val="00009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000" b="1" dirty="0" smtClean="0">
              <a:solidFill>
                <a:srgbClr val="3366FF"/>
              </a:solidFill>
            </a:endParaRPr>
          </a:p>
          <a:p>
            <a:r>
              <a:rPr lang="en-US" sz="2000" b="1" dirty="0" smtClean="0">
                <a:solidFill>
                  <a:srgbClr val="3366FF"/>
                </a:solidFill>
              </a:rPr>
              <a:t>Enrique </a:t>
            </a:r>
            <a:r>
              <a:rPr lang="en-US" sz="2000" b="1" dirty="0" smtClean="0">
                <a:solidFill>
                  <a:srgbClr val="3366FF"/>
                </a:solidFill>
              </a:rPr>
              <a:t>Blanco</a:t>
            </a:r>
          </a:p>
          <a:p>
            <a:r>
              <a:rPr lang="en-US" sz="2000" i="1" dirty="0" smtClean="0">
                <a:solidFill>
                  <a:srgbClr val="3366FF"/>
                </a:solidFill>
              </a:rPr>
              <a:t>Industrial controls (EN-ICE</a:t>
            </a:r>
            <a:r>
              <a:rPr lang="en-US" sz="2000" i="1" dirty="0" smtClean="0">
                <a:solidFill>
                  <a:srgbClr val="3366FF"/>
                </a:solidFill>
              </a:rPr>
              <a:t>)</a:t>
            </a:r>
          </a:p>
          <a:p>
            <a:endParaRPr lang="en-US" sz="1700" i="1" dirty="0">
              <a:solidFill>
                <a:srgbClr val="3366FF"/>
              </a:solidFill>
            </a:endParaRPr>
          </a:p>
          <a:p>
            <a:r>
              <a:rPr lang="en-US" sz="1500" dirty="0">
                <a:solidFill>
                  <a:srgbClr val="3366FF"/>
                </a:solidFill>
              </a:rPr>
              <a:t>Acknowledgements: </a:t>
            </a:r>
            <a:r>
              <a:rPr lang="en-US" sz="1500" dirty="0" smtClean="0">
                <a:solidFill>
                  <a:srgbClr val="3366FF"/>
                </a:solidFill>
              </a:rPr>
              <a:t>EN/ICE, M. </a:t>
            </a:r>
            <a:r>
              <a:rPr lang="en-US" sz="1500" dirty="0" err="1" smtClean="0">
                <a:solidFill>
                  <a:srgbClr val="3366FF"/>
                </a:solidFill>
              </a:rPr>
              <a:t>Charrondiere</a:t>
            </a:r>
            <a:r>
              <a:rPr lang="en-US" sz="1500" dirty="0" smtClean="0">
                <a:solidFill>
                  <a:srgbClr val="3366FF"/>
                </a:solidFill>
              </a:rPr>
              <a:t>, </a:t>
            </a:r>
            <a:r>
              <a:rPr lang="en-US" sz="1500" dirty="0">
                <a:solidFill>
                  <a:srgbClr val="3366FF"/>
                </a:solidFill>
              </a:rPr>
              <a:t>Gerard </a:t>
            </a:r>
            <a:r>
              <a:rPr lang="en-US" sz="1500" dirty="0" err="1">
                <a:solidFill>
                  <a:srgbClr val="3366FF"/>
                </a:solidFill>
              </a:rPr>
              <a:t>Willering</a:t>
            </a:r>
            <a:r>
              <a:rPr lang="en-US" sz="1500" dirty="0">
                <a:solidFill>
                  <a:srgbClr val="3366FF"/>
                </a:solidFill>
              </a:rPr>
              <a:t> </a:t>
            </a:r>
            <a:endParaRPr lang="en-US" sz="1500" dirty="0">
              <a:solidFill>
                <a:srgbClr val="3366FF"/>
              </a:solidFill>
            </a:endParaRPr>
          </a:p>
          <a:p>
            <a:endParaRPr lang="en-US" sz="2000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ACTIVITIES</a:t>
            </a:r>
            <a:r>
              <a:rPr lang="en-US" dirty="0"/>
              <a:t>: </a:t>
            </a:r>
            <a:r>
              <a:rPr lang="en-US" b="1" dirty="0"/>
              <a:t>[3] Controls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1800" dirty="0"/>
              <a:t>Operation: Integration of all systems in a </a:t>
            </a:r>
            <a:r>
              <a:rPr lang="en-US" sz="1800" b="1" dirty="0" smtClean="0"/>
              <a:t>portal</a:t>
            </a:r>
            <a:r>
              <a:rPr lang="en-US" sz="1800" dirty="0"/>
              <a:t> </a:t>
            </a:r>
            <a:r>
              <a:rPr lang="en-US" sz="1800" dirty="0" smtClean="0"/>
              <a:t>facility</a:t>
            </a:r>
            <a:endParaRPr lang="en-US" sz="1800" dirty="0"/>
          </a:p>
          <a:p>
            <a:pPr lvl="4"/>
            <a:r>
              <a:rPr lang="en-US" sz="1800" dirty="0" smtClean="0"/>
              <a:t>Control </a:t>
            </a:r>
            <a:r>
              <a:rPr lang="en-US" sz="1800" dirty="0"/>
              <a:t>room </a:t>
            </a:r>
            <a:r>
              <a:rPr lang="en-US" sz="1800" dirty="0" smtClean="0"/>
              <a:t>with</a:t>
            </a:r>
            <a:r>
              <a:rPr lang="en-US" sz="1800" dirty="0" smtClean="0"/>
              <a:t> OWS: Operator workstations (Consoles)</a:t>
            </a:r>
            <a:endParaRPr lang="en-US" sz="1800" dirty="0"/>
          </a:p>
          <a:p>
            <a:pPr lvl="4"/>
            <a:r>
              <a:rPr lang="en-US" sz="1800" dirty="0"/>
              <a:t>Possibility that all systems share an unique </a:t>
            </a:r>
            <a:r>
              <a:rPr lang="en-US" sz="1800" dirty="0" smtClean="0"/>
              <a:t>HMI </a:t>
            </a:r>
            <a:r>
              <a:rPr lang="en-US" sz="1800" dirty="0"/>
              <a:t>(ease operation)</a:t>
            </a:r>
          </a:p>
          <a:p>
            <a:pPr lvl="5"/>
            <a:r>
              <a:rPr lang="en-US" sz="1400" dirty="0" smtClean="0"/>
              <a:t>Natively: Cryogenics </a:t>
            </a:r>
            <a:r>
              <a:rPr lang="en-US" sz="1400" dirty="0"/>
              <a:t>(Vacuum), Cooling and Ventilation, QPS, Interlock</a:t>
            </a:r>
            <a:r>
              <a:rPr lang="en-US" sz="1400" dirty="0" smtClean="0"/>
              <a:t>.</a:t>
            </a:r>
          </a:p>
          <a:p>
            <a:pPr lvl="5"/>
            <a:r>
              <a:rPr lang="en-US" sz="1400" dirty="0" smtClean="0"/>
              <a:t>By communication: Power converters and additional DAQ </a:t>
            </a:r>
            <a:r>
              <a:rPr lang="en-US" sz="1400" dirty="0" smtClean="0"/>
              <a:t>channels</a:t>
            </a:r>
            <a:endParaRPr lang="en-US" sz="1400" dirty="0"/>
          </a:p>
        </p:txBody>
      </p:sp>
      <p:sp>
        <p:nvSpPr>
          <p:cNvPr id="4" name="Rectangle 65"/>
          <p:cNvSpPr>
            <a:spLocks noChangeArrowheads="1"/>
          </p:cNvSpPr>
          <p:nvPr/>
        </p:nvSpPr>
        <p:spPr bwMode="auto">
          <a:xfrm>
            <a:off x="141816" y="5441695"/>
            <a:ext cx="1055050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Data </a:t>
            </a:r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servers</a:t>
            </a:r>
            <a:endParaRPr lang="en-US" sz="12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(CERN</a:t>
            </a:r>
          </a:p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Control</a:t>
            </a:r>
          </a:p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Room)</a:t>
            </a:r>
            <a:endParaRPr lang="en-US" sz="12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7" name="Line 64"/>
          <p:cNvSpPr>
            <a:spLocks noChangeShapeType="1"/>
          </p:cNvSpPr>
          <p:nvPr/>
        </p:nvSpPr>
        <p:spPr bwMode="auto">
          <a:xfrm flipH="1">
            <a:off x="1182342" y="5009011"/>
            <a:ext cx="735739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Rectangle 65"/>
          <p:cNvSpPr>
            <a:spLocks noChangeArrowheads="1"/>
          </p:cNvSpPr>
          <p:nvPr/>
        </p:nvSpPr>
        <p:spPr bwMode="auto">
          <a:xfrm>
            <a:off x="141816" y="4259052"/>
            <a:ext cx="1029578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OWS(s)</a:t>
            </a:r>
          </a:p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(180 Control</a:t>
            </a:r>
          </a:p>
          <a:p>
            <a:r>
              <a: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Room)</a:t>
            </a:r>
            <a:endParaRPr lang="en-US" sz="12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378852" y="3494605"/>
            <a:ext cx="2868435" cy="1514406"/>
            <a:chOff x="510228" y="3494605"/>
            <a:chExt cx="2868435" cy="1514406"/>
          </a:xfrm>
        </p:grpSpPr>
        <p:grpSp>
          <p:nvGrpSpPr>
            <p:cNvPr id="50" name="Group 49"/>
            <p:cNvGrpSpPr/>
            <p:nvPr/>
          </p:nvGrpSpPr>
          <p:grpSpPr>
            <a:xfrm>
              <a:off x="510228" y="3494605"/>
              <a:ext cx="2868435" cy="1514406"/>
              <a:chOff x="959096" y="3494605"/>
              <a:chExt cx="2868435" cy="1514406"/>
            </a:xfrm>
          </p:grpSpPr>
          <p:cxnSp>
            <p:nvCxnSpPr>
              <p:cNvPr id="46" name="Straight Connector 45"/>
              <p:cNvCxnSpPr>
                <a:stCxn id="21" idx="1"/>
              </p:cNvCxnSpPr>
              <p:nvPr/>
            </p:nvCxnSpPr>
            <p:spPr>
              <a:xfrm>
                <a:off x="2276566" y="4785756"/>
                <a:ext cx="0" cy="22325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Group 27"/>
              <p:cNvGrpSpPr/>
              <p:nvPr/>
            </p:nvGrpSpPr>
            <p:grpSpPr>
              <a:xfrm>
                <a:off x="2096008" y="4259052"/>
                <a:ext cx="885941" cy="662354"/>
                <a:chOff x="2584439" y="4116715"/>
                <a:chExt cx="885941" cy="662354"/>
              </a:xfrm>
            </p:grpSpPr>
            <p:pic>
              <p:nvPicPr>
                <p:cNvPr id="16" name="Picture 723" descr="Picture 7.jp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84439" y="4116715"/>
                  <a:ext cx="495702" cy="662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" name="Picture 724" descr="Picture 8.jp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64997" y="4507769"/>
                  <a:ext cx="705383" cy="271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22" name="Objec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380737438"/>
                    </p:ext>
                  </p:extLst>
                </p:nvPr>
              </p:nvGraphicFramePr>
              <p:xfrm>
                <a:off x="3036909" y="4334871"/>
                <a:ext cx="375399" cy="20328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9" r:id="rId5" imgW="558800" imgH="254000" progId="">
                        <p:embed/>
                      </p:oleObj>
                    </mc:Choice>
                    <mc:Fallback>
                      <p:oleObj r:id="rId5" imgW="558800" imgH="254000" progId="">
                        <p:embed/>
                        <p:pic>
                          <p:nvPicPr>
                            <p:cNvPr id="0" name="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36909" y="4334871"/>
                              <a:ext cx="375399" cy="20328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23" name="Straight Connector 22"/>
              <p:cNvCxnSpPr>
                <a:stCxn id="16" idx="0"/>
                <a:endCxn id="33" idx="2"/>
              </p:cNvCxnSpPr>
              <p:nvPr/>
            </p:nvCxnSpPr>
            <p:spPr>
              <a:xfrm flipH="1" flipV="1">
                <a:off x="1455439" y="4045162"/>
                <a:ext cx="888420" cy="21389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16" idx="0"/>
                <a:endCxn id="29" idx="2"/>
              </p:cNvCxnSpPr>
              <p:nvPr/>
            </p:nvCxnSpPr>
            <p:spPr>
              <a:xfrm flipV="1">
                <a:off x="2343859" y="4051954"/>
                <a:ext cx="1034579" cy="207098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stCxn id="16" idx="0"/>
                <a:endCxn id="30" idx="7"/>
              </p:cNvCxnSpPr>
              <p:nvPr/>
            </p:nvCxnSpPr>
            <p:spPr>
              <a:xfrm flipV="1">
                <a:off x="2343859" y="4055142"/>
                <a:ext cx="31249" cy="20391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Group 36"/>
              <p:cNvGrpSpPr/>
              <p:nvPr/>
            </p:nvGrpSpPr>
            <p:grpSpPr>
              <a:xfrm>
                <a:off x="2899366" y="3494605"/>
                <a:ext cx="928165" cy="558936"/>
                <a:chOff x="3806480" y="3109434"/>
                <a:chExt cx="928165" cy="558936"/>
              </a:xfrm>
            </p:grpSpPr>
            <p:sp>
              <p:nvSpPr>
                <p:cNvPr id="19" name="Freeform 44"/>
                <p:cNvSpPr>
                  <a:spLocks/>
                </p:cNvSpPr>
                <p:nvPr/>
              </p:nvSpPr>
              <p:spPr bwMode="auto">
                <a:xfrm>
                  <a:off x="3806480" y="3109434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29" name="Picture 49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89063" y="3176111"/>
                  <a:ext cx="792978" cy="490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8" name="Group 37"/>
              <p:cNvGrpSpPr/>
              <p:nvPr/>
            </p:nvGrpSpPr>
            <p:grpSpPr>
              <a:xfrm>
                <a:off x="1917734" y="3497175"/>
                <a:ext cx="928165" cy="558936"/>
                <a:chOff x="2546551" y="3261834"/>
                <a:chExt cx="928165" cy="558936"/>
              </a:xfrm>
            </p:grpSpPr>
            <p:sp>
              <p:nvSpPr>
                <p:cNvPr id="30" name="Freeform 44"/>
                <p:cNvSpPr>
                  <a:spLocks/>
                </p:cNvSpPr>
                <p:nvPr/>
              </p:nvSpPr>
              <p:spPr bwMode="auto">
                <a:xfrm>
                  <a:off x="2546551" y="3261834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31" name="Picture 49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17959" y="3294681"/>
                  <a:ext cx="792978" cy="490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9" name="Group 38"/>
              <p:cNvGrpSpPr/>
              <p:nvPr/>
            </p:nvGrpSpPr>
            <p:grpSpPr>
              <a:xfrm>
                <a:off x="959096" y="3512445"/>
                <a:ext cx="953253" cy="558936"/>
                <a:chOff x="1309432" y="3381057"/>
                <a:chExt cx="953253" cy="558936"/>
              </a:xfrm>
            </p:grpSpPr>
            <p:sp>
              <p:nvSpPr>
                <p:cNvPr id="32" name="Freeform 44"/>
                <p:cNvSpPr>
                  <a:spLocks/>
                </p:cNvSpPr>
                <p:nvPr/>
              </p:nvSpPr>
              <p:spPr bwMode="auto">
                <a:xfrm>
                  <a:off x="1309432" y="3381057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33" name="Picture 513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48865" y="3392146"/>
                  <a:ext cx="913820" cy="521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7" name="Rectangle 65"/>
            <p:cNvSpPr>
              <a:spLocks noChangeArrowheads="1"/>
            </p:cNvSpPr>
            <p:nvPr/>
          </p:nvSpPr>
          <p:spPr bwMode="auto">
            <a:xfrm>
              <a:off x="2142842" y="4219133"/>
              <a:ext cx="952483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Cryogenics</a:t>
              </a:r>
              <a:endPara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335716" y="3504145"/>
            <a:ext cx="2857487" cy="1525355"/>
            <a:chOff x="3423300" y="3504145"/>
            <a:chExt cx="2857487" cy="1525355"/>
          </a:xfrm>
        </p:grpSpPr>
        <p:grpSp>
          <p:nvGrpSpPr>
            <p:cNvPr id="69" name="Group 68"/>
            <p:cNvGrpSpPr/>
            <p:nvPr/>
          </p:nvGrpSpPr>
          <p:grpSpPr>
            <a:xfrm>
              <a:off x="3423300" y="3504145"/>
              <a:ext cx="2857487" cy="1525355"/>
              <a:chOff x="959096" y="3483656"/>
              <a:chExt cx="2857487" cy="1525355"/>
            </a:xfrm>
          </p:grpSpPr>
          <p:cxnSp>
            <p:nvCxnSpPr>
              <p:cNvPr id="70" name="Straight Connector 69"/>
              <p:cNvCxnSpPr>
                <a:stCxn id="85" idx="1"/>
              </p:cNvCxnSpPr>
              <p:nvPr/>
            </p:nvCxnSpPr>
            <p:spPr>
              <a:xfrm>
                <a:off x="2276566" y="4785756"/>
                <a:ext cx="0" cy="22325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70"/>
              <p:cNvGrpSpPr/>
              <p:nvPr/>
            </p:nvGrpSpPr>
            <p:grpSpPr>
              <a:xfrm>
                <a:off x="2096008" y="4259052"/>
                <a:ext cx="885941" cy="662354"/>
                <a:chOff x="2584439" y="4116715"/>
                <a:chExt cx="885941" cy="662354"/>
              </a:xfrm>
            </p:grpSpPr>
            <p:pic>
              <p:nvPicPr>
                <p:cNvPr id="84" name="Picture 723" descr="Picture 7.jp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84439" y="4116715"/>
                  <a:ext cx="495702" cy="662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5" name="Picture 724" descr="Picture 8.jp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64997" y="4507769"/>
                  <a:ext cx="705383" cy="271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86" name="Objec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247565433"/>
                    </p:ext>
                  </p:extLst>
                </p:nvPr>
              </p:nvGraphicFramePr>
              <p:xfrm>
                <a:off x="3036909" y="4334871"/>
                <a:ext cx="375399" cy="20328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" r:id="rId9" imgW="558800" imgH="254000" progId="">
                        <p:embed/>
                      </p:oleObj>
                    </mc:Choice>
                    <mc:Fallback>
                      <p:oleObj r:id="rId9" imgW="558800" imgH="254000" progId="">
                        <p:embed/>
                        <p:pic>
                          <p:nvPicPr>
                            <p:cNvPr id="0" name="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36909" y="4334871"/>
                              <a:ext cx="375399" cy="20328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72" name="Straight Connector 71"/>
              <p:cNvCxnSpPr>
                <a:stCxn id="84" idx="0"/>
                <a:endCxn id="79" idx="2"/>
              </p:cNvCxnSpPr>
              <p:nvPr/>
            </p:nvCxnSpPr>
            <p:spPr>
              <a:xfrm flipH="1" flipV="1">
                <a:off x="1455439" y="4045162"/>
                <a:ext cx="888420" cy="21389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84" idx="0"/>
                <a:endCxn id="83" idx="2"/>
              </p:cNvCxnSpPr>
              <p:nvPr/>
            </p:nvCxnSpPr>
            <p:spPr>
              <a:xfrm flipV="1">
                <a:off x="2343859" y="4051954"/>
                <a:ext cx="1034579" cy="207098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stCxn id="84" idx="0"/>
                <a:endCxn id="80" idx="7"/>
              </p:cNvCxnSpPr>
              <p:nvPr/>
            </p:nvCxnSpPr>
            <p:spPr>
              <a:xfrm flipV="1">
                <a:off x="2343859" y="4055142"/>
                <a:ext cx="31249" cy="20391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Group 74"/>
              <p:cNvGrpSpPr/>
              <p:nvPr/>
            </p:nvGrpSpPr>
            <p:grpSpPr>
              <a:xfrm>
                <a:off x="2888418" y="3483656"/>
                <a:ext cx="928165" cy="568298"/>
                <a:chOff x="3795532" y="3098485"/>
                <a:chExt cx="928165" cy="568298"/>
              </a:xfrm>
            </p:grpSpPr>
            <p:sp>
              <p:nvSpPr>
                <p:cNvPr id="82" name="Freeform 44"/>
                <p:cNvSpPr>
                  <a:spLocks/>
                </p:cNvSpPr>
                <p:nvPr/>
              </p:nvSpPr>
              <p:spPr bwMode="auto">
                <a:xfrm>
                  <a:off x="3795532" y="3098485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83" name="Picture 49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89063" y="3176111"/>
                  <a:ext cx="792978" cy="490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76" name="Group 75"/>
              <p:cNvGrpSpPr/>
              <p:nvPr/>
            </p:nvGrpSpPr>
            <p:grpSpPr>
              <a:xfrm>
                <a:off x="1917734" y="3497175"/>
                <a:ext cx="928165" cy="558936"/>
                <a:chOff x="2546551" y="3261834"/>
                <a:chExt cx="928165" cy="558936"/>
              </a:xfrm>
            </p:grpSpPr>
            <p:sp>
              <p:nvSpPr>
                <p:cNvPr id="80" name="Freeform 44"/>
                <p:cNvSpPr>
                  <a:spLocks/>
                </p:cNvSpPr>
                <p:nvPr/>
              </p:nvSpPr>
              <p:spPr bwMode="auto">
                <a:xfrm>
                  <a:off x="2546551" y="3261834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81" name="Picture 49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17959" y="3294681"/>
                  <a:ext cx="792978" cy="490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77" name="Group 76"/>
              <p:cNvGrpSpPr/>
              <p:nvPr/>
            </p:nvGrpSpPr>
            <p:grpSpPr>
              <a:xfrm>
                <a:off x="959096" y="3512445"/>
                <a:ext cx="953253" cy="558936"/>
                <a:chOff x="1309432" y="3381057"/>
                <a:chExt cx="953253" cy="558936"/>
              </a:xfrm>
            </p:grpSpPr>
            <p:sp>
              <p:nvSpPr>
                <p:cNvPr id="78" name="Freeform 44"/>
                <p:cNvSpPr>
                  <a:spLocks/>
                </p:cNvSpPr>
                <p:nvPr/>
              </p:nvSpPr>
              <p:spPr bwMode="auto">
                <a:xfrm>
                  <a:off x="1309432" y="3381057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79" name="Picture 513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48865" y="3392146"/>
                  <a:ext cx="913820" cy="521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8" name="Rectangle 65"/>
            <p:cNvSpPr>
              <a:spLocks noChangeArrowheads="1"/>
            </p:cNvSpPr>
            <p:nvPr/>
          </p:nvSpPr>
          <p:spPr bwMode="auto">
            <a:xfrm>
              <a:off x="3837818" y="4279541"/>
              <a:ext cx="801150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PORTAL</a:t>
              </a:r>
              <a:endParaRPr lang="en-US" sz="1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266042" y="3494605"/>
            <a:ext cx="2868435" cy="1514406"/>
            <a:chOff x="6266042" y="3494605"/>
            <a:chExt cx="2868435" cy="1514406"/>
          </a:xfrm>
        </p:grpSpPr>
        <p:grpSp>
          <p:nvGrpSpPr>
            <p:cNvPr id="51" name="Group 50"/>
            <p:cNvGrpSpPr/>
            <p:nvPr/>
          </p:nvGrpSpPr>
          <p:grpSpPr>
            <a:xfrm>
              <a:off x="6266042" y="3494605"/>
              <a:ext cx="2868435" cy="1514406"/>
              <a:chOff x="959096" y="3494605"/>
              <a:chExt cx="2868435" cy="1514406"/>
            </a:xfrm>
          </p:grpSpPr>
          <p:cxnSp>
            <p:nvCxnSpPr>
              <p:cNvPr id="52" name="Straight Connector 51"/>
              <p:cNvCxnSpPr>
                <a:stCxn id="67" idx="1"/>
              </p:cNvCxnSpPr>
              <p:nvPr/>
            </p:nvCxnSpPr>
            <p:spPr>
              <a:xfrm>
                <a:off x="2276566" y="4785756"/>
                <a:ext cx="0" cy="22325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3" name="Group 52"/>
              <p:cNvGrpSpPr/>
              <p:nvPr/>
            </p:nvGrpSpPr>
            <p:grpSpPr>
              <a:xfrm>
                <a:off x="2096008" y="4259052"/>
                <a:ext cx="885941" cy="662354"/>
                <a:chOff x="2584439" y="4116715"/>
                <a:chExt cx="885941" cy="662354"/>
              </a:xfrm>
            </p:grpSpPr>
            <p:pic>
              <p:nvPicPr>
                <p:cNvPr id="66" name="Picture 723" descr="Picture 7.jp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84439" y="4116715"/>
                  <a:ext cx="495702" cy="662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7" name="Picture 724" descr="Picture 8.jp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64997" y="4507769"/>
                  <a:ext cx="705383" cy="271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68" name="Objec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083454017"/>
                    </p:ext>
                  </p:extLst>
                </p:nvPr>
              </p:nvGraphicFramePr>
              <p:xfrm>
                <a:off x="3036909" y="4334871"/>
                <a:ext cx="375399" cy="20328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1" r:id="rId10" imgW="558800" imgH="254000" progId="">
                        <p:embed/>
                      </p:oleObj>
                    </mc:Choice>
                    <mc:Fallback>
                      <p:oleObj r:id="rId10" imgW="558800" imgH="254000" progId="">
                        <p:embed/>
                        <p:pic>
                          <p:nvPicPr>
                            <p:cNvPr id="0" name="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36909" y="4334871"/>
                              <a:ext cx="375399" cy="20328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54" name="Straight Connector 53"/>
              <p:cNvCxnSpPr>
                <a:stCxn id="66" idx="0"/>
                <a:endCxn id="61" idx="2"/>
              </p:cNvCxnSpPr>
              <p:nvPr/>
            </p:nvCxnSpPr>
            <p:spPr>
              <a:xfrm flipH="1" flipV="1">
                <a:off x="1455439" y="4045162"/>
                <a:ext cx="888420" cy="21389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stCxn id="66" idx="0"/>
                <a:endCxn id="65" idx="2"/>
              </p:cNvCxnSpPr>
              <p:nvPr/>
            </p:nvCxnSpPr>
            <p:spPr>
              <a:xfrm flipV="1">
                <a:off x="2343859" y="4051954"/>
                <a:ext cx="1034579" cy="207098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66" idx="0"/>
                <a:endCxn id="62" idx="7"/>
              </p:cNvCxnSpPr>
              <p:nvPr/>
            </p:nvCxnSpPr>
            <p:spPr>
              <a:xfrm flipV="1">
                <a:off x="2343859" y="4055142"/>
                <a:ext cx="31249" cy="20391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2899366" y="3494605"/>
                <a:ext cx="928165" cy="558936"/>
                <a:chOff x="3806480" y="3109434"/>
                <a:chExt cx="928165" cy="558936"/>
              </a:xfrm>
            </p:grpSpPr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>
                  <a:off x="3806480" y="3109434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65" name="Picture 49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89063" y="3176111"/>
                  <a:ext cx="792978" cy="490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8" name="Group 57"/>
              <p:cNvGrpSpPr/>
              <p:nvPr/>
            </p:nvGrpSpPr>
            <p:grpSpPr>
              <a:xfrm>
                <a:off x="1917734" y="3497175"/>
                <a:ext cx="928165" cy="558936"/>
                <a:chOff x="2546551" y="3261834"/>
                <a:chExt cx="928165" cy="558936"/>
              </a:xfrm>
            </p:grpSpPr>
            <p:sp>
              <p:nvSpPr>
                <p:cNvPr id="62" name="Freeform 44"/>
                <p:cNvSpPr>
                  <a:spLocks/>
                </p:cNvSpPr>
                <p:nvPr/>
              </p:nvSpPr>
              <p:spPr bwMode="auto">
                <a:xfrm>
                  <a:off x="2546551" y="3261834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63" name="Picture 49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17959" y="3294681"/>
                  <a:ext cx="792978" cy="490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9" name="Group 58"/>
              <p:cNvGrpSpPr/>
              <p:nvPr/>
            </p:nvGrpSpPr>
            <p:grpSpPr>
              <a:xfrm>
                <a:off x="959096" y="3512445"/>
                <a:ext cx="953253" cy="558936"/>
                <a:chOff x="1309432" y="3381057"/>
                <a:chExt cx="953253" cy="558936"/>
              </a:xfrm>
            </p:grpSpPr>
            <p:sp>
              <p:nvSpPr>
                <p:cNvPr id="60" name="Freeform 44"/>
                <p:cNvSpPr>
                  <a:spLocks/>
                </p:cNvSpPr>
                <p:nvPr/>
              </p:nvSpPr>
              <p:spPr bwMode="auto">
                <a:xfrm>
                  <a:off x="1309432" y="3381057"/>
                  <a:ext cx="928165" cy="558936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61" name="Picture 513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48865" y="3392146"/>
                  <a:ext cx="913820" cy="521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9" name="Rectangle 65"/>
            <p:cNvSpPr>
              <a:spLocks noChangeArrowheads="1"/>
            </p:cNvSpPr>
            <p:nvPr/>
          </p:nvSpPr>
          <p:spPr bwMode="auto">
            <a:xfrm>
              <a:off x="7074850" y="4281956"/>
              <a:ext cx="400750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CV</a:t>
              </a:r>
              <a:endPara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2136188" y="5029500"/>
            <a:ext cx="5867036" cy="1189193"/>
            <a:chOff x="2136188" y="5029500"/>
            <a:chExt cx="5867036" cy="1189193"/>
          </a:xfrm>
        </p:grpSpPr>
        <p:sp>
          <p:nvSpPr>
            <p:cNvPr id="104" name="Line 64"/>
            <p:cNvSpPr>
              <a:spLocks noChangeShapeType="1"/>
            </p:cNvSpPr>
            <p:nvPr/>
          </p:nvSpPr>
          <p:spPr bwMode="auto">
            <a:xfrm flipH="1">
              <a:off x="2136188" y="5897730"/>
              <a:ext cx="5867036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3971554" y="5029500"/>
              <a:ext cx="1581787" cy="1189193"/>
              <a:chOff x="3971554" y="5029500"/>
              <a:chExt cx="1581787" cy="1189193"/>
            </a:xfrm>
          </p:grpSpPr>
          <p:pic>
            <p:nvPicPr>
              <p:cNvPr id="9" name="Picture 98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9465" y="5519332"/>
                <a:ext cx="699505" cy="699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65"/>
              <p:cNvSpPr>
                <a:spLocks noChangeArrowheads="1"/>
              </p:cNvSpPr>
              <p:nvPr/>
            </p:nvSpPr>
            <p:spPr bwMode="auto">
              <a:xfrm>
                <a:off x="3971554" y="5185033"/>
                <a:ext cx="1581787" cy="2744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Controls (PORTAL)</a:t>
                </a:r>
                <a:endParaRPr lang="en-US" sz="12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>
                <a:off x="4703676" y="5029500"/>
                <a:ext cx="0" cy="450456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0" name="Group 99"/>
          <p:cNvGrpSpPr/>
          <p:nvPr/>
        </p:nvGrpSpPr>
        <p:grpSpPr>
          <a:xfrm>
            <a:off x="2915575" y="5018551"/>
            <a:ext cx="873193" cy="1222127"/>
            <a:chOff x="2915575" y="5018551"/>
            <a:chExt cx="873193" cy="1222127"/>
          </a:xfrm>
        </p:grpSpPr>
        <p:pic>
          <p:nvPicPr>
            <p:cNvPr id="14" name="Picture 9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263" y="5541317"/>
              <a:ext cx="699505" cy="69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65"/>
            <p:cNvSpPr>
              <a:spLocks noChangeArrowheads="1"/>
            </p:cNvSpPr>
            <p:nvPr/>
          </p:nvSpPr>
          <p:spPr bwMode="auto">
            <a:xfrm>
              <a:off x="2915575" y="5185033"/>
              <a:ext cx="507725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QPS</a:t>
              </a:r>
              <a:endPara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>
              <a:off x="3470064" y="5018551"/>
              <a:ext cx="0" cy="45045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1064032" y="5009011"/>
            <a:ext cx="1345018" cy="1214656"/>
            <a:chOff x="1064032" y="5009011"/>
            <a:chExt cx="1345018" cy="1214656"/>
          </a:xfrm>
        </p:grpSpPr>
        <p:pic>
          <p:nvPicPr>
            <p:cNvPr id="5" name="Picture 9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545" y="5524306"/>
              <a:ext cx="699505" cy="69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5"/>
            <p:cNvSpPr>
              <a:spLocks noChangeArrowheads="1"/>
            </p:cNvSpPr>
            <p:nvPr/>
          </p:nvSpPr>
          <p:spPr bwMode="auto">
            <a:xfrm>
              <a:off x="1064032" y="5185033"/>
              <a:ext cx="952483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Cryogenics</a:t>
              </a:r>
              <a:endPara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2088246" y="5009011"/>
              <a:ext cx="0" cy="45045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5691071" y="4998353"/>
            <a:ext cx="1120143" cy="1242325"/>
            <a:chOff x="5691071" y="4998353"/>
            <a:chExt cx="1120143" cy="1242325"/>
          </a:xfrm>
        </p:grpSpPr>
        <p:pic>
          <p:nvPicPr>
            <p:cNvPr id="11" name="Picture 9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709" y="5541317"/>
              <a:ext cx="699505" cy="69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65"/>
            <p:cNvSpPr>
              <a:spLocks noChangeArrowheads="1"/>
            </p:cNvSpPr>
            <p:nvPr/>
          </p:nvSpPr>
          <p:spPr bwMode="auto">
            <a:xfrm>
              <a:off x="5691071" y="5192271"/>
              <a:ext cx="841275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Interlocks</a:t>
              </a:r>
              <a:endPara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cxnSp>
          <p:nvCxnSpPr>
            <p:cNvPr id="96" name="Straight Connector 95"/>
            <p:cNvCxnSpPr/>
            <p:nvPr/>
          </p:nvCxnSpPr>
          <p:spPr>
            <a:xfrm>
              <a:off x="6532346" y="4998353"/>
              <a:ext cx="0" cy="45045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7272719" y="5009011"/>
            <a:ext cx="908672" cy="1214656"/>
            <a:chOff x="7272719" y="5009011"/>
            <a:chExt cx="908672" cy="1214656"/>
          </a:xfrm>
        </p:grpSpPr>
        <p:pic>
          <p:nvPicPr>
            <p:cNvPr id="7" name="Picture 9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1886" y="5524306"/>
              <a:ext cx="699505" cy="69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5"/>
            <p:cNvSpPr>
              <a:spLocks noChangeArrowheads="1"/>
            </p:cNvSpPr>
            <p:nvPr/>
          </p:nvSpPr>
          <p:spPr bwMode="auto">
            <a:xfrm>
              <a:off x="7272719" y="5192271"/>
              <a:ext cx="400750" cy="2744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CV</a:t>
              </a:r>
              <a:endParaRPr lang="en-US" sz="12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7855424" y="5009011"/>
              <a:ext cx="0" cy="45045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Date Placeholder 10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107" name="Footer Placeholder 10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108" name="Slide Number Placeholder 1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30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ACTIVITIES</a:t>
            </a:r>
            <a:r>
              <a:rPr lang="en-US" dirty="0"/>
              <a:t>: </a:t>
            </a:r>
            <a:r>
              <a:rPr lang="en-US" b="1" dirty="0"/>
              <a:t>[3] Controls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Operation architecture</a:t>
            </a:r>
            <a:endParaRPr lang="en-US" sz="2000" dirty="0"/>
          </a:p>
        </p:txBody>
      </p:sp>
      <p:grpSp>
        <p:nvGrpSpPr>
          <p:cNvPr id="23" name="Group 148"/>
          <p:cNvGrpSpPr>
            <a:grpSpLocks/>
          </p:cNvGrpSpPr>
          <p:nvPr/>
        </p:nvGrpSpPr>
        <p:grpSpPr bwMode="auto">
          <a:xfrm>
            <a:off x="4705350" y="1456447"/>
            <a:ext cx="3827463" cy="1895612"/>
            <a:chOff x="4705870" y="559021"/>
            <a:chExt cx="3826570" cy="1895375"/>
          </a:xfrm>
        </p:grpSpPr>
        <p:cxnSp>
          <p:nvCxnSpPr>
            <p:cNvPr id="24" name="Straight Connector 23"/>
            <p:cNvCxnSpPr/>
            <p:nvPr/>
          </p:nvCxnSpPr>
          <p:spPr bwMode="auto">
            <a:xfrm rot="5400000">
              <a:off x="4967721" y="2202018"/>
              <a:ext cx="5047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38"/>
            <p:cNvSpPr txBox="1">
              <a:spLocks noChangeArrowheads="1"/>
            </p:cNvSpPr>
            <p:nvPr/>
          </p:nvSpPr>
          <p:spPr bwMode="auto">
            <a:xfrm>
              <a:off x="4716016" y="1340768"/>
              <a:ext cx="12858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WTS</a:t>
              </a:r>
            </a:p>
          </p:txBody>
        </p:sp>
        <p:grpSp>
          <p:nvGrpSpPr>
            <p:cNvPr id="26" name="Group 79"/>
            <p:cNvGrpSpPr>
              <a:grpSpLocks/>
            </p:cNvGrpSpPr>
            <p:nvPr/>
          </p:nvGrpSpPr>
          <p:grpSpPr bwMode="auto">
            <a:xfrm>
              <a:off x="7380313" y="821935"/>
              <a:ext cx="606996" cy="608910"/>
              <a:chOff x="7280697" y="846144"/>
              <a:chExt cx="1222688" cy="1155382"/>
            </a:xfrm>
          </p:grpSpPr>
          <p:pic>
            <p:nvPicPr>
              <p:cNvPr id="35" name="Picture 6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80697" y="846144"/>
                <a:ext cx="1222688" cy="1155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TextBox 81"/>
              <p:cNvSpPr txBox="1">
                <a:spLocks noChangeArrowheads="1"/>
              </p:cNvSpPr>
              <p:nvPr/>
            </p:nvSpPr>
            <p:spPr bwMode="auto">
              <a:xfrm>
                <a:off x="7669854" y="1217260"/>
                <a:ext cx="420163" cy="749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 b="1"/>
                  <a:t>P</a:t>
                </a:r>
              </a:p>
            </p:txBody>
          </p:sp>
        </p:grpSp>
        <p:grpSp>
          <p:nvGrpSpPr>
            <p:cNvPr id="27" name="Group 78"/>
            <p:cNvGrpSpPr>
              <a:grpSpLocks/>
            </p:cNvGrpSpPr>
            <p:nvPr/>
          </p:nvGrpSpPr>
          <p:grpSpPr bwMode="auto">
            <a:xfrm>
              <a:off x="8031236" y="852737"/>
              <a:ext cx="501204" cy="568031"/>
              <a:chOff x="8279747" y="6045455"/>
              <a:chExt cx="501176" cy="568000"/>
            </a:xfrm>
          </p:grpSpPr>
          <p:pic>
            <p:nvPicPr>
              <p:cNvPr id="33" name="Picture 11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9747" y="6045455"/>
                <a:ext cx="501176" cy="56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TextBox 44"/>
              <p:cNvSpPr txBox="1">
                <a:spLocks noChangeArrowheads="1"/>
              </p:cNvSpPr>
              <p:nvPr/>
            </p:nvSpPr>
            <p:spPr bwMode="auto">
              <a:xfrm>
                <a:off x="8395628" y="6194978"/>
                <a:ext cx="241289" cy="338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 b="1"/>
                  <a:t>C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 bwMode="auto">
            <a:xfrm flipV="1">
              <a:off x="5724807" y="1106120"/>
              <a:ext cx="1062416" cy="73876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9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870" y="1628800"/>
              <a:ext cx="1090266" cy="608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5" descr="C:\Documents and Settings\eblanco\Local Settings\Temporary Internet Files\Content.IE5\15EXL40N\MCj04316320000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4823" y="559021"/>
              <a:ext cx="632630" cy="632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" descr="C:\Documents and Settings\eblanco\Local Settings\Temporary Internet Files\Content.IE5\15EXL40N\MCj04316320000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7223" y="711441"/>
              <a:ext cx="632630" cy="632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20809" y="1060105"/>
              <a:ext cx="741479" cy="741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4" name="Group 93"/>
          <p:cNvGrpSpPr/>
          <p:nvPr/>
        </p:nvGrpSpPr>
        <p:grpSpPr>
          <a:xfrm>
            <a:off x="608013" y="2226556"/>
            <a:ext cx="7869237" cy="2460625"/>
            <a:chOff x="608013" y="2226556"/>
            <a:chExt cx="7869237" cy="2460625"/>
          </a:xfrm>
        </p:grpSpPr>
        <p:grpSp>
          <p:nvGrpSpPr>
            <p:cNvPr id="5" name="Group 147"/>
            <p:cNvGrpSpPr>
              <a:grpSpLocks/>
            </p:cNvGrpSpPr>
            <p:nvPr/>
          </p:nvGrpSpPr>
          <p:grpSpPr bwMode="auto">
            <a:xfrm>
              <a:off x="608013" y="2226556"/>
              <a:ext cx="7869237" cy="2460625"/>
              <a:chOff x="608708" y="1328666"/>
              <a:chExt cx="7868810" cy="2460374"/>
            </a:xfrm>
          </p:grpSpPr>
          <p:cxnSp>
            <p:nvCxnSpPr>
              <p:cNvPr id="6" name="Straight Connector 5"/>
              <p:cNvCxnSpPr/>
              <p:nvPr/>
            </p:nvCxnSpPr>
            <p:spPr bwMode="auto">
              <a:xfrm>
                <a:off x="608708" y="2463612"/>
                <a:ext cx="7770390" cy="253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 bwMode="auto">
              <a:xfrm rot="16200000" flipV="1">
                <a:off x="3822136" y="2808065"/>
                <a:ext cx="7143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 bwMode="auto">
              <a:xfrm rot="5400000" flipH="1" flipV="1">
                <a:off x="3812610" y="3465223"/>
                <a:ext cx="647634" cy="0"/>
              </a:xfrm>
              <a:prstGeom prst="line">
                <a:avLst/>
              </a:prstGeom>
              <a:ln w="19050">
                <a:solidFill>
                  <a:srgbClr val="FF8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116"/>
              <p:cNvSpPr txBox="1">
                <a:spLocks noChangeArrowheads="1"/>
              </p:cNvSpPr>
              <p:nvPr/>
            </p:nvSpPr>
            <p:spPr bwMode="auto">
              <a:xfrm>
                <a:off x="6228184" y="2119335"/>
                <a:ext cx="224933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2000">
                    <a:latin typeface="Calibri" charset="0"/>
                  </a:rPr>
                  <a:t>Ethernet Corporate</a:t>
                </a:r>
              </a:p>
            </p:txBody>
          </p:sp>
          <p:pic>
            <p:nvPicPr>
              <p:cNvPr id="10" name="Picture 5" descr="C:\Documents and Settings\eblanco\Local Settings\Temporary Internet Files\Content.IE5\15EXL40N\MCj04316320000[1]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5866" y="1738862"/>
                <a:ext cx="632630" cy="6326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 bwMode="auto">
              <a:xfrm rot="5400000">
                <a:off x="3084290" y="2235829"/>
                <a:ext cx="428581" cy="158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1438581"/>
                <a:ext cx="593683" cy="5109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Box 81"/>
              <p:cNvSpPr txBox="1">
                <a:spLocks noChangeArrowheads="1"/>
              </p:cNvSpPr>
              <p:nvPr/>
            </p:nvSpPr>
            <p:spPr bwMode="auto">
              <a:xfrm>
                <a:off x="907498" y="1562864"/>
                <a:ext cx="14039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 b="1"/>
                  <a:t>P</a:t>
                </a:r>
              </a:p>
            </p:txBody>
          </p:sp>
          <p:grpSp>
            <p:nvGrpSpPr>
              <p:cNvPr id="14" name="Group 78"/>
              <p:cNvGrpSpPr>
                <a:grpSpLocks/>
              </p:cNvGrpSpPr>
              <p:nvPr/>
            </p:nvGrpSpPr>
            <p:grpSpPr bwMode="auto">
              <a:xfrm>
                <a:off x="1313683" y="1437196"/>
                <a:ext cx="450005" cy="510002"/>
                <a:chOff x="4073839" y="5936725"/>
                <a:chExt cx="449979" cy="509977"/>
              </a:xfrm>
            </p:grpSpPr>
            <p:pic>
              <p:nvPicPr>
                <p:cNvPr id="21" name="Picture 1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3839" y="5936725"/>
                  <a:ext cx="449979" cy="5099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2" name="TextBox 36"/>
                <p:cNvSpPr txBox="1">
                  <a:spLocks noChangeArrowheads="1"/>
                </p:cNvSpPr>
                <p:nvPr/>
              </p:nvSpPr>
              <p:spPr bwMode="auto">
                <a:xfrm>
                  <a:off x="4176936" y="6052595"/>
                  <a:ext cx="189518" cy="3385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 b="1"/>
                    <a:t>C</a:t>
                  </a:r>
                </a:p>
              </p:txBody>
            </p:sp>
          </p:grpSp>
          <p:sp>
            <p:nvSpPr>
              <p:cNvPr id="15" name="TextBox 57"/>
              <p:cNvSpPr txBox="1">
                <a:spLocks noChangeArrowheads="1"/>
              </p:cNvSpPr>
              <p:nvPr/>
            </p:nvSpPr>
            <p:spPr bwMode="auto">
              <a:xfrm>
                <a:off x="1835696" y="1328666"/>
                <a:ext cx="1285875" cy="523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400" dirty="0" smtClean="0"/>
                  <a:t>CERN</a:t>
                </a:r>
              </a:p>
              <a:p>
                <a:r>
                  <a:rPr lang="en-US" sz="1400" dirty="0" smtClean="0"/>
                  <a:t>computers</a:t>
                </a:r>
                <a:endParaRPr lang="en-US" sz="1400" b="1" dirty="0"/>
              </a:p>
            </p:txBody>
          </p:sp>
          <p:pic>
            <p:nvPicPr>
              <p:cNvPr id="16" name="Picture 71" descr="C:\Documents and Settings\eblanco\Local Settings\Temporary Internet Files\Content.IE5\4P84RBAS\MCj04315660000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5032" y="1476401"/>
                <a:ext cx="696913" cy="701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71" descr="C:\Documents and Settings\eblanco\Local Settings\Temporary Internet Files\Content.IE5\4P84RBAS\MCj04315660000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7907" y="1565176"/>
                <a:ext cx="696913" cy="701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71" descr="C:\Documents and Settings\eblanco\Local Settings\Temporary Internet Files\Content.IE5\4P84RBAS\MCj04315660000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1700808"/>
                <a:ext cx="696913" cy="701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9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6794" y="2948782"/>
                <a:ext cx="1090266" cy="608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0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5040" y="2116489"/>
                <a:ext cx="371847" cy="371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3" name="TextBox 30"/>
            <p:cNvSpPr txBox="1">
              <a:spLocks noChangeArrowheads="1"/>
            </p:cNvSpPr>
            <p:nvPr/>
          </p:nvSpPr>
          <p:spPr bwMode="auto">
            <a:xfrm>
              <a:off x="3576260" y="3608391"/>
              <a:ext cx="636058" cy="307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dirty="0">
                  <a:solidFill>
                    <a:srgbClr val="FF8600"/>
                  </a:solidFill>
                </a:rPr>
                <a:t>WTS</a:t>
              </a: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59994" y="3496556"/>
            <a:ext cx="7956944" cy="1184736"/>
            <a:chOff x="559994" y="3496556"/>
            <a:chExt cx="7956944" cy="1184736"/>
          </a:xfrm>
        </p:grpSpPr>
        <p:cxnSp>
          <p:nvCxnSpPr>
            <p:cNvPr id="57" name="Straight Connector 56"/>
            <p:cNvCxnSpPr/>
            <p:nvPr/>
          </p:nvCxnSpPr>
          <p:spPr bwMode="auto">
            <a:xfrm rot="5400000">
              <a:off x="1307577" y="4496681"/>
              <a:ext cx="358775" cy="0"/>
            </a:xfrm>
            <a:prstGeom prst="line">
              <a:avLst/>
            </a:prstGeom>
            <a:ln w="19050">
              <a:solidFill>
                <a:srgbClr val="FF8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142"/>
            <p:cNvGrpSpPr>
              <a:grpSpLocks/>
            </p:cNvGrpSpPr>
            <p:nvPr/>
          </p:nvGrpSpPr>
          <p:grpSpPr bwMode="auto">
            <a:xfrm>
              <a:off x="4859627" y="3745423"/>
              <a:ext cx="989959" cy="935869"/>
              <a:chOff x="4860032" y="2847836"/>
              <a:chExt cx="990011" cy="935978"/>
            </a:xfrm>
          </p:grpSpPr>
          <p:cxnSp>
            <p:nvCxnSpPr>
              <p:cNvPr id="69" name="Straight Connector 68"/>
              <p:cNvCxnSpPr/>
              <p:nvPr/>
            </p:nvCxnSpPr>
            <p:spPr bwMode="auto">
              <a:xfrm rot="5400000">
                <a:off x="5400307" y="3603151"/>
                <a:ext cx="360405" cy="0"/>
              </a:xfrm>
              <a:prstGeom prst="line">
                <a:avLst/>
              </a:prstGeom>
              <a:ln w="19050">
                <a:solidFill>
                  <a:srgbClr val="FF8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0" name="Picture 71" descr="C:\Documents and Settings\eblanco\Local Settings\Temporary Internet Files\Content.IE5\4P84RBAS\MCj04315660000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0032" y="2847836"/>
                <a:ext cx="696913" cy="701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71" descr="C:\Documents and Settings\eblanco\Local Settings\Temporary Internet Files\Content.IE5\4P84RBAS\MCj04315660000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2907" y="2936611"/>
                <a:ext cx="696913" cy="701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71" descr="C:\Documents and Settings\eblanco\Local Settings\Temporary Internet Files\Content.IE5\4P84RBAS\MCj04315660000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3130" y="3046356"/>
                <a:ext cx="696913" cy="701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9" name="Picture 10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EFC"/>
                </a:clrFrom>
                <a:clrTo>
                  <a:srgbClr val="FF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5682" y="3874896"/>
              <a:ext cx="452710" cy="536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Box 89"/>
            <p:cNvSpPr txBox="1">
              <a:spLocks noChangeArrowheads="1"/>
            </p:cNvSpPr>
            <p:nvPr/>
          </p:nvSpPr>
          <p:spPr bwMode="auto">
            <a:xfrm>
              <a:off x="5861225" y="4014122"/>
              <a:ext cx="186347" cy="369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b="1"/>
                <a:t>O</a:t>
              </a:r>
            </a:p>
          </p:txBody>
        </p:sp>
        <p:sp>
          <p:nvSpPr>
            <p:cNvPr id="61" name="TextBox 81"/>
            <p:cNvSpPr txBox="1">
              <a:spLocks noChangeArrowheads="1"/>
            </p:cNvSpPr>
            <p:nvPr/>
          </p:nvSpPr>
          <p:spPr bwMode="auto">
            <a:xfrm>
              <a:off x="7531823" y="3496556"/>
              <a:ext cx="98511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dirty="0" smtClean="0">
                  <a:solidFill>
                    <a:schemeClr val="tx2"/>
                  </a:solidFill>
                  <a:latin typeface="Calibri" charset="0"/>
                </a:rPr>
                <a:t>B180 </a:t>
              </a:r>
            </a:p>
            <a:p>
              <a:r>
                <a:rPr lang="en-US" sz="1400" dirty="0" smtClean="0">
                  <a:solidFill>
                    <a:schemeClr val="tx2"/>
                  </a:solidFill>
                  <a:latin typeface="Calibri" charset="0"/>
                </a:rPr>
                <a:t>Control</a:t>
              </a:r>
            </a:p>
            <a:p>
              <a:r>
                <a:rPr lang="en-US" sz="1400" dirty="0" smtClean="0">
                  <a:solidFill>
                    <a:schemeClr val="tx2"/>
                  </a:solidFill>
                  <a:latin typeface="Calibri" charset="0"/>
                </a:rPr>
                <a:t>Room</a:t>
              </a:r>
              <a:endParaRPr lang="en-US" sz="1400" dirty="0">
                <a:solidFill>
                  <a:schemeClr val="tx2"/>
                </a:solidFill>
                <a:latin typeface="Calibri" charset="0"/>
              </a:endParaRPr>
            </a:p>
          </p:txBody>
        </p:sp>
        <p:sp>
          <p:nvSpPr>
            <p:cNvPr id="62" name="TextBox 56"/>
            <p:cNvSpPr txBox="1">
              <a:spLocks noChangeArrowheads="1"/>
            </p:cNvSpPr>
            <p:nvPr/>
          </p:nvSpPr>
          <p:spPr bwMode="auto">
            <a:xfrm>
              <a:off x="5446609" y="3580500"/>
              <a:ext cx="648038" cy="307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dirty="0">
                  <a:solidFill>
                    <a:srgbClr val="FF8600"/>
                  </a:solidFill>
                </a:rPr>
                <a:t>OWS</a:t>
              </a:r>
            </a:p>
          </p:txBody>
        </p:sp>
        <p:sp>
          <p:nvSpPr>
            <p:cNvPr id="63" name="TextBox 59"/>
            <p:cNvSpPr txBox="1">
              <a:spLocks noChangeArrowheads="1"/>
            </p:cNvSpPr>
            <p:nvPr/>
          </p:nvSpPr>
          <p:spPr bwMode="auto">
            <a:xfrm>
              <a:off x="559994" y="3531748"/>
              <a:ext cx="652765" cy="307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dirty="0">
                  <a:solidFill>
                    <a:srgbClr val="FF8600"/>
                  </a:solidFill>
                </a:rPr>
                <a:t>EWS</a:t>
              </a:r>
            </a:p>
          </p:txBody>
        </p:sp>
        <p:pic>
          <p:nvPicPr>
            <p:cNvPr id="64" name="Picture 1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849" y="3974556"/>
              <a:ext cx="501179" cy="56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" name="TextBox 61"/>
            <p:cNvSpPr txBox="1">
              <a:spLocks noChangeArrowheads="1"/>
            </p:cNvSpPr>
            <p:nvPr/>
          </p:nvSpPr>
          <p:spPr bwMode="auto">
            <a:xfrm>
              <a:off x="763110" y="4090420"/>
              <a:ext cx="171334" cy="369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b="1"/>
                <a:t>C</a:t>
              </a:r>
            </a:p>
          </p:txBody>
        </p:sp>
        <p:pic>
          <p:nvPicPr>
            <p:cNvPr id="66" name="Picture 71" descr="C:\Documents and Settings\eblanco\Local Settings\Temporary Internet Files\Content.IE5\4P84RBAS\MCj04315660000[1]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772" y="3689044"/>
              <a:ext cx="696876" cy="701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71" descr="C:\Documents and Settings\eblanco\Local Settings\Temporary Internet Files\Content.IE5\4P84RBAS\MCj04315660000[1]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7642" y="3777808"/>
              <a:ext cx="696876" cy="701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875" y="3613629"/>
              <a:ext cx="1099201" cy="776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3" name="Group 92"/>
          <p:cNvGrpSpPr/>
          <p:nvPr/>
        </p:nvGrpSpPr>
        <p:grpSpPr>
          <a:xfrm>
            <a:off x="608013" y="3562518"/>
            <a:ext cx="7851775" cy="2291180"/>
            <a:chOff x="608013" y="3562518"/>
            <a:chExt cx="7851775" cy="2291180"/>
          </a:xfrm>
        </p:grpSpPr>
        <p:grpSp>
          <p:nvGrpSpPr>
            <p:cNvPr id="37" name="Group 140"/>
            <p:cNvGrpSpPr>
              <a:grpSpLocks/>
            </p:cNvGrpSpPr>
            <p:nvPr/>
          </p:nvGrpSpPr>
          <p:grpSpPr bwMode="auto">
            <a:xfrm>
              <a:off x="608013" y="3562518"/>
              <a:ext cx="7851775" cy="2291180"/>
              <a:chOff x="607035" y="2664197"/>
              <a:chExt cx="7853397" cy="2292127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5475315" y="3789337"/>
                <a:ext cx="2807280" cy="33351"/>
              </a:xfrm>
              <a:prstGeom prst="line">
                <a:avLst/>
              </a:prstGeom>
              <a:ln w="31750">
                <a:solidFill>
                  <a:srgbClr val="FF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116"/>
              <p:cNvSpPr txBox="1">
                <a:spLocks noChangeArrowheads="1"/>
              </p:cNvSpPr>
              <p:nvPr/>
            </p:nvSpPr>
            <p:spPr bwMode="auto">
              <a:xfrm>
                <a:off x="6291549" y="3454233"/>
                <a:ext cx="216888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2000">
                    <a:solidFill>
                      <a:srgbClr val="FF8600"/>
                    </a:solidFill>
                    <a:latin typeface="Calibri" charset="0"/>
                  </a:rPr>
                  <a:t>Ethernet Technical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H="1">
                <a:off x="3203133" y="3789337"/>
                <a:ext cx="1" cy="912552"/>
              </a:xfrm>
              <a:prstGeom prst="line">
                <a:avLst/>
              </a:prstGeom>
              <a:ln w="19050">
                <a:solidFill>
                  <a:srgbClr val="FF8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5219675" y="3789337"/>
                <a:ext cx="0" cy="912550"/>
              </a:xfrm>
              <a:prstGeom prst="line">
                <a:avLst/>
              </a:prstGeom>
              <a:ln w="19050">
                <a:solidFill>
                  <a:srgbClr val="FF8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 bwMode="auto">
              <a:xfrm>
                <a:off x="1905908" y="2717558"/>
                <a:ext cx="970163" cy="46215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rgbClr val="FF6600"/>
                    </a:solidFill>
                    <a:latin typeface="+mn-lt"/>
                    <a:ea typeface="+mn-ea"/>
                    <a:cs typeface="+mn-cs"/>
                  </a:rPr>
                  <a:t>SCADA </a:t>
                </a:r>
                <a:r>
                  <a:rPr lang="en-US" sz="1100" dirty="0">
                    <a:solidFill>
                      <a:srgbClr val="FF6600"/>
                    </a:solidFill>
                    <a:latin typeface="+mn-lt"/>
                    <a:ea typeface="+mn-ea"/>
                    <a:cs typeface="+mn-cs"/>
                  </a:rPr>
                  <a:t>Server</a:t>
                </a:r>
                <a:r>
                  <a:rPr lang="en-US" sz="1200" dirty="0">
                    <a:solidFill>
                      <a:srgbClr val="FF6600"/>
                    </a:solidFill>
                    <a:latin typeface="+mn-lt"/>
                    <a:ea typeface="+mn-ea"/>
                    <a:cs typeface="+mn-cs"/>
                  </a:rPr>
                  <a:t>(s)</a:t>
                </a:r>
              </a:p>
            </p:txBody>
          </p:sp>
          <p:pic>
            <p:nvPicPr>
              <p:cNvPr id="45" name="Picture 97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77757" y="2664197"/>
                <a:ext cx="737038" cy="737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98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1106" y="2853986"/>
                <a:ext cx="699650" cy="69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122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515" t="33661" r="14610" b="27518"/>
              <a:stretch>
                <a:fillRect/>
              </a:stretch>
            </p:blipFill>
            <p:spPr bwMode="auto">
              <a:xfrm>
                <a:off x="4608795" y="4281528"/>
                <a:ext cx="1110297" cy="507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123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515" t="33661" r="14610" b="27518"/>
              <a:stretch>
                <a:fillRect/>
              </a:stretch>
            </p:blipFill>
            <p:spPr bwMode="auto">
              <a:xfrm>
                <a:off x="4761195" y="4433926"/>
                <a:ext cx="1110297" cy="507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124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792" y="3959961"/>
                <a:ext cx="825822" cy="8258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125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2192" y="4130502"/>
                <a:ext cx="825822" cy="8258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1" name="Straight Connector 50"/>
              <p:cNvCxnSpPr/>
              <p:nvPr/>
            </p:nvCxnSpPr>
            <p:spPr>
              <a:xfrm>
                <a:off x="607035" y="3747139"/>
                <a:ext cx="4936557" cy="42197"/>
              </a:xfrm>
              <a:prstGeom prst="line">
                <a:avLst/>
              </a:prstGeom>
              <a:ln w="31750">
                <a:solidFill>
                  <a:srgbClr val="FF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Straight Connector 54"/>
            <p:cNvCxnSpPr/>
            <p:nvPr/>
          </p:nvCxnSpPr>
          <p:spPr bwMode="auto">
            <a:xfrm rot="16200000" flipH="1">
              <a:off x="2895683" y="4535280"/>
              <a:ext cx="287337" cy="0"/>
            </a:xfrm>
            <a:prstGeom prst="line">
              <a:avLst/>
            </a:prstGeom>
            <a:ln w="19050">
              <a:solidFill>
                <a:srgbClr val="FF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Picture 85" descr="Screen Shot 2015-05-13 at 00.44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468" y="5142814"/>
            <a:ext cx="947586" cy="983799"/>
          </a:xfrm>
          <a:prstGeom prst="rect">
            <a:avLst/>
          </a:prstGeom>
        </p:spPr>
      </p:pic>
      <p:sp>
        <p:nvSpPr>
          <p:cNvPr id="98" name="Date Placeholder 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99" name="Footer Placeholder 9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100" name="Slide Number Placeholder 9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6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ACTIVITIES</a:t>
            </a:r>
            <a:r>
              <a:rPr lang="en-US" dirty="0" smtClean="0"/>
              <a:t>: </a:t>
            </a:r>
            <a:r>
              <a:rPr lang="en-US" b="1" dirty="0"/>
              <a:t>[3] Controls </a:t>
            </a:r>
            <a:r>
              <a:rPr lang="en-US" b="1" dirty="0" smtClean="0"/>
              <a:t>Integration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 smtClean="0"/>
              <a:t>Operation HMI </a:t>
            </a:r>
            <a:endParaRPr lang="en-US" sz="2000" dirty="0"/>
          </a:p>
        </p:txBody>
      </p:sp>
      <p:pic>
        <p:nvPicPr>
          <p:cNvPr id="4" name="Picture 3" descr="image0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74" y="1948871"/>
            <a:ext cx="7759638" cy="428550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ACTIVITIES</a:t>
            </a:r>
            <a:r>
              <a:rPr lang="en-US" dirty="0"/>
              <a:t>: </a:t>
            </a:r>
            <a:r>
              <a:rPr lang="en-US" b="1" dirty="0"/>
              <a:t>[3] Controls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000" dirty="0" smtClean="0"/>
              <a:t>Long term data </a:t>
            </a:r>
            <a:r>
              <a:rPr lang="en-US" sz="2000" dirty="0" smtClean="0"/>
              <a:t>availability (CERN) </a:t>
            </a:r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300385" y="1893493"/>
            <a:ext cx="5717040" cy="4281581"/>
            <a:chOff x="1300385" y="1893493"/>
            <a:chExt cx="5717040" cy="4281581"/>
          </a:xfrm>
        </p:grpSpPr>
        <p:pic>
          <p:nvPicPr>
            <p:cNvPr id="4" name="Picture 3" descr="Screen Shot 2015-05-13 at 00.59.37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9" r="5266" b="2570"/>
            <a:stretch/>
          </p:blipFill>
          <p:spPr>
            <a:xfrm>
              <a:off x="2101943" y="1893493"/>
              <a:ext cx="4543264" cy="428158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152563" y="4259049"/>
              <a:ext cx="864862" cy="1916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876120" y="3165990"/>
              <a:ext cx="626813" cy="17782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9" descr="Screen Shot 2013-08-25 at 6.42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70165" y="4750142"/>
            <a:ext cx="941588" cy="2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45207" y="5898075"/>
            <a:ext cx="2023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Chris Roderick</a:t>
            </a:r>
            <a:endParaRPr lang="en-US" sz="12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52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ACTIVITIES</a:t>
            </a:r>
            <a:r>
              <a:rPr lang="en-US" dirty="0" smtClean="0"/>
              <a:t>: </a:t>
            </a:r>
            <a:r>
              <a:rPr lang="en-US" b="1" dirty="0"/>
              <a:t>[4] Data </a:t>
            </a:r>
            <a:r>
              <a:rPr lang="en-US" b="1" dirty="0" smtClean="0"/>
              <a:t>analysis</a:t>
            </a:r>
            <a:r>
              <a:rPr lang="en-US" b="1" dirty="0"/>
              <a:t/>
            </a:r>
            <a:br>
              <a:rPr lang="en-US" b="1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9334"/>
            <a:ext cx="8226854" cy="533869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1800" dirty="0" smtClean="0"/>
              <a:t>A possible solution based on </a:t>
            </a:r>
            <a:r>
              <a:rPr lang="en-US" sz="1800" dirty="0" smtClean="0"/>
              <a:t>th</a:t>
            </a:r>
            <a:r>
              <a:rPr lang="en-US" sz="1800" dirty="0" smtClean="0"/>
              <a:t>e </a:t>
            </a:r>
            <a:r>
              <a:rPr lang="en-US" sz="1800" dirty="0" smtClean="0"/>
              <a:t>SM18 installation: National Instruments)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	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53550" y="1439007"/>
            <a:ext cx="7718187" cy="3428505"/>
            <a:chOff x="653550" y="1439007"/>
            <a:chExt cx="7718187" cy="3428505"/>
          </a:xfrm>
        </p:grpSpPr>
        <p:pic>
          <p:nvPicPr>
            <p:cNvPr id="4" name="Picture 3" descr="cap 2015-05-12 at 09.32.3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50" y="2689444"/>
              <a:ext cx="1857769" cy="2166989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53550" y="4380275"/>
              <a:ext cx="552555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IAP</a:t>
              </a:r>
            </a:p>
          </p:txBody>
        </p:sp>
        <p:pic>
          <p:nvPicPr>
            <p:cNvPr id="6" name="Picture 5" descr="Screen shot 2014-04-14 at 12.44.20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8371" y="2689971"/>
              <a:ext cx="2896366" cy="2177541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474166" y="1439007"/>
              <a:ext cx="4484881" cy="808378"/>
              <a:chOff x="1831012" y="1683588"/>
              <a:chExt cx="5051187" cy="1419351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1012" y="1683588"/>
                <a:ext cx="5051187" cy="1419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384" t="23196" r="1965" b="47947"/>
              <a:stretch/>
            </p:blipFill>
            <p:spPr bwMode="auto">
              <a:xfrm>
                <a:off x="1886581" y="1881909"/>
                <a:ext cx="4883026" cy="610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" name="Picture 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5970283" y="2681253"/>
              <a:ext cx="2401454" cy="217518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808371" y="4399752"/>
              <a:ext cx="9800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Diadem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25055" y="4397069"/>
              <a:ext cx="787783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Diode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40764" y="2231256"/>
              <a:ext cx="5029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SDA: Converter from several formats to TDMS*</a:t>
              </a:r>
              <a:endParaRPr lang="en-US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57200" y="4950276"/>
            <a:ext cx="8359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IAP</a:t>
            </a:r>
            <a:r>
              <a:rPr lang="en-US" sz="1200" dirty="0"/>
              <a:t> – Instrumentation Analysis Procedure, </a:t>
            </a:r>
            <a:r>
              <a:rPr lang="en-US" sz="1200" dirty="0" smtClean="0"/>
              <a:t>check </a:t>
            </a:r>
            <a:r>
              <a:rPr lang="en-US" sz="1200" dirty="0"/>
              <a:t>that the magnet instrumentation is ready, functional and available. </a:t>
            </a:r>
          </a:p>
          <a:p>
            <a:r>
              <a:rPr lang="en-US" sz="1200" b="1" dirty="0"/>
              <a:t>Diadem</a:t>
            </a:r>
            <a:r>
              <a:rPr lang="en-US" sz="1200" dirty="0"/>
              <a:t> – Multi purpose analysis tool, can be configured to analyze any workflow</a:t>
            </a:r>
          </a:p>
          <a:p>
            <a:r>
              <a:rPr lang="en-US" sz="1200" b="1" dirty="0"/>
              <a:t>Diode</a:t>
            </a:r>
            <a:r>
              <a:rPr lang="en-US" sz="1200" dirty="0"/>
              <a:t> – Specialized tool to analyze the diode characteristics (comes with a DIODE DAQ system not shown).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91087" y="6012105"/>
            <a:ext cx="15929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 TDMS: NI </a:t>
            </a:r>
            <a:r>
              <a:rPr lang="en-US" sz="1100" dirty="0" smtClean="0"/>
              <a:t>file </a:t>
            </a:r>
            <a:r>
              <a:rPr lang="en-US" sz="1100" dirty="0" smtClean="0"/>
              <a:t>format 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34746" y="5741957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EN/ICE/MTA</a:t>
            </a:r>
            <a:endParaRPr lang="en-US" sz="12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48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Next activities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b="1" dirty="0" smtClean="0"/>
              <a:t>Interlocks  </a:t>
            </a:r>
            <a:endParaRPr lang="en-US" sz="1600" b="1" dirty="0" smtClean="0"/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Feedback </a:t>
            </a:r>
            <a:r>
              <a:rPr lang="en-US" sz="1600" dirty="0" smtClean="0">
                <a:solidFill>
                  <a:schemeClr val="tx1"/>
                </a:solidFill>
              </a:rPr>
              <a:t>for the interlocks specs v1 to be done</a:t>
            </a:r>
          </a:p>
          <a:p>
            <a:pPr lvl="2"/>
            <a:r>
              <a:rPr lang="en-US" sz="1600" dirty="0" smtClean="0"/>
              <a:t>Mixed process interlocks with </a:t>
            </a:r>
            <a:r>
              <a:rPr lang="en-US" sz="1600" dirty="0" smtClean="0"/>
              <a:t>protection functionality</a:t>
            </a:r>
            <a:r>
              <a:rPr lang="en-US" sz="1600" dirty="0" smtClean="0"/>
              <a:t>. Need a common </a:t>
            </a:r>
            <a:r>
              <a:rPr lang="en-US" sz="1600" dirty="0" smtClean="0"/>
              <a:t>study with </a:t>
            </a:r>
            <a:r>
              <a:rPr lang="en-US" sz="1600" dirty="0" smtClean="0"/>
              <a:t>the cryogenics </a:t>
            </a:r>
            <a:r>
              <a:rPr lang="en-US" sz="1600" dirty="0" smtClean="0"/>
              <a:t>(</a:t>
            </a:r>
            <a:r>
              <a:rPr lang="en-US" sz="1600" dirty="0" smtClean="0"/>
              <a:t>end of May seems coherent with their WP activity)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Identifying hazards</a:t>
            </a:r>
          </a:p>
          <a:p>
            <a:pPr lvl="2"/>
            <a:r>
              <a:rPr lang="en-US" sz="1600" dirty="0" smtClean="0"/>
              <a:t>Platform </a:t>
            </a:r>
            <a:r>
              <a:rPr lang="en-US" sz="1600" dirty="0"/>
              <a:t>access &amp; test bench </a:t>
            </a:r>
            <a:r>
              <a:rPr lang="en-US" sz="1600" dirty="0" smtClean="0"/>
              <a:t>human presence</a:t>
            </a:r>
            <a:endParaRPr lang="en-US" sz="1600" dirty="0" smtClean="0"/>
          </a:p>
          <a:p>
            <a:pPr lvl="2"/>
            <a:r>
              <a:rPr lang="en-US" sz="1600" dirty="0" smtClean="0"/>
              <a:t>Risk </a:t>
            </a:r>
            <a:r>
              <a:rPr lang="en-US" sz="1600" dirty="0" smtClean="0"/>
              <a:t>analysis to complete (FMEA* as SM18) to be done</a:t>
            </a:r>
          </a:p>
          <a:p>
            <a:pPr lvl="2"/>
            <a:r>
              <a:rPr lang="en-US" sz="1600" dirty="0" smtClean="0"/>
              <a:t>Proper selection of the hardware in function of the results</a:t>
            </a:r>
          </a:p>
          <a:p>
            <a:pPr lvl="2"/>
            <a:r>
              <a:rPr lang="en-US" sz="1600" dirty="0" smtClean="0"/>
              <a:t>ODH: </a:t>
            </a:r>
            <a:r>
              <a:rPr lang="en-US" sz="1600" dirty="0" smtClean="0"/>
              <a:t>incorporated or </a:t>
            </a:r>
            <a:r>
              <a:rPr lang="en-US" sz="1600" dirty="0" smtClean="0"/>
              <a:t>standby systems as other installations at CERN</a:t>
            </a:r>
          </a:p>
          <a:p>
            <a:r>
              <a:rPr lang="en-US" sz="1600" b="1" dirty="0" smtClean="0"/>
              <a:t>Data analysis</a:t>
            </a:r>
            <a:endParaRPr lang="en-US" sz="1600" b="1" dirty="0" smtClean="0"/>
          </a:p>
          <a:p>
            <a:pPr lvl="1"/>
            <a:r>
              <a:rPr lang="en-US" sz="1600" dirty="0" smtClean="0"/>
              <a:t>Operational functionality to be defined by the operation crew</a:t>
            </a:r>
          </a:p>
          <a:p>
            <a:pPr lvl="1"/>
            <a:r>
              <a:rPr lang="en-US" sz="1600" dirty="0" smtClean="0"/>
              <a:t>Integration </a:t>
            </a:r>
            <a:r>
              <a:rPr lang="en-US" sz="1600" dirty="0" smtClean="0"/>
              <a:t>of the data analysis and the controls in the control room to be drafted</a:t>
            </a:r>
          </a:p>
          <a:p>
            <a:r>
              <a:rPr lang="en-US" sz="1600" b="1" dirty="0" smtClean="0"/>
              <a:t>DAQ</a:t>
            </a:r>
          </a:p>
          <a:p>
            <a:pPr lvl="1"/>
            <a:r>
              <a:rPr lang="en-US" sz="1600" dirty="0" smtClean="0"/>
              <a:t>Technology </a:t>
            </a:r>
            <a:r>
              <a:rPr lang="en-US" sz="1600" dirty="0" smtClean="0"/>
              <a:t>decision</a:t>
            </a: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72301" y="5746071"/>
            <a:ext cx="29117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* FMEA: Failure </a:t>
            </a:r>
            <a:r>
              <a:rPr lang="en-US" sz="1100" i="1" dirty="0"/>
              <a:t>Mode and Effects </a:t>
            </a:r>
            <a:r>
              <a:rPr lang="en-US" sz="1100" i="1" dirty="0" smtClean="0"/>
              <a:t>Analysis</a:t>
            </a:r>
          </a:p>
          <a:p>
            <a:r>
              <a:rPr lang="en-US" sz="1100" i="1" dirty="0" smtClean="0"/>
              <a:t>** ODH: Oxygen Deficiency Hazard</a:t>
            </a:r>
            <a:endParaRPr lang="en-US" sz="11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07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Required inputs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b="1" dirty="0" smtClean="0"/>
          </a:p>
          <a:p>
            <a:r>
              <a:rPr lang="en-US" sz="1800" b="1" dirty="0" smtClean="0"/>
              <a:t>Interlocks</a:t>
            </a:r>
            <a:endParaRPr lang="en-US" sz="1800" b="1" dirty="0" smtClean="0"/>
          </a:p>
          <a:p>
            <a:pPr lvl="1"/>
            <a:r>
              <a:rPr lang="en-US" sz="1800" dirty="0" smtClean="0"/>
              <a:t>Finalize the </a:t>
            </a:r>
            <a:r>
              <a:rPr lang="en-US" sz="1800" dirty="0" smtClean="0"/>
              <a:t>interlocks </a:t>
            </a:r>
            <a:r>
              <a:rPr lang="en-US" sz="1800" dirty="0" smtClean="0"/>
              <a:t>specs [CERN, GSI]              </a:t>
            </a:r>
            <a:r>
              <a:rPr lang="en-US" sz="1800" i="1" dirty="0" smtClean="0">
                <a:solidFill>
                  <a:srgbClr val="000000"/>
                </a:solidFill>
              </a:rPr>
              <a:t>(June-Sept.15)</a:t>
            </a:r>
            <a:endParaRPr lang="en-US" sz="1800" i="1" dirty="0" smtClean="0">
              <a:solidFill>
                <a:srgbClr val="000000"/>
              </a:solidFill>
            </a:endParaRPr>
          </a:p>
          <a:p>
            <a:pPr lvl="1"/>
            <a:endParaRPr lang="en-US" sz="1800" dirty="0" smtClean="0"/>
          </a:p>
          <a:p>
            <a:r>
              <a:rPr lang="en-US" sz="1800" b="1" dirty="0" smtClean="0"/>
              <a:t>Controls &amp; data </a:t>
            </a:r>
            <a:r>
              <a:rPr lang="en-US" sz="1800" b="1" dirty="0" smtClean="0"/>
              <a:t>analysis			</a:t>
            </a:r>
            <a:endParaRPr lang="en-US" sz="1800" b="1" dirty="0" smtClean="0"/>
          </a:p>
          <a:p>
            <a:pPr lvl="1"/>
            <a:r>
              <a:rPr lang="en-US" sz="1800" dirty="0" smtClean="0"/>
              <a:t>Data analysis: Functional specification to be </a:t>
            </a:r>
            <a:r>
              <a:rPr lang="en-US" sz="1800" dirty="0" smtClean="0"/>
              <a:t>done [</a:t>
            </a:r>
            <a:r>
              <a:rPr lang="en-US" sz="1800" dirty="0"/>
              <a:t>GSI] </a:t>
            </a:r>
            <a:r>
              <a:rPr lang="en-US" sz="1800" i="1" dirty="0" smtClean="0">
                <a:solidFill>
                  <a:schemeClr val="tx1"/>
                </a:solidFill>
              </a:rPr>
              <a:t>(Sept.15</a:t>
            </a:r>
            <a:r>
              <a:rPr lang="en-US" sz="1800" i="1" dirty="0">
                <a:solidFill>
                  <a:schemeClr val="tx1"/>
                </a:solidFill>
              </a:rPr>
              <a:t>)</a:t>
            </a:r>
          </a:p>
          <a:p>
            <a:pPr marL="231775" lvl="1" indent="0">
              <a:buNone/>
            </a:pPr>
            <a:endParaRPr lang="en-US" sz="1800" dirty="0" smtClean="0"/>
          </a:p>
          <a:p>
            <a:r>
              <a:rPr lang="en-US" sz="1800" b="1" dirty="0" smtClean="0"/>
              <a:t>DAQ</a:t>
            </a:r>
            <a:endParaRPr lang="en-US" sz="1800" b="1" dirty="0" smtClean="0"/>
          </a:p>
          <a:p>
            <a:pPr lvl="1"/>
            <a:r>
              <a:rPr lang="en-US" sz="1800" dirty="0" smtClean="0"/>
              <a:t>Functional specification to be </a:t>
            </a:r>
            <a:r>
              <a:rPr lang="en-US" sz="1800" dirty="0" smtClean="0"/>
              <a:t>done  [GSI] </a:t>
            </a:r>
          </a:p>
          <a:p>
            <a:pPr lvl="2"/>
            <a:r>
              <a:rPr lang="en-US" sz="1800" dirty="0" smtClean="0"/>
              <a:t>Measurements </a:t>
            </a:r>
            <a:r>
              <a:rPr lang="en-US" sz="1800" dirty="0" smtClean="0"/>
              <a:t>rate expected: sampling frequency </a:t>
            </a:r>
            <a:r>
              <a:rPr lang="en-US" sz="1800" dirty="0" smtClean="0"/>
              <a:t>requirements</a:t>
            </a:r>
          </a:p>
          <a:p>
            <a:pPr lvl="2"/>
            <a:r>
              <a:rPr lang="en-US" sz="1800" dirty="0" smtClean="0"/>
              <a:t>Physical measurement to be defined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7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A: Control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600" dirty="0" smtClean="0"/>
              <a:t>At CERN we normally use the ISA conventions with a composition of three different entities [equipment, location, name]  </a:t>
            </a:r>
            <a:r>
              <a:rPr lang="en-US" sz="1600" i="1" dirty="0" smtClean="0"/>
              <a:t>(e.g. QSDN_4_CV400). </a:t>
            </a:r>
            <a:r>
              <a:rPr lang="en-US" sz="1600" dirty="0" smtClean="0"/>
              <a:t>This is not a real constraint as you could use another standard (IEC-</a:t>
            </a:r>
            <a:r>
              <a:rPr lang="en-US" sz="1600" dirty="0" err="1" smtClean="0"/>
              <a:t>xxxx</a:t>
            </a:r>
            <a:r>
              <a:rPr lang="en-US" sz="1600" dirty="0" smtClean="0"/>
              <a:t>) </a:t>
            </a:r>
          </a:p>
          <a:p>
            <a:pPr lvl="1"/>
            <a:r>
              <a:rPr lang="en-US" sz="1600" dirty="0" smtClean="0"/>
              <a:t>The constraint comes from:</a:t>
            </a:r>
          </a:p>
          <a:p>
            <a:pPr marL="803275" lvl="2" indent="-342900">
              <a:buFont typeface="+mj-lt"/>
              <a:buAutoNum type="arabicPeriod"/>
            </a:pPr>
            <a:r>
              <a:rPr lang="en-US" sz="1600" dirty="0" smtClean="0"/>
              <a:t>Limitations on using </a:t>
            </a:r>
            <a:r>
              <a:rPr lang="en-US" sz="1600" dirty="0"/>
              <a:t>PLCs (Programmable Logic Controllers) 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803275" lvl="2" indent="-342900">
              <a:buFont typeface="+mj-lt"/>
              <a:buAutoNum type="arabicPeriod"/>
            </a:pPr>
            <a:r>
              <a:rPr lang="en-US" sz="1600" dirty="0" smtClean="0"/>
              <a:t>UNICOS </a:t>
            </a:r>
            <a:r>
              <a:rPr lang="en-US" sz="1600" dirty="0"/>
              <a:t>(PLC based systems</a:t>
            </a:r>
            <a:r>
              <a:rPr lang="en-US" sz="1600" dirty="0" smtClean="0"/>
              <a:t>)</a:t>
            </a:r>
            <a:endParaRPr lang="en-US" sz="1600" dirty="0"/>
          </a:p>
          <a:p>
            <a:pPr marL="803275" lvl="2" indent="-342900">
              <a:buFont typeface="+mj-lt"/>
              <a:buAutoNum type="arabicPeriod"/>
            </a:pPr>
            <a:endParaRPr lang="en-US" sz="1600" dirty="0" smtClean="0"/>
          </a:p>
          <a:p>
            <a:pPr marL="803275" lvl="2" indent="-342900">
              <a:buFont typeface="+mj-lt"/>
              <a:buAutoNum type="arabicPeriod"/>
            </a:pPr>
            <a:endParaRPr lang="en-US" sz="1600" dirty="0"/>
          </a:p>
          <a:p>
            <a:pPr marL="577850" lvl="1" indent="-342900">
              <a:buFont typeface="+mj-lt"/>
              <a:buAutoNum type="arabicPeriod"/>
            </a:pPr>
            <a:endParaRPr lang="en-US" sz="1600" u="sng" dirty="0" smtClean="0"/>
          </a:p>
          <a:p>
            <a:pPr marL="577850" lvl="1" indent="-342900">
              <a:buFont typeface="+mj-lt"/>
              <a:buAutoNum type="arabicPeriod"/>
            </a:pPr>
            <a:r>
              <a:rPr lang="en-US" sz="1600" u="sng" dirty="0" smtClean="0"/>
              <a:t>Advice</a:t>
            </a:r>
            <a:r>
              <a:rPr lang="en-US" sz="1600" dirty="0" smtClean="0"/>
              <a:t>: Use your </a:t>
            </a:r>
            <a:r>
              <a:rPr lang="en-US" sz="1600" dirty="0"/>
              <a:t>desired naming </a:t>
            </a:r>
            <a:r>
              <a:rPr lang="en-US" sz="1600" dirty="0" smtClean="0"/>
              <a:t>convention and use the </a:t>
            </a:r>
            <a:r>
              <a:rPr lang="en-US" sz="1600" b="1" dirty="0" smtClean="0"/>
              <a:t>expert names</a:t>
            </a:r>
            <a:r>
              <a:rPr lang="en-US" sz="1600" dirty="0" smtClean="0"/>
              <a:t>. Define </a:t>
            </a:r>
            <a:r>
              <a:rPr lang="en-US" sz="1600" b="1" dirty="0" smtClean="0"/>
              <a:t>control names </a:t>
            </a:r>
            <a:r>
              <a:rPr lang="en-US" sz="1600" dirty="0" smtClean="0"/>
              <a:t>for the PLC. Only the expert names will be known/seen in operation and long term data archiving.  </a:t>
            </a:r>
          </a:p>
          <a:p>
            <a:pPr marL="803275" lvl="2" indent="-342900">
              <a:buFont typeface="+mj-lt"/>
              <a:buAutoNum type="arabicPeriod"/>
            </a:pP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pic>
        <p:nvPicPr>
          <p:cNvPr id="4" name="Picture 3" descr="Screen Shot 2015-05-12 at 23.40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71" y="2784534"/>
            <a:ext cx="5068748" cy="11878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21063" y="943997"/>
            <a:ext cx="52584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UNICOS </a:t>
            </a:r>
            <a:r>
              <a:rPr lang="en-US" sz="900" dirty="0" smtClean="0"/>
              <a:t>reference</a:t>
            </a:r>
            <a:r>
              <a:rPr lang="en-US" sz="1000" dirty="0" smtClean="0"/>
              <a:t>:</a:t>
            </a:r>
            <a:r>
              <a:rPr lang="en-US" sz="1000" dirty="0"/>
              <a:t> </a:t>
            </a:r>
            <a:r>
              <a:rPr lang="en-US" sz="1000" u="sng" dirty="0">
                <a:hlinkClick r:id="rId3"/>
              </a:rPr>
              <a:t>https://wikis.web.cern.ch/wikis/display/UCPC17/Project+Specifications</a:t>
            </a:r>
            <a:endParaRPr lang="en-US" sz="1000" dirty="0"/>
          </a:p>
        </p:txBody>
      </p:sp>
      <p:pic>
        <p:nvPicPr>
          <p:cNvPr id="7" name="Picture 6" descr="Screen Shot 2015-05-12 at 23.45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475" y="4158716"/>
            <a:ext cx="6108772" cy="119485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53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3" name="Picture 2" descr="handshake-business-blobs-1E-300x26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15" y="5439456"/>
            <a:ext cx="1087006" cy="94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Control &amp; DAQ*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EVM </a:t>
            </a:r>
            <a:r>
              <a:rPr lang="en-US" dirty="0"/>
              <a:t>status</a:t>
            </a:r>
          </a:p>
          <a:p>
            <a:r>
              <a:rPr lang="en-US" dirty="0" smtClean="0"/>
              <a:t>Current activities</a:t>
            </a:r>
            <a:endParaRPr lang="en-US" dirty="0"/>
          </a:p>
          <a:p>
            <a:r>
              <a:rPr lang="en-US" dirty="0"/>
              <a:t>Next </a:t>
            </a:r>
            <a:r>
              <a:rPr lang="en-US" dirty="0" smtClean="0"/>
              <a:t>actions &amp; </a:t>
            </a:r>
            <a:r>
              <a:rPr lang="en-US" dirty="0"/>
              <a:t>required inputs from GSI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37903" y="5756831"/>
            <a:ext cx="4888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* Voltage taps are treated by the QPS system</a:t>
            </a:r>
            <a:endParaRPr lang="en-US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EVM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First </a:t>
            </a:r>
            <a:r>
              <a:rPr lang="en-US" sz="2000" dirty="0" smtClean="0"/>
              <a:t>scheduled task starting in June </a:t>
            </a:r>
            <a:r>
              <a:rPr lang="en-US" sz="2000" dirty="0" smtClean="0"/>
              <a:t>2015</a:t>
            </a:r>
          </a:p>
          <a:p>
            <a:r>
              <a:rPr lang="en-US" sz="2000" dirty="0"/>
              <a:t>Preliminary works </a:t>
            </a:r>
            <a:r>
              <a:rPr lang="en-US" sz="2000" dirty="0" smtClean="0"/>
              <a:t>started</a:t>
            </a:r>
          </a:p>
          <a:p>
            <a:endParaRPr lang="en-US" sz="1800" dirty="0" smtClean="0"/>
          </a:p>
          <a:p>
            <a:r>
              <a:rPr lang="en-US" sz="1800" dirty="0" smtClean="0"/>
              <a:t>Control system:</a:t>
            </a:r>
          </a:p>
          <a:p>
            <a:pPr lvl="1"/>
            <a:r>
              <a:rPr lang="en-US" sz="1800" dirty="0" smtClean="0"/>
              <a:t>Technical specification</a:t>
            </a:r>
          </a:p>
          <a:p>
            <a:pPr lvl="1"/>
            <a:r>
              <a:rPr lang="en-US" sz="1800" dirty="0" smtClean="0"/>
              <a:t>Electricity and hardware</a:t>
            </a:r>
          </a:p>
          <a:p>
            <a:pPr lvl="1"/>
            <a:r>
              <a:rPr lang="en-US" sz="1800" dirty="0" smtClean="0"/>
              <a:t>Software development</a:t>
            </a:r>
          </a:p>
          <a:p>
            <a:pPr lvl="1"/>
            <a:r>
              <a:rPr lang="en-US" sz="1800" dirty="0" smtClean="0"/>
              <a:t>Commissioning</a:t>
            </a:r>
          </a:p>
          <a:p>
            <a:r>
              <a:rPr lang="en-US" sz="1800" dirty="0" smtClean="0"/>
              <a:t>Data Analysis</a:t>
            </a:r>
          </a:p>
          <a:p>
            <a:pPr lvl="1"/>
            <a:r>
              <a:rPr lang="en-US" sz="1800" dirty="0" smtClean="0"/>
              <a:t>Functional specifications</a:t>
            </a:r>
          </a:p>
          <a:p>
            <a:pPr lvl="1"/>
            <a:r>
              <a:rPr lang="en-US" sz="1800" dirty="0" smtClean="0"/>
              <a:t>Software development</a:t>
            </a:r>
          </a:p>
          <a:p>
            <a:pPr lvl="1"/>
            <a:r>
              <a:rPr lang="en-US" sz="1800" dirty="0" err="1" smtClean="0"/>
              <a:t>Comis</a:t>
            </a:r>
            <a:r>
              <a:rPr lang="en-US" sz="2000" dirty="0" err="1" smtClean="0"/>
              <a:t>sioning</a:t>
            </a:r>
            <a:endParaRPr lang="en-US" sz="2000" dirty="0"/>
          </a:p>
        </p:txBody>
      </p:sp>
      <p:pic>
        <p:nvPicPr>
          <p:cNvPr id="4" name="Content Placeholder 4" descr="Screen Shot 2015-05-12 at 09.51.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" b="663"/>
          <a:stretch/>
        </p:blipFill>
        <p:spPr>
          <a:xfrm>
            <a:off x="222715" y="2542557"/>
            <a:ext cx="8784770" cy="3413543"/>
          </a:xfrm>
          <a:prstGeom prst="rect">
            <a:avLst/>
          </a:prstGeom>
        </p:spPr>
      </p:pic>
      <p:sp>
        <p:nvSpPr>
          <p:cNvPr id="5" name="Line Callout 2 4"/>
          <p:cNvSpPr/>
          <p:nvPr/>
        </p:nvSpPr>
        <p:spPr>
          <a:xfrm>
            <a:off x="370454" y="3700665"/>
            <a:ext cx="8586934" cy="503641"/>
          </a:xfrm>
          <a:prstGeom prst="borderCallout2">
            <a:avLst>
              <a:gd name="adj1" fmla="val -27917"/>
              <a:gd name="adj2" fmla="val 54210"/>
              <a:gd name="adj3" fmla="val -179171"/>
              <a:gd name="adj4" fmla="val 45785"/>
              <a:gd name="adj5" fmla="val -400018"/>
              <a:gd name="adj6" fmla="val 50809"/>
            </a:avLst>
          </a:prstGeom>
          <a:noFill/>
          <a:ln w="38100" cmpd="sng">
            <a:solidFill>
              <a:srgbClr val="008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8000"/>
                </a:solidFill>
              </a:ln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273709" y="1634524"/>
            <a:ext cx="1167258" cy="0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26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Current ACTIVITIES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[1] Interlock </a:t>
            </a:r>
            <a:r>
              <a:rPr lang="en-US" sz="2400" dirty="0"/>
              <a:t>(</a:t>
            </a:r>
            <a:r>
              <a:rPr lang="en-US" sz="2400" dirty="0" smtClean="0"/>
              <a:t>or safety) system</a:t>
            </a:r>
          </a:p>
          <a:p>
            <a:pPr marL="457200" lvl="1" indent="0">
              <a:buNone/>
            </a:pPr>
            <a:r>
              <a:rPr lang="en-US" sz="2400" dirty="0"/>
              <a:t>[2] DAQ: Data Acquisition </a:t>
            </a:r>
            <a:r>
              <a:rPr lang="en-US" sz="2400" dirty="0" smtClean="0"/>
              <a:t>System</a:t>
            </a:r>
          </a:p>
          <a:p>
            <a:pPr marL="457200" lvl="1" indent="0">
              <a:buNone/>
            </a:pPr>
            <a:r>
              <a:rPr lang="en-US" sz="2400" dirty="0"/>
              <a:t>[3] Controls Integration	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/>
              <a:t>[4] Data &amp; Post Mortem </a:t>
            </a:r>
            <a:r>
              <a:rPr lang="en-US" sz="2400" dirty="0" smtClean="0"/>
              <a:t>analysis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r>
              <a:rPr lang="en-US" sz="1600" i="1" dirty="0" smtClean="0"/>
              <a:t>In close collaboration with our colleagues from WP: test stand. </a:t>
            </a:r>
            <a:endParaRPr lang="en-US" sz="1600" i="1" dirty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ACTIVITIES</a:t>
            </a:r>
            <a:r>
              <a:rPr lang="en-US" dirty="0" smtClean="0"/>
              <a:t>: </a:t>
            </a:r>
            <a:r>
              <a:rPr lang="en-US" b="1" dirty="0" smtClean="0"/>
              <a:t>[1]</a:t>
            </a:r>
            <a:r>
              <a:rPr lang="en-US" dirty="0" smtClean="0"/>
              <a:t> </a:t>
            </a:r>
            <a:r>
              <a:rPr lang="en-US" b="1" dirty="0" smtClean="0"/>
              <a:t>Interlock </a:t>
            </a:r>
            <a:r>
              <a:rPr lang="en-US" b="1" dirty="0" smtClean="0"/>
              <a:t>(</a:t>
            </a:r>
            <a:r>
              <a:rPr lang="en-US" b="1" i="1" dirty="0" smtClean="0"/>
              <a:t>safety</a:t>
            </a:r>
            <a:r>
              <a:rPr lang="en-US" b="1" dirty="0" smtClean="0"/>
              <a:t>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2"/>
            <a:r>
              <a:rPr lang="en-US" dirty="0" smtClean="0"/>
              <a:t>SM18 Test bench is our baseline</a:t>
            </a:r>
          </a:p>
          <a:p>
            <a:pPr lvl="3"/>
            <a:r>
              <a:rPr lang="en-US" dirty="0" smtClean="0"/>
              <a:t>I</a:t>
            </a:r>
            <a:r>
              <a:rPr lang="en-US" dirty="0" smtClean="0"/>
              <a:t>nterlock system in SM18 is in a re-engineering phase</a:t>
            </a:r>
          </a:p>
          <a:p>
            <a:pPr lvl="3"/>
            <a:r>
              <a:rPr lang="en-US" dirty="0" smtClean="0"/>
              <a:t>Safety </a:t>
            </a:r>
            <a:r>
              <a:rPr lang="en-US" dirty="0" smtClean="0"/>
              <a:t>Instrumented System </a:t>
            </a:r>
            <a:r>
              <a:rPr lang="en-US" dirty="0" smtClean="0"/>
              <a:t>(SIS) instead </a:t>
            </a:r>
            <a:r>
              <a:rPr lang="en-US" dirty="0" smtClean="0"/>
              <a:t>of a conventional PLC interlock system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Evaluating </a:t>
            </a:r>
            <a:r>
              <a:rPr lang="en-US" dirty="0" smtClean="0"/>
              <a:t>the solution and the applicability to the FAIR project. 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Cabling and cabinets dimension currently under </a:t>
            </a:r>
            <a:r>
              <a:rPr lang="en-US" dirty="0" smtClean="0"/>
              <a:t>specification. Estimated cabling </a:t>
            </a:r>
            <a:r>
              <a:rPr lang="en-US" dirty="0" smtClean="0"/>
              <a:t>: EDMS </a:t>
            </a:r>
            <a:r>
              <a:rPr lang="en-US" b="1" dirty="0" smtClean="0">
                <a:hlinkClick r:id="rId2"/>
              </a:rPr>
              <a:t>1497694</a:t>
            </a:r>
            <a:r>
              <a:rPr lang="en-US" dirty="0" smtClean="0"/>
              <a:t> (</a:t>
            </a:r>
            <a:r>
              <a:rPr lang="en-US" i="1" dirty="0" smtClean="0"/>
              <a:t>See G. </a:t>
            </a:r>
            <a:r>
              <a:rPr lang="en-US" i="1" dirty="0" err="1" smtClean="0"/>
              <a:t>Willering</a:t>
            </a:r>
            <a:r>
              <a:rPr lang="en-US" i="1" dirty="0" smtClean="0"/>
              <a:t> presentation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A first draft of specification </a:t>
            </a:r>
            <a:r>
              <a:rPr lang="en-US" dirty="0" smtClean="0"/>
              <a:t>from FAIR is </a:t>
            </a:r>
            <a:r>
              <a:rPr lang="en-US" b="1" dirty="0" smtClean="0"/>
              <a:t>available </a:t>
            </a:r>
          </a:p>
          <a:p>
            <a:pPr marL="460375" lvl="2" indent="0">
              <a:buNone/>
            </a:pPr>
            <a:r>
              <a:rPr lang="en-US" b="1" dirty="0"/>
              <a:t>	</a:t>
            </a:r>
            <a:r>
              <a:rPr lang="en-US" dirty="0" smtClean="0"/>
              <a:t>(</a:t>
            </a:r>
            <a:r>
              <a:rPr lang="en-US" dirty="0" smtClean="0"/>
              <a:t>v1) </a:t>
            </a:r>
            <a:r>
              <a:rPr lang="en-US" sz="2600" dirty="0" smtClean="0"/>
              <a:t>[09/April/2015]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21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ACTIVITIES</a:t>
            </a:r>
            <a:r>
              <a:rPr lang="en-US" dirty="0" smtClean="0"/>
              <a:t>: </a:t>
            </a:r>
            <a:r>
              <a:rPr lang="en-US" b="1" dirty="0" smtClean="0"/>
              <a:t>[1]</a:t>
            </a:r>
            <a:r>
              <a:rPr lang="en-US" dirty="0" smtClean="0"/>
              <a:t> </a:t>
            </a:r>
            <a:r>
              <a:rPr lang="en-US" b="1" dirty="0" smtClean="0"/>
              <a:t>Interlocks (safety)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/>
        </p:nvSpPr>
        <p:spPr bwMode="auto">
          <a:xfrm>
            <a:off x="3124547" y="2826503"/>
            <a:ext cx="2879722" cy="1795689"/>
          </a:xfrm>
          <a:prstGeom prst="rect">
            <a:avLst/>
          </a:prstGeom>
          <a:solidFill>
            <a:srgbClr val="FF0000"/>
          </a:solidFill>
          <a:ln w="9525">
            <a:noFill/>
            <a:prstDash val="dashDot"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none"/>
          <a:lstStyle/>
          <a:p>
            <a:r>
              <a:rPr lang="en-US" b="1" dirty="0" smtClean="0">
                <a:solidFill>
                  <a:schemeClr val="bg1"/>
                </a:solidFill>
              </a:rPr>
              <a:t>INTERLOCK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3353147" y="3950454"/>
            <a:ext cx="1708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b="1" dirty="0" smtClean="0"/>
              <a:t>INT PLC(s)</a:t>
            </a:r>
            <a:endParaRPr lang="en-US" b="1" dirty="0"/>
          </a:p>
        </p:txBody>
      </p:sp>
      <p:pic>
        <p:nvPicPr>
          <p:cNvPr id="56" name="Picture 4" descr="cp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825" y="3128129"/>
            <a:ext cx="7715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5" name="Group 84"/>
          <p:cNvGrpSpPr/>
          <p:nvPr/>
        </p:nvGrpSpPr>
        <p:grpSpPr>
          <a:xfrm>
            <a:off x="3111892" y="1142595"/>
            <a:ext cx="2892377" cy="1683908"/>
            <a:chOff x="3111892" y="1142595"/>
            <a:chExt cx="2892377" cy="1683908"/>
          </a:xfrm>
        </p:grpSpPr>
        <p:grpSp>
          <p:nvGrpSpPr>
            <p:cNvPr id="43" name="Group 66"/>
            <p:cNvGrpSpPr>
              <a:grpSpLocks/>
            </p:cNvGrpSpPr>
            <p:nvPr/>
          </p:nvGrpSpPr>
          <p:grpSpPr bwMode="auto">
            <a:xfrm>
              <a:off x="3111892" y="1142595"/>
              <a:ext cx="2892377" cy="1683908"/>
              <a:chOff x="3098800" y="1103313"/>
              <a:chExt cx="2665413" cy="1683905"/>
            </a:xfrm>
            <a:solidFill>
              <a:srgbClr val="3366FF"/>
            </a:solidFill>
            <a:effectLst/>
          </p:grpSpPr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3098800" y="1103313"/>
                <a:ext cx="2665413" cy="1607149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50800" dist="50800" dir="2700000" algn="tl" rotWithShape="0">
                  <a:srgbClr val="000000">
                    <a:alpha val="43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r>
                  <a:rPr lang="en-US" b="1" dirty="0" smtClean="0">
                    <a:solidFill>
                      <a:srgbClr val="FFFFFF"/>
                    </a:solidFill>
                  </a:rPr>
                  <a:t>CRYOGENICS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Text Box 20"/>
              <p:cNvSpPr txBox="1">
                <a:spLocks noChangeArrowheads="1"/>
              </p:cNvSpPr>
              <p:nvPr/>
            </p:nvSpPr>
            <p:spPr bwMode="auto">
              <a:xfrm>
                <a:off x="3098800" y="2153592"/>
                <a:ext cx="1236019" cy="3077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400" b="1" dirty="0" err="1" smtClean="0"/>
                  <a:t>Cryo</a:t>
                </a:r>
                <a:r>
                  <a:rPr lang="en-US" sz="1400" b="1" dirty="0" smtClean="0"/>
                  <a:t> PLC</a:t>
                </a:r>
                <a:endParaRPr lang="en-US" b="1" dirty="0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/>
            </p:nvSpPr>
            <p:spPr bwMode="auto">
              <a:xfrm flipH="1" flipV="1">
                <a:off x="4249738" y="2327275"/>
                <a:ext cx="11344" cy="459943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prstDash val="dashDot"/>
                <a:round/>
                <a:headEnd type="triangle" w="med" len="med"/>
                <a:tailEnd type="triangle" w="med" len="med"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63" name="Picture 9" descr="cpu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4184" y="1535113"/>
              <a:ext cx="771525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7" name="Group 86"/>
          <p:cNvGrpSpPr/>
          <p:nvPr/>
        </p:nvGrpSpPr>
        <p:grpSpPr>
          <a:xfrm>
            <a:off x="5714189" y="2797194"/>
            <a:ext cx="3167951" cy="1835904"/>
            <a:chOff x="5708655" y="2786288"/>
            <a:chExt cx="3167951" cy="1835904"/>
          </a:xfrm>
        </p:grpSpPr>
        <p:sp>
          <p:nvSpPr>
            <p:cNvPr id="17" name="Rectangle 44"/>
            <p:cNvSpPr>
              <a:spLocks noChangeArrowheads="1"/>
            </p:cNvSpPr>
            <p:nvPr/>
          </p:nvSpPr>
          <p:spPr bwMode="auto">
            <a:xfrm>
              <a:off x="6139756" y="2786288"/>
              <a:ext cx="2736850" cy="1835904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r>
                <a:rPr lang="en-US" b="1" dirty="0">
                  <a:solidFill>
                    <a:srgbClr val="FF0000"/>
                  </a:solidFill>
                </a:rPr>
                <a:t>Power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Converters</a:t>
              </a:r>
            </a:p>
          </p:txBody>
        </p:sp>
        <p:pic>
          <p:nvPicPr>
            <p:cNvPr id="42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629" y="3543645"/>
              <a:ext cx="1614829" cy="31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5" name="Straight Arrow Connector 61"/>
            <p:cNvCxnSpPr>
              <a:cxnSpLocks noChangeShapeType="1"/>
            </p:cNvCxnSpPr>
            <p:nvPr/>
          </p:nvCxnSpPr>
          <p:spPr bwMode="auto">
            <a:xfrm>
              <a:off x="5708655" y="3756779"/>
              <a:ext cx="72012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Text Box 19"/>
            <p:cNvSpPr txBox="1">
              <a:spLocks noChangeArrowheads="1"/>
            </p:cNvSpPr>
            <p:nvPr/>
          </p:nvSpPr>
          <p:spPr bwMode="auto">
            <a:xfrm>
              <a:off x="6793444" y="3941039"/>
              <a:ext cx="1708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400" b="1" dirty="0" smtClean="0"/>
                <a:t>PC FEC </a:t>
              </a:r>
              <a:endParaRPr lang="en-US" b="1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61860" y="2823588"/>
            <a:ext cx="3091287" cy="1798604"/>
            <a:chOff x="261860" y="2823588"/>
            <a:chExt cx="3091287" cy="1798604"/>
          </a:xfrm>
        </p:grpSpPr>
        <p:sp>
          <p:nvSpPr>
            <p:cNvPr id="66" name="Rectangle 44"/>
            <p:cNvSpPr>
              <a:spLocks noChangeArrowheads="1"/>
            </p:cNvSpPr>
            <p:nvPr/>
          </p:nvSpPr>
          <p:spPr bwMode="auto">
            <a:xfrm>
              <a:off x="261860" y="2823588"/>
              <a:ext cx="2736850" cy="1798604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QPS</a:t>
              </a:r>
              <a:endParaRPr lang="en-US" b="1" dirty="0">
                <a:solidFill>
                  <a:srgbClr val="FF0000"/>
                </a:solidFill>
              </a:endParaRPr>
            </a:p>
            <a:p>
              <a:endParaRPr 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67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94" y="3553060"/>
              <a:ext cx="1614829" cy="31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 Box 19"/>
            <p:cNvSpPr txBox="1">
              <a:spLocks noChangeArrowheads="1"/>
            </p:cNvSpPr>
            <p:nvPr/>
          </p:nvSpPr>
          <p:spPr bwMode="auto">
            <a:xfrm>
              <a:off x="627409" y="3950454"/>
              <a:ext cx="1708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400" b="1" dirty="0" smtClean="0"/>
                <a:t>QPS FEC </a:t>
              </a:r>
              <a:endParaRPr lang="en-US" b="1" dirty="0"/>
            </a:p>
          </p:txBody>
        </p:sp>
        <p:cxnSp>
          <p:nvCxnSpPr>
            <p:cNvPr id="70" name="Straight Arrow Connector 61"/>
            <p:cNvCxnSpPr>
              <a:cxnSpLocks noChangeShapeType="1"/>
            </p:cNvCxnSpPr>
            <p:nvPr/>
          </p:nvCxnSpPr>
          <p:spPr bwMode="auto">
            <a:xfrm>
              <a:off x="2734022" y="3747666"/>
              <a:ext cx="619125" cy="91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" name="Group 66"/>
          <p:cNvGrpSpPr>
            <a:grpSpLocks/>
          </p:cNvGrpSpPr>
          <p:nvPr/>
        </p:nvGrpSpPr>
        <p:grpSpPr bwMode="auto">
          <a:xfrm>
            <a:off x="3111893" y="4404465"/>
            <a:ext cx="2892377" cy="1807004"/>
            <a:chOff x="3098800" y="847649"/>
            <a:chExt cx="2665414" cy="1962351"/>
          </a:xfrm>
        </p:grpSpPr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3098800" y="1202851"/>
              <a:ext cx="2665413" cy="160714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DAQ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73" name="Text Box 20"/>
            <p:cNvSpPr txBox="1">
              <a:spLocks noChangeArrowheads="1"/>
            </p:cNvSpPr>
            <p:nvPr/>
          </p:nvSpPr>
          <p:spPr bwMode="auto">
            <a:xfrm>
              <a:off x="4261081" y="2173386"/>
              <a:ext cx="15031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400" b="1" dirty="0" smtClean="0"/>
                <a:t>DAQ Equipment</a:t>
              </a:r>
              <a:endParaRPr lang="en-US" b="1" dirty="0"/>
            </a:p>
          </p:txBody>
        </p:sp>
        <p:sp>
          <p:nvSpPr>
            <p:cNvPr id="74" name="Line 16"/>
            <p:cNvSpPr>
              <a:spLocks noChangeShapeType="1"/>
            </p:cNvSpPr>
            <p:nvPr/>
          </p:nvSpPr>
          <p:spPr bwMode="auto">
            <a:xfrm flipV="1">
              <a:off x="4172214" y="847649"/>
              <a:ext cx="0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" name="Line Callout 1 78"/>
          <p:cNvSpPr/>
          <p:nvPr/>
        </p:nvSpPr>
        <p:spPr>
          <a:xfrm>
            <a:off x="353515" y="1185291"/>
            <a:ext cx="1982044" cy="1030098"/>
          </a:xfrm>
          <a:prstGeom prst="borderCallout1">
            <a:avLst>
              <a:gd name="adj1" fmla="val 18750"/>
              <a:gd name="adj2" fmla="val 107637"/>
              <a:gd name="adj3" fmla="val 221975"/>
              <a:gd name="adj4" fmla="val 137596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rgbClr val="000000"/>
                </a:solidFill>
              </a:rPr>
              <a:t>QPS</a:t>
            </a:r>
          </a:p>
          <a:p>
            <a:r>
              <a:rPr lang="en-US" sz="1100" dirty="0" smtClean="0">
                <a:solidFill>
                  <a:srgbClr val="000000"/>
                </a:solidFill>
              </a:rPr>
              <a:t>(</a:t>
            </a:r>
            <a:r>
              <a:rPr lang="en-US" sz="1100" dirty="0">
                <a:solidFill>
                  <a:srgbClr val="000000"/>
                </a:solidFill>
              </a:rPr>
              <a:t>to </a:t>
            </a:r>
            <a:r>
              <a:rPr lang="en-US" sz="1100" dirty="0" smtClean="0">
                <a:solidFill>
                  <a:srgbClr val="000000"/>
                </a:solidFill>
              </a:rPr>
              <a:t>INT) </a:t>
            </a:r>
            <a:r>
              <a:rPr lang="en-US" sz="1100" dirty="0">
                <a:solidFill>
                  <a:srgbClr val="000000"/>
                </a:solidFill>
              </a:rPr>
              <a:t>Lead </a:t>
            </a:r>
            <a:r>
              <a:rPr lang="en-US" sz="1100" dirty="0" smtClean="0">
                <a:solidFill>
                  <a:srgbClr val="000000"/>
                </a:solidFill>
              </a:rPr>
              <a:t>voltages</a:t>
            </a:r>
          </a:p>
          <a:p>
            <a:r>
              <a:rPr lang="en-US" sz="1100" dirty="0" smtClean="0">
                <a:solidFill>
                  <a:srgbClr val="000000"/>
                </a:solidFill>
              </a:rPr>
              <a:t>(to INT) Feedback selectors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81" name="Line Callout 1 80"/>
          <p:cNvSpPr/>
          <p:nvPr/>
        </p:nvSpPr>
        <p:spPr>
          <a:xfrm>
            <a:off x="6582122" y="1142595"/>
            <a:ext cx="1982044" cy="1030098"/>
          </a:xfrm>
          <a:prstGeom prst="borderCallout1">
            <a:avLst>
              <a:gd name="adj1" fmla="val 46715"/>
              <a:gd name="adj2" fmla="val -11270"/>
              <a:gd name="adj3" fmla="val 134266"/>
              <a:gd name="adj4" fmla="val -100879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Cryogenics PLC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(to </a:t>
            </a:r>
            <a:r>
              <a:rPr lang="en-US" sz="1100" dirty="0" smtClean="0">
                <a:solidFill>
                  <a:srgbClr val="000000"/>
                </a:solidFill>
              </a:rPr>
              <a:t>INT) </a:t>
            </a:r>
            <a:r>
              <a:rPr lang="en-US" sz="1100" dirty="0">
                <a:solidFill>
                  <a:srgbClr val="000000"/>
                </a:solidFill>
              </a:rPr>
              <a:t>Lead temperatures</a:t>
            </a:r>
          </a:p>
          <a:p>
            <a:r>
              <a:rPr lang="en-US" sz="1100" dirty="0">
                <a:solidFill>
                  <a:srgbClr val="000000"/>
                </a:solidFill>
              </a:rPr>
              <a:t>(to </a:t>
            </a:r>
            <a:r>
              <a:rPr lang="en-US" sz="1100" dirty="0" smtClean="0">
                <a:solidFill>
                  <a:srgbClr val="000000"/>
                </a:solidFill>
              </a:rPr>
              <a:t>INT) </a:t>
            </a:r>
            <a:r>
              <a:rPr lang="en-US" sz="1100" dirty="0">
                <a:solidFill>
                  <a:srgbClr val="000000"/>
                </a:solidFill>
              </a:rPr>
              <a:t>Cryogenic </a:t>
            </a:r>
            <a:r>
              <a:rPr lang="en-US" sz="1100" dirty="0" smtClean="0">
                <a:solidFill>
                  <a:srgbClr val="000000"/>
                </a:solidFill>
              </a:rPr>
              <a:t>phases</a:t>
            </a:r>
          </a:p>
          <a:p>
            <a:r>
              <a:rPr lang="en-US" sz="1100" dirty="0" smtClean="0">
                <a:solidFill>
                  <a:srgbClr val="000000"/>
                </a:solidFill>
              </a:rPr>
              <a:t>(to INT) </a:t>
            </a:r>
            <a:r>
              <a:rPr lang="en-US" sz="1100" dirty="0" err="1" smtClean="0">
                <a:solidFill>
                  <a:srgbClr val="000000"/>
                </a:solidFill>
              </a:rPr>
              <a:t>Cryo</a:t>
            </a:r>
            <a:r>
              <a:rPr lang="en-US" sz="1100" dirty="0" smtClean="0">
                <a:solidFill>
                  <a:srgbClr val="000000"/>
                </a:solidFill>
              </a:rPr>
              <a:t> OK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40627" y="5723998"/>
            <a:ext cx="2493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Preliminary view based on </a:t>
            </a:r>
          </a:p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M. </a:t>
            </a:r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Charrondiere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inputs and FAIR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" name="Line Callout 1 82"/>
          <p:cNvSpPr/>
          <p:nvPr/>
        </p:nvSpPr>
        <p:spPr>
          <a:xfrm>
            <a:off x="6582122" y="4754275"/>
            <a:ext cx="1982044" cy="1030098"/>
          </a:xfrm>
          <a:prstGeom prst="borderCallout1">
            <a:avLst>
              <a:gd name="adj1" fmla="val 37817"/>
              <a:gd name="adj2" fmla="val -7967"/>
              <a:gd name="adj3" fmla="val -86913"/>
              <a:gd name="adj4" fmla="val -3944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Power Converters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>
                <a:solidFill>
                  <a:schemeClr val="tx1"/>
                </a:solidFill>
              </a:rPr>
              <a:t>to </a:t>
            </a:r>
            <a:r>
              <a:rPr lang="en-US" sz="1100" dirty="0" smtClean="0">
                <a:solidFill>
                  <a:schemeClr val="tx1"/>
                </a:solidFill>
              </a:rPr>
              <a:t>INT) </a:t>
            </a:r>
            <a:r>
              <a:rPr lang="en-US" sz="1100" dirty="0">
                <a:solidFill>
                  <a:schemeClr val="tx1"/>
                </a:solidFill>
              </a:rPr>
              <a:t>Current readings</a:t>
            </a:r>
          </a:p>
          <a:p>
            <a:r>
              <a:rPr lang="en-US" sz="1100" dirty="0">
                <a:solidFill>
                  <a:schemeClr val="tx1"/>
                </a:solidFill>
              </a:rPr>
              <a:t>(to </a:t>
            </a:r>
            <a:r>
              <a:rPr lang="en-US" sz="1100" dirty="0" smtClean="0">
                <a:solidFill>
                  <a:schemeClr val="tx1"/>
                </a:solidFill>
              </a:rPr>
              <a:t>INT) </a:t>
            </a:r>
            <a:r>
              <a:rPr lang="en-US" sz="1100" dirty="0">
                <a:solidFill>
                  <a:schemeClr val="tx1"/>
                </a:solidFill>
              </a:rPr>
              <a:t>PC status</a:t>
            </a:r>
          </a:p>
          <a:p>
            <a:r>
              <a:rPr lang="en-US" sz="1100" dirty="0">
                <a:solidFill>
                  <a:schemeClr val="tx1"/>
                </a:solidFill>
              </a:rPr>
              <a:t>(to </a:t>
            </a:r>
            <a:r>
              <a:rPr lang="en-US" sz="1100" dirty="0" smtClean="0">
                <a:solidFill>
                  <a:schemeClr val="tx1"/>
                </a:solidFill>
              </a:rPr>
              <a:t>INT) </a:t>
            </a:r>
            <a:r>
              <a:rPr lang="en-US" sz="1100" dirty="0">
                <a:solidFill>
                  <a:schemeClr val="tx1"/>
                </a:solidFill>
              </a:rPr>
              <a:t>Extraction status</a:t>
            </a:r>
          </a:p>
          <a:p>
            <a:r>
              <a:rPr lang="en-US" sz="1100" dirty="0">
                <a:solidFill>
                  <a:schemeClr val="tx1"/>
                </a:solidFill>
              </a:rPr>
              <a:t>(from </a:t>
            </a:r>
            <a:r>
              <a:rPr lang="en-US" sz="1100" dirty="0" smtClean="0">
                <a:solidFill>
                  <a:schemeClr val="tx1"/>
                </a:solidFill>
              </a:rPr>
              <a:t>INT) </a:t>
            </a:r>
            <a:r>
              <a:rPr lang="en-US" sz="1100" dirty="0">
                <a:solidFill>
                  <a:schemeClr val="tx1"/>
                </a:solidFill>
              </a:rPr>
              <a:t>Power </a:t>
            </a:r>
            <a:r>
              <a:rPr lang="en-US" sz="1100" dirty="0" smtClean="0">
                <a:solidFill>
                  <a:schemeClr val="tx1"/>
                </a:solidFill>
              </a:rPr>
              <a:t>OK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4" name="Line Callout 1 83"/>
          <p:cNvSpPr/>
          <p:nvPr/>
        </p:nvSpPr>
        <p:spPr>
          <a:xfrm>
            <a:off x="751978" y="4754275"/>
            <a:ext cx="1982044" cy="679749"/>
          </a:xfrm>
          <a:prstGeom prst="borderCallout1">
            <a:avLst>
              <a:gd name="adj1" fmla="val -15"/>
              <a:gd name="adj2" fmla="val 106976"/>
              <a:gd name="adj3" fmla="val -23591"/>
              <a:gd name="adj4" fmla="val 172608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DAQ Equipment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>
                <a:solidFill>
                  <a:schemeClr val="tx1"/>
                </a:solidFill>
              </a:rPr>
              <a:t>to </a:t>
            </a:r>
            <a:r>
              <a:rPr lang="en-US" sz="1100" dirty="0" smtClean="0">
                <a:solidFill>
                  <a:schemeClr val="tx1"/>
                </a:solidFill>
              </a:rPr>
              <a:t>INT) DAQ ready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8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1" grpId="0" animBg="1"/>
      <p:bldP spid="83" grpId="0" animBg="1"/>
      <p:bldP spid="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476058" cy="71584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ACTIVITIES</a:t>
            </a:r>
            <a:r>
              <a:rPr lang="en-US" dirty="0" smtClean="0"/>
              <a:t>: </a:t>
            </a:r>
            <a:r>
              <a:rPr lang="en-US" b="1" dirty="0" smtClean="0"/>
              <a:t>[2] Data </a:t>
            </a:r>
            <a:r>
              <a:rPr lang="en-US" b="1" dirty="0"/>
              <a:t>Acquisition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 smtClean="0"/>
              <a:t>DAQ: Still under </a:t>
            </a:r>
            <a:r>
              <a:rPr lang="en-US" sz="2000" dirty="0" smtClean="0"/>
              <a:t>definition. The </a:t>
            </a:r>
            <a:r>
              <a:rPr lang="en-US" sz="2000" dirty="0" smtClean="0"/>
              <a:t>final design will likely depend on</a:t>
            </a:r>
          </a:p>
          <a:p>
            <a:pPr lvl="2"/>
            <a:r>
              <a:rPr lang="en-US" sz="2000" dirty="0" smtClean="0"/>
              <a:t>DAQ requirements (signals and sampling rates)</a:t>
            </a:r>
          </a:p>
          <a:p>
            <a:pPr lvl="2"/>
            <a:r>
              <a:rPr lang="en-US" sz="2000" dirty="0" smtClean="0"/>
              <a:t>Data </a:t>
            </a:r>
            <a:r>
              <a:rPr lang="en-US" sz="2000" dirty="0" smtClean="0"/>
              <a:t>analysis functionality requirements.</a:t>
            </a:r>
          </a:p>
          <a:p>
            <a:pPr lvl="2"/>
            <a:endParaRPr lang="en-US" sz="2000" dirty="0"/>
          </a:p>
          <a:p>
            <a:pPr lvl="2"/>
            <a:endParaRPr lang="en-US" sz="20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835304" y="2878844"/>
            <a:ext cx="7759174" cy="3384664"/>
            <a:chOff x="835304" y="2878844"/>
            <a:chExt cx="7759174" cy="3384664"/>
          </a:xfrm>
        </p:grpSpPr>
        <p:pic>
          <p:nvPicPr>
            <p:cNvPr id="5" name="Picture 723" descr="Picture 7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9179" y="4065744"/>
              <a:ext cx="640374" cy="85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56"/>
            <p:cNvSpPr>
              <a:spLocks noChangeShapeType="1"/>
            </p:cNvSpPr>
            <p:nvPr/>
          </p:nvSpPr>
          <p:spPr bwMode="auto">
            <a:xfrm flipH="1" flipV="1">
              <a:off x="3645875" y="3935323"/>
              <a:ext cx="1481503" cy="22383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Line 57"/>
            <p:cNvSpPr>
              <a:spLocks noChangeShapeType="1"/>
            </p:cNvSpPr>
            <p:nvPr/>
          </p:nvSpPr>
          <p:spPr bwMode="auto">
            <a:xfrm flipV="1">
              <a:off x="5158152" y="3935323"/>
              <a:ext cx="1425819" cy="22383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58"/>
            <p:cNvSpPr>
              <a:spLocks noChangeShapeType="1"/>
            </p:cNvSpPr>
            <p:nvPr/>
          </p:nvSpPr>
          <p:spPr bwMode="auto">
            <a:xfrm flipV="1">
              <a:off x="5128844" y="3935323"/>
              <a:ext cx="0" cy="22383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62"/>
            <p:cNvSpPr>
              <a:spLocks noChangeShapeType="1"/>
            </p:cNvSpPr>
            <p:nvPr/>
          </p:nvSpPr>
          <p:spPr bwMode="auto">
            <a:xfrm>
              <a:off x="2920533" y="4933057"/>
              <a:ext cx="0" cy="2095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64"/>
            <p:cNvSpPr>
              <a:spLocks noChangeShapeType="1"/>
            </p:cNvSpPr>
            <p:nvPr/>
          </p:nvSpPr>
          <p:spPr bwMode="auto">
            <a:xfrm flipH="1">
              <a:off x="1915255" y="5151348"/>
              <a:ext cx="66792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Rectangle 65"/>
            <p:cNvSpPr>
              <a:spLocks noChangeArrowheads="1"/>
            </p:cNvSpPr>
            <p:nvPr/>
          </p:nvSpPr>
          <p:spPr bwMode="auto">
            <a:xfrm>
              <a:off x="6128117" y="4826264"/>
              <a:ext cx="911707" cy="3359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Ethernet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338929" y="2878844"/>
              <a:ext cx="1326174" cy="931863"/>
              <a:chOff x="4082561" y="1981201"/>
              <a:chExt cx="1326174" cy="931863"/>
            </a:xfrm>
          </p:grpSpPr>
          <p:grpSp>
            <p:nvGrpSpPr>
              <p:cNvPr id="13" name="Group 30"/>
              <p:cNvGrpSpPr>
                <a:grpSpLocks/>
              </p:cNvGrpSpPr>
              <p:nvPr/>
            </p:nvGrpSpPr>
            <p:grpSpPr bwMode="auto">
              <a:xfrm>
                <a:off x="4082561" y="1981201"/>
                <a:ext cx="1326174" cy="931863"/>
                <a:chOff x="2498" y="1392"/>
                <a:chExt cx="771" cy="587"/>
              </a:xfrm>
            </p:grpSpPr>
            <p:sp>
              <p:nvSpPr>
                <p:cNvPr id="15" name="Freeform 31"/>
                <p:cNvSpPr>
                  <a:spLocks/>
                </p:cNvSpPr>
                <p:nvPr/>
              </p:nvSpPr>
              <p:spPr bwMode="auto">
                <a:xfrm>
                  <a:off x="2508" y="1402"/>
                  <a:ext cx="761" cy="577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" name="Freeform 32"/>
                <p:cNvSpPr>
                  <a:spLocks/>
                </p:cNvSpPr>
                <p:nvPr/>
              </p:nvSpPr>
              <p:spPr bwMode="auto">
                <a:xfrm>
                  <a:off x="2498" y="1392"/>
                  <a:ext cx="769" cy="585"/>
                </a:xfrm>
                <a:custGeom>
                  <a:avLst/>
                  <a:gdLst>
                    <a:gd name="T0" fmla="*/ 0 w 769"/>
                    <a:gd name="T1" fmla="*/ 31 h 585"/>
                    <a:gd name="T2" fmla="*/ 0 w 769"/>
                    <a:gd name="T3" fmla="*/ 543 h 585"/>
                    <a:gd name="T4" fmla="*/ 0 w 769"/>
                    <a:gd name="T5" fmla="*/ 553 h 585"/>
                    <a:gd name="T6" fmla="*/ 0 w 769"/>
                    <a:gd name="T7" fmla="*/ 563 h 585"/>
                    <a:gd name="T8" fmla="*/ 10 w 769"/>
                    <a:gd name="T9" fmla="*/ 563 h 585"/>
                    <a:gd name="T10" fmla="*/ 10 w 769"/>
                    <a:gd name="T11" fmla="*/ 574 h 585"/>
                    <a:gd name="T12" fmla="*/ 20 w 769"/>
                    <a:gd name="T13" fmla="*/ 574 h 585"/>
                    <a:gd name="T14" fmla="*/ 184 w 769"/>
                    <a:gd name="T15" fmla="*/ 584 h 585"/>
                    <a:gd name="T16" fmla="*/ 389 w 769"/>
                    <a:gd name="T17" fmla="*/ 584 h 585"/>
                    <a:gd name="T18" fmla="*/ 573 w 769"/>
                    <a:gd name="T19" fmla="*/ 584 h 585"/>
                    <a:gd name="T20" fmla="*/ 747 w 769"/>
                    <a:gd name="T21" fmla="*/ 574 h 585"/>
                    <a:gd name="T22" fmla="*/ 758 w 769"/>
                    <a:gd name="T23" fmla="*/ 574 h 585"/>
                    <a:gd name="T24" fmla="*/ 758 w 769"/>
                    <a:gd name="T25" fmla="*/ 563 h 585"/>
                    <a:gd name="T26" fmla="*/ 768 w 769"/>
                    <a:gd name="T27" fmla="*/ 563 h 585"/>
                    <a:gd name="T28" fmla="*/ 768 w 769"/>
                    <a:gd name="T29" fmla="*/ 553 h 585"/>
                    <a:gd name="T30" fmla="*/ 768 w 769"/>
                    <a:gd name="T31" fmla="*/ 543 h 585"/>
                    <a:gd name="T32" fmla="*/ 768 w 769"/>
                    <a:gd name="T33" fmla="*/ 31 h 585"/>
                    <a:gd name="T34" fmla="*/ 768 w 769"/>
                    <a:gd name="T35" fmla="*/ 20 h 585"/>
                    <a:gd name="T36" fmla="*/ 758 w 769"/>
                    <a:gd name="T37" fmla="*/ 10 h 585"/>
                    <a:gd name="T38" fmla="*/ 747 w 769"/>
                    <a:gd name="T39" fmla="*/ 10 h 585"/>
                    <a:gd name="T40" fmla="*/ 573 w 769"/>
                    <a:gd name="T41" fmla="*/ 10 h 585"/>
                    <a:gd name="T42" fmla="*/ 389 w 769"/>
                    <a:gd name="T43" fmla="*/ 0 h 585"/>
                    <a:gd name="T44" fmla="*/ 204 w 769"/>
                    <a:gd name="T45" fmla="*/ 10 h 585"/>
                    <a:gd name="T46" fmla="*/ 30 w 769"/>
                    <a:gd name="T47" fmla="*/ 10 h 585"/>
                    <a:gd name="T48" fmla="*/ 20 w 769"/>
                    <a:gd name="T49" fmla="*/ 10 h 585"/>
                    <a:gd name="T50" fmla="*/ 10 w 769"/>
                    <a:gd name="T51" fmla="*/ 10 h 585"/>
                    <a:gd name="T52" fmla="*/ 10 w 769"/>
                    <a:gd name="T53" fmla="*/ 20 h 585"/>
                    <a:gd name="T54" fmla="*/ 0 w 769"/>
                    <a:gd name="T55" fmla="*/ 31 h 585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769"/>
                    <a:gd name="T85" fmla="*/ 0 h 585"/>
                    <a:gd name="T86" fmla="*/ 769 w 769"/>
                    <a:gd name="T87" fmla="*/ 585 h 585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769" h="585">
                      <a:moveTo>
                        <a:pt x="0" y="31"/>
                      </a:moveTo>
                      <a:lnTo>
                        <a:pt x="0" y="543"/>
                      </a:lnTo>
                      <a:lnTo>
                        <a:pt x="0" y="553"/>
                      </a:lnTo>
                      <a:lnTo>
                        <a:pt x="0" y="563"/>
                      </a:lnTo>
                      <a:lnTo>
                        <a:pt x="10" y="563"/>
                      </a:lnTo>
                      <a:lnTo>
                        <a:pt x="10" y="574"/>
                      </a:lnTo>
                      <a:lnTo>
                        <a:pt x="20" y="574"/>
                      </a:lnTo>
                      <a:lnTo>
                        <a:pt x="184" y="584"/>
                      </a:lnTo>
                      <a:lnTo>
                        <a:pt x="389" y="584"/>
                      </a:lnTo>
                      <a:lnTo>
                        <a:pt x="573" y="584"/>
                      </a:lnTo>
                      <a:lnTo>
                        <a:pt x="747" y="574"/>
                      </a:lnTo>
                      <a:lnTo>
                        <a:pt x="758" y="574"/>
                      </a:lnTo>
                      <a:lnTo>
                        <a:pt x="758" y="563"/>
                      </a:lnTo>
                      <a:lnTo>
                        <a:pt x="768" y="563"/>
                      </a:lnTo>
                      <a:lnTo>
                        <a:pt x="768" y="553"/>
                      </a:lnTo>
                      <a:lnTo>
                        <a:pt x="768" y="543"/>
                      </a:lnTo>
                      <a:lnTo>
                        <a:pt x="768" y="31"/>
                      </a:lnTo>
                      <a:lnTo>
                        <a:pt x="768" y="20"/>
                      </a:lnTo>
                      <a:lnTo>
                        <a:pt x="758" y="10"/>
                      </a:lnTo>
                      <a:lnTo>
                        <a:pt x="747" y="10"/>
                      </a:lnTo>
                      <a:lnTo>
                        <a:pt x="573" y="10"/>
                      </a:lnTo>
                      <a:lnTo>
                        <a:pt x="389" y="0"/>
                      </a:lnTo>
                      <a:lnTo>
                        <a:pt x="204" y="10"/>
                      </a:lnTo>
                      <a:lnTo>
                        <a:pt x="30" y="1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10" y="20"/>
                      </a:lnTo>
                      <a:lnTo>
                        <a:pt x="0" y="31"/>
                      </a:lnTo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7" name="Group 33"/>
                <p:cNvGrpSpPr>
                  <a:grpSpLocks/>
                </p:cNvGrpSpPr>
                <p:nvPr/>
              </p:nvGrpSpPr>
              <p:grpSpPr bwMode="auto">
                <a:xfrm>
                  <a:off x="2579" y="1453"/>
                  <a:ext cx="618" cy="462"/>
                  <a:chOff x="2579" y="1453"/>
                  <a:chExt cx="618" cy="462"/>
                </a:xfrm>
              </p:grpSpPr>
              <p:sp>
                <p:nvSpPr>
                  <p:cNvPr id="20" name="Freeform 34"/>
                  <p:cNvSpPr>
                    <a:spLocks/>
                  </p:cNvSpPr>
                  <p:nvPr/>
                </p:nvSpPr>
                <p:spPr bwMode="auto">
                  <a:xfrm>
                    <a:off x="2579" y="1464"/>
                    <a:ext cx="618" cy="443"/>
                  </a:xfrm>
                  <a:custGeom>
                    <a:avLst/>
                    <a:gdLst>
                      <a:gd name="T0" fmla="*/ 0 w 618"/>
                      <a:gd name="T1" fmla="*/ 20 h 443"/>
                      <a:gd name="T2" fmla="*/ 0 w 618"/>
                      <a:gd name="T3" fmla="*/ 413 h 443"/>
                      <a:gd name="T4" fmla="*/ 0 w 618"/>
                      <a:gd name="T5" fmla="*/ 422 h 443"/>
                      <a:gd name="T6" fmla="*/ 0 w 618"/>
                      <a:gd name="T7" fmla="*/ 432 h 443"/>
                      <a:gd name="T8" fmla="*/ 11 w 618"/>
                      <a:gd name="T9" fmla="*/ 432 h 443"/>
                      <a:gd name="T10" fmla="*/ 142 w 618"/>
                      <a:gd name="T11" fmla="*/ 442 h 443"/>
                      <a:gd name="T12" fmla="*/ 304 w 618"/>
                      <a:gd name="T13" fmla="*/ 442 h 443"/>
                      <a:gd name="T14" fmla="*/ 456 w 618"/>
                      <a:gd name="T15" fmla="*/ 442 h 443"/>
                      <a:gd name="T16" fmla="*/ 597 w 618"/>
                      <a:gd name="T17" fmla="*/ 432 h 443"/>
                      <a:gd name="T18" fmla="*/ 607 w 618"/>
                      <a:gd name="T19" fmla="*/ 432 h 443"/>
                      <a:gd name="T20" fmla="*/ 617 w 618"/>
                      <a:gd name="T21" fmla="*/ 432 h 443"/>
                      <a:gd name="T22" fmla="*/ 617 w 618"/>
                      <a:gd name="T23" fmla="*/ 422 h 443"/>
                      <a:gd name="T24" fmla="*/ 617 w 618"/>
                      <a:gd name="T25" fmla="*/ 413 h 443"/>
                      <a:gd name="T26" fmla="*/ 617 w 618"/>
                      <a:gd name="T27" fmla="*/ 20 h 443"/>
                      <a:gd name="T28" fmla="*/ 617 w 618"/>
                      <a:gd name="T29" fmla="*/ 10 h 443"/>
                      <a:gd name="T30" fmla="*/ 607 w 618"/>
                      <a:gd name="T31" fmla="*/ 10 h 443"/>
                      <a:gd name="T32" fmla="*/ 607 w 618"/>
                      <a:gd name="T33" fmla="*/ 0 h 443"/>
                      <a:gd name="T34" fmla="*/ 597 w 618"/>
                      <a:gd name="T35" fmla="*/ 0 h 443"/>
                      <a:gd name="T36" fmla="*/ 456 w 618"/>
                      <a:gd name="T37" fmla="*/ 0 h 443"/>
                      <a:gd name="T38" fmla="*/ 304 w 618"/>
                      <a:gd name="T39" fmla="*/ 0 h 443"/>
                      <a:gd name="T40" fmla="*/ 152 w 618"/>
                      <a:gd name="T41" fmla="*/ 0 h 443"/>
                      <a:gd name="T42" fmla="*/ 21 w 618"/>
                      <a:gd name="T43" fmla="*/ 0 h 443"/>
                      <a:gd name="T44" fmla="*/ 11 w 618"/>
                      <a:gd name="T45" fmla="*/ 0 h 443"/>
                      <a:gd name="T46" fmla="*/ 0 w 618"/>
                      <a:gd name="T47" fmla="*/ 10 h 443"/>
                      <a:gd name="T48" fmla="*/ 0 w 618"/>
                      <a:gd name="T49" fmla="*/ 20 h 443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18"/>
                      <a:gd name="T76" fmla="*/ 0 h 443"/>
                      <a:gd name="T77" fmla="*/ 618 w 618"/>
                      <a:gd name="T78" fmla="*/ 443 h 443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18" h="443">
                        <a:moveTo>
                          <a:pt x="0" y="20"/>
                        </a:moveTo>
                        <a:lnTo>
                          <a:pt x="0" y="413"/>
                        </a:lnTo>
                        <a:lnTo>
                          <a:pt x="0" y="422"/>
                        </a:lnTo>
                        <a:lnTo>
                          <a:pt x="0" y="432"/>
                        </a:lnTo>
                        <a:lnTo>
                          <a:pt x="11" y="432"/>
                        </a:lnTo>
                        <a:lnTo>
                          <a:pt x="142" y="442"/>
                        </a:lnTo>
                        <a:lnTo>
                          <a:pt x="304" y="442"/>
                        </a:lnTo>
                        <a:lnTo>
                          <a:pt x="456" y="442"/>
                        </a:lnTo>
                        <a:lnTo>
                          <a:pt x="597" y="432"/>
                        </a:lnTo>
                        <a:lnTo>
                          <a:pt x="607" y="432"/>
                        </a:lnTo>
                        <a:lnTo>
                          <a:pt x="617" y="432"/>
                        </a:lnTo>
                        <a:lnTo>
                          <a:pt x="617" y="422"/>
                        </a:lnTo>
                        <a:lnTo>
                          <a:pt x="617" y="413"/>
                        </a:lnTo>
                        <a:lnTo>
                          <a:pt x="617" y="20"/>
                        </a:lnTo>
                        <a:lnTo>
                          <a:pt x="617" y="10"/>
                        </a:lnTo>
                        <a:lnTo>
                          <a:pt x="607" y="10"/>
                        </a:lnTo>
                        <a:lnTo>
                          <a:pt x="607" y="0"/>
                        </a:lnTo>
                        <a:lnTo>
                          <a:pt x="597" y="0"/>
                        </a:lnTo>
                        <a:lnTo>
                          <a:pt x="456" y="0"/>
                        </a:lnTo>
                        <a:lnTo>
                          <a:pt x="304" y="0"/>
                        </a:lnTo>
                        <a:lnTo>
                          <a:pt x="152" y="0"/>
                        </a:lnTo>
                        <a:lnTo>
                          <a:pt x="21" y="0"/>
                        </a:lnTo>
                        <a:lnTo>
                          <a:pt x="11" y="0"/>
                        </a:lnTo>
                        <a:lnTo>
                          <a:pt x="0" y="10"/>
                        </a:lnTo>
                        <a:lnTo>
                          <a:pt x="0" y="20"/>
                        </a:lnTo>
                      </a:path>
                    </a:pathLst>
                  </a:custGeom>
                  <a:solidFill>
                    <a:srgbClr val="BFB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1" name="Freeform 35"/>
                  <p:cNvSpPr>
                    <a:spLocks/>
                  </p:cNvSpPr>
                  <p:nvPr/>
                </p:nvSpPr>
                <p:spPr bwMode="auto">
                  <a:xfrm>
                    <a:off x="2579" y="1453"/>
                    <a:ext cx="616" cy="462"/>
                  </a:xfrm>
                  <a:custGeom>
                    <a:avLst/>
                    <a:gdLst>
                      <a:gd name="T0" fmla="*/ 0 w 616"/>
                      <a:gd name="T1" fmla="*/ 21 h 462"/>
                      <a:gd name="T2" fmla="*/ 0 w 616"/>
                      <a:gd name="T3" fmla="*/ 431 h 462"/>
                      <a:gd name="T4" fmla="*/ 0 w 616"/>
                      <a:gd name="T5" fmla="*/ 441 h 462"/>
                      <a:gd name="T6" fmla="*/ 0 w 616"/>
                      <a:gd name="T7" fmla="*/ 451 h 462"/>
                      <a:gd name="T8" fmla="*/ 11 w 616"/>
                      <a:gd name="T9" fmla="*/ 451 h 462"/>
                      <a:gd name="T10" fmla="*/ 144 w 616"/>
                      <a:gd name="T11" fmla="*/ 451 h 462"/>
                      <a:gd name="T12" fmla="*/ 308 w 616"/>
                      <a:gd name="T13" fmla="*/ 461 h 462"/>
                      <a:gd name="T14" fmla="*/ 462 w 616"/>
                      <a:gd name="T15" fmla="*/ 451 h 462"/>
                      <a:gd name="T16" fmla="*/ 605 w 616"/>
                      <a:gd name="T17" fmla="*/ 451 h 462"/>
                      <a:gd name="T18" fmla="*/ 615 w 616"/>
                      <a:gd name="T19" fmla="*/ 441 h 462"/>
                      <a:gd name="T20" fmla="*/ 615 w 616"/>
                      <a:gd name="T21" fmla="*/ 431 h 462"/>
                      <a:gd name="T22" fmla="*/ 615 w 616"/>
                      <a:gd name="T23" fmla="*/ 21 h 462"/>
                      <a:gd name="T24" fmla="*/ 605 w 616"/>
                      <a:gd name="T25" fmla="*/ 21 h 462"/>
                      <a:gd name="T26" fmla="*/ 605 w 616"/>
                      <a:gd name="T27" fmla="*/ 11 h 462"/>
                      <a:gd name="T28" fmla="*/ 595 w 616"/>
                      <a:gd name="T29" fmla="*/ 11 h 462"/>
                      <a:gd name="T30" fmla="*/ 451 w 616"/>
                      <a:gd name="T31" fmla="*/ 0 h 462"/>
                      <a:gd name="T32" fmla="*/ 308 w 616"/>
                      <a:gd name="T33" fmla="*/ 0 h 462"/>
                      <a:gd name="T34" fmla="*/ 154 w 616"/>
                      <a:gd name="T35" fmla="*/ 0 h 462"/>
                      <a:gd name="T36" fmla="*/ 21 w 616"/>
                      <a:gd name="T37" fmla="*/ 11 h 462"/>
                      <a:gd name="T38" fmla="*/ 11 w 616"/>
                      <a:gd name="T39" fmla="*/ 11 h 462"/>
                      <a:gd name="T40" fmla="*/ 0 w 616"/>
                      <a:gd name="T41" fmla="*/ 11 h 462"/>
                      <a:gd name="T42" fmla="*/ 0 w 616"/>
                      <a:gd name="T43" fmla="*/ 21 h 46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16"/>
                      <a:gd name="T67" fmla="*/ 0 h 462"/>
                      <a:gd name="T68" fmla="*/ 616 w 616"/>
                      <a:gd name="T69" fmla="*/ 462 h 46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16" h="462">
                        <a:moveTo>
                          <a:pt x="0" y="21"/>
                        </a:moveTo>
                        <a:lnTo>
                          <a:pt x="0" y="431"/>
                        </a:lnTo>
                        <a:lnTo>
                          <a:pt x="0" y="441"/>
                        </a:lnTo>
                        <a:lnTo>
                          <a:pt x="0" y="451"/>
                        </a:lnTo>
                        <a:lnTo>
                          <a:pt x="11" y="451"/>
                        </a:lnTo>
                        <a:lnTo>
                          <a:pt x="144" y="451"/>
                        </a:lnTo>
                        <a:lnTo>
                          <a:pt x="308" y="461"/>
                        </a:lnTo>
                        <a:lnTo>
                          <a:pt x="462" y="451"/>
                        </a:lnTo>
                        <a:lnTo>
                          <a:pt x="605" y="451"/>
                        </a:lnTo>
                        <a:lnTo>
                          <a:pt x="615" y="441"/>
                        </a:lnTo>
                        <a:lnTo>
                          <a:pt x="615" y="431"/>
                        </a:lnTo>
                        <a:lnTo>
                          <a:pt x="615" y="21"/>
                        </a:lnTo>
                        <a:lnTo>
                          <a:pt x="605" y="21"/>
                        </a:lnTo>
                        <a:lnTo>
                          <a:pt x="605" y="11"/>
                        </a:lnTo>
                        <a:lnTo>
                          <a:pt x="595" y="11"/>
                        </a:lnTo>
                        <a:lnTo>
                          <a:pt x="451" y="0"/>
                        </a:lnTo>
                        <a:lnTo>
                          <a:pt x="308" y="0"/>
                        </a:lnTo>
                        <a:lnTo>
                          <a:pt x="154" y="0"/>
                        </a:lnTo>
                        <a:lnTo>
                          <a:pt x="21" y="11"/>
                        </a:lnTo>
                        <a:lnTo>
                          <a:pt x="11" y="11"/>
                        </a:lnTo>
                        <a:lnTo>
                          <a:pt x="0" y="11"/>
                        </a:lnTo>
                        <a:lnTo>
                          <a:pt x="0" y="21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2" name="Freeform 36"/>
                  <p:cNvSpPr>
                    <a:spLocks/>
                  </p:cNvSpPr>
                  <p:nvPr/>
                </p:nvSpPr>
                <p:spPr bwMode="auto">
                  <a:xfrm>
                    <a:off x="2579" y="1689"/>
                    <a:ext cx="618" cy="218"/>
                  </a:xfrm>
                  <a:custGeom>
                    <a:avLst/>
                    <a:gdLst>
                      <a:gd name="T0" fmla="*/ 0 w 618"/>
                      <a:gd name="T1" fmla="*/ 207 h 218"/>
                      <a:gd name="T2" fmla="*/ 11 w 618"/>
                      <a:gd name="T3" fmla="*/ 207 h 218"/>
                      <a:gd name="T4" fmla="*/ 142 w 618"/>
                      <a:gd name="T5" fmla="*/ 217 h 218"/>
                      <a:gd name="T6" fmla="*/ 304 w 618"/>
                      <a:gd name="T7" fmla="*/ 217 h 218"/>
                      <a:gd name="T8" fmla="*/ 456 w 618"/>
                      <a:gd name="T9" fmla="*/ 217 h 218"/>
                      <a:gd name="T10" fmla="*/ 597 w 618"/>
                      <a:gd name="T11" fmla="*/ 207 h 218"/>
                      <a:gd name="T12" fmla="*/ 607 w 618"/>
                      <a:gd name="T13" fmla="*/ 207 h 218"/>
                      <a:gd name="T14" fmla="*/ 617 w 618"/>
                      <a:gd name="T15" fmla="*/ 207 h 218"/>
                      <a:gd name="T16" fmla="*/ 304 w 618"/>
                      <a:gd name="T17" fmla="*/ 0 h 218"/>
                      <a:gd name="T18" fmla="*/ 0 w 618"/>
                      <a:gd name="T19" fmla="*/ 207 h 21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18"/>
                      <a:gd name="T31" fmla="*/ 0 h 218"/>
                      <a:gd name="T32" fmla="*/ 618 w 618"/>
                      <a:gd name="T33" fmla="*/ 218 h 21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18" h="218">
                        <a:moveTo>
                          <a:pt x="0" y="207"/>
                        </a:moveTo>
                        <a:lnTo>
                          <a:pt x="11" y="207"/>
                        </a:lnTo>
                        <a:lnTo>
                          <a:pt x="142" y="217"/>
                        </a:lnTo>
                        <a:lnTo>
                          <a:pt x="304" y="217"/>
                        </a:lnTo>
                        <a:lnTo>
                          <a:pt x="456" y="217"/>
                        </a:lnTo>
                        <a:lnTo>
                          <a:pt x="597" y="207"/>
                        </a:lnTo>
                        <a:lnTo>
                          <a:pt x="607" y="207"/>
                        </a:lnTo>
                        <a:lnTo>
                          <a:pt x="617" y="207"/>
                        </a:lnTo>
                        <a:lnTo>
                          <a:pt x="304" y="0"/>
                        </a:lnTo>
                        <a:lnTo>
                          <a:pt x="0" y="207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3" name="Freeform 37"/>
                  <p:cNvSpPr>
                    <a:spLocks/>
                  </p:cNvSpPr>
                  <p:nvPr/>
                </p:nvSpPr>
                <p:spPr bwMode="auto">
                  <a:xfrm>
                    <a:off x="2579" y="1679"/>
                    <a:ext cx="616" cy="236"/>
                  </a:xfrm>
                  <a:custGeom>
                    <a:avLst/>
                    <a:gdLst>
                      <a:gd name="T0" fmla="*/ 0 w 616"/>
                      <a:gd name="T1" fmla="*/ 215 h 236"/>
                      <a:gd name="T2" fmla="*/ 0 w 616"/>
                      <a:gd name="T3" fmla="*/ 225 h 236"/>
                      <a:gd name="T4" fmla="*/ 11 w 616"/>
                      <a:gd name="T5" fmla="*/ 225 h 236"/>
                      <a:gd name="T6" fmla="*/ 144 w 616"/>
                      <a:gd name="T7" fmla="*/ 225 h 236"/>
                      <a:gd name="T8" fmla="*/ 308 w 616"/>
                      <a:gd name="T9" fmla="*/ 235 h 236"/>
                      <a:gd name="T10" fmla="*/ 462 w 616"/>
                      <a:gd name="T11" fmla="*/ 225 h 236"/>
                      <a:gd name="T12" fmla="*/ 605 w 616"/>
                      <a:gd name="T13" fmla="*/ 225 h 236"/>
                      <a:gd name="T14" fmla="*/ 615 w 616"/>
                      <a:gd name="T15" fmla="*/ 215 h 236"/>
                      <a:gd name="T16" fmla="*/ 308 w 616"/>
                      <a:gd name="T17" fmla="*/ 0 h 236"/>
                      <a:gd name="T18" fmla="*/ 0 w 616"/>
                      <a:gd name="T19" fmla="*/ 215 h 2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16"/>
                      <a:gd name="T31" fmla="*/ 0 h 236"/>
                      <a:gd name="T32" fmla="*/ 616 w 616"/>
                      <a:gd name="T33" fmla="*/ 236 h 2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16" h="236">
                        <a:moveTo>
                          <a:pt x="0" y="215"/>
                        </a:moveTo>
                        <a:lnTo>
                          <a:pt x="0" y="225"/>
                        </a:lnTo>
                        <a:lnTo>
                          <a:pt x="11" y="225"/>
                        </a:lnTo>
                        <a:lnTo>
                          <a:pt x="144" y="225"/>
                        </a:lnTo>
                        <a:lnTo>
                          <a:pt x="308" y="235"/>
                        </a:lnTo>
                        <a:lnTo>
                          <a:pt x="462" y="225"/>
                        </a:lnTo>
                        <a:lnTo>
                          <a:pt x="605" y="225"/>
                        </a:lnTo>
                        <a:lnTo>
                          <a:pt x="615" y="215"/>
                        </a:lnTo>
                        <a:lnTo>
                          <a:pt x="308" y="0"/>
                        </a:lnTo>
                        <a:lnTo>
                          <a:pt x="0" y="215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4" name="Freeform 38"/>
                  <p:cNvSpPr>
                    <a:spLocks/>
                  </p:cNvSpPr>
                  <p:nvPr/>
                </p:nvSpPr>
                <p:spPr bwMode="auto">
                  <a:xfrm>
                    <a:off x="2579" y="1464"/>
                    <a:ext cx="608" cy="218"/>
                  </a:xfrm>
                  <a:custGeom>
                    <a:avLst/>
                    <a:gdLst>
                      <a:gd name="T0" fmla="*/ 304 w 608"/>
                      <a:gd name="T1" fmla="*/ 217 h 218"/>
                      <a:gd name="T2" fmla="*/ 607 w 608"/>
                      <a:gd name="T3" fmla="*/ 0 h 218"/>
                      <a:gd name="T4" fmla="*/ 597 w 608"/>
                      <a:gd name="T5" fmla="*/ 0 h 218"/>
                      <a:gd name="T6" fmla="*/ 456 w 608"/>
                      <a:gd name="T7" fmla="*/ 0 h 218"/>
                      <a:gd name="T8" fmla="*/ 304 w 608"/>
                      <a:gd name="T9" fmla="*/ 0 h 218"/>
                      <a:gd name="T10" fmla="*/ 152 w 608"/>
                      <a:gd name="T11" fmla="*/ 0 h 218"/>
                      <a:gd name="T12" fmla="*/ 21 w 608"/>
                      <a:gd name="T13" fmla="*/ 0 h 218"/>
                      <a:gd name="T14" fmla="*/ 11 w 608"/>
                      <a:gd name="T15" fmla="*/ 0 h 218"/>
                      <a:gd name="T16" fmla="*/ 0 w 608"/>
                      <a:gd name="T17" fmla="*/ 0 h 218"/>
                      <a:gd name="T18" fmla="*/ 0 w 608"/>
                      <a:gd name="T19" fmla="*/ 10 h 218"/>
                      <a:gd name="T20" fmla="*/ 304 w 608"/>
                      <a:gd name="T21" fmla="*/ 217 h 21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08"/>
                      <a:gd name="T34" fmla="*/ 0 h 218"/>
                      <a:gd name="T35" fmla="*/ 608 w 608"/>
                      <a:gd name="T36" fmla="*/ 218 h 21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08" h="218">
                        <a:moveTo>
                          <a:pt x="304" y="217"/>
                        </a:moveTo>
                        <a:lnTo>
                          <a:pt x="607" y="0"/>
                        </a:lnTo>
                        <a:lnTo>
                          <a:pt x="597" y="0"/>
                        </a:lnTo>
                        <a:lnTo>
                          <a:pt x="456" y="0"/>
                        </a:lnTo>
                        <a:lnTo>
                          <a:pt x="304" y="0"/>
                        </a:lnTo>
                        <a:lnTo>
                          <a:pt x="152" y="0"/>
                        </a:lnTo>
                        <a:lnTo>
                          <a:pt x="21" y="0"/>
                        </a:lnTo>
                        <a:lnTo>
                          <a:pt x="11" y="0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  <a:lnTo>
                          <a:pt x="304" y="217"/>
                        </a:lnTo>
                      </a:path>
                    </a:pathLst>
                  </a:custGeom>
                  <a:solidFill>
                    <a:srgbClr val="9F9F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5" name="Freeform 39"/>
                  <p:cNvSpPr>
                    <a:spLocks/>
                  </p:cNvSpPr>
                  <p:nvPr/>
                </p:nvSpPr>
                <p:spPr bwMode="auto">
                  <a:xfrm>
                    <a:off x="2579" y="1453"/>
                    <a:ext cx="606" cy="227"/>
                  </a:xfrm>
                  <a:custGeom>
                    <a:avLst/>
                    <a:gdLst>
                      <a:gd name="T0" fmla="*/ 308 w 606"/>
                      <a:gd name="T1" fmla="*/ 226 h 227"/>
                      <a:gd name="T2" fmla="*/ 605 w 606"/>
                      <a:gd name="T3" fmla="*/ 11 h 227"/>
                      <a:gd name="T4" fmla="*/ 595 w 606"/>
                      <a:gd name="T5" fmla="*/ 11 h 227"/>
                      <a:gd name="T6" fmla="*/ 451 w 606"/>
                      <a:gd name="T7" fmla="*/ 0 h 227"/>
                      <a:gd name="T8" fmla="*/ 308 w 606"/>
                      <a:gd name="T9" fmla="*/ 0 h 227"/>
                      <a:gd name="T10" fmla="*/ 154 w 606"/>
                      <a:gd name="T11" fmla="*/ 0 h 227"/>
                      <a:gd name="T12" fmla="*/ 21 w 606"/>
                      <a:gd name="T13" fmla="*/ 11 h 227"/>
                      <a:gd name="T14" fmla="*/ 11 w 606"/>
                      <a:gd name="T15" fmla="*/ 11 h 227"/>
                      <a:gd name="T16" fmla="*/ 0 w 606"/>
                      <a:gd name="T17" fmla="*/ 11 h 227"/>
                      <a:gd name="T18" fmla="*/ 0 w 606"/>
                      <a:gd name="T19" fmla="*/ 21 h 227"/>
                      <a:gd name="T20" fmla="*/ 308 w 606"/>
                      <a:gd name="T21" fmla="*/ 226 h 22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06"/>
                      <a:gd name="T34" fmla="*/ 0 h 227"/>
                      <a:gd name="T35" fmla="*/ 606 w 606"/>
                      <a:gd name="T36" fmla="*/ 227 h 227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06" h="227">
                        <a:moveTo>
                          <a:pt x="308" y="226"/>
                        </a:moveTo>
                        <a:lnTo>
                          <a:pt x="605" y="11"/>
                        </a:lnTo>
                        <a:lnTo>
                          <a:pt x="595" y="11"/>
                        </a:lnTo>
                        <a:lnTo>
                          <a:pt x="451" y="0"/>
                        </a:lnTo>
                        <a:lnTo>
                          <a:pt x="308" y="0"/>
                        </a:lnTo>
                        <a:lnTo>
                          <a:pt x="154" y="0"/>
                        </a:lnTo>
                        <a:lnTo>
                          <a:pt x="21" y="11"/>
                        </a:lnTo>
                        <a:lnTo>
                          <a:pt x="11" y="11"/>
                        </a:lnTo>
                        <a:lnTo>
                          <a:pt x="0" y="11"/>
                        </a:lnTo>
                        <a:lnTo>
                          <a:pt x="0" y="21"/>
                        </a:lnTo>
                        <a:lnTo>
                          <a:pt x="308" y="226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6" name="Freeform 40"/>
                  <p:cNvSpPr>
                    <a:spLocks/>
                  </p:cNvSpPr>
                  <p:nvPr/>
                </p:nvSpPr>
                <p:spPr bwMode="auto">
                  <a:xfrm>
                    <a:off x="2600" y="1474"/>
                    <a:ext cx="575" cy="421"/>
                  </a:xfrm>
                  <a:custGeom>
                    <a:avLst/>
                    <a:gdLst>
                      <a:gd name="T0" fmla="*/ 0 w 575"/>
                      <a:gd name="T1" fmla="*/ 10 h 421"/>
                      <a:gd name="T2" fmla="*/ 0 w 575"/>
                      <a:gd name="T3" fmla="*/ 400 h 421"/>
                      <a:gd name="T4" fmla="*/ 0 w 575"/>
                      <a:gd name="T5" fmla="*/ 410 h 421"/>
                      <a:gd name="T6" fmla="*/ 10 w 575"/>
                      <a:gd name="T7" fmla="*/ 410 h 421"/>
                      <a:gd name="T8" fmla="*/ 133 w 575"/>
                      <a:gd name="T9" fmla="*/ 420 h 421"/>
                      <a:gd name="T10" fmla="*/ 287 w 575"/>
                      <a:gd name="T11" fmla="*/ 420 h 421"/>
                      <a:gd name="T12" fmla="*/ 430 w 575"/>
                      <a:gd name="T13" fmla="*/ 420 h 421"/>
                      <a:gd name="T14" fmla="*/ 563 w 575"/>
                      <a:gd name="T15" fmla="*/ 410 h 421"/>
                      <a:gd name="T16" fmla="*/ 574 w 575"/>
                      <a:gd name="T17" fmla="*/ 410 h 421"/>
                      <a:gd name="T18" fmla="*/ 574 w 575"/>
                      <a:gd name="T19" fmla="*/ 400 h 421"/>
                      <a:gd name="T20" fmla="*/ 574 w 575"/>
                      <a:gd name="T21" fmla="*/ 10 h 421"/>
                      <a:gd name="T22" fmla="*/ 574 w 575"/>
                      <a:gd name="T23" fmla="*/ 0 h 421"/>
                      <a:gd name="T24" fmla="*/ 563 w 575"/>
                      <a:gd name="T25" fmla="*/ 0 h 421"/>
                      <a:gd name="T26" fmla="*/ 430 w 575"/>
                      <a:gd name="T27" fmla="*/ 0 h 421"/>
                      <a:gd name="T28" fmla="*/ 287 w 575"/>
                      <a:gd name="T29" fmla="*/ 0 h 421"/>
                      <a:gd name="T30" fmla="*/ 143 w 575"/>
                      <a:gd name="T31" fmla="*/ 0 h 421"/>
                      <a:gd name="T32" fmla="*/ 10 w 575"/>
                      <a:gd name="T33" fmla="*/ 0 h 421"/>
                      <a:gd name="T34" fmla="*/ 0 w 575"/>
                      <a:gd name="T35" fmla="*/ 0 h 421"/>
                      <a:gd name="T36" fmla="*/ 0 w 575"/>
                      <a:gd name="T37" fmla="*/ 10 h 421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575"/>
                      <a:gd name="T58" fmla="*/ 0 h 421"/>
                      <a:gd name="T59" fmla="*/ 575 w 575"/>
                      <a:gd name="T60" fmla="*/ 421 h 421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575" h="421">
                        <a:moveTo>
                          <a:pt x="0" y="10"/>
                        </a:moveTo>
                        <a:lnTo>
                          <a:pt x="0" y="400"/>
                        </a:lnTo>
                        <a:lnTo>
                          <a:pt x="0" y="410"/>
                        </a:lnTo>
                        <a:lnTo>
                          <a:pt x="10" y="410"/>
                        </a:lnTo>
                        <a:lnTo>
                          <a:pt x="133" y="420"/>
                        </a:lnTo>
                        <a:lnTo>
                          <a:pt x="287" y="420"/>
                        </a:lnTo>
                        <a:lnTo>
                          <a:pt x="430" y="420"/>
                        </a:lnTo>
                        <a:lnTo>
                          <a:pt x="563" y="410"/>
                        </a:lnTo>
                        <a:lnTo>
                          <a:pt x="574" y="410"/>
                        </a:lnTo>
                        <a:lnTo>
                          <a:pt x="574" y="400"/>
                        </a:lnTo>
                        <a:lnTo>
                          <a:pt x="574" y="10"/>
                        </a:lnTo>
                        <a:lnTo>
                          <a:pt x="574" y="0"/>
                        </a:lnTo>
                        <a:lnTo>
                          <a:pt x="563" y="0"/>
                        </a:lnTo>
                        <a:lnTo>
                          <a:pt x="430" y="0"/>
                        </a:lnTo>
                        <a:lnTo>
                          <a:pt x="287" y="0"/>
                        </a:lnTo>
                        <a:lnTo>
                          <a:pt x="143" y="0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</a:path>
                    </a:pathLst>
                  </a:custGeom>
                  <a:solidFill>
                    <a:srgbClr val="000000"/>
                  </a:solidFill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8" name="Freeform 41"/>
                <p:cNvSpPr>
                  <a:spLocks/>
                </p:cNvSpPr>
                <p:nvPr/>
              </p:nvSpPr>
              <p:spPr bwMode="auto">
                <a:xfrm>
                  <a:off x="3143" y="1935"/>
                  <a:ext cx="13" cy="3"/>
                </a:xfrm>
                <a:custGeom>
                  <a:avLst/>
                  <a:gdLst>
                    <a:gd name="T0" fmla="*/ 0 w 13"/>
                    <a:gd name="T1" fmla="*/ 0 h 3"/>
                    <a:gd name="T2" fmla="*/ 12 w 13"/>
                    <a:gd name="T3" fmla="*/ 0 h 3"/>
                    <a:gd name="T4" fmla="*/ 12 w 13"/>
                    <a:gd name="T5" fmla="*/ 2 h 3"/>
                    <a:gd name="T6" fmla="*/ 0 w 13"/>
                    <a:gd name="T7" fmla="*/ 2 h 3"/>
                    <a:gd name="T8" fmla="*/ 0 w 13"/>
                    <a:gd name="T9" fmla="*/ 0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"/>
                    <a:gd name="T16" fmla="*/ 0 h 3"/>
                    <a:gd name="T17" fmla="*/ 13 w 13"/>
                    <a:gd name="T18" fmla="*/ 3 h 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" h="3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Freeform 42"/>
                <p:cNvSpPr>
                  <a:spLocks/>
                </p:cNvSpPr>
                <p:nvPr/>
              </p:nvSpPr>
              <p:spPr bwMode="auto">
                <a:xfrm>
                  <a:off x="3133" y="1935"/>
                  <a:ext cx="31" cy="1"/>
                </a:xfrm>
                <a:custGeom>
                  <a:avLst/>
                  <a:gdLst>
                    <a:gd name="T0" fmla="*/ 0 w 31"/>
                    <a:gd name="T1" fmla="*/ 0 h 1"/>
                    <a:gd name="T2" fmla="*/ 30 w 31"/>
                    <a:gd name="T3" fmla="*/ 0 h 1"/>
                    <a:gd name="T4" fmla="*/ 0 w 3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1"/>
                    <a:gd name="T10" fmla="*/ 0 h 1"/>
                    <a:gd name="T11" fmla="*/ 31 w 3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" h="1">
                      <a:moveTo>
                        <a:pt x="0" y="0"/>
                      </a:moveTo>
                      <a:lnTo>
                        <a:pt x="3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pic>
            <p:nvPicPr>
              <p:cNvPr id="14" name="Picture 494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347" y="2095500"/>
                <a:ext cx="1182566" cy="749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7" name="Group 26"/>
            <p:cNvGrpSpPr/>
            <p:nvPr/>
          </p:nvGrpSpPr>
          <p:grpSpPr>
            <a:xfrm>
              <a:off x="3844019" y="2878844"/>
              <a:ext cx="1326173" cy="931863"/>
              <a:chOff x="5816112" y="1981201"/>
              <a:chExt cx="1326173" cy="931863"/>
            </a:xfrm>
          </p:grpSpPr>
          <p:grpSp>
            <p:nvGrpSpPr>
              <p:cNvPr id="28" name="Group 43"/>
              <p:cNvGrpSpPr>
                <a:grpSpLocks/>
              </p:cNvGrpSpPr>
              <p:nvPr/>
            </p:nvGrpSpPr>
            <p:grpSpPr bwMode="auto">
              <a:xfrm>
                <a:off x="5816112" y="1981201"/>
                <a:ext cx="1326173" cy="931863"/>
                <a:chOff x="3506" y="1392"/>
                <a:chExt cx="771" cy="587"/>
              </a:xfrm>
            </p:grpSpPr>
            <p:sp>
              <p:nvSpPr>
                <p:cNvPr id="30" name="Freeform 44"/>
                <p:cNvSpPr>
                  <a:spLocks/>
                </p:cNvSpPr>
                <p:nvPr/>
              </p:nvSpPr>
              <p:spPr bwMode="auto">
                <a:xfrm>
                  <a:off x="3516" y="1402"/>
                  <a:ext cx="761" cy="577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Freeform 45"/>
                <p:cNvSpPr>
                  <a:spLocks/>
                </p:cNvSpPr>
                <p:nvPr/>
              </p:nvSpPr>
              <p:spPr bwMode="auto">
                <a:xfrm>
                  <a:off x="3506" y="1392"/>
                  <a:ext cx="769" cy="585"/>
                </a:xfrm>
                <a:custGeom>
                  <a:avLst/>
                  <a:gdLst>
                    <a:gd name="T0" fmla="*/ 0 w 769"/>
                    <a:gd name="T1" fmla="*/ 31 h 585"/>
                    <a:gd name="T2" fmla="*/ 0 w 769"/>
                    <a:gd name="T3" fmla="*/ 543 h 585"/>
                    <a:gd name="T4" fmla="*/ 0 w 769"/>
                    <a:gd name="T5" fmla="*/ 553 h 585"/>
                    <a:gd name="T6" fmla="*/ 0 w 769"/>
                    <a:gd name="T7" fmla="*/ 563 h 585"/>
                    <a:gd name="T8" fmla="*/ 10 w 769"/>
                    <a:gd name="T9" fmla="*/ 563 h 585"/>
                    <a:gd name="T10" fmla="*/ 10 w 769"/>
                    <a:gd name="T11" fmla="*/ 574 h 585"/>
                    <a:gd name="T12" fmla="*/ 20 w 769"/>
                    <a:gd name="T13" fmla="*/ 574 h 585"/>
                    <a:gd name="T14" fmla="*/ 184 w 769"/>
                    <a:gd name="T15" fmla="*/ 584 h 585"/>
                    <a:gd name="T16" fmla="*/ 389 w 769"/>
                    <a:gd name="T17" fmla="*/ 584 h 585"/>
                    <a:gd name="T18" fmla="*/ 573 w 769"/>
                    <a:gd name="T19" fmla="*/ 584 h 585"/>
                    <a:gd name="T20" fmla="*/ 747 w 769"/>
                    <a:gd name="T21" fmla="*/ 574 h 585"/>
                    <a:gd name="T22" fmla="*/ 758 w 769"/>
                    <a:gd name="T23" fmla="*/ 574 h 585"/>
                    <a:gd name="T24" fmla="*/ 758 w 769"/>
                    <a:gd name="T25" fmla="*/ 563 h 585"/>
                    <a:gd name="T26" fmla="*/ 768 w 769"/>
                    <a:gd name="T27" fmla="*/ 563 h 585"/>
                    <a:gd name="T28" fmla="*/ 768 w 769"/>
                    <a:gd name="T29" fmla="*/ 553 h 585"/>
                    <a:gd name="T30" fmla="*/ 768 w 769"/>
                    <a:gd name="T31" fmla="*/ 543 h 585"/>
                    <a:gd name="T32" fmla="*/ 768 w 769"/>
                    <a:gd name="T33" fmla="*/ 31 h 585"/>
                    <a:gd name="T34" fmla="*/ 768 w 769"/>
                    <a:gd name="T35" fmla="*/ 20 h 585"/>
                    <a:gd name="T36" fmla="*/ 758 w 769"/>
                    <a:gd name="T37" fmla="*/ 10 h 585"/>
                    <a:gd name="T38" fmla="*/ 747 w 769"/>
                    <a:gd name="T39" fmla="*/ 10 h 585"/>
                    <a:gd name="T40" fmla="*/ 573 w 769"/>
                    <a:gd name="T41" fmla="*/ 10 h 585"/>
                    <a:gd name="T42" fmla="*/ 389 w 769"/>
                    <a:gd name="T43" fmla="*/ 0 h 585"/>
                    <a:gd name="T44" fmla="*/ 204 w 769"/>
                    <a:gd name="T45" fmla="*/ 10 h 585"/>
                    <a:gd name="T46" fmla="*/ 30 w 769"/>
                    <a:gd name="T47" fmla="*/ 10 h 585"/>
                    <a:gd name="T48" fmla="*/ 20 w 769"/>
                    <a:gd name="T49" fmla="*/ 10 h 585"/>
                    <a:gd name="T50" fmla="*/ 10 w 769"/>
                    <a:gd name="T51" fmla="*/ 10 h 585"/>
                    <a:gd name="T52" fmla="*/ 10 w 769"/>
                    <a:gd name="T53" fmla="*/ 20 h 585"/>
                    <a:gd name="T54" fmla="*/ 0 w 769"/>
                    <a:gd name="T55" fmla="*/ 31 h 585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769"/>
                    <a:gd name="T85" fmla="*/ 0 h 585"/>
                    <a:gd name="T86" fmla="*/ 769 w 769"/>
                    <a:gd name="T87" fmla="*/ 585 h 585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769" h="585">
                      <a:moveTo>
                        <a:pt x="0" y="31"/>
                      </a:moveTo>
                      <a:lnTo>
                        <a:pt x="0" y="543"/>
                      </a:lnTo>
                      <a:lnTo>
                        <a:pt x="0" y="553"/>
                      </a:lnTo>
                      <a:lnTo>
                        <a:pt x="0" y="563"/>
                      </a:lnTo>
                      <a:lnTo>
                        <a:pt x="10" y="563"/>
                      </a:lnTo>
                      <a:lnTo>
                        <a:pt x="10" y="574"/>
                      </a:lnTo>
                      <a:lnTo>
                        <a:pt x="20" y="574"/>
                      </a:lnTo>
                      <a:lnTo>
                        <a:pt x="184" y="584"/>
                      </a:lnTo>
                      <a:lnTo>
                        <a:pt x="389" y="584"/>
                      </a:lnTo>
                      <a:lnTo>
                        <a:pt x="573" y="584"/>
                      </a:lnTo>
                      <a:lnTo>
                        <a:pt x="747" y="574"/>
                      </a:lnTo>
                      <a:lnTo>
                        <a:pt x="758" y="574"/>
                      </a:lnTo>
                      <a:lnTo>
                        <a:pt x="758" y="563"/>
                      </a:lnTo>
                      <a:lnTo>
                        <a:pt x="768" y="563"/>
                      </a:lnTo>
                      <a:lnTo>
                        <a:pt x="768" y="553"/>
                      </a:lnTo>
                      <a:lnTo>
                        <a:pt x="768" y="543"/>
                      </a:lnTo>
                      <a:lnTo>
                        <a:pt x="768" y="31"/>
                      </a:lnTo>
                      <a:lnTo>
                        <a:pt x="768" y="20"/>
                      </a:lnTo>
                      <a:lnTo>
                        <a:pt x="758" y="10"/>
                      </a:lnTo>
                      <a:lnTo>
                        <a:pt x="747" y="10"/>
                      </a:lnTo>
                      <a:lnTo>
                        <a:pt x="573" y="10"/>
                      </a:lnTo>
                      <a:lnTo>
                        <a:pt x="389" y="0"/>
                      </a:lnTo>
                      <a:lnTo>
                        <a:pt x="204" y="10"/>
                      </a:lnTo>
                      <a:lnTo>
                        <a:pt x="30" y="1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10" y="20"/>
                      </a:lnTo>
                      <a:lnTo>
                        <a:pt x="0" y="31"/>
                      </a:lnTo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2" name="Group 46"/>
                <p:cNvGrpSpPr>
                  <a:grpSpLocks/>
                </p:cNvGrpSpPr>
                <p:nvPr/>
              </p:nvGrpSpPr>
              <p:grpSpPr bwMode="auto">
                <a:xfrm>
                  <a:off x="3587" y="1453"/>
                  <a:ext cx="618" cy="462"/>
                  <a:chOff x="3587" y="1453"/>
                  <a:chExt cx="618" cy="462"/>
                </a:xfrm>
              </p:grpSpPr>
              <p:sp>
                <p:nvSpPr>
                  <p:cNvPr id="35" name="Freeform 47"/>
                  <p:cNvSpPr>
                    <a:spLocks/>
                  </p:cNvSpPr>
                  <p:nvPr/>
                </p:nvSpPr>
                <p:spPr bwMode="auto">
                  <a:xfrm>
                    <a:off x="3587" y="1464"/>
                    <a:ext cx="618" cy="443"/>
                  </a:xfrm>
                  <a:custGeom>
                    <a:avLst/>
                    <a:gdLst>
                      <a:gd name="T0" fmla="*/ 0 w 618"/>
                      <a:gd name="T1" fmla="*/ 20 h 443"/>
                      <a:gd name="T2" fmla="*/ 0 w 618"/>
                      <a:gd name="T3" fmla="*/ 413 h 443"/>
                      <a:gd name="T4" fmla="*/ 0 w 618"/>
                      <a:gd name="T5" fmla="*/ 422 h 443"/>
                      <a:gd name="T6" fmla="*/ 0 w 618"/>
                      <a:gd name="T7" fmla="*/ 432 h 443"/>
                      <a:gd name="T8" fmla="*/ 11 w 618"/>
                      <a:gd name="T9" fmla="*/ 432 h 443"/>
                      <a:gd name="T10" fmla="*/ 142 w 618"/>
                      <a:gd name="T11" fmla="*/ 442 h 443"/>
                      <a:gd name="T12" fmla="*/ 304 w 618"/>
                      <a:gd name="T13" fmla="*/ 442 h 443"/>
                      <a:gd name="T14" fmla="*/ 456 w 618"/>
                      <a:gd name="T15" fmla="*/ 442 h 443"/>
                      <a:gd name="T16" fmla="*/ 597 w 618"/>
                      <a:gd name="T17" fmla="*/ 432 h 443"/>
                      <a:gd name="T18" fmla="*/ 607 w 618"/>
                      <a:gd name="T19" fmla="*/ 432 h 443"/>
                      <a:gd name="T20" fmla="*/ 617 w 618"/>
                      <a:gd name="T21" fmla="*/ 432 h 443"/>
                      <a:gd name="T22" fmla="*/ 617 w 618"/>
                      <a:gd name="T23" fmla="*/ 422 h 443"/>
                      <a:gd name="T24" fmla="*/ 617 w 618"/>
                      <a:gd name="T25" fmla="*/ 413 h 443"/>
                      <a:gd name="T26" fmla="*/ 617 w 618"/>
                      <a:gd name="T27" fmla="*/ 20 h 443"/>
                      <a:gd name="T28" fmla="*/ 617 w 618"/>
                      <a:gd name="T29" fmla="*/ 10 h 443"/>
                      <a:gd name="T30" fmla="*/ 607 w 618"/>
                      <a:gd name="T31" fmla="*/ 10 h 443"/>
                      <a:gd name="T32" fmla="*/ 607 w 618"/>
                      <a:gd name="T33" fmla="*/ 0 h 443"/>
                      <a:gd name="T34" fmla="*/ 597 w 618"/>
                      <a:gd name="T35" fmla="*/ 0 h 443"/>
                      <a:gd name="T36" fmla="*/ 456 w 618"/>
                      <a:gd name="T37" fmla="*/ 0 h 443"/>
                      <a:gd name="T38" fmla="*/ 304 w 618"/>
                      <a:gd name="T39" fmla="*/ 0 h 443"/>
                      <a:gd name="T40" fmla="*/ 152 w 618"/>
                      <a:gd name="T41" fmla="*/ 0 h 443"/>
                      <a:gd name="T42" fmla="*/ 21 w 618"/>
                      <a:gd name="T43" fmla="*/ 0 h 443"/>
                      <a:gd name="T44" fmla="*/ 11 w 618"/>
                      <a:gd name="T45" fmla="*/ 0 h 443"/>
                      <a:gd name="T46" fmla="*/ 0 w 618"/>
                      <a:gd name="T47" fmla="*/ 10 h 443"/>
                      <a:gd name="T48" fmla="*/ 0 w 618"/>
                      <a:gd name="T49" fmla="*/ 20 h 443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18"/>
                      <a:gd name="T76" fmla="*/ 0 h 443"/>
                      <a:gd name="T77" fmla="*/ 618 w 618"/>
                      <a:gd name="T78" fmla="*/ 443 h 443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18" h="443">
                        <a:moveTo>
                          <a:pt x="0" y="20"/>
                        </a:moveTo>
                        <a:lnTo>
                          <a:pt x="0" y="413"/>
                        </a:lnTo>
                        <a:lnTo>
                          <a:pt x="0" y="422"/>
                        </a:lnTo>
                        <a:lnTo>
                          <a:pt x="0" y="432"/>
                        </a:lnTo>
                        <a:lnTo>
                          <a:pt x="11" y="432"/>
                        </a:lnTo>
                        <a:lnTo>
                          <a:pt x="142" y="442"/>
                        </a:lnTo>
                        <a:lnTo>
                          <a:pt x="304" y="442"/>
                        </a:lnTo>
                        <a:lnTo>
                          <a:pt x="456" y="442"/>
                        </a:lnTo>
                        <a:lnTo>
                          <a:pt x="597" y="432"/>
                        </a:lnTo>
                        <a:lnTo>
                          <a:pt x="607" y="432"/>
                        </a:lnTo>
                        <a:lnTo>
                          <a:pt x="617" y="432"/>
                        </a:lnTo>
                        <a:lnTo>
                          <a:pt x="617" y="422"/>
                        </a:lnTo>
                        <a:lnTo>
                          <a:pt x="617" y="413"/>
                        </a:lnTo>
                        <a:lnTo>
                          <a:pt x="617" y="20"/>
                        </a:lnTo>
                        <a:lnTo>
                          <a:pt x="617" y="10"/>
                        </a:lnTo>
                        <a:lnTo>
                          <a:pt x="607" y="10"/>
                        </a:lnTo>
                        <a:lnTo>
                          <a:pt x="607" y="0"/>
                        </a:lnTo>
                        <a:lnTo>
                          <a:pt x="597" y="0"/>
                        </a:lnTo>
                        <a:lnTo>
                          <a:pt x="456" y="0"/>
                        </a:lnTo>
                        <a:lnTo>
                          <a:pt x="304" y="0"/>
                        </a:lnTo>
                        <a:lnTo>
                          <a:pt x="152" y="0"/>
                        </a:lnTo>
                        <a:lnTo>
                          <a:pt x="21" y="0"/>
                        </a:lnTo>
                        <a:lnTo>
                          <a:pt x="11" y="0"/>
                        </a:lnTo>
                        <a:lnTo>
                          <a:pt x="0" y="10"/>
                        </a:lnTo>
                        <a:lnTo>
                          <a:pt x="0" y="20"/>
                        </a:lnTo>
                      </a:path>
                    </a:pathLst>
                  </a:custGeom>
                  <a:solidFill>
                    <a:srgbClr val="BFB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6" name="Freeform 48"/>
                  <p:cNvSpPr>
                    <a:spLocks/>
                  </p:cNvSpPr>
                  <p:nvPr/>
                </p:nvSpPr>
                <p:spPr bwMode="auto">
                  <a:xfrm>
                    <a:off x="3587" y="1453"/>
                    <a:ext cx="616" cy="462"/>
                  </a:xfrm>
                  <a:custGeom>
                    <a:avLst/>
                    <a:gdLst>
                      <a:gd name="T0" fmla="*/ 0 w 616"/>
                      <a:gd name="T1" fmla="*/ 21 h 462"/>
                      <a:gd name="T2" fmla="*/ 0 w 616"/>
                      <a:gd name="T3" fmla="*/ 431 h 462"/>
                      <a:gd name="T4" fmla="*/ 0 w 616"/>
                      <a:gd name="T5" fmla="*/ 441 h 462"/>
                      <a:gd name="T6" fmla="*/ 0 w 616"/>
                      <a:gd name="T7" fmla="*/ 451 h 462"/>
                      <a:gd name="T8" fmla="*/ 11 w 616"/>
                      <a:gd name="T9" fmla="*/ 451 h 462"/>
                      <a:gd name="T10" fmla="*/ 144 w 616"/>
                      <a:gd name="T11" fmla="*/ 451 h 462"/>
                      <a:gd name="T12" fmla="*/ 308 w 616"/>
                      <a:gd name="T13" fmla="*/ 461 h 462"/>
                      <a:gd name="T14" fmla="*/ 462 w 616"/>
                      <a:gd name="T15" fmla="*/ 451 h 462"/>
                      <a:gd name="T16" fmla="*/ 605 w 616"/>
                      <a:gd name="T17" fmla="*/ 451 h 462"/>
                      <a:gd name="T18" fmla="*/ 615 w 616"/>
                      <a:gd name="T19" fmla="*/ 441 h 462"/>
                      <a:gd name="T20" fmla="*/ 615 w 616"/>
                      <a:gd name="T21" fmla="*/ 431 h 462"/>
                      <a:gd name="T22" fmla="*/ 615 w 616"/>
                      <a:gd name="T23" fmla="*/ 21 h 462"/>
                      <a:gd name="T24" fmla="*/ 605 w 616"/>
                      <a:gd name="T25" fmla="*/ 21 h 462"/>
                      <a:gd name="T26" fmla="*/ 605 w 616"/>
                      <a:gd name="T27" fmla="*/ 11 h 462"/>
                      <a:gd name="T28" fmla="*/ 595 w 616"/>
                      <a:gd name="T29" fmla="*/ 11 h 462"/>
                      <a:gd name="T30" fmla="*/ 451 w 616"/>
                      <a:gd name="T31" fmla="*/ 0 h 462"/>
                      <a:gd name="T32" fmla="*/ 308 w 616"/>
                      <a:gd name="T33" fmla="*/ 0 h 462"/>
                      <a:gd name="T34" fmla="*/ 154 w 616"/>
                      <a:gd name="T35" fmla="*/ 0 h 462"/>
                      <a:gd name="T36" fmla="*/ 21 w 616"/>
                      <a:gd name="T37" fmla="*/ 11 h 462"/>
                      <a:gd name="T38" fmla="*/ 11 w 616"/>
                      <a:gd name="T39" fmla="*/ 11 h 462"/>
                      <a:gd name="T40" fmla="*/ 0 w 616"/>
                      <a:gd name="T41" fmla="*/ 11 h 462"/>
                      <a:gd name="T42" fmla="*/ 0 w 616"/>
                      <a:gd name="T43" fmla="*/ 21 h 46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16"/>
                      <a:gd name="T67" fmla="*/ 0 h 462"/>
                      <a:gd name="T68" fmla="*/ 616 w 616"/>
                      <a:gd name="T69" fmla="*/ 462 h 46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16" h="462">
                        <a:moveTo>
                          <a:pt x="0" y="21"/>
                        </a:moveTo>
                        <a:lnTo>
                          <a:pt x="0" y="431"/>
                        </a:lnTo>
                        <a:lnTo>
                          <a:pt x="0" y="441"/>
                        </a:lnTo>
                        <a:lnTo>
                          <a:pt x="0" y="451"/>
                        </a:lnTo>
                        <a:lnTo>
                          <a:pt x="11" y="451"/>
                        </a:lnTo>
                        <a:lnTo>
                          <a:pt x="144" y="451"/>
                        </a:lnTo>
                        <a:lnTo>
                          <a:pt x="308" y="461"/>
                        </a:lnTo>
                        <a:lnTo>
                          <a:pt x="462" y="451"/>
                        </a:lnTo>
                        <a:lnTo>
                          <a:pt x="605" y="451"/>
                        </a:lnTo>
                        <a:lnTo>
                          <a:pt x="615" y="441"/>
                        </a:lnTo>
                        <a:lnTo>
                          <a:pt x="615" y="431"/>
                        </a:lnTo>
                        <a:lnTo>
                          <a:pt x="615" y="21"/>
                        </a:lnTo>
                        <a:lnTo>
                          <a:pt x="605" y="21"/>
                        </a:lnTo>
                        <a:lnTo>
                          <a:pt x="605" y="11"/>
                        </a:lnTo>
                        <a:lnTo>
                          <a:pt x="595" y="11"/>
                        </a:lnTo>
                        <a:lnTo>
                          <a:pt x="451" y="0"/>
                        </a:lnTo>
                        <a:lnTo>
                          <a:pt x="308" y="0"/>
                        </a:lnTo>
                        <a:lnTo>
                          <a:pt x="154" y="0"/>
                        </a:lnTo>
                        <a:lnTo>
                          <a:pt x="21" y="11"/>
                        </a:lnTo>
                        <a:lnTo>
                          <a:pt x="11" y="11"/>
                        </a:lnTo>
                        <a:lnTo>
                          <a:pt x="0" y="11"/>
                        </a:lnTo>
                        <a:lnTo>
                          <a:pt x="0" y="21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7" name="Freeform 49"/>
                  <p:cNvSpPr>
                    <a:spLocks/>
                  </p:cNvSpPr>
                  <p:nvPr/>
                </p:nvSpPr>
                <p:spPr bwMode="auto">
                  <a:xfrm>
                    <a:off x="3587" y="1689"/>
                    <a:ext cx="618" cy="218"/>
                  </a:xfrm>
                  <a:custGeom>
                    <a:avLst/>
                    <a:gdLst>
                      <a:gd name="T0" fmla="*/ 0 w 618"/>
                      <a:gd name="T1" fmla="*/ 207 h 218"/>
                      <a:gd name="T2" fmla="*/ 11 w 618"/>
                      <a:gd name="T3" fmla="*/ 207 h 218"/>
                      <a:gd name="T4" fmla="*/ 142 w 618"/>
                      <a:gd name="T5" fmla="*/ 217 h 218"/>
                      <a:gd name="T6" fmla="*/ 304 w 618"/>
                      <a:gd name="T7" fmla="*/ 217 h 218"/>
                      <a:gd name="T8" fmla="*/ 456 w 618"/>
                      <a:gd name="T9" fmla="*/ 217 h 218"/>
                      <a:gd name="T10" fmla="*/ 597 w 618"/>
                      <a:gd name="T11" fmla="*/ 207 h 218"/>
                      <a:gd name="T12" fmla="*/ 607 w 618"/>
                      <a:gd name="T13" fmla="*/ 207 h 218"/>
                      <a:gd name="T14" fmla="*/ 617 w 618"/>
                      <a:gd name="T15" fmla="*/ 207 h 218"/>
                      <a:gd name="T16" fmla="*/ 304 w 618"/>
                      <a:gd name="T17" fmla="*/ 0 h 218"/>
                      <a:gd name="T18" fmla="*/ 0 w 618"/>
                      <a:gd name="T19" fmla="*/ 207 h 21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18"/>
                      <a:gd name="T31" fmla="*/ 0 h 218"/>
                      <a:gd name="T32" fmla="*/ 618 w 618"/>
                      <a:gd name="T33" fmla="*/ 218 h 21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18" h="218">
                        <a:moveTo>
                          <a:pt x="0" y="207"/>
                        </a:moveTo>
                        <a:lnTo>
                          <a:pt x="11" y="207"/>
                        </a:lnTo>
                        <a:lnTo>
                          <a:pt x="142" y="217"/>
                        </a:lnTo>
                        <a:lnTo>
                          <a:pt x="304" y="217"/>
                        </a:lnTo>
                        <a:lnTo>
                          <a:pt x="456" y="217"/>
                        </a:lnTo>
                        <a:lnTo>
                          <a:pt x="597" y="207"/>
                        </a:lnTo>
                        <a:lnTo>
                          <a:pt x="607" y="207"/>
                        </a:lnTo>
                        <a:lnTo>
                          <a:pt x="617" y="207"/>
                        </a:lnTo>
                        <a:lnTo>
                          <a:pt x="304" y="0"/>
                        </a:lnTo>
                        <a:lnTo>
                          <a:pt x="0" y="207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8" name="Freeform 50"/>
                  <p:cNvSpPr>
                    <a:spLocks/>
                  </p:cNvSpPr>
                  <p:nvPr/>
                </p:nvSpPr>
                <p:spPr bwMode="auto">
                  <a:xfrm>
                    <a:off x="3587" y="1679"/>
                    <a:ext cx="616" cy="236"/>
                  </a:xfrm>
                  <a:custGeom>
                    <a:avLst/>
                    <a:gdLst>
                      <a:gd name="T0" fmla="*/ 0 w 616"/>
                      <a:gd name="T1" fmla="*/ 215 h 236"/>
                      <a:gd name="T2" fmla="*/ 0 w 616"/>
                      <a:gd name="T3" fmla="*/ 225 h 236"/>
                      <a:gd name="T4" fmla="*/ 11 w 616"/>
                      <a:gd name="T5" fmla="*/ 225 h 236"/>
                      <a:gd name="T6" fmla="*/ 144 w 616"/>
                      <a:gd name="T7" fmla="*/ 225 h 236"/>
                      <a:gd name="T8" fmla="*/ 308 w 616"/>
                      <a:gd name="T9" fmla="*/ 235 h 236"/>
                      <a:gd name="T10" fmla="*/ 462 w 616"/>
                      <a:gd name="T11" fmla="*/ 225 h 236"/>
                      <a:gd name="T12" fmla="*/ 605 w 616"/>
                      <a:gd name="T13" fmla="*/ 225 h 236"/>
                      <a:gd name="T14" fmla="*/ 615 w 616"/>
                      <a:gd name="T15" fmla="*/ 215 h 236"/>
                      <a:gd name="T16" fmla="*/ 308 w 616"/>
                      <a:gd name="T17" fmla="*/ 0 h 236"/>
                      <a:gd name="T18" fmla="*/ 0 w 616"/>
                      <a:gd name="T19" fmla="*/ 215 h 2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16"/>
                      <a:gd name="T31" fmla="*/ 0 h 236"/>
                      <a:gd name="T32" fmla="*/ 616 w 616"/>
                      <a:gd name="T33" fmla="*/ 236 h 2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16" h="236">
                        <a:moveTo>
                          <a:pt x="0" y="215"/>
                        </a:moveTo>
                        <a:lnTo>
                          <a:pt x="0" y="225"/>
                        </a:lnTo>
                        <a:lnTo>
                          <a:pt x="11" y="225"/>
                        </a:lnTo>
                        <a:lnTo>
                          <a:pt x="144" y="225"/>
                        </a:lnTo>
                        <a:lnTo>
                          <a:pt x="308" y="235"/>
                        </a:lnTo>
                        <a:lnTo>
                          <a:pt x="462" y="225"/>
                        </a:lnTo>
                        <a:lnTo>
                          <a:pt x="605" y="225"/>
                        </a:lnTo>
                        <a:lnTo>
                          <a:pt x="615" y="215"/>
                        </a:lnTo>
                        <a:lnTo>
                          <a:pt x="308" y="0"/>
                        </a:lnTo>
                        <a:lnTo>
                          <a:pt x="0" y="215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9" name="Freeform 51"/>
                  <p:cNvSpPr>
                    <a:spLocks/>
                  </p:cNvSpPr>
                  <p:nvPr/>
                </p:nvSpPr>
                <p:spPr bwMode="auto">
                  <a:xfrm>
                    <a:off x="3587" y="1464"/>
                    <a:ext cx="608" cy="218"/>
                  </a:xfrm>
                  <a:custGeom>
                    <a:avLst/>
                    <a:gdLst>
                      <a:gd name="T0" fmla="*/ 304 w 608"/>
                      <a:gd name="T1" fmla="*/ 217 h 218"/>
                      <a:gd name="T2" fmla="*/ 607 w 608"/>
                      <a:gd name="T3" fmla="*/ 0 h 218"/>
                      <a:gd name="T4" fmla="*/ 597 w 608"/>
                      <a:gd name="T5" fmla="*/ 0 h 218"/>
                      <a:gd name="T6" fmla="*/ 456 w 608"/>
                      <a:gd name="T7" fmla="*/ 0 h 218"/>
                      <a:gd name="T8" fmla="*/ 304 w 608"/>
                      <a:gd name="T9" fmla="*/ 0 h 218"/>
                      <a:gd name="T10" fmla="*/ 152 w 608"/>
                      <a:gd name="T11" fmla="*/ 0 h 218"/>
                      <a:gd name="T12" fmla="*/ 21 w 608"/>
                      <a:gd name="T13" fmla="*/ 0 h 218"/>
                      <a:gd name="T14" fmla="*/ 11 w 608"/>
                      <a:gd name="T15" fmla="*/ 0 h 218"/>
                      <a:gd name="T16" fmla="*/ 0 w 608"/>
                      <a:gd name="T17" fmla="*/ 0 h 218"/>
                      <a:gd name="T18" fmla="*/ 0 w 608"/>
                      <a:gd name="T19" fmla="*/ 10 h 218"/>
                      <a:gd name="T20" fmla="*/ 304 w 608"/>
                      <a:gd name="T21" fmla="*/ 217 h 21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08"/>
                      <a:gd name="T34" fmla="*/ 0 h 218"/>
                      <a:gd name="T35" fmla="*/ 608 w 608"/>
                      <a:gd name="T36" fmla="*/ 218 h 21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08" h="218">
                        <a:moveTo>
                          <a:pt x="304" y="217"/>
                        </a:moveTo>
                        <a:lnTo>
                          <a:pt x="607" y="0"/>
                        </a:lnTo>
                        <a:lnTo>
                          <a:pt x="597" y="0"/>
                        </a:lnTo>
                        <a:lnTo>
                          <a:pt x="456" y="0"/>
                        </a:lnTo>
                        <a:lnTo>
                          <a:pt x="304" y="0"/>
                        </a:lnTo>
                        <a:lnTo>
                          <a:pt x="152" y="0"/>
                        </a:lnTo>
                        <a:lnTo>
                          <a:pt x="21" y="0"/>
                        </a:lnTo>
                        <a:lnTo>
                          <a:pt x="11" y="0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  <a:lnTo>
                          <a:pt x="304" y="217"/>
                        </a:lnTo>
                      </a:path>
                    </a:pathLst>
                  </a:custGeom>
                  <a:solidFill>
                    <a:srgbClr val="9F9F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0" name="Freeform 52"/>
                  <p:cNvSpPr>
                    <a:spLocks/>
                  </p:cNvSpPr>
                  <p:nvPr/>
                </p:nvSpPr>
                <p:spPr bwMode="auto">
                  <a:xfrm>
                    <a:off x="3587" y="1453"/>
                    <a:ext cx="606" cy="227"/>
                  </a:xfrm>
                  <a:custGeom>
                    <a:avLst/>
                    <a:gdLst>
                      <a:gd name="T0" fmla="*/ 308 w 606"/>
                      <a:gd name="T1" fmla="*/ 226 h 227"/>
                      <a:gd name="T2" fmla="*/ 605 w 606"/>
                      <a:gd name="T3" fmla="*/ 11 h 227"/>
                      <a:gd name="T4" fmla="*/ 595 w 606"/>
                      <a:gd name="T5" fmla="*/ 11 h 227"/>
                      <a:gd name="T6" fmla="*/ 451 w 606"/>
                      <a:gd name="T7" fmla="*/ 0 h 227"/>
                      <a:gd name="T8" fmla="*/ 308 w 606"/>
                      <a:gd name="T9" fmla="*/ 0 h 227"/>
                      <a:gd name="T10" fmla="*/ 154 w 606"/>
                      <a:gd name="T11" fmla="*/ 0 h 227"/>
                      <a:gd name="T12" fmla="*/ 21 w 606"/>
                      <a:gd name="T13" fmla="*/ 11 h 227"/>
                      <a:gd name="T14" fmla="*/ 11 w 606"/>
                      <a:gd name="T15" fmla="*/ 11 h 227"/>
                      <a:gd name="T16" fmla="*/ 0 w 606"/>
                      <a:gd name="T17" fmla="*/ 11 h 227"/>
                      <a:gd name="T18" fmla="*/ 0 w 606"/>
                      <a:gd name="T19" fmla="*/ 21 h 227"/>
                      <a:gd name="T20" fmla="*/ 308 w 606"/>
                      <a:gd name="T21" fmla="*/ 226 h 22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06"/>
                      <a:gd name="T34" fmla="*/ 0 h 227"/>
                      <a:gd name="T35" fmla="*/ 606 w 606"/>
                      <a:gd name="T36" fmla="*/ 227 h 227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06" h="227">
                        <a:moveTo>
                          <a:pt x="308" y="226"/>
                        </a:moveTo>
                        <a:lnTo>
                          <a:pt x="605" y="11"/>
                        </a:lnTo>
                        <a:lnTo>
                          <a:pt x="595" y="11"/>
                        </a:lnTo>
                        <a:lnTo>
                          <a:pt x="451" y="0"/>
                        </a:lnTo>
                        <a:lnTo>
                          <a:pt x="308" y="0"/>
                        </a:lnTo>
                        <a:lnTo>
                          <a:pt x="154" y="0"/>
                        </a:lnTo>
                        <a:lnTo>
                          <a:pt x="21" y="11"/>
                        </a:lnTo>
                        <a:lnTo>
                          <a:pt x="11" y="11"/>
                        </a:lnTo>
                        <a:lnTo>
                          <a:pt x="0" y="11"/>
                        </a:lnTo>
                        <a:lnTo>
                          <a:pt x="0" y="21"/>
                        </a:lnTo>
                        <a:lnTo>
                          <a:pt x="308" y="226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1" name="Freeform 53"/>
                  <p:cNvSpPr>
                    <a:spLocks/>
                  </p:cNvSpPr>
                  <p:nvPr/>
                </p:nvSpPr>
                <p:spPr bwMode="auto">
                  <a:xfrm>
                    <a:off x="3608" y="1474"/>
                    <a:ext cx="575" cy="421"/>
                  </a:xfrm>
                  <a:custGeom>
                    <a:avLst/>
                    <a:gdLst>
                      <a:gd name="T0" fmla="*/ 0 w 575"/>
                      <a:gd name="T1" fmla="*/ 10 h 421"/>
                      <a:gd name="T2" fmla="*/ 0 w 575"/>
                      <a:gd name="T3" fmla="*/ 400 h 421"/>
                      <a:gd name="T4" fmla="*/ 0 w 575"/>
                      <a:gd name="T5" fmla="*/ 410 h 421"/>
                      <a:gd name="T6" fmla="*/ 10 w 575"/>
                      <a:gd name="T7" fmla="*/ 410 h 421"/>
                      <a:gd name="T8" fmla="*/ 133 w 575"/>
                      <a:gd name="T9" fmla="*/ 420 h 421"/>
                      <a:gd name="T10" fmla="*/ 287 w 575"/>
                      <a:gd name="T11" fmla="*/ 420 h 421"/>
                      <a:gd name="T12" fmla="*/ 430 w 575"/>
                      <a:gd name="T13" fmla="*/ 420 h 421"/>
                      <a:gd name="T14" fmla="*/ 563 w 575"/>
                      <a:gd name="T15" fmla="*/ 410 h 421"/>
                      <a:gd name="T16" fmla="*/ 574 w 575"/>
                      <a:gd name="T17" fmla="*/ 410 h 421"/>
                      <a:gd name="T18" fmla="*/ 574 w 575"/>
                      <a:gd name="T19" fmla="*/ 400 h 421"/>
                      <a:gd name="T20" fmla="*/ 574 w 575"/>
                      <a:gd name="T21" fmla="*/ 10 h 421"/>
                      <a:gd name="T22" fmla="*/ 574 w 575"/>
                      <a:gd name="T23" fmla="*/ 0 h 421"/>
                      <a:gd name="T24" fmla="*/ 563 w 575"/>
                      <a:gd name="T25" fmla="*/ 0 h 421"/>
                      <a:gd name="T26" fmla="*/ 430 w 575"/>
                      <a:gd name="T27" fmla="*/ 0 h 421"/>
                      <a:gd name="T28" fmla="*/ 287 w 575"/>
                      <a:gd name="T29" fmla="*/ 0 h 421"/>
                      <a:gd name="T30" fmla="*/ 143 w 575"/>
                      <a:gd name="T31" fmla="*/ 0 h 421"/>
                      <a:gd name="T32" fmla="*/ 10 w 575"/>
                      <a:gd name="T33" fmla="*/ 0 h 421"/>
                      <a:gd name="T34" fmla="*/ 0 w 575"/>
                      <a:gd name="T35" fmla="*/ 0 h 421"/>
                      <a:gd name="T36" fmla="*/ 0 w 575"/>
                      <a:gd name="T37" fmla="*/ 10 h 421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575"/>
                      <a:gd name="T58" fmla="*/ 0 h 421"/>
                      <a:gd name="T59" fmla="*/ 575 w 575"/>
                      <a:gd name="T60" fmla="*/ 421 h 421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575" h="421">
                        <a:moveTo>
                          <a:pt x="0" y="10"/>
                        </a:moveTo>
                        <a:lnTo>
                          <a:pt x="0" y="400"/>
                        </a:lnTo>
                        <a:lnTo>
                          <a:pt x="0" y="410"/>
                        </a:lnTo>
                        <a:lnTo>
                          <a:pt x="10" y="410"/>
                        </a:lnTo>
                        <a:lnTo>
                          <a:pt x="133" y="420"/>
                        </a:lnTo>
                        <a:lnTo>
                          <a:pt x="287" y="420"/>
                        </a:lnTo>
                        <a:lnTo>
                          <a:pt x="430" y="420"/>
                        </a:lnTo>
                        <a:lnTo>
                          <a:pt x="563" y="410"/>
                        </a:lnTo>
                        <a:lnTo>
                          <a:pt x="574" y="410"/>
                        </a:lnTo>
                        <a:lnTo>
                          <a:pt x="574" y="400"/>
                        </a:lnTo>
                        <a:lnTo>
                          <a:pt x="574" y="10"/>
                        </a:lnTo>
                        <a:lnTo>
                          <a:pt x="574" y="0"/>
                        </a:lnTo>
                        <a:lnTo>
                          <a:pt x="563" y="0"/>
                        </a:lnTo>
                        <a:lnTo>
                          <a:pt x="430" y="0"/>
                        </a:lnTo>
                        <a:lnTo>
                          <a:pt x="287" y="0"/>
                        </a:lnTo>
                        <a:lnTo>
                          <a:pt x="143" y="0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</a:path>
                    </a:pathLst>
                  </a:custGeom>
                  <a:solidFill>
                    <a:srgbClr val="000000"/>
                  </a:solidFill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33" name="Freeform 54"/>
                <p:cNvSpPr>
                  <a:spLocks/>
                </p:cNvSpPr>
                <p:nvPr/>
              </p:nvSpPr>
              <p:spPr bwMode="auto">
                <a:xfrm>
                  <a:off x="4151" y="1935"/>
                  <a:ext cx="13" cy="3"/>
                </a:xfrm>
                <a:custGeom>
                  <a:avLst/>
                  <a:gdLst>
                    <a:gd name="T0" fmla="*/ 0 w 13"/>
                    <a:gd name="T1" fmla="*/ 0 h 3"/>
                    <a:gd name="T2" fmla="*/ 12 w 13"/>
                    <a:gd name="T3" fmla="*/ 0 h 3"/>
                    <a:gd name="T4" fmla="*/ 12 w 13"/>
                    <a:gd name="T5" fmla="*/ 2 h 3"/>
                    <a:gd name="T6" fmla="*/ 0 w 13"/>
                    <a:gd name="T7" fmla="*/ 2 h 3"/>
                    <a:gd name="T8" fmla="*/ 0 w 13"/>
                    <a:gd name="T9" fmla="*/ 0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"/>
                    <a:gd name="T16" fmla="*/ 0 h 3"/>
                    <a:gd name="T17" fmla="*/ 13 w 13"/>
                    <a:gd name="T18" fmla="*/ 3 h 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" h="3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Freeform 55"/>
                <p:cNvSpPr>
                  <a:spLocks/>
                </p:cNvSpPr>
                <p:nvPr/>
              </p:nvSpPr>
              <p:spPr bwMode="auto">
                <a:xfrm>
                  <a:off x="4141" y="1935"/>
                  <a:ext cx="31" cy="1"/>
                </a:xfrm>
                <a:custGeom>
                  <a:avLst/>
                  <a:gdLst>
                    <a:gd name="T0" fmla="*/ 0 w 31"/>
                    <a:gd name="T1" fmla="*/ 0 h 1"/>
                    <a:gd name="T2" fmla="*/ 30 w 31"/>
                    <a:gd name="T3" fmla="*/ 0 h 1"/>
                    <a:gd name="T4" fmla="*/ 0 w 3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1"/>
                    <a:gd name="T10" fmla="*/ 0 h 1"/>
                    <a:gd name="T11" fmla="*/ 31 w 3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" h="1">
                      <a:moveTo>
                        <a:pt x="0" y="0"/>
                      </a:moveTo>
                      <a:lnTo>
                        <a:pt x="3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pic>
            <p:nvPicPr>
              <p:cNvPr id="29" name="Picture 495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8431" y="2095500"/>
                <a:ext cx="1184031" cy="749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835304" y="2884400"/>
              <a:ext cx="1324708" cy="931863"/>
              <a:chOff x="2186354" y="1981201"/>
              <a:chExt cx="1324708" cy="931863"/>
            </a:xfrm>
          </p:grpSpPr>
          <p:grpSp>
            <p:nvGrpSpPr>
              <p:cNvPr id="43" name="Group 500"/>
              <p:cNvGrpSpPr>
                <a:grpSpLocks/>
              </p:cNvGrpSpPr>
              <p:nvPr/>
            </p:nvGrpSpPr>
            <p:grpSpPr bwMode="auto">
              <a:xfrm>
                <a:off x="2186354" y="1981201"/>
                <a:ext cx="1324708" cy="931863"/>
                <a:chOff x="1394" y="1392"/>
                <a:chExt cx="771" cy="587"/>
              </a:xfrm>
            </p:grpSpPr>
            <p:sp>
              <p:nvSpPr>
                <p:cNvPr id="45" name="Freeform 501"/>
                <p:cNvSpPr>
                  <a:spLocks/>
                </p:cNvSpPr>
                <p:nvPr/>
              </p:nvSpPr>
              <p:spPr bwMode="auto">
                <a:xfrm>
                  <a:off x="1404" y="1402"/>
                  <a:ext cx="761" cy="577"/>
                </a:xfrm>
                <a:custGeom>
                  <a:avLst/>
                  <a:gdLst>
                    <a:gd name="T0" fmla="*/ 0 w 761"/>
                    <a:gd name="T1" fmla="*/ 31 h 577"/>
                    <a:gd name="T2" fmla="*/ 0 w 761"/>
                    <a:gd name="T3" fmla="*/ 536 h 577"/>
                    <a:gd name="T4" fmla="*/ 0 w 761"/>
                    <a:gd name="T5" fmla="*/ 545 h 577"/>
                    <a:gd name="T6" fmla="*/ 0 w 761"/>
                    <a:gd name="T7" fmla="*/ 556 h 577"/>
                    <a:gd name="T8" fmla="*/ 10 w 761"/>
                    <a:gd name="T9" fmla="*/ 556 h 577"/>
                    <a:gd name="T10" fmla="*/ 10 w 761"/>
                    <a:gd name="T11" fmla="*/ 566 h 577"/>
                    <a:gd name="T12" fmla="*/ 172 w 761"/>
                    <a:gd name="T13" fmla="*/ 566 h 577"/>
                    <a:gd name="T14" fmla="*/ 375 w 761"/>
                    <a:gd name="T15" fmla="*/ 576 h 577"/>
                    <a:gd name="T16" fmla="*/ 557 w 761"/>
                    <a:gd name="T17" fmla="*/ 566 h 577"/>
                    <a:gd name="T18" fmla="*/ 740 w 761"/>
                    <a:gd name="T19" fmla="*/ 566 h 577"/>
                    <a:gd name="T20" fmla="*/ 750 w 761"/>
                    <a:gd name="T21" fmla="*/ 556 h 577"/>
                    <a:gd name="T22" fmla="*/ 760 w 761"/>
                    <a:gd name="T23" fmla="*/ 556 h 577"/>
                    <a:gd name="T24" fmla="*/ 760 w 761"/>
                    <a:gd name="T25" fmla="*/ 545 h 577"/>
                    <a:gd name="T26" fmla="*/ 760 w 761"/>
                    <a:gd name="T27" fmla="*/ 536 h 577"/>
                    <a:gd name="T28" fmla="*/ 760 w 761"/>
                    <a:gd name="T29" fmla="*/ 31 h 577"/>
                    <a:gd name="T30" fmla="*/ 760 w 761"/>
                    <a:gd name="T31" fmla="*/ 21 h 577"/>
                    <a:gd name="T32" fmla="*/ 760 w 761"/>
                    <a:gd name="T33" fmla="*/ 10 h 577"/>
                    <a:gd name="T34" fmla="*/ 750 w 761"/>
                    <a:gd name="T35" fmla="*/ 10 h 577"/>
                    <a:gd name="T36" fmla="*/ 740 w 761"/>
                    <a:gd name="T37" fmla="*/ 10 h 577"/>
                    <a:gd name="T38" fmla="*/ 557 w 761"/>
                    <a:gd name="T39" fmla="*/ 0 h 577"/>
                    <a:gd name="T40" fmla="*/ 375 w 761"/>
                    <a:gd name="T41" fmla="*/ 0 h 577"/>
                    <a:gd name="T42" fmla="*/ 192 w 761"/>
                    <a:gd name="T43" fmla="*/ 0 h 577"/>
                    <a:gd name="T44" fmla="*/ 20 w 761"/>
                    <a:gd name="T45" fmla="*/ 10 h 577"/>
                    <a:gd name="T46" fmla="*/ 10 w 761"/>
                    <a:gd name="T47" fmla="*/ 10 h 577"/>
                    <a:gd name="T48" fmla="*/ 0 w 761"/>
                    <a:gd name="T49" fmla="*/ 10 h 577"/>
                    <a:gd name="T50" fmla="*/ 0 w 761"/>
                    <a:gd name="T51" fmla="*/ 21 h 577"/>
                    <a:gd name="T52" fmla="*/ 0 w 761"/>
                    <a:gd name="T53" fmla="*/ 31 h 5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61"/>
                    <a:gd name="T82" fmla="*/ 0 h 577"/>
                    <a:gd name="T83" fmla="*/ 761 w 761"/>
                    <a:gd name="T84" fmla="*/ 577 h 5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61" h="577">
                      <a:moveTo>
                        <a:pt x="0" y="31"/>
                      </a:moveTo>
                      <a:lnTo>
                        <a:pt x="0" y="536"/>
                      </a:lnTo>
                      <a:lnTo>
                        <a:pt x="0" y="545"/>
                      </a:lnTo>
                      <a:lnTo>
                        <a:pt x="0" y="556"/>
                      </a:lnTo>
                      <a:lnTo>
                        <a:pt x="10" y="556"/>
                      </a:lnTo>
                      <a:lnTo>
                        <a:pt x="10" y="566"/>
                      </a:lnTo>
                      <a:lnTo>
                        <a:pt x="172" y="566"/>
                      </a:lnTo>
                      <a:lnTo>
                        <a:pt x="375" y="576"/>
                      </a:lnTo>
                      <a:lnTo>
                        <a:pt x="557" y="566"/>
                      </a:lnTo>
                      <a:lnTo>
                        <a:pt x="740" y="566"/>
                      </a:lnTo>
                      <a:lnTo>
                        <a:pt x="750" y="556"/>
                      </a:lnTo>
                      <a:lnTo>
                        <a:pt x="760" y="556"/>
                      </a:lnTo>
                      <a:lnTo>
                        <a:pt x="760" y="545"/>
                      </a:lnTo>
                      <a:lnTo>
                        <a:pt x="760" y="536"/>
                      </a:lnTo>
                      <a:lnTo>
                        <a:pt x="760" y="31"/>
                      </a:lnTo>
                      <a:lnTo>
                        <a:pt x="760" y="21"/>
                      </a:lnTo>
                      <a:lnTo>
                        <a:pt x="760" y="10"/>
                      </a:lnTo>
                      <a:lnTo>
                        <a:pt x="750" y="10"/>
                      </a:lnTo>
                      <a:lnTo>
                        <a:pt x="740" y="10"/>
                      </a:lnTo>
                      <a:lnTo>
                        <a:pt x="557" y="0"/>
                      </a:lnTo>
                      <a:lnTo>
                        <a:pt x="375" y="0"/>
                      </a:lnTo>
                      <a:lnTo>
                        <a:pt x="192" y="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0" y="10"/>
                      </a:lnTo>
                      <a:lnTo>
                        <a:pt x="0" y="21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DF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6" name="Freeform 502"/>
                <p:cNvSpPr>
                  <a:spLocks/>
                </p:cNvSpPr>
                <p:nvPr/>
              </p:nvSpPr>
              <p:spPr bwMode="auto">
                <a:xfrm>
                  <a:off x="1394" y="1392"/>
                  <a:ext cx="769" cy="585"/>
                </a:xfrm>
                <a:custGeom>
                  <a:avLst/>
                  <a:gdLst>
                    <a:gd name="T0" fmla="*/ 0 w 769"/>
                    <a:gd name="T1" fmla="*/ 31 h 585"/>
                    <a:gd name="T2" fmla="*/ 0 w 769"/>
                    <a:gd name="T3" fmla="*/ 543 h 585"/>
                    <a:gd name="T4" fmla="*/ 0 w 769"/>
                    <a:gd name="T5" fmla="*/ 553 h 585"/>
                    <a:gd name="T6" fmla="*/ 0 w 769"/>
                    <a:gd name="T7" fmla="*/ 563 h 585"/>
                    <a:gd name="T8" fmla="*/ 10 w 769"/>
                    <a:gd name="T9" fmla="*/ 563 h 585"/>
                    <a:gd name="T10" fmla="*/ 10 w 769"/>
                    <a:gd name="T11" fmla="*/ 574 h 585"/>
                    <a:gd name="T12" fmla="*/ 20 w 769"/>
                    <a:gd name="T13" fmla="*/ 574 h 585"/>
                    <a:gd name="T14" fmla="*/ 184 w 769"/>
                    <a:gd name="T15" fmla="*/ 584 h 585"/>
                    <a:gd name="T16" fmla="*/ 389 w 769"/>
                    <a:gd name="T17" fmla="*/ 584 h 585"/>
                    <a:gd name="T18" fmla="*/ 573 w 769"/>
                    <a:gd name="T19" fmla="*/ 584 h 585"/>
                    <a:gd name="T20" fmla="*/ 747 w 769"/>
                    <a:gd name="T21" fmla="*/ 574 h 585"/>
                    <a:gd name="T22" fmla="*/ 758 w 769"/>
                    <a:gd name="T23" fmla="*/ 574 h 585"/>
                    <a:gd name="T24" fmla="*/ 758 w 769"/>
                    <a:gd name="T25" fmla="*/ 563 h 585"/>
                    <a:gd name="T26" fmla="*/ 768 w 769"/>
                    <a:gd name="T27" fmla="*/ 563 h 585"/>
                    <a:gd name="T28" fmla="*/ 768 w 769"/>
                    <a:gd name="T29" fmla="*/ 553 h 585"/>
                    <a:gd name="T30" fmla="*/ 768 w 769"/>
                    <a:gd name="T31" fmla="*/ 543 h 585"/>
                    <a:gd name="T32" fmla="*/ 768 w 769"/>
                    <a:gd name="T33" fmla="*/ 31 h 585"/>
                    <a:gd name="T34" fmla="*/ 768 w 769"/>
                    <a:gd name="T35" fmla="*/ 20 h 585"/>
                    <a:gd name="T36" fmla="*/ 758 w 769"/>
                    <a:gd name="T37" fmla="*/ 10 h 585"/>
                    <a:gd name="T38" fmla="*/ 747 w 769"/>
                    <a:gd name="T39" fmla="*/ 10 h 585"/>
                    <a:gd name="T40" fmla="*/ 573 w 769"/>
                    <a:gd name="T41" fmla="*/ 10 h 585"/>
                    <a:gd name="T42" fmla="*/ 389 w 769"/>
                    <a:gd name="T43" fmla="*/ 0 h 585"/>
                    <a:gd name="T44" fmla="*/ 204 w 769"/>
                    <a:gd name="T45" fmla="*/ 10 h 585"/>
                    <a:gd name="T46" fmla="*/ 30 w 769"/>
                    <a:gd name="T47" fmla="*/ 10 h 585"/>
                    <a:gd name="T48" fmla="*/ 20 w 769"/>
                    <a:gd name="T49" fmla="*/ 10 h 585"/>
                    <a:gd name="T50" fmla="*/ 10 w 769"/>
                    <a:gd name="T51" fmla="*/ 10 h 585"/>
                    <a:gd name="T52" fmla="*/ 10 w 769"/>
                    <a:gd name="T53" fmla="*/ 20 h 585"/>
                    <a:gd name="T54" fmla="*/ 0 w 769"/>
                    <a:gd name="T55" fmla="*/ 31 h 585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769"/>
                    <a:gd name="T85" fmla="*/ 0 h 585"/>
                    <a:gd name="T86" fmla="*/ 769 w 769"/>
                    <a:gd name="T87" fmla="*/ 585 h 585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769" h="585">
                      <a:moveTo>
                        <a:pt x="0" y="31"/>
                      </a:moveTo>
                      <a:lnTo>
                        <a:pt x="0" y="543"/>
                      </a:lnTo>
                      <a:lnTo>
                        <a:pt x="0" y="553"/>
                      </a:lnTo>
                      <a:lnTo>
                        <a:pt x="0" y="563"/>
                      </a:lnTo>
                      <a:lnTo>
                        <a:pt x="10" y="563"/>
                      </a:lnTo>
                      <a:lnTo>
                        <a:pt x="10" y="574"/>
                      </a:lnTo>
                      <a:lnTo>
                        <a:pt x="20" y="574"/>
                      </a:lnTo>
                      <a:lnTo>
                        <a:pt x="184" y="584"/>
                      </a:lnTo>
                      <a:lnTo>
                        <a:pt x="389" y="584"/>
                      </a:lnTo>
                      <a:lnTo>
                        <a:pt x="573" y="584"/>
                      </a:lnTo>
                      <a:lnTo>
                        <a:pt x="747" y="574"/>
                      </a:lnTo>
                      <a:lnTo>
                        <a:pt x="758" y="574"/>
                      </a:lnTo>
                      <a:lnTo>
                        <a:pt x="758" y="563"/>
                      </a:lnTo>
                      <a:lnTo>
                        <a:pt x="768" y="563"/>
                      </a:lnTo>
                      <a:lnTo>
                        <a:pt x="768" y="553"/>
                      </a:lnTo>
                      <a:lnTo>
                        <a:pt x="768" y="543"/>
                      </a:lnTo>
                      <a:lnTo>
                        <a:pt x="768" y="31"/>
                      </a:lnTo>
                      <a:lnTo>
                        <a:pt x="768" y="20"/>
                      </a:lnTo>
                      <a:lnTo>
                        <a:pt x="758" y="10"/>
                      </a:lnTo>
                      <a:lnTo>
                        <a:pt x="747" y="10"/>
                      </a:lnTo>
                      <a:lnTo>
                        <a:pt x="573" y="10"/>
                      </a:lnTo>
                      <a:lnTo>
                        <a:pt x="389" y="0"/>
                      </a:lnTo>
                      <a:lnTo>
                        <a:pt x="204" y="10"/>
                      </a:lnTo>
                      <a:lnTo>
                        <a:pt x="30" y="10"/>
                      </a:lnTo>
                      <a:lnTo>
                        <a:pt x="20" y="10"/>
                      </a:lnTo>
                      <a:lnTo>
                        <a:pt x="10" y="10"/>
                      </a:lnTo>
                      <a:lnTo>
                        <a:pt x="10" y="20"/>
                      </a:lnTo>
                      <a:lnTo>
                        <a:pt x="0" y="31"/>
                      </a:lnTo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47" name="Group 503"/>
                <p:cNvGrpSpPr>
                  <a:grpSpLocks/>
                </p:cNvGrpSpPr>
                <p:nvPr/>
              </p:nvGrpSpPr>
              <p:grpSpPr bwMode="auto">
                <a:xfrm>
                  <a:off x="1475" y="1453"/>
                  <a:ext cx="618" cy="462"/>
                  <a:chOff x="1475" y="1453"/>
                  <a:chExt cx="618" cy="462"/>
                </a:xfrm>
              </p:grpSpPr>
              <p:sp>
                <p:nvSpPr>
                  <p:cNvPr id="50" name="Freeform 504"/>
                  <p:cNvSpPr>
                    <a:spLocks/>
                  </p:cNvSpPr>
                  <p:nvPr/>
                </p:nvSpPr>
                <p:spPr bwMode="auto">
                  <a:xfrm>
                    <a:off x="1475" y="1464"/>
                    <a:ext cx="618" cy="443"/>
                  </a:xfrm>
                  <a:custGeom>
                    <a:avLst/>
                    <a:gdLst>
                      <a:gd name="T0" fmla="*/ 0 w 618"/>
                      <a:gd name="T1" fmla="*/ 20 h 443"/>
                      <a:gd name="T2" fmla="*/ 0 w 618"/>
                      <a:gd name="T3" fmla="*/ 413 h 443"/>
                      <a:gd name="T4" fmla="*/ 0 w 618"/>
                      <a:gd name="T5" fmla="*/ 422 h 443"/>
                      <a:gd name="T6" fmla="*/ 0 w 618"/>
                      <a:gd name="T7" fmla="*/ 432 h 443"/>
                      <a:gd name="T8" fmla="*/ 11 w 618"/>
                      <a:gd name="T9" fmla="*/ 432 h 443"/>
                      <a:gd name="T10" fmla="*/ 142 w 618"/>
                      <a:gd name="T11" fmla="*/ 442 h 443"/>
                      <a:gd name="T12" fmla="*/ 304 w 618"/>
                      <a:gd name="T13" fmla="*/ 442 h 443"/>
                      <a:gd name="T14" fmla="*/ 456 w 618"/>
                      <a:gd name="T15" fmla="*/ 442 h 443"/>
                      <a:gd name="T16" fmla="*/ 597 w 618"/>
                      <a:gd name="T17" fmla="*/ 432 h 443"/>
                      <a:gd name="T18" fmla="*/ 607 w 618"/>
                      <a:gd name="T19" fmla="*/ 432 h 443"/>
                      <a:gd name="T20" fmla="*/ 617 w 618"/>
                      <a:gd name="T21" fmla="*/ 432 h 443"/>
                      <a:gd name="T22" fmla="*/ 617 w 618"/>
                      <a:gd name="T23" fmla="*/ 422 h 443"/>
                      <a:gd name="T24" fmla="*/ 617 w 618"/>
                      <a:gd name="T25" fmla="*/ 413 h 443"/>
                      <a:gd name="T26" fmla="*/ 617 w 618"/>
                      <a:gd name="T27" fmla="*/ 20 h 443"/>
                      <a:gd name="T28" fmla="*/ 617 w 618"/>
                      <a:gd name="T29" fmla="*/ 10 h 443"/>
                      <a:gd name="T30" fmla="*/ 607 w 618"/>
                      <a:gd name="T31" fmla="*/ 10 h 443"/>
                      <a:gd name="T32" fmla="*/ 607 w 618"/>
                      <a:gd name="T33" fmla="*/ 0 h 443"/>
                      <a:gd name="T34" fmla="*/ 597 w 618"/>
                      <a:gd name="T35" fmla="*/ 0 h 443"/>
                      <a:gd name="T36" fmla="*/ 456 w 618"/>
                      <a:gd name="T37" fmla="*/ 0 h 443"/>
                      <a:gd name="T38" fmla="*/ 304 w 618"/>
                      <a:gd name="T39" fmla="*/ 0 h 443"/>
                      <a:gd name="T40" fmla="*/ 152 w 618"/>
                      <a:gd name="T41" fmla="*/ 0 h 443"/>
                      <a:gd name="T42" fmla="*/ 21 w 618"/>
                      <a:gd name="T43" fmla="*/ 0 h 443"/>
                      <a:gd name="T44" fmla="*/ 11 w 618"/>
                      <a:gd name="T45" fmla="*/ 0 h 443"/>
                      <a:gd name="T46" fmla="*/ 0 w 618"/>
                      <a:gd name="T47" fmla="*/ 10 h 443"/>
                      <a:gd name="T48" fmla="*/ 0 w 618"/>
                      <a:gd name="T49" fmla="*/ 20 h 443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18"/>
                      <a:gd name="T76" fmla="*/ 0 h 443"/>
                      <a:gd name="T77" fmla="*/ 618 w 618"/>
                      <a:gd name="T78" fmla="*/ 443 h 443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18" h="443">
                        <a:moveTo>
                          <a:pt x="0" y="20"/>
                        </a:moveTo>
                        <a:lnTo>
                          <a:pt x="0" y="413"/>
                        </a:lnTo>
                        <a:lnTo>
                          <a:pt x="0" y="422"/>
                        </a:lnTo>
                        <a:lnTo>
                          <a:pt x="0" y="432"/>
                        </a:lnTo>
                        <a:lnTo>
                          <a:pt x="11" y="432"/>
                        </a:lnTo>
                        <a:lnTo>
                          <a:pt x="142" y="442"/>
                        </a:lnTo>
                        <a:lnTo>
                          <a:pt x="304" y="442"/>
                        </a:lnTo>
                        <a:lnTo>
                          <a:pt x="456" y="442"/>
                        </a:lnTo>
                        <a:lnTo>
                          <a:pt x="597" y="432"/>
                        </a:lnTo>
                        <a:lnTo>
                          <a:pt x="607" y="432"/>
                        </a:lnTo>
                        <a:lnTo>
                          <a:pt x="617" y="432"/>
                        </a:lnTo>
                        <a:lnTo>
                          <a:pt x="617" y="422"/>
                        </a:lnTo>
                        <a:lnTo>
                          <a:pt x="617" y="413"/>
                        </a:lnTo>
                        <a:lnTo>
                          <a:pt x="617" y="20"/>
                        </a:lnTo>
                        <a:lnTo>
                          <a:pt x="617" y="10"/>
                        </a:lnTo>
                        <a:lnTo>
                          <a:pt x="607" y="10"/>
                        </a:lnTo>
                        <a:lnTo>
                          <a:pt x="607" y="0"/>
                        </a:lnTo>
                        <a:lnTo>
                          <a:pt x="597" y="0"/>
                        </a:lnTo>
                        <a:lnTo>
                          <a:pt x="456" y="0"/>
                        </a:lnTo>
                        <a:lnTo>
                          <a:pt x="304" y="0"/>
                        </a:lnTo>
                        <a:lnTo>
                          <a:pt x="152" y="0"/>
                        </a:lnTo>
                        <a:lnTo>
                          <a:pt x="21" y="0"/>
                        </a:lnTo>
                        <a:lnTo>
                          <a:pt x="11" y="0"/>
                        </a:lnTo>
                        <a:lnTo>
                          <a:pt x="0" y="10"/>
                        </a:lnTo>
                        <a:lnTo>
                          <a:pt x="0" y="20"/>
                        </a:lnTo>
                      </a:path>
                    </a:pathLst>
                  </a:custGeom>
                  <a:solidFill>
                    <a:srgbClr val="BFB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1" name="Freeform 505"/>
                  <p:cNvSpPr>
                    <a:spLocks/>
                  </p:cNvSpPr>
                  <p:nvPr/>
                </p:nvSpPr>
                <p:spPr bwMode="auto">
                  <a:xfrm>
                    <a:off x="1475" y="1453"/>
                    <a:ext cx="616" cy="462"/>
                  </a:xfrm>
                  <a:custGeom>
                    <a:avLst/>
                    <a:gdLst>
                      <a:gd name="T0" fmla="*/ 0 w 616"/>
                      <a:gd name="T1" fmla="*/ 21 h 462"/>
                      <a:gd name="T2" fmla="*/ 0 w 616"/>
                      <a:gd name="T3" fmla="*/ 431 h 462"/>
                      <a:gd name="T4" fmla="*/ 0 w 616"/>
                      <a:gd name="T5" fmla="*/ 441 h 462"/>
                      <a:gd name="T6" fmla="*/ 0 w 616"/>
                      <a:gd name="T7" fmla="*/ 451 h 462"/>
                      <a:gd name="T8" fmla="*/ 11 w 616"/>
                      <a:gd name="T9" fmla="*/ 451 h 462"/>
                      <a:gd name="T10" fmla="*/ 144 w 616"/>
                      <a:gd name="T11" fmla="*/ 451 h 462"/>
                      <a:gd name="T12" fmla="*/ 308 w 616"/>
                      <a:gd name="T13" fmla="*/ 461 h 462"/>
                      <a:gd name="T14" fmla="*/ 462 w 616"/>
                      <a:gd name="T15" fmla="*/ 451 h 462"/>
                      <a:gd name="T16" fmla="*/ 605 w 616"/>
                      <a:gd name="T17" fmla="*/ 451 h 462"/>
                      <a:gd name="T18" fmla="*/ 615 w 616"/>
                      <a:gd name="T19" fmla="*/ 441 h 462"/>
                      <a:gd name="T20" fmla="*/ 615 w 616"/>
                      <a:gd name="T21" fmla="*/ 431 h 462"/>
                      <a:gd name="T22" fmla="*/ 615 w 616"/>
                      <a:gd name="T23" fmla="*/ 21 h 462"/>
                      <a:gd name="T24" fmla="*/ 605 w 616"/>
                      <a:gd name="T25" fmla="*/ 21 h 462"/>
                      <a:gd name="T26" fmla="*/ 605 w 616"/>
                      <a:gd name="T27" fmla="*/ 11 h 462"/>
                      <a:gd name="T28" fmla="*/ 595 w 616"/>
                      <a:gd name="T29" fmla="*/ 11 h 462"/>
                      <a:gd name="T30" fmla="*/ 451 w 616"/>
                      <a:gd name="T31" fmla="*/ 0 h 462"/>
                      <a:gd name="T32" fmla="*/ 308 w 616"/>
                      <a:gd name="T33" fmla="*/ 0 h 462"/>
                      <a:gd name="T34" fmla="*/ 154 w 616"/>
                      <a:gd name="T35" fmla="*/ 0 h 462"/>
                      <a:gd name="T36" fmla="*/ 21 w 616"/>
                      <a:gd name="T37" fmla="*/ 11 h 462"/>
                      <a:gd name="T38" fmla="*/ 11 w 616"/>
                      <a:gd name="T39" fmla="*/ 11 h 462"/>
                      <a:gd name="T40" fmla="*/ 0 w 616"/>
                      <a:gd name="T41" fmla="*/ 11 h 462"/>
                      <a:gd name="T42" fmla="*/ 0 w 616"/>
                      <a:gd name="T43" fmla="*/ 21 h 46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16"/>
                      <a:gd name="T67" fmla="*/ 0 h 462"/>
                      <a:gd name="T68" fmla="*/ 616 w 616"/>
                      <a:gd name="T69" fmla="*/ 462 h 46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16" h="462">
                        <a:moveTo>
                          <a:pt x="0" y="21"/>
                        </a:moveTo>
                        <a:lnTo>
                          <a:pt x="0" y="431"/>
                        </a:lnTo>
                        <a:lnTo>
                          <a:pt x="0" y="441"/>
                        </a:lnTo>
                        <a:lnTo>
                          <a:pt x="0" y="451"/>
                        </a:lnTo>
                        <a:lnTo>
                          <a:pt x="11" y="451"/>
                        </a:lnTo>
                        <a:lnTo>
                          <a:pt x="144" y="451"/>
                        </a:lnTo>
                        <a:lnTo>
                          <a:pt x="308" y="461"/>
                        </a:lnTo>
                        <a:lnTo>
                          <a:pt x="462" y="451"/>
                        </a:lnTo>
                        <a:lnTo>
                          <a:pt x="605" y="451"/>
                        </a:lnTo>
                        <a:lnTo>
                          <a:pt x="615" y="441"/>
                        </a:lnTo>
                        <a:lnTo>
                          <a:pt x="615" y="431"/>
                        </a:lnTo>
                        <a:lnTo>
                          <a:pt x="615" y="21"/>
                        </a:lnTo>
                        <a:lnTo>
                          <a:pt x="605" y="21"/>
                        </a:lnTo>
                        <a:lnTo>
                          <a:pt x="605" y="11"/>
                        </a:lnTo>
                        <a:lnTo>
                          <a:pt x="595" y="11"/>
                        </a:lnTo>
                        <a:lnTo>
                          <a:pt x="451" y="0"/>
                        </a:lnTo>
                        <a:lnTo>
                          <a:pt x="308" y="0"/>
                        </a:lnTo>
                        <a:lnTo>
                          <a:pt x="154" y="0"/>
                        </a:lnTo>
                        <a:lnTo>
                          <a:pt x="21" y="11"/>
                        </a:lnTo>
                        <a:lnTo>
                          <a:pt x="11" y="11"/>
                        </a:lnTo>
                        <a:lnTo>
                          <a:pt x="0" y="11"/>
                        </a:lnTo>
                        <a:lnTo>
                          <a:pt x="0" y="21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2" name="Freeform 506"/>
                  <p:cNvSpPr>
                    <a:spLocks/>
                  </p:cNvSpPr>
                  <p:nvPr/>
                </p:nvSpPr>
                <p:spPr bwMode="auto">
                  <a:xfrm>
                    <a:off x="1475" y="1689"/>
                    <a:ext cx="618" cy="218"/>
                  </a:xfrm>
                  <a:custGeom>
                    <a:avLst/>
                    <a:gdLst>
                      <a:gd name="T0" fmla="*/ 0 w 618"/>
                      <a:gd name="T1" fmla="*/ 207 h 218"/>
                      <a:gd name="T2" fmla="*/ 11 w 618"/>
                      <a:gd name="T3" fmla="*/ 207 h 218"/>
                      <a:gd name="T4" fmla="*/ 142 w 618"/>
                      <a:gd name="T5" fmla="*/ 217 h 218"/>
                      <a:gd name="T6" fmla="*/ 304 w 618"/>
                      <a:gd name="T7" fmla="*/ 217 h 218"/>
                      <a:gd name="T8" fmla="*/ 456 w 618"/>
                      <a:gd name="T9" fmla="*/ 217 h 218"/>
                      <a:gd name="T10" fmla="*/ 597 w 618"/>
                      <a:gd name="T11" fmla="*/ 207 h 218"/>
                      <a:gd name="T12" fmla="*/ 607 w 618"/>
                      <a:gd name="T13" fmla="*/ 207 h 218"/>
                      <a:gd name="T14" fmla="*/ 617 w 618"/>
                      <a:gd name="T15" fmla="*/ 207 h 218"/>
                      <a:gd name="T16" fmla="*/ 304 w 618"/>
                      <a:gd name="T17" fmla="*/ 0 h 218"/>
                      <a:gd name="T18" fmla="*/ 0 w 618"/>
                      <a:gd name="T19" fmla="*/ 207 h 21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18"/>
                      <a:gd name="T31" fmla="*/ 0 h 218"/>
                      <a:gd name="T32" fmla="*/ 618 w 618"/>
                      <a:gd name="T33" fmla="*/ 218 h 21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18" h="218">
                        <a:moveTo>
                          <a:pt x="0" y="207"/>
                        </a:moveTo>
                        <a:lnTo>
                          <a:pt x="11" y="207"/>
                        </a:lnTo>
                        <a:lnTo>
                          <a:pt x="142" y="217"/>
                        </a:lnTo>
                        <a:lnTo>
                          <a:pt x="304" y="217"/>
                        </a:lnTo>
                        <a:lnTo>
                          <a:pt x="456" y="217"/>
                        </a:lnTo>
                        <a:lnTo>
                          <a:pt x="597" y="207"/>
                        </a:lnTo>
                        <a:lnTo>
                          <a:pt x="607" y="207"/>
                        </a:lnTo>
                        <a:lnTo>
                          <a:pt x="617" y="207"/>
                        </a:lnTo>
                        <a:lnTo>
                          <a:pt x="304" y="0"/>
                        </a:lnTo>
                        <a:lnTo>
                          <a:pt x="0" y="207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3" name="Freeform 507"/>
                  <p:cNvSpPr>
                    <a:spLocks/>
                  </p:cNvSpPr>
                  <p:nvPr/>
                </p:nvSpPr>
                <p:spPr bwMode="auto">
                  <a:xfrm>
                    <a:off x="1475" y="1679"/>
                    <a:ext cx="616" cy="236"/>
                  </a:xfrm>
                  <a:custGeom>
                    <a:avLst/>
                    <a:gdLst>
                      <a:gd name="T0" fmla="*/ 0 w 616"/>
                      <a:gd name="T1" fmla="*/ 215 h 236"/>
                      <a:gd name="T2" fmla="*/ 0 w 616"/>
                      <a:gd name="T3" fmla="*/ 225 h 236"/>
                      <a:gd name="T4" fmla="*/ 11 w 616"/>
                      <a:gd name="T5" fmla="*/ 225 h 236"/>
                      <a:gd name="T6" fmla="*/ 144 w 616"/>
                      <a:gd name="T7" fmla="*/ 225 h 236"/>
                      <a:gd name="T8" fmla="*/ 308 w 616"/>
                      <a:gd name="T9" fmla="*/ 235 h 236"/>
                      <a:gd name="T10" fmla="*/ 462 w 616"/>
                      <a:gd name="T11" fmla="*/ 225 h 236"/>
                      <a:gd name="T12" fmla="*/ 605 w 616"/>
                      <a:gd name="T13" fmla="*/ 225 h 236"/>
                      <a:gd name="T14" fmla="*/ 615 w 616"/>
                      <a:gd name="T15" fmla="*/ 215 h 236"/>
                      <a:gd name="T16" fmla="*/ 308 w 616"/>
                      <a:gd name="T17" fmla="*/ 0 h 236"/>
                      <a:gd name="T18" fmla="*/ 0 w 616"/>
                      <a:gd name="T19" fmla="*/ 215 h 2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16"/>
                      <a:gd name="T31" fmla="*/ 0 h 236"/>
                      <a:gd name="T32" fmla="*/ 616 w 616"/>
                      <a:gd name="T33" fmla="*/ 236 h 2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16" h="236">
                        <a:moveTo>
                          <a:pt x="0" y="215"/>
                        </a:moveTo>
                        <a:lnTo>
                          <a:pt x="0" y="225"/>
                        </a:lnTo>
                        <a:lnTo>
                          <a:pt x="11" y="225"/>
                        </a:lnTo>
                        <a:lnTo>
                          <a:pt x="144" y="225"/>
                        </a:lnTo>
                        <a:lnTo>
                          <a:pt x="308" y="235"/>
                        </a:lnTo>
                        <a:lnTo>
                          <a:pt x="462" y="225"/>
                        </a:lnTo>
                        <a:lnTo>
                          <a:pt x="605" y="225"/>
                        </a:lnTo>
                        <a:lnTo>
                          <a:pt x="615" y="215"/>
                        </a:lnTo>
                        <a:lnTo>
                          <a:pt x="308" y="0"/>
                        </a:lnTo>
                        <a:lnTo>
                          <a:pt x="0" y="215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4" name="Freeform 508"/>
                  <p:cNvSpPr>
                    <a:spLocks/>
                  </p:cNvSpPr>
                  <p:nvPr/>
                </p:nvSpPr>
                <p:spPr bwMode="auto">
                  <a:xfrm>
                    <a:off x="1475" y="1464"/>
                    <a:ext cx="608" cy="218"/>
                  </a:xfrm>
                  <a:custGeom>
                    <a:avLst/>
                    <a:gdLst>
                      <a:gd name="T0" fmla="*/ 304 w 608"/>
                      <a:gd name="T1" fmla="*/ 217 h 218"/>
                      <a:gd name="T2" fmla="*/ 607 w 608"/>
                      <a:gd name="T3" fmla="*/ 0 h 218"/>
                      <a:gd name="T4" fmla="*/ 597 w 608"/>
                      <a:gd name="T5" fmla="*/ 0 h 218"/>
                      <a:gd name="T6" fmla="*/ 456 w 608"/>
                      <a:gd name="T7" fmla="*/ 0 h 218"/>
                      <a:gd name="T8" fmla="*/ 304 w 608"/>
                      <a:gd name="T9" fmla="*/ 0 h 218"/>
                      <a:gd name="T10" fmla="*/ 152 w 608"/>
                      <a:gd name="T11" fmla="*/ 0 h 218"/>
                      <a:gd name="T12" fmla="*/ 21 w 608"/>
                      <a:gd name="T13" fmla="*/ 0 h 218"/>
                      <a:gd name="T14" fmla="*/ 11 w 608"/>
                      <a:gd name="T15" fmla="*/ 0 h 218"/>
                      <a:gd name="T16" fmla="*/ 0 w 608"/>
                      <a:gd name="T17" fmla="*/ 0 h 218"/>
                      <a:gd name="T18" fmla="*/ 0 w 608"/>
                      <a:gd name="T19" fmla="*/ 10 h 218"/>
                      <a:gd name="T20" fmla="*/ 304 w 608"/>
                      <a:gd name="T21" fmla="*/ 217 h 21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08"/>
                      <a:gd name="T34" fmla="*/ 0 h 218"/>
                      <a:gd name="T35" fmla="*/ 608 w 608"/>
                      <a:gd name="T36" fmla="*/ 218 h 21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08" h="218">
                        <a:moveTo>
                          <a:pt x="304" y="217"/>
                        </a:moveTo>
                        <a:lnTo>
                          <a:pt x="607" y="0"/>
                        </a:lnTo>
                        <a:lnTo>
                          <a:pt x="597" y="0"/>
                        </a:lnTo>
                        <a:lnTo>
                          <a:pt x="456" y="0"/>
                        </a:lnTo>
                        <a:lnTo>
                          <a:pt x="304" y="0"/>
                        </a:lnTo>
                        <a:lnTo>
                          <a:pt x="152" y="0"/>
                        </a:lnTo>
                        <a:lnTo>
                          <a:pt x="21" y="0"/>
                        </a:lnTo>
                        <a:lnTo>
                          <a:pt x="11" y="0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  <a:lnTo>
                          <a:pt x="304" y="217"/>
                        </a:lnTo>
                      </a:path>
                    </a:pathLst>
                  </a:custGeom>
                  <a:solidFill>
                    <a:srgbClr val="9F9F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5" name="Freeform 509"/>
                  <p:cNvSpPr>
                    <a:spLocks/>
                  </p:cNvSpPr>
                  <p:nvPr/>
                </p:nvSpPr>
                <p:spPr bwMode="auto">
                  <a:xfrm>
                    <a:off x="1475" y="1453"/>
                    <a:ext cx="606" cy="227"/>
                  </a:xfrm>
                  <a:custGeom>
                    <a:avLst/>
                    <a:gdLst>
                      <a:gd name="T0" fmla="*/ 308 w 606"/>
                      <a:gd name="T1" fmla="*/ 226 h 227"/>
                      <a:gd name="T2" fmla="*/ 605 w 606"/>
                      <a:gd name="T3" fmla="*/ 11 h 227"/>
                      <a:gd name="T4" fmla="*/ 595 w 606"/>
                      <a:gd name="T5" fmla="*/ 11 h 227"/>
                      <a:gd name="T6" fmla="*/ 451 w 606"/>
                      <a:gd name="T7" fmla="*/ 0 h 227"/>
                      <a:gd name="T8" fmla="*/ 308 w 606"/>
                      <a:gd name="T9" fmla="*/ 0 h 227"/>
                      <a:gd name="T10" fmla="*/ 154 w 606"/>
                      <a:gd name="T11" fmla="*/ 0 h 227"/>
                      <a:gd name="T12" fmla="*/ 21 w 606"/>
                      <a:gd name="T13" fmla="*/ 11 h 227"/>
                      <a:gd name="T14" fmla="*/ 11 w 606"/>
                      <a:gd name="T15" fmla="*/ 11 h 227"/>
                      <a:gd name="T16" fmla="*/ 0 w 606"/>
                      <a:gd name="T17" fmla="*/ 11 h 227"/>
                      <a:gd name="T18" fmla="*/ 0 w 606"/>
                      <a:gd name="T19" fmla="*/ 21 h 227"/>
                      <a:gd name="T20" fmla="*/ 308 w 606"/>
                      <a:gd name="T21" fmla="*/ 226 h 22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06"/>
                      <a:gd name="T34" fmla="*/ 0 h 227"/>
                      <a:gd name="T35" fmla="*/ 606 w 606"/>
                      <a:gd name="T36" fmla="*/ 227 h 227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06" h="227">
                        <a:moveTo>
                          <a:pt x="308" y="226"/>
                        </a:moveTo>
                        <a:lnTo>
                          <a:pt x="605" y="11"/>
                        </a:lnTo>
                        <a:lnTo>
                          <a:pt x="595" y="11"/>
                        </a:lnTo>
                        <a:lnTo>
                          <a:pt x="451" y="0"/>
                        </a:lnTo>
                        <a:lnTo>
                          <a:pt x="308" y="0"/>
                        </a:lnTo>
                        <a:lnTo>
                          <a:pt x="154" y="0"/>
                        </a:lnTo>
                        <a:lnTo>
                          <a:pt x="21" y="11"/>
                        </a:lnTo>
                        <a:lnTo>
                          <a:pt x="11" y="11"/>
                        </a:lnTo>
                        <a:lnTo>
                          <a:pt x="0" y="11"/>
                        </a:lnTo>
                        <a:lnTo>
                          <a:pt x="0" y="21"/>
                        </a:lnTo>
                        <a:lnTo>
                          <a:pt x="308" y="226"/>
                        </a:lnTo>
                      </a:path>
                    </a:pathLst>
                  </a:custGeom>
                  <a:noFill/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6" name="Freeform 510"/>
                  <p:cNvSpPr>
                    <a:spLocks/>
                  </p:cNvSpPr>
                  <p:nvPr/>
                </p:nvSpPr>
                <p:spPr bwMode="auto">
                  <a:xfrm>
                    <a:off x="1496" y="1474"/>
                    <a:ext cx="575" cy="421"/>
                  </a:xfrm>
                  <a:custGeom>
                    <a:avLst/>
                    <a:gdLst>
                      <a:gd name="T0" fmla="*/ 0 w 575"/>
                      <a:gd name="T1" fmla="*/ 10 h 421"/>
                      <a:gd name="T2" fmla="*/ 0 w 575"/>
                      <a:gd name="T3" fmla="*/ 400 h 421"/>
                      <a:gd name="T4" fmla="*/ 0 w 575"/>
                      <a:gd name="T5" fmla="*/ 410 h 421"/>
                      <a:gd name="T6" fmla="*/ 10 w 575"/>
                      <a:gd name="T7" fmla="*/ 410 h 421"/>
                      <a:gd name="T8" fmla="*/ 133 w 575"/>
                      <a:gd name="T9" fmla="*/ 420 h 421"/>
                      <a:gd name="T10" fmla="*/ 287 w 575"/>
                      <a:gd name="T11" fmla="*/ 420 h 421"/>
                      <a:gd name="T12" fmla="*/ 430 w 575"/>
                      <a:gd name="T13" fmla="*/ 420 h 421"/>
                      <a:gd name="T14" fmla="*/ 563 w 575"/>
                      <a:gd name="T15" fmla="*/ 410 h 421"/>
                      <a:gd name="T16" fmla="*/ 574 w 575"/>
                      <a:gd name="T17" fmla="*/ 410 h 421"/>
                      <a:gd name="T18" fmla="*/ 574 w 575"/>
                      <a:gd name="T19" fmla="*/ 400 h 421"/>
                      <a:gd name="T20" fmla="*/ 574 w 575"/>
                      <a:gd name="T21" fmla="*/ 10 h 421"/>
                      <a:gd name="T22" fmla="*/ 574 w 575"/>
                      <a:gd name="T23" fmla="*/ 0 h 421"/>
                      <a:gd name="T24" fmla="*/ 563 w 575"/>
                      <a:gd name="T25" fmla="*/ 0 h 421"/>
                      <a:gd name="T26" fmla="*/ 430 w 575"/>
                      <a:gd name="T27" fmla="*/ 0 h 421"/>
                      <a:gd name="T28" fmla="*/ 287 w 575"/>
                      <a:gd name="T29" fmla="*/ 0 h 421"/>
                      <a:gd name="T30" fmla="*/ 143 w 575"/>
                      <a:gd name="T31" fmla="*/ 0 h 421"/>
                      <a:gd name="T32" fmla="*/ 10 w 575"/>
                      <a:gd name="T33" fmla="*/ 0 h 421"/>
                      <a:gd name="T34" fmla="*/ 0 w 575"/>
                      <a:gd name="T35" fmla="*/ 0 h 421"/>
                      <a:gd name="T36" fmla="*/ 0 w 575"/>
                      <a:gd name="T37" fmla="*/ 10 h 421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575"/>
                      <a:gd name="T58" fmla="*/ 0 h 421"/>
                      <a:gd name="T59" fmla="*/ 575 w 575"/>
                      <a:gd name="T60" fmla="*/ 421 h 421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575" h="421">
                        <a:moveTo>
                          <a:pt x="0" y="10"/>
                        </a:moveTo>
                        <a:lnTo>
                          <a:pt x="0" y="400"/>
                        </a:lnTo>
                        <a:lnTo>
                          <a:pt x="0" y="410"/>
                        </a:lnTo>
                        <a:lnTo>
                          <a:pt x="10" y="410"/>
                        </a:lnTo>
                        <a:lnTo>
                          <a:pt x="133" y="420"/>
                        </a:lnTo>
                        <a:lnTo>
                          <a:pt x="287" y="420"/>
                        </a:lnTo>
                        <a:lnTo>
                          <a:pt x="430" y="420"/>
                        </a:lnTo>
                        <a:lnTo>
                          <a:pt x="563" y="410"/>
                        </a:lnTo>
                        <a:lnTo>
                          <a:pt x="574" y="410"/>
                        </a:lnTo>
                        <a:lnTo>
                          <a:pt x="574" y="400"/>
                        </a:lnTo>
                        <a:lnTo>
                          <a:pt x="574" y="10"/>
                        </a:lnTo>
                        <a:lnTo>
                          <a:pt x="574" y="0"/>
                        </a:lnTo>
                        <a:lnTo>
                          <a:pt x="563" y="0"/>
                        </a:lnTo>
                        <a:lnTo>
                          <a:pt x="430" y="0"/>
                        </a:lnTo>
                        <a:lnTo>
                          <a:pt x="287" y="0"/>
                        </a:lnTo>
                        <a:lnTo>
                          <a:pt x="143" y="0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</a:path>
                    </a:pathLst>
                  </a:custGeom>
                  <a:solidFill>
                    <a:srgbClr val="000000"/>
                  </a:solidFill>
                  <a:ln w="127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48" name="Freeform 511"/>
                <p:cNvSpPr>
                  <a:spLocks/>
                </p:cNvSpPr>
                <p:nvPr/>
              </p:nvSpPr>
              <p:spPr bwMode="auto">
                <a:xfrm>
                  <a:off x="2039" y="1935"/>
                  <a:ext cx="13" cy="3"/>
                </a:xfrm>
                <a:custGeom>
                  <a:avLst/>
                  <a:gdLst>
                    <a:gd name="T0" fmla="*/ 0 w 13"/>
                    <a:gd name="T1" fmla="*/ 0 h 3"/>
                    <a:gd name="T2" fmla="*/ 12 w 13"/>
                    <a:gd name="T3" fmla="*/ 0 h 3"/>
                    <a:gd name="T4" fmla="*/ 12 w 13"/>
                    <a:gd name="T5" fmla="*/ 2 h 3"/>
                    <a:gd name="T6" fmla="*/ 0 w 13"/>
                    <a:gd name="T7" fmla="*/ 2 h 3"/>
                    <a:gd name="T8" fmla="*/ 0 w 13"/>
                    <a:gd name="T9" fmla="*/ 0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"/>
                    <a:gd name="T16" fmla="*/ 0 h 3"/>
                    <a:gd name="T17" fmla="*/ 13 w 13"/>
                    <a:gd name="T18" fmla="*/ 3 h 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" h="3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" name="Freeform 512"/>
                <p:cNvSpPr>
                  <a:spLocks/>
                </p:cNvSpPr>
                <p:nvPr/>
              </p:nvSpPr>
              <p:spPr bwMode="auto">
                <a:xfrm>
                  <a:off x="2029" y="1935"/>
                  <a:ext cx="31" cy="1"/>
                </a:xfrm>
                <a:custGeom>
                  <a:avLst/>
                  <a:gdLst>
                    <a:gd name="T0" fmla="*/ 0 w 31"/>
                    <a:gd name="T1" fmla="*/ 0 h 1"/>
                    <a:gd name="T2" fmla="*/ 30 w 31"/>
                    <a:gd name="T3" fmla="*/ 0 h 1"/>
                    <a:gd name="T4" fmla="*/ 0 w 3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1"/>
                    <a:gd name="T10" fmla="*/ 0 h 1"/>
                    <a:gd name="T11" fmla="*/ 31 w 3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" h="1">
                      <a:moveTo>
                        <a:pt x="0" y="0"/>
                      </a:moveTo>
                      <a:lnTo>
                        <a:pt x="3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pic>
            <p:nvPicPr>
              <p:cNvPr id="44" name="Picture 513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5485" y="2082800"/>
                <a:ext cx="1195754" cy="787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1346471" y="4070161"/>
              <a:ext cx="1038144" cy="5822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Operator </a:t>
              </a:r>
              <a:endPara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Consoles</a:t>
              </a:r>
              <a:endParaRPr lang="en-US" sz="16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58" name="Line 717"/>
            <p:cNvSpPr>
              <a:spLocks noChangeShapeType="1"/>
            </p:cNvSpPr>
            <p:nvPr/>
          </p:nvSpPr>
          <p:spPr bwMode="auto">
            <a:xfrm>
              <a:off x="4146260" y="5158210"/>
              <a:ext cx="0" cy="6760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1801483" y="5296111"/>
              <a:ext cx="1262464" cy="3359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Quench DAQ</a:t>
              </a:r>
            </a:p>
          </p:txBody>
        </p:sp>
        <p:pic>
          <p:nvPicPr>
            <p:cNvPr id="60" name="Picture 9" descr="Picture 6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9553" y="5296111"/>
              <a:ext cx="1547446" cy="715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" name="Group 60"/>
            <p:cNvGrpSpPr/>
            <p:nvPr/>
          </p:nvGrpSpPr>
          <p:grpSpPr>
            <a:xfrm>
              <a:off x="3279553" y="4569471"/>
              <a:ext cx="1289368" cy="351935"/>
              <a:chOff x="3034837" y="3275258"/>
              <a:chExt cx="1771649" cy="439738"/>
            </a:xfrm>
          </p:grpSpPr>
          <p:pic>
            <p:nvPicPr>
              <p:cNvPr id="62" name="Picture 724" descr="Picture 8.jp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4837" y="3275258"/>
                <a:ext cx="1257300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63" name="Objec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25638498"/>
                  </p:ext>
                </p:extLst>
              </p:nvPr>
            </p:nvGraphicFramePr>
            <p:xfrm>
              <a:off x="4290671" y="3427658"/>
              <a:ext cx="515815" cy="254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15" r:id="rId9" imgW="558800" imgH="254000" progId="">
                      <p:embed/>
                    </p:oleObj>
                  </mc:Choice>
                  <mc:Fallback>
                    <p:oleObj r:id="rId9" imgW="558800" imgH="254000" progId="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90671" y="3427658"/>
                            <a:ext cx="515815" cy="254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64" name="Straight Connector 63"/>
            <p:cNvCxnSpPr/>
            <p:nvPr/>
          </p:nvCxnSpPr>
          <p:spPr>
            <a:xfrm flipH="1" flipV="1">
              <a:off x="1998505" y="3816263"/>
              <a:ext cx="640674" cy="342898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3225693" y="3827881"/>
              <a:ext cx="640674" cy="342898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5" idx="0"/>
              <a:endCxn id="15" idx="7"/>
            </p:cNvCxnSpPr>
            <p:nvPr/>
          </p:nvCxnSpPr>
          <p:spPr>
            <a:xfrm flipV="1">
              <a:off x="2959366" y="3809119"/>
              <a:ext cx="41790" cy="256625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Line 62"/>
            <p:cNvSpPr>
              <a:spLocks noChangeShapeType="1"/>
            </p:cNvSpPr>
            <p:nvPr/>
          </p:nvSpPr>
          <p:spPr bwMode="auto">
            <a:xfrm>
              <a:off x="8328039" y="4952703"/>
              <a:ext cx="0" cy="2095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Rectangle 65"/>
            <p:cNvSpPr>
              <a:spLocks noChangeArrowheads="1"/>
            </p:cNvSpPr>
            <p:nvPr/>
          </p:nvSpPr>
          <p:spPr bwMode="auto">
            <a:xfrm>
              <a:off x="7349933" y="3991846"/>
              <a:ext cx="978106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Data server</a:t>
              </a:r>
            </a:p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(CCR)</a:t>
              </a:r>
              <a:endParaRPr lang="en-US" sz="12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pic>
          <p:nvPicPr>
            <p:cNvPr id="70" name="Picture 69" descr="Virtual-machine.jp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671" y="3776072"/>
              <a:ext cx="1130300" cy="876300"/>
            </a:xfrm>
            <a:prstGeom prst="rect">
              <a:avLst/>
            </a:prstGeom>
          </p:spPr>
        </p:pic>
        <p:sp>
          <p:nvSpPr>
            <p:cNvPr id="71" name="Line 62"/>
            <p:cNvSpPr>
              <a:spLocks noChangeShapeType="1"/>
            </p:cNvSpPr>
            <p:nvPr/>
          </p:nvSpPr>
          <p:spPr bwMode="auto">
            <a:xfrm>
              <a:off x="5963581" y="4638971"/>
              <a:ext cx="0" cy="5232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Rectangle 65"/>
            <p:cNvSpPr>
              <a:spLocks noChangeArrowheads="1"/>
            </p:cNvSpPr>
            <p:nvPr/>
          </p:nvSpPr>
          <p:spPr bwMode="auto">
            <a:xfrm>
              <a:off x="5786427" y="3106891"/>
              <a:ext cx="1253397" cy="6437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Virtual machine</a:t>
              </a:r>
            </a:p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For </a:t>
              </a:r>
              <a:r>
                <a:rPr lang="en-US" sz="1200" noProof="1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DIAdem</a:t>
              </a:r>
            </a:p>
            <a:p>
              <a:r>
                <a:rPr lang="en-US" sz="1200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(IT)</a:t>
              </a:r>
              <a:endParaRPr lang="en-US" sz="12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813885" y="5709510"/>
              <a:ext cx="258774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SM18 DAQ PXI-based</a:t>
              </a:r>
            </a:p>
            <a:p>
              <a:r>
                <a:rPr lang="en-US" sz="1200" dirty="0" smtClean="0"/>
                <a:t>Courtesy of </a:t>
              </a:r>
              <a:r>
                <a:rPr lang="en-US" sz="1200" dirty="0" err="1"/>
                <a:t>Adriaan</a:t>
              </a:r>
              <a:r>
                <a:rPr lang="en-US" sz="1200" dirty="0"/>
                <a:t> </a:t>
              </a:r>
              <a:r>
                <a:rPr lang="en-US" sz="1200" dirty="0" err="1" smtClean="0"/>
                <a:t>Rijllart</a:t>
              </a:r>
              <a:r>
                <a:rPr lang="en-US" sz="1200" dirty="0" smtClean="0"/>
                <a:t> (CERN)</a:t>
              </a:r>
              <a:endParaRPr lang="en-US" sz="1200" dirty="0"/>
            </a:p>
          </p:txBody>
        </p:sp>
        <p:pic>
          <p:nvPicPr>
            <p:cNvPr id="74" name="Picture 9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4973" y="4265192"/>
              <a:ext cx="699505" cy="69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5" name="Date Placeholder 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76" name="Footer Placeholder 7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8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ACTIVITIES</a:t>
            </a:r>
            <a:r>
              <a:rPr lang="en-US" dirty="0" smtClean="0"/>
              <a:t>: </a:t>
            </a:r>
            <a:r>
              <a:rPr lang="en-US" b="1" dirty="0"/>
              <a:t>[3] Controls </a:t>
            </a:r>
            <a:r>
              <a:rPr lang="en-US" b="1" dirty="0" smtClean="0"/>
              <a:t>Integration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2"/>
            <a:r>
              <a:rPr lang="en-US" sz="1600" dirty="0" smtClean="0"/>
              <a:t>Our aim is </a:t>
            </a:r>
            <a:r>
              <a:rPr lang="en-US" sz="1600" b="1" u="sng" dirty="0" smtClean="0"/>
              <a:t>full</a:t>
            </a:r>
            <a:r>
              <a:rPr lang="en-US" sz="1600" dirty="0" smtClean="0"/>
              <a:t> </a:t>
            </a:r>
            <a:r>
              <a:rPr lang="en-US" sz="1600" b="1" u="sng" dirty="0" smtClean="0"/>
              <a:t>integration with standardized components</a:t>
            </a:r>
          </a:p>
          <a:p>
            <a:pPr lvl="3"/>
            <a:r>
              <a:rPr lang="en-US" sz="1600" dirty="0" smtClean="0"/>
              <a:t>Industrial controls based on the UNICOS* framework</a:t>
            </a:r>
          </a:p>
          <a:p>
            <a:pPr lvl="3"/>
            <a:r>
              <a:rPr lang="en-US" sz="1600" dirty="0" smtClean="0"/>
              <a:t>Industrial control architecture (3 layers: field / control / supervision)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3467" y="5764811"/>
            <a:ext cx="3309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* UNICOS: </a:t>
            </a:r>
            <a:r>
              <a:rPr lang="en-US" sz="1200" i="1" dirty="0" err="1" smtClean="0"/>
              <a:t>UNified</a:t>
            </a:r>
            <a:r>
              <a:rPr lang="en-US" sz="1200" i="1" dirty="0" smtClean="0"/>
              <a:t> Industrial </a:t>
            </a:r>
            <a:r>
              <a:rPr lang="en-US" sz="1200" i="1" dirty="0" err="1" smtClean="0"/>
              <a:t>COntrol</a:t>
            </a:r>
            <a:r>
              <a:rPr lang="en-US" sz="1200" i="1" dirty="0" smtClean="0"/>
              <a:t> System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050" dirty="0" smtClean="0">
                <a:solidFill>
                  <a:srgbClr val="0000FF"/>
                </a:solidFill>
                <a:hlinkClick r:id="rId2"/>
              </a:rPr>
              <a:t>http://www.cern.ch/unicos</a:t>
            </a:r>
            <a:endParaRPr lang="en-US" sz="1050" dirty="0">
              <a:solidFill>
                <a:srgbClr val="0000FF"/>
              </a:solidFill>
            </a:endParaRPr>
          </a:p>
        </p:txBody>
      </p:sp>
      <p:pic>
        <p:nvPicPr>
          <p:cNvPr id="6" name="Picture 5" descr="Screen Shot 2015-05-12 at 13.23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554" y="2442704"/>
            <a:ext cx="4101780" cy="265939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1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ACTIVITIES</a:t>
            </a:r>
            <a:r>
              <a:rPr lang="en-US" dirty="0"/>
              <a:t>: </a:t>
            </a:r>
            <a:r>
              <a:rPr lang="en-US" b="1" dirty="0"/>
              <a:t>[3] Controls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en-US" sz="1600" dirty="0" smtClean="0"/>
              <a:t>Diverse control </a:t>
            </a:r>
            <a:r>
              <a:rPr lang="en-US" sz="1600" dirty="0" smtClean="0"/>
              <a:t>systems </a:t>
            </a:r>
          </a:p>
          <a:p>
            <a:pPr lvl="3"/>
            <a:r>
              <a:rPr lang="en-US" sz="1600" dirty="0" smtClean="0"/>
              <a:t>Individual operation of facilities (e.g. Cryogenics, Cooling &amp; ventilation)</a:t>
            </a:r>
          </a:p>
          <a:p>
            <a:pPr lvl="3"/>
            <a:r>
              <a:rPr lang="en-US" sz="1600" dirty="0" smtClean="0"/>
              <a:t>Still easy integration of signals in the same HMI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68470182"/>
              </p:ext>
            </p:extLst>
          </p:nvPr>
        </p:nvGraphicFramePr>
        <p:xfrm>
          <a:off x="1249867" y="2469841"/>
          <a:ext cx="5428517" cy="3339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6718" y="5876448"/>
            <a:ext cx="19685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* FEC: Front-End Computer</a:t>
            </a:r>
          </a:p>
          <a:p>
            <a:r>
              <a:rPr lang="en-US" sz="1100" i="1" dirty="0" smtClean="0"/>
              <a:t>** Except for the safety PLC</a:t>
            </a:r>
            <a:endParaRPr lang="en-US" sz="1100" i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86599347"/>
              </p:ext>
            </p:extLst>
          </p:nvPr>
        </p:nvGraphicFramePr>
        <p:xfrm>
          <a:off x="6923425" y="2485233"/>
          <a:ext cx="1298153" cy="3339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73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</TotalTime>
  <Words>1246</Words>
  <Application>Microsoft Macintosh PowerPoint</Application>
  <PresentationFormat>On-screen Show (4:3)</PresentationFormat>
  <Paragraphs>275</Paragraphs>
  <Slides>18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CERN_ENdept_Presentation_ArialFont copy</vt:lpstr>
      <vt:lpstr>WP: Control and DAQ B180 (FAIR) Test Facility  Plenary Meeting, May 15 [INDICO event]</vt:lpstr>
      <vt:lpstr>Control &amp; DAQ*</vt:lpstr>
      <vt:lpstr>EVM status</vt:lpstr>
      <vt:lpstr>Current ACTIVITIES</vt:lpstr>
      <vt:lpstr>ACTIVITIES: [1] Interlock (safety)</vt:lpstr>
      <vt:lpstr>ACTIVITIES: [1] Interlocks (safety)</vt:lpstr>
      <vt:lpstr>ACTIVITIES: [2] Data Acquisition System </vt:lpstr>
      <vt:lpstr>ACTIVITIES: [3] Controls Integration</vt:lpstr>
      <vt:lpstr>ACTIVITIES: [3] Controls Integration</vt:lpstr>
      <vt:lpstr>ACTIVITIES: [3] Controls Integration</vt:lpstr>
      <vt:lpstr>ACTIVITIES: [3] Controls Integration</vt:lpstr>
      <vt:lpstr>ACTIVITIES: [3] Controls Integration</vt:lpstr>
      <vt:lpstr>ACTIVITIES: [3] Controls Integration</vt:lpstr>
      <vt:lpstr> ACTIVITIES: [4] Data analysis </vt:lpstr>
      <vt:lpstr>Next activities</vt:lpstr>
      <vt:lpstr>Required inputs</vt:lpstr>
      <vt:lpstr>Appendix A: Control names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Enrique Blanco</cp:lastModifiedBy>
  <cp:revision>73</cp:revision>
  <dcterms:created xsi:type="dcterms:W3CDTF">2014-04-09T15:49:20Z</dcterms:created>
  <dcterms:modified xsi:type="dcterms:W3CDTF">2015-05-13T00:08:51Z</dcterms:modified>
</cp:coreProperties>
</file>