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30243463" cy="42845038"/>
  <p:notesSz cx="7099300" cy="10234613"/>
  <p:defaultTextStyle>
    <a:defPPr>
      <a:defRPr lang="fr-FR"/>
    </a:defPPr>
    <a:lvl1pPr algn="l" defTabSz="1959791" rtl="0" fontAlgn="base">
      <a:spcBef>
        <a:spcPct val="0"/>
      </a:spcBef>
      <a:spcAft>
        <a:spcPct val="0"/>
      </a:spcAft>
      <a:defRPr sz="7600" kern="1200">
        <a:solidFill>
          <a:schemeClr val="tx1"/>
        </a:solidFill>
        <a:latin typeface="Arial" pitchFamily="1" charset="0"/>
        <a:ea typeface="ＭＳ Ｐゴシック" pitchFamily="1" charset="-128"/>
        <a:cs typeface="ＭＳ Ｐゴシック" pitchFamily="1" charset="-128"/>
      </a:defRPr>
    </a:lvl1pPr>
    <a:lvl2pPr marL="1959791" indent="-868069" algn="l" defTabSz="1959791" rtl="0" fontAlgn="base">
      <a:spcBef>
        <a:spcPct val="0"/>
      </a:spcBef>
      <a:spcAft>
        <a:spcPct val="0"/>
      </a:spcAft>
      <a:defRPr sz="7600" kern="1200">
        <a:solidFill>
          <a:schemeClr val="tx1"/>
        </a:solidFill>
        <a:latin typeface="Arial" pitchFamily="1" charset="0"/>
        <a:ea typeface="ＭＳ Ｐゴシック" pitchFamily="1" charset="-128"/>
        <a:cs typeface="ＭＳ Ｐゴシック" pitchFamily="1" charset="-128"/>
      </a:defRPr>
    </a:lvl2pPr>
    <a:lvl3pPr marL="3919581" indent="-1736140" algn="l" defTabSz="1959791" rtl="0" fontAlgn="base">
      <a:spcBef>
        <a:spcPct val="0"/>
      </a:spcBef>
      <a:spcAft>
        <a:spcPct val="0"/>
      </a:spcAft>
      <a:defRPr sz="7600" kern="1200">
        <a:solidFill>
          <a:schemeClr val="tx1"/>
        </a:solidFill>
        <a:latin typeface="Arial" pitchFamily="1" charset="0"/>
        <a:ea typeface="ＭＳ Ｐゴシック" pitchFamily="1" charset="-128"/>
        <a:cs typeface="ＭＳ Ｐゴシック" pitchFamily="1" charset="-128"/>
      </a:defRPr>
    </a:lvl3pPr>
    <a:lvl4pPr marL="5879373" indent="-2604209" algn="l" defTabSz="1959791" rtl="0" fontAlgn="base">
      <a:spcBef>
        <a:spcPct val="0"/>
      </a:spcBef>
      <a:spcAft>
        <a:spcPct val="0"/>
      </a:spcAft>
      <a:defRPr sz="7600" kern="1200">
        <a:solidFill>
          <a:schemeClr val="tx1"/>
        </a:solidFill>
        <a:latin typeface="Arial" pitchFamily="1" charset="0"/>
        <a:ea typeface="ＭＳ Ｐゴシック" pitchFamily="1" charset="-128"/>
        <a:cs typeface="ＭＳ Ｐゴシック" pitchFamily="1" charset="-128"/>
      </a:defRPr>
    </a:lvl4pPr>
    <a:lvl5pPr marL="7839160" indent="-3472277" algn="l" defTabSz="1959791" rtl="0" fontAlgn="base">
      <a:spcBef>
        <a:spcPct val="0"/>
      </a:spcBef>
      <a:spcAft>
        <a:spcPct val="0"/>
      </a:spcAft>
      <a:defRPr sz="7600" kern="1200">
        <a:solidFill>
          <a:schemeClr val="tx1"/>
        </a:solidFill>
        <a:latin typeface="Arial" pitchFamily="1" charset="0"/>
        <a:ea typeface="ＭＳ Ｐゴシック" pitchFamily="1" charset="-128"/>
        <a:cs typeface="ＭＳ Ｐゴシック" pitchFamily="1" charset="-128"/>
      </a:defRPr>
    </a:lvl5pPr>
    <a:lvl6pPr marL="5458603" algn="l" defTabSz="1091720" rtl="0" eaLnBrk="1" latinLnBrk="0" hangingPunct="1">
      <a:defRPr sz="7600" kern="1200">
        <a:solidFill>
          <a:schemeClr val="tx1"/>
        </a:solidFill>
        <a:latin typeface="Arial" pitchFamily="1" charset="0"/>
        <a:ea typeface="ＭＳ Ｐゴシック" pitchFamily="1" charset="-128"/>
        <a:cs typeface="ＭＳ Ｐゴシック" pitchFamily="1" charset="-128"/>
      </a:defRPr>
    </a:lvl6pPr>
    <a:lvl7pPr marL="6550322" algn="l" defTabSz="1091720" rtl="0" eaLnBrk="1" latinLnBrk="0" hangingPunct="1">
      <a:defRPr sz="7600" kern="1200">
        <a:solidFill>
          <a:schemeClr val="tx1"/>
        </a:solidFill>
        <a:latin typeface="Arial" pitchFamily="1" charset="0"/>
        <a:ea typeface="ＭＳ Ｐゴシック" pitchFamily="1" charset="-128"/>
        <a:cs typeface="ＭＳ Ｐゴシック" pitchFamily="1" charset="-128"/>
      </a:defRPr>
    </a:lvl7pPr>
    <a:lvl8pPr marL="7642044" algn="l" defTabSz="1091720" rtl="0" eaLnBrk="1" latinLnBrk="0" hangingPunct="1">
      <a:defRPr sz="7600" kern="1200">
        <a:solidFill>
          <a:schemeClr val="tx1"/>
        </a:solidFill>
        <a:latin typeface="Arial" pitchFamily="1" charset="0"/>
        <a:ea typeface="ＭＳ Ｐゴシック" pitchFamily="1" charset="-128"/>
        <a:cs typeface="ＭＳ Ｐゴシック" pitchFamily="1" charset="-128"/>
      </a:defRPr>
    </a:lvl8pPr>
    <a:lvl9pPr marL="8733764" algn="l" defTabSz="1091720" rtl="0" eaLnBrk="1" latinLnBrk="0" hangingPunct="1">
      <a:defRPr sz="7600" kern="1200">
        <a:solidFill>
          <a:schemeClr val="tx1"/>
        </a:solidFill>
        <a:latin typeface="Arial" pitchFamily="1" charset="0"/>
        <a:ea typeface="ＭＳ Ｐゴシック" pitchFamily="1" charset="-128"/>
        <a:cs typeface="ＭＳ Ｐゴシック" pitchFamily="1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5088" autoAdjust="0"/>
  </p:normalViewPr>
  <p:slideViewPr>
    <p:cSldViewPr snapToObjects="1">
      <p:cViewPr>
        <p:scale>
          <a:sx n="40" d="100"/>
          <a:sy n="40" d="100"/>
        </p:scale>
        <p:origin x="822" y="-138"/>
      </p:cViewPr>
      <p:guideLst>
        <p:guide orient="horz" pos="3898"/>
        <p:guide pos="952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image" Target="../media/image5.wmf"/><Relationship Id="rId7" Type="http://schemas.openxmlformats.org/officeDocument/2006/relationships/image" Target="../media/image9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11" Type="http://schemas.openxmlformats.org/officeDocument/2006/relationships/image" Target="../media/image13.wmf"/><Relationship Id="rId5" Type="http://schemas.openxmlformats.org/officeDocument/2006/relationships/image" Target="../media/image7.wmf"/><Relationship Id="rId10" Type="http://schemas.openxmlformats.org/officeDocument/2006/relationships/image" Target="../media/image12.wmf"/><Relationship Id="rId4" Type="http://schemas.openxmlformats.org/officeDocument/2006/relationships/image" Target="../media/image6.wmf"/><Relationship Id="rId9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8115" tIns="49058" rIns="98115" bIns="49058" rtlCol="0"/>
          <a:lstStyle>
            <a:lvl1pPr algn="l" defTabSz="881024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wrap="square" lIns="98115" tIns="49058" rIns="98115" bIns="49058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1" charset="0"/>
              </a:defRPr>
            </a:lvl1pPr>
          </a:lstStyle>
          <a:p>
            <a:fld id="{5F85D9E3-697C-2148-8A2F-56051FAF3F0C}" type="datetime1">
              <a:rPr lang="en-US"/>
              <a:pPr/>
              <a:t>8/6/2015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5513" y="766763"/>
            <a:ext cx="2708275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8115" tIns="49058" rIns="98115" bIns="49058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8115" tIns="49058" rIns="98115" bIns="49058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8115" tIns="49058" rIns="98115" bIns="49058" rtlCol="0" anchor="b"/>
          <a:lstStyle>
            <a:lvl1pPr algn="l" defTabSz="881024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wrap="square" lIns="98115" tIns="49058" rIns="98115" bIns="49058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1" charset="0"/>
              </a:defRPr>
            </a:lvl1pPr>
          </a:lstStyle>
          <a:p>
            <a:fld id="{A8F186EB-85B2-F442-A1D3-59357B92424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1091720" rtl="0" eaLnBrk="0" fontAlgn="base" hangingPunct="0">
      <a:spcBef>
        <a:spcPct val="30000"/>
      </a:spcBef>
      <a:spcAft>
        <a:spcPct val="0"/>
      </a:spcAft>
      <a:defRPr sz="2800" kern="1200">
        <a:solidFill>
          <a:schemeClr val="tx1"/>
        </a:solidFill>
        <a:latin typeface="+mn-lt"/>
        <a:ea typeface="ＭＳ Ｐゴシック" pitchFamily="1" charset="-128"/>
        <a:cs typeface="ＭＳ Ｐゴシック" pitchFamily="1" charset="-128"/>
      </a:defRPr>
    </a:lvl1pPr>
    <a:lvl2pPr marL="1091720" algn="l" defTabSz="1091720" rtl="0" eaLnBrk="0" fontAlgn="base" hangingPunct="0">
      <a:spcBef>
        <a:spcPct val="30000"/>
      </a:spcBef>
      <a:spcAft>
        <a:spcPct val="0"/>
      </a:spcAft>
      <a:defRPr sz="2800" kern="1200">
        <a:solidFill>
          <a:schemeClr val="tx1"/>
        </a:solidFill>
        <a:latin typeface="+mn-lt"/>
        <a:ea typeface="ＭＳ Ｐゴシック" pitchFamily="1" charset="-128"/>
        <a:cs typeface="+mn-cs"/>
      </a:defRPr>
    </a:lvl2pPr>
    <a:lvl3pPr marL="2183439" algn="l" defTabSz="1091720" rtl="0" eaLnBrk="0" fontAlgn="base" hangingPunct="0">
      <a:spcBef>
        <a:spcPct val="30000"/>
      </a:spcBef>
      <a:spcAft>
        <a:spcPct val="0"/>
      </a:spcAft>
      <a:defRPr sz="2800" kern="1200">
        <a:solidFill>
          <a:schemeClr val="tx1"/>
        </a:solidFill>
        <a:latin typeface="+mn-lt"/>
        <a:ea typeface="ＭＳ Ｐゴシック" pitchFamily="1" charset="-128"/>
        <a:cs typeface="+mn-cs"/>
      </a:defRPr>
    </a:lvl3pPr>
    <a:lvl4pPr marL="3275161" algn="l" defTabSz="1091720" rtl="0" eaLnBrk="0" fontAlgn="base" hangingPunct="0">
      <a:spcBef>
        <a:spcPct val="30000"/>
      </a:spcBef>
      <a:spcAft>
        <a:spcPct val="0"/>
      </a:spcAft>
      <a:defRPr sz="2800" kern="1200">
        <a:solidFill>
          <a:schemeClr val="tx1"/>
        </a:solidFill>
        <a:latin typeface="+mn-lt"/>
        <a:ea typeface="ＭＳ Ｐゴシック" pitchFamily="1" charset="-128"/>
        <a:cs typeface="+mn-cs"/>
      </a:defRPr>
    </a:lvl4pPr>
    <a:lvl5pPr marL="4366883" algn="l" defTabSz="1091720" rtl="0" eaLnBrk="0" fontAlgn="base" hangingPunct="0">
      <a:spcBef>
        <a:spcPct val="30000"/>
      </a:spcBef>
      <a:spcAft>
        <a:spcPct val="0"/>
      </a:spcAft>
      <a:defRPr sz="2800" kern="1200">
        <a:solidFill>
          <a:schemeClr val="tx1"/>
        </a:solidFill>
        <a:latin typeface="+mn-lt"/>
        <a:ea typeface="ＭＳ Ｐゴシック" pitchFamily="1" charset="-128"/>
        <a:cs typeface="+mn-cs"/>
      </a:defRPr>
    </a:lvl5pPr>
    <a:lvl6pPr marL="5458603" algn="l" defTabSz="109172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6550322" algn="l" defTabSz="109172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7642044" algn="l" defTabSz="109172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8733764" algn="l" defTabSz="109172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F186EB-85B2-F442-A1D3-59357B92424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6" descr="ATLAS-Poster-top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-3811" y="2"/>
            <a:ext cx="30247275" cy="8065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Image 7" descr="ATLAS-Poster-sign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-3811" y="41345218"/>
            <a:ext cx="30247275" cy="1499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A00266-997B-624D-8A3F-691FEF05B122}" type="datetime1">
              <a:rPr lang="en-US"/>
              <a:pPr/>
              <a:t>8/6/2015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46932F-F63F-E340-86C2-F9960CD5CF27}" type="slidenum">
              <a:rPr lang="en-US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17017206" y="2489385"/>
            <a:ext cx="5282105" cy="5301081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170892" y="2489385"/>
            <a:ext cx="15342258" cy="5301081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735929-19FA-9D45-A3FB-723BBFB0BC2D}" type="datetime1">
              <a:rPr lang="en-US"/>
              <a:pPr/>
              <a:t>8/6/2015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85416C-AE65-024F-803D-A79E48B14058}" type="slidenum">
              <a:rPr lang="en-US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9B22374-FC60-7F4D-AAD9-816620700AEA}" type="datetime1">
              <a:rPr lang="en-US"/>
              <a:pPr/>
              <a:t>8/6/2015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5A8E4C-DAC8-C64B-A64B-0D5B3A0A7D00}" type="slidenum">
              <a:rPr lang="en-US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030" y="27531916"/>
            <a:ext cx="25706941" cy="8509503"/>
          </a:xfrm>
        </p:spPr>
        <p:txBody>
          <a:bodyPr anchor="t"/>
          <a:lstStyle>
            <a:lvl1pPr algn="l">
              <a:defRPr sz="173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389030" y="18159563"/>
            <a:ext cx="25706941" cy="9372348"/>
          </a:xfrm>
        </p:spPr>
        <p:txBody>
          <a:bodyPr anchor="b"/>
          <a:lstStyle>
            <a:lvl1pPr marL="0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1pPr>
            <a:lvl2pPr marL="1960620" indent="0">
              <a:buNone/>
              <a:defRPr sz="7600">
                <a:solidFill>
                  <a:schemeClr val="tx1">
                    <a:tint val="75000"/>
                  </a:schemeClr>
                </a:solidFill>
              </a:defRPr>
            </a:lvl2pPr>
            <a:lvl3pPr marL="3921241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3pPr>
            <a:lvl4pPr marL="5881863" indent="0">
              <a:buNone/>
              <a:defRPr sz="5900">
                <a:solidFill>
                  <a:schemeClr val="tx1">
                    <a:tint val="75000"/>
                  </a:schemeClr>
                </a:solidFill>
              </a:defRPr>
            </a:lvl4pPr>
            <a:lvl5pPr marL="7842484" indent="0">
              <a:buNone/>
              <a:defRPr sz="5900">
                <a:solidFill>
                  <a:schemeClr val="tx1">
                    <a:tint val="75000"/>
                  </a:schemeClr>
                </a:solidFill>
              </a:defRPr>
            </a:lvl5pPr>
            <a:lvl6pPr marL="9803104" indent="0">
              <a:buNone/>
              <a:defRPr sz="5900">
                <a:solidFill>
                  <a:schemeClr val="tx1">
                    <a:tint val="75000"/>
                  </a:schemeClr>
                </a:solidFill>
              </a:defRPr>
            </a:lvl6pPr>
            <a:lvl7pPr marL="11763726" indent="0">
              <a:buNone/>
              <a:defRPr sz="5900">
                <a:solidFill>
                  <a:schemeClr val="tx1">
                    <a:tint val="75000"/>
                  </a:schemeClr>
                </a:solidFill>
              </a:defRPr>
            </a:lvl7pPr>
            <a:lvl8pPr marL="13724347" indent="0">
              <a:buNone/>
              <a:defRPr sz="5900">
                <a:solidFill>
                  <a:schemeClr val="tx1">
                    <a:tint val="75000"/>
                  </a:schemeClr>
                </a:solidFill>
              </a:defRPr>
            </a:lvl8pPr>
            <a:lvl9pPr marL="15684966" indent="0">
              <a:buNone/>
              <a:defRPr sz="5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BFE79A-4D4A-7842-9C48-C6D718828FDC}" type="datetime1">
              <a:rPr lang="en-US"/>
              <a:pPr/>
              <a:t>8/6/2015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F4D0B0-FC68-C948-BDA9-EB9264FDC736}" type="slidenum">
              <a:rPr lang="en-US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70891" y="14499880"/>
            <a:ext cx="10312183" cy="41000318"/>
          </a:xfrm>
        </p:spPr>
        <p:txBody>
          <a:bodyPr/>
          <a:lstStyle>
            <a:lvl1pPr>
              <a:defRPr sz="12000"/>
            </a:lvl1pPr>
            <a:lvl2pPr>
              <a:defRPr sz="10200"/>
            </a:lvl2pPr>
            <a:lvl3pPr>
              <a:defRPr sz="8600"/>
            </a:lvl3pPr>
            <a:lvl4pPr>
              <a:defRPr sz="7600"/>
            </a:lvl4pPr>
            <a:lvl5pPr>
              <a:defRPr sz="7600"/>
            </a:lvl5pPr>
            <a:lvl6pPr>
              <a:defRPr sz="7600"/>
            </a:lvl6pPr>
            <a:lvl7pPr>
              <a:defRPr sz="7600"/>
            </a:lvl7pPr>
            <a:lvl8pPr>
              <a:defRPr sz="7600"/>
            </a:lvl8pPr>
            <a:lvl9pPr>
              <a:defRPr sz="7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1987128" y="14499880"/>
            <a:ext cx="10312183" cy="41000318"/>
          </a:xfrm>
        </p:spPr>
        <p:txBody>
          <a:bodyPr/>
          <a:lstStyle>
            <a:lvl1pPr>
              <a:defRPr sz="12000"/>
            </a:lvl1pPr>
            <a:lvl2pPr>
              <a:defRPr sz="10200"/>
            </a:lvl2pPr>
            <a:lvl3pPr>
              <a:defRPr sz="8600"/>
            </a:lvl3pPr>
            <a:lvl4pPr>
              <a:defRPr sz="7600"/>
            </a:lvl4pPr>
            <a:lvl5pPr>
              <a:defRPr sz="7600"/>
            </a:lvl5pPr>
            <a:lvl6pPr>
              <a:defRPr sz="7600"/>
            </a:lvl6pPr>
            <a:lvl7pPr>
              <a:defRPr sz="7600"/>
            </a:lvl7pPr>
            <a:lvl8pPr>
              <a:defRPr sz="7600"/>
            </a:lvl8pPr>
            <a:lvl9pPr>
              <a:defRPr sz="7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CA7A06-7251-434F-85B8-5CD7B68BD3F7}" type="datetime1">
              <a:rPr lang="en-US"/>
              <a:pPr/>
              <a:t>8/6/2015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47EAAA-0E4A-8044-8D81-3053B5DDF30B}" type="slidenum">
              <a:rPr lang="en-US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12177" y="1715787"/>
            <a:ext cx="27219118" cy="714084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512174" y="9590551"/>
            <a:ext cx="13362779" cy="3996886"/>
          </a:xfrm>
        </p:spPr>
        <p:txBody>
          <a:bodyPr anchor="b"/>
          <a:lstStyle>
            <a:lvl1pPr marL="0" indent="0">
              <a:buNone/>
              <a:defRPr sz="10200" b="1"/>
            </a:lvl1pPr>
            <a:lvl2pPr marL="1960620" indent="0">
              <a:buNone/>
              <a:defRPr sz="8600" b="1"/>
            </a:lvl2pPr>
            <a:lvl3pPr marL="3921241" indent="0">
              <a:buNone/>
              <a:defRPr sz="7600" b="1"/>
            </a:lvl3pPr>
            <a:lvl4pPr marL="5881863" indent="0">
              <a:buNone/>
              <a:defRPr sz="6900" b="1"/>
            </a:lvl4pPr>
            <a:lvl5pPr marL="7842484" indent="0">
              <a:buNone/>
              <a:defRPr sz="6900" b="1"/>
            </a:lvl5pPr>
            <a:lvl6pPr marL="9803104" indent="0">
              <a:buNone/>
              <a:defRPr sz="6900" b="1"/>
            </a:lvl6pPr>
            <a:lvl7pPr marL="11763726" indent="0">
              <a:buNone/>
              <a:defRPr sz="6900" b="1"/>
            </a:lvl7pPr>
            <a:lvl8pPr marL="13724347" indent="0">
              <a:buNone/>
              <a:defRPr sz="6900" b="1"/>
            </a:lvl8pPr>
            <a:lvl9pPr marL="15684966" indent="0">
              <a:buNone/>
              <a:defRPr sz="6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512174" y="13587437"/>
            <a:ext cx="13362779" cy="24685490"/>
          </a:xfrm>
        </p:spPr>
        <p:txBody>
          <a:bodyPr/>
          <a:lstStyle>
            <a:lvl1pPr>
              <a:defRPr sz="10200"/>
            </a:lvl1pPr>
            <a:lvl2pPr>
              <a:defRPr sz="8600"/>
            </a:lvl2pPr>
            <a:lvl3pPr>
              <a:defRPr sz="7600"/>
            </a:lvl3pPr>
            <a:lvl4pPr>
              <a:defRPr sz="6900"/>
            </a:lvl4pPr>
            <a:lvl5pPr>
              <a:defRPr sz="6900"/>
            </a:lvl5pPr>
            <a:lvl6pPr>
              <a:defRPr sz="6900"/>
            </a:lvl6pPr>
            <a:lvl7pPr>
              <a:defRPr sz="6900"/>
            </a:lvl7pPr>
            <a:lvl8pPr>
              <a:defRPr sz="6900"/>
            </a:lvl8pPr>
            <a:lvl9pPr>
              <a:defRPr sz="6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15363261" y="9590551"/>
            <a:ext cx="13368031" cy="3996886"/>
          </a:xfrm>
        </p:spPr>
        <p:txBody>
          <a:bodyPr anchor="b"/>
          <a:lstStyle>
            <a:lvl1pPr marL="0" indent="0">
              <a:buNone/>
              <a:defRPr sz="10200" b="1"/>
            </a:lvl1pPr>
            <a:lvl2pPr marL="1960620" indent="0">
              <a:buNone/>
              <a:defRPr sz="8600" b="1"/>
            </a:lvl2pPr>
            <a:lvl3pPr marL="3921241" indent="0">
              <a:buNone/>
              <a:defRPr sz="7600" b="1"/>
            </a:lvl3pPr>
            <a:lvl4pPr marL="5881863" indent="0">
              <a:buNone/>
              <a:defRPr sz="6900" b="1"/>
            </a:lvl4pPr>
            <a:lvl5pPr marL="7842484" indent="0">
              <a:buNone/>
              <a:defRPr sz="6900" b="1"/>
            </a:lvl5pPr>
            <a:lvl6pPr marL="9803104" indent="0">
              <a:buNone/>
              <a:defRPr sz="6900" b="1"/>
            </a:lvl6pPr>
            <a:lvl7pPr marL="11763726" indent="0">
              <a:buNone/>
              <a:defRPr sz="6900" b="1"/>
            </a:lvl7pPr>
            <a:lvl8pPr marL="13724347" indent="0">
              <a:buNone/>
              <a:defRPr sz="6900" b="1"/>
            </a:lvl8pPr>
            <a:lvl9pPr marL="15684966" indent="0">
              <a:buNone/>
              <a:defRPr sz="6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15363261" y="13587437"/>
            <a:ext cx="13368031" cy="24685490"/>
          </a:xfrm>
        </p:spPr>
        <p:txBody>
          <a:bodyPr/>
          <a:lstStyle>
            <a:lvl1pPr>
              <a:defRPr sz="10200"/>
            </a:lvl1pPr>
            <a:lvl2pPr>
              <a:defRPr sz="8600"/>
            </a:lvl2pPr>
            <a:lvl3pPr>
              <a:defRPr sz="7600"/>
            </a:lvl3pPr>
            <a:lvl4pPr>
              <a:defRPr sz="6900"/>
            </a:lvl4pPr>
            <a:lvl5pPr>
              <a:defRPr sz="6900"/>
            </a:lvl5pPr>
            <a:lvl6pPr>
              <a:defRPr sz="6900"/>
            </a:lvl6pPr>
            <a:lvl7pPr>
              <a:defRPr sz="6900"/>
            </a:lvl7pPr>
            <a:lvl8pPr>
              <a:defRPr sz="6900"/>
            </a:lvl8pPr>
            <a:lvl9pPr>
              <a:defRPr sz="6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EBAB4B-F35E-8542-BF83-2BF87427D728}" type="datetime1">
              <a:rPr lang="en-US"/>
              <a:pPr/>
              <a:t>8/6/2015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304565-59EF-8B46-9932-DF091AF9B8A7}" type="slidenum">
              <a:rPr lang="en-US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1182E5-B0CE-5C48-BF09-EEF68FD94CC1}" type="datetime1">
              <a:rPr lang="en-US"/>
              <a:pPr/>
              <a:t>8/6/2015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22DDAD-5CF8-D248-A3ED-2A8DA2C43B79}" type="slidenum">
              <a:rPr lang="en-US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785955D-D944-2B40-934E-4E2380BEBD82}" type="datetime1">
              <a:rPr lang="en-US"/>
              <a:pPr/>
              <a:t>8/6/2015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9BC933-27FA-EE45-99FD-13D9EFB1A55E}" type="slidenum">
              <a:rPr lang="en-US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12179" y="1705874"/>
            <a:ext cx="9949890" cy="7259854"/>
          </a:xfrm>
        </p:spPr>
        <p:txBody>
          <a:bodyPr anchor="b"/>
          <a:lstStyle>
            <a:lvl1pPr algn="l">
              <a:defRPr sz="86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824363" y="1705872"/>
            <a:ext cx="16906936" cy="36567053"/>
          </a:xfrm>
        </p:spPr>
        <p:txBody>
          <a:bodyPr/>
          <a:lstStyle>
            <a:lvl1pPr>
              <a:defRPr sz="13600"/>
            </a:lvl1pPr>
            <a:lvl2pPr>
              <a:defRPr sz="12000"/>
            </a:lvl2pPr>
            <a:lvl3pPr>
              <a:defRPr sz="102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512179" y="8965728"/>
            <a:ext cx="9949890" cy="29307198"/>
          </a:xfrm>
        </p:spPr>
        <p:txBody>
          <a:bodyPr/>
          <a:lstStyle>
            <a:lvl1pPr marL="0" indent="0">
              <a:buNone/>
              <a:defRPr sz="5900"/>
            </a:lvl1pPr>
            <a:lvl2pPr marL="1960620" indent="0">
              <a:buNone/>
              <a:defRPr sz="5200"/>
            </a:lvl2pPr>
            <a:lvl3pPr marL="3921241" indent="0">
              <a:buNone/>
              <a:defRPr sz="4200"/>
            </a:lvl3pPr>
            <a:lvl4pPr marL="5881863" indent="0">
              <a:buNone/>
              <a:defRPr sz="3800"/>
            </a:lvl4pPr>
            <a:lvl5pPr marL="7842484" indent="0">
              <a:buNone/>
              <a:defRPr sz="3800"/>
            </a:lvl5pPr>
            <a:lvl6pPr marL="9803104" indent="0">
              <a:buNone/>
              <a:defRPr sz="3800"/>
            </a:lvl6pPr>
            <a:lvl7pPr marL="11763726" indent="0">
              <a:buNone/>
              <a:defRPr sz="3800"/>
            </a:lvl7pPr>
            <a:lvl8pPr marL="13724347" indent="0">
              <a:buNone/>
              <a:defRPr sz="3800"/>
            </a:lvl8pPr>
            <a:lvl9pPr marL="15684966" indent="0">
              <a:buNone/>
              <a:defRPr sz="3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2352D30-9107-1C40-9C3F-6D54AD053262}" type="datetime1">
              <a:rPr lang="en-US"/>
              <a:pPr/>
              <a:t>8/6/2015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C1706A-45AF-0D4C-B877-ACB51E13AE0D}" type="slidenum">
              <a:rPr lang="en-US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27934" y="29991527"/>
            <a:ext cx="18146078" cy="3540668"/>
          </a:xfrm>
        </p:spPr>
        <p:txBody>
          <a:bodyPr anchor="b"/>
          <a:lstStyle>
            <a:lvl1pPr algn="l">
              <a:defRPr sz="86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927934" y="3828289"/>
            <a:ext cx="18146078" cy="25707023"/>
          </a:xfrm>
        </p:spPr>
        <p:txBody>
          <a:bodyPr rtlCol="0">
            <a:normAutofit/>
          </a:bodyPr>
          <a:lstStyle>
            <a:lvl1pPr marL="0" indent="0">
              <a:buNone/>
              <a:defRPr sz="13600"/>
            </a:lvl1pPr>
            <a:lvl2pPr marL="1960620" indent="0">
              <a:buNone/>
              <a:defRPr sz="12000"/>
            </a:lvl2pPr>
            <a:lvl3pPr marL="3921241" indent="0">
              <a:buNone/>
              <a:defRPr sz="10200"/>
            </a:lvl3pPr>
            <a:lvl4pPr marL="5881863" indent="0">
              <a:buNone/>
              <a:defRPr sz="8600"/>
            </a:lvl4pPr>
            <a:lvl5pPr marL="7842484" indent="0">
              <a:buNone/>
              <a:defRPr sz="8600"/>
            </a:lvl5pPr>
            <a:lvl6pPr marL="9803104" indent="0">
              <a:buNone/>
              <a:defRPr sz="8600"/>
            </a:lvl6pPr>
            <a:lvl7pPr marL="11763726" indent="0">
              <a:buNone/>
              <a:defRPr sz="8600"/>
            </a:lvl7pPr>
            <a:lvl8pPr marL="13724347" indent="0">
              <a:buNone/>
              <a:defRPr sz="8600"/>
            </a:lvl8pPr>
            <a:lvl9pPr marL="15684966" indent="0">
              <a:buNone/>
              <a:defRPr sz="86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927934" y="33532199"/>
            <a:ext cx="18146078" cy="5028338"/>
          </a:xfrm>
        </p:spPr>
        <p:txBody>
          <a:bodyPr/>
          <a:lstStyle>
            <a:lvl1pPr marL="0" indent="0">
              <a:buNone/>
              <a:defRPr sz="5900"/>
            </a:lvl1pPr>
            <a:lvl2pPr marL="1960620" indent="0">
              <a:buNone/>
              <a:defRPr sz="5200"/>
            </a:lvl2pPr>
            <a:lvl3pPr marL="3921241" indent="0">
              <a:buNone/>
              <a:defRPr sz="4200"/>
            </a:lvl3pPr>
            <a:lvl4pPr marL="5881863" indent="0">
              <a:buNone/>
              <a:defRPr sz="3800"/>
            </a:lvl4pPr>
            <a:lvl5pPr marL="7842484" indent="0">
              <a:buNone/>
              <a:defRPr sz="3800"/>
            </a:lvl5pPr>
            <a:lvl6pPr marL="9803104" indent="0">
              <a:buNone/>
              <a:defRPr sz="3800"/>
            </a:lvl6pPr>
            <a:lvl7pPr marL="11763726" indent="0">
              <a:buNone/>
              <a:defRPr sz="3800"/>
            </a:lvl7pPr>
            <a:lvl8pPr marL="13724347" indent="0">
              <a:buNone/>
              <a:defRPr sz="3800"/>
            </a:lvl8pPr>
            <a:lvl9pPr marL="15684966" indent="0">
              <a:buNone/>
              <a:defRPr sz="3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9C9B4B-E8C8-FD46-89A0-16689C3B3189}" type="datetime1">
              <a:rPr lang="en-US"/>
              <a:pPr/>
              <a:t>8/6/2015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B76288-4B57-6640-B2BA-3818E6C52087}" type="slidenum">
              <a:rPr lang="en-US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1512747" y="1715166"/>
            <a:ext cx="27217971" cy="7140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92124" tIns="196062" rIns="392124" bIns="19606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et modifiez le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1512747" y="9996295"/>
            <a:ext cx="27217971" cy="28277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92124" tIns="196062" rIns="392124" bIns="19606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512746" y="39709392"/>
            <a:ext cx="7056936" cy="2281845"/>
          </a:xfrm>
          <a:prstGeom prst="rect">
            <a:avLst/>
          </a:prstGeom>
        </p:spPr>
        <p:txBody>
          <a:bodyPr vert="horz" wrap="square" lIns="392124" tIns="196062" rIns="392124" bIns="196062" numCol="1" anchor="ctr" anchorCtr="0" compatLnSpc="1">
            <a:prstTxWarp prst="textNoShape">
              <a:avLst/>
            </a:prstTxWarp>
          </a:bodyPr>
          <a:lstStyle>
            <a:lvl1pPr>
              <a:defRPr sz="5200">
                <a:solidFill>
                  <a:srgbClr val="898989"/>
                </a:solidFill>
              </a:defRPr>
            </a:lvl1pPr>
          </a:lstStyle>
          <a:p>
            <a:fld id="{761157CD-555E-3C47-A0A0-DF5FAE5B2394}" type="datetime1">
              <a:rPr lang="en-US"/>
              <a:pPr/>
              <a:t>8/6/2015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0333914" y="39709392"/>
            <a:ext cx="9575638" cy="2281845"/>
          </a:xfrm>
          <a:prstGeom prst="rect">
            <a:avLst/>
          </a:prstGeom>
        </p:spPr>
        <p:txBody>
          <a:bodyPr vert="horz" lIns="392124" tIns="196062" rIns="392124" bIns="196062" rtlCol="0" anchor="ctr"/>
          <a:lstStyle>
            <a:lvl1pPr algn="ctr" defTabSz="1960620" fontAlgn="auto">
              <a:spcBef>
                <a:spcPts val="0"/>
              </a:spcBef>
              <a:spcAft>
                <a:spcPts val="0"/>
              </a:spcAft>
              <a:defRPr sz="5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21673784" y="39709392"/>
            <a:ext cx="7056936" cy="2281845"/>
          </a:xfrm>
          <a:prstGeom prst="rect">
            <a:avLst/>
          </a:prstGeom>
        </p:spPr>
        <p:txBody>
          <a:bodyPr vert="horz" wrap="square" lIns="392124" tIns="196062" rIns="392124" bIns="196062" numCol="1" anchor="ctr" anchorCtr="0" compatLnSpc="1">
            <a:prstTxWarp prst="textNoShape">
              <a:avLst/>
            </a:prstTxWarp>
          </a:bodyPr>
          <a:lstStyle>
            <a:lvl1pPr algn="r">
              <a:defRPr sz="5200">
                <a:solidFill>
                  <a:srgbClr val="898989"/>
                </a:solidFill>
              </a:defRPr>
            </a:lvl1pPr>
          </a:lstStyle>
          <a:p>
            <a:fld id="{66C3E1D4-C361-514D-A4B5-515BF83DE900}" type="slidenum">
              <a:rPr lang="en-US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ctr" defTabSz="1959791" rtl="0" eaLnBrk="0" fontAlgn="base" hangingPunct="0">
        <a:spcBef>
          <a:spcPct val="0"/>
        </a:spcBef>
        <a:spcAft>
          <a:spcPct val="0"/>
        </a:spcAft>
        <a:defRPr sz="18800" kern="1200">
          <a:solidFill>
            <a:schemeClr val="tx1"/>
          </a:solidFill>
          <a:latin typeface="+mj-lt"/>
          <a:ea typeface="ＭＳ Ｐゴシック" pitchFamily="1" charset="-128"/>
          <a:cs typeface="ＭＳ Ｐゴシック" pitchFamily="1" charset="-128"/>
        </a:defRPr>
      </a:lvl1pPr>
      <a:lvl2pPr algn="ctr" defTabSz="1959791" rtl="0" eaLnBrk="0" fontAlgn="base" hangingPunct="0">
        <a:spcBef>
          <a:spcPct val="0"/>
        </a:spcBef>
        <a:spcAft>
          <a:spcPct val="0"/>
        </a:spcAft>
        <a:defRPr sz="18800">
          <a:solidFill>
            <a:schemeClr val="tx1"/>
          </a:solidFill>
          <a:latin typeface="Arial" pitchFamily="1" charset="0"/>
          <a:ea typeface="ＭＳ Ｐゴシック" pitchFamily="1" charset="-128"/>
          <a:cs typeface="ＭＳ Ｐゴシック" pitchFamily="1" charset="-128"/>
        </a:defRPr>
      </a:lvl2pPr>
      <a:lvl3pPr algn="ctr" defTabSz="1959791" rtl="0" eaLnBrk="0" fontAlgn="base" hangingPunct="0">
        <a:spcBef>
          <a:spcPct val="0"/>
        </a:spcBef>
        <a:spcAft>
          <a:spcPct val="0"/>
        </a:spcAft>
        <a:defRPr sz="18800">
          <a:solidFill>
            <a:schemeClr val="tx1"/>
          </a:solidFill>
          <a:latin typeface="Arial" pitchFamily="1" charset="0"/>
          <a:ea typeface="ＭＳ Ｐゴシック" pitchFamily="1" charset="-128"/>
          <a:cs typeface="ＭＳ Ｐゴシック" pitchFamily="1" charset="-128"/>
        </a:defRPr>
      </a:lvl3pPr>
      <a:lvl4pPr algn="ctr" defTabSz="1959791" rtl="0" eaLnBrk="0" fontAlgn="base" hangingPunct="0">
        <a:spcBef>
          <a:spcPct val="0"/>
        </a:spcBef>
        <a:spcAft>
          <a:spcPct val="0"/>
        </a:spcAft>
        <a:defRPr sz="18800">
          <a:solidFill>
            <a:schemeClr val="tx1"/>
          </a:solidFill>
          <a:latin typeface="Arial" pitchFamily="1" charset="0"/>
          <a:ea typeface="ＭＳ Ｐゴシック" pitchFamily="1" charset="-128"/>
          <a:cs typeface="ＭＳ Ｐゴシック" pitchFamily="1" charset="-128"/>
        </a:defRPr>
      </a:lvl4pPr>
      <a:lvl5pPr algn="ctr" defTabSz="1959791" rtl="0" eaLnBrk="0" fontAlgn="base" hangingPunct="0">
        <a:spcBef>
          <a:spcPct val="0"/>
        </a:spcBef>
        <a:spcAft>
          <a:spcPct val="0"/>
        </a:spcAft>
        <a:defRPr sz="18800">
          <a:solidFill>
            <a:schemeClr val="tx1"/>
          </a:solidFill>
          <a:latin typeface="Arial" pitchFamily="1" charset="0"/>
          <a:ea typeface="ＭＳ Ｐゴシック" pitchFamily="1" charset="-128"/>
          <a:cs typeface="ＭＳ Ｐゴシック" pitchFamily="1" charset="-128"/>
        </a:defRPr>
      </a:lvl5pPr>
      <a:lvl6pPr marL="1091720" algn="ctr" defTabSz="1959791" rtl="0" fontAlgn="base">
        <a:spcBef>
          <a:spcPct val="0"/>
        </a:spcBef>
        <a:spcAft>
          <a:spcPct val="0"/>
        </a:spcAft>
        <a:defRPr sz="18800">
          <a:solidFill>
            <a:schemeClr val="tx1"/>
          </a:solidFill>
          <a:latin typeface="Arial" pitchFamily="1" charset="0"/>
          <a:ea typeface="ＭＳ Ｐゴシック" pitchFamily="1" charset="-128"/>
          <a:cs typeface="ＭＳ Ｐゴシック" pitchFamily="1" charset="-128"/>
        </a:defRPr>
      </a:lvl6pPr>
      <a:lvl7pPr marL="2183439" algn="ctr" defTabSz="1959791" rtl="0" fontAlgn="base">
        <a:spcBef>
          <a:spcPct val="0"/>
        </a:spcBef>
        <a:spcAft>
          <a:spcPct val="0"/>
        </a:spcAft>
        <a:defRPr sz="18800">
          <a:solidFill>
            <a:schemeClr val="tx1"/>
          </a:solidFill>
          <a:latin typeface="Arial" pitchFamily="1" charset="0"/>
          <a:ea typeface="ＭＳ Ｐゴシック" pitchFamily="1" charset="-128"/>
          <a:cs typeface="ＭＳ Ｐゴシック" pitchFamily="1" charset="-128"/>
        </a:defRPr>
      </a:lvl7pPr>
      <a:lvl8pPr marL="3275161" algn="ctr" defTabSz="1959791" rtl="0" fontAlgn="base">
        <a:spcBef>
          <a:spcPct val="0"/>
        </a:spcBef>
        <a:spcAft>
          <a:spcPct val="0"/>
        </a:spcAft>
        <a:defRPr sz="18800">
          <a:solidFill>
            <a:schemeClr val="tx1"/>
          </a:solidFill>
          <a:latin typeface="Arial" pitchFamily="1" charset="0"/>
          <a:ea typeface="ＭＳ Ｐゴシック" pitchFamily="1" charset="-128"/>
          <a:cs typeface="ＭＳ Ｐゴシック" pitchFamily="1" charset="-128"/>
        </a:defRPr>
      </a:lvl8pPr>
      <a:lvl9pPr marL="4366883" algn="ctr" defTabSz="1959791" rtl="0" fontAlgn="base">
        <a:spcBef>
          <a:spcPct val="0"/>
        </a:spcBef>
        <a:spcAft>
          <a:spcPct val="0"/>
        </a:spcAft>
        <a:defRPr sz="18800">
          <a:solidFill>
            <a:schemeClr val="tx1"/>
          </a:solidFill>
          <a:latin typeface="Arial" pitchFamily="1" charset="0"/>
          <a:ea typeface="ＭＳ Ｐゴシック" pitchFamily="1" charset="-128"/>
          <a:cs typeface="ＭＳ Ｐゴシック" pitchFamily="1" charset="-128"/>
        </a:defRPr>
      </a:lvl9pPr>
    </p:titleStyle>
    <p:bodyStyle>
      <a:lvl1pPr marL="1467002" indent="-1467002" algn="l" defTabSz="1959791" rtl="0" eaLnBrk="0" fontAlgn="base" hangingPunct="0">
        <a:spcBef>
          <a:spcPct val="20000"/>
        </a:spcBef>
        <a:spcAft>
          <a:spcPct val="0"/>
        </a:spcAft>
        <a:buFont typeface="Arial" pitchFamily="1" charset="0"/>
        <a:buChar char="•"/>
        <a:defRPr sz="13600" kern="1200">
          <a:solidFill>
            <a:schemeClr val="tx1"/>
          </a:solidFill>
          <a:latin typeface="+mn-lt"/>
          <a:ea typeface="ＭＳ Ｐゴシック" pitchFamily="1" charset="-128"/>
          <a:cs typeface="ＭＳ Ｐゴシック" pitchFamily="1" charset="-128"/>
        </a:defRPr>
      </a:lvl1pPr>
      <a:lvl2pPr marL="3184185" indent="-1224396" algn="l" defTabSz="1959791" rtl="0" eaLnBrk="0" fontAlgn="base" hangingPunct="0">
        <a:spcBef>
          <a:spcPct val="20000"/>
        </a:spcBef>
        <a:spcAft>
          <a:spcPct val="0"/>
        </a:spcAft>
        <a:buFont typeface="Arial" pitchFamily="1" charset="0"/>
        <a:buChar char="–"/>
        <a:defRPr sz="12000" kern="1200">
          <a:solidFill>
            <a:schemeClr val="tx1"/>
          </a:solidFill>
          <a:latin typeface="+mn-lt"/>
          <a:ea typeface="ＭＳ Ｐゴシック" pitchFamily="1" charset="-128"/>
          <a:cs typeface="+mn-cs"/>
        </a:defRPr>
      </a:lvl2pPr>
      <a:lvl3pPr marL="4901371" indent="-978001" algn="l" defTabSz="1959791" rtl="0" eaLnBrk="0" fontAlgn="base" hangingPunct="0">
        <a:spcBef>
          <a:spcPct val="20000"/>
        </a:spcBef>
        <a:spcAft>
          <a:spcPct val="0"/>
        </a:spcAft>
        <a:buFont typeface="Arial" pitchFamily="1" charset="0"/>
        <a:buChar char="•"/>
        <a:defRPr sz="10200" kern="1200">
          <a:solidFill>
            <a:schemeClr val="tx1"/>
          </a:solidFill>
          <a:latin typeface="+mn-lt"/>
          <a:ea typeface="ＭＳ Ｐゴシック" pitchFamily="1" charset="-128"/>
          <a:cs typeface="+mn-cs"/>
        </a:defRPr>
      </a:lvl3pPr>
      <a:lvl4pPr marL="6861161" indent="-978001" algn="l" defTabSz="1959791" rtl="0" eaLnBrk="0" fontAlgn="base" hangingPunct="0">
        <a:spcBef>
          <a:spcPct val="20000"/>
        </a:spcBef>
        <a:spcAft>
          <a:spcPct val="0"/>
        </a:spcAft>
        <a:buFont typeface="Arial" pitchFamily="1" charset="0"/>
        <a:buChar char="–"/>
        <a:defRPr sz="8600" kern="1200">
          <a:solidFill>
            <a:schemeClr val="tx1"/>
          </a:solidFill>
          <a:latin typeface="+mn-lt"/>
          <a:ea typeface="ＭＳ Ｐゴシック" pitchFamily="1" charset="-128"/>
          <a:cs typeface="+mn-cs"/>
        </a:defRPr>
      </a:lvl4pPr>
      <a:lvl5pPr marL="8820952" indent="-978001" algn="l" defTabSz="1959791" rtl="0" eaLnBrk="0" fontAlgn="base" hangingPunct="0">
        <a:spcBef>
          <a:spcPct val="20000"/>
        </a:spcBef>
        <a:spcAft>
          <a:spcPct val="0"/>
        </a:spcAft>
        <a:buFont typeface="Arial" pitchFamily="1" charset="0"/>
        <a:buChar char="»"/>
        <a:defRPr sz="8600" kern="1200">
          <a:solidFill>
            <a:schemeClr val="tx1"/>
          </a:solidFill>
          <a:latin typeface="+mn-lt"/>
          <a:ea typeface="ＭＳ Ｐゴシック" pitchFamily="1" charset="-128"/>
          <a:cs typeface="+mn-cs"/>
        </a:defRPr>
      </a:lvl5pPr>
      <a:lvl6pPr marL="10783415" indent="-980312" algn="l" defTabSz="1960620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2744037" indent="-980312" algn="l" defTabSz="1960620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4704657" indent="-980312" algn="l" defTabSz="1960620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6665280" indent="-980312" algn="l" defTabSz="1960620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960620" rtl="0" eaLnBrk="1" latinLnBrk="0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960620" algn="l" defTabSz="1960620" rtl="0" eaLnBrk="1" latinLnBrk="0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2pPr>
      <a:lvl3pPr marL="3921241" algn="l" defTabSz="1960620" rtl="0" eaLnBrk="1" latinLnBrk="0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3pPr>
      <a:lvl4pPr marL="5881863" algn="l" defTabSz="1960620" rtl="0" eaLnBrk="1" latinLnBrk="0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4pPr>
      <a:lvl5pPr marL="7842484" algn="l" defTabSz="1960620" rtl="0" eaLnBrk="1" latinLnBrk="0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5pPr>
      <a:lvl6pPr marL="9803104" algn="l" defTabSz="1960620" rtl="0" eaLnBrk="1" latinLnBrk="0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6pPr>
      <a:lvl7pPr marL="11763726" algn="l" defTabSz="1960620" rtl="0" eaLnBrk="1" latinLnBrk="0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7pPr>
      <a:lvl8pPr marL="13724347" algn="l" defTabSz="1960620" rtl="0" eaLnBrk="1" latinLnBrk="0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8pPr>
      <a:lvl9pPr marL="15684966" algn="l" defTabSz="1960620" rtl="0" eaLnBrk="1" latinLnBrk="0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oleObject" Target="../embeddings/oleObject4.bin"/><Relationship Id="rId18" Type="http://schemas.openxmlformats.org/officeDocument/2006/relationships/oleObject" Target="../embeddings/oleObject9.bin"/><Relationship Id="rId3" Type="http://schemas.openxmlformats.org/officeDocument/2006/relationships/notesSlide" Target="../notesSlides/notesSlide1.xml"/><Relationship Id="rId21" Type="http://schemas.openxmlformats.org/officeDocument/2006/relationships/image" Target="../media/image22.png"/><Relationship Id="rId7" Type="http://schemas.openxmlformats.org/officeDocument/2006/relationships/image" Target="../media/image17.png"/><Relationship Id="rId12" Type="http://schemas.openxmlformats.org/officeDocument/2006/relationships/oleObject" Target="../embeddings/oleObject3.bin"/><Relationship Id="rId17" Type="http://schemas.openxmlformats.org/officeDocument/2006/relationships/oleObject" Target="../embeddings/oleObject8.bin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7.bin"/><Relationship Id="rId20" Type="http://schemas.openxmlformats.org/officeDocument/2006/relationships/image" Target="../media/image21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16.png"/><Relationship Id="rId11" Type="http://schemas.openxmlformats.org/officeDocument/2006/relationships/oleObject" Target="../embeddings/oleObject2.bin"/><Relationship Id="rId5" Type="http://schemas.openxmlformats.org/officeDocument/2006/relationships/image" Target="../media/image15.png"/><Relationship Id="rId15" Type="http://schemas.openxmlformats.org/officeDocument/2006/relationships/oleObject" Target="../embeddings/oleObject6.bin"/><Relationship Id="rId23" Type="http://schemas.openxmlformats.org/officeDocument/2006/relationships/oleObject" Target="../embeddings/oleObject11.bin"/><Relationship Id="rId10" Type="http://schemas.openxmlformats.org/officeDocument/2006/relationships/oleObject" Target="../embeddings/oleObject1.bin"/><Relationship Id="rId19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Relationship Id="rId14" Type="http://schemas.openxmlformats.org/officeDocument/2006/relationships/oleObject" Target="../embeddings/oleObject5.bin"/><Relationship Id="rId22" Type="http://schemas.openxmlformats.org/officeDocument/2006/relationships/oleObject" Target="../embeddings/oleObject10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re 1"/>
          <p:cNvSpPr>
            <a:spLocks noGrp="1"/>
          </p:cNvSpPr>
          <p:nvPr>
            <p:ph type="ctrTitle" idx="4294967295"/>
          </p:nvPr>
        </p:nvSpPr>
        <p:spPr>
          <a:xfrm>
            <a:off x="6283421" y="134784"/>
            <a:ext cx="23079833" cy="3740136"/>
          </a:xfrm>
        </p:spPr>
        <p:txBody>
          <a:bodyPr lIns="0" tIns="0" rIns="0" bIns="0"/>
          <a:lstStyle/>
          <a:p>
            <a:pPr eaLnBrk="1" hangingPunct="1"/>
            <a:r>
              <a:rPr lang="en-US" sz="8600" dirty="0" smtClean="0">
                <a:solidFill>
                  <a:schemeClr val="bg1"/>
                </a:solidFill>
              </a:rPr>
              <a:t>Search for heavy charged vector bosons decaying to a charged lepton and a neutrino with the ATLAS experiment</a:t>
            </a:r>
            <a:endParaRPr lang="fr-FR" sz="8600" b="1" dirty="0">
              <a:solidFill>
                <a:schemeClr val="bg1"/>
              </a:solidFill>
              <a:latin typeface="Arial Bold" pitchFamily="1" charset="0"/>
              <a:ea typeface="Arial Bold" pitchFamily="1" charset="0"/>
              <a:cs typeface="Arial Bold" pitchFamily="1" charset="0"/>
            </a:endParaRPr>
          </a:p>
        </p:txBody>
      </p:sp>
      <p:sp>
        <p:nvSpPr>
          <p:cNvPr id="15367" name="Titre 1"/>
          <p:cNvSpPr txBox="1">
            <a:spLocks/>
          </p:cNvSpPr>
          <p:nvPr/>
        </p:nvSpPr>
        <p:spPr bwMode="auto">
          <a:xfrm>
            <a:off x="6283421" y="3874918"/>
            <a:ext cx="23078689" cy="1151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92124" tIns="196062" rIns="392124" bIns="196062" anchor="ctr">
            <a:prstTxWarp prst="textNoShape">
              <a:avLst/>
            </a:prstTxWarp>
          </a:bodyPr>
          <a:lstStyle/>
          <a:p>
            <a:pPr algn="ctr"/>
            <a:r>
              <a:rPr lang="en-US" sz="4800" dirty="0" smtClean="0">
                <a:solidFill>
                  <a:srgbClr val="FFFF00"/>
                </a:solidFill>
              </a:rPr>
              <a:t>Victor </a:t>
            </a:r>
            <a:r>
              <a:rPr lang="en-US" sz="4800" dirty="0" err="1" smtClean="0">
                <a:solidFill>
                  <a:srgbClr val="FFFF00"/>
                </a:solidFill>
              </a:rPr>
              <a:t>Solovyev</a:t>
            </a:r>
            <a:r>
              <a:rPr lang="en-US" sz="4800" dirty="0" smtClean="0">
                <a:solidFill>
                  <a:srgbClr val="FFFF00"/>
                </a:solidFill>
              </a:rPr>
              <a:t> (PNPI), for the ATLAS Collaboration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4881" y="41503925"/>
            <a:ext cx="21184226" cy="1113007"/>
          </a:xfrm>
          <a:prstGeom prst="rect">
            <a:avLst/>
          </a:prstGeom>
          <a:noFill/>
        </p:spPr>
        <p:txBody>
          <a:bodyPr wrap="square" lIns="218342" tIns="109172" rIns="218342" bIns="109172" rtlCol="0">
            <a:spAutoFit/>
          </a:bodyPr>
          <a:lstStyle/>
          <a:p>
            <a:pPr algn="ctr"/>
            <a:r>
              <a:rPr lang="en-US" sz="5800" dirty="0" smtClean="0">
                <a:solidFill>
                  <a:srgbClr val="FFFF00"/>
                </a:solidFill>
                <a:latin typeface="+mj-lt"/>
              </a:rPr>
              <a:t>LCHP  2015, August 31 – September 5, St. Petersburg, Russia</a:t>
            </a:r>
            <a:endParaRPr lang="ru-RU" sz="5800" dirty="0">
              <a:solidFill>
                <a:srgbClr val="FFFF00"/>
              </a:solidFill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055270" y="5491845"/>
            <a:ext cx="21307980" cy="80568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lIns="218342" tIns="109172" rIns="218342" bIns="109172">
            <a:spAutoFit/>
          </a:bodyPr>
          <a:lstStyle/>
          <a:p>
            <a:pPr defTabSz="196062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8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Abstract</a:t>
            </a:r>
            <a:endParaRPr lang="en-US" sz="38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054130" y="6297529"/>
            <a:ext cx="21307980" cy="3216764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75000"/>
              </a:schemeClr>
            </a:solidFill>
          </a:ln>
          <a:effectLst/>
        </p:spPr>
        <p:txBody>
          <a:bodyPr lIns="218342" tIns="109172" rIns="218342" bIns="109172"/>
          <a:lstStyle/>
          <a:p>
            <a:pPr indent="-412620" defTabSz="196062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latin typeface="+mn-lt"/>
                <a:ea typeface="+mn-ea"/>
                <a:cs typeface="+mn-cs"/>
              </a:rPr>
              <a:t>This poster presents a search [1] for new particles in events with one lepton (electron or </a:t>
            </a:r>
            <a:r>
              <a:rPr lang="en-US" sz="2800" dirty="0" err="1" smtClean="0">
                <a:latin typeface="+mn-lt"/>
                <a:ea typeface="+mn-ea"/>
                <a:cs typeface="+mn-cs"/>
              </a:rPr>
              <a:t>muon</a:t>
            </a:r>
            <a:r>
              <a:rPr lang="en-US" sz="2800" dirty="0" smtClean="0">
                <a:latin typeface="+mn-lt"/>
                <a:ea typeface="+mn-ea"/>
                <a:cs typeface="+mn-cs"/>
              </a:rPr>
              <a:t>) and </a:t>
            </a:r>
            <a:r>
              <a:rPr lang="en-GB" sz="2800" dirty="0" smtClean="0"/>
              <a:t>missing transverse momentum using </a:t>
            </a:r>
            <a:r>
              <a:rPr lang="en-US" sz="2800" dirty="0" smtClean="0">
                <a:latin typeface="+mn-lt"/>
                <a:ea typeface="+mn-ea"/>
                <a:cs typeface="+mn-cs"/>
              </a:rPr>
              <a:t>20.3 fb</a:t>
            </a:r>
            <a:r>
              <a:rPr lang="en-US" sz="2800" baseline="30000" dirty="0" smtClean="0">
                <a:latin typeface="+mn-lt"/>
                <a:ea typeface="+mn-ea"/>
                <a:cs typeface="+mn-cs"/>
              </a:rPr>
              <a:t>-1</a:t>
            </a:r>
            <a:r>
              <a:rPr lang="en-US" sz="2800" dirty="0" smtClean="0">
                <a:latin typeface="+mn-lt"/>
                <a:ea typeface="+mn-ea"/>
                <a:cs typeface="+mn-cs"/>
              </a:rPr>
              <a:t> of proton-proton collision data at √s = 8 </a:t>
            </a:r>
            <a:r>
              <a:rPr lang="en-US" sz="2800" dirty="0" err="1" smtClean="0">
                <a:latin typeface="+mn-lt"/>
                <a:ea typeface="+mn-ea"/>
                <a:cs typeface="+mn-cs"/>
              </a:rPr>
              <a:t>TeV</a:t>
            </a:r>
            <a:r>
              <a:rPr lang="en-US" sz="2800" dirty="0" smtClean="0">
                <a:latin typeface="+mn-lt"/>
                <a:ea typeface="+mn-ea"/>
                <a:cs typeface="+mn-cs"/>
              </a:rPr>
              <a:t> recorded by the ATLAS experiment at the LHC. </a:t>
            </a:r>
            <a:r>
              <a:rPr lang="en-US" sz="2800" dirty="0" smtClean="0"/>
              <a:t>W' and W* h</a:t>
            </a:r>
            <a:r>
              <a:rPr lang="en-US" sz="2800" dirty="0" smtClean="0">
                <a:latin typeface="+mn-lt"/>
                <a:ea typeface="+mn-ea"/>
                <a:cs typeface="+mn-cs"/>
              </a:rPr>
              <a:t>eavy charged vector bosons are considered as two new-physics scenarios. No significant excess beyond Standard Model (SM) expectations is observed. </a:t>
            </a:r>
            <a:r>
              <a:rPr lang="en-US" sz="2800" dirty="0" smtClean="0"/>
              <a:t>W' bosons </a:t>
            </a:r>
            <a:r>
              <a:rPr lang="en-US" sz="2800" dirty="0" smtClean="0">
                <a:latin typeface="+mn-lt"/>
                <a:ea typeface="+mn-ea"/>
                <a:cs typeface="+mn-cs"/>
              </a:rPr>
              <a:t>with Sequential Standard Model couplings are excluded at the 95% confidence level (CL) for masses up to 3.24 </a:t>
            </a:r>
            <a:r>
              <a:rPr lang="en-US" sz="2800" dirty="0" err="1" smtClean="0">
                <a:latin typeface="+mn-lt"/>
                <a:ea typeface="+mn-ea"/>
                <a:cs typeface="+mn-cs"/>
              </a:rPr>
              <a:t>TeV</a:t>
            </a:r>
            <a:r>
              <a:rPr lang="en-US" sz="2800" dirty="0" smtClean="0">
                <a:latin typeface="+mn-lt"/>
                <a:ea typeface="+mn-ea"/>
                <a:cs typeface="+mn-cs"/>
              </a:rPr>
              <a:t>. </a:t>
            </a:r>
            <a:r>
              <a:rPr lang="en-US" sz="2800" dirty="0" smtClean="0"/>
              <a:t>W*</a:t>
            </a:r>
            <a:r>
              <a:rPr lang="en-US" sz="2800" dirty="0" smtClean="0">
                <a:latin typeface="+mn-lt"/>
                <a:ea typeface="+mn-ea"/>
                <a:cs typeface="+mn-cs"/>
              </a:rPr>
              <a:t> bosons with equivalent coupling strengths are excluded</a:t>
            </a:r>
            <a:r>
              <a:rPr lang="en-US" sz="2800" dirty="0" smtClean="0"/>
              <a:t> at the 95% CL</a:t>
            </a:r>
            <a:r>
              <a:rPr lang="en-US" sz="2800" dirty="0" smtClean="0">
                <a:latin typeface="+mn-lt"/>
                <a:ea typeface="+mn-ea"/>
                <a:cs typeface="+mn-cs"/>
              </a:rPr>
              <a:t> for masses up to 3.21 </a:t>
            </a:r>
            <a:r>
              <a:rPr lang="en-US" sz="2800" dirty="0" err="1" smtClean="0">
                <a:latin typeface="+mn-lt"/>
                <a:ea typeface="+mn-ea"/>
                <a:cs typeface="+mn-cs"/>
              </a:rPr>
              <a:t>TeV</a:t>
            </a:r>
            <a:r>
              <a:rPr lang="en-US" sz="2800" dirty="0" smtClean="0">
                <a:latin typeface="+mn-lt"/>
                <a:ea typeface="+mn-ea"/>
                <a:cs typeface="+mn-cs"/>
              </a:rPr>
              <a:t>. The </a:t>
            </a:r>
            <a:r>
              <a:rPr lang="en-GB" sz="2800" dirty="0" smtClean="0"/>
              <a:t>search is also sensitive to </a:t>
            </a:r>
            <a:r>
              <a:rPr lang="en-US" sz="2800" dirty="0" smtClean="0"/>
              <a:t>direct production of weakly interacting candidate dark matter particles. This new-physics scenario is discussed in ref. [1] but not considered here since it goes beyond the subject of the poster.</a:t>
            </a:r>
            <a:endParaRPr lang="en-US" sz="2800" dirty="0">
              <a:latin typeface="+mn-lt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53200" y="9691200"/>
            <a:ext cx="14110750" cy="80568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lIns="218342" tIns="109172" rIns="218342" bIns="109172">
            <a:spAutoFit/>
          </a:bodyPr>
          <a:lstStyle/>
          <a:p>
            <a:pPr defTabSz="196062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8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Models</a:t>
            </a:r>
            <a:endParaRPr lang="en-US" sz="38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57350" y="10496884"/>
            <a:ext cx="14110750" cy="5639422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75000"/>
              </a:schemeClr>
            </a:solidFill>
          </a:ln>
          <a:effectLst/>
        </p:spPr>
        <p:txBody>
          <a:bodyPr lIns="218342" tIns="109172" rIns="218342" bIns="109172"/>
          <a:lstStyle/>
          <a:p>
            <a:pPr indent="-409397" defTabSz="196062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b="1" dirty="0" smtClean="0">
              <a:latin typeface="+mn-lt"/>
              <a:ea typeface="+mn-ea"/>
              <a:cs typeface="+mn-cs"/>
            </a:endParaRPr>
          </a:p>
          <a:p>
            <a:pPr indent="-409397" defTabSz="196062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400" b="1" dirty="0" smtClean="0">
                <a:latin typeface="+mn-lt"/>
                <a:ea typeface="+mn-ea"/>
                <a:cs typeface="+mn-cs"/>
              </a:rPr>
              <a:t>Sequential Standard Model W' </a:t>
            </a:r>
            <a:r>
              <a:rPr lang="en-US" sz="2800" dirty="0" smtClean="0">
                <a:latin typeface="+mn-lt"/>
                <a:ea typeface="+mn-ea"/>
                <a:cs typeface="+mn-cs"/>
              </a:rPr>
              <a:t>[2]</a:t>
            </a:r>
            <a:r>
              <a:rPr lang="en-US" sz="3400" b="1" dirty="0" smtClean="0">
                <a:latin typeface="+mn-lt"/>
                <a:ea typeface="+mn-ea"/>
                <a:cs typeface="+mn-cs"/>
              </a:rPr>
              <a:t>:</a:t>
            </a:r>
          </a:p>
          <a:p>
            <a:pPr marL="412620" indent="-409397" defTabSz="196062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800" dirty="0" smtClean="0">
                <a:latin typeface="+mn-lt"/>
              </a:rPr>
              <a:t>Same couplings to fermions as </a:t>
            </a:r>
          </a:p>
          <a:p>
            <a:pPr marL="412620" indent="-409397" defTabSz="196062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latin typeface="+mn-lt"/>
              </a:rPr>
              <a:t>    the SM W boson</a:t>
            </a:r>
          </a:p>
          <a:p>
            <a:pPr marL="412620" indent="-409397" defTabSz="196062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800" dirty="0" smtClean="0">
                <a:latin typeface="+mn-lt"/>
              </a:rPr>
              <a:t>Width increases linearly with the W' mass</a:t>
            </a:r>
          </a:p>
          <a:p>
            <a:pPr marL="412620" indent="-409397" defTabSz="196062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800" dirty="0" smtClean="0">
                <a:latin typeface="+mn-lt"/>
              </a:rPr>
              <a:t>Coupling of the W' to WZ is set to zero</a:t>
            </a:r>
            <a:endParaRPr lang="en-US" sz="2800" dirty="0" smtClean="0">
              <a:latin typeface="+mn-lt"/>
              <a:ea typeface="+mn-ea"/>
              <a:cs typeface="+mn-cs"/>
            </a:endParaRPr>
          </a:p>
          <a:p>
            <a:pPr indent="-409397" defTabSz="196062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dirty="0" smtClean="0">
              <a:latin typeface="+mn-lt"/>
              <a:ea typeface="+mn-ea"/>
              <a:cs typeface="+mn-cs"/>
            </a:endParaRPr>
          </a:p>
          <a:p>
            <a:pPr indent="-409397" defTabSz="196062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400" b="1" dirty="0" err="1" smtClean="0">
                <a:latin typeface="+mn-lt"/>
                <a:ea typeface="+mn-ea"/>
                <a:cs typeface="+mn-cs"/>
              </a:rPr>
              <a:t>Chiral</a:t>
            </a:r>
            <a:r>
              <a:rPr lang="en-US" sz="3400" b="1" dirty="0" smtClean="0">
                <a:latin typeface="+mn-lt"/>
                <a:ea typeface="+mn-ea"/>
                <a:cs typeface="+mn-cs"/>
              </a:rPr>
              <a:t> Boson W* </a:t>
            </a:r>
            <a:r>
              <a:rPr lang="en-US" sz="2800" dirty="0" smtClean="0">
                <a:latin typeface="+mn-lt"/>
                <a:ea typeface="+mn-ea"/>
                <a:cs typeface="+mn-cs"/>
              </a:rPr>
              <a:t>[3]</a:t>
            </a:r>
            <a:r>
              <a:rPr lang="en-US" sz="3400" b="1" dirty="0" smtClean="0">
                <a:latin typeface="+mn-lt"/>
                <a:ea typeface="+mn-ea"/>
                <a:cs typeface="+mn-cs"/>
              </a:rPr>
              <a:t>:</a:t>
            </a:r>
          </a:p>
          <a:p>
            <a:pPr marL="412620" indent="-409397" defTabSz="196062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800" dirty="0" smtClean="0">
                <a:latin typeface="+mn-lt"/>
                <a:ea typeface="+mn-ea"/>
                <a:cs typeface="+mn-cs"/>
              </a:rPr>
              <a:t>Anomalous (magnetic-moment type) </a:t>
            </a:r>
          </a:p>
          <a:p>
            <a:pPr marL="412620" indent="-409397" defTabSz="196062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latin typeface="+mn-lt"/>
                <a:ea typeface="+mn-ea"/>
                <a:cs typeface="+mn-cs"/>
              </a:rPr>
              <a:t>    coupling of the W* to fermions</a:t>
            </a:r>
          </a:p>
          <a:p>
            <a:pPr marL="412620" indent="-409397" defTabSz="196062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800" dirty="0" smtClean="0">
                <a:latin typeface="+mn-lt"/>
                <a:ea typeface="+mn-ea"/>
                <a:cs typeface="+mn-cs"/>
              </a:rPr>
              <a:t>Kinematic distributions significantly </a:t>
            </a:r>
          </a:p>
          <a:p>
            <a:pPr marL="412620" indent="-409397" defTabSz="196062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latin typeface="+mn-lt"/>
                <a:ea typeface="+mn-ea"/>
                <a:cs typeface="+mn-cs"/>
              </a:rPr>
              <a:t>    different from those of the </a:t>
            </a:r>
            <a:r>
              <a:rPr lang="en-US" sz="2800" dirty="0" smtClean="0">
                <a:latin typeface="+mn-lt"/>
              </a:rPr>
              <a:t>W'</a:t>
            </a:r>
            <a:endParaRPr lang="en-US" sz="2800" dirty="0">
              <a:latin typeface="+mn-lt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251361" y="9692092"/>
            <a:ext cx="14110750" cy="80568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lIns="218342" tIns="109172" rIns="218342" bIns="109172">
            <a:spAutoFit/>
          </a:bodyPr>
          <a:lstStyle/>
          <a:p>
            <a:pPr defTabSz="196062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8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Search Strategy</a:t>
            </a:r>
            <a:endParaRPr lang="en-US" sz="38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251361" y="10497776"/>
            <a:ext cx="14110750" cy="4379284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75000"/>
              </a:schemeClr>
            </a:solidFill>
          </a:ln>
          <a:effectLst/>
        </p:spPr>
        <p:txBody>
          <a:bodyPr lIns="218342" tIns="109172" rIns="218342" bIns="109172"/>
          <a:lstStyle/>
          <a:p>
            <a:pPr indent="-409397" defTabSz="196062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800" dirty="0" smtClean="0">
                <a:latin typeface="+mn-lt"/>
              </a:rPr>
              <a:t>The kinematic variable used to identify the signal is the transverse mass:</a:t>
            </a:r>
          </a:p>
          <a:p>
            <a:pPr indent="-409397" defTabSz="196062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dirty="0" smtClean="0">
              <a:latin typeface="+mn-lt"/>
              <a:ea typeface="+mn-ea"/>
              <a:cs typeface="+mn-cs"/>
            </a:endParaRPr>
          </a:p>
          <a:p>
            <a:pPr indent="-409397" defTabSz="196062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latin typeface="+mn-lt"/>
                <a:ea typeface="+mn-ea"/>
                <a:cs typeface="+mn-cs"/>
              </a:rPr>
              <a:t>                                                                                       </a:t>
            </a:r>
          </a:p>
          <a:p>
            <a:pPr marL="412620" indent="-409397" defTabSz="196062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latin typeface="+mn-lt"/>
                <a:ea typeface="+mn-ea"/>
                <a:cs typeface="+mn-cs"/>
              </a:rPr>
              <a:t>where      is the lepton transverse momentum,           is the magnitude of the missing </a:t>
            </a:r>
          </a:p>
          <a:p>
            <a:pPr marL="412620" indent="-409397" defTabSz="196062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latin typeface="+mn-lt"/>
                <a:ea typeface="+mn-ea"/>
                <a:cs typeface="+mn-cs"/>
              </a:rPr>
              <a:t>transverse momentum vector and       </a:t>
            </a:r>
            <a:r>
              <a:rPr lang="en-US" sz="2800" dirty="0" smtClean="0">
                <a:latin typeface="+mn-lt"/>
              </a:rPr>
              <a:t>is the angle between the       and          vectors</a:t>
            </a:r>
          </a:p>
          <a:p>
            <a:pPr marL="412620" indent="-409397" defTabSz="196062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 smtClean="0">
              <a:latin typeface="+mn-lt"/>
              <a:ea typeface="+mn-ea"/>
              <a:cs typeface="+mn-cs"/>
            </a:endParaRPr>
          </a:p>
          <a:p>
            <a:pPr marL="412620" indent="-409397" defTabSz="196062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800" dirty="0" smtClean="0">
                <a:latin typeface="+mn-lt"/>
                <a:ea typeface="+mn-ea"/>
                <a:cs typeface="+mn-cs"/>
              </a:rPr>
              <a:t>The       distribution in data is examined for a significant excess above SM expectations</a:t>
            </a:r>
          </a:p>
          <a:p>
            <a:pPr marL="412620" indent="-409397" defTabSz="196062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800" dirty="0" smtClean="0">
                <a:latin typeface="+mn-lt"/>
                <a:ea typeface="+mn-ea"/>
                <a:cs typeface="+mn-cs"/>
              </a:rPr>
              <a:t>If no excess is found then limits are set on the cross-section times branching  fraction (</a:t>
            </a:r>
            <a:r>
              <a:rPr lang="el-GR" sz="2800" i="1" dirty="0" smtClean="0">
                <a:latin typeface="+mn-lt"/>
                <a:ea typeface="+mn-ea"/>
                <a:cs typeface="Arial"/>
              </a:rPr>
              <a:t>σ</a:t>
            </a:r>
            <a:r>
              <a:rPr lang="en-US" sz="2800" i="1" dirty="0" smtClean="0">
                <a:latin typeface="+mn-lt"/>
                <a:ea typeface="+mn-ea"/>
                <a:cs typeface="Arial"/>
              </a:rPr>
              <a:t>B</a:t>
            </a:r>
            <a:r>
              <a:rPr lang="en-US" sz="2800" dirty="0" smtClean="0">
                <a:latin typeface="+mn-lt"/>
                <a:ea typeface="+mn-ea"/>
                <a:cs typeface="Arial"/>
              </a:rPr>
              <a:t>) using Bayesian approach</a:t>
            </a:r>
            <a:endParaRPr lang="en-US" sz="2800" dirty="0" smtClean="0">
              <a:latin typeface="+mn-lt"/>
              <a:ea typeface="+mn-ea"/>
              <a:cs typeface="+mn-cs"/>
            </a:endParaRPr>
          </a:p>
          <a:p>
            <a:pPr indent="-409397" defTabSz="196062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dirty="0">
              <a:latin typeface="+mn-lt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55460" y="37353193"/>
            <a:ext cx="14110750" cy="80568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lIns="218342" tIns="109172" rIns="218342" bIns="109172">
            <a:spAutoFit/>
          </a:bodyPr>
          <a:lstStyle/>
          <a:p>
            <a:pPr defTabSz="196062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8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References</a:t>
            </a:r>
            <a:endParaRPr lang="en-US" sz="38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55460" y="38158877"/>
            <a:ext cx="14110750" cy="2772000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75000"/>
              </a:schemeClr>
            </a:solidFill>
          </a:ln>
          <a:effectLst/>
        </p:spPr>
        <p:txBody>
          <a:bodyPr lIns="218342" tIns="109172" rIns="218342" bIns="109172"/>
          <a:lstStyle/>
          <a:p>
            <a:pPr marL="409397" indent="-409397" defTabSz="196062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latin typeface="+mn-lt"/>
                <a:ea typeface="+mn-ea"/>
                <a:cs typeface="+mn-cs"/>
              </a:rPr>
              <a:t>[1] </a:t>
            </a:r>
            <a:r>
              <a:rPr lang="en-GB" sz="2400" dirty="0" smtClean="0"/>
              <a:t>ATLAS Collaboration,</a:t>
            </a:r>
            <a:r>
              <a:rPr lang="en-US" sz="2400" dirty="0" smtClean="0"/>
              <a:t> JHEP 09 (2014) 037, arXiv:1407.7494</a:t>
            </a:r>
          </a:p>
          <a:p>
            <a:pPr marL="409397" indent="-409397" defTabSz="196062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latin typeface="+mn-lt"/>
                <a:ea typeface="+mn-ea"/>
                <a:cs typeface="+mn-cs"/>
              </a:rPr>
              <a:t>[2] G. </a:t>
            </a:r>
            <a:r>
              <a:rPr lang="en-US" sz="2400" dirty="0" err="1" smtClean="0">
                <a:latin typeface="+mn-lt"/>
                <a:ea typeface="+mn-ea"/>
                <a:cs typeface="+mn-cs"/>
              </a:rPr>
              <a:t>Altarelli</a:t>
            </a:r>
            <a:r>
              <a:rPr lang="en-US" sz="2400" dirty="0" smtClean="0">
                <a:latin typeface="+mn-lt"/>
                <a:ea typeface="+mn-ea"/>
                <a:cs typeface="+mn-cs"/>
              </a:rPr>
              <a:t>, B. </a:t>
            </a:r>
            <a:r>
              <a:rPr lang="en-US" sz="2400" dirty="0" err="1" smtClean="0">
                <a:latin typeface="+mn-lt"/>
                <a:ea typeface="+mn-ea"/>
                <a:cs typeface="+mn-cs"/>
              </a:rPr>
              <a:t>Mele</a:t>
            </a:r>
            <a:r>
              <a:rPr lang="en-US" sz="2400" dirty="0" smtClean="0">
                <a:latin typeface="+mn-lt"/>
                <a:ea typeface="+mn-ea"/>
                <a:cs typeface="+mn-cs"/>
              </a:rPr>
              <a:t> and M. Ruiz-</a:t>
            </a:r>
            <a:r>
              <a:rPr lang="en-US" sz="2400" dirty="0" err="1" smtClean="0">
                <a:latin typeface="+mn-lt"/>
                <a:ea typeface="+mn-ea"/>
                <a:cs typeface="+mn-cs"/>
              </a:rPr>
              <a:t>Altaba</a:t>
            </a:r>
            <a:r>
              <a:rPr lang="en-US" sz="2400" dirty="0" smtClean="0">
                <a:latin typeface="+mn-lt"/>
                <a:ea typeface="+mn-ea"/>
                <a:cs typeface="+mn-cs"/>
              </a:rPr>
              <a:t>, </a:t>
            </a:r>
            <a:r>
              <a:rPr lang="en-GB" sz="2400" dirty="0" smtClean="0"/>
              <a:t>Z. Phys. C 45 (1989) 109</a:t>
            </a:r>
          </a:p>
          <a:p>
            <a:pPr marL="409397" indent="-409397" defTabSz="196062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 smtClean="0">
                <a:latin typeface="+mn-lt"/>
                <a:ea typeface="+mn-ea"/>
                <a:cs typeface="+mn-cs"/>
              </a:rPr>
              <a:t>[3] M. </a:t>
            </a:r>
            <a:r>
              <a:rPr lang="en-GB" sz="2400" dirty="0" err="1" smtClean="0">
                <a:latin typeface="+mn-lt"/>
                <a:ea typeface="+mn-ea"/>
                <a:cs typeface="+mn-cs"/>
              </a:rPr>
              <a:t>Chizhov</a:t>
            </a:r>
            <a:r>
              <a:rPr lang="en-GB" sz="2400" dirty="0" smtClean="0">
                <a:latin typeface="+mn-lt"/>
                <a:ea typeface="+mn-ea"/>
                <a:cs typeface="+mn-cs"/>
              </a:rPr>
              <a:t> and G. </a:t>
            </a:r>
            <a:r>
              <a:rPr lang="en-GB" sz="2400" dirty="0" err="1" smtClean="0">
                <a:latin typeface="+mn-lt"/>
                <a:ea typeface="+mn-ea"/>
                <a:cs typeface="+mn-cs"/>
              </a:rPr>
              <a:t>Dvali</a:t>
            </a:r>
            <a:r>
              <a:rPr lang="en-GB" sz="2400" dirty="0" smtClean="0">
                <a:latin typeface="+mn-lt"/>
                <a:ea typeface="+mn-ea"/>
                <a:cs typeface="+mn-cs"/>
              </a:rPr>
              <a:t> , Phys. </a:t>
            </a:r>
            <a:r>
              <a:rPr lang="en-GB" sz="2400" dirty="0" err="1" smtClean="0">
                <a:latin typeface="+mn-lt"/>
                <a:ea typeface="+mn-ea"/>
                <a:cs typeface="+mn-cs"/>
              </a:rPr>
              <a:t>Lett</a:t>
            </a:r>
            <a:r>
              <a:rPr lang="en-GB" sz="2400" dirty="0" smtClean="0">
                <a:latin typeface="+mn-lt"/>
                <a:ea typeface="+mn-ea"/>
                <a:cs typeface="+mn-cs"/>
              </a:rPr>
              <a:t>. B 703 (2011) 593-598, arXiv:0908.0924</a:t>
            </a:r>
          </a:p>
          <a:p>
            <a:pPr marL="409397" indent="-409397" defTabSz="196062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 smtClean="0"/>
              <a:t>[4] ATLAS Collaboration, Phys. </a:t>
            </a:r>
            <a:r>
              <a:rPr lang="en-GB" sz="2400" dirty="0" err="1" smtClean="0"/>
              <a:t>Lett</a:t>
            </a:r>
            <a:r>
              <a:rPr lang="en-GB" sz="2400" dirty="0" smtClean="0"/>
              <a:t>. B 705 (2011) 28–46, arXiv:1108.1316</a:t>
            </a:r>
          </a:p>
          <a:p>
            <a:pPr marL="409397" indent="-409397" defTabSz="196062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 smtClean="0"/>
              <a:t>[5] ATLAS Collaboration, </a:t>
            </a:r>
            <a:r>
              <a:rPr lang="fr-FR" sz="2400" dirty="0" err="1" smtClean="0"/>
              <a:t>Eur</a:t>
            </a:r>
            <a:r>
              <a:rPr lang="fr-FR" sz="2400" dirty="0" smtClean="0"/>
              <a:t>. Phys. J. C 72 (2012) 1–23, </a:t>
            </a:r>
            <a:r>
              <a:rPr lang="fr-FR" sz="2400" dirty="0" err="1" smtClean="0"/>
              <a:t>arXiv</a:t>
            </a:r>
            <a:r>
              <a:rPr lang="fr-FR" sz="2400" dirty="0" smtClean="0"/>
              <a:t>:1209.4446</a:t>
            </a:r>
            <a:endParaRPr lang="en-GB" sz="2400" dirty="0" smtClean="0">
              <a:latin typeface="+mn-lt"/>
              <a:ea typeface="+mn-ea"/>
              <a:cs typeface="+mn-cs"/>
            </a:endParaRPr>
          </a:p>
          <a:p>
            <a:pPr marL="409397" indent="-409397" defTabSz="196062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 smtClean="0">
                <a:latin typeface="+mn-lt"/>
                <a:ea typeface="+mn-ea"/>
                <a:cs typeface="+mn-cs"/>
              </a:rPr>
              <a:t>[6] CDF Collaboration, Phys. Rev. D 83 (2011) 031102, arXiv:1012.5145</a:t>
            </a:r>
          </a:p>
          <a:p>
            <a:pPr marL="409397" indent="-409397" defTabSz="196062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dirty="0" smtClean="0">
                <a:latin typeface="+mn-lt"/>
                <a:ea typeface="+mn-ea"/>
                <a:cs typeface="+mn-cs"/>
              </a:rPr>
              <a:t>[7] https://atlas.web.cern.ch/Atlas/GROUPS/PHYSICS/PLOTS/EXOT-2015-002/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55460" y="16278983"/>
            <a:ext cx="14110750" cy="80568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lIns="218342" tIns="109172" rIns="218342" bIns="109172">
            <a:spAutoFit/>
          </a:bodyPr>
          <a:lstStyle/>
          <a:p>
            <a:pPr defTabSz="196062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8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Signals and Backgrounds</a:t>
            </a:r>
            <a:endParaRPr lang="en-US" sz="38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55460" y="17084668"/>
            <a:ext cx="14110750" cy="5484547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75000"/>
              </a:schemeClr>
            </a:solidFill>
          </a:ln>
          <a:effectLst/>
        </p:spPr>
        <p:txBody>
          <a:bodyPr lIns="218342" tIns="109172" rIns="218342" bIns="109172"/>
          <a:lstStyle/>
          <a:p>
            <a:pPr indent="-409397" defTabSz="196062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800" dirty="0" smtClean="0">
                <a:latin typeface="+mn-lt"/>
                <a:ea typeface="+mn-ea"/>
                <a:cs typeface="+mn-cs"/>
              </a:rPr>
              <a:t>Signal processes:</a:t>
            </a:r>
          </a:p>
          <a:p>
            <a:pPr lvl="1" indent="-409397" defTabSz="196062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/>
              <a:t>W' → l</a:t>
            </a:r>
            <a:r>
              <a:rPr lang="el-GR" sz="2800" dirty="0" smtClean="0"/>
              <a:t>ν</a:t>
            </a:r>
            <a:r>
              <a:rPr lang="en-US" sz="2800" dirty="0" smtClean="0"/>
              <a:t> and W* → l</a:t>
            </a:r>
            <a:r>
              <a:rPr lang="el-GR" sz="2800" dirty="0" smtClean="0"/>
              <a:t>ν</a:t>
            </a:r>
            <a:r>
              <a:rPr lang="en-US" sz="2800" dirty="0" smtClean="0"/>
              <a:t> (l = e,</a:t>
            </a:r>
            <a:r>
              <a:rPr lang="el-GR" sz="2800" dirty="0" smtClean="0"/>
              <a:t>μ</a:t>
            </a:r>
            <a:r>
              <a:rPr lang="en-US" sz="2800" dirty="0" smtClean="0"/>
              <a:t>)</a:t>
            </a:r>
            <a:endParaRPr lang="en-US" sz="2800" dirty="0" smtClean="0">
              <a:latin typeface="+mn-lt"/>
              <a:ea typeface="+mn-ea"/>
              <a:cs typeface="+mn-cs"/>
            </a:endParaRPr>
          </a:p>
          <a:p>
            <a:pPr indent="-409397" defTabSz="196062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800" dirty="0" smtClean="0">
                <a:latin typeface="+mn-lt"/>
                <a:ea typeface="+mn-ea"/>
                <a:cs typeface="+mn-cs"/>
              </a:rPr>
              <a:t>Background processes:</a:t>
            </a:r>
          </a:p>
          <a:p>
            <a:pPr lvl="1" indent="-409397" defTabSz="196062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>
                <a:latin typeface="+mn-lt"/>
                <a:ea typeface="+mn-ea"/>
                <a:cs typeface="+mn-cs"/>
              </a:rPr>
              <a:t>W → l</a:t>
            </a:r>
            <a:r>
              <a:rPr lang="el-GR" sz="2800" dirty="0" smtClean="0">
                <a:latin typeface="+mn-lt"/>
                <a:ea typeface="+mn-ea"/>
                <a:cs typeface="+mn-cs"/>
              </a:rPr>
              <a:t>ν</a:t>
            </a:r>
            <a:r>
              <a:rPr lang="en-US" sz="2800" dirty="0" smtClean="0">
                <a:latin typeface="+mn-lt"/>
                <a:ea typeface="+mn-ea"/>
                <a:cs typeface="+mn-cs"/>
              </a:rPr>
              <a:t> (l = e,</a:t>
            </a:r>
            <a:r>
              <a:rPr lang="el-GR" sz="2800" dirty="0" smtClean="0">
                <a:latin typeface="+mn-lt"/>
                <a:ea typeface="+mn-ea"/>
                <a:cs typeface="+mn-cs"/>
              </a:rPr>
              <a:t>μ</a:t>
            </a:r>
            <a:r>
              <a:rPr lang="en-US" sz="2800" dirty="0" smtClean="0">
                <a:latin typeface="+mn-lt"/>
                <a:ea typeface="+mn-ea"/>
                <a:cs typeface="+mn-cs"/>
              </a:rPr>
              <a:t>,</a:t>
            </a:r>
            <a:r>
              <a:rPr lang="el-GR" sz="2800" dirty="0" smtClean="0">
                <a:latin typeface="+mn-lt"/>
                <a:ea typeface="+mn-ea"/>
                <a:cs typeface="+mn-cs"/>
              </a:rPr>
              <a:t>τ</a:t>
            </a:r>
            <a:r>
              <a:rPr lang="en-US" sz="2800" dirty="0" smtClean="0">
                <a:latin typeface="+mn-lt"/>
                <a:ea typeface="+mn-ea"/>
                <a:cs typeface="+mn-cs"/>
              </a:rPr>
              <a:t>)</a:t>
            </a:r>
          </a:p>
          <a:p>
            <a:pPr lvl="1" indent="-409397" defTabSz="196062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>
                <a:latin typeface="+mn-lt"/>
                <a:ea typeface="+mn-ea"/>
                <a:cs typeface="+mn-cs"/>
              </a:rPr>
              <a:t>Z </a:t>
            </a:r>
            <a:r>
              <a:rPr lang="en-US" sz="2800" dirty="0" smtClean="0">
                <a:latin typeface="+mn-lt"/>
              </a:rPr>
              <a:t>→ </a:t>
            </a:r>
            <a:r>
              <a:rPr lang="en-US" sz="2800" dirty="0" err="1" smtClean="0">
                <a:latin typeface="+mn-lt"/>
              </a:rPr>
              <a:t>ll</a:t>
            </a:r>
            <a:r>
              <a:rPr lang="en-US" sz="2800" dirty="0" smtClean="0">
                <a:latin typeface="+mn-lt"/>
              </a:rPr>
              <a:t> (l = e,</a:t>
            </a:r>
            <a:r>
              <a:rPr lang="el-GR" sz="2800" dirty="0" smtClean="0">
                <a:latin typeface="+mn-lt"/>
              </a:rPr>
              <a:t>μ</a:t>
            </a:r>
            <a:r>
              <a:rPr lang="en-US" sz="2800" dirty="0" smtClean="0">
                <a:latin typeface="+mn-lt"/>
              </a:rPr>
              <a:t>,</a:t>
            </a:r>
            <a:r>
              <a:rPr lang="el-GR" sz="2800" dirty="0" smtClean="0">
                <a:latin typeface="+mn-lt"/>
              </a:rPr>
              <a:t>τ</a:t>
            </a:r>
            <a:r>
              <a:rPr lang="en-US" sz="2800" dirty="0" smtClean="0">
                <a:latin typeface="+mn-lt"/>
              </a:rPr>
              <a:t>) </a:t>
            </a:r>
          </a:p>
          <a:p>
            <a:pPr lvl="1" indent="-409397" defTabSz="196062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>
                <a:latin typeface="+mn-lt"/>
                <a:ea typeface="+mn-ea"/>
                <a:cs typeface="+mn-cs"/>
              </a:rPr>
              <a:t>Top quark (    and single top)</a:t>
            </a:r>
          </a:p>
          <a:p>
            <a:pPr lvl="1" indent="-409397" defTabSz="196062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err="1" smtClean="0">
                <a:latin typeface="+mn-lt"/>
                <a:ea typeface="+mn-ea"/>
                <a:cs typeface="+mn-cs"/>
              </a:rPr>
              <a:t>Dibosons</a:t>
            </a:r>
            <a:r>
              <a:rPr lang="en-US" sz="2800" dirty="0" smtClean="0">
                <a:latin typeface="+mn-lt"/>
                <a:ea typeface="+mn-ea"/>
                <a:cs typeface="+mn-cs"/>
              </a:rPr>
              <a:t> (WW,WZ,ZZ)</a:t>
            </a:r>
          </a:p>
          <a:p>
            <a:pPr lvl="1" indent="-409397" defTabSz="196062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>
                <a:latin typeface="+mn-lt"/>
                <a:ea typeface="+mn-ea"/>
                <a:cs typeface="+mn-cs"/>
              </a:rPr>
              <a:t>Multi-jet</a:t>
            </a:r>
          </a:p>
          <a:p>
            <a:pPr marL="412620" indent="-409397" defTabSz="196062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800" dirty="0" smtClean="0">
                <a:latin typeface="+mn-lt"/>
                <a:ea typeface="+mn-ea"/>
                <a:cs typeface="+mn-cs"/>
              </a:rPr>
              <a:t>Evaluated using simulated Monte Carlo samples (except multi-jet)</a:t>
            </a:r>
          </a:p>
          <a:p>
            <a:pPr marL="412620" indent="-409397" defTabSz="196062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800" dirty="0" smtClean="0"/>
              <a:t>Normalized using the calculated cross-sections and the integrated luminosity of    the data</a:t>
            </a:r>
            <a:endParaRPr lang="en-US" sz="2800" dirty="0" smtClean="0">
              <a:latin typeface="+mn-lt"/>
              <a:ea typeface="+mn-ea"/>
              <a:cs typeface="+mn-cs"/>
            </a:endParaRPr>
          </a:p>
          <a:p>
            <a:pPr marL="412620" indent="-409397" defTabSz="196062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800" dirty="0" smtClean="0">
                <a:latin typeface="+mn-lt"/>
                <a:ea typeface="+mn-ea"/>
                <a:cs typeface="+mn-cs"/>
              </a:rPr>
              <a:t>Multi-jet background is estimated from data</a:t>
            </a:r>
            <a:endParaRPr lang="en-US" sz="2800" dirty="0">
              <a:latin typeface="+mn-lt"/>
              <a:ea typeface="+mn-ea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251361" y="15020559"/>
            <a:ext cx="14110750" cy="80568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lIns="218342" tIns="109172" rIns="218342" bIns="109172">
            <a:spAutoFit/>
          </a:bodyPr>
          <a:lstStyle/>
          <a:p>
            <a:pPr defTabSz="196062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8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Event Selection</a:t>
            </a:r>
            <a:endParaRPr lang="en-US" sz="38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5251361" y="15826242"/>
            <a:ext cx="14110750" cy="10652116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75000"/>
              </a:schemeClr>
            </a:solidFill>
          </a:ln>
          <a:effectLst/>
        </p:spPr>
        <p:txBody>
          <a:bodyPr lIns="218342" tIns="109172" rIns="218342" bIns="109172"/>
          <a:lstStyle/>
          <a:p>
            <a:pPr marL="409397" indent="-409397" defTabSz="196062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dirty="0">
              <a:latin typeface="+mn-lt"/>
              <a:ea typeface="+mn-ea"/>
              <a:cs typeface="+mn-cs"/>
            </a:endParaRPr>
          </a:p>
        </p:txBody>
      </p:sp>
      <p:pic>
        <p:nvPicPr>
          <p:cNvPr id="24" name="Picture 23" descr="el_mt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94737" y="16907143"/>
            <a:ext cx="6853638" cy="4639940"/>
          </a:xfrm>
          <a:prstGeom prst="rect">
            <a:avLst/>
          </a:prstGeom>
        </p:spPr>
      </p:pic>
      <p:pic>
        <p:nvPicPr>
          <p:cNvPr id="25" name="Picture 24" descr="mu_mt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294737" y="21497311"/>
            <a:ext cx="6853638" cy="463994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855460" y="22708403"/>
            <a:ext cx="14110750" cy="80568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lIns="218342" tIns="109172" rIns="218342" bIns="109172">
            <a:spAutoFit/>
          </a:bodyPr>
          <a:lstStyle/>
          <a:p>
            <a:pPr defTabSz="196062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8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Statistical Analysis and Systematic uncertainties </a:t>
            </a:r>
            <a:endParaRPr lang="en-US" sz="38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55460" y="23514086"/>
            <a:ext cx="14110750" cy="13707490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75000"/>
              </a:schemeClr>
            </a:solidFill>
          </a:ln>
          <a:effectLst/>
        </p:spPr>
        <p:txBody>
          <a:bodyPr lIns="218342" tIns="109172" rIns="218342" bIns="109172"/>
          <a:lstStyle/>
          <a:p>
            <a:pPr marL="412620" indent="-409397" defTabSz="196062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800" dirty="0" smtClean="0">
                <a:latin typeface="+mn-lt"/>
                <a:ea typeface="+mn-ea"/>
                <a:cs typeface="+mn-cs"/>
              </a:rPr>
              <a:t>For each candidate mass the signal selection efficiency (</a:t>
            </a:r>
            <a:r>
              <a:rPr lang="el-GR" sz="2800" i="1" dirty="0" smtClean="0">
                <a:latin typeface="Arial"/>
                <a:ea typeface="+mn-ea"/>
                <a:cs typeface="Arial"/>
              </a:rPr>
              <a:t>ε</a:t>
            </a:r>
            <a:r>
              <a:rPr lang="en-US" sz="2800" baseline="-25000" dirty="0" smtClean="0">
                <a:latin typeface="Arial"/>
                <a:ea typeface="+mn-ea"/>
                <a:cs typeface="Arial"/>
              </a:rPr>
              <a:t>sig</a:t>
            </a:r>
            <a:r>
              <a:rPr lang="en-US" sz="2800" dirty="0" smtClean="0">
                <a:latin typeface="+mn-lt"/>
                <a:ea typeface="+mn-ea"/>
                <a:cs typeface="+mn-cs"/>
              </a:rPr>
              <a:t>), the expected number of background events (</a:t>
            </a:r>
            <a:r>
              <a:rPr lang="en-US" sz="2800" i="1" dirty="0" err="1" smtClean="0">
                <a:latin typeface="+mn-lt"/>
                <a:ea typeface="+mn-ea"/>
                <a:cs typeface="+mn-cs"/>
              </a:rPr>
              <a:t>N</a:t>
            </a:r>
            <a:r>
              <a:rPr lang="en-US" sz="2800" baseline="-25000" dirty="0" err="1" smtClean="0">
                <a:latin typeface="+mn-lt"/>
                <a:ea typeface="+mn-ea"/>
                <a:cs typeface="+mn-cs"/>
              </a:rPr>
              <a:t>bkg</a:t>
            </a:r>
            <a:r>
              <a:rPr lang="en-US" sz="2800" dirty="0" smtClean="0">
                <a:latin typeface="+mn-lt"/>
                <a:ea typeface="+mn-ea"/>
                <a:cs typeface="+mn-cs"/>
              </a:rPr>
              <a:t>) and the number of observed events (</a:t>
            </a:r>
            <a:r>
              <a:rPr lang="en-US" sz="2800" i="1" dirty="0" err="1" smtClean="0">
                <a:latin typeface="+mn-lt"/>
                <a:ea typeface="+mn-ea"/>
                <a:cs typeface="+mn-cs"/>
              </a:rPr>
              <a:t>N</a:t>
            </a:r>
            <a:r>
              <a:rPr lang="en-US" sz="2800" baseline="-25000" dirty="0" err="1" smtClean="0">
                <a:latin typeface="+mn-lt"/>
                <a:ea typeface="+mn-ea"/>
                <a:cs typeface="+mn-cs"/>
              </a:rPr>
              <a:t>obs</a:t>
            </a:r>
            <a:r>
              <a:rPr lang="en-US" sz="2800" dirty="0" smtClean="0">
                <a:latin typeface="+mn-lt"/>
                <a:ea typeface="+mn-ea"/>
                <a:cs typeface="+mn-cs"/>
              </a:rPr>
              <a:t>) are determined above </a:t>
            </a:r>
            <a:r>
              <a:rPr lang="en-US" sz="2800" i="1" dirty="0" err="1" smtClean="0">
                <a:latin typeface="+mn-lt"/>
                <a:ea typeface="+mn-ea"/>
                <a:cs typeface="+mn-cs"/>
              </a:rPr>
              <a:t>m</a:t>
            </a:r>
            <a:r>
              <a:rPr lang="en-US" sz="2800" baseline="-25000" dirty="0" err="1" smtClean="0">
                <a:latin typeface="+mn-lt"/>
                <a:ea typeface="+mn-ea"/>
                <a:cs typeface="+mn-cs"/>
              </a:rPr>
              <a:t>Tmin</a:t>
            </a:r>
            <a:r>
              <a:rPr lang="en-US" sz="2800" dirty="0" smtClean="0">
                <a:latin typeface="+mn-lt"/>
                <a:ea typeface="+mn-ea"/>
                <a:cs typeface="+mn-cs"/>
              </a:rPr>
              <a:t> threshold. Values of </a:t>
            </a:r>
            <a:r>
              <a:rPr lang="en-US" sz="2800" i="1" dirty="0" err="1" smtClean="0"/>
              <a:t>m</a:t>
            </a:r>
            <a:r>
              <a:rPr lang="en-US" sz="2800" baseline="-25000" dirty="0" err="1" smtClean="0"/>
              <a:t>Tmin</a:t>
            </a:r>
            <a:r>
              <a:rPr lang="en-US" sz="2800" dirty="0" smtClean="0"/>
              <a:t> are optimized for each candidate mass</a:t>
            </a:r>
            <a:endParaRPr lang="en-US" sz="2800" dirty="0" smtClean="0">
              <a:latin typeface="+mn-lt"/>
              <a:ea typeface="+mn-ea"/>
              <a:cs typeface="Arial"/>
            </a:endParaRPr>
          </a:p>
          <a:p>
            <a:pPr marL="412620" indent="-409397" defTabSz="196062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800" dirty="0" smtClean="0">
                <a:latin typeface="+mn-lt"/>
                <a:ea typeface="+mn-ea"/>
                <a:cs typeface="+mn-cs"/>
              </a:rPr>
              <a:t>Using Poisson statistics, the likelihood to observe </a:t>
            </a:r>
            <a:r>
              <a:rPr lang="en-US" sz="2800" i="1" dirty="0" err="1" smtClean="0">
                <a:latin typeface="+mn-lt"/>
                <a:ea typeface="+mn-ea"/>
                <a:cs typeface="+mn-cs"/>
              </a:rPr>
              <a:t>N</a:t>
            </a:r>
            <a:r>
              <a:rPr lang="en-US" sz="2800" baseline="-25000" dirty="0" err="1" smtClean="0">
                <a:latin typeface="+mn-lt"/>
                <a:ea typeface="+mn-ea"/>
                <a:cs typeface="+mn-cs"/>
              </a:rPr>
              <a:t>obs</a:t>
            </a:r>
            <a:r>
              <a:rPr lang="en-US" sz="2800" dirty="0" smtClean="0">
                <a:latin typeface="+mn-lt"/>
                <a:ea typeface="+mn-ea"/>
                <a:cs typeface="+mn-cs"/>
              </a:rPr>
              <a:t> events is:</a:t>
            </a:r>
          </a:p>
          <a:p>
            <a:pPr marL="412620" indent="-409397" defTabSz="196062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en-US" sz="2800" dirty="0" smtClean="0">
              <a:latin typeface="+mn-lt"/>
              <a:ea typeface="+mn-ea"/>
              <a:cs typeface="+mn-cs"/>
            </a:endParaRPr>
          </a:p>
          <a:p>
            <a:pPr marL="412620" indent="-409397" defTabSz="196062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latin typeface="+mn-lt"/>
                <a:ea typeface="+mn-ea"/>
                <a:cs typeface="+mn-cs"/>
              </a:rPr>
              <a:t>                                                                                                          </a:t>
            </a:r>
          </a:p>
          <a:p>
            <a:pPr marL="412620" indent="-409397" defTabSz="196062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dirty="0" smtClean="0">
              <a:latin typeface="+mn-lt"/>
              <a:ea typeface="+mn-ea"/>
              <a:cs typeface="+mn-cs"/>
            </a:endParaRPr>
          </a:p>
          <a:p>
            <a:pPr marL="412620" indent="-409397" defTabSz="196062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latin typeface="+mn-lt"/>
                <a:ea typeface="+mn-ea"/>
                <a:cs typeface="+mn-cs"/>
              </a:rPr>
              <a:t>	where </a:t>
            </a:r>
            <a:r>
              <a:rPr lang="en-US" sz="2800" i="1" dirty="0" smtClean="0">
                <a:latin typeface="+mn-lt"/>
                <a:ea typeface="+mn-ea"/>
                <a:cs typeface="+mn-cs"/>
              </a:rPr>
              <a:t>L</a:t>
            </a:r>
            <a:r>
              <a:rPr lang="en-US" sz="2800" baseline="-25000" dirty="0" smtClean="0">
                <a:latin typeface="+mn-lt"/>
                <a:ea typeface="+mn-ea"/>
                <a:cs typeface="+mn-cs"/>
              </a:rPr>
              <a:t>int</a:t>
            </a:r>
            <a:r>
              <a:rPr lang="en-US" sz="2800" dirty="0" smtClean="0">
                <a:latin typeface="+mn-lt"/>
                <a:ea typeface="+mn-ea"/>
                <a:cs typeface="+mn-cs"/>
              </a:rPr>
              <a:t> is the integrated luminosity of the data sample</a:t>
            </a:r>
          </a:p>
          <a:p>
            <a:pPr marL="412620" indent="-409397" defTabSz="196062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800" dirty="0" smtClean="0">
                <a:latin typeface="+mn-lt"/>
                <a:ea typeface="+mn-ea"/>
                <a:cs typeface="+mn-cs"/>
              </a:rPr>
              <a:t>Uncertainties are included by introducing nuisance parameters (</a:t>
            </a:r>
            <a:r>
              <a:rPr lang="en-US" sz="2800" i="1" dirty="0" smtClean="0"/>
              <a:t>L</a:t>
            </a:r>
            <a:r>
              <a:rPr lang="en-US" sz="2800" baseline="-25000" dirty="0" smtClean="0"/>
              <a:t>int</a:t>
            </a:r>
            <a:r>
              <a:rPr lang="en-US" sz="2800" dirty="0" smtClean="0"/>
              <a:t>, </a:t>
            </a:r>
            <a:r>
              <a:rPr lang="el-GR" sz="2800" i="1" dirty="0" smtClean="0">
                <a:latin typeface="Arial"/>
                <a:cs typeface="Arial"/>
              </a:rPr>
              <a:t>ε</a:t>
            </a:r>
            <a:r>
              <a:rPr lang="en-US" sz="2800" baseline="-25000" dirty="0" smtClean="0">
                <a:latin typeface="Arial"/>
                <a:cs typeface="Arial"/>
              </a:rPr>
              <a:t>sig </a:t>
            </a:r>
            <a:r>
              <a:rPr lang="en-US" sz="2800" dirty="0" smtClean="0"/>
              <a:t>and </a:t>
            </a:r>
            <a:r>
              <a:rPr lang="en-US" sz="2800" i="1" dirty="0" err="1" smtClean="0"/>
              <a:t>N</a:t>
            </a:r>
            <a:r>
              <a:rPr lang="en-US" sz="2800" baseline="-25000" dirty="0" err="1" smtClean="0"/>
              <a:t>bkg</a:t>
            </a:r>
            <a:r>
              <a:rPr lang="en-US" sz="2800" dirty="0" smtClean="0">
                <a:latin typeface="+mn-lt"/>
                <a:ea typeface="+mn-ea"/>
                <a:cs typeface="+mn-cs"/>
              </a:rPr>
              <a:t>) with log-normal PDFs and integrating the likelihood over nuisance parameters</a:t>
            </a:r>
          </a:p>
          <a:p>
            <a:pPr marL="412620" indent="-409397" defTabSz="196062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800" dirty="0" err="1" smtClean="0">
                <a:latin typeface="+mn-lt"/>
                <a:ea typeface="+mn-ea"/>
                <a:cs typeface="+mn-cs"/>
              </a:rPr>
              <a:t>Bayes</a:t>
            </a:r>
            <a:r>
              <a:rPr lang="en-US" sz="2800" dirty="0" smtClean="0">
                <a:latin typeface="+mn-lt"/>
                <a:ea typeface="+mn-ea"/>
                <a:cs typeface="+mn-cs"/>
              </a:rPr>
              <a:t>’ theorem gives the posterior probability to have signal strength </a:t>
            </a:r>
            <a:r>
              <a:rPr lang="el-GR" sz="2800" i="1" dirty="0" smtClean="0">
                <a:cs typeface="Arial"/>
              </a:rPr>
              <a:t>σ</a:t>
            </a:r>
            <a:r>
              <a:rPr lang="en-US" sz="2800" i="1" dirty="0" smtClean="0">
                <a:cs typeface="Arial"/>
              </a:rPr>
              <a:t>B</a:t>
            </a:r>
            <a:r>
              <a:rPr lang="en-US" sz="2800" dirty="0" smtClean="0">
                <a:latin typeface="+mn-lt"/>
                <a:ea typeface="+mn-ea"/>
                <a:cs typeface="+mn-cs"/>
              </a:rPr>
              <a:t>:</a:t>
            </a:r>
          </a:p>
          <a:p>
            <a:pPr marL="412620" indent="-409397" defTabSz="196062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en-US" sz="2800" dirty="0" smtClean="0">
              <a:latin typeface="+mn-lt"/>
              <a:ea typeface="+mn-ea"/>
              <a:cs typeface="+mn-cs"/>
            </a:endParaRPr>
          </a:p>
          <a:p>
            <a:pPr marL="412620" indent="-409397" defTabSz="196062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en-US" sz="2800" dirty="0" smtClean="0">
              <a:latin typeface="+mn-lt"/>
              <a:ea typeface="+mn-ea"/>
              <a:cs typeface="+mn-cs"/>
            </a:endParaRPr>
          </a:p>
          <a:p>
            <a:pPr marL="412620" indent="-409397" defTabSz="196062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latin typeface="+mn-lt"/>
                <a:ea typeface="+mn-ea"/>
                <a:cs typeface="+mn-cs"/>
              </a:rPr>
              <a:t>	where </a:t>
            </a:r>
            <a:r>
              <a:rPr lang="en-US" sz="2800" i="1" dirty="0" smtClean="0">
                <a:latin typeface="+mn-lt"/>
                <a:ea typeface="+mn-ea"/>
                <a:cs typeface="+mn-cs"/>
              </a:rPr>
              <a:t>N</a:t>
            </a:r>
            <a:r>
              <a:rPr lang="en-US" sz="2800" dirty="0" smtClean="0">
                <a:latin typeface="+mn-lt"/>
                <a:ea typeface="+mn-ea"/>
                <a:cs typeface="+mn-cs"/>
              </a:rPr>
              <a:t> is a normalization factor, </a:t>
            </a:r>
            <a:r>
              <a:rPr lang="en-US" sz="2800" i="1" dirty="0" err="1" smtClean="0"/>
              <a:t>P</a:t>
            </a:r>
            <a:r>
              <a:rPr lang="en-US" sz="2800" baseline="-25000" dirty="0" err="1" smtClean="0"/>
              <a:t>prior</a:t>
            </a:r>
            <a:r>
              <a:rPr lang="en-US" sz="2800" dirty="0" smtClean="0"/>
              <a:t> is a prior bribability chosen to be flat in </a:t>
            </a:r>
            <a:r>
              <a:rPr lang="el-GR" sz="2800" i="1" dirty="0" smtClean="0">
                <a:cs typeface="Arial"/>
              </a:rPr>
              <a:t>σ</a:t>
            </a:r>
            <a:r>
              <a:rPr lang="en-US" sz="2800" i="1" dirty="0" smtClean="0">
                <a:cs typeface="Arial"/>
              </a:rPr>
              <a:t>B</a:t>
            </a:r>
            <a:endParaRPr lang="en-US" sz="2800" dirty="0" smtClean="0">
              <a:latin typeface="+mn-lt"/>
              <a:ea typeface="+mn-ea"/>
              <a:cs typeface="+mn-cs"/>
            </a:endParaRPr>
          </a:p>
          <a:p>
            <a:pPr marL="412620" indent="-409397" defTabSz="196062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800" i="1" dirty="0" err="1" smtClean="0">
                <a:latin typeface="+mn-lt"/>
                <a:ea typeface="+mn-ea"/>
                <a:cs typeface="+mn-cs"/>
              </a:rPr>
              <a:t>P</a:t>
            </a:r>
            <a:r>
              <a:rPr lang="en-US" sz="2800" baseline="-25000" dirty="0" err="1" smtClean="0">
                <a:latin typeface="+mn-lt"/>
                <a:ea typeface="+mn-ea"/>
                <a:cs typeface="+mn-cs"/>
              </a:rPr>
              <a:t>post</a:t>
            </a:r>
            <a:r>
              <a:rPr lang="en-US" sz="2800" dirty="0" smtClean="0">
                <a:latin typeface="+mn-lt"/>
                <a:ea typeface="+mn-ea"/>
                <a:cs typeface="+mn-cs"/>
              </a:rPr>
              <a:t> is evaluated for each mass and decay channel and used to set a limit on </a:t>
            </a:r>
            <a:r>
              <a:rPr lang="el-GR" sz="2800" i="1" dirty="0" smtClean="0">
                <a:cs typeface="Arial"/>
              </a:rPr>
              <a:t>σ</a:t>
            </a:r>
            <a:r>
              <a:rPr lang="en-US" sz="2800" i="1" dirty="0" smtClean="0">
                <a:cs typeface="Arial"/>
              </a:rPr>
              <a:t>B</a:t>
            </a:r>
            <a:endParaRPr lang="en-US" sz="2800" dirty="0" smtClean="0"/>
          </a:p>
          <a:p>
            <a:pPr marL="412620" indent="-409397" defTabSz="196062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800" dirty="0" smtClean="0">
                <a:latin typeface="+mn-lt"/>
                <a:ea typeface="+mn-ea"/>
                <a:cs typeface="+mn-cs"/>
              </a:rPr>
              <a:t>Inputs for the evaluation of </a:t>
            </a:r>
            <a:r>
              <a:rPr lang="en-US" sz="2800" i="1" dirty="0" err="1" smtClean="0"/>
              <a:t>P</a:t>
            </a:r>
            <a:r>
              <a:rPr lang="en-US" sz="2800" baseline="-25000" dirty="0" err="1" smtClean="0"/>
              <a:t>post</a:t>
            </a:r>
            <a:r>
              <a:rPr lang="en-US" sz="2800" dirty="0" smtClean="0">
                <a:latin typeface="+mn-lt"/>
                <a:ea typeface="+mn-ea"/>
                <a:cs typeface="+mn-cs"/>
              </a:rPr>
              <a:t> are </a:t>
            </a:r>
            <a:r>
              <a:rPr lang="en-US" sz="2800" i="1" dirty="0" smtClean="0"/>
              <a:t>L</a:t>
            </a:r>
            <a:r>
              <a:rPr lang="en-US" sz="2800" baseline="-25000" dirty="0" smtClean="0"/>
              <a:t>int</a:t>
            </a:r>
            <a:r>
              <a:rPr lang="en-US" sz="2800" dirty="0" smtClean="0"/>
              <a:t>, </a:t>
            </a:r>
            <a:r>
              <a:rPr lang="el-GR" sz="2800" i="1" dirty="0" smtClean="0">
                <a:latin typeface="Arial"/>
                <a:cs typeface="Arial"/>
              </a:rPr>
              <a:t>ε</a:t>
            </a:r>
            <a:r>
              <a:rPr lang="en-US" sz="2800" baseline="-25000" dirty="0" smtClean="0">
                <a:latin typeface="Arial"/>
                <a:cs typeface="Arial"/>
              </a:rPr>
              <a:t>sig</a:t>
            </a:r>
            <a:r>
              <a:rPr lang="en-US" sz="2800" dirty="0" smtClean="0">
                <a:latin typeface="Arial"/>
                <a:cs typeface="Arial"/>
              </a:rPr>
              <a:t>, </a:t>
            </a:r>
            <a:r>
              <a:rPr lang="en-US" sz="2800" i="1" dirty="0" err="1" smtClean="0"/>
              <a:t>N</a:t>
            </a:r>
            <a:r>
              <a:rPr lang="en-US" sz="2800" baseline="-25000" dirty="0" err="1" smtClean="0"/>
              <a:t>bkg</a:t>
            </a:r>
            <a:r>
              <a:rPr lang="en-US" sz="2800" dirty="0" smtClean="0"/>
              <a:t>, </a:t>
            </a:r>
            <a:r>
              <a:rPr lang="en-US" sz="2800" i="1" dirty="0" err="1" smtClean="0"/>
              <a:t>N</a:t>
            </a:r>
            <a:r>
              <a:rPr lang="en-US" sz="2800" i="1" baseline="-25000" dirty="0" err="1" smtClean="0"/>
              <a:t>obs</a:t>
            </a:r>
            <a:r>
              <a:rPr lang="en-US" sz="2800" dirty="0" smtClean="0">
                <a:latin typeface="+mn-lt"/>
                <a:ea typeface="+mn-ea"/>
                <a:cs typeface="+mn-cs"/>
              </a:rPr>
              <a:t> and the uncertainties on the first three</a:t>
            </a:r>
          </a:p>
          <a:p>
            <a:pPr marL="412620" indent="-409397" defTabSz="196062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800" dirty="0" smtClean="0">
                <a:latin typeface="+mn-lt"/>
                <a:ea typeface="+mn-ea"/>
                <a:cs typeface="+mn-cs"/>
              </a:rPr>
              <a:t>Relative uncertainty on </a:t>
            </a:r>
            <a:r>
              <a:rPr lang="en-US" sz="2800" i="1" dirty="0" smtClean="0"/>
              <a:t>L</a:t>
            </a:r>
            <a:r>
              <a:rPr lang="en-US" sz="2800" baseline="-25000" dirty="0" smtClean="0"/>
              <a:t>int</a:t>
            </a:r>
            <a:r>
              <a:rPr lang="en-US" sz="2800" dirty="0" smtClean="0"/>
              <a:t> is 2.8 %</a:t>
            </a:r>
          </a:p>
          <a:p>
            <a:pPr marL="412620" indent="-409397" defTabSz="196062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800" dirty="0" smtClean="0"/>
              <a:t>As example, relative uncertainties on </a:t>
            </a:r>
            <a:r>
              <a:rPr lang="el-GR" sz="2800" i="1" dirty="0" smtClean="0">
                <a:latin typeface="Arial"/>
                <a:cs typeface="Arial"/>
              </a:rPr>
              <a:t>ε</a:t>
            </a:r>
            <a:r>
              <a:rPr lang="en-US" sz="2800" baseline="-25000" dirty="0" smtClean="0">
                <a:latin typeface="Arial"/>
                <a:cs typeface="Arial"/>
              </a:rPr>
              <a:t>sig</a:t>
            </a:r>
            <a:r>
              <a:rPr lang="en-US" sz="2800" dirty="0" smtClean="0">
                <a:latin typeface="Arial"/>
                <a:cs typeface="Arial"/>
              </a:rPr>
              <a:t> and </a:t>
            </a:r>
            <a:r>
              <a:rPr lang="en-US" sz="2800" i="1" dirty="0" err="1" smtClean="0"/>
              <a:t>N</a:t>
            </a:r>
            <a:r>
              <a:rPr lang="en-US" sz="2800" baseline="-25000" dirty="0" err="1" smtClean="0"/>
              <a:t>bkg</a:t>
            </a:r>
            <a:r>
              <a:rPr lang="en-US" sz="2800" dirty="0" smtClean="0"/>
              <a:t> for a W' with </a:t>
            </a:r>
            <a:r>
              <a:rPr lang="en-US" sz="2800" i="1" dirty="0" smtClean="0"/>
              <a:t>m</a:t>
            </a:r>
            <a:r>
              <a:rPr lang="en-US" sz="2800" dirty="0" smtClean="0"/>
              <a:t> = 2000 </a:t>
            </a:r>
            <a:r>
              <a:rPr lang="en-US" sz="2800" dirty="0" err="1" smtClean="0"/>
              <a:t>GeV</a:t>
            </a:r>
            <a:r>
              <a:rPr lang="en-US" sz="2800" dirty="0" smtClean="0"/>
              <a:t> used with </a:t>
            </a:r>
            <a:r>
              <a:rPr lang="en-US" sz="2800" i="1" dirty="0" err="1" smtClean="0"/>
              <a:t>m</a:t>
            </a:r>
            <a:r>
              <a:rPr lang="en-US" sz="2800" baseline="-25000" dirty="0" err="1" smtClean="0"/>
              <a:t>Tmin</a:t>
            </a:r>
            <a:r>
              <a:rPr lang="en-US" sz="2800" dirty="0" smtClean="0"/>
              <a:t> = 1500 </a:t>
            </a:r>
            <a:r>
              <a:rPr lang="en-US" sz="2800" dirty="0" err="1" smtClean="0"/>
              <a:t>GeV</a:t>
            </a:r>
            <a:r>
              <a:rPr lang="en-US" sz="2800" dirty="0" smtClean="0"/>
              <a:t> are listed below: </a:t>
            </a:r>
            <a:endParaRPr lang="en-US" sz="2800" dirty="0" smtClean="0">
              <a:latin typeface="+mn-lt"/>
              <a:ea typeface="+mn-ea"/>
              <a:cs typeface="+mn-cs"/>
            </a:endParaRPr>
          </a:p>
          <a:p>
            <a:pPr marL="412620" indent="-409397" defTabSz="196062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en-US" sz="2800" dirty="0">
              <a:latin typeface="+mn-lt"/>
              <a:ea typeface="+mn-ea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5251361" y="26627760"/>
            <a:ext cx="14110750" cy="80568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lIns="218342" tIns="109172" rIns="218342" bIns="109172">
            <a:spAutoFit/>
          </a:bodyPr>
          <a:lstStyle/>
          <a:p>
            <a:pPr defTabSz="196062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8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Results</a:t>
            </a:r>
            <a:endParaRPr lang="en-US" sz="38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5251361" y="27433444"/>
            <a:ext cx="14110750" cy="13500000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75000"/>
              </a:schemeClr>
            </a:solidFill>
          </a:ln>
          <a:effectLst/>
        </p:spPr>
        <p:txBody>
          <a:bodyPr lIns="218342" tIns="109172" rIns="218342" bIns="109172"/>
          <a:lstStyle/>
          <a:p>
            <a:pPr marL="409397" indent="-409397" defTabSz="196062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800" dirty="0" smtClean="0">
                <a:latin typeface="+mn-lt"/>
              </a:rPr>
              <a:t>The numbers of observed and expected events are in good agreement</a:t>
            </a:r>
            <a:endParaRPr lang="en-US" sz="2800" dirty="0" smtClean="0">
              <a:latin typeface="+mn-lt"/>
              <a:ea typeface="+mn-ea"/>
              <a:cs typeface="+mn-cs"/>
            </a:endParaRPr>
          </a:p>
          <a:p>
            <a:pPr marL="409397" indent="-409397" defTabSz="196062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800" dirty="0" smtClean="0">
                <a:latin typeface="+mn-lt"/>
              </a:rPr>
              <a:t>No evidence for the observation of either W' → l</a:t>
            </a:r>
            <a:r>
              <a:rPr lang="el-GR" sz="2800" dirty="0" smtClean="0">
                <a:latin typeface="+mn-lt"/>
              </a:rPr>
              <a:t>ν</a:t>
            </a:r>
            <a:r>
              <a:rPr lang="en-US" sz="2800" dirty="0" smtClean="0">
                <a:latin typeface="+mn-lt"/>
              </a:rPr>
              <a:t> or W* → l</a:t>
            </a:r>
            <a:r>
              <a:rPr lang="el-GR" sz="2800" dirty="0" smtClean="0">
                <a:latin typeface="+mn-lt"/>
              </a:rPr>
              <a:t>ν</a:t>
            </a:r>
            <a:endParaRPr lang="en-US" sz="2800" dirty="0" smtClean="0">
              <a:latin typeface="+mn-lt"/>
            </a:endParaRPr>
          </a:p>
          <a:p>
            <a:pPr marL="409397" indent="-409397" defTabSz="196062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800" dirty="0" smtClean="0">
                <a:latin typeface="+mn-lt"/>
                <a:ea typeface="+mn-ea"/>
                <a:cs typeface="+mn-cs"/>
              </a:rPr>
              <a:t>95% CL limits are set on </a:t>
            </a:r>
            <a:r>
              <a:rPr lang="el-GR" sz="2800" i="1" dirty="0" smtClean="0">
                <a:latin typeface="+mn-lt"/>
                <a:ea typeface="+mn-ea"/>
                <a:cs typeface="Arial"/>
              </a:rPr>
              <a:t>σ</a:t>
            </a:r>
            <a:r>
              <a:rPr lang="en-US" sz="2800" i="1" dirty="0" smtClean="0">
                <a:latin typeface="+mn-lt"/>
                <a:ea typeface="+mn-ea"/>
                <a:cs typeface="Arial"/>
              </a:rPr>
              <a:t>B</a:t>
            </a:r>
            <a:r>
              <a:rPr lang="en-US" sz="2800" dirty="0" smtClean="0">
                <a:latin typeface="+mn-lt"/>
                <a:ea typeface="+mn-ea"/>
                <a:cs typeface="Arial"/>
              </a:rPr>
              <a:t> for two decay channels and combined assuming the same branching fraction for each:</a:t>
            </a:r>
          </a:p>
          <a:p>
            <a:pPr marL="409397" indent="-409397" defTabSz="196062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en-US" sz="2800" dirty="0" smtClean="0">
              <a:latin typeface="Arial"/>
              <a:ea typeface="+mn-ea"/>
              <a:cs typeface="Arial"/>
            </a:endParaRPr>
          </a:p>
          <a:p>
            <a:pPr marL="409397" indent="-409397" defTabSz="196062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en-US" sz="2800" dirty="0" smtClean="0">
              <a:latin typeface="Arial"/>
              <a:ea typeface="+mn-ea"/>
              <a:cs typeface="Arial"/>
            </a:endParaRPr>
          </a:p>
          <a:p>
            <a:pPr marL="409397" indent="-409397" defTabSz="196062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en-US" sz="2800" dirty="0" smtClean="0">
              <a:latin typeface="Arial"/>
              <a:ea typeface="+mn-ea"/>
              <a:cs typeface="Arial"/>
            </a:endParaRPr>
          </a:p>
          <a:p>
            <a:pPr marL="409397" indent="-409397" defTabSz="196062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en-US" sz="2800" dirty="0" smtClean="0">
              <a:latin typeface="Arial"/>
              <a:ea typeface="+mn-ea"/>
              <a:cs typeface="Arial"/>
            </a:endParaRPr>
          </a:p>
          <a:p>
            <a:pPr marL="409397" indent="-409397" defTabSz="196062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en-US" sz="2800" dirty="0" smtClean="0">
              <a:latin typeface="Arial"/>
              <a:ea typeface="+mn-ea"/>
              <a:cs typeface="Arial"/>
            </a:endParaRPr>
          </a:p>
          <a:p>
            <a:pPr marL="409397" indent="-409397" defTabSz="196062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en-US" sz="2800" dirty="0" smtClean="0">
              <a:latin typeface="Arial"/>
              <a:ea typeface="+mn-ea"/>
              <a:cs typeface="Arial"/>
            </a:endParaRPr>
          </a:p>
          <a:p>
            <a:pPr marL="409397" indent="-409397" defTabSz="196062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en-US" sz="2800" dirty="0" smtClean="0">
              <a:latin typeface="Arial"/>
              <a:ea typeface="+mn-ea"/>
              <a:cs typeface="Arial"/>
            </a:endParaRPr>
          </a:p>
          <a:p>
            <a:pPr marL="409397" indent="-409397" defTabSz="196062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en-US" sz="2800" dirty="0" smtClean="0">
              <a:latin typeface="Arial"/>
              <a:ea typeface="+mn-ea"/>
              <a:cs typeface="Arial"/>
            </a:endParaRPr>
          </a:p>
          <a:p>
            <a:pPr marL="409397" indent="-409397" defTabSz="196062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en-US" sz="2800" dirty="0" smtClean="0">
              <a:latin typeface="Arial"/>
              <a:ea typeface="+mn-ea"/>
              <a:cs typeface="Arial"/>
            </a:endParaRPr>
          </a:p>
          <a:p>
            <a:pPr marL="409397" indent="-409397" defTabSz="196062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en-US" sz="2800" dirty="0" smtClean="0">
              <a:latin typeface="Arial"/>
              <a:ea typeface="+mn-ea"/>
              <a:cs typeface="Arial"/>
            </a:endParaRPr>
          </a:p>
          <a:p>
            <a:pPr marL="409397" indent="-409397" defTabSz="196062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en-US" sz="2800" dirty="0" smtClean="0">
              <a:latin typeface="Arial"/>
              <a:ea typeface="+mn-ea"/>
              <a:cs typeface="Arial"/>
            </a:endParaRPr>
          </a:p>
          <a:p>
            <a:pPr marL="409397" indent="-409397" defTabSz="196062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en-US" sz="2800" dirty="0" smtClean="0">
              <a:latin typeface="Arial"/>
              <a:ea typeface="+mn-ea"/>
              <a:cs typeface="Arial"/>
            </a:endParaRPr>
          </a:p>
          <a:p>
            <a:pPr marL="409397" indent="-409397" defTabSz="196062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dirty="0" smtClean="0">
              <a:latin typeface="Arial"/>
              <a:ea typeface="+mn-ea"/>
              <a:cs typeface="Arial"/>
            </a:endParaRPr>
          </a:p>
          <a:p>
            <a:pPr marL="409397" indent="-409397" defTabSz="196062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en-US" sz="2800" dirty="0" smtClean="0">
              <a:latin typeface="Arial"/>
              <a:ea typeface="+mn-ea"/>
              <a:cs typeface="Arial"/>
            </a:endParaRPr>
          </a:p>
          <a:p>
            <a:pPr marL="409397" indent="-409397" defTabSz="196062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en-US" sz="2800" dirty="0" smtClean="0">
              <a:latin typeface="Arial"/>
              <a:ea typeface="+mn-ea"/>
              <a:cs typeface="Arial"/>
            </a:endParaRPr>
          </a:p>
          <a:p>
            <a:pPr marL="409397" indent="-409397" defTabSz="196062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en-US" sz="2800" dirty="0" smtClean="0">
              <a:latin typeface="Arial"/>
              <a:ea typeface="+mn-ea"/>
              <a:cs typeface="Arial"/>
            </a:endParaRPr>
          </a:p>
          <a:p>
            <a:pPr marL="409397" indent="-409397" defTabSz="196062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en-US" sz="2800" dirty="0" smtClean="0">
              <a:latin typeface="Arial"/>
              <a:ea typeface="+mn-ea"/>
              <a:cs typeface="Arial"/>
            </a:endParaRPr>
          </a:p>
          <a:p>
            <a:pPr marL="409397" indent="-409397" defTabSz="196062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en-US" sz="2800" dirty="0" smtClean="0">
              <a:latin typeface="Arial"/>
              <a:ea typeface="+mn-ea"/>
              <a:cs typeface="Arial"/>
            </a:endParaRPr>
          </a:p>
          <a:p>
            <a:pPr marL="409397" indent="-409397" defTabSz="196062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en-US" sz="2800" dirty="0" smtClean="0">
              <a:latin typeface="Arial"/>
              <a:ea typeface="+mn-ea"/>
              <a:cs typeface="Arial"/>
            </a:endParaRPr>
          </a:p>
          <a:p>
            <a:pPr marL="409397" indent="-409397" defTabSz="196062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en-US" sz="2800" dirty="0" smtClean="0">
              <a:latin typeface="Arial"/>
              <a:ea typeface="+mn-ea"/>
              <a:cs typeface="Arial"/>
            </a:endParaRPr>
          </a:p>
          <a:p>
            <a:pPr marL="409397" indent="-409397" defTabSz="196062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en-US" sz="2800" dirty="0">
              <a:latin typeface="+mn-lt"/>
              <a:ea typeface="+mn-ea"/>
              <a:cs typeface="+mn-cs"/>
            </a:endParaRPr>
          </a:p>
        </p:txBody>
      </p:sp>
      <p:pic>
        <p:nvPicPr>
          <p:cNvPr id="30" name="Picture 29" descr="limit_wprime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411519" y="29280407"/>
            <a:ext cx="6853638" cy="5499704"/>
          </a:xfrm>
          <a:prstGeom prst="rect">
            <a:avLst/>
          </a:prstGeom>
        </p:spPr>
      </p:pic>
      <p:pic>
        <p:nvPicPr>
          <p:cNvPr id="31" name="Picture 30" descr="limit_wstar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344665" y="29280407"/>
            <a:ext cx="6853638" cy="5499704"/>
          </a:xfrm>
          <a:prstGeom prst="rect">
            <a:avLst/>
          </a:prstGeom>
        </p:spPr>
      </p:pic>
      <p:pic>
        <p:nvPicPr>
          <p:cNvPr id="32" name="Picture 31" descr="limits_norm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440295" y="36070839"/>
            <a:ext cx="6853638" cy="4639940"/>
          </a:xfrm>
          <a:prstGeom prst="rect">
            <a:avLst/>
          </a:prstGeom>
        </p:spPr>
      </p:pic>
      <p:pic>
        <p:nvPicPr>
          <p:cNvPr id="33" name="Picture 32" descr="wp_ws_eta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98323" y="11421199"/>
            <a:ext cx="6424209" cy="4608980"/>
          </a:xfrm>
          <a:prstGeom prst="rect">
            <a:avLst/>
          </a:prstGeom>
        </p:spPr>
      </p:pic>
      <p:graphicFrame>
        <p:nvGraphicFramePr>
          <p:cNvPr id="34" name="Object 33"/>
          <p:cNvGraphicFramePr>
            <a:graphicFrameLocks noChangeAspect="1"/>
          </p:cNvGraphicFramePr>
          <p:nvPr/>
        </p:nvGraphicFramePr>
        <p:xfrm>
          <a:off x="19478973" y="11109326"/>
          <a:ext cx="5052643" cy="789580"/>
        </p:xfrm>
        <a:graphic>
          <a:graphicData uri="http://schemas.openxmlformats.org/presentationml/2006/ole">
            <p:oleObj spid="_x0000_s1026" name="Equation" r:id="rId10" imgW="1854000" imgH="291960" progId="Equation.3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16407456" y="11767972"/>
          <a:ext cx="571565" cy="600686"/>
        </p:xfrm>
        <a:graphic>
          <a:graphicData uri="http://schemas.openxmlformats.org/presentationml/2006/ole">
            <p:oleObj spid="_x0000_s1027" name="Equation" r:id="rId11" imgW="203040" imgH="215640" progId="Equation.3">
              <p:embed/>
            </p:oleObj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22720264" y="11786980"/>
          <a:ext cx="925935" cy="634684"/>
        </p:xfrm>
        <a:graphic>
          <a:graphicData uri="http://schemas.openxmlformats.org/presentationml/2006/ole">
            <p:oleObj spid="_x0000_s1028" name="Equation" r:id="rId12" imgW="330120" imgH="228600" progId="Equation.3">
              <p:embed/>
            </p:oleObj>
          </a:graphicData>
        </a:graphic>
      </p:graphicFrame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20809968" y="12188928"/>
          <a:ext cx="640154" cy="634684"/>
        </p:xfrm>
        <a:graphic>
          <a:graphicData uri="http://schemas.openxmlformats.org/presentationml/2006/ole">
            <p:oleObj spid="_x0000_s1029" name="Equation" r:id="rId13" imgW="228600" imgH="228600" progId="Equation.3">
              <p:embed/>
            </p:oleObj>
          </a:graphicData>
        </a:graphic>
      </p:graphicFrame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25289459" y="12187356"/>
          <a:ext cx="571565" cy="600686"/>
        </p:xfrm>
        <a:graphic>
          <a:graphicData uri="http://schemas.openxmlformats.org/presentationml/2006/ole">
            <p:oleObj spid="_x0000_s1030" name="Equation" r:id="rId14" imgW="203040" imgH="215640" progId="Equation.3">
              <p:embed/>
            </p:oleObj>
          </a:graphicData>
        </a:graphic>
      </p:graphicFrame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26599338" y="12188928"/>
          <a:ext cx="925935" cy="634684"/>
        </p:xfrm>
        <a:graphic>
          <a:graphicData uri="http://schemas.openxmlformats.org/presentationml/2006/ole">
            <p:oleObj spid="_x0000_s1031" name="Equation" r:id="rId15" imgW="330120" imgH="228600" progId="Equation.3">
              <p:embed/>
            </p:oleObj>
          </a:graphicData>
        </a:graphic>
      </p:graphicFrame>
      <p:graphicFrame>
        <p:nvGraphicFramePr>
          <p:cNvPr id="1032" name="Object 8"/>
          <p:cNvGraphicFramePr>
            <a:graphicFrameLocks noChangeAspect="1"/>
          </p:cNvGraphicFramePr>
          <p:nvPr/>
        </p:nvGraphicFramePr>
        <p:xfrm>
          <a:off x="16526354" y="12948547"/>
          <a:ext cx="605858" cy="600686"/>
        </p:xfrm>
        <a:graphic>
          <a:graphicData uri="http://schemas.openxmlformats.org/presentationml/2006/ole">
            <p:oleObj spid="_x0000_s1032" name="Equation" r:id="rId16" imgW="215640" imgH="215640" progId="Equation.3">
              <p:embed/>
            </p:oleObj>
          </a:graphicData>
        </a:graphic>
      </p:graphicFrame>
      <p:sp>
        <p:nvSpPr>
          <p:cNvPr id="41" name="TextBox 40"/>
          <p:cNvSpPr txBox="1"/>
          <p:nvPr/>
        </p:nvSpPr>
        <p:spPr>
          <a:xfrm>
            <a:off x="8547557" y="10546028"/>
            <a:ext cx="6418653" cy="1242814"/>
          </a:xfrm>
          <a:prstGeom prst="rect">
            <a:avLst/>
          </a:prstGeom>
          <a:noFill/>
        </p:spPr>
        <p:txBody>
          <a:bodyPr wrap="square" lIns="218342" tIns="109172" rIns="218342" bIns="109172" rtlCol="0">
            <a:noAutofit/>
          </a:bodyPr>
          <a:lstStyle/>
          <a:p>
            <a:r>
              <a:rPr lang="en-US" sz="2800" dirty="0" smtClean="0">
                <a:latin typeface="+mn-lt"/>
              </a:rPr>
              <a:t>Reconstructed electron </a:t>
            </a:r>
            <a:r>
              <a:rPr lang="el-GR" sz="2800" dirty="0" smtClean="0">
                <a:latin typeface="+mn-lt"/>
                <a:cs typeface="Arial"/>
              </a:rPr>
              <a:t>η</a:t>
            </a:r>
            <a:r>
              <a:rPr lang="en-US" sz="2800" dirty="0" smtClean="0">
                <a:latin typeface="+mn-lt"/>
                <a:cs typeface="Arial"/>
              </a:rPr>
              <a:t> distribution for </a:t>
            </a:r>
            <a:r>
              <a:rPr lang="en-US" sz="2800" dirty="0" smtClean="0"/>
              <a:t>W' → e</a:t>
            </a:r>
            <a:r>
              <a:rPr lang="el-GR" sz="2800" dirty="0" smtClean="0"/>
              <a:t>ν</a:t>
            </a:r>
            <a:r>
              <a:rPr lang="en-US" sz="2800" dirty="0" smtClean="0"/>
              <a:t> and W* → e</a:t>
            </a:r>
            <a:r>
              <a:rPr lang="el-GR" sz="2800" dirty="0" smtClean="0"/>
              <a:t>ν</a:t>
            </a:r>
            <a:r>
              <a:rPr lang="en-US" sz="2800" dirty="0" smtClean="0"/>
              <a:t>:</a:t>
            </a:r>
            <a:endParaRPr lang="ru-RU" sz="2800" dirty="0">
              <a:latin typeface="+mn-lt"/>
            </a:endParaRPr>
          </a:p>
        </p:txBody>
      </p:sp>
      <p:graphicFrame>
        <p:nvGraphicFramePr>
          <p:cNvPr id="42" name="Object 41"/>
          <p:cNvGraphicFramePr>
            <a:graphicFrameLocks noChangeAspect="1"/>
          </p:cNvGraphicFramePr>
          <p:nvPr/>
        </p:nvGraphicFramePr>
        <p:xfrm>
          <a:off x="4778634" y="19279379"/>
          <a:ext cx="381044" cy="513793"/>
        </p:xfrm>
        <a:graphic>
          <a:graphicData uri="http://schemas.openxmlformats.org/presentationml/2006/ole">
            <p:oleObj spid="_x0000_s1033" name="Equation" r:id="rId17" imgW="139680" imgH="190440" progId="Equation.3">
              <p:embed/>
            </p:oleObj>
          </a:graphicData>
        </a:graphic>
      </p:graphicFrame>
      <p:sp>
        <p:nvSpPr>
          <p:cNvPr id="43" name="TextBox 42"/>
          <p:cNvSpPr txBox="1"/>
          <p:nvPr/>
        </p:nvSpPr>
        <p:spPr>
          <a:xfrm>
            <a:off x="15272004" y="16737385"/>
            <a:ext cx="7211867" cy="4250155"/>
          </a:xfrm>
          <a:prstGeom prst="rect">
            <a:avLst/>
          </a:prstGeom>
          <a:noFill/>
        </p:spPr>
        <p:txBody>
          <a:bodyPr wrap="square" lIns="218342" tIns="109172" rIns="218342" bIns="109172" rtlCol="0">
            <a:noAutofit/>
          </a:bodyPr>
          <a:lstStyle/>
          <a:p>
            <a:r>
              <a:rPr lang="en-US" sz="3400" b="1" dirty="0" smtClean="0">
                <a:latin typeface="+mn-lt"/>
              </a:rPr>
              <a:t>Electron channel:</a:t>
            </a:r>
          </a:p>
          <a:p>
            <a:pPr marL="412620" indent="-386829">
              <a:buFont typeface="Wingdings" pitchFamily="2" charset="2"/>
              <a:buChar char="§"/>
            </a:pPr>
            <a:r>
              <a:rPr lang="en-US" sz="2800" dirty="0" err="1" smtClean="0">
                <a:latin typeface="+mn-lt"/>
              </a:rPr>
              <a:t>p</a:t>
            </a:r>
            <a:r>
              <a:rPr lang="en-US" sz="2800" baseline="-25000" dirty="0" err="1" smtClean="0">
                <a:latin typeface="+mn-lt"/>
              </a:rPr>
              <a:t>T</a:t>
            </a:r>
            <a:r>
              <a:rPr lang="en-US" sz="2800" dirty="0" smtClean="0">
                <a:latin typeface="+mn-lt"/>
              </a:rPr>
              <a:t> &gt; 125 </a:t>
            </a:r>
            <a:r>
              <a:rPr lang="en-US" sz="2800" dirty="0" err="1" smtClean="0">
                <a:latin typeface="+mn-lt"/>
              </a:rPr>
              <a:t>GeV</a:t>
            </a:r>
            <a:endParaRPr lang="en-US" sz="2800" dirty="0" smtClean="0">
              <a:latin typeface="+mn-lt"/>
            </a:endParaRPr>
          </a:p>
          <a:p>
            <a:pPr marL="412620" indent="-412620">
              <a:buFont typeface="Wingdings" pitchFamily="2" charset="2"/>
              <a:buChar char="§"/>
            </a:pPr>
            <a:r>
              <a:rPr lang="en-US" sz="2800" dirty="0" smtClean="0">
                <a:latin typeface="+mn-lt"/>
                <a:cs typeface="Arial"/>
              </a:rPr>
              <a:t>|η| &lt; 2.47 (excluding 1.37 &lt;</a:t>
            </a:r>
            <a:r>
              <a:rPr lang="en-US" sz="2800" dirty="0" smtClean="0">
                <a:cs typeface="Arial"/>
              </a:rPr>
              <a:t> |η|</a:t>
            </a:r>
            <a:r>
              <a:rPr lang="en-US" sz="2800" dirty="0" smtClean="0">
                <a:latin typeface="+mn-lt"/>
                <a:cs typeface="Arial"/>
              </a:rPr>
              <a:t> &lt;1.52)</a:t>
            </a:r>
            <a:endParaRPr lang="en-US" sz="2800" dirty="0" smtClean="0">
              <a:latin typeface="+mn-lt"/>
            </a:endParaRPr>
          </a:p>
          <a:p>
            <a:pPr marL="412620" indent="-412620">
              <a:buFont typeface="Wingdings" pitchFamily="2" charset="2"/>
              <a:buChar char="§"/>
            </a:pPr>
            <a:r>
              <a:rPr lang="en-US" sz="2800" dirty="0" err="1" smtClean="0">
                <a:latin typeface="+mn-lt"/>
              </a:rPr>
              <a:t>ΣE</a:t>
            </a:r>
            <a:r>
              <a:rPr lang="en-US" sz="2800" baseline="-25000" dirty="0" err="1" smtClean="0">
                <a:latin typeface="+mn-lt"/>
              </a:rPr>
              <a:t>T</a:t>
            </a:r>
            <a:r>
              <a:rPr lang="en-US" sz="2800" baseline="30000" dirty="0" err="1" smtClean="0">
                <a:latin typeface="+mn-lt"/>
              </a:rPr>
              <a:t>Calo</a:t>
            </a:r>
            <a:r>
              <a:rPr lang="en-US" sz="2800" baseline="30000" dirty="0" smtClean="0">
                <a:latin typeface="+mn-lt"/>
              </a:rPr>
              <a:t> </a:t>
            </a:r>
            <a:r>
              <a:rPr lang="en-US" sz="2800" dirty="0" smtClean="0">
                <a:latin typeface="+mn-lt"/>
              </a:rPr>
              <a:t>&lt; 0.007×p</a:t>
            </a:r>
            <a:r>
              <a:rPr lang="en-US" sz="2800" baseline="-25000" dirty="0" smtClean="0">
                <a:latin typeface="+mn-lt"/>
              </a:rPr>
              <a:t>T</a:t>
            </a:r>
            <a:r>
              <a:rPr lang="en-US" sz="2800" dirty="0" smtClean="0">
                <a:latin typeface="+mn-lt"/>
              </a:rPr>
              <a:t> + 5 </a:t>
            </a:r>
            <a:r>
              <a:rPr lang="en-US" sz="2800" dirty="0" err="1" smtClean="0">
                <a:latin typeface="+mn-lt"/>
              </a:rPr>
              <a:t>GeV</a:t>
            </a:r>
            <a:r>
              <a:rPr lang="en-US" sz="2800" dirty="0" smtClean="0">
                <a:latin typeface="+mn-lt"/>
              </a:rPr>
              <a:t> (in a cone </a:t>
            </a:r>
            <a:r>
              <a:rPr lang="el-GR" sz="2800" dirty="0" smtClean="0">
                <a:latin typeface="+mn-lt"/>
              </a:rPr>
              <a:t>Δ</a:t>
            </a:r>
            <a:r>
              <a:rPr lang="en-US" sz="2800" dirty="0" smtClean="0">
                <a:latin typeface="+mn-lt"/>
              </a:rPr>
              <a:t>R &lt; 0.2</a:t>
            </a:r>
            <a:r>
              <a:rPr lang="en-US" sz="2800" baseline="30000" dirty="0" smtClean="0">
                <a:latin typeface="Arial"/>
                <a:cs typeface="Arial"/>
              </a:rPr>
              <a:t>†</a:t>
            </a:r>
            <a:r>
              <a:rPr lang="en-US" sz="2800" dirty="0" smtClean="0">
                <a:latin typeface="+mn-lt"/>
              </a:rPr>
              <a:t> around the electron)</a:t>
            </a:r>
          </a:p>
          <a:p>
            <a:pPr marL="412620" indent="-412620">
              <a:buFont typeface="Wingdings" pitchFamily="2" charset="2"/>
              <a:buChar char="§"/>
            </a:pPr>
            <a:r>
              <a:rPr lang="en-US" sz="2800" dirty="0" smtClean="0">
                <a:latin typeface="+mn-lt"/>
              </a:rPr>
              <a:t>Missing E</a:t>
            </a:r>
            <a:r>
              <a:rPr lang="en-US" sz="2800" baseline="-25000" dirty="0" smtClean="0">
                <a:latin typeface="+mn-lt"/>
              </a:rPr>
              <a:t>T</a:t>
            </a:r>
            <a:r>
              <a:rPr lang="en-US" sz="2800" dirty="0" smtClean="0">
                <a:latin typeface="+mn-lt"/>
              </a:rPr>
              <a:t> &gt; 125 </a:t>
            </a:r>
            <a:r>
              <a:rPr lang="en-US" sz="2800" dirty="0" err="1" smtClean="0">
                <a:latin typeface="+mn-lt"/>
              </a:rPr>
              <a:t>GeV</a:t>
            </a:r>
            <a:endParaRPr lang="en-US" sz="2800" dirty="0" smtClean="0">
              <a:latin typeface="+mn-lt"/>
            </a:endParaRPr>
          </a:p>
          <a:p>
            <a:pPr marL="412620" indent="-412620">
              <a:buFont typeface="Wingdings" pitchFamily="2" charset="2"/>
              <a:buChar char="§"/>
            </a:pPr>
            <a:r>
              <a:rPr lang="en-US" sz="2800" dirty="0" smtClean="0"/>
              <a:t>Veto events with additional electrons with </a:t>
            </a:r>
            <a:r>
              <a:rPr lang="en-US" sz="2800" dirty="0" err="1" smtClean="0"/>
              <a:t>p</a:t>
            </a:r>
            <a:r>
              <a:rPr lang="en-US" sz="2800" baseline="-25000" dirty="0" err="1" smtClean="0"/>
              <a:t>T</a:t>
            </a:r>
            <a:r>
              <a:rPr lang="en-US" sz="2800" dirty="0" smtClean="0"/>
              <a:t> &gt; 20 </a:t>
            </a:r>
            <a:r>
              <a:rPr lang="en-US" sz="2800" dirty="0" err="1" smtClean="0"/>
              <a:t>GeV</a:t>
            </a:r>
            <a:endParaRPr lang="en-US" sz="2800" dirty="0" smtClean="0"/>
          </a:p>
        </p:txBody>
      </p:sp>
      <p:sp>
        <p:nvSpPr>
          <p:cNvPr id="45" name="TextBox 44"/>
          <p:cNvSpPr txBox="1"/>
          <p:nvPr/>
        </p:nvSpPr>
        <p:spPr>
          <a:xfrm>
            <a:off x="15272006" y="21157546"/>
            <a:ext cx="7598681" cy="3910144"/>
          </a:xfrm>
          <a:prstGeom prst="rect">
            <a:avLst/>
          </a:prstGeom>
          <a:noFill/>
        </p:spPr>
        <p:txBody>
          <a:bodyPr wrap="square" lIns="218342" tIns="109172" rIns="218342" bIns="109172" rtlCol="0">
            <a:noAutofit/>
          </a:bodyPr>
          <a:lstStyle/>
          <a:p>
            <a:r>
              <a:rPr lang="en-US" sz="3400" b="1" dirty="0" err="1" smtClean="0">
                <a:latin typeface="+mn-lt"/>
              </a:rPr>
              <a:t>Muon</a:t>
            </a:r>
            <a:r>
              <a:rPr lang="en-US" sz="3400" b="1" dirty="0" smtClean="0">
                <a:latin typeface="+mn-lt"/>
              </a:rPr>
              <a:t> channel:</a:t>
            </a:r>
          </a:p>
          <a:p>
            <a:pPr marL="412620" indent="-386829">
              <a:buFont typeface="Wingdings" pitchFamily="2" charset="2"/>
              <a:buChar char="§"/>
            </a:pPr>
            <a:r>
              <a:rPr lang="en-US" sz="2800" dirty="0" err="1" smtClean="0">
                <a:latin typeface="+mn-lt"/>
              </a:rPr>
              <a:t>p</a:t>
            </a:r>
            <a:r>
              <a:rPr lang="en-US" sz="2800" baseline="-25000" dirty="0" err="1" smtClean="0">
                <a:latin typeface="+mn-lt"/>
              </a:rPr>
              <a:t>T</a:t>
            </a:r>
            <a:r>
              <a:rPr lang="en-US" sz="2800" dirty="0" smtClean="0">
                <a:latin typeface="+mn-lt"/>
              </a:rPr>
              <a:t> &gt; 45 </a:t>
            </a:r>
            <a:r>
              <a:rPr lang="en-US" sz="2800" dirty="0" err="1" smtClean="0">
                <a:latin typeface="+mn-lt"/>
              </a:rPr>
              <a:t>GeV</a:t>
            </a:r>
            <a:endParaRPr lang="en-US" sz="2800" dirty="0" smtClean="0">
              <a:latin typeface="+mn-lt"/>
            </a:endParaRPr>
          </a:p>
          <a:p>
            <a:pPr marL="412620" indent="-412620">
              <a:buFont typeface="Wingdings" pitchFamily="2" charset="2"/>
              <a:buChar char="§"/>
            </a:pPr>
            <a:r>
              <a:rPr lang="en-US" sz="2800" dirty="0" smtClean="0">
                <a:latin typeface="+mn-lt"/>
                <a:cs typeface="Arial"/>
              </a:rPr>
              <a:t>|η| &lt; 2.0 (excluding 1.0 &lt;</a:t>
            </a:r>
            <a:r>
              <a:rPr lang="en-US" sz="2800" dirty="0" smtClean="0">
                <a:cs typeface="Arial"/>
              </a:rPr>
              <a:t> |η|</a:t>
            </a:r>
            <a:r>
              <a:rPr lang="en-US" sz="2800" dirty="0" smtClean="0">
                <a:latin typeface="+mn-lt"/>
                <a:cs typeface="Arial"/>
              </a:rPr>
              <a:t> &lt;1.3)</a:t>
            </a:r>
          </a:p>
          <a:p>
            <a:pPr marL="412620" indent="-412620">
              <a:buFont typeface="Wingdings" pitchFamily="2" charset="2"/>
              <a:buChar char="§"/>
            </a:pPr>
            <a:r>
              <a:rPr lang="en-US" sz="2800" dirty="0" err="1" smtClean="0"/>
              <a:t>Σp</a:t>
            </a:r>
            <a:r>
              <a:rPr lang="en-US" sz="2800" baseline="-25000" dirty="0" err="1" smtClean="0"/>
              <a:t>T</a:t>
            </a:r>
            <a:r>
              <a:rPr lang="en-US" sz="2800" baseline="30000" dirty="0" err="1" smtClean="0"/>
              <a:t>Track</a:t>
            </a:r>
            <a:r>
              <a:rPr lang="en-US" sz="2800" baseline="30000" dirty="0" smtClean="0"/>
              <a:t> </a:t>
            </a:r>
            <a:r>
              <a:rPr lang="en-US" sz="2800" dirty="0" smtClean="0"/>
              <a:t>&lt; 0.05×p</a:t>
            </a:r>
            <a:r>
              <a:rPr lang="en-US" sz="2800" baseline="-25000" dirty="0" smtClean="0"/>
              <a:t>T</a:t>
            </a:r>
            <a:r>
              <a:rPr lang="en-US" sz="2800" dirty="0" smtClean="0"/>
              <a:t> (in a cone </a:t>
            </a:r>
            <a:r>
              <a:rPr lang="el-GR" sz="2800" dirty="0" smtClean="0"/>
              <a:t>Δ</a:t>
            </a:r>
            <a:r>
              <a:rPr lang="en-US" sz="2800" dirty="0" smtClean="0"/>
              <a:t>R &lt; 0.3</a:t>
            </a:r>
            <a:r>
              <a:rPr lang="en-US" sz="2800" baseline="30000" dirty="0" smtClean="0">
                <a:latin typeface="Arial"/>
                <a:cs typeface="Arial"/>
              </a:rPr>
              <a:t>†</a:t>
            </a:r>
            <a:r>
              <a:rPr lang="en-US" sz="2800" dirty="0" smtClean="0"/>
              <a:t> around the </a:t>
            </a:r>
            <a:r>
              <a:rPr lang="en-US" sz="2800" dirty="0" err="1" smtClean="0"/>
              <a:t>muon</a:t>
            </a:r>
            <a:r>
              <a:rPr lang="en-US" sz="2800" dirty="0" smtClean="0"/>
              <a:t>)</a:t>
            </a:r>
            <a:endParaRPr lang="en-US" sz="2800" dirty="0" smtClean="0">
              <a:latin typeface="+mn-lt"/>
            </a:endParaRPr>
          </a:p>
          <a:p>
            <a:pPr marL="412620" indent="-412620">
              <a:buFont typeface="Wingdings" pitchFamily="2" charset="2"/>
              <a:buChar char="§"/>
            </a:pPr>
            <a:r>
              <a:rPr lang="en-US" sz="2800" dirty="0" smtClean="0"/>
              <a:t>Missing E</a:t>
            </a:r>
            <a:r>
              <a:rPr lang="en-US" sz="2800" baseline="-25000" dirty="0" smtClean="0"/>
              <a:t>T</a:t>
            </a:r>
            <a:r>
              <a:rPr lang="en-US" sz="2800" dirty="0" smtClean="0"/>
              <a:t> &gt; 45 </a:t>
            </a:r>
            <a:r>
              <a:rPr lang="en-US" sz="2800" dirty="0" err="1" smtClean="0"/>
              <a:t>GeV</a:t>
            </a:r>
            <a:endParaRPr lang="en-US" sz="2800" dirty="0" smtClean="0"/>
          </a:p>
          <a:p>
            <a:pPr marL="412620" indent="-412620">
              <a:buFont typeface="Wingdings" pitchFamily="2" charset="2"/>
              <a:buChar char="§"/>
            </a:pPr>
            <a:r>
              <a:rPr lang="en-US" sz="2800" dirty="0" smtClean="0"/>
              <a:t>Veto events with additional </a:t>
            </a:r>
            <a:r>
              <a:rPr lang="en-US" sz="2800" dirty="0" err="1" smtClean="0"/>
              <a:t>muon</a:t>
            </a:r>
            <a:r>
              <a:rPr lang="en-US" sz="2800" dirty="0" smtClean="0"/>
              <a:t> candidates with </a:t>
            </a:r>
            <a:r>
              <a:rPr lang="en-US" sz="2800" dirty="0" err="1" smtClean="0"/>
              <a:t>p</a:t>
            </a:r>
            <a:r>
              <a:rPr lang="en-US" sz="2800" baseline="-25000" dirty="0" err="1" smtClean="0"/>
              <a:t>T</a:t>
            </a:r>
            <a:r>
              <a:rPr lang="en-US" sz="2800" dirty="0" smtClean="0"/>
              <a:t> &gt; 20 </a:t>
            </a:r>
            <a:r>
              <a:rPr lang="en-US" sz="2800" dirty="0" err="1" smtClean="0"/>
              <a:t>GeV</a:t>
            </a:r>
            <a:endParaRPr lang="en-US" sz="2800" dirty="0" smtClean="0"/>
          </a:p>
        </p:txBody>
      </p:sp>
      <p:sp>
        <p:nvSpPr>
          <p:cNvPr id="46" name="Rectangle 45"/>
          <p:cNvSpPr/>
          <p:nvPr/>
        </p:nvSpPr>
        <p:spPr>
          <a:xfrm>
            <a:off x="15464674" y="25523502"/>
            <a:ext cx="739107" cy="651363"/>
          </a:xfrm>
          <a:prstGeom prst="rect">
            <a:avLst/>
          </a:prstGeom>
        </p:spPr>
        <p:txBody>
          <a:bodyPr wrap="none" lIns="218342" tIns="109172" rIns="218342" bIns="109172">
            <a:spAutoFit/>
          </a:bodyPr>
          <a:lstStyle/>
          <a:p>
            <a:r>
              <a:rPr lang="en-US" sz="2800" baseline="30000" dirty="0" smtClean="0">
                <a:latin typeface="Arial"/>
                <a:cs typeface="Arial"/>
              </a:rPr>
              <a:t>† </a:t>
            </a:r>
            <a:r>
              <a:rPr lang="en-US" sz="2800" dirty="0" smtClean="0">
                <a:solidFill>
                  <a:prstClr val="black"/>
                </a:solidFill>
                <a:latin typeface="Arial"/>
              </a:rPr>
              <a:t> </a:t>
            </a:r>
            <a:endParaRPr lang="ru-RU" dirty="0"/>
          </a:p>
        </p:txBody>
      </p:sp>
      <p:sp>
        <p:nvSpPr>
          <p:cNvPr id="47" name="TextBox 46"/>
          <p:cNvSpPr txBox="1"/>
          <p:nvPr/>
        </p:nvSpPr>
        <p:spPr>
          <a:xfrm>
            <a:off x="22836632" y="15887357"/>
            <a:ext cx="6418653" cy="1242814"/>
          </a:xfrm>
          <a:prstGeom prst="rect">
            <a:avLst/>
          </a:prstGeom>
          <a:noFill/>
        </p:spPr>
        <p:txBody>
          <a:bodyPr wrap="square" lIns="218342" tIns="109172" rIns="218342" bIns="109172" rtlCol="0">
            <a:noAutofit/>
          </a:bodyPr>
          <a:lstStyle/>
          <a:p>
            <a:r>
              <a:rPr lang="en-US" sz="2800" dirty="0" smtClean="0">
                <a:latin typeface="+mn-lt"/>
              </a:rPr>
              <a:t>Transverse mass </a:t>
            </a:r>
            <a:r>
              <a:rPr lang="en-US" sz="2800" dirty="0" smtClean="0">
                <a:latin typeface="+mn-lt"/>
                <a:cs typeface="Arial"/>
              </a:rPr>
              <a:t>distributions of the selected events:</a:t>
            </a:r>
            <a:endParaRPr lang="ru-RU" sz="2800" dirty="0">
              <a:latin typeface="+mn-lt"/>
            </a:endParaRPr>
          </a:p>
        </p:txBody>
      </p:sp>
      <p:graphicFrame>
        <p:nvGraphicFramePr>
          <p:cNvPr id="48" name="Object 47"/>
          <p:cNvGraphicFramePr>
            <a:graphicFrameLocks noChangeAspect="1"/>
          </p:cNvGraphicFramePr>
          <p:nvPr/>
        </p:nvGraphicFramePr>
        <p:xfrm>
          <a:off x="15745504" y="25605678"/>
          <a:ext cx="3414155" cy="664909"/>
        </p:xfrm>
        <a:graphic>
          <a:graphicData uri="http://schemas.openxmlformats.org/presentationml/2006/ole">
            <p:oleObj spid="_x0000_s1035" name="Equation" r:id="rId18" imgW="1422360" imgH="279360" progId="Equation.3">
              <p:embed/>
            </p:oleObj>
          </a:graphicData>
        </a:graphic>
      </p:graphicFrame>
      <p:pic>
        <p:nvPicPr>
          <p:cNvPr id="49" name="Picture 48" descr="bkg_contributions.png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8554987" y="18117469"/>
            <a:ext cx="5855589" cy="2519232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8434366" y="17134048"/>
            <a:ext cx="6418653" cy="1242814"/>
          </a:xfrm>
          <a:prstGeom prst="rect">
            <a:avLst/>
          </a:prstGeom>
          <a:noFill/>
        </p:spPr>
        <p:txBody>
          <a:bodyPr wrap="square" lIns="218342" tIns="109172" rIns="218342" bIns="109172" rtlCol="0">
            <a:noAutofit/>
          </a:bodyPr>
          <a:lstStyle/>
          <a:p>
            <a:r>
              <a:rPr lang="en-US" sz="2800" dirty="0" smtClean="0">
                <a:latin typeface="+mn-lt"/>
              </a:rPr>
              <a:t>Expected number of events in each channel for </a:t>
            </a:r>
            <a:r>
              <a:rPr lang="en-US" sz="2800" i="1" dirty="0" err="1" smtClean="0">
                <a:latin typeface="+mn-lt"/>
              </a:rPr>
              <a:t>m</a:t>
            </a:r>
            <a:r>
              <a:rPr lang="en-US" sz="2800" baseline="-25000" dirty="0" err="1" smtClean="0">
                <a:latin typeface="+mn-lt"/>
              </a:rPr>
              <a:t>T</a:t>
            </a:r>
            <a:r>
              <a:rPr lang="en-US" sz="2800" baseline="-25000" dirty="0" smtClean="0">
                <a:latin typeface="+mn-lt"/>
              </a:rPr>
              <a:t> </a:t>
            </a:r>
            <a:r>
              <a:rPr lang="en-US" sz="2800" dirty="0" smtClean="0">
                <a:latin typeface="+mn-lt"/>
              </a:rPr>
              <a:t>&gt; 1500 </a:t>
            </a:r>
            <a:r>
              <a:rPr lang="en-US" sz="2800" dirty="0" err="1" smtClean="0">
                <a:latin typeface="+mn-lt"/>
              </a:rPr>
              <a:t>GeV</a:t>
            </a:r>
            <a:r>
              <a:rPr lang="en-US" sz="2800" dirty="0" smtClean="0">
                <a:latin typeface="+mn-lt"/>
              </a:rPr>
              <a:t>:</a:t>
            </a:r>
            <a:endParaRPr lang="ru-RU" sz="2800" dirty="0">
              <a:latin typeface="+mn-lt"/>
            </a:endParaRPr>
          </a:p>
        </p:txBody>
      </p:sp>
      <p:pic>
        <p:nvPicPr>
          <p:cNvPr id="51" name="Picture 50" descr="mass_limits.png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22979500" y="35836323"/>
            <a:ext cx="5996939" cy="2517002"/>
          </a:xfrm>
          <a:prstGeom prst="rect">
            <a:avLst/>
          </a:prstGeom>
        </p:spPr>
      </p:pic>
      <p:sp>
        <p:nvSpPr>
          <p:cNvPr id="53" name="Rectangle 52"/>
          <p:cNvSpPr/>
          <p:nvPr/>
        </p:nvSpPr>
        <p:spPr>
          <a:xfrm>
            <a:off x="22383046" y="34709987"/>
            <a:ext cx="6883409" cy="1082251"/>
          </a:xfrm>
          <a:prstGeom prst="rect">
            <a:avLst/>
          </a:prstGeom>
        </p:spPr>
        <p:txBody>
          <a:bodyPr wrap="square" lIns="218342" tIns="109172" rIns="218342" bIns="109172">
            <a:spAutoFit/>
          </a:bodyPr>
          <a:lstStyle/>
          <a:p>
            <a:pPr marL="409397" lvl="4" indent="-409397" defTabSz="196062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800" dirty="0" smtClean="0">
                <a:latin typeface="+mn-lt"/>
              </a:rPr>
              <a:t>95% CL </a:t>
            </a:r>
            <a:r>
              <a:rPr lang="en-US" sz="2800" dirty="0" smtClean="0">
                <a:latin typeface="+mn-lt"/>
                <a:cs typeface="Arial"/>
              </a:rPr>
              <a:t>lower limits on </a:t>
            </a:r>
            <a:r>
              <a:rPr lang="en-US" sz="2800" dirty="0" smtClean="0">
                <a:latin typeface="+mn-lt"/>
              </a:rPr>
              <a:t>W' and W*</a:t>
            </a:r>
            <a:r>
              <a:rPr lang="en-US" sz="2800" dirty="0" smtClean="0">
                <a:latin typeface="+mn-lt"/>
                <a:cs typeface="Arial"/>
              </a:rPr>
              <a:t> masses:</a:t>
            </a:r>
          </a:p>
        </p:txBody>
      </p:sp>
      <p:sp>
        <p:nvSpPr>
          <p:cNvPr id="54" name="Rectangle 53"/>
          <p:cNvSpPr/>
          <p:nvPr/>
        </p:nvSpPr>
        <p:spPr>
          <a:xfrm>
            <a:off x="15251363" y="34709495"/>
            <a:ext cx="6912797" cy="1513138"/>
          </a:xfrm>
          <a:prstGeom prst="rect">
            <a:avLst/>
          </a:prstGeom>
        </p:spPr>
        <p:txBody>
          <a:bodyPr wrap="square" lIns="218342" tIns="109172" rIns="218342" bIns="109172">
            <a:spAutoFit/>
          </a:bodyPr>
          <a:lstStyle/>
          <a:p>
            <a:pPr marL="409397" lvl="4" indent="-409397" defTabSz="196062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800" dirty="0" smtClean="0">
                <a:latin typeface="+mn-lt"/>
              </a:rPr>
              <a:t>Normalized limits </a:t>
            </a:r>
            <a:r>
              <a:rPr lang="el-GR" sz="2800" i="1" dirty="0" smtClean="0">
                <a:latin typeface="+mn-lt"/>
                <a:cs typeface="Arial"/>
              </a:rPr>
              <a:t>σ</a:t>
            </a:r>
            <a:r>
              <a:rPr lang="en-US" sz="2800" baseline="-25000" dirty="0" smtClean="0">
                <a:latin typeface="+mn-lt"/>
                <a:cs typeface="Arial"/>
              </a:rPr>
              <a:t>limit</a:t>
            </a:r>
            <a:r>
              <a:rPr lang="en-US" sz="2800" dirty="0" smtClean="0">
                <a:latin typeface="+mn-lt"/>
                <a:cs typeface="Arial"/>
              </a:rPr>
              <a:t>/</a:t>
            </a:r>
            <a:r>
              <a:rPr lang="el-GR" sz="2800" i="1" dirty="0" smtClean="0">
                <a:latin typeface="+mn-lt"/>
                <a:cs typeface="Arial"/>
              </a:rPr>
              <a:t>σ</a:t>
            </a:r>
            <a:r>
              <a:rPr lang="en-US" sz="2800" baseline="-25000" dirty="0" smtClean="0">
                <a:latin typeface="+mn-lt"/>
                <a:cs typeface="Arial"/>
              </a:rPr>
              <a:t>SSM</a:t>
            </a:r>
            <a:r>
              <a:rPr lang="en-US" sz="2800" dirty="0" smtClean="0">
                <a:latin typeface="+mn-lt"/>
                <a:cs typeface="Arial"/>
              </a:rPr>
              <a:t> can be compared to previous ATLAS [4,5] and CDF [6] searches:</a:t>
            </a:r>
          </a:p>
        </p:txBody>
      </p:sp>
      <p:pic>
        <p:nvPicPr>
          <p:cNvPr id="56" name="Picture 55" descr="wp_syst.png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3032651" y="32638285"/>
            <a:ext cx="9804647" cy="4454477"/>
          </a:xfrm>
          <a:prstGeom prst="rect">
            <a:avLst/>
          </a:prstGeom>
        </p:spPr>
      </p:pic>
      <p:graphicFrame>
        <p:nvGraphicFramePr>
          <p:cNvPr id="58" name="Object 57"/>
          <p:cNvGraphicFramePr>
            <a:graphicFrameLocks noChangeAspect="1"/>
          </p:cNvGraphicFramePr>
          <p:nvPr/>
        </p:nvGraphicFramePr>
        <p:xfrm>
          <a:off x="4310803" y="25851675"/>
          <a:ext cx="7445600" cy="1182480"/>
        </p:xfrm>
        <a:graphic>
          <a:graphicData uri="http://schemas.openxmlformats.org/presentationml/2006/ole">
            <p:oleObj spid="_x0000_s1037" name="Equation" r:id="rId22" imgW="3085920" imgH="495000" progId="Equation.3">
              <p:embed/>
            </p:oleObj>
          </a:graphicData>
        </a:graphic>
      </p:graphicFrame>
      <p:graphicFrame>
        <p:nvGraphicFramePr>
          <p:cNvPr id="60" name="Object 59"/>
          <p:cNvGraphicFramePr>
            <a:graphicFrameLocks noChangeAspect="1"/>
          </p:cNvGraphicFramePr>
          <p:nvPr/>
        </p:nvGraphicFramePr>
        <p:xfrm>
          <a:off x="5009988" y="28919321"/>
          <a:ext cx="6035738" cy="574239"/>
        </p:xfrm>
        <a:graphic>
          <a:graphicData uri="http://schemas.openxmlformats.org/presentationml/2006/ole">
            <p:oleObj spid="_x0000_s1039" name="Equation" r:id="rId23" imgW="2514600" imgH="241200" progId="Equation.3">
              <p:embed/>
            </p:oleObj>
          </a:graphicData>
        </a:graphic>
      </p:graphicFrame>
      <p:sp>
        <p:nvSpPr>
          <p:cNvPr id="55" name="Rectangle 54"/>
          <p:cNvSpPr/>
          <p:nvPr/>
        </p:nvSpPr>
        <p:spPr>
          <a:xfrm>
            <a:off x="22434749" y="38695316"/>
            <a:ext cx="6760268" cy="1944025"/>
          </a:xfrm>
          <a:prstGeom prst="rect">
            <a:avLst/>
          </a:prstGeom>
        </p:spPr>
        <p:txBody>
          <a:bodyPr wrap="square" lIns="218342" tIns="109172" rIns="218342" bIns="109172">
            <a:spAutoFit/>
          </a:bodyPr>
          <a:lstStyle/>
          <a:p>
            <a:pPr marL="409397" lvl="4" indent="-409397" defTabSz="196062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800" dirty="0" smtClean="0">
                <a:latin typeface="+mn-lt"/>
                <a:cs typeface="Arial"/>
              </a:rPr>
              <a:t>The search is resumed in 2015 using </a:t>
            </a:r>
            <a:r>
              <a:rPr lang="en-US" sz="2800" i="1" dirty="0" smtClean="0">
                <a:latin typeface="+mn-lt"/>
                <a:cs typeface="Arial"/>
              </a:rPr>
              <a:t>pp</a:t>
            </a:r>
            <a:r>
              <a:rPr lang="en-US" sz="2800" dirty="0" smtClean="0">
                <a:latin typeface="+mn-lt"/>
                <a:cs typeface="Arial"/>
              </a:rPr>
              <a:t> </a:t>
            </a:r>
            <a:r>
              <a:rPr lang="en-US" sz="2800" dirty="0" smtClean="0">
                <a:latin typeface="+mn-lt"/>
                <a:cs typeface="Arial"/>
              </a:rPr>
              <a:t>collision </a:t>
            </a:r>
            <a:r>
              <a:rPr lang="en-US" sz="2800" dirty="0" smtClean="0">
                <a:latin typeface="+mn-lt"/>
                <a:cs typeface="Arial"/>
              </a:rPr>
              <a:t>data at </a:t>
            </a:r>
            <a:r>
              <a:rPr lang="en-US" sz="2800" dirty="0" smtClean="0"/>
              <a:t>√s = 13 </a:t>
            </a:r>
            <a:r>
              <a:rPr lang="en-US" sz="2800" dirty="0" err="1" smtClean="0"/>
              <a:t>TeV</a:t>
            </a:r>
            <a:r>
              <a:rPr lang="en-US" sz="2800" dirty="0" smtClean="0"/>
              <a:t>. First public plots based on 78 pb</a:t>
            </a:r>
            <a:r>
              <a:rPr lang="en-US" sz="2800" baseline="30000" dirty="0" smtClean="0"/>
              <a:t>-1</a:t>
            </a:r>
            <a:r>
              <a:rPr lang="en-US" sz="2800" dirty="0" smtClean="0"/>
              <a:t> of the data are available in ref. [7]</a:t>
            </a:r>
            <a:endParaRPr lang="en-US" sz="2800" dirty="0" smtClean="0">
              <a:latin typeface="+mn-lt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TLAS-LHCC-Templat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ATLAS-LHCC-Template.potx</Template>
  <TotalTime>3691</TotalTime>
  <Words>821</Words>
  <Application>Microsoft Macintosh PowerPoint</Application>
  <PresentationFormat>Custom</PresentationFormat>
  <Paragraphs>107</Paragraphs>
  <Slides>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ATLAS-LHCC-Template</vt:lpstr>
      <vt:lpstr>Equation</vt:lpstr>
      <vt:lpstr>Search for heavy charged vector bosons decaying to a charged lepton and a neutrino with the ATLAS experiment</vt:lpstr>
    </vt:vector>
  </TitlesOfParts>
  <Company>ATLAS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ATLAS LHCC Poster</dc:title>
  <dc:subject>Physics</dc:subject>
  <dc:creator>ATLAS Collaboration</dc:creator>
  <cp:keywords>ATLAS, LHC, CERN, Particle Physics</cp:keywords>
  <dc:description>Template prepared by Andre-Pierre Olivier</dc:description>
  <cp:lastModifiedBy>Victor</cp:lastModifiedBy>
  <cp:revision>253</cp:revision>
  <dcterms:created xsi:type="dcterms:W3CDTF">2012-03-05T18:07:16Z</dcterms:created>
  <dcterms:modified xsi:type="dcterms:W3CDTF">2015-08-06T15:22:58Z</dcterms:modified>
</cp:coreProperties>
</file>