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30275213" cy="42811700"/>
  <p:notesSz cx="7102475" cy="102314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9200" kern="1200">
        <a:solidFill>
          <a:schemeClr val="tx1"/>
        </a:solidFill>
        <a:latin typeface="Arial" charset="0"/>
        <a:ea typeface="+mn-ea"/>
        <a:cs typeface="+mn-cs"/>
      </a:defRPr>
    </a:lvl1pPr>
    <a:lvl2pPr marL="646711" algn="l" rtl="0" fontAlgn="base">
      <a:spcBef>
        <a:spcPct val="0"/>
      </a:spcBef>
      <a:spcAft>
        <a:spcPct val="0"/>
      </a:spcAft>
      <a:defRPr sz="9200" kern="1200">
        <a:solidFill>
          <a:schemeClr val="tx1"/>
        </a:solidFill>
        <a:latin typeface="Arial" charset="0"/>
        <a:ea typeface="+mn-ea"/>
        <a:cs typeface="+mn-cs"/>
      </a:defRPr>
    </a:lvl2pPr>
    <a:lvl3pPr marL="1293423" algn="l" rtl="0" fontAlgn="base">
      <a:spcBef>
        <a:spcPct val="0"/>
      </a:spcBef>
      <a:spcAft>
        <a:spcPct val="0"/>
      </a:spcAft>
      <a:defRPr sz="9200" kern="1200">
        <a:solidFill>
          <a:schemeClr val="tx1"/>
        </a:solidFill>
        <a:latin typeface="Arial" charset="0"/>
        <a:ea typeface="+mn-ea"/>
        <a:cs typeface="+mn-cs"/>
      </a:defRPr>
    </a:lvl3pPr>
    <a:lvl4pPr marL="1940134" algn="l" rtl="0" fontAlgn="base">
      <a:spcBef>
        <a:spcPct val="0"/>
      </a:spcBef>
      <a:spcAft>
        <a:spcPct val="0"/>
      </a:spcAft>
      <a:defRPr sz="9200" kern="1200">
        <a:solidFill>
          <a:schemeClr val="tx1"/>
        </a:solidFill>
        <a:latin typeface="Arial" charset="0"/>
        <a:ea typeface="+mn-ea"/>
        <a:cs typeface="+mn-cs"/>
      </a:defRPr>
    </a:lvl4pPr>
    <a:lvl5pPr marL="2586845" algn="l" rtl="0" fontAlgn="base">
      <a:spcBef>
        <a:spcPct val="0"/>
      </a:spcBef>
      <a:spcAft>
        <a:spcPct val="0"/>
      </a:spcAft>
      <a:defRPr sz="9200" kern="1200">
        <a:solidFill>
          <a:schemeClr val="tx1"/>
        </a:solidFill>
        <a:latin typeface="Arial" charset="0"/>
        <a:ea typeface="+mn-ea"/>
        <a:cs typeface="+mn-cs"/>
      </a:defRPr>
    </a:lvl5pPr>
    <a:lvl6pPr marL="3233556" algn="l" defTabSz="1293423" rtl="0" eaLnBrk="1" latinLnBrk="0" hangingPunct="1">
      <a:defRPr sz="9200" kern="1200">
        <a:solidFill>
          <a:schemeClr val="tx1"/>
        </a:solidFill>
        <a:latin typeface="Arial" charset="0"/>
        <a:ea typeface="+mn-ea"/>
        <a:cs typeface="+mn-cs"/>
      </a:defRPr>
    </a:lvl6pPr>
    <a:lvl7pPr marL="3880268" algn="l" defTabSz="1293423" rtl="0" eaLnBrk="1" latinLnBrk="0" hangingPunct="1">
      <a:defRPr sz="9200" kern="1200">
        <a:solidFill>
          <a:schemeClr val="tx1"/>
        </a:solidFill>
        <a:latin typeface="Arial" charset="0"/>
        <a:ea typeface="+mn-ea"/>
        <a:cs typeface="+mn-cs"/>
      </a:defRPr>
    </a:lvl7pPr>
    <a:lvl8pPr marL="4526979" algn="l" defTabSz="1293423" rtl="0" eaLnBrk="1" latinLnBrk="0" hangingPunct="1">
      <a:defRPr sz="9200" kern="1200">
        <a:solidFill>
          <a:schemeClr val="tx1"/>
        </a:solidFill>
        <a:latin typeface="Arial" charset="0"/>
        <a:ea typeface="+mn-ea"/>
        <a:cs typeface="+mn-cs"/>
      </a:defRPr>
    </a:lvl8pPr>
    <a:lvl9pPr marL="5173690" algn="l" defTabSz="1293423" rtl="0" eaLnBrk="1" latinLnBrk="0" hangingPunct="1">
      <a:defRPr sz="9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3333CC"/>
    <a:srgbClr val="C0C0C0"/>
    <a:srgbClr val="FF6600"/>
    <a:srgbClr val="6699FF"/>
    <a:srgbClr val="F5FDBB"/>
    <a:srgbClr val="292929"/>
    <a:srgbClr val="111111"/>
    <a:srgbClr val="777777"/>
    <a:srgbClr val="5F5F5F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9388" autoAdjust="0"/>
    <p:restoredTop sz="99314" autoAdjust="0"/>
  </p:normalViewPr>
  <p:slideViewPr>
    <p:cSldViewPr>
      <p:cViewPr>
        <p:scale>
          <a:sx n="75" d="100"/>
          <a:sy n="75" d="100"/>
        </p:scale>
        <p:origin x="-784" y="10960"/>
      </p:cViewPr>
      <p:guideLst>
        <p:guide orient="horz" pos="15617"/>
        <p:guide pos="86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71215" y="13299482"/>
            <a:ext cx="25732786" cy="9176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40523" y="24260385"/>
            <a:ext cx="21194175" cy="10939928"/>
          </a:xfrm>
        </p:spPr>
        <p:txBody>
          <a:bodyPr/>
          <a:lstStyle>
            <a:lvl1pPr marL="0" indent="0" algn="ctr">
              <a:buNone/>
              <a:defRPr/>
            </a:lvl1pPr>
            <a:lvl2pPr marL="646711" indent="0" algn="ctr">
              <a:buNone/>
              <a:defRPr/>
            </a:lvl2pPr>
            <a:lvl3pPr marL="1293423" indent="0" algn="ctr">
              <a:buNone/>
              <a:defRPr/>
            </a:lvl3pPr>
            <a:lvl4pPr marL="1940134" indent="0" algn="ctr">
              <a:buNone/>
              <a:defRPr/>
            </a:lvl4pPr>
            <a:lvl5pPr marL="2586845" indent="0" algn="ctr">
              <a:buNone/>
              <a:defRPr/>
            </a:lvl5pPr>
            <a:lvl6pPr marL="3233556" indent="0" algn="ctr">
              <a:buNone/>
              <a:defRPr/>
            </a:lvl6pPr>
            <a:lvl7pPr marL="3880268" indent="0" algn="ctr">
              <a:buNone/>
              <a:defRPr/>
            </a:lvl7pPr>
            <a:lvl8pPr marL="4526979" indent="0" algn="ctr">
              <a:buNone/>
              <a:defRPr/>
            </a:lvl8pPr>
            <a:lvl9pPr marL="517369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FB4B3-A97A-488D-B239-1D7B57E433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765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574BC-C731-4DC6-8600-35FA659CB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518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21949339" y="1713565"/>
            <a:ext cx="6811732" cy="365300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14144" y="1713565"/>
            <a:ext cx="20252127" cy="365300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068DD-54A8-445A-B36E-B6212E925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550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3F114-6B53-4AF5-A735-188D9C87E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682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356" y="27511321"/>
            <a:ext cx="25734694" cy="8502777"/>
          </a:xfrm>
        </p:spPr>
        <p:txBody>
          <a:bodyPr anchor="t"/>
          <a:lstStyle>
            <a:lvl1pPr algn="l">
              <a:defRPr sz="57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91356" y="18144432"/>
            <a:ext cx="25734694" cy="9366895"/>
          </a:xfrm>
        </p:spPr>
        <p:txBody>
          <a:bodyPr anchor="b"/>
          <a:lstStyle>
            <a:lvl1pPr marL="0" indent="0">
              <a:buNone/>
              <a:defRPr sz="2800"/>
            </a:lvl1pPr>
            <a:lvl2pPr marL="646711" indent="0">
              <a:buNone/>
              <a:defRPr sz="2500"/>
            </a:lvl2pPr>
            <a:lvl3pPr marL="1293423" indent="0">
              <a:buNone/>
              <a:defRPr sz="2300"/>
            </a:lvl3pPr>
            <a:lvl4pPr marL="1940134" indent="0">
              <a:buNone/>
              <a:defRPr sz="2000"/>
            </a:lvl4pPr>
            <a:lvl5pPr marL="2586845" indent="0">
              <a:buNone/>
              <a:defRPr sz="2000"/>
            </a:lvl5pPr>
            <a:lvl6pPr marL="3233556" indent="0">
              <a:buNone/>
              <a:defRPr sz="2000"/>
            </a:lvl6pPr>
            <a:lvl7pPr marL="3880268" indent="0">
              <a:buNone/>
              <a:defRPr sz="2000"/>
            </a:lvl7pPr>
            <a:lvl8pPr marL="4526979" indent="0">
              <a:buNone/>
              <a:defRPr sz="2000"/>
            </a:lvl8pPr>
            <a:lvl9pPr marL="5173690" indent="0">
              <a:buNone/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B2B10-25E7-42C5-9B18-AB2632D58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079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14144" y="9989818"/>
            <a:ext cx="13531929" cy="2825379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9144" y="9989818"/>
            <a:ext cx="13531929" cy="2825379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CA130-84BD-4984-ACDE-68A9615EA9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532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14145" y="9582928"/>
            <a:ext cx="13375557" cy="3993409"/>
          </a:xfrm>
        </p:spPr>
        <p:txBody>
          <a:bodyPr anchor="b"/>
          <a:lstStyle>
            <a:lvl1pPr marL="0" indent="0">
              <a:buNone/>
              <a:defRPr sz="3500" b="1"/>
            </a:lvl1pPr>
            <a:lvl2pPr marL="646711" indent="0">
              <a:buNone/>
              <a:defRPr sz="2800" b="1"/>
            </a:lvl2pPr>
            <a:lvl3pPr marL="1293423" indent="0">
              <a:buNone/>
              <a:defRPr sz="2500" b="1"/>
            </a:lvl3pPr>
            <a:lvl4pPr marL="1940134" indent="0">
              <a:buNone/>
              <a:defRPr sz="2300" b="1"/>
            </a:lvl4pPr>
            <a:lvl5pPr marL="2586845" indent="0">
              <a:buNone/>
              <a:defRPr sz="2300" b="1"/>
            </a:lvl5pPr>
            <a:lvl6pPr marL="3233556" indent="0">
              <a:buNone/>
              <a:defRPr sz="2300" b="1"/>
            </a:lvl6pPr>
            <a:lvl7pPr marL="3880268" indent="0">
              <a:buNone/>
              <a:defRPr sz="2300" b="1"/>
            </a:lvl7pPr>
            <a:lvl8pPr marL="4526979" indent="0">
              <a:buNone/>
              <a:defRPr sz="2300" b="1"/>
            </a:lvl8pPr>
            <a:lvl9pPr marL="5173690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14145" y="13576336"/>
            <a:ext cx="13375557" cy="24667275"/>
          </a:xfrm>
        </p:spPr>
        <p:txBody>
          <a:bodyPr/>
          <a:lstStyle>
            <a:lvl1pPr>
              <a:defRPr sz="3500"/>
            </a:lvl1pPr>
            <a:lvl2pPr>
              <a:defRPr sz="28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5379796" y="9582928"/>
            <a:ext cx="13381277" cy="3993409"/>
          </a:xfrm>
        </p:spPr>
        <p:txBody>
          <a:bodyPr anchor="b"/>
          <a:lstStyle>
            <a:lvl1pPr marL="0" indent="0">
              <a:buNone/>
              <a:defRPr sz="3500" b="1"/>
            </a:lvl1pPr>
            <a:lvl2pPr marL="646711" indent="0">
              <a:buNone/>
              <a:defRPr sz="2800" b="1"/>
            </a:lvl2pPr>
            <a:lvl3pPr marL="1293423" indent="0">
              <a:buNone/>
              <a:defRPr sz="2500" b="1"/>
            </a:lvl3pPr>
            <a:lvl4pPr marL="1940134" indent="0">
              <a:buNone/>
              <a:defRPr sz="2300" b="1"/>
            </a:lvl4pPr>
            <a:lvl5pPr marL="2586845" indent="0">
              <a:buNone/>
              <a:defRPr sz="2300" b="1"/>
            </a:lvl5pPr>
            <a:lvl6pPr marL="3233556" indent="0">
              <a:buNone/>
              <a:defRPr sz="2300" b="1"/>
            </a:lvl6pPr>
            <a:lvl7pPr marL="3880268" indent="0">
              <a:buNone/>
              <a:defRPr sz="2300" b="1"/>
            </a:lvl7pPr>
            <a:lvl8pPr marL="4526979" indent="0">
              <a:buNone/>
              <a:defRPr sz="2300" b="1"/>
            </a:lvl8pPr>
            <a:lvl9pPr marL="5173690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5379796" y="13576336"/>
            <a:ext cx="13381277" cy="24667275"/>
          </a:xfrm>
        </p:spPr>
        <p:txBody>
          <a:bodyPr/>
          <a:lstStyle>
            <a:lvl1pPr>
              <a:defRPr sz="3500"/>
            </a:lvl1pPr>
            <a:lvl2pPr>
              <a:defRPr sz="28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4756F-3C02-49CA-A883-B9448E7A20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374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D52C7-C11B-4DC4-90EF-31422AB960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669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DF7AB-9DF0-4892-989B-552AF34D36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646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4146" y="1705171"/>
            <a:ext cx="9960157" cy="7252736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36625" y="1705173"/>
            <a:ext cx="16924446" cy="36538438"/>
          </a:xfrm>
        </p:spPr>
        <p:txBody>
          <a:bodyPr/>
          <a:lstStyle>
            <a:lvl1pPr>
              <a:defRPr sz="4500"/>
            </a:lvl1pPr>
            <a:lvl2pPr>
              <a:defRPr sz="4000"/>
            </a:lvl2pPr>
            <a:lvl3pPr>
              <a:defRPr sz="35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14146" y="8957909"/>
            <a:ext cx="9960157" cy="29285702"/>
          </a:xfrm>
        </p:spPr>
        <p:txBody>
          <a:bodyPr/>
          <a:lstStyle>
            <a:lvl1pPr marL="0" indent="0">
              <a:buNone/>
              <a:defRPr sz="2000"/>
            </a:lvl1pPr>
            <a:lvl2pPr marL="646711" indent="0">
              <a:buNone/>
              <a:defRPr sz="1700"/>
            </a:lvl2pPr>
            <a:lvl3pPr marL="1293423" indent="0">
              <a:buNone/>
              <a:defRPr sz="1400"/>
            </a:lvl3pPr>
            <a:lvl4pPr marL="1940134" indent="0">
              <a:buNone/>
              <a:defRPr sz="1300"/>
            </a:lvl4pPr>
            <a:lvl5pPr marL="2586845" indent="0">
              <a:buNone/>
              <a:defRPr sz="1300"/>
            </a:lvl5pPr>
            <a:lvl6pPr marL="3233556" indent="0">
              <a:buNone/>
              <a:defRPr sz="1300"/>
            </a:lvl6pPr>
            <a:lvl7pPr marL="3880268" indent="0">
              <a:buNone/>
              <a:defRPr sz="1300"/>
            </a:lvl7pPr>
            <a:lvl8pPr marL="4526979" indent="0">
              <a:buNone/>
              <a:defRPr sz="1300"/>
            </a:lvl8pPr>
            <a:lvl9pPr marL="5173690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B9C0B-F332-46C9-B6F9-704CF0AC43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76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34523" y="29967354"/>
            <a:ext cx="18163984" cy="3538279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934523" y="3825619"/>
            <a:ext cx="18163984" cy="25686602"/>
          </a:xfrm>
        </p:spPr>
        <p:txBody>
          <a:bodyPr/>
          <a:lstStyle>
            <a:lvl1pPr marL="0" indent="0">
              <a:buNone/>
              <a:defRPr sz="4500"/>
            </a:lvl1pPr>
            <a:lvl2pPr marL="646711" indent="0">
              <a:buNone/>
              <a:defRPr sz="4000"/>
            </a:lvl2pPr>
            <a:lvl3pPr marL="1293423" indent="0">
              <a:buNone/>
              <a:defRPr sz="3500"/>
            </a:lvl3pPr>
            <a:lvl4pPr marL="1940134" indent="0">
              <a:buNone/>
              <a:defRPr sz="2800"/>
            </a:lvl4pPr>
            <a:lvl5pPr marL="2586845" indent="0">
              <a:buNone/>
              <a:defRPr sz="2800"/>
            </a:lvl5pPr>
            <a:lvl6pPr marL="3233556" indent="0">
              <a:buNone/>
              <a:defRPr sz="2800"/>
            </a:lvl6pPr>
            <a:lvl7pPr marL="3880268" indent="0">
              <a:buNone/>
              <a:defRPr sz="2800"/>
            </a:lvl7pPr>
            <a:lvl8pPr marL="4526979" indent="0">
              <a:buNone/>
              <a:defRPr sz="2800"/>
            </a:lvl8pPr>
            <a:lvl9pPr marL="5173690" indent="0">
              <a:buNone/>
              <a:defRPr sz="28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34523" y="33505632"/>
            <a:ext cx="18163984" cy="5025320"/>
          </a:xfrm>
        </p:spPr>
        <p:txBody>
          <a:bodyPr/>
          <a:lstStyle>
            <a:lvl1pPr marL="0" indent="0">
              <a:buNone/>
              <a:defRPr sz="2000"/>
            </a:lvl1pPr>
            <a:lvl2pPr marL="646711" indent="0">
              <a:buNone/>
              <a:defRPr sz="1700"/>
            </a:lvl2pPr>
            <a:lvl3pPr marL="1293423" indent="0">
              <a:buNone/>
              <a:defRPr sz="1400"/>
            </a:lvl3pPr>
            <a:lvl4pPr marL="1940134" indent="0">
              <a:buNone/>
              <a:defRPr sz="1300"/>
            </a:lvl4pPr>
            <a:lvl5pPr marL="2586845" indent="0">
              <a:buNone/>
              <a:defRPr sz="1300"/>
            </a:lvl5pPr>
            <a:lvl6pPr marL="3233556" indent="0">
              <a:buNone/>
              <a:defRPr sz="1300"/>
            </a:lvl6pPr>
            <a:lvl7pPr marL="3880268" indent="0">
              <a:buNone/>
              <a:defRPr sz="1300"/>
            </a:lvl7pPr>
            <a:lvl8pPr marL="4526979" indent="0">
              <a:buNone/>
              <a:defRPr sz="1300"/>
            </a:lvl8pPr>
            <a:lvl9pPr marL="5173690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304F4-1D4B-4491-91F4-16576826A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823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14143" y="1713565"/>
            <a:ext cx="27246929" cy="7135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65631" tIns="232816" rIns="465631" bIns="2328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14143" y="9989818"/>
            <a:ext cx="27246929" cy="2825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65631" tIns="232816" rIns="465631" bIns="2328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14143" y="38986086"/>
            <a:ext cx="7063454" cy="297408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465631" tIns="232816" rIns="465631" bIns="232816" numCol="1" anchor="t" anchorCtr="0" compatLnSpc="1">
            <a:prstTxWarp prst="textNoShape">
              <a:avLst/>
            </a:prstTxWarp>
          </a:bodyPr>
          <a:lstStyle>
            <a:lvl1pPr>
              <a:defRPr sz="7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343460" y="38986086"/>
            <a:ext cx="9588295" cy="297408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465631" tIns="232816" rIns="465631" bIns="232816" numCol="1" anchor="t" anchorCtr="0" compatLnSpc="1">
            <a:prstTxWarp prst="textNoShape">
              <a:avLst/>
            </a:prstTxWarp>
          </a:bodyPr>
          <a:lstStyle>
            <a:lvl1pPr algn="ctr">
              <a:defRPr sz="7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697617" y="38986086"/>
            <a:ext cx="7063454" cy="297408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465631" tIns="232816" rIns="465631" bIns="232816" numCol="1" anchor="t" anchorCtr="0" compatLnSpc="1">
            <a:prstTxWarp prst="textNoShape">
              <a:avLst/>
            </a:prstTxWarp>
          </a:bodyPr>
          <a:lstStyle>
            <a:lvl1pPr algn="r">
              <a:defRPr sz="7100"/>
            </a:lvl1pPr>
          </a:lstStyle>
          <a:p>
            <a:pPr>
              <a:defRPr/>
            </a:pPr>
            <a:fld id="{0B786398-236A-4E06-A00D-7078962A3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657220" rtl="0" eaLnBrk="0" fontAlgn="base" hangingPunct="0">
        <a:spcBef>
          <a:spcPct val="0"/>
        </a:spcBef>
        <a:spcAft>
          <a:spcPct val="0"/>
        </a:spcAft>
        <a:defRPr sz="22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657220" rtl="0" eaLnBrk="0" fontAlgn="base" hangingPunct="0">
        <a:spcBef>
          <a:spcPct val="0"/>
        </a:spcBef>
        <a:spcAft>
          <a:spcPct val="0"/>
        </a:spcAft>
        <a:defRPr sz="22400">
          <a:solidFill>
            <a:schemeClr val="tx2"/>
          </a:solidFill>
          <a:latin typeface="Arial" charset="0"/>
        </a:defRPr>
      </a:lvl2pPr>
      <a:lvl3pPr algn="ctr" defTabSz="4657220" rtl="0" eaLnBrk="0" fontAlgn="base" hangingPunct="0">
        <a:spcBef>
          <a:spcPct val="0"/>
        </a:spcBef>
        <a:spcAft>
          <a:spcPct val="0"/>
        </a:spcAft>
        <a:defRPr sz="22400">
          <a:solidFill>
            <a:schemeClr val="tx2"/>
          </a:solidFill>
          <a:latin typeface="Arial" charset="0"/>
        </a:defRPr>
      </a:lvl3pPr>
      <a:lvl4pPr algn="ctr" defTabSz="4657220" rtl="0" eaLnBrk="0" fontAlgn="base" hangingPunct="0">
        <a:spcBef>
          <a:spcPct val="0"/>
        </a:spcBef>
        <a:spcAft>
          <a:spcPct val="0"/>
        </a:spcAft>
        <a:defRPr sz="22400">
          <a:solidFill>
            <a:schemeClr val="tx2"/>
          </a:solidFill>
          <a:latin typeface="Arial" charset="0"/>
        </a:defRPr>
      </a:lvl4pPr>
      <a:lvl5pPr algn="ctr" defTabSz="4657220" rtl="0" eaLnBrk="0" fontAlgn="base" hangingPunct="0">
        <a:spcBef>
          <a:spcPct val="0"/>
        </a:spcBef>
        <a:spcAft>
          <a:spcPct val="0"/>
        </a:spcAft>
        <a:defRPr sz="22400">
          <a:solidFill>
            <a:schemeClr val="tx2"/>
          </a:solidFill>
          <a:latin typeface="Arial" charset="0"/>
        </a:defRPr>
      </a:lvl5pPr>
      <a:lvl6pPr marL="646711" algn="ctr" defTabSz="4657220" rtl="0" fontAlgn="base">
        <a:spcBef>
          <a:spcPct val="0"/>
        </a:spcBef>
        <a:spcAft>
          <a:spcPct val="0"/>
        </a:spcAft>
        <a:defRPr sz="22400">
          <a:solidFill>
            <a:schemeClr val="tx2"/>
          </a:solidFill>
          <a:latin typeface="Arial" charset="0"/>
        </a:defRPr>
      </a:lvl6pPr>
      <a:lvl7pPr marL="1293423" algn="ctr" defTabSz="4657220" rtl="0" fontAlgn="base">
        <a:spcBef>
          <a:spcPct val="0"/>
        </a:spcBef>
        <a:spcAft>
          <a:spcPct val="0"/>
        </a:spcAft>
        <a:defRPr sz="22400">
          <a:solidFill>
            <a:schemeClr val="tx2"/>
          </a:solidFill>
          <a:latin typeface="Arial" charset="0"/>
        </a:defRPr>
      </a:lvl7pPr>
      <a:lvl8pPr marL="1940134" algn="ctr" defTabSz="4657220" rtl="0" fontAlgn="base">
        <a:spcBef>
          <a:spcPct val="0"/>
        </a:spcBef>
        <a:spcAft>
          <a:spcPct val="0"/>
        </a:spcAft>
        <a:defRPr sz="22400">
          <a:solidFill>
            <a:schemeClr val="tx2"/>
          </a:solidFill>
          <a:latin typeface="Arial" charset="0"/>
        </a:defRPr>
      </a:lvl8pPr>
      <a:lvl9pPr marL="2586845" algn="ctr" defTabSz="4657220" rtl="0" fontAlgn="base">
        <a:spcBef>
          <a:spcPct val="0"/>
        </a:spcBef>
        <a:spcAft>
          <a:spcPct val="0"/>
        </a:spcAft>
        <a:defRPr sz="22400">
          <a:solidFill>
            <a:schemeClr val="tx2"/>
          </a:solidFill>
          <a:latin typeface="Arial" charset="0"/>
        </a:defRPr>
      </a:lvl9pPr>
    </p:titleStyle>
    <p:bodyStyle>
      <a:lvl1pPr marL="1747018" indent="-1747018" algn="l" defTabSz="4657220" rtl="0" eaLnBrk="0" fontAlgn="base" hangingPunct="0">
        <a:spcBef>
          <a:spcPct val="20000"/>
        </a:spcBef>
        <a:spcAft>
          <a:spcPct val="0"/>
        </a:spcAft>
        <a:buChar char="•"/>
        <a:defRPr sz="16300">
          <a:solidFill>
            <a:schemeClr val="tx1"/>
          </a:solidFill>
          <a:latin typeface="+mn-lt"/>
          <a:ea typeface="+mn-ea"/>
          <a:cs typeface="+mn-cs"/>
        </a:defRPr>
      </a:lvl1pPr>
      <a:lvl2pPr marL="3783710" indent="-1455100" algn="l" defTabSz="4657220" rtl="0" eaLnBrk="0" fontAlgn="base" hangingPunct="0">
        <a:spcBef>
          <a:spcPct val="20000"/>
        </a:spcBef>
        <a:spcAft>
          <a:spcPct val="0"/>
        </a:spcAft>
        <a:buChar char="–"/>
        <a:defRPr sz="14300">
          <a:solidFill>
            <a:schemeClr val="tx1"/>
          </a:solidFill>
          <a:latin typeface="+mn-lt"/>
        </a:defRPr>
      </a:lvl2pPr>
      <a:lvl3pPr marL="5820401" indent="-1163182" algn="l" defTabSz="4657220" rtl="0" eaLnBrk="0" fontAlgn="base" hangingPunct="0">
        <a:spcBef>
          <a:spcPct val="20000"/>
        </a:spcBef>
        <a:spcAft>
          <a:spcPct val="0"/>
        </a:spcAft>
        <a:buChar char="•"/>
        <a:defRPr sz="12200">
          <a:solidFill>
            <a:schemeClr val="tx1"/>
          </a:solidFill>
          <a:latin typeface="+mn-lt"/>
        </a:defRPr>
      </a:lvl3pPr>
      <a:lvl4pPr marL="8149010" indent="-1165428" algn="l" defTabSz="4657220" rtl="0" eaLnBrk="0" fontAlgn="base" hangingPunct="0">
        <a:spcBef>
          <a:spcPct val="20000"/>
        </a:spcBef>
        <a:spcAft>
          <a:spcPct val="0"/>
        </a:spcAft>
        <a:buChar char="–"/>
        <a:defRPr sz="10200">
          <a:solidFill>
            <a:schemeClr val="tx1"/>
          </a:solidFill>
          <a:latin typeface="+mn-lt"/>
        </a:defRPr>
      </a:lvl4pPr>
      <a:lvl5pPr marL="10477618" indent="-1165428" algn="l" defTabSz="4657220" rtl="0" eaLnBrk="0" fontAlgn="base" hangingPunct="0">
        <a:spcBef>
          <a:spcPct val="20000"/>
        </a:spcBef>
        <a:spcAft>
          <a:spcPct val="0"/>
        </a:spcAft>
        <a:buChar char="»"/>
        <a:defRPr sz="10200">
          <a:solidFill>
            <a:schemeClr val="tx1"/>
          </a:solidFill>
          <a:latin typeface="+mn-lt"/>
        </a:defRPr>
      </a:lvl5pPr>
      <a:lvl6pPr marL="11124330" indent="-1165428" algn="l" defTabSz="4657220" rtl="0" fontAlgn="base">
        <a:spcBef>
          <a:spcPct val="20000"/>
        </a:spcBef>
        <a:spcAft>
          <a:spcPct val="0"/>
        </a:spcAft>
        <a:buChar char="»"/>
        <a:defRPr sz="10200">
          <a:solidFill>
            <a:schemeClr val="tx1"/>
          </a:solidFill>
          <a:latin typeface="+mn-lt"/>
        </a:defRPr>
      </a:lvl6pPr>
      <a:lvl7pPr marL="11771041" indent="-1165428" algn="l" defTabSz="4657220" rtl="0" fontAlgn="base">
        <a:spcBef>
          <a:spcPct val="20000"/>
        </a:spcBef>
        <a:spcAft>
          <a:spcPct val="0"/>
        </a:spcAft>
        <a:buChar char="»"/>
        <a:defRPr sz="10200">
          <a:solidFill>
            <a:schemeClr val="tx1"/>
          </a:solidFill>
          <a:latin typeface="+mn-lt"/>
        </a:defRPr>
      </a:lvl7pPr>
      <a:lvl8pPr marL="12417752" indent="-1165428" algn="l" defTabSz="4657220" rtl="0" fontAlgn="base">
        <a:spcBef>
          <a:spcPct val="20000"/>
        </a:spcBef>
        <a:spcAft>
          <a:spcPct val="0"/>
        </a:spcAft>
        <a:buChar char="»"/>
        <a:defRPr sz="10200">
          <a:solidFill>
            <a:schemeClr val="tx1"/>
          </a:solidFill>
          <a:latin typeface="+mn-lt"/>
        </a:defRPr>
      </a:lvl8pPr>
      <a:lvl9pPr marL="13064463" indent="-1165428" algn="l" defTabSz="4657220" rtl="0" fontAlgn="base">
        <a:spcBef>
          <a:spcPct val="20000"/>
        </a:spcBef>
        <a:spcAft>
          <a:spcPct val="0"/>
        </a:spcAft>
        <a:buChar char="»"/>
        <a:defRPr sz="102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29342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6711" algn="l" defTabSz="129342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93423" algn="l" defTabSz="129342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40134" algn="l" defTabSz="129342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6845" algn="l" defTabSz="129342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33556" algn="l" defTabSz="129342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80268" algn="l" defTabSz="129342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26979" algn="l" defTabSz="129342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73690" algn="l" defTabSz="129342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emf"/><Relationship Id="rId25" Type="http://schemas.openxmlformats.org/officeDocument/2006/relationships/image" Target="../media/image24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AutoShape 4"/>
          <p:cNvSpPr>
            <a:spLocks noChangeArrowheads="1"/>
          </p:cNvSpPr>
          <p:nvPr/>
        </p:nvSpPr>
        <p:spPr bwMode="auto">
          <a:xfrm>
            <a:off x="303958" y="22701994"/>
            <a:ext cx="29451272" cy="12529392"/>
          </a:xfrm>
          <a:prstGeom prst="roundRect">
            <a:avLst>
              <a:gd name="adj" fmla="val 2922"/>
            </a:avLst>
          </a:prstGeom>
          <a:solidFill>
            <a:schemeClr val="bg1"/>
          </a:solidFill>
          <a:ln w="31750">
            <a:solidFill>
              <a:srgbClr val="0000FF"/>
            </a:solidFill>
            <a:round/>
            <a:headEnd/>
            <a:tailEnd/>
          </a:ln>
        </p:spPr>
        <p:txBody>
          <a:bodyPr wrap="none" lIns="129341" tIns="64671" rIns="129341" bIns="64671" anchor="ctr"/>
          <a:lstStyle/>
          <a:p>
            <a:endParaRPr lang="en-US" sz="4000" dirty="0">
              <a:latin typeface="Calibri"/>
              <a:cs typeface="Calibri"/>
            </a:endParaRPr>
          </a:p>
        </p:txBody>
      </p:sp>
      <p:sp>
        <p:nvSpPr>
          <p:cNvPr id="106" name="AutoShape 4"/>
          <p:cNvSpPr>
            <a:spLocks noChangeArrowheads="1"/>
          </p:cNvSpPr>
          <p:nvPr/>
        </p:nvSpPr>
        <p:spPr bwMode="auto">
          <a:xfrm>
            <a:off x="375966" y="35591426"/>
            <a:ext cx="15913768" cy="6552728"/>
          </a:xfrm>
          <a:prstGeom prst="roundRect">
            <a:avLst>
              <a:gd name="adj" fmla="val 4149"/>
            </a:avLst>
          </a:prstGeom>
          <a:solidFill>
            <a:schemeClr val="bg1"/>
          </a:solidFill>
          <a:ln w="31750">
            <a:solidFill>
              <a:srgbClr val="0000FF"/>
            </a:solidFill>
            <a:round/>
            <a:headEnd/>
            <a:tailEnd/>
          </a:ln>
        </p:spPr>
        <p:txBody>
          <a:bodyPr wrap="none" lIns="129341" tIns="64671" rIns="129341" bIns="64671" anchor="ctr"/>
          <a:lstStyle/>
          <a:p>
            <a:endParaRPr lang="en-US" dirty="0"/>
          </a:p>
        </p:txBody>
      </p:sp>
      <p:sp>
        <p:nvSpPr>
          <p:cNvPr id="65" name="AutoShape 4"/>
          <p:cNvSpPr>
            <a:spLocks noChangeArrowheads="1"/>
          </p:cNvSpPr>
          <p:nvPr/>
        </p:nvSpPr>
        <p:spPr bwMode="auto">
          <a:xfrm>
            <a:off x="303958" y="16005250"/>
            <a:ext cx="29667296" cy="6408712"/>
          </a:xfrm>
          <a:prstGeom prst="roundRect">
            <a:avLst>
              <a:gd name="adj" fmla="val 4149"/>
            </a:avLst>
          </a:prstGeom>
          <a:solidFill>
            <a:schemeClr val="bg1"/>
          </a:solidFill>
          <a:ln w="31750">
            <a:solidFill>
              <a:srgbClr val="0000FF"/>
            </a:solidFill>
            <a:round/>
            <a:headEnd/>
            <a:tailEnd/>
          </a:ln>
        </p:spPr>
        <p:txBody>
          <a:bodyPr wrap="none" lIns="129341" tIns="64671" rIns="129341" bIns="64671" anchor="ctr"/>
          <a:lstStyle/>
          <a:p>
            <a:endParaRPr lang="en-US" dirty="0"/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8686" y="6644209"/>
            <a:ext cx="4120325" cy="2686177"/>
          </a:xfrm>
          <a:prstGeom prst="rect">
            <a:avLst/>
          </a:prstGeom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13871" y="22846010"/>
            <a:ext cx="11881319" cy="5799563"/>
          </a:xfrm>
          <a:prstGeom prst="rect">
            <a:avLst/>
          </a:prstGeom>
        </p:spPr>
      </p:pic>
      <p:sp>
        <p:nvSpPr>
          <p:cNvPr id="212" name="AutoShape 4"/>
          <p:cNvSpPr>
            <a:spLocks noChangeArrowheads="1"/>
          </p:cNvSpPr>
          <p:nvPr/>
        </p:nvSpPr>
        <p:spPr bwMode="auto">
          <a:xfrm>
            <a:off x="231950" y="13845010"/>
            <a:ext cx="29739304" cy="1944216"/>
          </a:xfrm>
          <a:prstGeom prst="roundRect">
            <a:avLst>
              <a:gd name="adj" fmla="val 2969"/>
            </a:avLst>
          </a:prstGeom>
          <a:solidFill>
            <a:schemeClr val="bg1"/>
          </a:solidFill>
          <a:ln w="31750">
            <a:solidFill>
              <a:srgbClr val="0000FF"/>
            </a:solidFill>
            <a:round/>
            <a:headEnd/>
            <a:tailEnd/>
          </a:ln>
        </p:spPr>
        <p:txBody>
          <a:bodyPr wrap="none" lIns="129341" tIns="64671" rIns="129341" bIns="64671" anchor="ctr"/>
          <a:lstStyle/>
          <a:p>
            <a:endParaRPr lang="en-US"/>
          </a:p>
        </p:txBody>
      </p:sp>
      <p:sp>
        <p:nvSpPr>
          <p:cNvPr id="2051" name="Rectangle 248"/>
          <p:cNvSpPr>
            <a:spLocks noChangeArrowheads="1"/>
          </p:cNvSpPr>
          <p:nvPr/>
        </p:nvSpPr>
        <p:spPr bwMode="auto">
          <a:xfrm>
            <a:off x="519982" y="454723"/>
            <a:ext cx="29235248" cy="366920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CCCCFF"/>
              </a:gs>
            </a:gsLst>
            <a:lin ang="0" scaled="1"/>
          </a:gradFill>
          <a:ln w="19050">
            <a:solidFill>
              <a:srgbClr val="0000CC"/>
            </a:solidFill>
            <a:miter lim="800000"/>
            <a:headEnd/>
            <a:tailEnd/>
          </a:ln>
        </p:spPr>
        <p:txBody>
          <a:bodyPr wrap="none" lIns="129341" tIns="64671" rIns="129341" bIns="64671" anchor="ctr"/>
          <a:lstStyle/>
          <a:p>
            <a:endParaRPr lang="en-US"/>
          </a:p>
        </p:txBody>
      </p:sp>
      <p:sp>
        <p:nvSpPr>
          <p:cNvPr id="2231" name="Text Box 252"/>
          <p:cNvSpPr txBox="1">
            <a:spLocks noChangeArrowheads="1"/>
          </p:cNvSpPr>
          <p:nvPr/>
        </p:nvSpPr>
        <p:spPr bwMode="auto">
          <a:xfrm>
            <a:off x="4912470" y="3172200"/>
            <a:ext cx="17997414" cy="80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9341" tIns="64671" rIns="129341" bIns="64671">
            <a:spAutoFit/>
          </a:bodyPr>
          <a:lstStyle>
            <a:lvl1pPr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0"/>
              </a:spcBef>
            </a:pPr>
            <a:r>
              <a:rPr lang="en-US" sz="4400" dirty="0" smtClean="0">
                <a:solidFill>
                  <a:schemeClr val="accent2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Grigory </a:t>
            </a:r>
            <a:r>
              <a:rPr lang="en-US" sz="4400" dirty="0" err="1" smtClean="0">
                <a:solidFill>
                  <a:schemeClr val="accent2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Feofilov</a:t>
            </a:r>
            <a:r>
              <a:rPr lang="en-US" sz="4400" dirty="0" smtClean="0">
                <a:solidFill>
                  <a:schemeClr val="accent2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(</a:t>
            </a:r>
            <a:r>
              <a:rPr lang="en-US" sz="4400" dirty="0" err="1" smtClean="0">
                <a:solidFill>
                  <a:schemeClr val="accent2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SPbSU</a:t>
            </a:r>
            <a:r>
              <a:rPr lang="en-US" sz="4400" dirty="0" smtClean="0">
                <a:solidFill>
                  <a:schemeClr val="accent2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), for the ALICE Collaboration</a:t>
            </a:r>
            <a:endParaRPr lang="en-US" sz="4400" dirty="0">
              <a:solidFill>
                <a:schemeClr val="accent2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10" name="Text Box 252"/>
          <p:cNvSpPr txBox="1">
            <a:spLocks noChangeArrowheads="1"/>
          </p:cNvSpPr>
          <p:nvPr/>
        </p:nvSpPr>
        <p:spPr bwMode="auto">
          <a:xfrm>
            <a:off x="5704558" y="523530"/>
            <a:ext cx="18650072" cy="2346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9341" tIns="64671" rIns="129341" bIns="64671">
            <a:spAutoFit/>
          </a:bodyPr>
          <a:lstStyle>
            <a:lvl1pPr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7000" dirty="0">
                <a:solidFill>
                  <a:srgbClr val="0000FF"/>
                </a:solidFill>
              </a:rPr>
              <a:t>Short- and long-range multiplicity correlations in </a:t>
            </a:r>
            <a:r>
              <a:rPr lang="en-US" sz="7000" dirty="0" err="1">
                <a:solidFill>
                  <a:srgbClr val="0000FF"/>
                </a:solidFill>
              </a:rPr>
              <a:t>pp</a:t>
            </a:r>
            <a:r>
              <a:rPr lang="en-US" sz="7000" dirty="0">
                <a:solidFill>
                  <a:srgbClr val="0000FF"/>
                </a:solidFill>
              </a:rPr>
              <a:t> collisions with the ALICE detector </a:t>
            </a:r>
          </a:p>
        </p:txBody>
      </p:sp>
      <p:pic>
        <p:nvPicPr>
          <p:cNvPr id="41" name="Picture 725" descr="D:\docs\cern\alice\_pictures\2011-Nov-24-ALICE_logo_edited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06" y="811562"/>
            <a:ext cx="2200760" cy="2870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Rectangle 4"/>
          <p:cNvSpPr>
            <a:spLocks noChangeArrowheads="1"/>
          </p:cNvSpPr>
          <p:nvPr/>
        </p:nvSpPr>
        <p:spPr bwMode="auto">
          <a:xfrm>
            <a:off x="15353631" y="4483970"/>
            <a:ext cx="9035305" cy="1018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9351" tIns="64676" rIns="129351" bIns="64676" anchor="ctr"/>
          <a:lstStyle/>
          <a:p>
            <a:pPr eaLnBrk="0" hangingPunct="0"/>
            <a:r>
              <a:rPr lang="en-US" sz="3200" b="1" dirty="0" smtClean="0">
                <a:latin typeface="Calibri"/>
                <a:cs typeface="Calibri"/>
              </a:rPr>
              <a:t>The FB correlation strength </a:t>
            </a:r>
            <a:r>
              <a:rPr lang="en-US" sz="3200" b="1" i="1" dirty="0" smtClean="0">
                <a:latin typeface="Calibri"/>
                <a:cs typeface="Calibri"/>
              </a:rPr>
              <a:t>b</a:t>
            </a:r>
            <a:r>
              <a:rPr lang="en-US" sz="3200" b="1" baseline="-25000" dirty="0" smtClean="0">
                <a:latin typeface="Calibri"/>
                <a:cs typeface="Calibri"/>
              </a:rPr>
              <a:t>corr </a:t>
            </a:r>
            <a:r>
              <a:rPr lang="en-US" sz="3200" dirty="0" smtClean="0">
                <a:latin typeface="Calibri"/>
                <a:cs typeface="Calibri"/>
              </a:rPr>
              <a:t>is determined by:</a:t>
            </a:r>
            <a:endParaRPr lang="en-US" sz="3200" dirty="0">
              <a:latin typeface="Calibri"/>
              <a:cs typeface="Calibri"/>
            </a:endParaRPr>
          </a:p>
        </p:txBody>
      </p:sp>
      <p:pic>
        <p:nvPicPr>
          <p:cNvPr id="70" name="Picture 2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3950" y="5414196"/>
            <a:ext cx="4097524" cy="666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" name="Text Box 46"/>
          <p:cNvSpPr txBox="1">
            <a:spLocks noChangeArrowheads="1"/>
          </p:cNvSpPr>
          <p:nvPr/>
        </p:nvSpPr>
        <p:spPr bwMode="auto">
          <a:xfrm>
            <a:off x="15390946" y="5382147"/>
            <a:ext cx="259702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sz="2800" dirty="0" smtClean="0">
                <a:latin typeface="Calibri"/>
                <a:cs typeface="Calibri"/>
              </a:rPr>
              <a:t>1) linear regression:</a:t>
            </a:r>
            <a:endParaRPr lang="en-US" sz="2800" u="sng" dirty="0">
              <a:latin typeface="Calibri"/>
              <a:cs typeface="Calibri"/>
            </a:endParaRPr>
          </a:p>
        </p:txBody>
      </p:sp>
      <p:pic>
        <p:nvPicPr>
          <p:cNvPr id="12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5958" y="6500194"/>
            <a:ext cx="4951174" cy="1116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0" name="Rectangle 4"/>
          <p:cNvSpPr>
            <a:spLocks noChangeArrowheads="1"/>
          </p:cNvSpPr>
          <p:nvPr/>
        </p:nvSpPr>
        <p:spPr bwMode="auto">
          <a:xfrm>
            <a:off x="15425638" y="8156378"/>
            <a:ext cx="9369649" cy="1018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9351" tIns="64676" rIns="129351" bIns="64676" anchor="ctr"/>
          <a:lstStyle/>
          <a:p>
            <a:pPr eaLnBrk="0" hangingPunct="0"/>
            <a:r>
              <a:rPr lang="en-US" sz="3200" b="1" dirty="0" smtClean="0">
                <a:latin typeface="Calibri"/>
                <a:cs typeface="Calibri"/>
              </a:rPr>
              <a:t>Determination of the FB multiplicity correlations </a:t>
            </a:r>
          </a:p>
          <a:p>
            <a:pPr eaLnBrk="0" hangingPunct="0"/>
            <a:r>
              <a:rPr lang="en-US" sz="3200" b="1" dirty="0" smtClean="0">
                <a:latin typeface="Calibri"/>
                <a:cs typeface="Calibri"/>
              </a:rPr>
              <a:t>with the ALICE detector</a:t>
            </a:r>
            <a:endParaRPr lang="en-US" sz="3200" b="1" dirty="0">
              <a:latin typeface="Calibri"/>
              <a:cs typeface="Calibri"/>
            </a:endParaRPr>
          </a:p>
        </p:txBody>
      </p:sp>
      <p:sp>
        <p:nvSpPr>
          <p:cNvPr id="131" name="Rectangle 4"/>
          <p:cNvSpPr>
            <a:spLocks noChangeArrowheads="1"/>
          </p:cNvSpPr>
          <p:nvPr/>
        </p:nvSpPr>
        <p:spPr bwMode="auto">
          <a:xfrm>
            <a:off x="15353630" y="11180714"/>
            <a:ext cx="8208912" cy="1527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9351" tIns="64676" rIns="129351" bIns="64676" anchor="ctr"/>
          <a:lstStyle/>
          <a:p>
            <a:pPr eaLnBrk="0" hangingPunct="0"/>
            <a:r>
              <a:rPr lang="en-US" sz="2800" dirty="0" smtClean="0">
                <a:latin typeface="Calibri"/>
                <a:cs typeface="Calibri"/>
              </a:rPr>
              <a:t>Particle reconstruction was performed using </a:t>
            </a:r>
          </a:p>
          <a:p>
            <a:pPr eaLnBrk="0" hangingPunct="0"/>
            <a:r>
              <a:rPr lang="en-US" sz="2800" dirty="0" smtClean="0">
                <a:latin typeface="Calibri"/>
                <a:cs typeface="Calibri"/>
              </a:rPr>
              <a:t>Inner Tracker (ITS) and Time Projection Chamber (TPC).</a:t>
            </a:r>
            <a:endParaRPr lang="en-US" sz="2800" dirty="0">
              <a:latin typeface="Calibri"/>
              <a:cs typeface="Calibri"/>
            </a:endParaRPr>
          </a:p>
          <a:p>
            <a:pPr eaLnBrk="0" hangingPunct="0"/>
            <a:r>
              <a:rPr lang="ru-RU" sz="2800" dirty="0" err="1" smtClean="0">
                <a:latin typeface="Calibri"/>
                <a:cs typeface="Calibri"/>
              </a:rPr>
              <a:t>K</a:t>
            </a:r>
            <a:r>
              <a:rPr lang="en-US" sz="2800" dirty="0" err="1" smtClean="0">
                <a:latin typeface="Calibri"/>
                <a:cs typeface="Calibri"/>
              </a:rPr>
              <a:t>inematic</a:t>
            </a:r>
            <a:r>
              <a:rPr lang="en-US" sz="2800" dirty="0" smtClean="0">
                <a:latin typeface="Calibri"/>
                <a:cs typeface="Calibri"/>
              </a:rPr>
              <a:t> range</a:t>
            </a: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smtClean="0">
                <a:latin typeface="Calibri"/>
                <a:cs typeface="Calibri"/>
              </a:rPr>
              <a:t>is </a:t>
            </a:r>
            <a:r>
              <a:rPr lang="el-GR" sz="2800" dirty="0" smtClean="0">
                <a:latin typeface="Calibri"/>
                <a:cs typeface="Calibri"/>
              </a:rPr>
              <a:t>|</a:t>
            </a:r>
            <a:r>
              <a:rPr lang="el-GR" sz="2800" i="1" dirty="0">
                <a:latin typeface="Calibri"/>
                <a:cs typeface="Calibri"/>
              </a:rPr>
              <a:t>η</a:t>
            </a:r>
            <a:r>
              <a:rPr lang="el-GR" sz="2800" dirty="0">
                <a:latin typeface="Calibri"/>
                <a:cs typeface="Calibri"/>
              </a:rPr>
              <a:t>|&lt;</a:t>
            </a:r>
            <a:r>
              <a:rPr lang="el-GR" sz="2800" dirty="0" smtClean="0">
                <a:latin typeface="Calibri"/>
                <a:cs typeface="Calibri"/>
              </a:rPr>
              <a:t>0.8</a:t>
            </a:r>
            <a:r>
              <a:rPr lang="en-US" sz="2800" dirty="0" smtClean="0">
                <a:latin typeface="Calibri"/>
                <a:cs typeface="Calibri"/>
              </a:rPr>
              <a:t>, </a:t>
            </a:r>
            <a:r>
              <a:rPr lang="el-GR" sz="2800" i="1" dirty="0" smtClean="0">
                <a:latin typeface="Calibri"/>
                <a:cs typeface="Calibri"/>
              </a:rPr>
              <a:t>p</a:t>
            </a:r>
            <a:r>
              <a:rPr lang="el-GR" sz="2800" baseline="-25000" dirty="0" smtClean="0">
                <a:latin typeface="Calibri"/>
                <a:cs typeface="Calibri"/>
              </a:rPr>
              <a:t>T</a:t>
            </a:r>
            <a:r>
              <a:rPr lang="el-GR" sz="2800" dirty="0" smtClean="0">
                <a:latin typeface="Calibri"/>
                <a:cs typeface="Calibri"/>
              </a:rPr>
              <a:t> </a:t>
            </a:r>
            <a:r>
              <a:rPr lang="el-GR" sz="2800" dirty="0">
                <a:latin typeface="Calibri"/>
                <a:cs typeface="Calibri"/>
              </a:rPr>
              <a:t>range 0.3-1.5 GeV/</a:t>
            </a:r>
            <a:r>
              <a:rPr lang="el-GR" sz="2800" i="1" dirty="0" smtClean="0">
                <a:latin typeface="Calibri"/>
                <a:cs typeface="Calibri"/>
              </a:rPr>
              <a:t>c</a:t>
            </a:r>
            <a:r>
              <a:rPr lang="en-US" sz="2800" dirty="0" smtClean="0">
                <a:latin typeface="Calibri"/>
                <a:cs typeface="Calibri"/>
              </a:rPr>
              <a:t>.</a:t>
            </a:r>
          </a:p>
        </p:txBody>
      </p:sp>
      <p:sp>
        <p:nvSpPr>
          <p:cNvPr id="71" name="Text Box 46"/>
          <p:cNvSpPr txBox="1">
            <a:spLocks noChangeArrowheads="1"/>
          </p:cNvSpPr>
          <p:nvPr/>
        </p:nvSpPr>
        <p:spPr bwMode="auto">
          <a:xfrm>
            <a:off x="15425638" y="6500194"/>
            <a:ext cx="333364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sz="2800" dirty="0" smtClean="0">
                <a:latin typeface="Calibri"/>
                <a:cs typeface="Calibri"/>
              </a:rPr>
              <a:t>2) </a:t>
            </a:r>
            <a:r>
              <a:rPr lang="en-US" sz="2800" dirty="0" err="1" smtClean="0">
                <a:latin typeface="Calibri"/>
                <a:cs typeface="Calibri"/>
              </a:rPr>
              <a:t>correlator</a:t>
            </a:r>
            <a:r>
              <a:rPr lang="en-US" sz="2800" dirty="0" smtClean="0">
                <a:latin typeface="Calibri"/>
                <a:cs typeface="Calibri"/>
              </a:rPr>
              <a:t>:</a:t>
            </a:r>
            <a:endParaRPr lang="en-US" sz="2800" u="sng" dirty="0" smtClean="0">
              <a:latin typeface="Calibri"/>
              <a:cs typeface="Calibri"/>
            </a:endParaRPr>
          </a:p>
        </p:txBody>
      </p:sp>
      <p:sp>
        <p:nvSpPr>
          <p:cNvPr id="138" name="AutoShape 4"/>
          <p:cNvSpPr>
            <a:spLocks noChangeArrowheads="1"/>
          </p:cNvSpPr>
          <p:nvPr/>
        </p:nvSpPr>
        <p:spPr bwMode="auto">
          <a:xfrm>
            <a:off x="16552767" y="30046810"/>
            <a:ext cx="13177464" cy="12457384"/>
          </a:xfrm>
          <a:prstGeom prst="roundRect">
            <a:avLst>
              <a:gd name="adj" fmla="val 4066"/>
            </a:avLst>
          </a:prstGeom>
          <a:solidFill>
            <a:schemeClr val="bg1"/>
          </a:solidFill>
          <a:ln w="31750">
            <a:solidFill>
              <a:srgbClr val="0000FF"/>
            </a:solidFill>
            <a:round/>
            <a:headEnd/>
            <a:tailEnd/>
          </a:ln>
        </p:spPr>
        <p:txBody>
          <a:bodyPr wrap="none" lIns="129341" tIns="64671" rIns="129341" bIns="64671" anchor="ctr"/>
          <a:lstStyle/>
          <a:p>
            <a:endParaRPr lang="en-US"/>
          </a:p>
        </p:txBody>
      </p:sp>
      <p:sp>
        <p:nvSpPr>
          <p:cNvPr id="144" name="Rectangle 4"/>
          <p:cNvSpPr>
            <a:spLocks noChangeArrowheads="1"/>
          </p:cNvSpPr>
          <p:nvPr/>
        </p:nvSpPr>
        <p:spPr bwMode="auto">
          <a:xfrm>
            <a:off x="15425638" y="8948466"/>
            <a:ext cx="8784976" cy="2341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9351" tIns="64676" rIns="129351" bIns="64676" anchor="ctr"/>
          <a:lstStyle/>
          <a:p>
            <a:pPr eaLnBrk="0" hangingPunct="0"/>
            <a:r>
              <a:rPr lang="ru-RU" sz="2800" b="1" i="1" dirty="0" err="1">
                <a:latin typeface="Calibri"/>
                <a:cs typeface="Calibri"/>
              </a:rPr>
              <a:t>η</a:t>
            </a:r>
            <a:r>
              <a:rPr lang="ru-RU" sz="2800" b="1" dirty="0">
                <a:latin typeface="Calibri"/>
                <a:cs typeface="Calibri"/>
              </a:rPr>
              <a:t>-</a:t>
            </a:r>
            <a:r>
              <a:rPr lang="en-US" sz="2800" b="1" dirty="0">
                <a:latin typeface="Calibri"/>
                <a:cs typeface="Calibri"/>
              </a:rPr>
              <a:t>window pairs </a:t>
            </a:r>
            <a:r>
              <a:rPr lang="en-US" sz="2800" dirty="0">
                <a:latin typeface="Calibri"/>
                <a:cs typeface="Calibri"/>
              </a:rPr>
              <a:t>used in </a:t>
            </a:r>
            <a:r>
              <a:rPr lang="en-US" sz="2800" dirty="0" smtClean="0">
                <a:latin typeface="Calibri"/>
                <a:cs typeface="Calibri"/>
              </a:rPr>
              <a:t>ALICE are shown in the Figure</a:t>
            </a:r>
            <a:r>
              <a:rPr lang="en-US" sz="2800" dirty="0">
                <a:latin typeface="Calibri"/>
                <a:cs typeface="Calibri"/>
              </a:rPr>
              <a:t>.</a:t>
            </a:r>
            <a:r>
              <a:rPr lang="ru-RU" sz="280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endParaRPr lang="ru-RU" sz="2800" dirty="0">
              <a:solidFill>
                <a:srgbClr val="000000"/>
              </a:solidFill>
              <a:latin typeface="Calibri"/>
              <a:cs typeface="Calibri"/>
            </a:endParaRPr>
          </a:p>
          <a:p>
            <a:pPr eaLnBrk="0" hangingPunct="0"/>
            <a:r>
              <a:rPr lang="en-US" sz="2800" dirty="0" smtClean="0">
                <a:latin typeface="Calibri"/>
                <a:cs typeface="Calibri"/>
              </a:rPr>
              <a:t>Notations:</a:t>
            </a:r>
          </a:p>
          <a:p>
            <a:pPr marL="457200" indent="-457200" eaLnBrk="0" hangingPunct="0">
              <a:buFont typeface="Arial"/>
              <a:buChar char="•"/>
            </a:pPr>
            <a:r>
              <a:rPr lang="en-US" sz="2800" i="1" dirty="0" err="1" smtClean="0">
                <a:latin typeface="Calibri"/>
                <a:cs typeface="Calibri"/>
              </a:rPr>
              <a:t>η</a:t>
            </a:r>
            <a:r>
              <a:rPr lang="en-US" sz="2800" baseline="-25000" dirty="0" err="1" smtClean="0">
                <a:latin typeface="Calibri"/>
                <a:cs typeface="Calibri"/>
              </a:rPr>
              <a:t>gap</a:t>
            </a:r>
            <a:r>
              <a:rPr lang="en-US" sz="2800" dirty="0" smtClean="0">
                <a:latin typeface="Calibri"/>
                <a:cs typeface="Calibri"/>
              </a:rPr>
              <a:t> </a:t>
            </a:r>
            <a:r>
              <a:rPr lang="en-US" sz="2800" dirty="0">
                <a:latin typeface="Calibri"/>
                <a:cs typeface="Calibri"/>
              </a:rPr>
              <a:t>– distance between </a:t>
            </a:r>
            <a:r>
              <a:rPr lang="en-US" sz="2800" dirty="0" smtClean="0">
                <a:latin typeface="Calibri"/>
                <a:cs typeface="Calibri"/>
              </a:rPr>
              <a:t>windows, </a:t>
            </a:r>
          </a:p>
          <a:p>
            <a:pPr marL="457200" indent="-457200" eaLnBrk="0" hangingPunct="0">
              <a:buFont typeface="Arial"/>
              <a:buChar char="•"/>
            </a:pPr>
            <a:r>
              <a:rPr lang="en-US" sz="2800" i="1" dirty="0" err="1" smtClean="0">
                <a:latin typeface="Calibri"/>
                <a:cs typeface="Calibri"/>
              </a:rPr>
              <a:t>δη</a:t>
            </a:r>
            <a:r>
              <a:rPr lang="en-US" sz="2800" dirty="0" smtClean="0">
                <a:latin typeface="Calibri"/>
                <a:cs typeface="Calibri"/>
              </a:rPr>
              <a:t> </a:t>
            </a:r>
            <a:r>
              <a:rPr lang="en-US" sz="2800" dirty="0">
                <a:latin typeface="Calibri"/>
                <a:cs typeface="Calibri"/>
              </a:rPr>
              <a:t>– windows </a:t>
            </a:r>
            <a:r>
              <a:rPr lang="en-US" sz="2800" dirty="0" smtClean="0">
                <a:latin typeface="Calibri"/>
                <a:cs typeface="Calibri"/>
              </a:rPr>
              <a:t>width.</a:t>
            </a:r>
            <a:endParaRPr lang="en-US" sz="2800" dirty="0">
              <a:latin typeface="Calibri"/>
              <a:cs typeface="Calibri"/>
            </a:endParaRPr>
          </a:p>
        </p:txBody>
      </p:sp>
      <p:pic>
        <p:nvPicPr>
          <p:cNvPr id="145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90" y="38247936"/>
            <a:ext cx="4572514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6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558" y="38391952"/>
            <a:ext cx="6978691" cy="939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8" name="Rectangle 3"/>
          <p:cNvSpPr txBox="1">
            <a:spLocks/>
          </p:cNvSpPr>
          <p:nvPr/>
        </p:nvSpPr>
        <p:spPr bwMode="auto">
          <a:xfrm>
            <a:off x="16361742" y="30046810"/>
            <a:ext cx="13625439" cy="13825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65631" tIns="232816" rIns="465631" bIns="232816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defTabSz="4657220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6711" indent="0" algn="ctr" defTabSz="4657220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300">
                <a:solidFill>
                  <a:schemeClr val="tx1"/>
                </a:solidFill>
                <a:latin typeface="+mn-lt"/>
              </a:defRPr>
            </a:lvl2pPr>
            <a:lvl3pPr marL="1293423" indent="0" algn="ctr" defTabSz="4657220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2200">
                <a:solidFill>
                  <a:schemeClr val="tx1"/>
                </a:solidFill>
                <a:latin typeface="+mn-lt"/>
              </a:defRPr>
            </a:lvl3pPr>
            <a:lvl4pPr marL="1940134" indent="0" algn="ctr" defTabSz="4657220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0200">
                <a:solidFill>
                  <a:schemeClr val="tx1"/>
                </a:solidFill>
                <a:latin typeface="+mn-lt"/>
              </a:defRPr>
            </a:lvl4pPr>
            <a:lvl5pPr marL="2586845" indent="0" algn="ctr" defTabSz="4657220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0200">
                <a:solidFill>
                  <a:schemeClr val="tx1"/>
                </a:solidFill>
                <a:latin typeface="+mn-lt"/>
              </a:defRPr>
            </a:lvl5pPr>
            <a:lvl6pPr marL="3233556" indent="0" algn="ctr" defTabSz="4657220" rtl="0" fontAlgn="base">
              <a:spcBef>
                <a:spcPct val="20000"/>
              </a:spcBef>
              <a:spcAft>
                <a:spcPct val="0"/>
              </a:spcAft>
              <a:buNone/>
              <a:defRPr sz="10200">
                <a:solidFill>
                  <a:schemeClr val="tx1"/>
                </a:solidFill>
                <a:latin typeface="+mn-lt"/>
              </a:defRPr>
            </a:lvl6pPr>
            <a:lvl7pPr marL="3880268" indent="0" algn="ctr" defTabSz="4657220" rtl="0" fontAlgn="base">
              <a:spcBef>
                <a:spcPct val="20000"/>
              </a:spcBef>
              <a:spcAft>
                <a:spcPct val="0"/>
              </a:spcAft>
              <a:buNone/>
              <a:defRPr sz="10200">
                <a:solidFill>
                  <a:schemeClr val="tx1"/>
                </a:solidFill>
                <a:latin typeface="+mn-lt"/>
              </a:defRPr>
            </a:lvl7pPr>
            <a:lvl8pPr marL="4526979" indent="0" algn="ctr" defTabSz="4657220" rtl="0" fontAlgn="base">
              <a:spcBef>
                <a:spcPct val="20000"/>
              </a:spcBef>
              <a:spcAft>
                <a:spcPct val="0"/>
              </a:spcAft>
              <a:buNone/>
              <a:defRPr sz="10200">
                <a:solidFill>
                  <a:schemeClr val="tx1"/>
                </a:solidFill>
                <a:latin typeface="+mn-lt"/>
              </a:defRPr>
            </a:lvl8pPr>
            <a:lvl9pPr marL="5173690" indent="0" algn="ctr" defTabSz="4657220" rtl="0" fontAlgn="base">
              <a:spcBef>
                <a:spcPct val="20000"/>
              </a:spcBef>
              <a:spcAft>
                <a:spcPct val="0"/>
              </a:spcAft>
              <a:buNone/>
              <a:defRPr sz="102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 algn="l">
              <a:lnSpc>
                <a:spcPct val="90000"/>
              </a:lnSpc>
              <a:buFont typeface="Arial"/>
              <a:buChar char="•"/>
            </a:pPr>
            <a:r>
              <a:rPr lang="en-US" sz="3200" dirty="0" smtClean="0">
                <a:solidFill>
                  <a:srgbClr val="0033CC"/>
                </a:solidFill>
                <a:latin typeface="Calibri"/>
                <a:cs typeface="Calibri"/>
              </a:rPr>
              <a:t>Forward-backward multiplicity correlations </a:t>
            </a:r>
            <a:r>
              <a:rPr lang="en-US" sz="3200" dirty="0" smtClean="0">
                <a:latin typeface="Calibri"/>
                <a:cs typeface="Calibri"/>
              </a:rPr>
              <a:t>were measured for charged particles with transverse momenta </a:t>
            </a:r>
            <a:r>
              <a:rPr lang="en-US" sz="3200" i="1" dirty="0" smtClean="0">
                <a:latin typeface="Calibri"/>
                <a:cs typeface="Calibri"/>
              </a:rPr>
              <a:t>p</a:t>
            </a:r>
            <a:r>
              <a:rPr lang="en-US" sz="3200" baseline="-25000" dirty="0" smtClean="0">
                <a:latin typeface="Calibri"/>
                <a:cs typeface="Calibri"/>
              </a:rPr>
              <a:t>T</a:t>
            </a:r>
            <a:r>
              <a:rPr lang="en-US" sz="3200" dirty="0" smtClean="0">
                <a:latin typeface="Calibri"/>
                <a:cs typeface="Calibri"/>
              </a:rPr>
              <a:t> ~0.3-1.5 </a:t>
            </a:r>
            <a:r>
              <a:rPr lang="en-US" sz="3200" dirty="0" err="1" smtClean="0">
                <a:latin typeface="Calibri"/>
                <a:cs typeface="Calibri"/>
              </a:rPr>
              <a:t>GeV</a:t>
            </a:r>
            <a:r>
              <a:rPr lang="en-US" sz="3200" dirty="0" smtClean="0">
                <a:latin typeface="Calibri"/>
                <a:cs typeface="Calibri"/>
              </a:rPr>
              <a:t>/</a:t>
            </a:r>
            <a:r>
              <a:rPr lang="en-US" sz="3200" i="1" dirty="0" smtClean="0">
                <a:latin typeface="Calibri"/>
                <a:cs typeface="Calibri"/>
              </a:rPr>
              <a:t>c</a:t>
            </a:r>
            <a:r>
              <a:rPr lang="en-US" sz="3200" dirty="0" smtClean="0">
                <a:latin typeface="Calibri"/>
                <a:cs typeface="Calibri"/>
              </a:rPr>
              <a:t> in minimum </a:t>
            </a:r>
            <a:r>
              <a:rPr lang="en-US" sz="3200" dirty="0">
                <a:latin typeface="Calibri"/>
                <a:cs typeface="Calibri"/>
              </a:rPr>
              <a:t>bias </a:t>
            </a:r>
            <a:r>
              <a:rPr lang="en-US" sz="3200" dirty="0" err="1">
                <a:latin typeface="Calibri"/>
                <a:cs typeface="Calibri"/>
              </a:rPr>
              <a:t>pp</a:t>
            </a: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collisions</a:t>
            </a:r>
          </a:p>
          <a:p>
            <a:pPr marL="457200" indent="-457200" algn="l">
              <a:lnSpc>
                <a:spcPct val="90000"/>
              </a:lnSpc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Calibri"/>
                <a:ea typeface="Microsoft YaHei" pitchFamily="2"/>
                <a:cs typeface="Calibri"/>
              </a:rPr>
              <a:t>A considerable </a:t>
            </a:r>
            <a:r>
              <a:rPr lang="en-US" sz="3200" dirty="0" smtClean="0">
                <a:latin typeface="Calibri"/>
                <a:ea typeface="Microsoft YaHei" pitchFamily="2"/>
                <a:cs typeface="Calibri"/>
              </a:rPr>
              <a:t>increase</a:t>
            </a:r>
            <a:r>
              <a:rPr lang="en-US" sz="3200" dirty="0" smtClean="0">
                <a:solidFill>
                  <a:srgbClr val="0000FF"/>
                </a:solidFill>
                <a:latin typeface="Calibri"/>
                <a:ea typeface="Microsoft YaHei" pitchFamily="2"/>
                <a:cs typeface="Calibri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Calibri"/>
                <a:ea typeface="Microsoft YaHei" pitchFamily="2"/>
                <a:cs typeface="Calibri"/>
              </a:rPr>
              <a:t>of the FB correlation strength </a:t>
            </a:r>
            <a:r>
              <a:rPr lang="en-US" sz="3200" i="1" dirty="0" smtClean="0">
                <a:solidFill>
                  <a:srgbClr val="000000"/>
                </a:solidFill>
                <a:latin typeface="Calibri"/>
                <a:ea typeface="ＭＳ Ｐゴシック" pitchFamily="34" charset="-128"/>
                <a:cs typeface="Calibri"/>
              </a:rPr>
              <a:t>b</a:t>
            </a:r>
            <a:r>
              <a:rPr lang="en-US" sz="3200" baseline="-25000" dirty="0" smtClean="0">
                <a:solidFill>
                  <a:srgbClr val="000000"/>
                </a:solidFill>
                <a:latin typeface="Calibri"/>
                <a:ea typeface="ＭＳ Ｐゴシック" pitchFamily="34" charset="-128"/>
                <a:cs typeface="Calibri"/>
              </a:rPr>
              <a:t>corr</a:t>
            </a:r>
            <a:r>
              <a:rPr lang="en-US" sz="3200" dirty="0" smtClean="0">
                <a:solidFill>
                  <a:srgbClr val="000000"/>
                </a:solidFill>
                <a:latin typeface="Calibri"/>
                <a:ea typeface="Microsoft YaHei" pitchFamily="2"/>
                <a:cs typeface="Calibri"/>
              </a:rPr>
              <a:t> with the growth of the collision 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Microsoft YaHei" pitchFamily="2"/>
                <a:cs typeface="Calibri"/>
              </a:rPr>
              <a:t>energy </a:t>
            </a:r>
            <a:r>
              <a:rPr lang="en-US" sz="3200" dirty="0" smtClean="0">
                <a:solidFill>
                  <a:srgbClr val="000000"/>
                </a:solidFill>
                <a:latin typeface="Calibri"/>
                <a:ea typeface="Microsoft YaHei" pitchFamily="2"/>
                <a:cs typeface="Calibri"/>
              </a:rPr>
              <a:t>is observed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Microsoft YaHei" pitchFamily="2"/>
                <a:cs typeface="Calibri"/>
              </a:rPr>
              <a:t>. It </a:t>
            </a:r>
            <a:r>
              <a:rPr lang="en-US" sz="3200" dirty="0" smtClean="0">
                <a:solidFill>
                  <a:srgbClr val="000000"/>
                </a:solidFill>
                <a:latin typeface="Calibri"/>
                <a:ea typeface="Microsoft YaHei" pitchFamily="2"/>
                <a:cs typeface="Calibri"/>
              </a:rPr>
              <a:t>can be shown 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Microsoft YaHei" pitchFamily="2"/>
                <a:cs typeface="Calibri"/>
              </a:rPr>
              <a:t>that the increase of </a:t>
            </a:r>
            <a:r>
              <a:rPr lang="en-US" sz="3200" i="1" dirty="0">
                <a:solidFill>
                  <a:srgbClr val="000000"/>
                </a:solidFill>
                <a:latin typeface="Calibri"/>
                <a:ea typeface="ＭＳ Ｐゴシック" pitchFamily="34" charset="-128"/>
                <a:cs typeface="Calibri"/>
              </a:rPr>
              <a:t>b</a:t>
            </a:r>
            <a:r>
              <a:rPr lang="en-US" sz="3200" baseline="-25000" dirty="0">
                <a:solidFill>
                  <a:srgbClr val="000000"/>
                </a:solidFill>
                <a:latin typeface="Calibri"/>
                <a:ea typeface="ＭＳ Ｐゴシック" pitchFamily="34" charset="-128"/>
                <a:cs typeface="Calibri"/>
              </a:rPr>
              <a:t>corr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Microsoft YaHei" pitchFamily="2"/>
                <a:cs typeface="Calibri"/>
              </a:rPr>
              <a:t> with the energy   can not be explained only by the increase of the mean multiplicity</a:t>
            </a:r>
            <a:r>
              <a:rPr lang="en-US" sz="3200" dirty="0" smtClean="0">
                <a:solidFill>
                  <a:srgbClr val="000000"/>
                </a:solidFill>
                <a:latin typeface="Calibri"/>
                <a:ea typeface="Microsoft YaHei" pitchFamily="2"/>
                <a:cs typeface="Calibri"/>
              </a:rPr>
              <a:t>.</a:t>
            </a:r>
          </a:p>
          <a:p>
            <a:pPr marL="457200" indent="-457200" algn="l">
              <a:lnSpc>
                <a:spcPct val="90000"/>
              </a:lnSpc>
              <a:buFont typeface="Arial"/>
              <a:buChar char="•"/>
            </a:pPr>
            <a:r>
              <a:rPr lang="en-US" sz="3200" i="1" dirty="0" smtClean="0">
                <a:solidFill>
                  <a:srgbClr val="000000"/>
                </a:solidFill>
                <a:latin typeface="Calibri"/>
                <a:ea typeface="ＭＳ Ｐゴシック" pitchFamily="34" charset="-128"/>
                <a:cs typeface="Calibri"/>
              </a:rPr>
              <a:t> </a:t>
            </a:r>
            <a:r>
              <a:rPr lang="en-US" sz="3200" i="1" dirty="0">
                <a:solidFill>
                  <a:srgbClr val="000000"/>
                </a:solidFill>
                <a:latin typeface="Calibri"/>
                <a:ea typeface="ＭＳ Ｐゴシック" pitchFamily="34" charset="-128"/>
                <a:cs typeface="Calibri"/>
              </a:rPr>
              <a:t>b</a:t>
            </a:r>
            <a:r>
              <a:rPr lang="en-US" sz="3200" baseline="-25000" dirty="0">
                <a:solidFill>
                  <a:srgbClr val="000000"/>
                </a:solidFill>
                <a:latin typeface="Calibri"/>
                <a:ea typeface="ＭＳ Ｐゴシック" pitchFamily="34" charset="-128"/>
                <a:cs typeface="Calibri"/>
              </a:rPr>
              <a:t>corr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Microsoft YaHei" pitchFamily="2"/>
                <a:cs typeface="Calibri"/>
              </a:rPr>
              <a:t> increases with the width of </a:t>
            </a:r>
            <a:r>
              <a:rPr lang="en-US" sz="3200" dirty="0" err="1">
                <a:solidFill>
                  <a:srgbClr val="000000"/>
                </a:solidFill>
                <a:latin typeface="Calibri"/>
                <a:ea typeface="Microsoft YaHei" pitchFamily="2"/>
                <a:cs typeface="Calibri"/>
              </a:rPr>
              <a:t>pseudorapidity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Microsoft YaHei" pitchFamily="2"/>
                <a:cs typeface="Calibri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Calibri"/>
                <a:ea typeface="Microsoft YaHei" pitchFamily="2"/>
                <a:cs typeface="Calibri"/>
              </a:rPr>
              <a:t>windows </a:t>
            </a:r>
            <a:r>
              <a:rPr lang="en-US" sz="3200" dirty="0" smtClean="0">
                <a:solidFill>
                  <a:srgbClr val="0000FF"/>
                </a:solidFill>
                <a:latin typeface="Calibri"/>
                <a:ea typeface="Microsoft YaHei" pitchFamily="2"/>
                <a:cs typeface="Calibri"/>
              </a:rPr>
              <a:t>(due to the main contribution of independent particle-emitting sources - strings) 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Microsoft YaHei" pitchFamily="2"/>
                <a:cs typeface="Calibri"/>
              </a:rPr>
              <a:t>but decreases only slightly with the gap </a:t>
            </a:r>
            <a:r>
              <a:rPr lang="en-US" sz="3200" dirty="0">
                <a:latin typeface="Calibri"/>
                <a:ea typeface="Microsoft YaHei" pitchFamily="2"/>
                <a:cs typeface="Calibri"/>
              </a:rPr>
              <a:t>between the windows</a:t>
            </a:r>
            <a:r>
              <a:rPr lang="en-US" sz="3200" dirty="0" smtClean="0">
                <a:latin typeface="Calibri"/>
                <a:ea typeface="Microsoft YaHei" pitchFamily="2"/>
                <a:cs typeface="Calibri"/>
              </a:rPr>
              <a:t>.</a:t>
            </a:r>
            <a:endParaRPr lang="en-US" sz="3200" dirty="0" smtClean="0">
              <a:solidFill>
                <a:srgbClr val="000000"/>
              </a:solidFill>
              <a:latin typeface="Calibri"/>
              <a:ea typeface="Microsoft YaHei" pitchFamily="2"/>
              <a:cs typeface="Calibri"/>
            </a:endParaRPr>
          </a:p>
          <a:p>
            <a:pPr marL="457200" indent="-457200" algn="l">
              <a:lnSpc>
                <a:spcPct val="90000"/>
              </a:lnSpc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Calibri"/>
                <a:ea typeface="ＭＳ Ｐゴシック" pitchFamily="34" charset="-128"/>
                <a:cs typeface="Calibri"/>
              </a:rPr>
              <a:t>Analysis 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ＭＳ Ｐゴシック" pitchFamily="34" charset="-128"/>
                <a:cs typeface="Calibri"/>
              </a:rPr>
              <a:t>of </a:t>
            </a:r>
            <a:r>
              <a:rPr lang="en-US" sz="3200" i="1" dirty="0">
                <a:solidFill>
                  <a:srgbClr val="000000"/>
                </a:solidFill>
                <a:latin typeface="Calibri"/>
                <a:ea typeface="ＭＳ Ｐゴシック" pitchFamily="34" charset="-128"/>
                <a:cs typeface="Calibri"/>
              </a:rPr>
              <a:t>b</a:t>
            </a:r>
            <a:r>
              <a:rPr lang="en-US" sz="3200" baseline="-25000" dirty="0">
                <a:solidFill>
                  <a:srgbClr val="000000"/>
                </a:solidFill>
                <a:latin typeface="Calibri"/>
                <a:ea typeface="ＭＳ Ｐゴシック" pitchFamily="34" charset="-128"/>
                <a:cs typeface="Calibri"/>
              </a:rPr>
              <a:t>corr</a:t>
            </a:r>
            <a:r>
              <a:rPr lang="en-US" sz="32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3200" dirty="0">
                <a:latin typeface="Calibri"/>
                <a:cs typeface="Calibri"/>
              </a:rPr>
              <a:t>for various  configurations of azimuthal </a:t>
            </a:r>
            <a:r>
              <a:rPr lang="en-US" sz="3200" dirty="0">
                <a:solidFill>
                  <a:srgbClr val="000000"/>
                </a:solidFill>
                <a:latin typeface="Calibri"/>
                <a:cs typeface="Calibri"/>
              </a:rPr>
              <a:t>sectors enables to separate the short-range (SR) and long-range (LR) effects:</a:t>
            </a:r>
          </a:p>
          <a:p>
            <a:pPr marL="1103911" lvl="1" indent="-457200" algn="l">
              <a:lnSpc>
                <a:spcPct val="90000"/>
              </a:lnSpc>
              <a:buFont typeface="Courier New"/>
              <a:buChar char="o"/>
            </a:pPr>
            <a:r>
              <a:rPr lang="en-US" sz="3200" dirty="0">
                <a:latin typeface="Calibri"/>
                <a:cs typeface="Calibri"/>
              </a:rPr>
              <a:t>the LR part arises due </a:t>
            </a:r>
            <a:r>
              <a:rPr lang="en-US" sz="3200" dirty="0">
                <a:solidFill>
                  <a:srgbClr val="000000"/>
                </a:solidFill>
                <a:latin typeface="Calibri"/>
                <a:cs typeface="Calibri"/>
              </a:rPr>
              <a:t>to event-by-event fluctuation of the number of emitters</a:t>
            </a:r>
            <a:r>
              <a:rPr lang="en-US" sz="3200" dirty="0" smtClean="0">
                <a:solidFill>
                  <a:srgbClr val="000000"/>
                </a:solidFill>
                <a:latin typeface="Calibri"/>
                <a:cs typeface="Calibri"/>
              </a:rPr>
              <a:t>,</a:t>
            </a:r>
            <a:r>
              <a:rPr lang="en-US" sz="3200" dirty="0">
                <a:latin typeface="Calibri"/>
                <a:cs typeface="Calibri"/>
              </a:rPr>
              <a:t> </a:t>
            </a:r>
            <a:endParaRPr lang="en-US" sz="32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1103911" lvl="1" indent="-457200" algn="l">
              <a:lnSpc>
                <a:spcPct val="90000"/>
              </a:lnSpc>
              <a:buFont typeface="Courier New"/>
              <a:buChar char="o"/>
            </a:pPr>
            <a:r>
              <a:rPr lang="en-US" sz="3200" dirty="0">
                <a:latin typeface="Calibri"/>
                <a:cs typeface="Calibri"/>
              </a:rPr>
              <a:t>the SR part is due to pair correlation between particles produced </a:t>
            </a:r>
            <a:r>
              <a:rPr lang="en-US" sz="3200" dirty="0">
                <a:solidFill>
                  <a:srgbClr val="000000"/>
                </a:solidFill>
                <a:latin typeface="Calibri"/>
                <a:cs typeface="Calibri"/>
              </a:rPr>
              <a:t>by the same emitter</a:t>
            </a:r>
            <a:r>
              <a:rPr lang="en-US" sz="3200" dirty="0" smtClean="0">
                <a:latin typeface="Calibri"/>
                <a:cs typeface="Calibri"/>
              </a:rPr>
              <a:t>.</a:t>
            </a:r>
            <a:endParaRPr lang="en-US" sz="3200" i="1" dirty="0" smtClean="0">
              <a:solidFill>
                <a:srgbClr val="000000"/>
              </a:solidFill>
              <a:latin typeface="Calibri"/>
              <a:ea typeface="ＭＳ Ｐゴシック" pitchFamily="34" charset="-128"/>
              <a:cs typeface="Calibri"/>
            </a:endParaRPr>
          </a:p>
          <a:p>
            <a:pPr marL="457200" lvl="1" indent="-457200" algn="l">
              <a:lnSpc>
                <a:spcPct val="90000"/>
              </a:lnSpc>
              <a:buFont typeface="Arial"/>
              <a:buChar char="•"/>
            </a:pPr>
            <a:r>
              <a:rPr lang="en-US" sz="3200" dirty="0" smtClean="0">
                <a:latin typeface="Calibri"/>
                <a:cs typeface="Calibri"/>
              </a:rPr>
              <a:t>A </a:t>
            </a:r>
            <a:r>
              <a:rPr lang="en-US" sz="3200" dirty="0">
                <a:latin typeface="Calibri"/>
                <a:cs typeface="Calibri"/>
              </a:rPr>
              <a:t>weak dependence on the collision energy is observed for the SR </a:t>
            </a:r>
            <a:r>
              <a:rPr lang="en-US" sz="3200" dirty="0" smtClean="0">
                <a:latin typeface="Calibri"/>
                <a:cs typeface="Calibri"/>
              </a:rPr>
              <a:t>component, </a:t>
            </a:r>
            <a:r>
              <a:rPr lang="en-US" sz="3200" dirty="0">
                <a:latin typeface="Calibri"/>
                <a:cs typeface="Calibri"/>
              </a:rPr>
              <a:t>while the LR component has a strong dependence. The LR part reveals itself as a common </a:t>
            </a:r>
            <a:r>
              <a:rPr lang="en-US" sz="3200" dirty="0">
                <a:solidFill>
                  <a:srgbClr val="000000"/>
                </a:solidFill>
                <a:latin typeface="Calibri"/>
                <a:cs typeface="Calibri"/>
              </a:rPr>
              <a:t>pedestal </a:t>
            </a:r>
            <a:r>
              <a:rPr lang="en-US" sz="3200" dirty="0">
                <a:latin typeface="Calibri"/>
                <a:cs typeface="Calibri"/>
              </a:rPr>
              <a:t>increasing with</a:t>
            </a:r>
            <a:r>
              <a:rPr lang="ru-RU" sz="3200" dirty="0">
                <a:latin typeface="Calibri"/>
                <a:cs typeface="Calibri"/>
              </a:rPr>
              <a:t> </a:t>
            </a:r>
            <a:r>
              <a:rPr lang="en-US" sz="3200" dirty="0">
                <a:latin typeface="Calibri"/>
                <a:cs typeface="Calibri"/>
              </a:rPr>
              <a:t>the collision 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energy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.</a:t>
            </a:r>
          </a:p>
          <a:p>
            <a:pPr marL="457200" lvl="1" indent="-457200" algn="l">
              <a:lnSpc>
                <a:spcPct val="90000"/>
              </a:lnSpc>
              <a:buFont typeface="Arial"/>
              <a:buChar char="•"/>
            </a:pP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FB correlation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strength (</a:t>
            </a:r>
            <a:r>
              <a:rPr lang="en-US" sz="3200" i="1" dirty="0" err="1" smtClean="0">
                <a:solidFill>
                  <a:srgbClr val="000000"/>
                </a:solidFill>
                <a:latin typeface="Calibri"/>
                <a:ea typeface="ＭＳ Ｐゴシック" pitchFamily="34" charset="-128"/>
                <a:cs typeface="Calibri"/>
              </a:rPr>
              <a:t>b</a:t>
            </a:r>
            <a:r>
              <a:rPr lang="en-US" sz="3200" baseline="-25000" dirty="0" err="1" smtClean="0">
                <a:solidFill>
                  <a:srgbClr val="000000"/>
                </a:solidFill>
                <a:latin typeface="Calibri"/>
                <a:ea typeface="ＭＳ Ｐゴシック" pitchFamily="34" charset="-128"/>
                <a:cs typeface="Calibri"/>
              </a:rPr>
              <a:t>corr</a:t>
            </a:r>
            <a:r>
              <a:rPr lang="en-US" sz="3200" dirty="0" smtClean="0">
                <a:solidFill>
                  <a:srgbClr val="000000"/>
                </a:solidFill>
                <a:latin typeface="Calibri"/>
                <a:ea typeface="Microsoft YaHei" pitchFamily="2"/>
                <a:cs typeface="Calibri"/>
              </a:rPr>
              <a:t>)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increases 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with the transverse momentum if </a:t>
            </a:r>
            <a:r>
              <a:rPr lang="en-US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p</a:t>
            </a:r>
            <a:r>
              <a:rPr lang="en-US" sz="32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T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-intervals with the same mean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multiplicity are chosen </a:t>
            </a:r>
            <a:endParaRPr lang="en-US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Microsoft YaHei" pitchFamily="2"/>
              <a:cs typeface="Calibri"/>
            </a:endParaRPr>
          </a:p>
          <a:p>
            <a:pPr marL="457200" indent="-457200" algn="l">
              <a:lnSpc>
                <a:spcPct val="90000"/>
              </a:lnSpc>
              <a:buFont typeface="Arial"/>
              <a:buChar char="•"/>
            </a:pPr>
            <a:r>
              <a:rPr lang="en-US" sz="3200" dirty="0" smtClean="0">
                <a:latin typeface="Calibri"/>
                <a:cs typeface="Calibri"/>
              </a:rPr>
              <a:t>PYTHIA and PHOJET MC event generators and the model based on the string picture of </a:t>
            </a:r>
            <a:r>
              <a:rPr lang="en-US" sz="3200" dirty="0" err="1" smtClean="0">
                <a:latin typeface="Calibri"/>
                <a:cs typeface="Calibri"/>
              </a:rPr>
              <a:t>hadronic</a:t>
            </a:r>
            <a:r>
              <a:rPr lang="en-US" sz="3200" dirty="0" smtClean="0">
                <a:latin typeface="Calibri"/>
                <a:cs typeface="Calibri"/>
              </a:rPr>
              <a:t> interactions indicate </a:t>
            </a:r>
            <a:r>
              <a:rPr lang="en-US" sz="3200" dirty="0" smtClean="0">
                <a:solidFill>
                  <a:srgbClr val="000000"/>
                </a:solidFill>
                <a:latin typeface="Calibri"/>
                <a:cs typeface="Calibri"/>
              </a:rPr>
              <a:t>that the behavior of </a:t>
            </a:r>
            <a:r>
              <a:rPr lang="en-US" sz="3200" i="1" dirty="0" smtClean="0">
                <a:solidFill>
                  <a:srgbClr val="000000"/>
                </a:solidFill>
                <a:latin typeface="Calibri"/>
                <a:ea typeface="ＭＳ Ｐゴシック" pitchFamily="34" charset="-128"/>
                <a:cs typeface="Calibri"/>
              </a:rPr>
              <a:t>b</a:t>
            </a:r>
            <a:r>
              <a:rPr lang="en-US" sz="3200" baseline="-25000" dirty="0" smtClean="0">
                <a:solidFill>
                  <a:srgbClr val="000000"/>
                </a:solidFill>
                <a:latin typeface="Calibri"/>
                <a:ea typeface="ＭＳ Ｐゴシック" pitchFamily="34" charset="-128"/>
                <a:cs typeface="Calibri"/>
              </a:rPr>
              <a:t>corr</a:t>
            </a:r>
            <a:r>
              <a:rPr lang="en-US" sz="3200" dirty="0" smtClean="0">
                <a:solidFill>
                  <a:srgbClr val="000000"/>
                </a:solidFill>
                <a:latin typeface="Calibri"/>
                <a:cs typeface="Calibri"/>
              </a:rPr>
              <a:t> collisions in azimuth and rapidity is compatible with the </a:t>
            </a:r>
            <a:r>
              <a:rPr lang="en-US" sz="3200" dirty="0" err="1" smtClean="0">
                <a:solidFill>
                  <a:srgbClr val="000000"/>
                </a:solidFill>
                <a:latin typeface="Calibri"/>
                <a:cs typeface="Calibri"/>
              </a:rPr>
              <a:t>multiparticle</a:t>
            </a:r>
            <a:r>
              <a:rPr lang="en-US" sz="3200" dirty="0" smtClean="0">
                <a:solidFill>
                  <a:srgbClr val="000000"/>
                </a:solidFill>
                <a:latin typeface="Calibri"/>
                <a:cs typeface="Calibri"/>
              </a:rPr>
              <a:t> production by independent string emitters.</a:t>
            </a:r>
          </a:p>
          <a:p>
            <a:pPr algn="l">
              <a:lnSpc>
                <a:spcPct val="90000"/>
              </a:lnSpc>
            </a:pPr>
            <a:endParaRPr lang="en-US" sz="3200" dirty="0" smtClean="0">
              <a:latin typeface="Calibri"/>
              <a:cs typeface="Calibri"/>
            </a:endParaRPr>
          </a:p>
        </p:txBody>
      </p:sp>
      <p:sp>
        <p:nvSpPr>
          <p:cNvPr id="86" name="Rectangle 3"/>
          <p:cNvSpPr txBox="1">
            <a:spLocks/>
          </p:cNvSpPr>
          <p:nvPr/>
        </p:nvSpPr>
        <p:spPr>
          <a:xfrm>
            <a:off x="1456086" y="39544080"/>
            <a:ext cx="9551664" cy="7998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2800" dirty="0">
                <a:solidFill>
                  <a:schemeClr val="tx1"/>
                </a:solidFill>
                <a:latin typeface="Calibri"/>
                <a:cs typeface="Calibri"/>
              </a:rPr>
              <a:t>is the event-by-event scaled variance of the number of 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strings,</a:t>
            </a:r>
          </a:p>
        </p:txBody>
      </p:sp>
      <p:sp>
        <p:nvSpPr>
          <p:cNvPr id="87" name="Rectangle 3"/>
          <p:cNvSpPr txBox="1">
            <a:spLocks/>
          </p:cNvSpPr>
          <p:nvPr/>
        </p:nvSpPr>
        <p:spPr>
          <a:xfrm>
            <a:off x="1600102" y="40264160"/>
            <a:ext cx="9361040" cy="7998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2800" dirty="0">
                <a:solidFill>
                  <a:schemeClr val="tx1"/>
                </a:solidFill>
                <a:latin typeface="Calibri"/>
                <a:cs typeface="Calibri"/>
              </a:rPr>
              <a:t>is the average rapidity density of the charged particles produced by one 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string,</a:t>
            </a:r>
          </a:p>
        </p:txBody>
      </p:sp>
      <p:sp>
        <p:nvSpPr>
          <p:cNvPr id="93" name="Rectangle 3"/>
          <p:cNvSpPr txBox="1">
            <a:spLocks/>
          </p:cNvSpPr>
          <p:nvPr/>
        </p:nvSpPr>
        <p:spPr>
          <a:xfrm>
            <a:off x="1528094" y="40984240"/>
            <a:ext cx="8890936" cy="7998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2800" dirty="0">
                <a:solidFill>
                  <a:schemeClr val="tx1"/>
                </a:solidFill>
                <a:latin typeface="Calibri"/>
                <a:cs typeface="Calibri"/>
              </a:rPr>
              <a:t>is the pair correlation function of a single 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string.</a:t>
            </a:r>
          </a:p>
        </p:txBody>
      </p:sp>
      <p:pic>
        <p:nvPicPr>
          <p:cNvPr id="94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61" y="39616089"/>
            <a:ext cx="908052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6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63998" y="40192152"/>
            <a:ext cx="481113" cy="729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7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74" y="40984240"/>
            <a:ext cx="1016307" cy="421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3" name="Rectangle 3"/>
          <p:cNvSpPr txBox="1">
            <a:spLocks/>
          </p:cNvSpPr>
          <p:nvPr/>
        </p:nvSpPr>
        <p:spPr>
          <a:xfrm>
            <a:off x="15281622" y="12764890"/>
            <a:ext cx="10225136" cy="14255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Correction factors for </a:t>
            </a:r>
            <a:r>
              <a:rPr lang="en-US" sz="2800" i="1" dirty="0" smtClean="0">
                <a:solidFill>
                  <a:srgbClr val="000000"/>
                </a:solidFill>
                <a:latin typeface="Calibri"/>
                <a:cs typeface="Calibri"/>
              </a:rPr>
              <a:t>b</a:t>
            </a:r>
            <a:r>
              <a:rPr lang="en-US" sz="2800" baseline="-25000" dirty="0" smtClean="0">
                <a:solidFill>
                  <a:srgbClr val="000000"/>
                </a:solidFill>
                <a:latin typeface="Calibri"/>
                <a:cs typeface="Calibri"/>
              </a:rPr>
              <a:t>corr 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of the order of </a:t>
            </a:r>
            <a:r>
              <a:rPr lang="en-US" sz="2800" i="1" dirty="0" smtClean="0">
                <a:solidFill>
                  <a:schemeClr val="tx1"/>
                </a:solidFill>
                <a:latin typeface="Calibri"/>
                <a:cs typeface="Calibri"/>
              </a:rPr>
              <a:t>5-10%, 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systematic </a:t>
            </a:r>
            <a:r>
              <a:rPr lang="en-US" sz="2800" dirty="0">
                <a:solidFill>
                  <a:schemeClr val="tx1"/>
                </a:solidFill>
                <a:latin typeface="Calibri"/>
                <a:cs typeface="Calibri"/>
              </a:rPr>
              <a:t>uncertainties are of the order </a:t>
            </a:r>
            <a:r>
              <a:rPr lang="en-US" sz="2800" i="1" dirty="0">
                <a:solidFill>
                  <a:schemeClr val="tx1"/>
                </a:solidFill>
                <a:latin typeface="Calibri"/>
                <a:cs typeface="Calibri"/>
              </a:rPr>
              <a:t>2-5</a:t>
            </a:r>
            <a:r>
              <a:rPr lang="en-US" sz="2800" i="1" dirty="0" smtClean="0">
                <a:solidFill>
                  <a:schemeClr val="tx1"/>
                </a:solidFill>
                <a:latin typeface="Calibri"/>
                <a:cs typeface="Calibri"/>
              </a:rPr>
              <a:t>%.</a:t>
            </a:r>
            <a:endParaRPr lang="en-US" sz="24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119" name="Rectangle 3"/>
          <p:cNvSpPr txBox="1">
            <a:spLocks/>
          </p:cNvSpPr>
          <p:nvPr/>
        </p:nvSpPr>
        <p:spPr>
          <a:xfrm>
            <a:off x="375966" y="13845010"/>
            <a:ext cx="14329592" cy="15841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sv-SE" sz="2800" b="1" dirty="0" smtClean="0">
                <a:solidFill>
                  <a:schemeClr val="tx1"/>
                </a:solidFill>
                <a:latin typeface="Calibri"/>
                <a:cs typeface="Calibri"/>
              </a:rPr>
              <a:t>Motivation:</a:t>
            </a:r>
          </a:p>
          <a:p>
            <a:pPr marL="285750" indent="-285750" algn="l">
              <a:lnSpc>
                <a:spcPct val="90000"/>
              </a:lnSpc>
              <a:buFont typeface="Arial"/>
              <a:buChar char="•"/>
            </a:pPr>
            <a:r>
              <a:rPr lang="sv-SE" sz="2400" dirty="0" smtClean="0">
                <a:solidFill>
                  <a:schemeClr val="tx1"/>
                </a:solidFill>
                <a:latin typeface="Calibri"/>
                <a:cs typeface="Calibri"/>
              </a:rPr>
              <a:t>Color string fusion </a:t>
            </a:r>
            <a:r>
              <a:rPr lang="sv-SE" sz="2400" dirty="0" err="1" smtClean="0">
                <a:solidFill>
                  <a:schemeClr val="tx1"/>
                </a:solidFill>
                <a:latin typeface="Calibri"/>
                <a:cs typeface="Calibri"/>
              </a:rPr>
              <a:t>phenomenon</a:t>
            </a:r>
            <a:r>
              <a:rPr lang="sv-SE" sz="2400" dirty="0" smtClean="0">
                <a:solidFill>
                  <a:schemeClr val="tx1"/>
                </a:solidFill>
                <a:latin typeface="Calibri"/>
                <a:cs typeface="Calibri"/>
              </a:rPr>
              <a:t> (SFM) (</a:t>
            </a:r>
            <a:r>
              <a:rPr lang="sv-SE" sz="2400" dirty="0" err="1" smtClean="0">
                <a:solidFill>
                  <a:schemeClr val="tx1"/>
                </a:solidFill>
                <a:latin typeface="Calibri"/>
                <a:cs typeface="Calibri"/>
              </a:rPr>
              <a:t>M.A.Braun</a:t>
            </a:r>
            <a:r>
              <a:rPr lang="sv-SE" sz="2400" dirty="0" smtClean="0">
                <a:solidFill>
                  <a:schemeClr val="tx1"/>
                </a:solidFill>
                <a:latin typeface="Calibri"/>
                <a:cs typeface="Calibri"/>
              </a:rPr>
              <a:t> and </a:t>
            </a:r>
            <a:r>
              <a:rPr lang="sv-SE" sz="2400" dirty="0" err="1" smtClean="0">
                <a:solidFill>
                  <a:schemeClr val="tx1"/>
                </a:solidFill>
                <a:latin typeface="Calibri"/>
                <a:cs typeface="Calibri"/>
              </a:rPr>
              <a:t>C.Pajares</a:t>
            </a:r>
            <a:r>
              <a:rPr lang="sv-SE" sz="2400" dirty="0" smtClean="0">
                <a:solidFill>
                  <a:schemeClr val="tx1"/>
                </a:solidFill>
                <a:latin typeface="Calibri"/>
                <a:cs typeface="Calibri"/>
              </a:rPr>
              <a:t>, </a:t>
            </a:r>
            <a:r>
              <a:rPr lang="sv-SE" sz="2400" dirty="0" err="1" smtClean="0">
                <a:solidFill>
                  <a:schemeClr val="tx1"/>
                </a:solidFill>
                <a:latin typeface="Calibri"/>
                <a:cs typeface="Calibri"/>
              </a:rPr>
              <a:t>Phys</a:t>
            </a:r>
            <a:r>
              <a:rPr lang="sv-SE" sz="2400" dirty="0" smtClean="0">
                <a:solidFill>
                  <a:schemeClr val="tx1"/>
                </a:solidFill>
                <a:latin typeface="Calibri"/>
                <a:cs typeface="Calibri"/>
              </a:rPr>
              <a:t>. Lett. B287 (1992) 154; </a:t>
            </a:r>
            <a:r>
              <a:rPr lang="sv-SE" sz="2400" dirty="0" err="1" smtClean="0">
                <a:solidFill>
                  <a:schemeClr val="tx1"/>
                </a:solidFill>
                <a:latin typeface="Calibri"/>
                <a:cs typeface="Calibri"/>
              </a:rPr>
              <a:t>Nucl</a:t>
            </a:r>
            <a:r>
              <a:rPr lang="sv-SE" sz="2400" dirty="0" smtClean="0">
                <a:solidFill>
                  <a:schemeClr val="tx1"/>
                </a:solidFill>
                <a:latin typeface="Calibri"/>
                <a:cs typeface="Calibri"/>
              </a:rPr>
              <a:t>. </a:t>
            </a:r>
            <a:r>
              <a:rPr lang="sv-SE" sz="2400" dirty="0" err="1" smtClean="0">
                <a:solidFill>
                  <a:schemeClr val="tx1"/>
                </a:solidFill>
                <a:latin typeface="Calibri"/>
                <a:cs typeface="Calibri"/>
              </a:rPr>
              <a:t>Phys</a:t>
            </a:r>
            <a:r>
              <a:rPr lang="sv-SE" sz="2400" dirty="0" smtClean="0">
                <a:solidFill>
                  <a:schemeClr val="tx1"/>
                </a:solidFill>
                <a:latin typeface="Calibri"/>
                <a:cs typeface="Calibri"/>
              </a:rPr>
              <a:t>. B390 (1993) 542, 549)</a:t>
            </a:r>
          </a:p>
          <a:p>
            <a:pPr marL="285750" indent="-285750" algn="l">
              <a:lnSpc>
                <a:spcPct val="9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Calibri"/>
                <a:cs typeface="Calibri"/>
              </a:rPr>
              <a:t>String percolation picture of </a:t>
            </a:r>
            <a:r>
              <a:rPr lang="en-US" sz="2400" dirty="0" err="1" smtClean="0">
                <a:solidFill>
                  <a:schemeClr val="tx1"/>
                </a:solidFill>
                <a:latin typeface="Calibri"/>
                <a:cs typeface="Calibri"/>
              </a:rPr>
              <a:t>pp</a:t>
            </a:r>
            <a:r>
              <a:rPr lang="en-US" sz="2400" dirty="0" smtClean="0">
                <a:solidFill>
                  <a:schemeClr val="tx1"/>
                </a:solidFill>
                <a:latin typeface="Calibri"/>
                <a:cs typeface="Calibri"/>
              </a:rPr>
              <a:t> collisions at LHC energies (P. </a:t>
            </a:r>
            <a:r>
              <a:rPr lang="en-US" sz="2400" dirty="0" err="1" smtClean="0">
                <a:solidFill>
                  <a:schemeClr val="tx1"/>
                </a:solidFill>
                <a:latin typeface="Calibri"/>
                <a:cs typeface="Calibri"/>
              </a:rPr>
              <a:t>Brogueira</a:t>
            </a:r>
            <a:r>
              <a:rPr lang="en-US" sz="2400" dirty="0" smtClean="0">
                <a:solidFill>
                  <a:schemeClr val="tx1"/>
                </a:solidFill>
                <a:latin typeface="Calibri"/>
                <a:cs typeface="Calibri"/>
              </a:rPr>
              <a:t>, J. Dias de Deus, and C. </a:t>
            </a:r>
            <a:r>
              <a:rPr lang="en-US" sz="2400" dirty="0" err="1" smtClean="0">
                <a:solidFill>
                  <a:schemeClr val="tx1"/>
                </a:solidFill>
                <a:latin typeface="Calibri"/>
                <a:cs typeface="Calibri"/>
              </a:rPr>
              <a:t>Pajares</a:t>
            </a:r>
            <a:r>
              <a:rPr lang="en-US" sz="2400" dirty="0" smtClean="0">
                <a:solidFill>
                  <a:schemeClr val="tx1"/>
                </a:solidFill>
                <a:latin typeface="Calibri"/>
                <a:cs typeface="Calibri"/>
              </a:rPr>
              <a:t>, Phys. </a:t>
            </a:r>
            <a:r>
              <a:rPr lang="en-US" sz="2400" dirty="0" err="1" smtClean="0">
                <a:solidFill>
                  <a:schemeClr val="tx1"/>
                </a:solidFill>
                <a:latin typeface="Calibri"/>
                <a:cs typeface="Calibri"/>
              </a:rPr>
              <a:t>Lett</a:t>
            </a:r>
            <a:r>
              <a:rPr lang="en-US" sz="2400" dirty="0" smtClean="0">
                <a:solidFill>
                  <a:schemeClr val="tx1"/>
                </a:solidFill>
                <a:latin typeface="Calibri"/>
                <a:cs typeface="Calibri"/>
              </a:rPr>
              <a:t>. B 675 (2009) 308)</a:t>
            </a:r>
            <a:endParaRPr lang="en-US" sz="24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pic>
        <p:nvPicPr>
          <p:cNvPr id="15" name="Изображение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4642662" y="4699994"/>
            <a:ext cx="4362197" cy="1800553"/>
          </a:xfrm>
          <a:prstGeom prst="rect">
            <a:avLst/>
          </a:prstGeom>
        </p:spPr>
      </p:pic>
      <p:sp>
        <p:nvSpPr>
          <p:cNvPr id="125" name="Text Box 268"/>
          <p:cNvSpPr txBox="1">
            <a:spLocks noChangeArrowheads="1"/>
          </p:cNvSpPr>
          <p:nvPr/>
        </p:nvSpPr>
        <p:spPr bwMode="auto">
          <a:xfrm>
            <a:off x="375966" y="10159242"/>
            <a:ext cx="6912768" cy="267765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defTabSz="3292475">
              <a:defRPr>
                <a:solidFill>
                  <a:schemeClr val="tx1"/>
                </a:solidFill>
                <a:latin typeface="Arial" charset="0"/>
              </a:defRPr>
            </a:lvl1pPr>
            <a:lvl2pPr defTabSz="3292475">
              <a:defRPr>
                <a:solidFill>
                  <a:schemeClr val="tx1"/>
                </a:solidFill>
                <a:latin typeface="Arial" charset="0"/>
              </a:defRPr>
            </a:lvl2pPr>
            <a:lvl3pPr defTabSz="3292475">
              <a:defRPr>
                <a:solidFill>
                  <a:schemeClr val="tx1"/>
                </a:solidFill>
                <a:latin typeface="Arial" charset="0"/>
              </a:defRPr>
            </a:lvl3pPr>
            <a:lvl4pPr defTabSz="3292475">
              <a:defRPr>
                <a:solidFill>
                  <a:schemeClr val="tx1"/>
                </a:solidFill>
                <a:latin typeface="Arial" charset="0"/>
              </a:defRPr>
            </a:lvl4pPr>
            <a:lvl5pPr defTabSz="3292475">
              <a:defRPr>
                <a:solidFill>
                  <a:schemeClr val="tx1"/>
                </a:solidFill>
                <a:latin typeface="Arial" charset="0"/>
              </a:defRPr>
            </a:lvl5pPr>
            <a:lvl6pPr defTabSz="3292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3292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3292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3292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 dirty="0">
                <a:latin typeface="Calibri"/>
                <a:ea typeface="Tahoma" pitchFamily="34" charset="0"/>
                <a:cs typeface="Calibri"/>
              </a:rPr>
              <a:t>Initial </a:t>
            </a:r>
            <a:r>
              <a:rPr lang="en-US" sz="2800" b="1" dirty="0" smtClean="0">
                <a:latin typeface="Calibri"/>
                <a:ea typeface="Tahoma" pitchFamily="34" charset="0"/>
                <a:cs typeface="Calibri"/>
              </a:rPr>
              <a:t>conditions</a:t>
            </a:r>
            <a:r>
              <a:rPr lang="en-US" sz="2800" baseline="30000" dirty="0" smtClean="0">
                <a:latin typeface="Calibri"/>
                <a:cs typeface="Calibri"/>
              </a:rPr>
              <a:t> </a:t>
            </a:r>
            <a:endParaRPr lang="en-US" sz="2800" b="1" dirty="0">
              <a:latin typeface="Calibri"/>
              <a:ea typeface="Tahoma" pitchFamily="34" charset="0"/>
              <a:cs typeface="Calibri"/>
            </a:endParaRPr>
          </a:p>
          <a:p>
            <a:pPr algn="just"/>
            <a:r>
              <a:rPr lang="en-US" sz="2800" dirty="0" smtClean="0">
                <a:latin typeface="Calibri"/>
                <a:cs typeface="Calibri"/>
              </a:rPr>
              <a:t>Due to causality, </a:t>
            </a:r>
            <a:r>
              <a:rPr lang="en-US" sz="2800" dirty="0" smtClean="0">
                <a:latin typeface="Calibri"/>
                <a:cs typeface="Calibri"/>
              </a:rPr>
              <a:t>the appearance </a:t>
            </a:r>
            <a:r>
              <a:rPr lang="en-US" sz="2800" dirty="0">
                <a:latin typeface="Calibri"/>
                <a:cs typeface="Calibri"/>
              </a:rPr>
              <a:t>of long-range correlations </a:t>
            </a:r>
            <a:r>
              <a:rPr lang="en-US" sz="2800" dirty="0" smtClean="0">
                <a:latin typeface="Calibri"/>
                <a:cs typeface="Calibri"/>
              </a:rPr>
              <a:t>between </a:t>
            </a:r>
            <a:r>
              <a:rPr lang="en-US" sz="2800" dirty="0">
                <a:latin typeface="Calibri"/>
                <a:cs typeface="Calibri"/>
              </a:rPr>
              <a:t>particles detected in separated rapidity intervals in any type of collisions (</a:t>
            </a:r>
            <a:r>
              <a:rPr lang="en-US" sz="2800" dirty="0" err="1">
                <a:latin typeface="Calibri"/>
                <a:cs typeface="Calibri"/>
              </a:rPr>
              <a:t>pp</a:t>
            </a:r>
            <a:r>
              <a:rPr lang="en-US" sz="2800" dirty="0">
                <a:latin typeface="Calibri"/>
                <a:cs typeface="Calibri"/>
              </a:rPr>
              <a:t>, </a:t>
            </a:r>
            <a:r>
              <a:rPr lang="en-US" sz="2800" dirty="0" smtClean="0">
                <a:latin typeface="Calibri"/>
                <a:cs typeface="Calibri"/>
              </a:rPr>
              <a:t>p-A</a:t>
            </a:r>
            <a:r>
              <a:rPr lang="en-US" sz="2800" dirty="0">
                <a:latin typeface="Calibri"/>
                <a:cs typeface="Calibri"/>
              </a:rPr>
              <a:t>, </a:t>
            </a:r>
            <a:r>
              <a:rPr lang="en-US" sz="2800" dirty="0" smtClean="0">
                <a:latin typeface="Calibri"/>
                <a:cs typeface="Calibri"/>
              </a:rPr>
              <a:t>A-A)</a:t>
            </a:r>
            <a:r>
              <a:rPr lang="en-US" sz="2800" dirty="0">
                <a:latin typeface="Calibri"/>
                <a:cs typeface="Calibri"/>
              </a:rPr>
              <a:t> could happen </a:t>
            </a:r>
            <a:r>
              <a:rPr lang="en-US" sz="2800" dirty="0" smtClean="0">
                <a:latin typeface="Calibri"/>
                <a:cs typeface="Calibri"/>
              </a:rPr>
              <a:t>only at </a:t>
            </a:r>
            <a:r>
              <a:rPr lang="en-US" sz="2800" dirty="0">
                <a:latin typeface="Calibri"/>
                <a:cs typeface="Calibri"/>
              </a:rPr>
              <a:t>the very early stages </a:t>
            </a:r>
            <a:r>
              <a:rPr lang="en-US" sz="2800" dirty="0" smtClean="0">
                <a:latin typeface="Calibri"/>
                <a:cs typeface="Calibri"/>
              </a:rPr>
              <a:t>.</a:t>
            </a:r>
            <a:endParaRPr lang="en-US" sz="2800" dirty="0">
              <a:latin typeface="Calibri"/>
              <a:cs typeface="Calibri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7864798" y="9308506"/>
            <a:ext cx="6770687" cy="3816424"/>
            <a:chOff x="8359032" y="3904358"/>
            <a:chExt cx="5667315" cy="3096344"/>
          </a:xfrm>
        </p:grpSpPr>
        <p:pic>
          <p:nvPicPr>
            <p:cNvPr id="14" name="Изображение 13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359032" y="3904358"/>
              <a:ext cx="5667315" cy="3096344"/>
            </a:xfrm>
            <a:prstGeom prst="rect">
              <a:avLst/>
            </a:prstGeom>
          </p:spPr>
        </p:pic>
        <p:pic>
          <p:nvPicPr>
            <p:cNvPr id="126" name="Изображение 125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9596538" y="4264398"/>
              <a:ext cx="213006" cy="331342"/>
            </a:xfrm>
            <a:prstGeom prst="rect">
              <a:avLst/>
            </a:prstGeom>
          </p:spPr>
        </p:pic>
        <p:pic>
          <p:nvPicPr>
            <p:cNvPr id="127" name="Изображение 126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0532642" y="4437112"/>
              <a:ext cx="360040" cy="331342"/>
            </a:xfrm>
            <a:prstGeom prst="rect">
              <a:avLst/>
            </a:prstGeom>
          </p:spPr>
        </p:pic>
      </p:grpSp>
      <p:sp>
        <p:nvSpPr>
          <p:cNvPr id="133" name="Rectangle 4"/>
          <p:cNvSpPr>
            <a:spLocks noChangeArrowheads="1"/>
          </p:cNvSpPr>
          <p:nvPr/>
        </p:nvSpPr>
        <p:spPr bwMode="auto">
          <a:xfrm>
            <a:off x="-10929290" y="7940354"/>
            <a:ext cx="6365250" cy="1018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9351" tIns="64676" rIns="129351" bIns="64676" anchor="ctr"/>
          <a:lstStyle/>
          <a:p>
            <a:pPr eaLnBrk="0" hangingPunct="0"/>
            <a:endParaRPr lang="en-US" sz="2400" b="1" dirty="0">
              <a:latin typeface="Calibri"/>
              <a:cs typeface="Calibri"/>
            </a:endParaRPr>
          </a:p>
        </p:txBody>
      </p:sp>
      <p:sp>
        <p:nvSpPr>
          <p:cNvPr id="92" name="AutoShape 90"/>
          <p:cNvSpPr>
            <a:spLocks noChangeArrowheads="1"/>
          </p:cNvSpPr>
          <p:nvPr/>
        </p:nvSpPr>
        <p:spPr bwMode="auto">
          <a:xfrm>
            <a:off x="736006" y="22629986"/>
            <a:ext cx="7992888" cy="792088"/>
          </a:xfrm>
          <a:prstGeom prst="roundRect">
            <a:avLst>
              <a:gd name="adj" fmla="val 27231"/>
            </a:avLst>
          </a:prstGeom>
          <a:solidFill>
            <a:schemeClr val="bg1"/>
          </a:solidFill>
          <a:ln w="31750">
            <a:solidFill>
              <a:srgbClr val="0000CC"/>
            </a:solidFill>
            <a:round/>
            <a:headEnd/>
            <a:tailEnd/>
          </a:ln>
        </p:spPr>
        <p:txBody>
          <a:bodyPr wrap="none" lIns="129341" tIns="64671" rIns="129341" bIns="64671" anchor="ctr"/>
          <a:lstStyle/>
          <a:p>
            <a:pPr algn="ctr" defTabSz="4657220"/>
            <a:r>
              <a:rPr lang="en-US" sz="4200" dirty="0" smtClean="0">
                <a:solidFill>
                  <a:srgbClr val="0000FF"/>
                </a:solidFill>
                <a:latin typeface="Calibri"/>
                <a:cs typeface="Calibri"/>
              </a:rPr>
              <a:t>FB correlations</a:t>
            </a:r>
            <a:r>
              <a:rPr lang="ru-RU" sz="4200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en-US" sz="4200" dirty="0" smtClean="0">
                <a:solidFill>
                  <a:srgbClr val="0000FF"/>
                </a:solidFill>
                <a:latin typeface="Calibri"/>
                <a:cs typeface="Calibri"/>
              </a:rPr>
              <a:t>in </a:t>
            </a:r>
            <a:r>
              <a:rPr lang="en-US" sz="4200" i="1" dirty="0" smtClean="0">
                <a:solidFill>
                  <a:srgbClr val="0000FF"/>
                </a:solidFill>
                <a:latin typeface="Calibri"/>
                <a:cs typeface="Calibri"/>
              </a:rPr>
              <a:t>η-</a:t>
            </a:r>
            <a:r>
              <a:rPr lang="en-US" sz="4400" i="1" dirty="0">
                <a:solidFill>
                  <a:srgbClr val="0000FF"/>
                </a:solidFill>
                <a:latin typeface="Calibri"/>
                <a:cs typeface="Calibri"/>
              </a:rPr>
              <a:t>φ</a:t>
            </a:r>
            <a:r>
              <a:rPr lang="en-US" sz="4200" dirty="0" smtClean="0">
                <a:solidFill>
                  <a:srgbClr val="0000FF"/>
                </a:solidFill>
                <a:latin typeface="Calibri"/>
                <a:cs typeface="Calibri"/>
              </a:rPr>
              <a:t> windows</a:t>
            </a:r>
            <a:endParaRPr lang="en-US" sz="4200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95" name="Text Box 268"/>
          <p:cNvSpPr txBox="1">
            <a:spLocks noChangeArrowheads="1"/>
          </p:cNvSpPr>
          <p:nvPr/>
        </p:nvSpPr>
        <p:spPr bwMode="auto">
          <a:xfrm>
            <a:off x="13015479" y="10028586"/>
            <a:ext cx="1512168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defTabSz="3292475">
              <a:defRPr>
                <a:solidFill>
                  <a:schemeClr val="tx1"/>
                </a:solidFill>
                <a:latin typeface="Arial" charset="0"/>
              </a:defRPr>
            </a:lvl1pPr>
            <a:lvl2pPr defTabSz="3292475">
              <a:defRPr>
                <a:solidFill>
                  <a:schemeClr val="tx1"/>
                </a:solidFill>
                <a:latin typeface="Arial" charset="0"/>
              </a:defRPr>
            </a:lvl2pPr>
            <a:lvl3pPr defTabSz="3292475">
              <a:defRPr>
                <a:solidFill>
                  <a:schemeClr val="tx1"/>
                </a:solidFill>
                <a:latin typeface="Arial" charset="0"/>
              </a:defRPr>
            </a:lvl3pPr>
            <a:lvl4pPr defTabSz="3292475">
              <a:defRPr>
                <a:solidFill>
                  <a:schemeClr val="tx1"/>
                </a:solidFill>
                <a:latin typeface="Arial" charset="0"/>
              </a:defRPr>
            </a:lvl4pPr>
            <a:lvl5pPr defTabSz="3292475">
              <a:defRPr>
                <a:solidFill>
                  <a:schemeClr val="tx1"/>
                </a:solidFill>
                <a:latin typeface="Arial" charset="0"/>
              </a:defRPr>
            </a:lvl5pPr>
            <a:lvl6pPr defTabSz="3292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3292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3292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3292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defRPr/>
            </a:pPr>
            <a:r>
              <a:rPr lang="en-US" sz="2000" dirty="0" smtClean="0">
                <a:latin typeface="Calibri"/>
                <a:ea typeface="Tahoma" pitchFamily="34" charset="0"/>
                <a:cs typeface="Calibri"/>
              </a:rPr>
              <a:t>detection</a:t>
            </a:r>
          </a:p>
        </p:txBody>
      </p:sp>
      <p:sp>
        <p:nvSpPr>
          <p:cNvPr id="101" name="Text Box 268"/>
          <p:cNvSpPr txBox="1">
            <a:spLocks noChangeArrowheads="1"/>
          </p:cNvSpPr>
          <p:nvPr/>
        </p:nvSpPr>
        <p:spPr bwMode="auto">
          <a:xfrm>
            <a:off x="13049374" y="11540754"/>
            <a:ext cx="1296144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defTabSz="3292475">
              <a:defRPr>
                <a:solidFill>
                  <a:schemeClr val="tx1"/>
                </a:solidFill>
                <a:latin typeface="Arial" charset="0"/>
              </a:defRPr>
            </a:lvl1pPr>
            <a:lvl2pPr defTabSz="3292475">
              <a:defRPr>
                <a:solidFill>
                  <a:schemeClr val="tx1"/>
                </a:solidFill>
                <a:latin typeface="Arial" charset="0"/>
              </a:defRPr>
            </a:lvl2pPr>
            <a:lvl3pPr defTabSz="3292475">
              <a:defRPr>
                <a:solidFill>
                  <a:schemeClr val="tx1"/>
                </a:solidFill>
                <a:latin typeface="Arial" charset="0"/>
              </a:defRPr>
            </a:lvl3pPr>
            <a:lvl4pPr defTabSz="3292475">
              <a:defRPr>
                <a:solidFill>
                  <a:schemeClr val="tx1"/>
                </a:solidFill>
                <a:latin typeface="Arial" charset="0"/>
              </a:defRPr>
            </a:lvl4pPr>
            <a:lvl5pPr defTabSz="3292475">
              <a:defRPr>
                <a:solidFill>
                  <a:schemeClr val="tx1"/>
                </a:solidFill>
                <a:latin typeface="Arial" charset="0"/>
              </a:defRPr>
            </a:lvl5pPr>
            <a:lvl6pPr defTabSz="3292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3292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3292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3292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defRPr/>
            </a:pPr>
            <a:r>
              <a:rPr lang="en-US" sz="2000" dirty="0" smtClean="0">
                <a:latin typeface="Calibri"/>
                <a:ea typeface="Tahoma" pitchFamily="34" charset="0"/>
                <a:cs typeface="Calibri"/>
              </a:rPr>
              <a:t>freeze out</a:t>
            </a:r>
          </a:p>
        </p:txBody>
      </p:sp>
      <p:sp>
        <p:nvSpPr>
          <p:cNvPr id="102" name="Text Box 268"/>
          <p:cNvSpPr txBox="1">
            <a:spLocks noChangeArrowheads="1"/>
          </p:cNvSpPr>
          <p:nvPr/>
        </p:nvSpPr>
        <p:spPr bwMode="auto">
          <a:xfrm>
            <a:off x="12617326" y="11468746"/>
            <a:ext cx="2016224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defTabSz="3292475">
              <a:defRPr>
                <a:solidFill>
                  <a:schemeClr val="tx1"/>
                </a:solidFill>
                <a:latin typeface="Arial" charset="0"/>
              </a:defRPr>
            </a:lvl1pPr>
            <a:lvl2pPr defTabSz="3292475">
              <a:defRPr>
                <a:solidFill>
                  <a:schemeClr val="tx1"/>
                </a:solidFill>
                <a:latin typeface="Arial" charset="0"/>
              </a:defRPr>
            </a:lvl2pPr>
            <a:lvl3pPr defTabSz="3292475">
              <a:defRPr>
                <a:solidFill>
                  <a:schemeClr val="tx1"/>
                </a:solidFill>
                <a:latin typeface="Arial" charset="0"/>
              </a:defRPr>
            </a:lvl3pPr>
            <a:lvl4pPr defTabSz="3292475">
              <a:defRPr>
                <a:solidFill>
                  <a:schemeClr val="tx1"/>
                </a:solidFill>
                <a:latin typeface="Arial" charset="0"/>
              </a:defRPr>
            </a:lvl4pPr>
            <a:lvl5pPr defTabSz="3292475">
              <a:defRPr>
                <a:solidFill>
                  <a:schemeClr val="tx1"/>
                </a:solidFill>
                <a:latin typeface="Arial" charset="0"/>
              </a:defRPr>
            </a:lvl5pPr>
            <a:lvl6pPr defTabSz="3292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3292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3292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3292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defRPr/>
            </a:pPr>
            <a:r>
              <a:rPr lang="en-US" sz="2000" dirty="0" smtClean="0">
                <a:latin typeface="Calibri"/>
                <a:ea typeface="Tahoma" pitchFamily="34" charset="0"/>
                <a:cs typeface="Calibri"/>
              </a:rPr>
              <a:t>latest correlation</a:t>
            </a:r>
          </a:p>
        </p:txBody>
      </p:sp>
      <p:cxnSp>
        <p:nvCxnSpPr>
          <p:cNvPr id="153" name="Прямая соединительная линия 152"/>
          <p:cNvCxnSpPr/>
          <p:nvPr/>
        </p:nvCxnSpPr>
        <p:spPr bwMode="auto">
          <a:xfrm flipV="1">
            <a:off x="15137606" y="4699994"/>
            <a:ext cx="0" cy="784887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3" name="Rectangle 3"/>
          <p:cNvSpPr txBox="1">
            <a:spLocks/>
          </p:cNvSpPr>
          <p:nvPr/>
        </p:nvSpPr>
        <p:spPr>
          <a:xfrm>
            <a:off x="5272510" y="38463960"/>
            <a:ext cx="1872208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, </a:t>
            </a:r>
          </a:p>
        </p:txBody>
      </p:sp>
      <p:sp>
        <p:nvSpPr>
          <p:cNvPr id="104" name="AutoShape 90"/>
          <p:cNvSpPr>
            <a:spLocks noChangeArrowheads="1"/>
          </p:cNvSpPr>
          <p:nvPr/>
        </p:nvSpPr>
        <p:spPr bwMode="auto">
          <a:xfrm>
            <a:off x="16721782" y="29470746"/>
            <a:ext cx="3240360" cy="85589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1750">
            <a:solidFill>
              <a:srgbClr val="0000CC"/>
            </a:solidFill>
            <a:round/>
            <a:headEnd/>
            <a:tailEnd/>
          </a:ln>
        </p:spPr>
        <p:txBody>
          <a:bodyPr wrap="none" lIns="129341" tIns="64671" rIns="129341" bIns="64671" anchor="ctr"/>
          <a:lstStyle/>
          <a:p>
            <a:pPr algn="ctr" defTabSz="4657220"/>
            <a:r>
              <a:rPr lang="en-US" sz="4200" dirty="0" smtClean="0">
                <a:solidFill>
                  <a:srgbClr val="0000FF"/>
                </a:solidFill>
                <a:latin typeface="Calibri"/>
                <a:cs typeface="Calibri"/>
              </a:rPr>
              <a:t>Conclusions</a:t>
            </a:r>
            <a:endParaRPr lang="en-US" sz="4200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105" name="Rectangle 3"/>
          <p:cNvSpPr txBox="1">
            <a:spLocks/>
          </p:cNvSpPr>
          <p:nvPr/>
        </p:nvSpPr>
        <p:spPr>
          <a:xfrm>
            <a:off x="10817126" y="37167816"/>
            <a:ext cx="1872208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, where: </a:t>
            </a: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19981" y="16831706"/>
            <a:ext cx="11069883" cy="4214104"/>
          </a:xfrm>
          <a:prstGeom prst="rect">
            <a:avLst/>
          </a:prstGeom>
        </p:spPr>
      </p:pic>
      <p:sp>
        <p:nvSpPr>
          <p:cNvPr id="164" name="AutoShape 90"/>
          <p:cNvSpPr>
            <a:spLocks noChangeArrowheads="1"/>
          </p:cNvSpPr>
          <p:nvPr/>
        </p:nvSpPr>
        <p:spPr bwMode="auto">
          <a:xfrm>
            <a:off x="808014" y="15933242"/>
            <a:ext cx="7848872" cy="720080"/>
          </a:xfrm>
          <a:prstGeom prst="roundRect">
            <a:avLst>
              <a:gd name="adj" fmla="val 27231"/>
            </a:avLst>
          </a:prstGeom>
          <a:solidFill>
            <a:schemeClr val="bg1"/>
          </a:solidFill>
          <a:ln w="31750">
            <a:solidFill>
              <a:srgbClr val="0000CC"/>
            </a:solidFill>
            <a:round/>
            <a:headEnd/>
            <a:tailEnd/>
          </a:ln>
        </p:spPr>
        <p:txBody>
          <a:bodyPr wrap="none" lIns="129341" tIns="64671" rIns="129341" bIns="64671" anchor="ctr"/>
          <a:lstStyle/>
          <a:p>
            <a:pPr algn="ctr" defTabSz="4657220"/>
            <a:r>
              <a:rPr lang="en-US" sz="4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ALICE results for </a:t>
            </a:r>
            <a:r>
              <a:rPr lang="en-US" sz="4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pp</a:t>
            </a:r>
            <a:r>
              <a:rPr lang="en-US" sz="4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collisions</a:t>
            </a:r>
            <a:endParaRPr lang="en-US" sz="42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1945029" y="16221274"/>
            <a:ext cx="11257473" cy="4896544"/>
          </a:xfrm>
          <a:prstGeom prst="rect">
            <a:avLst/>
          </a:prstGeom>
        </p:spPr>
      </p:pic>
      <p:sp>
        <p:nvSpPr>
          <p:cNvPr id="116" name="Text Box 276"/>
          <p:cNvSpPr txBox="1">
            <a:spLocks noChangeArrowheads="1"/>
          </p:cNvSpPr>
          <p:nvPr/>
        </p:nvSpPr>
        <p:spPr bwMode="auto">
          <a:xfrm>
            <a:off x="87934" y="20973802"/>
            <a:ext cx="12817424" cy="117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9341" tIns="64671" rIns="129341" bIns="64671">
            <a:spAutoFit/>
          </a:bodyPr>
          <a:lstStyle>
            <a:lvl1pPr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3400" dirty="0" smtClean="0">
                <a:solidFill>
                  <a:srgbClr val="000000"/>
                </a:solidFill>
                <a:latin typeface="Calibri"/>
                <a:cs typeface="Calibri"/>
              </a:rPr>
              <a:t>Fig.1: FB </a:t>
            </a:r>
            <a:r>
              <a:rPr lang="en-US" sz="3400" dirty="0">
                <a:solidFill>
                  <a:srgbClr val="000000"/>
                </a:solidFill>
                <a:latin typeface="Calibri"/>
                <a:cs typeface="Calibri"/>
              </a:rPr>
              <a:t>multiplicity </a:t>
            </a:r>
            <a:r>
              <a:rPr lang="en-US" sz="3400" dirty="0" smtClean="0">
                <a:solidFill>
                  <a:srgbClr val="000000"/>
                </a:solidFill>
                <a:latin typeface="Calibri"/>
                <a:cs typeface="Calibri"/>
              </a:rPr>
              <a:t>correlation strength as a function of </a:t>
            </a:r>
            <a:r>
              <a:rPr lang="en-US" sz="3400" i="1" dirty="0" err="1" smtClean="0">
                <a:solidFill>
                  <a:srgbClr val="000000"/>
                </a:solidFill>
                <a:latin typeface="Calibri"/>
                <a:cs typeface="Calibri"/>
              </a:rPr>
              <a:t>η</a:t>
            </a:r>
            <a:r>
              <a:rPr lang="en-US" sz="3400" baseline="-25000" dirty="0" err="1" smtClean="0">
                <a:solidFill>
                  <a:srgbClr val="000000"/>
                </a:solidFill>
                <a:latin typeface="Calibri"/>
                <a:cs typeface="Calibri"/>
              </a:rPr>
              <a:t>gap</a:t>
            </a:r>
            <a:r>
              <a:rPr lang="en-US" sz="3400" baseline="-2500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3400" dirty="0" smtClean="0">
                <a:solidFill>
                  <a:srgbClr val="000000"/>
                </a:solidFill>
                <a:latin typeface="Calibri"/>
                <a:cs typeface="Calibri"/>
              </a:rPr>
              <a:t> (gap between the windows), for different width (</a:t>
            </a:r>
            <a:r>
              <a:rPr lang="en-US" sz="3400" i="1" dirty="0" err="1" smtClean="0">
                <a:solidFill>
                  <a:srgbClr val="000000"/>
                </a:solidFill>
                <a:latin typeface="Calibri"/>
                <a:cs typeface="Calibri"/>
              </a:rPr>
              <a:t>δη</a:t>
            </a:r>
            <a:r>
              <a:rPr lang="en-US" sz="3400" dirty="0" smtClean="0">
                <a:solidFill>
                  <a:srgbClr val="000000"/>
                </a:solidFill>
                <a:latin typeface="Calibri"/>
                <a:cs typeface="Calibri"/>
              </a:rPr>
              <a:t>) of the windows.</a:t>
            </a:r>
          </a:p>
        </p:txBody>
      </p:sp>
      <p:sp>
        <p:nvSpPr>
          <p:cNvPr id="114" name="Text Box 276"/>
          <p:cNvSpPr txBox="1">
            <a:spLocks noChangeArrowheads="1"/>
          </p:cNvSpPr>
          <p:nvPr/>
        </p:nvSpPr>
        <p:spPr bwMode="auto">
          <a:xfrm>
            <a:off x="12617326" y="21045810"/>
            <a:ext cx="10801200" cy="117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9341" tIns="64671" rIns="129341" bIns="64671">
            <a:spAutoFit/>
          </a:bodyPr>
          <a:lstStyle>
            <a:lvl1pPr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3400" dirty="0">
                <a:solidFill>
                  <a:srgbClr val="000000"/>
                </a:solidFill>
                <a:latin typeface="Calibri"/>
                <a:cs typeface="Calibri"/>
              </a:rPr>
              <a:t>Fig</a:t>
            </a:r>
            <a:r>
              <a:rPr lang="en-US" sz="3400" dirty="0" smtClean="0">
                <a:solidFill>
                  <a:srgbClr val="000000"/>
                </a:solidFill>
                <a:latin typeface="Calibri"/>
                <a:cs typeface="Calibri"/>
              </a:rPr>
              <a:t>.2: FB </a:t>
            </a:r>
            <a:r>
              <a:rPr lang="en-US" sz="3400" dirty="0">
                <a:solidFill>
                  <a:srgbClr val="000000"/>
                </a:solidFill>
                <a:latin typeface="Calibri"/>
                <a:cs typeface="Calibri"/>
              </a:rPr>
              <a:t>multiplicity correlations </a:t>
            </a:r>
            <a:r>
              <a:rPr lang="en-US" sz="3400" dirty="0" smtClean="0">
                <a:solidFill>
                  <a:srgbClr val="000000"/>
                </a:solidFill>
                <a:latin typeface="Calibri"/>
                <a:cs typeface="Calibri"/>
              </a:rPr>
              <a:t>as a </a:t>
            </a:r>
            <a:r>
              <a:rPr lang="en-US" sz="3400" dirty="0">
                <a:solidFill>
                  <a:srgbClr val="000000"/>
                </a:solidFill>
                <a:latin typeface="Calibri"/>
                <a:cs typeface="Calibri"/>
              </a:rPr>
              <a:t>function </a:t>
            </a:r>
            <a:r>
              <a:rPr lang="en-US" sz="3400" dirty="0" smtClean="0">
                <a:solidFill>
                  <a:srgbClr val="000000"/>
                </a:solidFill>
                <a:latin typeface="Calibri"/>
                <a:cs typeface="Calibri"/>
              </a:rPr>
              <a:t>of width </a:t>
            </a:r>
            <a:r>
              <a:rPr lang="en-US" sz="3400" i="1" dirty="0" err="1">
                <a:solidFill>
                  <a:srgbClr val="000000"/>
                </a:solidFill>
                <a:latin typeface="Calibri"/>
                <a:cs typeface="Calibri"/>
              </a:rPr>
              <a:t>δη</a:t>
            </a:r>
            <a:r>
              <a:rPr lang="en-US" sz="3400" dirty="0">
                <a:solidFill>
                  <a:srgbClr val="000000"/>
                </a:solidFill>
                <a:latin typeface="Calibri"/>
                <a:cs typeface="Calibri"/>
              </a:rPr>
              <a:t>. </a:t>
            </a:r>
            <a:endParaRPr lang="en-US" sz="3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algn="ctr"/>
            <a:r>
              <a:rPr lang="en-US" sz="3400" dirty="0" smtClean="0">
                <a:solidFill>
                  <a:srgbClr val="000000"/>
                </a:solidFill>
                <a:latin typeface="Calibri"/>
                <a:cs typeface="Calibri"/>
              </a:rPr>
              <a:t>The comparison to </a:t>
            </a:r>
            <a:r>
              <a:rPr lang="en-US" sz="3400" dirty="0">
                <a:solidFill>
                  <a:srgbClr val="000000"/>
                </a:solidFill>
                <a:latin typeface="Calibri"/>
                <a:cs typeface="Calibri"/>
              </a:rPr>
              <a:t>the </a:t>
            </a:r>
            <a:r>
              <a:rPr lang="en-US" sz="3400" dirty="0" smtClean="0">
                <a:solidFill>
                  <a:srgbClr val="000000"/>
                </a:solidFill>
                <a:latin typeface="Calibri"/>
                <a:cs typeface="Calibri"/>
              </a:rPr>
              <a:t>PYTHIA6 and PHOJET is shown.</a:t>
            </a:r>
          </a:p>
        </p:txBody>
      </p:sp>
      <p:sp>
        <p:nvSpPr>
          <p:cNvPr id="120" name="Полилиния 119"/>
          <p:cNvSpPr/>
          <p:nvPr/>
        </p:nvSpPr>
        <p:spPr>
          <a:xfrm>
            <a:off x="27018926" y="24758526"/>
            <a:ext cx="1728192" cy="1008112"/>
          </a:xfrm>
          <a:custGeom>
            <a:avLst/>
            <a:gdLst>
              <a:gd name="connsiteX0" fmla="*/ 603250 w 1085850"/>
              <a:gd name="connsiteY0" fmla="*/ 0 h 463550"/>
              <a:gd name="connsiteX1" fmla="*/ 552450 w 1085850"/>
              <a:gd name="connsiteY1" fmla="*/ 12700 h 463550"/>
              <a:gd name="connsiteX2" fmla="*/ 501650 w 1085850"/>
              <a:gd name="connsiteY2" fmla="*/ 25400 h 463550"/>
              <a:gd name="connsiteX3" fmla="*/ 444500 w 1085850"/>
              <a:gd name="connsiteY3" fmla="*/ 50800 h 463550"/>
              <a:gd name="connsiteX4" fmla="*/ 425450 w 1085850"/>
              <a:gd name="connsiteY4" fmla="*/ 57150 h 463550"/>
              <a:gd name="connsiteX5" fmla="*/ 387350 w 1085850"/>
              <a:gd name="connsiteY5" fmla="*/ 82550 h 463550"/>
              <a:gd name="connsiteX6" fmla="*/ 323850 w 1085850"/>
              <a:gd name="connsiteY6" fmla="*/ 101600 h 463550"/>
              <a:gd name="connsiteX7" fmla="*/ 304800 w 1085850"/>
              <a:gd name="connsiteY7" fmla="*/ 114300 h 463550"/>
              <a:gd name="connsiteX8" fmla="*/ 279400 w 1085850"/>
              <a:gd name="connsiteY8" fmla="*/ 133350 h 463550"/>
              <a:gd name="connsiteX9" fmla="*/ 228600 w 1085850"/>
              <a:gd name="connsiteY9" fmla="*/ 146050 h 463550"/>
              <a:gd name="connsiteX10" fmla="*/ 215900 w 1085850"/>
              <a:gd name="connsiteY10" fmla="*/ 165100 h 463550"/>
              <a:gd name="connsiteX11" fmla="*/ 190500 w 1085850"/>
              <a:gd name="connsiteY11" fmla="*/ 171450 h 463550"/>
              <a:gd name="connsiteX12" fmla="*/ 171450 w 1085850"/>
              <a:gd name="connsiteY12" fmla="*/ 184150 h 463550"/>
              <a:gd name="connsiteX13" fmla="*/ 146050 w 1085850"/>
              <a:gd name="connsiteY13" fmla="*/ 196850 h 463550"/>
              <a:gd name="connsiteX14" fmla="*/ 127000 w 1085850"/>
              <a:gd name="connsiteY14" fmla="*/ 215900 h 463550"/>
              <a:gd name="connsiteX15" fmla="*/ 82550 w 1085850"/>
              <a:gd name="connsiteY15" fmla="*/ 234950 h 463550"/>
              <a:gd name="connsiteX16" fmla="*/ 69850 w 1085850"/>
              <a:gd name="connsiteY16" fmla="*/ 254000 h 463550"/>
              <a:gd name="connsiteX17" fmla="*/ 50800 w 1085850"/>
              <a:gd name="connsiteY17" fmla="*/ 260350 h 463550"/>
              <a:gd name="connsiteX18" fmla="*/ 31750 w 1085850"/>
              <a:gd name="connsiteY18" fmla="*/ 273050 h 463550"/>
              <a:gd name="connsiteX19" fmla="*/ 19050 w 1085850"/>
              <a:gd name="connsiteY19" fmla="*/ 292100 h 463550"/>
              <a:gd name="connsiteX20" fmla="*/ 0 w 1085850"/>
              <a:gd name="connsiteY20" fmla="*/ 355600 h 463550"/>
              <a:gd name="connsiteX21" fmla="*/ 6350 w 1085850"/>
              <a:gd name="connsiteY21" fmla="*/ 425450 h 463550"/>
              <a:gd name="connsiteX22" fmla="*/ 44450 w 1085850"/>
              <a:gd name="connsiteY22" fmla="*/ 444500 h 463550"/>
              <a:gd name="connsiteX23" fmla="*/ 88900 w 1085850"/>
              <a:gd name="connsiteY23" fmla="*/ 450850 h 463550"/>
              <a:gd name="connsiteX24" fmla="*/ 114300 w 1085850"/>
              <a:gd name="connsiteY24" fmla="*/ 457200 h 463550"/>
              <a:gd name="connsiteX25" fmla="*/ 196850 w 1085850"/>
              <a:gd name="connsiteY25" fmla="*/ 463550 h 463550"/>
              <a:gd name="connsiteX26" fmla="*/ 438150 w 1085850"/>
              <a:gd name="connsiteY26" fmla="*/ 457200 h 463550"/>
              <a:gd name="connsiteX27" fmla="*/ 457200 w 1085850"/>
              <a:gd name="connsiteY27" fmla="*/ 450850 h 463550"/>
              <a:gd name="connsiteX28" fmla="*/ 546100 w 1085850"/>
              <a:gd name="connsiteY28" fmla="*/ 438150 h 463550"/>
              <a:gd name="connsiteX29" fmla="*/ 590550 w 1085850"/>
              <a:gd name="connsiteY29" fmla="*/ 431800 h 463550"/>
              <a:gd name="connsiteX30" fmla="*/ 609600 w 1085850"/>
              <a:gd name="connsiteY30" fmla="*/ 425450 h 463550"/>
              <a:gd name="connsiteX31" fmla="*/ 641350 w 1085850"/>
              <a:gd name="connsiteY31" fmla="*/ 419100 h 463550"/>
              <a:gd name="connsiteX32" fmla="*/ 692150 w 1085850"/>
              <a:gd name="connsiteY32" fmla="*/ 393700 h 463550"/>
              <a:gd name="connsiteX33" fmla="*/ 711200 w 1085850"/>
              <a:gd name="connsiteY33" fmla="*/ 387350 h 463550"/>
              <a:gd name="connsiteX34" fmla="*/ 730250 w 1085850"/>
              <a:gd name="connsiteY34" fmla="*/ 374650 h 463550"/>
              <a:gd name="connsiteX35" fmla="*/ 749300 w 1085850"/>
              <a:gd name="connsiteY35" fmla="*/ 368300 h 463550"/>
              <a:gd name="connsiteX36" fmla="*/ 825500 w 1085850"/>
              <a:gd name="connsiteY36" fmla="*/ 355600 h 463550"/>
              <a:gd name="connsiteX37" fmla="*/ 869950 w 1085850"/>
              <a:gd name="connsiteY37" fmla="*/ 342900 h 463550"/>
              <a:gd name="connsiteX38" fmla="*/ 952500 w 1085850"/>
              <a:gd name="connsiteY38" fmla="*/ 330200 h 463550"/>
              <a:gd name="connsiteX39" fmla="*/ 971550 w 1085850"/>
              <a:gd name="connsiteY39" fmla="*/ 323850 h 463550"/>
              <a:gd name="connsiteX40" fmla="*/ 1054100 w 1085850"/>
              <a:gd name="connsiteY40" fmla="*/ 285750 h 463550"/>
              <a:gd name="connsiteX41" fmla="*/ 1085850 w 1085850"/>
              <a:gd name="connsiteY41" fmla="*/ 279400 h 46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085850" h="463550">
                <a:moveTo>
                  <a:pt x="603250" y="0"/>
                </a:moveTo>
                <a:cubicBezTo>
                  <a:pt x="525580" y="15534"/>
                  <a:pt x="606147" y="-1945"/>
                  <a:pt x="552450" y="12700"/>
                </a:cubicBezTo>
                <a:cubicBezTo>
                  <a:pt x="535611" y="17293"/>
                  <a:pt x="501650" y="25400"/>
                  <a:pt x="501650" y="25400"/>
                </a:cubicBezTo>
                <a:cubicBezTo>
                  <a:pt x="471461" y="45526"/>
                  <a:pt x="489840" y="35687"/>
                  <a:pt x="444500" y="50800"/>
                </a:cubicBezTo>
                <a:cubicBezTo>
                  <a:pt x="438150" y="52917"/>
                  <a:pt x="431019" y="53437"/>
                  <a:pt x="425450" y="57150"/>
                </a:cubicBezTo>
                <a:cubicBezTo>
                  <a:pt x="412750" y="65617"/>
                  <a:pt x="402158" y="78848"/>
                  <a:pt x="387350" y="82550"/>
                </a:cubicBezTo>
                <a:cubicBezTo>
                  <a:pt x="373151" y="86100"/>
                  <a:pt x="333126" y="95416"/>
                  <a:pt x="323850" y="101600"/>
                </a:cubicBezTo>
                <a:cubicBezTo>
                  <a:pt x="317500" y="105833"/>
                  <a:pt x="311010" y="109864"/>
                  <a:pt x="304800" y="114300"/>
                </a:cubicBezTo>
                <a:cubicBezTo>
                  <a:pt x="296188" y="120451"/>
                  <a:pt x="289169" y="129279"/>
                  <a:pt x="279400" y="133350"/>
                </a:cubicBezTo>
                <a:cubicBezTo>
                  <a:pt x="263288" y="140063"/>
                  <a:pt x="228600" y="146050"/>
                  <a:pt x="228600" y="146050"/>
                </a:cubicBezTo>
                <a:cubicBezTo>
                  <a:pt x="224367" y="152400"/>
                  <a:pt x="222250" y="160867"/>
                  <a:pt x="215900" y="165100"/>
                </a:cubicBezTo>
                <a:cubicBezTo>
                  <a:pt x="208638" y="169941"/>
                  <a:pt x="198522" y="168012"/>
                  <a:pt x="190500" y="171450"/>
                </a:cubicBezTo>
                <a:cubicBezTo>
                  <a:pt x="183485" y="174456"/>
                  <a:pt x="178076" y="180364"/>
                  <a:pt x="171450" y="184150"/>
                </a:cubicBezTo>
                <a:cubicBezTo>
                  <a:pt x="163231" y="188846"/>
                  <a:pt x="153753" y="191348"/>
                  <a:pt x="146050" y="196850"/>
                </a:cubicBezTo>
                <a:cubicBezTo>
                  <a:pt x="138742" y="202070"/>
                  <a:pt x="134308" y="210680"/>
                  <a:pt x="127000" y="215900"/>
                </a:cubicBezTo>
                <a:cubicBezTo>
                  <a:pt x="113268" y="225708"/>
                  <a:pt x="98096" y="229768"/>
                  <a:pt x="82550" y="234950"/>
                </a:cubicBezTo>
                <a:cubicBezTo>
                  <a:pt x="78317" y="241300"/>
                  <a:pt x="75809" y="249232"/>
                  <a:pt x="69850" y="254000"/>
                </a:cubicBezTo>
                <a:cubicBezTo>
                  <a:pt x="64623" y="258181"/>
                  <a:pt x="56787" y="257357"/>
                  <a:pt x="50800" y="260350"/>
                </a:cubicBezTo>
                <a:cubicBezTo>
                  <a:pt x="43974" y="263763"/>
                  <a:pt x="38100" y="268817"/>
                  <a:pt x="31750" y="273050"/>
                </a:cubicBezTo>
                <a:cubicBezTo>
                  <a:pt x="27517" y="279400"/>
                  <a:pt x="22150" y="285126"/>
                  <a:pt x="19050" y="292100"/>
                </a:cubicBezTo>
                <a:cubicBezTo>
                  <a:pt x="10216" y="311977"/>
                  <a:pt x="5277" y="334490"/>
                  <a:pt x="0" y="355600"/>
                </a:cubicBezTo>
                <a:cubicBezTo>
                  <a:pt x="2117" y="378883"/>
                  <a:pt x="-526" y="403105"/>
                  <a:pt x="6350" y="425450"/>
                </a:cubicBezTo>
                <a:cubicBezTo>
                  <a:pt x="8806" y="433434"/>
                  <a:pt x="37598" y="443130"/>
                  <a:pt x="44450" y="444500"/>
                </a:cubicBezTo>
                <a:cubicBezTo>
                  <a:pt x="59126" y="447435"/>
                  <a:pt x="74174" y="448173"/>
                  <a:pt x="88900" y="450850"/>
                </a:cubicBezTo>
                <a:cubicBezTo>
                  <a:pt x="97486" y="452411"/>
                  <a:pt x="105633" y="456180"/>
                  <a:pt x="114300" y="457200"/>
                </a:cubicBezTo>
                <a:cubicBezTo>
                  <a:pt x="141709" y="460425"/>
                  <a:pt x="169333" y="461433"/>
                  <a:pt x="196850" y="463550"/>
                </a:cubicBezTo>
                <a:cubicBezTo>
                  <a:pt x="277283" y="461433"/>
                  <a:pt x="357784" y="461120"/>
                  <a:pt x="438150" y="457200"/>
                </a:cubicBezTo>
                <a:cubicBezTo>
                  <a:pt x="444836" y="456874"/>
                  <a:pt x="450608" y="452013"/>
                  <a:pt x="457200" y="450850"/>
                </a:cubicBezTo>
                <a:cubicBezTo>
                  <a:pt x="486679" y="445648"/>
                  <a:pt x="516467" y="442383"/>
                  <a:pt x="546100" y="438150"/>
                </a:cubicBezTo>
                <a:lnTo>
                  <a:pt x="590550" y="431800"/>
                </a:lnTo>
                <a:cubicBezTo>
                  <a:pt x="596900" y="429683"/>
                  <a:pt x="603106" y="427073"/>
                  <a:pt x="609600" y="425450"/>
                </a:cubicBezTo>
                <a:cubicBezTo>
                  <a:pt x="620071" y="422832"/>
                  <a:pt x="631012" y="422201"/>
                  <a:pt x="641350" y="419100"/>
                </a:cubicBezTo>
                <a:cubicBezTo>
                  <a:pt x="696283" y="402620"/>
                  <a:pt x="652838" y="413356"/>
                  <a:pt x="692150" y="393700"/>
                </a:cubicBezTo>
                <a:cubicBezTo>
                  <a:pt x="698137" y="390707"/>
                  <a:pt x="705213" y="390343"/>
                  <a:pt x="711200" y="387350"/>
                </a:cubicBezTo>
                <a:cubicBezTo>
                  <a:pt x="718026" y="383937"/>
                  <a:pt x="723424" y="378063"/>
                  <a:pt x="730250" y="374650"/>
                </a:cubicBezTo>
                <a:cubicBezTo>
                  <a:pt x="736237" y="371657"/>
                  <a:pt x="742806" y="369923"/>
                  <a:pt x="749300" y="368300"/>
                </a:cubicBezTo>
                <a:cubicBezTo>
                  <a:pt x="774061" y="362110"/>
                  <a:pt x="800410" y="359184"/>
                  <a:pt x="825500" y="355600"/>
                </a:cubicBezTo>
                <a:cubicBezTo>
                  <a:pt x="840599" y="350567"/>
                  <a:pt x="854003" y="345558"/>
                  <a:pt x="869950" y="342900"/>
                </a:cubicBezTo>
                <a:cubicBezTo>
                  <a:pt x="916219" y="335189"/>
                  <a:pt x="913655" y="339911"/>
                  <a:pt x="952500" y="330200"/>
                </a:cubicBezTo>
                <a:cubicBezTo>
                  <a:pt x="958994" y="328577"/>
                  <a:pt x="965563" y="326843"/>
                  <a:pt x="971550" y="323850"/>
                </a:cubicBezTo>
                <a:cubicBezTo>
                  <a:pt x="1036115" y="291568"/>
                  <a:pt x="993149" y="304035"/>
                  <a:pt x="1054100" y="285750"/>
                </a:cubicBezTo>
                <a:cubicBezTo>
                  <a:pt x="1076978" y="278887"/>
                  <a:pt x="1071883" y="279400"/>
                  <a:pt x="1085850" y="279400"/>
                </a:cubicBezTo>
              </a:path>
            </a:pathLst>
          </a:custGeom>
          <a:noFill/>
          <a:ln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2" name="Прямая со стрелкой 131"/>
          <p:cNvCxnSpPr/>
          <p:nvPr/>
        </p:nvCxnSpPr>
        <p:spPr>
          <a:xfrm flipV="1">
            <a:off x="26154830" y="26230386"/>
            <a:ext cx="0" cy="1656184"/>
          </a:xfrm>
          <a:prstGeom prst="straightConnector1">
            <a:avLst/>
          </a:prstGeom>
          <a:ln w="19050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 стрелкой 133"/>
          <p:cNvCxnSpPr/>
          <p:nvPr/>
        </p:nvCxnSpPr>
        <p:spPr>
          <a:xfrm flipV="1">
            <a:off x="27306958" y="24934242"/>
            <a:ext cx="0" cy="792088"/>
          </a:xfrm>
          <a:prstGeom prst="straightConnector1">
            <a:avLst/>
          </a:prstGeom>
          <a:ln w="19050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"/>
          <p:cNvSpPr txBox="1">
            <a:spLocks noChangeArrowheads="1"/>
          </p:cNvSpPr>
          <p:nvPr/>
        </p:nvSpPr>
        <p:spPr bwMode="auto">
          <a:xfrm>
            <a:off x="25578766" y="26302394"/>
            <a:ext cx="11521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Tahoma" pitchFamily="34" charset="0"/>
                <a:cs typeface="Tahoma" pitchFamily="34" charset="0"/>
              </a:rPr>
              <a:t>LR</a:t>
            </a:r>
          </a:p>
        </p:txBody>
      </p:sp>
      <p:sp>
        <p:nvSpPr>
          <p:cNvPr id="141" name="TextBox 13"/>
          <p:cNvSpPr txBox="1">
            <a:spLocks noChangeArrowheads="1"/>
          </p:cNvSpPr>
          <p:nvPr/>
        </p:nvSpPr>
        <p:spPr bwMode="auto">
          <a:xfrm>
            <a:off x="26514870" y="24934242"/>
            <a:ext cx="11521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Tahoma" pitchFamily="34" charset="0"/>
                <a:cs typeface="Tahoma" pitchFamily="34" charset="0"/>
              </a:rPr>
              <a:t>SR</a:t>
            </a:r>
          </a:p>
        </p:txBody>
      </p:sp>
      <p:pic>
        <p:nvPicPr>
          <p:cNvPr id="21" name="Изображение 20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3562542" y="16088251"/>
            <a:ext cx="5688632" cy="5245591"/>
          </a:xfrm>
          <a:prstGeom prst="rect">
            <a:avLst/>
          </a:prstGeom>
        </p:spPr>
      </p:pic>
      <p:pic>
        <p:nvPicPr>
          <p:cNvPr id="22" name="Изображение 2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19982" y="25078258"/>
            <a:ext cx="13969552" cy="5075526"/>
          </a:xfrm>
          <a:prstGeom prst="rect">
            <a:avLst/>
          </a:prstGeom>
        </p:spPr>
      </p:pic>
      <p:pic>
        <p:nvPicPr>
          <p:cNvPr id="23" name="Изображение 22"/>
          <p:cNvPicPr>
            <a:picLocks noChangeAspect="1"/>
          </p:cNvPicPr>
          <p:nvPr/>
        </p:nvPicPr>
        <p:blipFill rotWithShape="1">
          <a:blip r:embed="rId19"/>
          <a:srcRect r="48893"/>
          <a:stretch/>
        </p:blipFill>
        <p:spPr>
          <a:xfrm>
            <a:off x="24721006" y="9596538"/>
            <a:ext cx="4308905" cy="3960440"/>
          </a:xfrm>
          <a:prstGeom prst="rect">
            <a:avLst/>
          </a:prstGeom>
        </p:spPr>
      </p:pic>
      <p:pic>
        <p:nvPicPr>
          <p:cNvPr id="24" name="Изображение 23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953030" y="22846010"/>
            <a:ext cx="4392488" cy="1790225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4210614" y="811562"/>
            <a:ext cx="5223991" cy="2952328"/>
          </a:xfrm>
          <a:prstGeom prst="rect">
            <a:avLst/>
          </a:prstGeom>
        </p:spPr>
      </p:pic>
      <p:sp>
        <p:nvSpPr>
          <p:cNvPr id="121" name="Text Box 276"/>
          <p:cNvSpPr txBox="1">
            <a:spLocks noChangeArrowheads="1"/>
          </p:cNvSpPr>
          <p:nvPr/>
        </p:nvSpPr>
        <p:spPr bwMode="auto">
          <a:xfrm>
            <a:off x="5344518" y="23422074"/>
            <a:ext cx="4824536" cy="561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9341" tIns="64671" rIns="129341" bIns="64671">
            <a:spAutoFit/>
          </a:bodyPr>
          <a:lstStyle>
            <a:lvl1pPr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i="1" dirty="0" smtClean="0">
                <a:solidFill>
                  <a:srgbClr val="000000"/>
                </a:solidFill>
                <a:latin typeface="Calibri"/>
                <a:cs typeface="Calibri"/>
              </a:rPr>
              <a:t>φ</a:t>
            </a:r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-binning of the  </a:t>
            </a:r>
            <a:r>
              <a:rPr lang="en-US" sz="2800" i="1" dirty="0" err="1" smtClean="0">
                <a:latin typeface="Calibri"/>
                <a:cs typeface="Calibri"/>
              </a:rPr>
              <a:t>η</a:t>
            </a:r>
            <a:r>
              <a:rPr lang="en-US" sz="2800" dirty="0">
                <a:solidFill>
                  <a:srgbClr val="000000"/>
                </a:solidFill>
                <a:latin typeface="Calibri"/>
                <a:cs typeface="Calibri"/>
              </a:rPr>
              <a:t>-</a:t>
            </a:r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windows:</a:t>
            </a:r>
            <a:endParaRPr lang="en-US" sz="28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9" name="Text Box 276"/>
          <p:cNvSpPr txBox="1">
            <a:spLocks noChangeArrowheads="1"/>
          </p:cNvSpPr>
          <p:nvPr/>
        </p:nvSpPr>
        <p:spPr bwMode="auto">
          <a:xfrm>
            <a:off x="880022" y="29902794"/>
            <a:ext cx="13609512" cy="992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9341" tIns="64671" rIns="129341" bIns="64671">
            <a:spAutoFit/>
          </a:bodyPr>
          <a:lstStyle>
            <a:lvl1pPr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3292475" eaLnBrk="0" hangingPunct="0">
              <a:defRPr sz="65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3292475" eaLnBrk="0" fontAlgn="base" hangingPunct="0">
              <a:spcBef>
                <a:spcPct val="0"/>
              </a:spcBef>
              <a:spcAft>
                <a:spcPct val="0"/>
              </a:spcAft>
              <a:defRPr sz="6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2800" dirty="0" smtClean="0">
                <a:latin typeface="Calibri"/>
                <a:cs typeface="Calibri"/>
              </a:rPr>
              <a:t>Fig</a:t>
            </a:r>
            <a:r>
              <a:rPr lang="en-US" sz="2800" dirty="0">
                <a:latin typeface="Calibri"/>
                <a:cs typeface="Calibri"/>
              </a:rPr>
              <a:t>.4. </a:t>
            </a:r>
            <a:r>
              <a:rPr lang="en-US" sz="2800" i="1" dirty="0">
                <a:latin typeface="Calibri"/>
                <a:cs typeface="Calibri"/>
              </a:rPr>
              <a:t>b</a:t>
            </a:r>
            <a:r>
              <a:rPr lang="en-US" sz="2800" baseline="-25000" dirty="0">
                <a:latin typeface="Calibri"/>
                <a:cs typeface="Calibri"/>
              </a:rPr>
              <a:t>corr</a:t>
            </a:r>
            <a:r>
              <a:rPr lang="en-US" sz="2800" dirty="0">
                <a:latin typeface="Calibri"/>
                <a:cs typeface="Calibri"/>
              </a:rPr>
              <a:t> for separated </a:t>
            </a:r>
            <a:r>
              <a:rPr lang="en-US" sz="2800" dirty="0" err="1">
                <a:latin typeface="Calibri"/>
                <a:cs typeface="Calibri"/>
              </a:rPr>
              <a:t>η</a:t>
            </a:r>
            <a:r>
              <a:rPr lang="en-US" sz="2800" dirty="0" smtClean="0">
                <a:latin typeface="Calibri"/>
                <a:cs typeface="Calibri"/>
              </a:rPr>
              <a:t>-</a:t>
            </a:r>
            <a:r>
              <a:rPr lang="en-US" sz="2800" i="1" dirty="0">
                <a:solidFill>
                  <a:srgbClr val="000000"/>
                </a:solidFill>
                <a:latin typeface="Calibri"/>
                <a:cs typeface="Calibri"/>
              </a:rPr>
              <a:t>φ</a:t>
            </a:r>
            <a:r>
              <a:rPr lang="en-US" sz="2800" dirty="0" smtClean="0">
                <a:latin typeface="Calibri"/>
                <a:cs typeface="Calibri"/>
              </a:rPr>
              <a:t> </a:t>
            </a:r>
            <a:r>
              <a:rPr lang="en-US" sz="2800" dirty="0">
                <a:latin typeface="Calibri"/>
                <a:cs typeface="Calibri"/>
              </a:rPr>
              <a:t>window pairs at √</a:t>
            </a:r>
            <a:r>
              <a:rPr lang="en-US" sz="2800" i="1" dirty="0">
                <a:latin typeface="Calibri"/>
                <a:cs typeface="Calibri"/>
              </a:rPr>
              <a:t>s</a:t>
            </a:r>
            <a:r>
              <a:rPr lang="en-US" sz="2800" dirty="0">
                <a:latin typeface="Calibri"/>
                <a:cs typeface="Calibri"/>
              </a:rPr>
              <a:t>=7 </a:t>
            </a:r>
            <a:r>
              <a:rPr lang="en-US" sz="2800" dirty="0" err="1">
                <a:latin typeface="Calibri"/>
                <a:cs typeface="Calibri"/>
              </a:rPr>
              <a:t>TeV</a:t>
            </a:r>
            <a:r>
              <a:rPr lang="en-US" sz="2800" dirty="0">
                <a:latin typeface="Calibri"/>
                <a:cs typeface="Calibri"/>
              </a:rPr>
              <a:t> as function of  </a:t>
            </a:r>
            <a:r>
              <a:rPr lang="en-US" sz="2800" dirty="0" err="1" smtClean="0">
                <a:latin typeface="Calibri"/>
                <a:cs typeface="Calibri"/>
              </a:rPr>
              <a:t>η</a:t>
            </a:r>
            <a:r>
              <a:rPr lang="en-US" sz="2800" baseline="-25000" dirty="0" err="1" smtClean="0">
                <a:latin typeface="Calibri"/>
                <a:cs typeface="Calibri"/>
              </a:rPr>
              <a:t>sep</a:t>
            </a:r>
            <a:r>
              <a:rPr lang="en-US" sz="2800" dirty="0" smtClean="0">
                <a:latin typeface="Calibri"/>
                <a:cs typeface="Calibri"/>
              </a:rPr>
              <a:t> (separation between centers). </a:t>
            </a:r>
            <a:endParaRPr lang="en-US" sz="2800" dirty="0">
              <a:latin typeface="Calibri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5966" y="42308998"/>
            <a:ext cx="20234248" cy="37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baseline="30000" dirty="0"/>
              <a:t>LHCP2015, The Third Annual Large Hadron Collider Physics Conference August 31 – September 5, 2015, Saint Petersburg, Russia</a:t>
            </a:r>
            <a:endParaRPr lang="en-US" sz="2800" i="1" dirty="0"/>
          </a:p>
        </p:txBody>
      </p:sp>
      <p:sp>
        <p:nvSpPr>
          <p:cNvPr id="8" name="Rectangle 7"/>
          <p:cNvSpPr/>
          <p:nvPr/>
        </p:nvSpPr>
        <p:spPr>
          <a:xfrm>
            <a:off x="375965" y="4627986"/>
            <a:ext cx="14572469" cy="5427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4000" baseline="-25000" dirty="0" smtClean="0">
                <a:latin typeface="Calibri"/>
                <a:cs typeface="Calibri"/>
              </a:rPr>
              <a:t>			</a:t>
            </a:r>
            <a:r>
              <a:rPr lang="en-US" sz="4000" baseline="30000" dirty="0" smtClean="0">
                <a:latin typeface="Calibri"/>
                <a:cs typeface="Calibri"/>
              </a:rPr>
              <a:t>Forward</a:t>
            </a:r>
            <a:r>
              <a:rPr lang="en-US" sz="4000" baseline="30000" dirty="0">
                <a:latin typeface="Calibri"/>
                <a:cs typeface="Calibri"/>
              </a:rPr>
              <a:t>-backward (FB) multiplicity correlations are considered to be a powerful tool for the exploration of the initial conditions of </a:t>
            </a:r>
            <a:r>
              <a:rPr lang="en-US" sz="4000" baseline="30000" dirty="0" err="1">
                <a:latin typeface="Calibri"/>
                <a:cs typeface="Calibri"/>
              </a:rPr>
              <a:t>hadronic</a:t>
            </a:r>
            <a:r>
              <a:rPr lang="en-US" sz="4000" baseline="30000" dirty="0">
                <a:latin typeface="Calibri"/>
                <a:cs typeface="Calibri"/>
              </a:rPr>
              <a:t> interactions. </a:t>
            </a:r>
            <a:r>
              <a:rPr lang="en-US" sz="4000" baseline="30000" dirty="0" smtClean="0">
                <a:latin typeface="Calibri"/>
                <a:cs typeface="Calibri"/>
              </a:rPr>
              <a:t>The magnitude of  </a:t>
            </a:r>
            <a:r>
              <a:rPr lang="en-US" sz="4000" baseline="30000" dirty="0">
                <a:latin typeface="Calibri"/>
                <a:cs typeface="Calibri"/>
              </a:rPr>
              <a:t>these correlations is measured by the </a:t>
            </a:r>
            <a:r>
              <a:rPr lang="en-US" sz="4000" baseline="30000" dirty="0" smtClean="0">
                <a:latin typeface="Calibri"/>
                <a:cs typeface="Calibri"/>
              </a:rPr>
              <a:t>ALICE detector </a:t>
            </a:r>
            <a:r>
              <a:rPr lang="en-US" sz="4000" baseline="30000" dirty="0">
                <a:latin typeface="Calibri"/>
                <a:cs typeface="Calibri"/>
              </a:rPr>
              <a:t>in proton-proton collisions at √s = 0.9, 2.76 and 7 </a:t>
            </a:r>
            <a:r>
              <a:rPr lang="en-US" sz="4000" baseline="30000" dirty="0" err="1" smtClean="0">
                <a:latin typeface="Calibri"/>
                <a:cs typeface="Calibri"/>
              </a:rPr>
              <a:t>TeV</a:t>
            </a:r>
            <a:r>
              <a:rPr lang="en-US" sz="4000" baseline="30000" dirty="0" smtClean="0">
                <a:latin typeface="Calibri"/>
                <a:cs typeface="Calibri"/>
              </a:rPr>
              <a:t> [1]. </a:t>
            </a:r>
            <a:r>
              <a:rPr lang="en-US" sz="4000" baseline="30000" dirty="0">
                <a:latin typeface="Calibri"/>
                <a:cs typeface="Calibri"/>
              </a:rPr>
              <a:t>The measurement is performed in the central </a:t>
            </a:r>
            <a:r>
              <a:rPr lang="en-US" sz="4000" baseline="30000" dirty="0" err="1">
                <a:latin typeface="Calibri"/>
                <a:cs typeface="Calibri"/>
              </a:rPr>
              <a:t>pseudorapidity</a:t>
            </a:r>
            <a:r>
              <a:rPr lang="en-US" sz="4000" baseline="30000" dirty="0">
                <a:latin typeface="Calibri"/>
                <a:cs typeface="Calibri"/>
              </a:rPr>
              <a:t> region (|</a:t>
            </a:r>
            <a:r>
              <a:rPr lang="en-US" sz="4000" baseline="30000" dirty="0" err="1">
                <a:latin typeface="Calibri"/>
                <a:cs typeface="Calibri"/>
              </a:rPr>
              <a:t>η</a:t>
            </a:r>
            <a:r>
              <a:rPr lang="en-US" sz="4000" baseline="30000" dirty="0">
                <a:latin typeface="Calibri"/>
                <a:cs typeface="Calibri"/>
              </a:rPr>
              <a:t>| &lt; 0.8) for the charged tracks with transverse momentum </a:t>
            </a:r>
            <a:r>
              <a:rPr lang="en-US" sz="4000" i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p</a:t>
            </a:r>
            <a:r>
              <a:rPr lang="en-US" sz="40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cs typeface="Calibri"/>
              </a:rPr>
              <a:t>T</a:t>
            </a:r>
            <a:r>
              <a:rPr lang="en-US" sz="4000" baseline="30000" dirty="0" smtClean="0">
                <a:latin typeface="Calibri"/>
                <a:cs typeface="Calibri"/>
              </a:rPr>
              <a:t> </a:t>
            </a:r>
            <a:r>
              <a:rPr lang="en-US" sz="4000" baseline="30000" dirty="0">
                <a:latin typeface="Calibri"/>
                <a:cs typeface="Calibri"/>
              </a:rPr>
              <a:t>&gt; 0.3 </a:t>
            </a:r>
            <a:r>
              <a:rPr lang="en-US" sz="4000" baseline="30000" dirty="0" err="1">
                <a:latin typeface="Calibri"/>
                <a:cs typeface="Calibri"/>
              </a:rPr>
              <a:t>GeV</a:t>
            </a:r>
            <a:r>
              <a:rPr lang="en-US" sz="4000" baseline="30000" dirty="0">
                <a:latin typeface="Calibri"/>
                <a:cs typeface="Calibri"/>
              </a:rPr>
              <a:t>/c, in two separate </a:t>
            </a:r>
            <a:r>
              <a:rPr lang="en-US" sz="4000" baseline="30000" dirty="0" err="1">
                <a:latin typeface="Calibri"/>
                <a:cs typeface="Calibri"/>
              </a:rPr>
              <a:t>pseudorapidity</a:t>
            </a:r>
            <a:r>
              <a:rPr lang="en-US" sz="4000" baseline="30000" dirty="0">
                <a:latin typeface="Calibri"/>
                <a:cs typeface="Calibri"/>
              </a:rPr>
              <a:t> windows chosen symmetrically around </a:t>
            </a:r>
            <a:r>
              <a:rPr lang="en-US" sz="4000" baseline="30000" dirty="0" err="1">
                <a:latin typeface="Calibri"/>
                <a:cs typeface="Calibri"/>
              </a:rPr>
              <a:t>η</a:t>
            </a:r>
            <a:r>
              <a:rPr lang="en-US" sz="4000" baseline="30000" dirty="0">
                <a:latin typeface="Calibri"/>
                <a:cs typeface="Calibri"/>
              </a:rPr>
              <a:t> = 0. The correlation coefficient is also measured for multiplicities in different configurations of two azimuthal sectors selected within the </a:t>
            </a:r>
            <a:r>
              <a:rPr lang="en-US" sz="4000" baseline="30000" dirty="0" err="1">
                <a:latin typeface="Calibri"/>
                <a:cs typeface="Calibri"/>
              </a:rPr>
              <a:t>η</a:t>
            </a:r>
            <a:r>
              <a:rPr lang="en-US" sz="4000" baseline="30000" dirty="0">
                <a:latin typeface="Calibri"/>
                <a:cs typeface="Calibri"/>
              </a:rPr>
              <a:t>-</a:t>
            </a:r>
            <a:r>
              <a:rPr lang="en-US" sz="4000" baseline="30000" dirty="0" smtClean="0">
                <a:latin typeface="Calibri"/>
                <a:cs typeface="Calibri"/>
              </a:rPr>
              <a:t>windows. FB </a:t>
            </a:r>
            <a:r>
              <a:rPr lang="en-US" sz="4000" baseline="30000" dirty="0">
                <a:latin typeface="Calibri"/>
                <a:cs typeface="Calibri"/>
              </a:rPr>
              <a:t>correlations are usually divided into short-range (SR) and long-range (LR) components. </a:t>
            </a:r>
            <a:r>
              <a:rPr lang="en-US" sz="4000" baseline="30000" dirty="0" smtClean="0">
                <a:latin typeface="Calibri"/>
                <a:cs typeface="Calibri"/>
              </a:rPr>
              <a:t>The </a:t>
            </a:r>
            <a:r>
              <a:rPr lang="en-US" sz="4000" baseline="30000" dirty="0">
                <a:latin typeface="Calibri"/>
                <a:cs typeface="Calibri"/>
              </a:rPr>
              <a:t>energy dependence of bcorr is found to be weak for the SR </a:t>
            </a:r>
            <a:r>
              <a:rPr lang="en-US" sz="4000" baseline="30000" dirty="0" smtClean="0">
                <a:latin typeface="Calibri"/>
                <a:cs typeface="Calibri"/>
              </a:rPr>
              <a:t>component, </a:t>
            </a:r>
            <a:r>
              <a:rPr lang="en-US" sz="4000" baseline="30000" dirty="0">
                <a:latin typeface="Calibri"/>
                <a:cs typeface="Calibri"/>
              </a:rPr>
              <a:t>while it is strong for the LR component. Results are compared to PYTHIA and PHOJET event generators and to a string-based phenomenological model. </a:t>
            </a:r>
            <a:r>
              <a:rPr lang="en-US" sz="4000" baseline="30000" dirty="0" smtClean="0">
                <a:latin typeface="Calibri"/>
                <a:cs typeface="Calibri"/>
              </a:rPr>
              <a:t>The observed dependencies of these correlations add new constraints on phenomenological models.</a:t>
            </a:r>
            <a:endParaRPr lang="en-US" sz="4000" baseline="30000" dirty="0" smtClean="0">
              <a:latin typeface="Calibri"/>
              <a:cs typeface="Calibri"/>
            </a:endParaRPr>
          </a:p>
          <a:p>
            <a:pPr algn="just"/>
            <a:endParaRPr lang="en-US" sz="4000" baseline="-25000" dirty="0" smtClean="0">
              <a:latin typeface="Calibri"/>
              <a:cs typeface="Calibri"/>
            </a:endParaRPr>
          </a:p>
          <a:p>
            <a:pPr algn="just"/>
            <a:r>
              <a:rPr lang="en-US" sz="4000" baseline="30000" dirty="0" smtClean="0">
                <a:latin typeface="Calibri"/>
                <a:cs typeface="Calibri"/>
              </a:rPr>
              <a:t>[1]ALICE Collaboration, JHEP(2015)097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5044479" y="20867241"/>
            <a:ext cx="18466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endParaRPr lang="en-US" sz="9600" baseline="30000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281622" y="14061034"/>
            <a:ext cx="14689632" cy="142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buFont typeface="Arial"/>
              <a:buChar char="•"/>
            </a:pPr>
            <a:r>
              <a:rPr lang="en-US" sz="2400" dirty="0">
                <a:latin typeface="Calibri"/>
                <a:cs typeface="Calibri"/>
              </a:rPr>
              <a:t>CGC predictions for </a:t>
            </a:r>
            <a:r>
              <a:rPr lang="en-US" sz="2400" dirty="0" err="1">
                <a:latin typeface="Calibri"/>
                <a:cs typeface="Calibri"/>
              </a:rPr>
              <a:t>pp</a:t>
            </a:r>
            <a:r>
              <a:rPr lang="en-US" sz="2400" dirty="0">
                <a:latin typeface="Calibri"/>
                <a:cs typeface="Calibri"/>
              </a:rPr>
              <a:t> collisions at the LHC (</a:t>
            </a:r>
            <a:r>
              <a:rPr lang="en-US" sz="2400" dirty="0" err="1">
                <a:latin typeface="Calibri"/>
                <a:cs typeface="Calibri"/>
              </a:rPr>
              <a:t>E.Levin</a:t>
            </a:r>
            <a:r>
              <a:rPr lang="en-US" sz="2400" dirty="0">
                <a:latin typeface="Calibri"/>
                <a:cs typeface="Calibri"/>
              </a:rPr>
              <a:t> and Amir H. </a:t>
            </a:r>
            <a:r>
              <a:rPr lang="en-US" sz="2400" dirty="0" err="1">
                <a:latin typeface="Calibri"/>
                <a:cs typeface="Calibri"/>
              </a:rPr>
              <a:t>Rezaeia</a:t>
            </a:r>
            <a:r>
              <a:rPr lang="en-US" sz="2400" dirty="0">
                <a:latin typeface="Calibri"/>
                <a:cs typeface="Calibri"/>
              </a:rPr>
              <a:t>, "Gluon saturation and inclusive hadron production at LHC”, PRD82, 014022 (2010), arXiv:1005.0631)</a:t>
            </a:r>
          </a:p>
          <a:p>
            <a:pPr marL="285750" indent="-285750">
              <a:lnSpc>
                <a:spcPct val="90000"/>
              </a:lnSpc>
              <a:buFont typeface="Arial"/>
              <a:buChar char="•"/>
            </a:pPr>
            <a:r>
              <a:rPr lang="en-US" sz="2400" dirty="0">
                <a:latin typeface="Calibri"/>
                <a:cs typeface="Calibri"/>
              </a:rPr>
              <a:t>"Twisted correlations" as a tool to tune color reconnection and MPI in PYTHIA (K. </a:t>
            </a:r>
            <a:r>
              <a:rPr lang="en-US" sz="2400" dirty="0" err="1">
                <a:latin typeface="Calibri"/>
                <a:cs typeface="Calibri"/>
              </a:rPr>
              <a:t>Wraight</a:t>
            </a:r>
            <a:r>
              <a:rPr lang="en-US" sz="2400" dirty="0">
                <a:latin typeface="Calibri"/>
                <a:cs typeface="Calibri"/>
              </a:rPr>
              <a:t> and P. </a:t>
            </a:r>
            <a:r>
              <a:rPr lang="en-US" sz="2400" dirty="0" err="1">
                <a:latin typeface="Calibri"/>
                <a:cs typeface="Calibri"/>
              </a:rPr>
              <a:t>Skands</a:t>
            </a:r>
            <a:r>
              <a:rPr lang="en-US" sz="2400" dirty="0">
                <a:latin typeface="Calibri"/>
                <a:cs typeface="Calibri"/>
              </a:rPr>
              <a:t>, </a:t>
            </a:r>
            <a:r>
              <a:rPr lang="en-US" sz="2400" dirty="0" smtClean="0">
                <a:latin typeface="Calibri"/>
                <a:cs typeface="Calibri"/>
              </a:rPr>
              <a:t>Eur</a:t>
            </a:r>
            <a:r>
              <a:rPr lang="en-US" sz="2400" dirty="0">
                <a:latin typeface="Calibri"/>
                <a:cs typeface="Calibri"/>
              </a:rPr>
              <a:t>. Phys. J., C 71 (2011) 1628).</a:t>
            </a:r>
          </a:p>
        </p:txBody>
      </p:sp>
      <p:sp>
        <p:nvSpPr>
          <p:cNvPr id="90" name="AutoShape 90"/>
          <p:cNvSpPr>
            <a:spLocks noChangeArrowheads="1"/>
          </p:cNvSpPr>
          <p:nvPr/>
        </p:nvSpPr>
        <p:spPr bwMode="auto">
          <a:xfrm>
            <a:off x="375966" y="4411962"/>
            <a:ext cx="2232247" cy="700404"/>
          </a:xfrm>
          <a:prstGeom prst="roundRect">
            <a:avLst>
              <a:gd name="adj" fmla="val 27231"/>
            </a:avLst>
          </a:prstGeom>
          <a:solidFill>
            <a:schemeClr val="bg1"/>
          </a:solidFill>
          <a:ln w="31750">
            <a:solidFill>
              <a:srgbClr val="0000CC"/>
            </a:solidFill>
            <a:round/>
            <a:headEnd/>
            <a:tailEnd/>
          </a:ln>
        </p:spPr>
        <p:txBody>
          <a:bodyPr wrap="none" lIns="129341" tIns="64671" rIns="129341" bIns="64671" anchor="ctr"/>
          <a:lstStyle/>
          <a:p>
            <a:pPr algn="ctr" defTabSz="4657220"/>
            <a:r>
              <a:rPr lang="en-US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Abstract</a:t>
            </a:r>
            <a:endParaRPr lang="en-US" sz="4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Прямоугольник 3"/>
          <p:cNvSpPr>
            <a:spLocks noChangeArrowheads="1"/>
          </p:cNvSpPr>
          <p:nvPr/>
        </p:nvSpPr>
        <p:spPr bwMode="auto">
          <a:xfrm>
            <a:off x="9809014" y="40277170"/>
            <a:ext cx="835292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/>
            <a:r>
              <a:rPr lang="en-US" sz="2400" dirty="0" smtClean="0">
                <a:solidFill>
                  <a:srgbClr val="000000"/>
                </a:solidFill>
              </a:rPr>
              <a:t>REFERENCES</a:t>
            </a:r>
          </a:p>
          <a:p>
            <a:pPr marL="457200" indent="-457200"/>
            <a:r>
              <a:rPr lang="en-US" sz="2400" dirty="0" smtClean="0">
                <a:solidFill>
                  <a:srgbClr val="000000"/>
                </a:solidFill>
              </a:rPr>
              <a:t>1) V.V. </a:t>
            </a:r>
            <a:r>
              <a:rPr lang="en-US" sz="2400" dirty="0" err="1" smtClean="0">
                <a:solidFill>
                  <a:srgbClr val="000000"/>
                </a:solidFill>
              </a:rPr>
              <a:t>Vechernin</a:t>
            </a:r>
            <a:r>
              <a:rPr lang="en-US" sz="2400" dirty="0" smtClean="0">
                <a:solidFill>
                  <a:srgbClr val="000000"/>
                </a:solidFill>
              </a:rPr>
              <a:t>, </a:t>
            </a:r>
            <a:r>
              <a:rPr lang="en-US" sz="2400" dirty="0" err="1" smtClean="0">
                <a:solidFill>
                  <a:srgbClr val="000000"/>
                </a:solidFill>
              </a:rPr>
              <a:t>arXiv</a:t>
            </a:r>
            <a:r>
              <a:rPr lang="en-US" sz="2400" dirty="0" smtClean="0">
                <a:solidFill>
                  <a:srgbClr val="000000"/>
                </a:solidFill>
              </a:rPr>
              <a:t>: 1305.0857, 2013</a:t>
            </a:r>
          </a:p>
          <a:p>
            <a:pPr marL="457200" indent="-457200"/>
            <a:r>
              <a:rPr lang="en-US" sz="2400" dirty="0" smtClean="0">
                <a:solidFill>
                  <a:srgbClr val="000000"/>
                </a:solidFill>
              </a:rPr>
              <a:t>2) M.A. Braun, R.S. </a:t>
            </a:r>
            <a:r>
              <a:rPr lang="en-US" sz="2400" dirty="0" err="1" smtClean="0">
                <a:solidFill>
                  <a:srgbClr val="000000"/>
                </a:solidFill>
              </a:rPr>
              <a:t>Kolevatov</a:t>
            </a:r>
            <a:r>
              <a:rPr lang="en-US" sz="2400" dirty="0" smtClean="0">
                <a:solidFill>
                  <a:srgbClr val="000000"/>
                </a:solidFill>
              </a:rPr>
              <a:t>, C. </a:t>
            </a:r>
            <a:r>
              <a:rPr lang="en-US" sz="2400" dirty="0" err="1" smtClean="0">
                <a:solidFill>
                  <a:srgbClr val="000000"/>
                </a:solidFill>
              </a:rPr>
              <a:t>Pajares</a:t>
            </a:r>
            <a:r>
              <a:rPr lang="en-US" sz="2400" dirty="0" smtClean="0">
                <a:solidFill>
                  <a:srgbClr val="000000"/>
                </a:solidFill>
              </a:rPr>
              <a:t>, </a:t>
            </a:r>
          </a:p>
          <a:p>
            <a:pPr marL="457200" indent="-457200"/>
            <a:r>
              <a:rPr lang="en-US" sz="2400" dirty="0" smtClean="0">
                <a:solidFill>
                  <a:srgbClr val="000000"/>
                </a:solidFill>
              </a:rPr>
              <a:t>V.V. </a:t>
            </a:r>
            <a:r>
              <a:rPr lang="en-US" sz="2400" dirty="0" err="1" smtClean="0">
                <a:solidFill>
                  <a:srgbClr val="000000"/>
                </a:solidFill>
              </a:rPr>
              <a:t>Vechernin</a:t>
            </a:r>
            <a:r>
              <a:rPr lang="en-US" sz="2400" dirty="0" smtClean="0">
                <a:solidFill>
                  <a:srgbClr val="000000"/>
                </a:solidFill>
              </a:rPr>
              <a:t>, Eur. Phys. J. C32, 535 (2004). </a:t>
            </a:r>
            <a:br>
              <a:rPr lang="en-US" sz="2400" dirty="0" smtClean="0">
                <a:solidFill>
                  <a:srgbClr val="000000"/>
                </a:solidFill>
              </a:rPr>
            </a:br>
            <a:endParaRPr lang="ru-RU" sz="2400" dirty="0">
              <a:solidFill>
                <a:srgbClr val="000000"/>
              </a:solidFill>
            </a:endParaRPr>
          </a:p>
        </p:txBody>
      </p:sp>
      <p:sp>
        <p:nvSpPr>
          <p:cNvPr id="109" name="Rectangle 3"/>
          <p:cNvSpPr txBox="1">
            <a:spLocks/>
          </p:cNvSpPr>
          <p:nvPr/>
        </p:nvSpPr>
        <p:spPr>
          <a:xfrm>
            <a:off x="447974" y="36375729"/>
            <a:ext cx="12729178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		</a:t>
            </a:r>
            <a:r>
              <a:rPr lang="en-US" sz="280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               - </a:t>
            </a:r>
            <a:r>
              <a:rPr lang="en-US" sz="2800" i="1" dirty="0" smtClean="0">
                <a:solidFill>
                  <a:schemeClr val="tx1"/>
                </a:solidFill>
                <a:latin typeface="Calibri"/>
                <a:cs typeface="Calibri"/>
              </a:rPr>
              <a:t>acceptance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Calibri"/>
                <a:cs typeface="Calibri"/>
              </a:rPr>
              <a:t>of the forward and backward windows.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	</a:t>
            </a:r>
          </a:p>
        </p:txBody>
      </p:sp>
      <p:pic>
        <p:nvPicPr>
          <p:cNvPr id="110" name="Picture 2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82" y="36447736"/>
            <a:ext cx="2664296" cy="534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1" name="Rectangle 3"/>
          <p:cNvSpPr txBox="1">
            <a:spLocks/>
          </p:cNvSpPr>
          <p:nvPr/>
        </p:nvSpPr>
        <p:spPr>
          <a:xfrm>
            <a:off x="591990" y="37167816"/>
            <a:ext cx="6984776" cy="1008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2800" dirty="0">
                <a:solidFill>
                  <a:schemeClr val="tx1"/>
                </a:solidFill>
                <a:latin typeface="Calibri"/>
                <a:cs typeface="Calibri"/>
              </a:rPr>
              <a:t>For windows with small acceptances in rapidity and 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azimuth situated </a:t>
            </a:r>
            <a:r>
              <a:rPr lang="en-US" sz="2800" dirty="0">
                <a:solidFill>
                  <a:schemeClr val="tx1"/>
                </a:solidFill>
                <a:latin typeface="Calibri"/>
                <a:cs typeface="Calibri"/>
              </a:rPr>
              <a:t>in a mid rapidity region:</a:t>
            </a:r>
            <a:endParaRPr lang="en-US" sz="2800" dirty="0" smtClean="0">
              <a:solidFill>
                <a:schemeClr val="tx1"/>
              </a:solidFill>
              <a:latin typeface="Calibri"/>
              <a:cs typeface="Calibri"/>
            </a:endParaRPr>
          </a:p>
        </p:txBody>
      </p:sp>
      <p:pic>
        <p:nvPicPr>
          <p:cNvPr id="128" name="Picture 2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782" y="37167816"/>
            <a:ext cx="2808312" cy="634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8" name="AutoShape 90"/>
          <p:cNvSpPr>
            <a:spLocks noChangeArrowheads="1"/>
          </p:cNvSpPr>
          <p:nvPr/>
        </p:nvSpPr>
        <p:spPr bwMode="auto">
          <a:xfrm>
            <a:off x="663998" y="35447410"/>
            <a:ext cx="13897544" cy="792088"/>
          </a:xfrm>
          <a:prstGeom prst="roundRect">
            <a:avLst>
              <a:gd name="adj" fmla="val 27231"/>
            </a:avLst>
          </a:prstGeom>
          <a:solidFill>
            <a:schemeClr val="bg1"/>
          </a:solidFill>
          <a:ln w="31750">
            <a:solidFill>
              <a:srgbClr val="0000CC"/>
            </a:solidFill>
            <a:round/>
            <a:headEnd/>
            <a:tailEnd/>
          </a:ln>
        </p:spPr>
        <p:txBody>
          <a:bodyPr wrap="none" lIns="129341" tIns="64671" rIns="129341" bIns="64671" anchor="ctr"/>
          <a:lstStyle/>
          <a:p>
            <a:r>
              <a:rPr lang="en-US" sz="3200" dirty="0">
                <a:solidFill>
                  <a:srgbClr val="0000FF"/>
                </a:solidFill>
                <a:latin typeface="Calibri"/>
                <a:cs typeface="Calibri"/>
              </a:rPr>
              <a:t>FB multiplicity correlations in the parametric string model </a:t>
            </a:r>
            <a:r>
              <a:rPr lang="en-US" sz="3200" dirty="0" smtClean="0">
                <a:solidFill>
                  <a:srgbClr val="0000FF"/>
                </a:solidFill>
                <a:latin typeface="Calibri"/>
                <a:cs typeface="Calibri"/>
              </a:rPr>
              <a:t>(</a:t>
            </a:r>
            <a:r>
              <a:rPr lang="en-US" sz="3200" dirty="0">
                <a:solidFill>
                  <a:srgbClr val="0000FF"/>
                </a:solidFill>
                <a:latin typeface="Calibri"/>
                <a:cs typeface="Calibri"/>
              </a:rPr>
              <a:t>results interpretation)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2104158" y="31558978"/>
            <a:ext cx="12885191" cy="2592288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6505758" y="28534642"/>
            <a:ext cx="133934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Calibri"/>
                <a:cs typeface="Calibri"/>
              </a:rPr>
              <a:t>Fig</a:t>
            </a:r>
            <a:r>
              <a:rPr lang="en-US" sz="2800" dirty="0">
                <a:latin typeface="Calibri"/>
                <a:cs typeface="Calibri"/>
              </a:rPr>
              <a:t>. </a:t>
            </a:r>
            <a:r>
              <a:rPr lang="en-US" sz="2800" dirty="0" smtClean="0">
                <a:latin typeface="Calibri"/>
                <a:cs typeface="Calibri"/>
              </a:rPr>
              <a:t>5. </a:t>
            </a:r>
            <a:r>
              <a:rPr lang="en-US" sz="2800" dirty="0">
                <a:latin typeface="Calibri"/>
                <a:cs typeface="Calibri"/>
              </a:rPr>
              <a:t>2D representation of </a:t>
            </a:r>
            <a:r>
              <a:rPr lang="en-US" sz="2800" i="1" dirty="0">
                <a:latin typeface="Calibri"/>
                <a:cs typeface="Calibri"/>
              </a:rPr>
              <a:t>b</a:t>
            </a:r>
            <a:r>
              <a:rPr lang="en-US" sz="2800" baseline="-25000" dirty="0">
                <a:latin typeface="Calibri"/>
                <a:cs typeface="Calibri"/>
              </a:rPr>
              <a:t>corr</a:t>
            </a:r>
            <a:r>
              <a:rPr lang="en-US" sz="2800" dirty="0">
                <a:latin typeface="Calibri"/>
                <a:cs typeface="Calibri"/>
              </a:rPr>
              <a:t> at (a) √</a:t>
            </a:r>
            <a:r>
              <a:rPr lang="en-US" sz="2800" i="1" dirty="0">
                <a:latin typeface="Calibri"/>
                <a:cs typeface="Calibri"/>
              </a:rPr>
              <a:t>s</a:t>
            </a:r>
            <a:r>
              <a:rPr lang="en-US" sz="2800" dirty="0">
                <a:latin typeface="Calibri"/>
                <a:cs typeface="Calibri"/>
              </a:rPr>
              <a:t>=0.9 </a:t>
            </a:r>
            <a:r>
              <a:rPr lang="en-US" sz="2800" dirty="0" err="1">
                <a:latin typeface="Calibri"/>
                <a:cs typeface="Calibri"/>
              </a:rPr>
              <a:t>TeV</a:t>
            </a:r>
            <a:r>
              <a:rPr lang="en-US" sz="2800" dirty="0">
                <a:latin typeface="Calibri"/>
                <a:cs typeface="Calibri"/>
              </a:rPr>
              <a:t> and (b) at √</a:t>
            </a:r>
            <a:r>
              <a:rPr lang="en-US" sz="2800" i="1" dirty="0">
                <a:latin typeface="Calibri"/>
                <a:cs typeface="Calibri"/>
              </a:rPr>
              <a:t>s</a:t>
            </a:r>
            <a:r>
              <a:rPr lang="en-US" sz="2800" dirty="0">
                <a:latin typeface="Calibri"/>
                <a:cs typeface="Calibri"/>
              </a:rPr>
              <a:t>=7 </a:t>
            </a:r>
            <a:r>
              <a:rPr lang="en-US" sz="2800" dirty="0" err="1">
                <a:latin typeface="Calibri"/>
                <a:cs typeface="Calibri"/>
              </a:rPr>
              <a:t>TeV</a:t>
            </a:r>
            <a:r>
              <a:rPr lang="en-US" sz="2800" dirty="0">
                <a:latin typeface="Calibri"/>
                <a:cs typeface="Calibri"/>
              </a:rPr>
              <a:t> </a:t>
            </a:r>
            <a:endParaRPr lang="en-US" sz="2800" dirty="0" smtClean="0">
              <a:latin typeface="Calibri"/>
              <a:cs typeface="Calibri"/>
            </a:endParaRPr>
          </a:p>
          <a:p>
            <a:pPr algn="ctr"/>
            <a:r>
              <a:rPr lang="en-US" sz="2800" dirty="0" smtClean="0">
                <a:latin typeface="Calibri"/>
                <a:cs typeface="Calibri"/>
              </a:rPr>
              <a:t>for </a:t>
            </a:r>
            <a:r>
              <a:rPr lang="en-US" sz="2800" dirty="0">
                <a:latin typeface="Calibri"/>
                <a:cs typeface="Calibri"/>
              </a:rPr>
              <a:t>separated </a:t>
            </a:r>
            <a:r>
              <a:rPr lang="en-US" sz="2800" dirty="0" err="1">
                <a:latin typeface="Calibri"/>
                <a:cs typeface="Calibri"/>
              </a:rPr>
              <a:t>η</a:t>
            </a:r>
            <a:r>
              <a:rPr lang="en-US" sz="2800" dirty="0" smtClean="0">
                <a:latin typeface="Calibri"/>
                <a:cs typeface="Calibri"/>
              </a:rPr>
              <a:t>-</a:t>
            </a:r>
            <a:r>
              <a:rPr lang="en-US" sz="2800" i="1" dirty="0">
                <a:solidFill>
                  <a:srgbClr val="000000"/>
                </a:solidFill>
                <a:latin typeface="Calibri"/>
                <a:cs typeface="Calibri"/>
              </a:rPr>
              <a:t>φ</a:t>
            </a:r>
            <a:r>
              <a:rPr lang="en-US" sz="2800" dirty="0" smtClean="0">
                <a:latin typeface="Calibri"/>
                <a:cs typeface="Calibri"/>
              </a:rPr>
              <a:t> </a:t>
            </a:r>
            <a:r>
              <a:rPr lang="en-US" sz="2800" dirty="0">
                <a:latin typeface="Calibri"/>
                <a:cs typeface="Calibri"/>
              </a:rPr>
              <a:t>window pairs with </a:t>
            </a:r>
            <a:r>
              <a:rPr lang="en-US" sz="2800" dirty="0" err="1" smtClean="0">
                <a:latin typeface="Calibri"/>
                <a:cs typeface="Calibri"/>
              </a:rPr>
              <a:t>δη</a:t>
            </a:r>
            <a:r>
              <a:rPr lang="en-US" sz="2800" dirty="0" smtClean="0">
                <a:latin typeface="Calibri"/>
                <a:cs typeface="Calibri"/>
              </a:rPr>
              <a:t> </a:t>
            </a:r>
            <a:r>
              <a:rPr lang="en-US" sz="2800" dirty="0">
                <a:latin typeface="Calibri"/>
                <a:cs typeface="Calibri"/>
              </a:rPr>
              <a:t>=0.2 and </a:t>
            </a:r>
            <a:r>
              <a:rPr lang="en-US" sz="2800" dirty="0" smtClean="0">
                <a:latin typeface="Calibri"/>
                <a:cs typeface="Calibri"/>
              </a:rPr>
              <a:t>δ</a:t>
            </a:r>
            <a:r>
              <a:rPr lang="en-US" sz="2800" i="1" dirty="0">
                <a:solidFill>
                  <a:srgbClr val="000000"/>
                </a:solidFill>
                <a:latin typeface="Calibri"/>
                <a:cs typeface="Calibri"/>
              </a:rPr>
              <a:t>φ</a:t>
            </a:r>
            <a:r>
              <a:rPr lang="en-US" sz="2800" dirty="0" smtClean="0">
                <a:latin typeface="Calibri"/>
                <a:cs typeface="Calibri"/>
              </a:rPr>
              <a:t> </a:t>
            </a:r>
            <a:r>
              <a:rPr lang="en-US" sz="2800" dirty="0">
                <a:latin typeface="Calibri"/>
                <a:cs typeface="Calibri"/>
              </a:rPr>
              <a:t>=π /4.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112270" y="811562"/>
            <a:ext cx="2250252" cy="280831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36006" y="13052922"/>
            <a:ext cx="97210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A</a:t>
            </a:r>
            <a:r>
              <a:rPr lang="en-US" sz="2000" dirty="0"/>
              <a:t>. </a:t>
            </a:r>
            <a:r>
              <a:rPr lang="en-US" sz="2000" dirty="0" err="1"/>
              <a:t>Dumitru</a:t>
            </a:r>
            <a:r>
              <a:rPr lang="en-US" sz="2000" dirty="0"/>
              <a:t>, F. </a:t>
            </a:r>
            <a:r>
              <a:rPr lang="en-US" sz="2000" dirty="0" err="1"/>
              <a:t>Gelis</a:t>
            </a:r>
            <a:r>
              <a:rPr lang="en-US" sz="2000" dirty="0"/>
              <a:t>, L. </a:t>
            </a:r>
            <a:r>
              <a:rPr lang="en-US" sz="2000" dirty="0" err="1"/>
              <a:t>McLerran</a:t>
            </a:r>
            <a:r>
              <a:rPr lang="en-US" sz="2000" dirty="0"/>
              <a:t> and R. </a:t>
            </a:r>
            <a:r>
              <a:rPr lang="en-US" sz="2000" dirty="0" err="1"/>
              <a:t>Venugopalan</a:t>
            </a:r>
            <a:r>
              <a:rPr lang="en-US" sz="2000" dirty="0"/>
              <a:t>, </a:t>
            </a:r>
            <a:r>
              <a:rPr lang="en-US" sz="2000" dirty="0" err="1"/>
              <a:t>Nucl.Phys</a:t>
            </a:r>
            <a:r>
              <a:rPr lang="en-US" sz="2000" dirty="0"/>
              <a:t>. A810 (2008) 91 </a:t>
            </a:r>
          </a:p>
          <a:p>
            <a:r>
              <a:rPr lang="en-US" sz="2000" dirty="0"/>
              <a:t>[arXiv:0804.3858 [</a:t>
            </a:r>
            <a:r>
              <a:rPr lang="en-US" sz="2000" dirty="0" err="1"/>
              <a:t>hep-ph</a:t>
            </a:r>
            <a:r>
              <a:rPr lang="en-US" sz="2000" dirty="0"/>
              <a:t>]].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3346518" y="21192728"/>
            <a:ext cx="62646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Calibri"/>
                <a:cs typeface="Calibri"/>
              </a:rPr>
              <a:t>Fig</a:t>
            </a:r>
            <a:r>
              <a:rPr lang="en-US" sz="3200" dirty="0">
                <a:solidFill>
                  <a:srgbClr val="000000"/>
                </a:solidFill>
                <a:latin typeface="Calibri"/>
                <a:cs typeface="Calibri"/>
              </a:rPr>
              <a:t>.3. FB correlations in </a:t>
            </a:r>
            <a:r>
              <a:rPr lang="en-US" sz="3200" i="1" dirty="0">
                <a:solidFill>
                  <a:srgbClr val="000000"/>
                </a:solidFill>
                <a:latin typeface="Calibri"/>
                <a:cs typeface="Calibri"/>
              </a:rPr>
              <a:t>p</a:t>
            </a:r>
            <a:r>
              <a:rPr lang="en-US" sz="3200" baseline="-25000" dirty="0">
                <a:solidFill>
                  <a:srgbClr val="000000"/>
                </a:solidFill>
                <a:latin typeface="Calibri"/>
                <a:cs typeface="Calibri"/>
              </a:rPr>
              <a:t>T</a:t>
            </a:r>
            <a:r>
              <a:rPr lang="en-US" sz="3200" dirty="0">
                <a:solidFill>
                  <a:srgbClr val="000000"/>
                </a:solidFill>
                <a:latin typeface="Calibri"/>
                <a:cs typeface="Calibri"/>
              </a:rPr>
              <a:t>-intervals</a:t>
            </a:r>
          </a:p>
          <a:p>
            <a:r>
              <a:rPr lang="en-US" sz="3200" dirty="0">
                <a:solidFill>
                  <a:srgbClr val="000000"/>
                </a:solidFill>
                <a:latin typeface="Calibri"/>
                <a:cs typeface="Calibri"/>
              </a:rPr>
              <a:t> with equal mean multiplicity </a:t>
            </a:r>
          </a:p>
        </p:txBody>
      </p:sp>
      <p:sp>
        <p:nvSpPr>
          <p:cNvPr id="81" name="Text Box 268"/>
          <p:cNvSpPr txBox="1">
            <a:spLocks noChangeArrowheads="1"/>
          </p:cNvSpPr>
          <p:nvPr/>
        </p:nvSpPr>
        <p:spPr bwMode="auto">
          <a:xfrm>
            <a:off x="12833350" y="10852612"/>
            <a:ext cx="18002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defTabSz="3292475">
              <a:defRPr>
                <a:solidFill>
                  <a:schemeClr val="tx1"/>
                </a:solidFill>
                <a:latin typeface="Arial" charset="0"/>
              </a:defRPr>
            </a:lvl1pPr>
            <a:lvl2pPr defTabSz="3292475">
              <a:defRPr>
                <a:solidFill>
                  <a:schemeClr val="tx1"/>
                </a:solidFill>
                <a:latin typeface="Arial" charset="0"/>
              </a:defRPr>
            </a:lvl2pPr>
            <a:lvl3pPr defTabSz="3292475">
              <a:defRPr>
                <a:solidFill>
                  <a:schemeClr val="tx1"/>
                </a:solidFill>
                <a:latin typeface="Arial" charset="0"/>
              </a:defRPr>
            </a:lvl3pPr>
            <a:lvl4pPr defTabSz="3292475">
              <a:defRPr>
                <a:solidFill>
                  <a:schemeClr val="tx1"/>
                </a:solidFill>
                <a:latin typeface="Arial" charset="0"/>
              </a:defRPr>
            </a:lvl4pPr>
            <a:lvl5pPr defTabSz="3292475">
              <a:defRPr>
                <a:solidFill>
                  <a:schemeClr val="tx1"/>
                </a:solidFill>
                <a:latin typeface="Arial" charset="0"/>
              </a:defRPr>
            </a:lvl5pPr>
            <a:lvl6pPr defTabSz="3292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3292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3292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3292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defRPr/>
            </a:pPr>
            <a:r>
              <a:rPr lang="en-US" sz="2000" dirty="0" smtClean="0">
                <a:latin typeface="Calibri"/>
                <a:ea typeface="Tahoma" pitchFamily="34" charset="0"/>
                <a:cs typeface="Calibri"/>
              </a:rPr>
              <a:t>freeze out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96246" y="34062415"/>
            <a:ext cx="1055849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Table 1. Values of </a:t>
            </a:r>
            <a:r>
              <a:rPr lang="en-US" sz="2800" i="1" dirty="0" err="1"/>
              <a:t>b</a:t>
            </a:r>
            <a:r>
              <a:rPr lang="en-US" sz="2800" baseline="-25000" dirty="0" err="1"/>
              <a:t>corr</a:t>
            </a:r>
            <a:r>
              <a:rPr lang="en-US" sz="2800" dirty="0"/>
              <a:t> in </a:t>
            </a:r>
            <a:r>
              <a:rPr lang="en-US" sz="2800" dirty="0" err="1"/>
              <a:t>pp</a:t>
            </a:r>
            <a:r>
              <a:rPr lang="en-US" sz="2800" dirty="0"/>
              <a:t> collisions at √s=0.9, 2.76 and 7 </a:t>
            </a:r>
            <a:r>
              <a:rPr lang="en-US" sz="2800" dirty="0" err="1"/>
              <a:t>TeV</a:t>
            </a:r>
            <a:endParaRPr lang="en-US" sz="2800" dirty="0"/>
          </a:p>
          <a:p>
            <a:pPr algn="ctr"/>
            <a:r>
              <a:rPr lang="en-US" sz="2800" dirty="0" smtClean="0"/>
              <a:t> in windows with equal mean multiplicity ⟨</a:t>
            </a:r>
            <a:r>
              <a:rPr lang="en-US" sz="2800" dirty="0" err="1" smtClean="0"/>
              <a:t>n</a:t>
            </a:r>
            <a:r>
              <a:rPr lang="en-US" sz="2800" baseline="-25000" dirty="0" err="1" smtClean="0"/>
              <a:t>F</a:t>
            </a:r>
            <a:r>
              <a:rPr lang="en-US" sz="2800" dirty="0" smtClean="0"/>
              <a:t>⟩ </a:t>
            </a:r>
          </a:p>
          <a:p>
            <a:pPr algn="ctr"/>
            <a:endParaRPr lang="ru-RU" sz="2800" dirty="0"/>
          </a:p>
        </p:txBody>
      </p:sp>
      <p:sp>
        <p:nvSpPr>
          <p:cNvPr id="82" name="TextBox 81"/>
          <p:cNvSpPr txBox="1"/>
          <p:nvPr/>
        </p:nvSpPr>
        <p:spPr>
          <a:xfrm>
            <a:off x="880022" y="30622875"/>
            <a:ext cx="143295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</a:t>
            </a:r>
            <a:r>
              <a:rPr lang="en-US" sz="2800" dirty="0"/>
              <a:t>increase </a:t>
            </a:r>
            <a:r>
              <a:rPr lang="en-US" sz="2800" dirty="0" smtClean="0"/>
              <a:t>of </a:t>
            </a:r>
            <a:r>
              <a:rPr lang="en-US" sz="2800" i="1" dirty="0" err="1" smtClean="0"/>
              <a:t>b</a:t>
            </a:r>
            <a:r>
              <a:rPr lang="en-US" sz="2800" baseline="-25000" dirty="0" err="1" smtClean="0"/>
              <a:t>corr</a:t>
            </a:r>
            <a:r>
              <a:rPr lang="en-US" sz="2800" dirty="0" smtClean="0"/>
              <a:t> with energy  is </a:t>
            </a:r>
            <a:r>
              <a:rPr lang="en-US" sz="2800" dirty="0"/>
              <a:t>still observed </a:t>
            </a:r>
            <a:r>
              <a:rPr lang="en-US" sz="2800" dirty="0" smtClean="0"/>
              <a:t>even if we </a:t>
            </a:r>
            <a:r>
              <a:rPr lang="en-US" sz="2800" dirty="0"/>
              <a:t>choose </a:t>
            </a:r>
            <a:r>
              <a:rPr lang="en-US" sz="2800" dirty="0" smtClean="0"/>
              <a:t>window sizes </a:t>
            </a:r>
            <a:r>
              <a:rPr lang="en-US" sz="2800" dirty="0"/>
              <a:t>such that the mean multiplicity stays </a:t>
            </a:r>
            <a:r>
              <a:rPr lang="en-US" sz="2800" dirty="0" smtClean="0"/>
              <a:t>constant:</a:t>
            </a:r>
            <a:endParaRPr lang="en-US" sz="2800" dirty="0"/>
          </a:p>
          <a:p>
            <a:pPr algn="ctr"/>
            <a:endParaRPr lang="ru-RU" sz="2800" dirty="0"/>
          </a:p>
        </p:txBody>
      </p:sp>
      <p:sp>
        <p:nvSpPr>
          <p:cNvPr id="83" name="TextBox 82"/>
          <p:cNvSpPr txBox="1"/>
          <p:nvPr/>
        </p:nvSpPr>
        <p:spPr>
          <a:xfrm>
            <a:off x="663998" y="24037206"/>
            <a:ext cx="91450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Azimuthal FB (or “twisted”) correlations reveal deeper insight  into the </a:t>
            </a:r>
            <a:r>
              <a:rPr lang="en-US" sz="2800" dirty="0"/>
              <a:t>dynamic </a:t>
            </a:r>
            <a:r>
              <a:rPr lang="en-US" sz="2800" dirty="0" err="1"/>
              <a:t>changeof</a:t>
            </a:r>
            <a:r>
              <a:rPr lang="en-US" sz="2800" dirty="0"/>
              <a:t> </a:t>
            </a:r>
            <a:r>
              <a:rPr lang="en-US" sz="2800" dirty="0" smtClean="0"/>
              <a:t>of </a:t>
            </a:r>
            <a:r>
              <a:rPr lang="en-US" sz="2800" i="1" dirty="0" err="1" smtClean="0"/>
              <a:t>b</a:t>
            </a:r>
            <a:r>
              <a:rPr lang="en-US" sz="2800" baseline="-25000" dirty="0" err="1" smtClean="0"/>
              <a:t>corr</a:t>
            </a:r>
            <a:r>
              <a:rPr lang="en-US" sz="2800" dirty="0" smtClean="0"/>
              <a:t>  with rapidity:  </a:t>
            </a:r>
            <a:endParaRPr lang="ru-RU" sz="2800" dirty="0"/>
          </a:p>
        </p:txBody>
      </p:sp>
      <p:cxnSp>
        <p:nvCxnSpPr>
          <p:cNvPr id="85" name="Прямая со стрелкой 131"/>
          <p:cNvCxnSpPr/>
          <p:nvPr/>
        </p:nvCxnSpPr>
        <p:spPr>
          <a:xfrm flipV="1">
            <a:off x="23418526" y="8804450"/>
            <a:ext cx="1440160" cy="720080"/>
          </a:xfrm>
          <a:prstGeom prst="straightConnector1">
            <a:avLst/>
          </a:prstGeom>
          <a:ln w="19050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2924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6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2924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6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39425</TotalTime>
  <Words>980</Words>
  <Application>Microsoft Macintosh PowerPoint</Application>
  <PresentationFormat>Custom</PresentationFormat>
  <Paragraphs>72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Drell-Yan Production with the CMS</dc:title>
  <dc:subject>HCP'2007</dc:subject>
  <dc:creator>Alexander Lanyov</dc:creator>
  <cp:lastModifiedBy>Grigory</cp:lastModifiedBy>
  <cp:revision>560</cp:revision>
  <dcterms:created xsi:type="dcterms:W3CDTF">2007-04-30T09:40:00Z</dcterms:created>
  <dcterms:modified xsi:type="dcterms:W3CDTF">2015-08-31T09:45:51Z</dcterms:modified>
  <cp:category>Poster</cp:category>
</cp:coreProperties>
</file>