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293" r:id="rId1"/>
  </p:sldMasterIdLst>
  <p:notesMasterIdLst>
    <p:notesMasterId r:id="rId39"/>
  </p:notesMasterIdLst>
  <p:handoutMasterIdLst>
    <p:handoutMasterId r:id="rId40"/>
  </p:handoutMasterIdLst>
  <p:sldIdLst>
    <p:sldId id="334" r:id="rId2"/>
    <p:sldId id="335" r:id="rId3"/>
    <p:sldId id="330" r:id="rId4"/>
    <p:sldId id="328" r:id="rId5"/>
    <p:sldId id="332" r:id="rId6"/>
    <p:sldId id="337" r:id="rId7"/>
    <p:sldId id="333" r:id="rId8"/>
    <p:sldId id="313" r:id="rId9"/>
    <p:sldId id="315" r:id="rId10"/>
    <p:sldId id="347" r:id="rId11"/>
    <p:sldId id="338" r:id="rId12"/>
    <p:sldId id="341" r:id="rId13"/>
    <p:sldId id="342" r:id="rId14"/>
    <p:sldId id="325" r:id="rId15"/>
    <p:sldId id="321" r:id="rId16"/>
    <p:sldId id="317" r:id="rId17"/>
    <p:sldId id="316" r:id="rId18"/>
    <p:sldId id="355" r:id="rId19"/>
    <p:sldId id="336" r:id="rId20"/>
    <p:sldId id="359" r:id="rId21"/>
    <p:sldId id="361" r:id="rId22"/>
    <p:sldId id="323" r:id="rId23"/>
    <p:sldId id="364" r:id="rId24"/>
    <p:sldId id="343" r:id="rId25"/>
    <p:sldId id="363" r:id="rId26"/>
    <p:sldId id="346" r:id="rId27"/>
    <p:sldId id="362" r:id="rId28"/>
    <p:sldId id="327" r:id="rId29"/>
    <p:sldId id="352" r:id="rId30"/>
    <p:sldId id="369" r:id="rId31"/>
    <p:sldId id="357" r:id="rId32"/>
    <p:sldId id="351" r:id="rId33"/>
    <p:sldId id="344" r:id="rId34"/>
    <p:sldId id="345" r:id="rId35"/>
    <p:sldId id="324" r:id="rId36"/>
    <p:sldId id="365" r:id="rId37"/>
    <p:sldId id="368" r:id="rId38"/>
  </p:sldIdLst>
  <p:sldSz cx="9144000" cy="6858000" type="screen4x3"/>
  <p:notesSz cx="6781800" cy="99187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b="1" i="1" kern="1200">
        <a:solidFill>
          <a:srgbClr val="336699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6600"/>
    <a:srgbClr val="FF9966"/>
    <a:srgbClr val="336699"/>
    <a:srgbClr val="0066FF"/>
    <a:srgbClr val="66FF33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7" autoAdjust="0"/>
    <p:restoredTop sz="94643" autoAdjust="0"/>
  </p:normalViewPr>
  <p:slideViewPr>
    <p:cSldViewPr>
      <p:cViewPr>
        <p:scale>
          <a:sx n="100" d="100"/>
          <a:sy n="100" d="100"/>
        </p:scale>
        <p:origin x="-480" y="35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50" d="100"/>
          <a:sy n="50" d="100"/>
        </p:scale>
        <p:origin x="-3888" y="-894"/>
      </p:cViewPr>
      <p:guideLst>
        <p:guide orient="horz" pos="3124"/>
        <p:guide pos="21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4" Type="http://schemas.openxmlformats.org/officeDocument/2006/relationships/image" Target="../media/image7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1813"/>
            <a:ext cx="29384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3F63E528-FA39-407C-B512-7261B2CA0C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2687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1813"/>
            <a:ext cx="29384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B505C28E-C6F3-4AA4-8EDB-D7F83E1456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2091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A939EA-32A1-4234-8199-E96C4B7A8C8B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819766-77E5-4491-872C-BD301158D232}" type="slidenum">
              <a:rPr lang="ru-RU" altLang="ru-RU" smtClean="0"/>
              <a:pPr>
                <a:defRPr/>
              </a:pPr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7CAC6C-7D24-416C-AA46-C66E1CAC5002}" type="slidenum">
              <a:rPr lang="ru-RU" altLang="ru-RU" smtClean="0"/>
              <a:pPr>
                <a:defRPr/>
              </a:pPr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F44B83-2D19-4220-BE95-80473AA3903C}" type="slidenum">
              <a:rPr lang="ru-RU" altLang="ru-RU" smtClean="0"/>
              <a:pPr>
                <a:defRPr/>
              </a:pPr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92C79E-3E63-4CAE-9C06-A5DD85280197}" type="slidenum">
              <a:rPr lang="ru-RU" altLang="ru-RU" smtClean="0"/>
              <a:pPr>
                <a:defRPr/>
              </a:pPr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4F700B-2170-4EFF-9276-C6DC0EFC0775}" type="slidenum">
              <a:rPr lang="ru-RU" altLang="ru-RU" smtClean="0"/>
              <a:pPr>
                <a:defRPr/>
              </a:pPr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59C792-BF8F-4748-B222-4213021861F6}" type="slidenum">
              <a:rPr lang="ru-RU" altLang="ru-RU" smtClean="0"/>
              <a:pPr>
                <a:defRPr/>
              </a:pPr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1AAA8F-D3C7-475D-90B5-7BB165DAC036}" type="slidenum">
              <a:rPr lang="ru-RU" altLang="ru-RU" smtClean="0"/>
              <a:pPr>
                <a:defRPr/>
              </a:pPr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E6073D-A7AD-4344-BC30-2A6FC8ABF837}" type="slidenum">
              <a:rPr lang="ru-RU" altLang="ru-RU" smtClean="0"/>
              <a:pPr>
                <a:defRPr/>
              </a:pPr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B6737E-9175-4C5A-ABCB-5512DD190FE4}" type="slidenum">
              <a:rPr lang="ru-RU" altLang="ru-RU" smtClean="0"/>
              <a:pPr>
                <a:defRPr/>
              </a:pPr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5B1010-4C53-4F76-8E06-026D1515A882}" type="slidenum">
              <a:rPr lang="ru-RU" altLang="ru-RU" smtClean="0"/>
              <a:pPr>
                <a:defRPr/>
              </a:pPr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22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855D41-03DF-4EE0-B680-32343000B272}" type="slidenum">
              <a:rPr lang="ru-RU" altLang="ru-RU" smtClean="0"/>
              <a:pPr>
                <a:defRPr/>
              </a:pPr>
              <a:t>23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855D41-03DF-4EE0-B680-32343000B272}" type="slidenum">
              <a:rPr lang="ru-RU" altLang="ru-RU" smtClean="0"/>
              <a:pPr>
                <a:defRPr/>
              </a:pPr>
              <a:t>24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8935BA-54F6-4E0F-9BC4-7357823EF1D2}" type="slidenum">
              <a:rPr lang="ru-RU" altLang="ru-RU" smtClean="0"/>
              <a:pPr>
                <a:defRPr/>
              </a:pPr>
              <a:t>26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27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9287E6-60D1-4711-92C6-A3B350DC803A}" type="slidenum">
              <a:rPr lang="ru-RU" altLang="ru-RU" smtClean="0"/>
              <a:pPr>
                <a:defRPr/>
              </a:pPr>
              <a:t>28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782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7F764D-9294-466B-A4BA-FE88806B70B7}" type="slidenum">
              <a:rPr lang="ru-RU" altLang="ru-RU" smtClean="0"/>
              <a:pPr>
                <a:defRPr/>
              </a:pPr>
              <a:t>29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30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855D41-03DF-4EE0-B680-32343000B272}" type="slidenum">
              <a:rPr lang="ru-RU" altLang="ru-RU" smtClean="0"/>
              <a:pPr>
                <a:defRPr/>
              </a:pPr>
              <a:t>31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73D9FE-726F-41B7-B72C-BEDCD1D9FB2D}" type="slidenum">
              <a:rPr lang="ru-RU" altLang="ru-RU" smtClean="0"/>
              <a:pPr>
                <a:defRPr/>
              </a:pPr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605A70-E479-4945-AB74-EBD7990EAA78}" type="slidenum">
              <a:rPr lang="ru-RU" altLang="ru-RU" smtClean="0"/>
              <a:pPr>
                <a:defRPr/>
              </a:pPr>
              <a:t>32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F8363-167F-4A8D-9329-82CE3B1FDB82}" type="slidenum">
              <a:rPr lang="ru-RU" altLang="ru-RU" smtClean="0"/>
              <a:pPr>
                <a:defRPr/>
              </a:pPr>
              <a:t>33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269B28-6FE5-4F5E-BC94-4891785690F3}" type="slidenum">
              <a:rPr lang="ru-RU" altLang="ru-RU" smtClean="0"/>
              <a:pPr>
                <a:defRPr/>
              </a:pPr>
              <a:t>34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376B0F-119F-4A5A-BB01-2EC30709DE9F}" type="slidenum">
              <a:rPr lang="ru-RU" altLang="ru-RU" smtClean="0"/>
              <a:pPr>
                <a:defRPr/>
              </a:pPr>
              <a:t>35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36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5EC79-2885-42E3-B604-3032715CA5DD}" type="slidenum">
              <a:rPr lang="ru-RU" altLang="ru-RU" smtClean="0"/>
              <a:pPr>
                <a:defRPr/>
              </a:pPr>
              <a:t>37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FD36B4-D7E4-4D27-99EB-182E1B9A5A6D}" type="slidenum">
              <a:rPr lang="ru-RU" altLang="ru-RU" smtClean="0"/>
              <a:pPr>
                <a:defRPr/>
              </a:pPr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48580C-DDF5-4FC2-AE4C-0E164E6D5B22}" type="slidenum">
              <a:rPr lang="ru-RU" altLang="ru-RU" smtClean="0"/>
              <a:pPr>
                <a:defRPr/>
              </a:pPr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6F18FD-E712-446A-9CD5-48FDA72FDF1B}" type="slidenum">
              <a:rPr lang="ru-RU" altLang="ru-RU" smtClean="0"/>
              <a:pPr>
                <a:defRPr/>
              </a:pPr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855D41-03DF-4EE0-B680-32343000B272}" type="slidenum">
              <a:rPr lang="ru-RU" altLang="ru-RU" smtClean="0"/>
              <a:pPr>
                <a:defRPr/>
              </a:pPr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1AAA8F-D3C7-475D-90B5-7BB165DAC036}" type="slidenum">
              <a:rPr lang="ru-RU" altLang="ru-RU" smtClean="0"/>
              <a:pPr>
                <a:defRPr/>
              </a:pPr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855D41-03DF-4EE0-B680-32343000B272}" type="slidenum">
              <a:rPr lang="ru-RU" altLang="ru-RU" smtClean="0"/>
              <a:pPr>
                <a:defRPr/>
              </a:pPr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27313" y="6356350"/>
            <a:ext cx="3824287" cy="365125"/>
          </a:xfrm>
        </p:spPr>
        <p:txBody>
          <a:bodyPr/>
          <a:lstStyle>
            <a:lvl1pPr>
              <a:defRPr sz="1400" baseline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50" y="6356350"/>
            <a:ext cx="514350" cy="365125"/>
          </a:xfrm>
        </p:spPr>
        <p:txBody>
          <a:bodyPr/>
          <a:lstStyle>
            <a:lvl1pPr>
              <a:defRPr sz="1400" b="1" i="0" baseline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E978C44E-4C0C-449D-9D0F-528BA4A901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5A2B2-2039-46E4-A093-41DE64B49D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5719C-09FC-4E46-AD3E-D290B72C4B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4E480-2EF3-4823-B01A-E9327FAC8A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E08D-DD7C-4B48-803C-5CA23D49BE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EE7B6-9218-43F9-B0F4-22C295178A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221A8-B353-4E51-BAB1-EF3AD9118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0030-B1A1-457B-98ED-917CBBF453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5551487" cy="365125"/>
          </a:xfrm>
        </p:spPr>
        <p:txBody>
          <a:bodyPr/>
          <a:lstStyle>
            <a:lvl1pPr>
              <a:defRPr sz="2000" b="1" i="0" baseline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1" i="0" baseline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594AAF8E-6558-4B69-B22C-278C275D43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2DEA5-8A82-4D6D-90FF-F4D8220875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25155-3B45-4231-AEBD-F92D4218AE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 smtClean="0">
                <a:solidFill>
                  <a:schemeClr val="accent6">
                    <a:lumMod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194A824C-8D99-45A1-A4DB-544756D8C9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8" r:id="rId1"/>
    <p:sldLayoutId id="2147486879" r:id="rId2"/>
    <p:sldLayoutId id="2147486880" r:id="rId3"/>
    <p:sldLayoutId id="2147486881" r:id="rId4"/>
    <p:sldLayoutId id="2147486882" r:id="rId5"/>
    <p:sldLayoutId id="2147486883" r:id="rId6"/>
    <p:sldLayoutId id="2147486889" r:id="rId7"/>
    <p:sldLayoutId id="2147486884" r:id="rId8"/>
    <p:sldLayoutId id="2147486885" r:id="rId9"/>
    <p:sldLayoutId id="2147486886" r:id="rId10"/>
    <p:sldLayoutId id="214748688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oleObject" Target="../embeddings/oleObject37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3.wmf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6.bin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4.wmf"/><Relationship Id="rId1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8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2.bin"/><Relationship Id="rId9" Type="http://schemas.openxmlformats.org/officeDocument/2006/relationships/image" Target="../media/image52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6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61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67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68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71.bin"/><Relationship Id="rId9" Type="http://schemas.openxmlformats.org/officeDocument/2006/relationships/image" Target="../media/image74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7.wmf"/><Relationship Id="rId5" Type="http://schemas.openxmlformats.org/officeDocument/2006/relationships/image" Target="../media/image75.w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10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4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259334" y="1034733"/>
            <a:ext cx="66970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i="0" dirty="0">
                <a:solidFill>
                  <a:srgbClr val="7030A0"/>
                </a:solidFill>
                <a:latin typeface="Georgia" pitchFamily="18" charset="0"/>
                <a:cs typeface="Arial" charset="0"/>
              </a:rPr>
              <a:t>Generalized solution for </a:t>
            </a:r>
            <a:r>
              <a:rPr lang="en-US" sz="2800" i="0" dirty="0" smtClean="0">
                <a:solidFill>
                  <a:srgbClr val="7030A0"/>
                </a:solidFill>
                <a:latin typeface="Georgia" pitchFamily="18" charset="0"/>
                <a:cs typeface="Arial" charset="0"/>
              </a:rPr>
              <a:t>RS metric and LHC phenomenology</a:t>
            </a:r>
            <a:endParaRPr lang="en-US" sz="2800" i="0" dirty="0">
              <a:solidFill>
                <a:srgbClr val="7030A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30726" name="Rectangle 16"/>
          <p:cNvSpPr>
            <a:spLocks noChangeArrowheads="1"/>
          </p:cNvSpPr>
          <p:nvPr/>
        </p:nvSpPr>
        <p:spPr bwMode="auto">
          <a:xfrm>
            <a:off x="2214563" y="4797425"/>
            <a:ext cx="142875" cy="523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i="0" dirty="0">
              <a:solidFill>
                <a:srgbClr val="FF6600"/>
              </a:solidFill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916238" y="2347913"/>
            <a:ext cx="338455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Courier New" pitchFamily="49" charset="0"/>
              </a:rPr>
              <a:t>Alexander </a:t>
            </a:r>
            <a:r>
              <a:rPr lang="en-US" i="0" dirty="0" err="1">
                <a:solidFill>
                  <a:srgbClr val="7030A0"/>
                </a:solidFill>
                <a:latin typeface="+mn-lt"/>
                <a:cs typeface="Courier New" pitchFamily="49" charset="0"/>
              </a:rPr>
              <a:t>Kisselev</a:t>
            </a:r>
            <a:endParaRPr lang="en-US" i="0" dirty="0">
              <a:solidFill>
                <a:srgbClr val="7030A0"/>
              </a:solidFill>
              <a:latin typeface="+mn-lt"/>
              <a:cs typeface="Courier New" pitchFamily="49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1800" i="0" dirty="0">
                <a:solidFill>
                  <a:srgbClr val="7030A0"/>
                </a:solidFill>
                <a:latin typeface="+mn-lt"/>
                <a:cs typeface="+mn-cs"/>
              </a:rPr>
              <a:t>IHEP, NRC “</a:t>
            </a:r>
            <a:r>
              <a:rPr lang="en-US" sz="1800" i="0" dirty="0" err="1">
                <a:solidFill>
                  <a:srgbClr val="7030A0"/>
                </a:solidFill>
                <a:latin typeface="+mn-lt"/>
                <a:cs typeface="+mn-cs"/>
              </a:rPr>
              <a:t>Kurchatov</a:t>
            </a:r>
            <a:r>
              <a:rPr lang="en-US" sz="1800" i="0" dirty="0">
                <a:solidFill>
                  <a:srgbClr val="7030A0"/>
                </a:solidFill>
                <a:latin typeface="+mn-lt"/>
                <a:cs typeface="+mn-cs"/>
              </a:rPr>
              <a:t> Institute”, </a:t>
            </a:r>
            <a:r>
              <a:rPr lang="en-US" sz="1800" i="0" dirty="0" err="1">
                <a:solidFill>
                  <a:srgbClr val="7030A0"/>
                </a:solidFill>
                <a:latin typeface="+mn-lt"/>
                <a:cs typeface="+mn-cs"/>
              </a:rPr>
              <a:t>Protvino</a:t>
            </a:r>
            <a:r>
              <a:rPr lang="en-US" sz="1800" i="0" dirty="0">
                <a:solidFill>
                  <a:srgbClr val="7030A0"/>
                </a:solidFill>
                <a:latin typeface="+mn-lt"/>
                <a:cs typeface="+mn-cs"/>
              </a:rPr>
              <a:t>, Russia</a:t>
            </a:r>
            <a:endParaRPr lang="ru-RU" sz="1800" i="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2053" name="Text Box 6"/>
          <p:cNvSpPr txBox="1">
            <a:spLocks noChangeAspect="1" noChangeArrowheads="1"/>
          </p:cNvSpPr>
          <p:nvPr/>
        </p:nvSpPr>
        <p:spPr bwMode="auto">
          <a:xfrm>
            <a:off x="2123728" y="5226645"/>
            <a:ext cx="4896544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i="0" dirty="0" smtClean="0">
                <a:solidFill>
                  <a:srgbClr val="7030A0"/>
                </a:solidFill>
              </a:rPr>
              <a:t>The Third Annual Conference on Large </a:t>
            </a:r>
            <a:r>
              <a:rPr lang="en-US" sz="1800" i="0" dirty="0" err="1" smtClean="0">
                <a:solidFill>
                  <a:srgbClr val="7030A0"/>
                </a:solidFill>
              </a:rPr>
              <a:t>Hadron</a:t>
            </a:r>
            <a:r>
              <a:rPr lang="en-US" sz="1800" i="0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800" i="0" dirty="0" smtClean="0">
                <a:solidFill>
                  <a:srgbClr val="7030A0"/>
                </a:solidFill>
              </a:rPr>
              <a:t>Collider Physics  (LHCP2015)</a:t>
            </a:r>
          </a:p>
          <a:p>
            <a:pPr algn="ctr"/>
            <a:r>
              <a:rPr lang="en-US" sz="1800" i="0" dirty="0" smtClean="0">
                <a:solidFill>
                  <a:srgbClr val="7030A0"/>
                </a:solidFill>
              </a:rPr>
              <a:t>St</a:t>
            </a:r>
            <a:r>
              <a:rPr lang="en-US" sz="1800" i="0" dirty="0">
                <a:solidFill>
                  <a:srgbClr val="7030A0"/>
                </a:solidFill>
              </a:rPr>
              <a:t>. Petersburg, </a:t>
            </a:r>
            <a:r>
              <a:rPr lang="en-US" sz="1800" i="0" dirty="0" smtClean="0">
                <a:solidFill>
                  <a:srgbClr val="7030A0"/>
                </a:solidFill>
              </a:rPr>
              <a:t>Russia, September 2, 2015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447477"/>
            <a:ext cx="2469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Hierarchy </a:t>
            </a:r>
            <a:r>
              <a:rPr lang="en-US" i="0" dirty="0" smtClean="0">
                <a:solidFill>
                  <a:srgbClr val="7030A0"/>
                </a:solidFill>
                <a:latin typeface="+mn-lt"/>
                <a:cs typeface="+mn-cs"/>
              </a:rPr>
              <a:t>relation</a:t>
            </a:r>
            <a:endParaRPr lang="en-US" i="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4237038" y="260350"/>
          <a:ext cx="2208212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99" name="Формула" r:id="rId4" imgW="1002960" imgH="355320" progId="Equation.3">
                  <p:embed/>
                </p:oleObj>
              </mc:Choice>
              <mc:Fallback>
                <p:oleObj name="Формула" r:id="rId4" imgW="1002960" imgH="3553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038" y="260350"/>
                        <a:ext cx="2208212" cy="7842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766763" y="1579439"/>
            <a:ext cx="32385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Interaction </a:t>
            </a:r>
            <a:r>
              <a:rPr lang="en-US" i="0" dirty="0" err="1" smtClean="0">
                <a:solidFill>
                  <a:srgbClr val="7030A0"/>
                </a:solidFill>
                <a:latin typeface="+mn-lt"/>
                <a:cs typeface="+mn-cs"/>
              </a:rPr>
              <a:t>Lagrangian</a:t>
            </a:r>
            <a:endParaRPr lang="en-US" i="0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en-US" sz="2000" i="0" dirty="0">
                <a:solidFill>
                  <a:srgbClr val="7030A0"/>
                </a:solidFill>
                <a:latin typeface="+mn-lt"/>
                <a:cs typeface="+mn-cs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+mn-lt"/>
                <a:cs typeface="+mn-cs"/>
              </a:rPr>
              <a:t>massive gravitons only</a:t>
            </a:r>
            <a:r>
              <a:rPr lang="en-US" sz="2000" i="0" dirty="0">
                <a:solidFill>
                  <a:srgbClr val="7030A0"/>
                </a:solidFill>
                <a:latin typeface="+mn-lt"/>
                <a:cs typeface="+mn-cs"/>
              </a:rPr>
              <a:t>)</a:t>
            </a:r>
            <a:endParaRPr lang="ru-RU" sz="200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graphicFrame>
        <p:nvGraphicFramePr>
          <p:cNvPr id="15365" name="Object 14"/>
          <p:cNvGraphicFramePr>
            <a:graphicFrameLocks noChangeAspect="1"/>
          </p:cNvGraphicFramePr>
          <p:nvPr/>
        </p:nvGraphicFramePr>
        <p:xfrm>
          <a:off x="4244975" y="1404690"/>
          <a:ext cx="3998913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00" name="Формула" r:id="rId6" imgW="1815840" imgH="431640" progId="Equation.3">
                  <p:embed/>
                </p:oleObj>
              </mc:Choice>
              <mc:Fallback>
                <p:oleObj name="Формула" r:id="rId6" imgW="1815840" imgH="431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75" y="1404690"/>
                        <a:ext cx="3998913" cy="9525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65685" y="5085184"/>
            <a:ext cx="396434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Different values of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C result in</a:t>
            </a:r>
            <a:endParaRPr lang="en-US" i="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quite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diverse physical models  </a:t>
            </a:r>
            <a:r>
              <a:rPr lang="en-US" i="0" dirty="0">
                <a:solidFill>
                  <a:srgbClr val="002060"/>
                </a:solidFill>
                <a:cs typeface="+mn-cs"/>
              </a:rPr>
              <a:t> </a:t>
            </a:r>
            <a:endParaRPr lang="ru-RU" dirty="0"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4005064"/>
            <a:ext cx="5616624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Masses of KK gravitons </a:t>
            </a:r>
            <a:r>
              <a:rPr lang="en-US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m</a:t>
            </a:r>
            <a:r>
              <a:rPr lang="en-US" i="0" baseline="-2500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n</a:t>
            </a:r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and coupling </a:t>
            </a:r>
            <a:r>
              <a:rPr lang="el-GR" altLang="ru-RU" i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Λ</a:t>
            </a:r>
            <a:r>
              <a:rPr lang="el-GR" altLang="ru-RU" i="0" baseline="-25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π</a:t>
            </a:r>
            <a:r>
              <a:rPr lang="en-US" altLang="ru-RU" i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depend 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+mn-cs"/>
              </a:rPr>
              <a:t>on 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C via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M</a:t>
            </a:r>
            <a:r>
              <a:rPr lang="en-US" i="0" baseline="-250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5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and </a:t>
            </a:r>
            <a:r>
              <a:rPr lang="el-GR" i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κ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7" name="AutoShape 17"/>
          <p:cNvSpPr>
            <a:spLocks noChangeArrowheads="1"/>
          </p:cNvSpPr>
          <p:nvPr/>
        </p:nvSpPr>
        <p:spPr bwMode="auto">
          <a:xfrm>
            <a:off x="1475656" y="5372844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4211960" y="2709342"/>
          <a:ext cx="3941763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01" name="Формула" r:id="rId8" imgW="1790700" imgH="469900" progId="Equation.3">
                  <p:embed/>
                </p:oleObj>
              </mc:Choice>
              <mc:Fallback>
                <p:oleObj name="Формула" r:id="rId8" imgW="1790700" imgH="4699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709342"/>
                        <a:ext cx="3941763" cy="10366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4"/>
          <p:cNvSpPr>
            <a:spLocks noChangeArrowheads="1"/>
          </p:cNvSpPr>
          <p:nvPr/>
        </p:nvSpPr>
        <p:spPr bwMode="auto">
          <a:xfrm>
            <a:off x="879172" y="2853805"/>
            <a:ext cx="3182603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336699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i="0" dirty="0" smtClean="0">
                <a:solidFill>
                  <a:srgbClr val="7030A0"/>
                </a:solidFill>
                <a:latin typeface="+mn-lt"/>
                <a:cs typeface="+mn-cs"/>
              </a:rPr>
              <a:t>Masses of KK gravitons </a:t>
            </a:r>
          </a:p>
          <a:p>
            <a:pPr algn="ctr" eaLnBrk="1" hangingPunct="1">
              <a:defRPr/>
            </a:pPr>
            <a:r>
              <a:rPr lang="en-US" altLang="ru-RU" sz="2000" dirty="0" smtClean="0">
                <a:solidFill>
                  <a:srgbClr val="7030A0"/>
                </a:solidFill>
                <a:latin typeface="+mn-lt"/>
                <a:cs typeface="+mn-cs"/>
              </a:rPr>
              <a:t>(</a:t>
            </a:r>
            <a:r>
              <a:rPr lang="en-US" altLang="ru-RU" sz="2000" dirty="0" err="1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x</a:t>
            </a:r>
            <a:r>
              <a:rPr lang="en-US" altLang="ru-RU" sz="2000" baseline="-25000" dirty="0" err="1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n</a:t>
            </a:r>
            <a:r>
              <a:rPr lang="en-US" altLang="ru-RU" sz="20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 are zeros of J</a:t>
            </a:r>
            <a:r>
              <a:rPr lang="en-US" altLang="ru-RU" sz="2000" baseline="-250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1</a:t>
            </a:r>
            <a:r>
              <a:rPr lang="en-US" altLang="ru-RU" sz="20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(x)</a:t>
            </a:r>
            <a:r>
              <a:rPr lang="en-US" altLang="ru-RU" sz="2000" dirty="0" smtClean="0">
                <a:solidFill>
                  <a:srgbClr val="7030A0"/>
                </a:solidFill>
                <a:latin typeface="+mn-lt"/>
                <a:cs typeface="+mn-cs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Прямоугольник 1"/>
          <p:cNvSpPr>
            <a:spLocks noChangeArrowheads="1"/>
          </p:cNvSpPr>
          <p:nvPr/>
        </p:nvSpPr>
        <p:spPr bwMode="auto">
          <a:xfrm>
            <a:off x="900113" y="1125538"/>
            <a:ext cx="117532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I.</a:t>
            </a:r>
            <a:r>
              <a:rPr lang="en-US" altLang="ru-RU" sz="28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C = 0</a:t>
            </a:r>
            <a:endParaRPr lang="ru-RU" sz="2800" i="0" dirty="0">
              <a:latin typeface="+mn-lt"/>
            </a:endParaRP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1189038" y="2349500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16386" name="Объект 2"/>
          <p:cNvGraphicFramePr>
            <a:graphicFrameLocks noChangeAspect="1"/>
          </p:cNvGraphicFramePr>
          <p:nvPr/>
        </p:nvGraphicFramePr>
        <p:xfrm>
          <a:off x="2398713" y="1125538"/>
          <a:ext cx="3469431" cy="510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10" name="Формула" r:id="rId4" imgW="1206360" imgH="177480" progId="Equation.3">
                  <p:embed/>
                </p:oleObj>
              </mc:Choice>
              <mc:Fallback>
                <p:oleObj name="Формула" r:id="rId4" imgW="1206360" imgH="17748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125538"/>
                        <a:ext cx="3469431" cy="51080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Объект 3"/>
          <p:cNvGraphicFramePr>
            <a:graphicFrameLocks noChangeAspect="1"/>
          </p:cNvGraphicFramePr>
          <p:nvPr/>
        </p:nvGraphicFramePr>
        <p:xfrm>
          <a:off x="4716463" y="3212976"/>
          <a:ext cx="29352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11" name="Формула" r:id="rId6" imgW="1333440" imgH="228600" progId="Equation.3">
                  <p:embed/>
                </p:oleObj>
              </mc:Choice>
              <mc:Fallback>
                <p:oleObj name="Формула" r:id="rId6" imgW="1333440" imgH="2286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3212976"/>
                        <a:ext cx="2935287" cy="50482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Объект 4"/>
          <p:cNvGraphicFramePr>
            <a:graphicFrameLocks noChangeAspect="1"/>
          </p:cNvGraphicFramePr>
          <p:nvPr/>
        </p:nvGraphicFramePr>
        <p:xfrm>
          <a:off x="2411413" y="1997075"/>
          <a:ext cx="1509712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12" name="Формула" r:id="rId8" imgW="685800" imgH="419040" progId="Equation.3">
                  <p:embed/>
                </p:oleObj>
              </mc:Choice>
              <mc:Fallback>
                <p:oleObj name="Формула" r:id="rId8" imgW="685800" imgH="41904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997075"/>
                        <a:ext cx="1509712" cy="9223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4" name="Прямоугольник 6"/>
          <p:cNvSpPr>
            <a:spLocks noChangeArrowheads="1"/>
          </p:cNvSpPr>
          <p:nvPr/>
        </p:nvSpPr>
        <p:spPr bwMode="auto">
          <a:xfrm>
            <a:off x="4067175" y="2227263"/>
            <a:ext cx="1872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</a:rPr>
              <a:t>that requires  </a:t>
            </a:r>
            <a:endParaRPr lang="ru-RU" i="0" dirty="0">
              <a:latin typeface="+mn-lt"/>
            </a:endParaRPr>
          </a:p>
        </p:txBody>
      </p:sp>
      <p:graphicFrame>
        <p:nvGraphicFramePr>
          <p:cNvPr id="16389" name="Объект 7"/>
          <p:cNvGraphicFramePr>
            <a:graphicFrameLocks noChangeAspect="1"/>
          </p:cNvGraphicFramePr>
          <p:nvPr/>
        </p:nvGraphicFramePr>
        <p:xfrm>
          <a:off x="5940152" y="2204864"/>
          <a:ext cx="19288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13" name="Формула" r:id="rId10" imgW="876240" imgH="228600" progId="Equation.3">
                  <p:embed/>
                </p:oleObj>
              </mc:Choice>
              <mc:Fallback>
                <p:oleObj name="Формула" r:id="rId10" imgW="876240" imgH="2286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204864"/>
                        <a:ext cx="1928813" cy="50323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89038" y="3255838"/>
            <a:ext cx="34480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Masses of KK resonances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1189038" y="4571900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90763" y="4398863"/>
            <a:ext cx="15367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RS1 model</a:t>
            </a:r>
            <a:endParaRPr lang="ru-RU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97075" y="5191025"/>
            <a:ext cx="5200650" cy="8302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Graviton spectrum - heavy resonances,</a:t>
            </a:r>
          </a:p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with the lightest one above 1 </a:t>
            </a:r>
            <a:r>
              <a:rPr lang="en-US" i="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TeV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9" name="Прямоугольник 14"/>
          <p:cNvSpPr>
            <a:spLocks noChangeArrowheads="1"/>
          </p:cNvSpPr>
          <p:nvPr/>
        </p:nvSpPr>
        <p:spPr bwMode="auto">
          <a:xfrm>
            <a:off x="3779838" y="4437112"/>
            <a:ext cx="3168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Randall &amp; </a:t>
            </a:r>
            <a:r>
              <a:rPr lang="en-US" sz="2000" dirty="0" err="1">
                <a:solidFill>
                  <a:srgbClr val="002060"/>
                </a:solidFill>
                <a:cs typeface="Times New Roman" pitchFamily="18" charset="0"/>
              </a:rPr>
              <a:t>Sundrum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, 1999) </a:t>
            </a:r>
            <a:endParaRPr lang="ru-RU" sz="2000" dirty="0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2051050" y="188913"/>
            <a:ext cx="5257254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25400" algn="ctr" rotWithShape="0">
              <a:srgbClr val="FFFF99"/>
            </a:outerShdw>
          </a:effectLst>
        </p:spPr>
        <p:txBody>
          <a:bodyPr wrap="square">
            <a:spAutoFit/>
          </a:bodyPr>
          <a:lstStyle/>
          <a:p>
            <a:pPr marL="288925" indent="-288925" algn="ctr">
              <a:spcBef>
                <a:spcPct val="50000"/>
              </a:spcBef>
              <a:defRPr/>
            </a:pP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Different physical 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scenarios</a:t>
            </a:r>
            <a:endParaRPr lang="ru-RU" sz="320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Прямоугольник 3"/>
          <p:cNvSpPr>
            <a:spLocks noChangeArrowheads="1"/>
          </p:cNvSpPr>
          <p:nvPr/>
        </p:nvSpPr>
        <p:spPr bwMode="auto">
          <a:xfrm>
            <a:off x="900113" y="457508"/>
            <a:ext cx="174733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II.</a:t>
            </a:r>
            <a:r>
              <a:rPr lang="en-US" altLang="ru-RU" sz="28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C = </a:t>
            </a:r>
            <a:r>
              <a:rPr lang="el-GR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κπ</a:t>
            </a:r>
            <a:r>
              <a:rPr lang="en-US" altLang="ru-RU" sz="2800" i="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r</a:t>
            </a:r>
            <a:r>
              <a:rPr lang="en-US" altLang="ru-RU" sz="2800" i="0" baseline="-2500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c</a:t>
            </a:r>
            <a:r>
              <a:rPr lang="en-US" altLang="ru-RU" sz="2800" i="0" baseline="-25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endParaRPr lang="ru-RU" sz="2800" i="0" dirty="0">
              <a:latin typeface="+mn-lt"/>
            </a:endParaRPr>
          </a:p>
        </p:txBody>
      </p:sp>
      <p:sp>
        <p:nvSpPr>
          <p:cNvPr id="5" name="AutoShape 17"/>
          <p:cNvSpPr>
            <a:spLocks noChangeArrowheads="1"/>
          </p:cNvSpPr>
          <p:nvPr/>
        </p:nvSpPr>
        <p:spPr bwMode="auto">
          <a:xfrm>
            <a:off x="1763713" y="1741488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17410" name="Объект 5"/>
          <p:cNvGraphicFramePr>
            <a:graphicFrameLocks noChangeAspect="1"/>
          </p:cNvGraphicFramePr>
          <p:nvPr/>
        </p:nvGraphicFramePr>
        <p:xfrm>
          <a:off x="2916238" y="476250"/>
          <a:ext cx="3599978" cy="504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2" name="Формула" r:id="rId4" imgW="1269720" imgH="177480" progId="Equation.3">
                  <p:embed/>
                </p:oleObj>
              </mc:Choice>
              <mc:Fallback>
                <p:oleObj name="Формула" r:id="rId4" imgW="1269720" imgH="1774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76250"/>
                        <a:ext cx="3599978" cy="50482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Объект 6"/>
          <p:cNvGraphicFramePr>
            <a:graphicFrameLocks noChangeAspect="1"/>
          </p:cNvGraphicFramePr>
          <p:nvPr/>
        </p:nvGraphicFramePr>
        <p:xfrm>
          <a:off x="5505450" y="3355975"/>
          <a:ext cx="13144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3" name="Формула" r:id="rId6" imgW="596880" imgH="228600" progId="Equation.3">
                  <p:embed/>
                </p:oleObj>
              </mc:Choice>
              <mc:Fallback>
                <p:oleObj name="Формула" r:id="rId6" imgW="596880" imgH="22860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5450" y="3355975"/>
                        <a:ext cx="1314450" cy="5048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Объект 7"/>
          <p:cNvGraphicFramePr>
            <a:graphicFrameLocks noChangeAspect="1"/>
          </p:cNvGraphicFramePr>
          <p:nvPr/>
        </p:nvGraphicFramePr>
        <p:xfrm>
          <a:off x="2914650" y="1341438"/>
          <a:ext cx="3103563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4" name="Формула" r:id="rId8" imgW="1409400" imgH="419040" progId="Equation.3">
                  <p:embed/>
                </p:oleObj>
              </mc:Choice>
              <mc:Fallback>
                <p:oleObj name="Формула" r:id="rId8" imgW="1409400" imgH="41904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1341438"/>
                        <a:ext cx="3103563" cy="92233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051050" y="3398838"/>
            <a:ext cx="34480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Masses of KK resonances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1116013" y="4354513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79713" y="4077072"/>
            <a:ext cx="56766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RSSC model: </a:t>
            </a:r>
            <a:r>
              <a:rPr lang="en-US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scenario with </a:t>
            </a:r>
            <a:r>
              <a:rPr lang="en-US" i="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small curvature </a:t>
            </a:r>
          </a:p>
          <a:p>
            <a:pPr algn="ctr">
              <a:defRPr/>
            </a:pPr>
            <a:r>
              <a:rPr lang="en-US" i="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of </a:t>
            </a:r>
            <a:r>
              <a:rPr lang="en-US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5-dimensional space-time</a:t>
            </a:r>
            <a:endParaRPr lang="ru-RU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1413" y="5118100"/>
            <a:ext cx="4368800" cy="8318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For small </a:t>
            </a:r>
            <a:r>
              <a:rPr lang="el-GR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κ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, graviton spectrum is </a:t>
            </a:r>
          </a:p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similar to that of the ADD model</a:t>
            </a: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7413" name="Объект 14"/>
          <p:cNvGraphicFramePr>
            <a:graphicFrameLocks noChangeAspect="1"/>
          </p:cNvGraphicFramePr>
          <p:nvPr/>
        </p:nvGraphicFramePr>
        <p:xfrm>
          <a:off x="5502274" y="3346450"/>
          <a:ext cx="1527389" cy="586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5" name="Формула" r:id="rId10" imgW="596880" imgH="228600" progId="Equation.3">
                  <p:embed/>
                </p:oleObj>
              </mc:Choice>
              <mc:Fallback>
                <p:oleObj name="Формула" r:id="rId10" imgW="596880" imgH="228600" progId="Equation.3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274" y="3346450"/>
                        <a:ext cx="1527389" cy="586606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14"/>
          <p:cNvGraphicFramePr>
            <a:graphicFrameLocks noChangeAspect="1"/>
          </p:cNvGraphicFramePr>
          <p:nvPr/>
        </p:nvGraphicFramePr>
        <p:xfrm>
          <a:off x="1743075" y="2636838"/>
          <a:ext cx="1090613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6" name="Формула" r:id="rId11" imgW="495000" imgH="190440" progId="Equation.3">
                  <p:embed/>
                </p:oleObj>
              </mc:Choice>
              <mc:Fallback>
                <p:oleObj name="Формула" r:id="rId11" imgW="49500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2636838"/>
                        <a:ext cx="1090613" cy="420687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3314700" y="2636838"/>
          <a:ext cx="45847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7" name="Формула" r:id="rId13" imgW="2082600" imgH="190440" progId="Equation.3">
                  <p:embed/>
                </p:oleObj>
              </mc:Choice>
              <mc:Fallback>
                <p:oleObj name="Формула" r:id="rId13" imgW="2082600" imgH="1904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2636838"/>
                        <a:ext cx="4584700" cy="420687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4" name="Прямоугольник 15"/>
          <p:cNvSpPr>
            <a:spLocks noChangeArrowheads="1"/>
          </p:cNvSpPr>
          <p:nvPr/>
        </p:nvSpPr>
        <p:spPr bwMode="auto">
          <a:xfrm>
            <a:off x="6804248" y="5158933"/>
            <a:ext cx="22685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Giudice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2005</a:t>
            </a:r>
            <a:endParaRPr 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Petrov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&amp; A.K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., 2005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) </a:t>
            </a:r>
            <a:endParaRPr lang="ru-RU" sz="1800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Прямоугольник 3"/>
          <p:cNvSpPr>
            <a:spLocks noChangeArrowheads="1"/>
          </p:cNvSpPr>
          <p:nvPr/>
        </p:nvSpPr>
        <p:spPr bwMode="auto">
          <a:xfrm>
            <a:off x="900113" y="457508"/>
            <a:ext cx="223330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III. C = </a:t>
            </a:r>
            <a:r>
              <a:rPr lang="el-GR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κπ</a:t>
            </a:r>
            <a:r>
              <a:rPr lang="en-US" altLang="ru-RU" sz="2800" i="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r</a:t>
            </a:r>
            <a:r>
              <a:rPr lang="en-US" altLang="ru-RU" sz="2800" i="0" baseline="-2500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c</a:t>
            </a:r>
            <a:r>
              <a:rPr lang="en-US" altLang="ru-RU" sz="2800" i="0" baseline="-25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ru-RU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/2</a:t>
            </a:r>
            <a:r>
              <a:rPr lang="en-US" altLang="ru-RU" sz="2800" i="0" baseline="-25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endParaRPr lang="ru-RU" sz="2800" i="0" dirty="0">
              <a:latin typeface="+mn-lt"/>
            </a:endParaRPr>
          </a:p>
        </p:txBody>
      </p:sp>
      <p:graphicFrame>
        <p:nvGraphicFramePr>
          <p:cNvPr id="18434" name="Объект 5"/>
          <p:cNvGraphicFramePr>
            <a:graphicFrameLocks noChangeAspect="1"/>
          </p:cNvGraphicFramePr>
          <p:nvPr/>
        </p:nvGraphicFramePr>
        <p:xfrm>
          <a:off x="3368675" y="476251"/>
          <a:ext cx="3435573" cy="489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4" name="Формула" r:id="rId4" imgW="1244520" imgH="177480" progId="Equation.3">
                  <p:embed/>
                </p:oleObj>
              </mc:Choice>
              <mc:Fallback>
                <p:oleObj name="Формула" r:id="rId4" imgW="1244520" imgH="1774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8675" y="476251"/>
                        <a:ext cx="3435573" cy="48921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30" name="Нижний колонтитул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graphicFrame>
        <p:nvGraphicFramePr>
          <p:cNvPr id="31" name="Объект 3"/>
          <p:cNvGraphicFramePr>
            <a:graphicFrameLocks noChangeAspect="1"/>
          </p:cNvGraphicFramePr>
          <p:nvPr/>
        </p:nvGraphicFramePr>
        <p:xfrm>
          <a:off x="3993183" y="2401515"/>
          <a:ext cx="282257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5" name="Формула" r:id="rId6" imgW="1282680" imgH="190440" progId="Equation.3">
                  <p:embed/>
                </p:oleObj>
              </mc:Choice>
              <mc:Fallback>
                <p:oleObj name="Формула" r:id="rId6" imgW="1282680" imgH="19044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3183" y="2401515"/>
                        <a:ext cx="2822575" cy="4206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259632" y="2360240"/>
            <a:ext cx="277653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Masses of gravitons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832943" y="3152402"/>
            <a:ext cx="5746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Let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37" name="AutoShape 17"/>
          <p:cNvSpPr>
            <a:spLocks noChangeArrowheads="1"/>
          </p:cNvSpPr>
          <p:nvPr/>
        </p:nvSpPr>
        <p:spPr bwMode="auto">
          <a:xfrm>
            <a:off x="1937792" y="4221212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38" name="Object 8"/>
          <p:cNvGraphicFramePr>
            <a:graphicFrameLocks noChangeAspect="1"/>
          </p:cNvGraphicFramePr>
          <p:nvPr/>
        </p:nvGraphicFramePr>
        <p:xfrm>
          <a:off x="2937446" y="4092575"/>
          <a:ext cx="22606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6" name="Формула" r:id="rId8" imgW="863280" imgH="177480" progId="Equation.3">
                  <p:embed/>
                </p:oleObj>
              </mc:Choice>
              <mc:Fallback>
                <p:oleObj name="Формула" r:id="rId8" imgW="86328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7446" y="4092575"/>
                        <a:ext cx="2260600" cy="46672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4"/>
          <p:cNvGraphicFramePr>
            <a:graphicFrameLocks noChangeAspect="1"/>
          </p:cNvGraphicFramePr>
          <p:nvPr/>
        </p:nvGraphicFramePr>
        <p:xfrm>
          <a:off x="2509714" y="3207965"/>
          <a:ext cx="355123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7" name="Формула" r:id="rId10" imgW="1612800" imgH="215640" progId="Equation.3">
                  <p:embed/>
                </p:oleObj>
              </mc:Choice>
              <mc:Fallback>
                <p:oleObj name="Формула" r:id="rId10" imgW="1612800" imgH="215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714" y="3207965"/>
                        <a:ext cx="3551238" cy="4492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2627313" y="4912320"/>
            <a:ext cx="3919537" cy="8302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Almost continuous spectrum </a:t>
            </a:r>
          </a:p>
          <a:p>
            <a:pPr algn="ctr">
              <a:defRPr/>
            </a:pPr>
            <a:r>
              <a:rPr lang="en-US" i="0">
                <a:solidFill>
                  <a:srgbClr val="002060"/>
                </a:solidFill>
                <a:latin typeface="+mn-lt"/>
                <a:cs typeface="Times New Roman" pitchFamily="18" charset="0"/>
              </a:rPr>
              <a:t>of </a:t>
            </a:r>
            <a:r>
              <a:rPr lang="en-US" i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KK gravitons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43" name="AutoShape 17"/>
          <p:cNvSpPr>
            <a:spLocks noChangeArrowheads="1"/>
          </p:cNvSpPr>
          <p:nvPr/>
        </p:nvSpPr>
        <p:spPr bwMode="auto">
          <a:xfrm>
            <a:off x="1809304" y="1541240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44" name="Объект 7"/>
          <p:cNvGraphicFramePr>
            <a:graphicFrameLocks noChangeAspect="1"/>
          </p:cNvGraphicFramePr>
          <p:nvPr/>
        </p:nvGraphicFramePr>
        <p:xfrm>
          <a:off x="3057079" y="1196752"/>
          <a:ext cx="310396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8" name="Формула" r:id="rId12" imgW="1320480" imgH="368280" progId="Equation.3">
                  <p:embed/>
                </p:oleObj>
              </mc:Choice>
              <mc:Fallback>
                <p:oleObj name="Формула" r:id="rId12" imgW="1320480" imgH="36828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079" y="1196752"/>
                        <a:ext cx="3103968" cy="86409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рямоугольник 14"/>
          <p:cNvSpPr>
            <a:spLocks noChangeArrowheads="1"/>
          </p:cNvSpPr>
          <p:nvPr/>
        </p:nvSpPr>
        <p:spPr bwMode="auto">
          <a:xfrm>
            <a:off x="5436022" y="4109070"/>
            <a:ext cx="15122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</a:rPr>
              <a:t>A.K., 2015) 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92280" y="404664"/>
            <a:ext cx="19527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“symmetric” </a:t>
            </a:r>
          </a:p>
          <a:p>
            <a:pPr algn="ctr"/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scheme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79712" y="333375"/>
            <a:ext cx="5329262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dist="35921" dir="2700000" algn="ctr" rotWithShape="0">
              <a:srgbClr val="FFFF66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Virtual 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Gravitons at the LHC</a:t>
            </a:r>
            <a:endParaRPr lang="en-US" sz="280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67074" y="1301750"/>
            <a:ext cx="4753198" cy="8318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i="0" dirty="0" smtClean="0">
                <a:solidFill>
                  <a:srgbClr val="7030A0"/>
                </a:solidFill>
                <a:latin typeface="+mn-lt"/>
                <a:cs typeface="+mn-cs"/>
              </a:rPr>
              <a:t>pp-collisions at LHC </a:t>
            </a: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mediated by </a:t>
            </a:r>
            <a:r>
              <a:rPr lang="en-US" i="0" dirty="0" smtClean="0">
                <a:solidFill>
                  <a:srgbClr val="7030A0"/>
                </a:solidFill>
                <a:latin typeface="+mn-lt"/>
                <a:cs typeface="+mn-cs"/>
              </a:rPr>
              <a:t>KK graviton </a:t>
            </a: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exchange in </a:t>
            </a:r>
            <a:r>
              <a:rPr lang="en-US" dirty="0">
                <a:solidFill>
                  <a:srgbClr val="7030A0"/>
                </a:solidFill>
                <a:latin typeface="+mn-lt"/>
                <a:cs typeface="+mn-cs"/>
              </a:rPr>
              <a:t>s</a:t>
            </a: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-channel</a:t>
            </a:r>
          </a:p>
        </p:txBody>
      </p:sp>
      <p:graphicFrame>
        <p:nvGraphicFramePr>
          <p:cNvPr id="22530" name="Object 16"/>
          <p:cNvGraphicFramePr>
            <a:graphicFrameLocks noChangeAspect="1"/>
          </p:cNvGraphicFramePr>
          <p:nvPr/>
        </p:nvGraphicFramePr>
        <p:xfrm>
          <a:off x="3563888" y="2492896"/>
          <a:ext cx="3149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0" name="Формула" r:id="rId4" imgW="1244520" imgH="215640" progId="Equation.3">
                  <p:embed/>
                </p:oleObj>
              </mc:Choice>
              <mc:Fallback>
                <p:oleObj name="Формула" r:id="rId4" imgW="1244520" imgH="215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492896"/>
                        <a:ext cx="3149600" cy="546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20"/>
          <p:cNvGraphicFramePr>
            <a:graphicFrameLocks noChangeAspect="1"/>
          </p:cNvGraphicFramePr>
          <p:nvPr/>
        </p:nvGraphicFramePr>
        <p:xfrm>
          <a:off x="4067944" y="3356992"/>
          <a:ext cx="32448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1" name="Формула" r:id="rId6" imgW="1295280" imgH="215640" progId="Equation.3">
                  <p:embed/>
                </p:oleObj>
              </mc:Choice>
              <mc:Fallback>
                <p:oleObj name="Формула" r:id="rId6" imgW="1295280" imgH="215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356992"/>
                        <a:ext cx="3244850" cy="5397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819275" y="2492946"/>
            <a:ext cx="1582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Processes:</a:t>
            </a:r>
            <a:r>
              <a:rPr lang="en-US" dirty="0">
                <a:solidFill>
                  <a:srgbClr val="7030A0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835696" y="3356992"/>
            <a:ext cx="21542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Sub-processes: 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2987452" y="4293096"/>
            <a:ext cx="2232248" cy="1152128"/>
            <a:chOff x="2466592" y="2967334"/>
            <a:chExt cx="1817376" cy="894236"/>
          </a:xfrm>
        </p:grpSpPr>
        <p:cxnSp>
          <p:nvCxnSpPr>
            <p:cNvPr id="22541" name="Прямая со стрелкой 16"/>
            <p:cNvCxnSpPr>
              <a:cxnSpLocks noChangeShapeType="1"/>
            </p:cNvCxnSpPr>
            <p:nvPr/>
          </p:nvCxnSpPr>
          <p:spPr bwMode="auto">
            <a:xfrm flipH="1" flipV="1">
              <a:off x="2709675" y="3000653"/>
              <a:ext cx="431949" cy="432618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22542" name="Прямая со стрелкой 16"/>
            <p:cNvCxnSpPr>
              <a:cxnSpLocks noChangeShapeType="1"/>
            </p:cNvCxnSpPr>
            <p:nvPr/>
          </p:nvCxnSpPr>
          <p:spPr bwMode="auto">
            <a:xfrm flipH="1">
              <a:off x="2699792" y="3429570"/>
              <a:ext cx="431949" cy="43200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22543" name="Прямая со стрелкой 16"/>
            <p:cNvCxnSpPr>
              <a:cxnSpLocks noChangeShapeType="1"/>
            </p:cNvCxnSpPr>
            <p:nvPr/>
          </p:nvCxnSpPr>
          <p:spPr bwMode="auto">
            <a:xfrm flipV="1">
              <a:off x="3851920" y="2996952"/>
              <a:ext cx="432048" cy="433338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22544" name="Прямая со стрелкой 16"/>
            <p:cNvCxnSpPr>
              <a:cxnSpLocks noChangeShapeType="1"/>
            </p:cNvCxnSpPr>
            <p:nvPr/>
          </p:nvCxnSpPr>
          <p:spPr bwMode="auto">
            <a:xfrm>
              <a:off x="3851920" y="3429000"/>
              <a:ext cx="432000" cy="43200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22545" name="Прямая со стрелкой 15"/>
            <p:cNvCxnSpPr>
              <a:cxnSpLocks noChangeShapeType="1"/>
            </p:cNvCxnSpPr>
            <p:nvPr/>
          </p:nvCxnSpPr>
          <p:spPr bwMode="auto">
            <a:xfrm flipV="1">
              <a:off x="3131741" y="3429000"/>
              <a:ext cx="720179" cy="57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prstDash val="dash"/>
              <a:miter lim="800000"/>
              <a:headEnd/>
              <a:tailEnd/>
            </a:ln>
          </p:spPr>
        </p:cxnSp>
        <p:sp>
          <p:nvSpPr>
            <p:cNvPr id="22546" name="Прямоугольник 16"/>
            <p:cNvSpPr>
              <a:spLocks noChangeArrowheads="1"/>
            </p:cNvSpPr>
            <p:nvPr/>
          </p:nvSpPr>
          <p:spPr bwMode="auto">
            <a:xfrm>
              <a:off x="3264773" y="2967334"/>
              <a:ext cx="65915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>
                  <a:solidFill>
                    <a:srgbClr val="002060"/>
                  </a:solidFill>
                </a:rPr>
                <a:t>h</a:t>
              </a:r>
              <a:r>
                <a:rPr lang="en-US" altLang="ru-RU" baseline="30000">
                  <a:solidFill>
                    <a:srgbClr val="002060"/>
                  </a:solidFill>
                </a:rPr>
                <a:t>(n) </a:t>
              </a:r>
              <a:endParaRPr lang="ru-RU" baseline="30000"/>
            </a:p>
          </p:txBody>
        </p:sp>
        <p:sp>
          <p:nvSpPr>
            <p:cNvPr id="22547" name="Прямоугольник 17"/>
            <p:cNvSpPr>
              <a:spLocks noChangeArrowheads="1"/>
            </p:cNvSpPr>
            <p:nvPr/>
          </p:nvSpPr>
          <p:spPr bwMode="auto">
            <a:xfrm>
              <a:off x="2466592" y="3128242"/>
              <a:ext cx="410375" cy="453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altLang="ru-RU" sz="3200" dirty="0">
                  <a:solidFill>
                    <a:srgbClr val="002060"/>
                  </a:solidFill>
                </a:rPr>
                <a:t>Σ</a:t>
              </a:r>
              <a:r>
                <a:rPr lang="en-US" altLang="ru-RU" dirty="0">
                  <a:solidFill>
                    <a:srgbClr val="002060"/>
                  </a:solidFill>
                </a:rPr>
                <a:t> </a:t>
              </a:r>
              <a:endParaRPr lang="ru-RU" dirty="0"/>
            </a:p>
          </p:txBody>
        </p:sp>
      </p:grpSp>
      <p:sp>
        <p:nvSpPr>
          <p:cNvPr id="22540" name="Прямоугольник 21"/>
          <p:cNvSpPr>
            <a:spLocks noChangeArrowheads="1"/>
          </p:cNvSpPr>
          <p:nvPr/>
        </p:nvSpPr>
        <p:spPr bwMode="auto">
          <a:xfrm>
            <a:off x="2915816" y="4869160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n≥1</a:t>
            </a:r>
            <a:endParaRPr lang="ru-RU" sz="1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23" name="Овал 22"/>
          <p:cNvSpPr/>
          <p:nvPr/>
        </p:nvSpPr>
        <p:spPr>
          <a:xfrm>
            <a:off x="6116640" y="4149080"/>
            <a:ext cx="1872207" cy="504626"/>
          </a:xfrm>
          <a:prstGeom prst="ellipse">
            <a:avLst/>
          </a:prstGeom>
          <a:solidFill>
            <a:srgbClr val="FFFF99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AutoShape 53"/>
          <p:cNvSpPr>
            <a:spLocks noChangeAspect="1" noChangeArrowheads="1"/>
          </p:cNvSpPr>
          <p:nvPr/>
        </p:nvSpPr>
        <p:spPr bwMode="auto">
          <a:xfrm rot="15420000">
            <a:off x="5176031" y="4028828"/>
            <a:ext cx="903342" cy="332543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25" name="Прямоугольник 15"/>
          <p:cNvSpPr>
            <a:spLocks noChangeArrowheads="1"/>
          </p:cNvSpPr>
          <p:nvPr/>
        </p:nvSpPr>
        <p:spPr bwMode="auto">
          <a:xfrm>
            <a:off x="6188647" y="4181018"/>
            <a:ext cx="1656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 KK gravitons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3"/>
          <p:cNvGraphicFramePr>
            <a:graphicFrameLocks noChangeAspect="1"/>
          </p:cNvGraphicFramePr>
          <p:nvPr/>
        </p:nvGraphicFramePr>
        <p:xfrm>
          <a:off x="3454400" y="1069975"/>
          <a:ext cx="13684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38" name="Формула" r:id="rId4" imgW="495000" imgH="177480" progId="Equation.3">
                  <p:embed/>
                </p:oleObj>
              </mc:Choice>
              <mc:Fallback>
                <p:oleObj name="Формула" r:id="rId4" imgW="49500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4400" y="1069975"/>
                        <a:ext cx="1368425" cy="4905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2909313" y="2420689"/>
          <a:ext cx="2151637" cy="59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39" name="Формула" r:id="rId6" imgW="825480" imgH="228600" progId="Equation.3">
                  <p:embed/>
                </p:oleObj>
              </mc:Choice>
              <mc:Fallback>
                <p:oleObj name="Формула" r:id="rId6" imgW="8254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313" y="2420689"/>
                        <a:ext cx="2151637" cy="59434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5"/>
          <p:cNvSpPr>
            <a:spLocks noChangeArrowheads="1"/>
          </p:cNvSpPr>
          <p:nvPr/>
        </p:nvSpPr>
        <p:spPr bwMode="auto">
          <a:xfrm>
            <a:off x="1619250" y="2451472"/>
            <a:ext cx="1131207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where</a:t>
            </a:r>
          </a:p>
        </p:txBody>
      </p:sp>
      <p:sp>
        <p:nvSpPr>
          <p:cNvPr id="23561" name="Oval 6"/>
          <p:cNvSpPr>
            <a:spLocks noChangeArrowheads="1"/>
          </p:cNvSpPr>
          <p:nvPr/>
        </p:nvSpPr>
        <p:spPr bwMode="auto">
          <a:xfrm>
            <a:off x="5444380" y="1628601"/>
            <a:ext cx="2439988" cy="647700"/>
          </a:xfrm>
          <a:prstGeom prst="ellipse">
            <a:avLst/>
          </a:prstGeom>
          <a:solidFill>
            <a:srgbClr val="FFFF99"/>
          </a:solidFill>
          <a:ln w="25400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solidFill>
                  <a:srgbClr val="FF3300"/>
                </a:solidFill>
                <a:latin typeface="Georgia" pitchFamily="18" charset="0"/>
              </a:rPr>
              <a:t>Tensor part of </a:t>
            </a:r>
          </a:p>
          <a:p>
            <a:pPr algn="ctr"/>
            <a:r>
              <a:rPr lang="en-US" sz="1400" dirty="0">
                <a:solidFill>
                  <a:srgbClr val="FF3300"/>
                </a:solidFill>
                <a:latin typeface="Georgia" pitchFamily="18" charset="0"/>
              </a:rPr>
              <a:t>graviton propagator</a:t>
            </a:r>
            <a:endParaRPr lang="ru-RU" sz="1400" dirty="0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23562" name="Oval 8"/>
          <p:cNvSpPr>
            <a:spLocks noChangeArrowheads="1"/>
          </p:cNvSpPr>
          <p:nvPr/>
        </p:nvSpPr>
        <p:spPr bwMode="auto">
          <a:xfrm>
            <a:off x="5220543" y="3140769"/>
            <a:ext cx="2663825" cy="576263"/>
          </a:xfrm>
          <a:prstGeom prst="ellipse">
            <a:avLst/>
          </a:prstGeom>
          <a:solidFill>
            <a:srgbClr val="FFFF99"/>
          </a:solidFill>
          <a:ln w="25400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solidFill>
                  <a:srgbClr val="FF3300"/>
                </a:solidFill>
                <a:latin typeface="Georgia" pitchFamily="18" charset="0"/>
              </a:rPr>
              <a:t>Energy-momentum tensors</a:t>
            </a:r>
            <a:endParaRPr lang="ru-RU" sz="1400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4499918" y="2060649"/>
            <a:ext cx="792162" cy="431800"/>
          </a:xfrm>
          <a:prstGeom prst="line">
            <a:avLst/>
          </a:prstGeom>
          <a:noFill/>
          <a:ln w="25400">
            <a:solidFill>
              <a:srgbClr val="FF6600"/>
            </a:solidFill>
            <a:miter lim="800000"/>
            <a:headEnd/>
            <a:tailEnd type="stealth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 flipV="1">
            <a:off x="3707904" y="2924745"/>
            <a:ext cx="1366838" cy="431800"/>
          </a:xfrm>
          <a:prstGeom prst="line">
            <a:avLst/>
          </a:prstGeom>
          <a:noFill/>
          <a:ln w="25400">
            <a:solidFill>
              <a:srgbClr val="FF6600"/>
            </a:solidFill>
            <a:miter lim="800000"/>
            <a:headEnd/>
            <a:tailEnd type="stealth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4282579" y="3140645"/>
            <a:ext cx="0" cy="0"/>
          </a:xfrm>
          <a:prstGeom prst="line">
            <a:avLst/>
          </a:prstGeom>
          <a:noFill/>
          <a:ln w="25400">
            <a:solidFill>
              <a:srgbClr val="000099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aphicFrame>
        <p:nvGraphicFramePr>
          <p:cNvPr id="23556" name="Object 18"/>
          <p:cNvGraphicFramePr>
            <a:graphicFrameLocks noChangeAspect="1"/>
          </p:cNvGraphicFramePr>
          <p:nvPr/>
        </p:nvGraphicFramePr>
        <p:xfrm>
          <a:off x="2449415" y="4162425"/>
          <a:ext cx="297973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0" name="Формула" r:id="rId8" imgW="1434960" imgH="431640" progId="Equation.3">
                  <p:embed/>
                </p:oleObj>
              </mc:Choice>
              <mc:Fallback>
                <p:oleObj name="Формула" r:id="rId8" imgW="1434960" imgH="431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9415" y="4162425"/>
                        <a:ext cx="2979737" cy="898525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Line 17"/>
          <p:cNvSpPr>
            <a:spLocks noChangeShapeType="1"/>
          </p:cNvSpPr>
          <p:nvPr/>
        </p:nvSpPr>
        <p:spPr bwMode="auto">
          <a:xfrm flipH="1" flipV="1">
            <a:off x="4858842" y="2924745"/>
            <a:ext cx="215900" cy="431800"/>
          </a:xfrm>
          <a:prstGeom prst="line">
            <a:avLst/>
          </a:prstGeom>
          <a:noFill/>
          <a:ln w="25400">
            <a:solidFill>
              <a:srgbClr val="FF9900"/>
            </a:solidFill>
            <a:miter lim="800000"/>
            <a:headEnd/>
            <a:tailEnd type="stealth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13492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  <a:cs typeface="+mn-cs"/>
              </a:rPr>
              <a:t>Matrix element of </a:t>
            </a:r>
            <a:r>
              <a:rPr lang="en-US" sz="2800" i="0" dirty="0" smtClean="0">
                <a:solidFill>
                  <a:srgbClr val="7030A0"/>
                </a:solidFill>
                <a:latin typeface="+mn-lt"/>
                <a:cs typeface="+mn-cs"/>
              </a:rPr>
              <a:t>sub-process</a:t>
            </a:r>
            <a:endParaRPr lang="ru-RU" sz="280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23568" name="Rectangle 5"/>
          <p:cNvSpPr>
            <a:spLocks noChangeArrowheads="1"/>
          </p:cNvSpPr>
          <p:nvPr/>
        </p:nvSpPr>
        <p:spPr bwMode="auto">
          <a:xfrm>
            <a:off x="1619672" y="4294188"/>
            <a:ext cx="854721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and</a:t>
            </a:r>
            <a:r>
              <a:rPr lang="en-US" sz="2800" i="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356100" y="5514975"/>
          <a:ext cx="294957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1" name="Формула" r:id="rId10" imgW="1257120" imgH="215640" progId="Equation.3">
                  <p:embed/>
                </p:oleObj>
              </mc:Choice>
              <mc:Fallback>
                <p:oleObj name="Формула" r:id="rId10" imgW="1257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5514975"/>
                        <a:ext cx="2949575" cy="5064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908175" y="5559623"/>
            <a:ext cx="2220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Graviton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widths</a:t>
            </a:r>
            <a:endParaRPr lang="ru-RU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23570" name="Прямоугольник 18"/>
          <p:cNvSpPr>
            <a:spLocks noChangeArrowheads="1"/>
          </p:cNvSpPr>
          <p:nvPr/>
        </p:nvSpPr>
        <p:spPr bwMode="auto">
          <a:xfrm>
            <a:off x="5436096" y="4293096"/>
            <a:ext cx="2993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(process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independent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DB2073A-8DBF-4139-AD25-C60A2BE2C74F}" type="slidenum">
              <a:rPr lang="ru-RU" smtClean="0">
                <a:solidFill>
                  <a:schemeClr val="bg2"/>
                </a:solidFill>
              </a:rPr>
              <a:pPr>
                <a:defRPr/>
              </a:pPr>
              <a:t>16</a:t>
            </a:fld>
            <a:endParaRPr lang="ru-RU" smtClean="0">
              <a:solidFill>
                <a:schemeClr val="bg2"/>
              </a:solidFill>
            </a:endParaRPr>
          </a:p>
        </p:txBody>
      </p:sp>
      <p:sp>
        <p:nvSpPr>
          <p:cNvPr id="11" name="Номер слайда 3"/>
          <p:cNvSpPr txBox="1">
            <a:spLocks/>
          </p:cNvSpPr>
          <p:nvPr/>
        </p:nvSpPr>
        <p:spPr bwMode="auto">
          <a:xfrm>
            <a:off x="8245475" y="6303963"/>
            <a:ext cx="51435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5BB0F65-5696-463A-BEEE-D47915207FB4}" type="slidenum">
              <a:rPr lang="ru-RU" altLang="ru-RU" sz="1400" i="0">
                <a:solidFill>
                  <a:srgbClr val="002060"/>
                </a:solidFill>
                <a:cs typeface="+mn-cs"/>
              </a:rPr>
              <a:pPr algn="r">
                <a:defRPr/>
              </a:pPr>
              <a:t>16</a:t>
            </a:fld>
            <a:endParaRPr lang="ru-RU" altLang="ru-RU" sz="1400" i="0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LHCP2015, St. Petersburg, Russia,      September 2, 2015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09168" y="260648"/>
            <a:ext cx="5497018" cy="95410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99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i="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Dilepton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production at LHC in </a:t>
            </a:r>
          </a:p>
          <a:p>
            <a:pPr algn="ctr"/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scenario with small curvature</a:t>
            </a:r>
            <a:endParaRPr lang="ru-RU" sz="2800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811189" y="2781002"/>
          <a:ext cx="65786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0" name="Формула" r:id="rId3" imgW="2933640" imgH="431640" progId="Equation.3">
                  <p:embed/>
                </p:oleObj>
              </mc:Choice>
              <mc:Fallback>
                <p:oleObj name="Формула" r:id="rId3" imgW="293364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189" y="2781002"/>
                        <a:ext cx="6578600" cy="966788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51100" y="1988840"/>
            <a:ext cx="5041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  <a:cs typeface="+mn-cs"/>
              </a:rPr>
              <a:t>Number of events with </a:t>
            </a:r>
            <a:r>
              <a:rPr lang="en-US" sz="2800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p</a:t>
            </a:r>
            <a:r>
              <a:rPr lang="en-US" sz="2800" i="0" baseline="-2500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t</a:t>
            </a:r>
            <a:r>
              <a:rPr lang="en-US" sz="2800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 &gt; </a:t>
            </a:r>
            <a:r>
              <a:rPr lang="en-US" sz="2800" i="0" dirty="0" err="1">
                <a:solidFill>
                  <a:srgbClr val="7030A0"/>
                </a:solidFill>
                <a:latin typeface="+mn-lt"/>
                <a:cs typeface="Times New Roman" pitchFamily="18" charset="0"/>
              </a:rPr>
              <a:t>p</a:t>
            </a:r>
            <a:r>
              <a:rPr lang="en-US" sz="2800" i="0" baseline="-25000" dirty="0" err="1">
                <a:solidFill>
                  <a:srgbClr val="7030A0"/>
                </a:solidFill>
                <a:latin typeface="+mn-lt"/>
                <a:cs typeface="Times New Roman" pitchFamily="18" charset="0"/>
              </a:rPr>
              <a:t>t</a:t>
            </a:r>
            <a:r>
              <a:rPr lang="en-US" sz="2800" i="0" baseline="30000" dirty="0" err="1">
                <a:solidFill>
                  <a:srgbClr val="7030A0"/>
                </a:solidFill>
                <a:latin typeface="+mn-lt"/>
                <a:cs typeface="Times New Roman" pitchFamily="18" charset="0"/>
              </a:rPr>
              <a:t>cut</a:t>
            </a:r>
            <a:r>
              <a:rPr lang="en-US" sz="2800" i="0" baseline="-2500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2484090" y="4149080"/>
            <a:ext cx="4248150" cy="8318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Interference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(SM-gravity)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contribution is negligible</a:t>
            </a:r>
            <a:r>
              <a:rPr lang="en-US" dirty="0">
                <a:solidFill>
                  <a:srgbClr val="002060"/>
                </a:solidFill>
                <a:latin typeface="+mn-lt"/>
                <a:cs typeface="+mn-cs"/>
              </a:rPr>
              <a:t>  </a:t>
            </a:r>
            <a:endParaRPr lang="ru-RU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764308" y="2780779"/>
          <a:ext cx="65786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1" name="Формула" r:id="rId5" imgW="2933640" imgH="431640" progId="Equation.3">
                  <p:embed/>
                </p:oleObj>
              </mc:Choice>
              <mc:Fallback>
                <p:oleObj name="Формула" r:id="rId5" imgW="293364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4308" y="2780779"/>
                        <a:ext cx="6578600" cy="96678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"/>
          <p:cNvSpPr>
            <a:spLocks noChangeArrowheads="1"/>
          </p:cNvSpPr>
          <p:nvPr/>
        </p:nvSpPr>
        <p:spPr bwMode="auto">
          <a:xfrm>
            <a:off x="2079129" y="5445224"/>
            <a:ext cx="35290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  <a:cs typeface="+mn-cs"/>
              </a:rPr>
              <a:t>Statistical significance </a:t>
            </a:r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5679529" y="5373216"/>
          <a:ext cx="162877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2" name="Формула" r:id="rId6" imgW="799920" imgH="368280" progId="Equation.3">
                  <p:embed/>
                </p:oleObj>
              </mc:Choice>
              <mc:Fallback>
                <p:oleObj name="Формула" r:id="rId6" imgW="799920" imgH="368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9529" y="5373216"/>
                        <a:ext cx="1628775" cy="7508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987824" y="1321604"/>
            <a:ext cx="316835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i="0" dirty="0" smtClean="0">
                <a:solidFill>
                  <a:srgbClr val="002060"/>
                </a:solidFill>
                <a:latin typeface="+mn-lt"/>
                <a:cs typeface="+mn-cs"/>
              </a:rPr>
              <a:t>Scenario II (</a:t>
            </a:r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 = </a:t>
            </a:r>
            <a:r>
              <a:rPr lang="el-GR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κπ</a:t>
            </a:r>
            <a:r>
              <a:rPr lang="en-US" altLang="ru-RU" sz="2800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r</a:t>
            </a:r>
            <a:r>
              <a:rPr lang="en-US" altLang="ru-RU" sz="2800" i="0" baseline="-2500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</a:t>
            </a:r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)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ru-RU" sz="2800" i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1115616" y="1854462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41989" name="Прямоугольник 6"/>
          <p:cNvSpPr>
            <a:spLocks noChangeArrowheads="1"/>
          </p:cNvSpPr>
          <p:nvPr/>
        </p:nvSpPr>
        <p:spPr bwMode="auto">
          <a:xfrm>
            <a:off x="2411760" y="394211"/>
            <a:ext cx="426777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i="0" dirty="0">
                <a:solidFill>
                  <a:srgbClr val="002060"/>
                </a:solidFill>
                <a:latin typeface="+mn-lt"/>
              </a:rPr>
              <a:t>No deviations from the CM </a:t>
            </a:r>
          </a:p>
          <a:p>
            <a:pPr algn="ctr"/>
            <a:r>
              <a:rPr lang="en-US" sz="2800" i="0" dirty="0">
                <a:solidFill>
                  <a:srgbClr val="002060"/>
                </a:solidFill>
                <a:latin typeface="+mn-lt"/>
              </a:rPr>
              <a:t>were seen at the LHC</a:t>
            </a:r>
            <a:endParaRPr lang="ru-RU" sz="2800" i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94374" y="2286510"/>
            <a:ext cx="29177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M</a:t>
            </a:r>
            <a:r>
              <a:rPr lang="en-US" i="0" kern="0" baseline="-25000" dirty="0">
                <a:solidFill>
                  <a:srgbClr val="7030A0"/>
                </a:solidFill>
                <a:latin typeface="Georgia" pitchFamily="18" charset="0"/>
                <a:cs typeface="+mn-cs"/>
              </a:rPr>
              <a:t>5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 &gt; </a:t>
            </a: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6.4 </a:t>
            </a:r>
            <a:r>
              <a:rPr lang="en-US" i="0" kern="0" dirty="0" err="1">
                <a:solidFill>
                  <a:srgbClr val="7030A0"/>
                </a:solidFill>
                <a:latin typeface="Georgia" pitchFamily="18" charset="0"/>
                <a:cs typeface="+mn-cs"/>
              </a:rPr>
              <a:t>TeV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for 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7 + 8  </a:t>
            </a:r>
            <a:r>
              <a:rPr lang="en-US" i="0" kern="0" dirty="0" err="1">
                <a:solidFill>
                  <a:srgbClr val="7030A0"/>
                </a:solidFill>
                <a:latin typeface="Georgia" pitchFamily="18" charset="0"/>
                <a:cs typeface="+mn-cs"/>
              </a:rPr>
              <a:t>TeV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, </a:t>
            </a:r>
          </a:p>
          <a:p>
            <a:pPr>
              <a:defRPr/>
            </a:pPr>
            <a:r>
              <a:rPr lang="en-US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L 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= 5 fb</a:t>
            </a:r>
            <a:r>
              <a:rPr lang="en-US" i="0" kern="0" baseline="30000" dirty="0">
                <a:solidFill>
                  <a:srgbClr val="7030A0"/>
                </a:solidFill>
                <a:latin typeface="Georgia" pitchFamily="18" charset="0"/>
                <a:cs typeface="+mn-cs"/>
              </a:rPr>
              <a:t>-1 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+ 20 fb</a:t>
            </a:r>
            <a:r>
              <a:rPr lang="en-US" i="0" kern="0" baseline="30000" dirty="0">
                <a:solidFill>
                  <a:srgbClr val="7030A0"/>
                </a:solidFill>
                <a:latin typeface="Georgia" pitchFamily="18" charset="0"/>
                <a:cs typeface="+mn-cs"/>
              </a:rPr>
              <a:t>-1 </a:t>
            </a:r>
            <a:endParaRPr lang="ru-RU" dirty="0"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3726670"/>
            <a:ext cx="2449089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M</a:t>
            </a:r>
            <a:r>
              <a:rPr lang="en-US" i="0" kern="0" baseline="-2500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5</a:t>
            </a: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 &gt; 9.0 </a:t>
            </a:r>
            <a:r>
              <a:rPr lang="en-US" i="0" kern="0" dirty="0" err="1">
                <a:solidFill>
                  <a:srgbClr val="7030A0"/>
                </a:solidFill>
                <a:latin typeface="Georgia" pitchFamily="18" charset="0"/>
                <a:cs typeface="+mn-cs"/>
              </a:rPr>
              <a:t>TeV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  </a:t>
            </a:r>
            <a:endParaRPr lang="en-US" i="0" kern="0" dirty="0" smtClean="0">
              <a:solidFill>
                <a:srgbClr val="7030A0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for 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13 </a:t>
            </a:r>
            <a:r>
              <a:rPr lang="en-US" i="0" kern="0" dirty="0" err="1">
                <a:solidFill>
                  <a:srgbClr val="7030A0"/>
                </a:solidFill>
                <a:latin typeface="Georgia" pitchFamily="18" charset="0"/>
                <a:cs typeface="+mn-cs"/>
              </a:rPr>
              <a:t>TeV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, </a:t>
            </a:r>
            <a:endParaRPr lang="en-US" i="0" kern="0" dirty="0" smtClean="0">
              <a:solidFill>
                <a:srgbClr val="7030A0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L</a:t>
            </a: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 </a:t>
            </a:r>
            <a:r>
              <a:rPr lang="en-US" i="0" kern="0">
                <a:solidFill>
                  <a:srgbClr val="7030A0"/>
                </a:solidFill>
                <a:latin typeface="Georgia" pitchFamily="18" charset="0"/>
                <a:cs typeface="+mn-cs"/>
              </a:rPr>
              <a:t>= </a:t>
            </a:r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3</a:t>
            </a:r>
            <a:r>
              <a:rPr lang="en-US" i="0" kern="0" smtClean="0">
                <a:solidFill>
                  <a:srgbClr val="7030A0"/>
                </a:solidFill>
                <a:latin typeface="Georgia" pitchFamily="18" charset="0"/>
                <a:cs typeface="+mn-cs"/>
              </a:rPr>
              <a:t>0 </a:t>
            </a:r>
            <a:r>
              <a:rPr lang="en-US" i="0" kern="0" dirty="0">
                <a:solidFill>
                  <a:srgbClr val="7030A0"/>
                </a:solidFill>
                <a:latin typeface="Georgia" pitchFamily="18" charset="0"/>
                <a:cs typeface="+mn-cs"/>
              </a:rPr>
              <a:t>fb</a:t>
            </a:r>
            <a:r>
              <a:rPr lang="en-US" i="0" kern="0" baseline="30000" dirty="0">
                <a:solidFill>
                  <a:srgbClr val="7030A0"/>
                </a:solidFill>
                <a:latin typeface="Georgia" pitchFamily="18" charset="0"/>
                <a:cs typeface="+mn-cs"/>
              </a:rPr>
              <a:t>-1 </a:t>
            </a:r>
            <a:endParaRPr lang="en-US" i="0" kern="0" dirty="0">
              <a:solidFill>
                <a:srgbClr val="7030A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1679446" y="5415607"/>
            <a:ext cx="576035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i="0" dirty="0" smtClean="0">
                <a:solidFill>
                  <a:srgbClr val="002060"/>
                </a:solidFill>
                <a:latin typeface="+mn-lt"/>
              </a:rPr>
              <a:t>Week dependence of limits on parameter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κ</a:t>
            </a:r>
            <a:endParaRPr lang="ru-RU" i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1690355"/>
            <a:ext cx="2343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7030A0"/>
                </a:solidFill>
                <a:cs typeface="Times New Roman" pitchFamily="18" charset="0"/>
              </a:rPr>
              <a:t>(</a:t>
            </a:r>
            <a:r>
              <a:rPr lang="en-US" i="0" dirty="0" err="1" smtClean="0">
                <a:solidFill>
                  <a:srgbClr val="7030A0"/>
                </a:solidFill>
                <a:cs typeface="Times New Roman" pitchFamily="18" charset="0"/>
              </a:rPr>
              <a:t>p</a:t>
            </a:r>
            <a:r>
              <a:rPr lang="en-US" i="0" baseline="-25000" dirty="0" err="1" smtClean="0">
                <a:solidFill>
                  <a:srgbClr val="7030A0"/>
                </a:solidFill>
                <a:cs typeface="Times New Roman" pitchFamily="18" charset="0"/>
              </a:rPr>
              <a:t>t</a:t>
            </a:r>
            <a:r>
              <a:rPr lang="en-US" i="0" baseline="30000" dirty="0" err="1" smtClean="0">
                <a:solidFill>
                  <a:srgbClr val="7030A0"/>
                </a:solidFill>
                <a:cs typeface="Times New Roman" pitchFamily="18" charset="0"/>
              </a:rPr>
              <a:t>cut</a:t>
            </a:r>
            <a:r>
              <a:rPr lang="en-US" i="0" baseline="-25000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n-US" i="0" dirty="0" smtClean="0">
                <a:solidFill>
                  <a:srgbClr val="7030A0"/>
                </a:solidFill>
                <a:cs typeface="Times New Roman" pitchFamily="18" charset="0"/>
              </a:rPr>
              <a:t>= 200 </a:t>
            </a:r>
            <a:r>
              <a:rPr lang="en-US" i="0" dirty="0" err="1" smtClean="0">
                <a:solidFill>
                  <a:srgbClr val="7030A0"/>
                </a:solidFill>
                <a:cs typeface="Times New Roman" pitchFamily="18" charset="0"/>
              </a:rPr>
              <a:t>GeV</a:t>
            </a:r>
            <a:r>
              <a:rPr lang="en-US" i="0" dirty="0" smtClean="0">
                <a:solidFill>
                  <a:srgbClr val="7030A0"/>
                </a:solidFill>
                <a:cs typeface="Times New Roman" pitchFamily="18" charset="0"/>
              </a:rPr>
              <a:t>)</a:t>
            </a:r>
            <a:endParaRPr lang="ru-RU" i="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51720" y="1710446"/>
            <a:ext cx="4136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kern="0" dirty="0" smtClean="0">
                <a:solidFill>
                  <a:srgbClr val="7030A0"/>
                </a:solidFill>
                <a:latin typeface="Georgia" pitchFamily="18" charset="0"/>
              </a:rPr>
              <a:t>LHC search limits on M</a:t>
            </a:r>
            <a:r>
              <a:rPr lang="en-US" i="0" kern="0" baseline="-25000" dirty="0" smtClean="0">
                <a:solidFill>
                  <a:srgbClr val="7030A0"/>
                </a:solidFill>
                <a:latin typeface="Georgia" pitchFamily="18" charset="0"/>
              </a:rPr>
              <a:t>5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18"/>
          <p:cNvGraphicFramePr>
            <a:graphicFrameLocks noChangeAspect="1"/>
          </p:cNvGraphicFramePr>
          <p:nvPr/>
        </p:nvGraphicFramePr>
        <p:xfrm>
          <a:off x="1511300" y="1439863"/>
          <a:ext cx="3033713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97" name="Формула" r:id="rId4" imgW="1460160" imgH="406080" progId="Equation.3">
                  <p:embed/>
                </p:oleObj>
              </mc:Choice>
              <mc:Fallback>
                <p:oleObj name="Формула" r:id="rId4" imgW="1460160" imgH="4060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1439863"/>
                        <a:ext cx="3033713" cy="8429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4"/>
          <p:cNvGraphicFramePr>
            <a:graphicFrameLocks noChangeAspect="1"/>
          </p:cNvGraphicFramePr>
          <p:nvPr/>
        </p:nvGraphicFramePr>
        <p:xfrm>
          <a:off x="5724525" y="1412776"/>
          <a:ext cx="1925638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98" name="Формула" r:id="rId6" imgW="927000" imgH="419040" progId="Equation.3">
                  <p:embed/>
                </p:oleObj>
              </mc:Choice>
              <mc:Fallback>
                <p:oleObj name="Формула" r:id="rId6" imgW="9270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1412776"/>
                        <a:ext cx="1925638" cy="87153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Прямоугольник 6"/>
          <p:cNvSpPr>
            <a:spLocks noChangeArrowheads="1"/>
          </p:cNvSpPr>
          <p:nvPr/>
        </p:nvSpPr>
        <p:spPr bwMode="auto">
          <a:xfrm>
            <a:off x="4859338" y="1628676"/>
            <a:ext cx="7665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with</a:t>
            </a:r>
            <a:endParaRPr lang="ru-RU" i="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513" y="3284538"/>
            <a:ext cx="47529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For chosen values of </a:t>
            </a:r>
            <a:r>
              <a:rPr lang="en-US" i="0" dirty="0" smtClean="0">
                <a:solidFill>
                  <a:srgbClr val="7030A0"/>
                </a:solidFill>
                <a:latin typeface="+mn-lt"/>
                <a:cs typeface="+mn-cs"/>
              </a:rPr>
              <a:t>parameters</a:t>
            </a:r>
            <a:endParaRPr lang="ru-RU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graphicFrame>
        <p:nvGraphicFramePr>
          <p:cNvPr id="24580" name="Object 5"/>
          <p:cNvGraphicFramePr>
            <a:graphicFrameLocks noChangeAspect="1"/>
          </p:cNvGraphicFramePr>
          <p:nvPr/>
        </p:nvGraphicFramePr>
        <p:xfrm>
          <a:off x="3414713" y="4043363"/>
          <a:ext cx="2439987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99" name="Формула" r:id="rId8" imgW="990360" imgH="355320" progId="Equation.3">
                  <p:embed/>
                </p:oleObj>
              </mc:Choice>
              <mc:Fallback>
                <p:oleObj name="Формула" r:id="rId8" imgW="990360" imgH="3553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4713" y="4043363"/>
                        <a:ext cx="2439987" cy="877887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1619250" y="5505450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2538" name="Прямоугольник 10"/>
          <p:cNvSpPr>
            <a:spLocks noChangeArrowheads="1"/>
          </p:cNvSpPr>
          <p:nvPr/>
        </p:nvSpPr>
        <p:spPr bwMode="auto">
          <a:xfrm>
            <a:off x="2627412" y="5343599"/>
            <a:ext cx="3960812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 err="1">
                <a:solidFill>
                  <a:srgbClr val="002060"/>
                </a:solidFill>
                <a:latin typeface="+mn-lt"/>
                <a:cs typeface="+mn-cs"/>
              </a:rPr>
              <a:t>TeV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 physics at LHC energies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771800" y="476672"/>
            <a:ext cx="367240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i="0" dirty="0" smtClean="0">
                <a:solidFill>
                  <a:srgbClr val="002060"/>
                </a:solidFill>
                <a:latin typeface="+mn-lt"/>
                <a:cs typeface="+mn-cs"/>
              </a:rPr>
              <a:t>Scenario III (</a:t>
            </a:r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 = </a:t>
            </a:r>
            <a:r>
              <a:rPr lang="el-GR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κπ</a:t>
            </a:r>
            <a:r>
              <a:rPr lang="en-US" altLang="ru-RU" sz="2800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r</a:t>
            </a:r>
            <a:r>
              <a:rPr lang="en-US" altLang="ru-RU" sz="2800" i="0" baseline="-2500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</a:t>
            </a:r>
            <a:r>
              <a:rPr lang="en-US" altLang="ru-RU" sz="2800" i="0" baseline="-250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ru-RU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/2)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ru-RU" sz="2800" i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24588" name="Прямоугольник 12"/>
          <p:cNvSpPr>
            <a:spLocks noChangeArrowheads="1"/>
          </p:cNvSpPr>
          <p:nvPr/>
        </p:nvSpPr>
        <p:spPr bwMode="auto">
          <a:xfrm>
            <a:off x="2430463" y="2492276"/>
            <a:ext cx="4417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relation of </a:t>
            </a:r>
            <a:r>
              <a:rPr lang="en-US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m</a:t>
            </a:r>
            <a:r>
              <a:rPr lang="en-US" baseline="-2500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n</a:t>
            </a:r>
            <a:r>
              <a:rPr lang="en-U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with </a:t>
            </a:r>
            <a:r>
              <a:rPr lang="en-US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x</a:t>
            </a:r>
            <a:r>
              <a:rPr lang="en-US" baseline="-25000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n</a:t>
            </a:r>
            <a:r>
              <a:rPr lang="en-US" baseline="-25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was used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)</a:t>
            </a:r>
            <a:endParaRPr lang="ru-RU" i="0" baseline="-25000" dirty="0">
              <a:latin typeface="+mn-lt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 txBox="1">
            <a:spLocks noChangeArrowheads="1"/>
          </p:cNvSpPr>
          <p:nvPr/>
        </p:nvSpPr>
        <p:spPr bwMode="auto">
          <a:xfrm>
            <a:off x="755576" y="1340768"/>
            <a:ext cx="792088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Generalized solution for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metric in </a:t>
            </a: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RS-like scenario is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derived</a:t>
            </a:r>
            <a:endParaRPr lang="en-US" i="0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This solution </a:t>
            </a:r>
            <a:r>
              <a:rPr lang="el-GR" i="0" dirty="0" smtClean="0">
                <a:solidFill>
                  <a:srgbClr val="000099"/>
                </a:solidFill>
                <a:latin typeface="Georgia" pitchFamily="18" charset="0"/>
              </a:rPr>
              <a:t>σ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(y):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</a:t>
            </a:r>
            <a:endParaRPr lang="en-US" i="0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dirty="0">
                <a:solidFill>
                  <a:srgbClr val="7030A0"/>
                </a:solidFill>
                <a:latin typeface="+mn-lt"/>
                <a:cs typeface="+mn-cs"/>
              </a:rPr>
              <a:t>         - </a:t>
            </a:r>
            <a:r>
              <a:rPr lang="en-US" altLang="ru-RU" dirty="0">
                <a:solidFill>
                  <a:srgbClr val="7030A0"/>
                </a:solidFill>
                <a:latin typeface="+mn-lt"/>
                <a:cs typeface="+mn-cs"/>
              </a:rPr>
              <a:t>is symmetric with respect to the </a:t>
            </a:r>
            <a:r>
              <a:rPr lang="en-US" altLang="ru-RU" dirty="0" err="1">
                <a:solidFill>
                  <a:srgbClr val="7030A0"/>
                </a:solidFill>
                <a:latin typeface="+mn-lt"/>
                <a:cs typeface="+mn-cs"/>
              </a:rPr>
              <a:t>branes</a:t>
            </a:r>
            <a:endParaRPr lang="en-US" altLang="ru-RU" dirty="0">
              <a:solidFill>
                <a:srgbClr val="7030A0"/>
              </a:solidFill>
              <a:latin typeface="+mn-lt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altLang="ru-RU" dirty="0">
                <a:solidFill>
                  <a:srgbClr val="7030A0"/>
                </a:solidFill>
                <a:latin typeface="+mn-lt"/>
                <a:cs typeface="+mn-cs"/>
              </a:rPr>
              <a:t>         - </a:t>
            </a:r>
            <a:r>
              <a:rPr lang="en-US" altLang="ru-RU">
                <a:solidFill>
                  <a:srgbClr val="7030A0"/>
                </a:solidFill>
                <a:latin typeface="+mn-lt"/>
                <a:cs typeface="+mn-cs"/>
              </a:rPr>
              <a:t>has </a:t>
            </a:r>
            <a:r>
              <a:rPr lang="en-US" altLang="ru-RU" smtClean="0">
                <a:solidFill>
                  <a:srgbClr val="7030A0"/>
                </a:solidFill>
                <a:latin typeface="+mn-lt"/>
                <a:cs typeface="+mn-cs"/>
              </a:rPr>
              <a:t>the jumps </a:t>
            </a:r>
            <a:r>
              <a:rPr lang="en-US" altLang="ru-RU" dirty="0" smtClean="0">
                <a:solidFill>
                  <a:srgbClr val="7030A0"/>
                </a:solidFill>
                <a:latin typeface="+mn-lt"/>
                <a:cs typeface="+mn-cs"/>
              </a:rPr>
              <a:t>of its derivative on </a:t>
            </a:r>
            <a:r>
              <a:rPr lang="en-US" altLang="ru-RU" dirty="0">
                <a:solidFill>
                  <a:srgbClr val="7030A0"/>
                </a:solidFill>
                <a:latin typeface="+mn-lt"/>
                <a:cs typeface="+mn-cs"/>
              </a:rPr>
              <a:t>both </a:t>
            </a:r>
            <a:r>
              <a:rPr lang="en-US" altLang="ru-RU" dirty="0" err="1">
                <a:solidFill>
                  <a:srgbClr val="7030A0"/>
                </a:solidFill>
                <a:latin typeface="+mn-lt"/>
                <a:cs typeface="+mn-cs"/>
              </a:rPr>
              <a:t>branes</a:t>
            </a:r>
            <a:endParaRPr lang="en-US" altLang="ru-RU" dirty="0">
              <a:solidFill>
                <a:srgbClr val="7030A0"/>
              </a:solidFill>
              <a:latin typeface="+mn-lt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dirty="0">
                <a:solidFill>
                  <a:srgbClr val="7030A0"/>
                </a:solidFill>
                <a:latin typeface="+mn-lt"/>
                <a:cs typeface="+mn-cs"/>
              </a:rPr>
              <a:t>         - </a:t>
            </a:r>
            <a:r>
              <a:rPr lang="en-US" altLang="ru-RU" dirty="0">
                <a:solidFill>
                  <a:srgbClr val="7030A0"/>
                </a:solidFill>
                <a:latin typeface="+mn-lt"/>
                <a:cs typeface="+mn-cs"/>
              </a:rPr>
              <a:t>is consistent with the </a:t>
            </a:r>
            <a:r>
              <a:rPr lang="en-US" altLang="ru-RU" dirty="0" err="1">
                <a:solidFill>
                  <a:srgbClr val="7030A0"/>
                </a:solidFill>
                <a:latin typeface="+mn-lt"/>
                <a:cs typeface="+mn-cs"/>
              </a:rPr>
              <a:t>orbifold</a:t>
            </a:r>
            <a:r>
              <a:rPr lang="en-US" altLang="ru-RU" dirty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r>
              <a:rPr lang="en-US" altLang="ru-RU" dirty="0" smtClean="0">
                <a:solidFill>
                  <a:srgbClr val="7030A0"/>
                </a:solidFill>
                <a:latin typeface="+mn-lt"/>
                <a:cs typeface="+mn-cs"/>
              </a:rPr>
              <a:t>symmetries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dirty="0" smtClean="0">
                <a:solidFill>
                  <a:srgbClr val="7030A0"/>
                </a:solidFill>
                <a:latin typeface="+mn-lt"/>
                <a:cs typeface="+mn-cs"/>
              </a:rPr>
              <a:t>         - depends on constant C (0 </a:t>
            </a:r>
            <a:r>
              <a:rPr lang="en-US" dirty="0" smtClean="0">
                <a:solidFill>
                  <a:srgbClr val="7030A0"/>
                </a:solidFill>
                <a:latin typeface="+mn-lt"/>
                <a:cs typeface="Times New Roman"/>
              </a:rPr>
              <a:t>≤ C ≤ </a:t>
            </a:r>
            <a:r>
              <a:rPr lang="el-GR" dirty="0" smtClean="0">
                <a:solidFill>
                  <a:srgbClr val="7030A0"/>
                </a:solidFill>
                <a:latin typeface="+mn-lt"/>
                <a:cs typeface="Times New Roman"/>
              </a:rPr>
              <a:t>κπ</a:t>
            </a:r>
            <a:r>
              <a:rPr lang="en-US" dirty="0" err="1" smtClean="0">
                <a:solidFill>
                  <a:srgbClr val="7030A0"/>
                </a:solidFill>
                <a:latin typeface="+mn-lt"/>
                <a:cs typeface="Times New Roman"/>
              </a:rPr>
              <a:t>r</a:t>
            </a:r>
            <a:r>
              <a:rPr lang="en-US" baseline="-25000" dirty="0" err="1" smtClean="0">
                <a:solidFill>
                  <a:srgbClr val="7030A0"/>
                </a:solidFill>
                <a:latin typeface="+mn-lt"/>
                <a:cs typeface="Times New Roman"/>
              </a:rPr>
              <a:t>c</a:t>
            </a:r>
            <a:r>
              <a:rPr lang="en-US" dirty="0" smtClean="0">
                <a:solidFill>
                  <a:srgbClr val="7030A0"/>
                </a:solidFill>
                <a:latin typeface="+mn-lt"/>
                <a:cs typeface="+mn-cs"/>
              </a:rPr>
              <a:t>)</a:t>
            </a:r>
            <a:endParaRPr lang="en-US" dirty="0">
              <a:solidFill>
                <a:srgbClr val="7030A0"/>
              </a:solidFill>
              <a:latin typeface="+mn-lt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Different </a:t>
            </a: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values of C result in quite diverse physical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scenarios: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RS1, RSSC, “symmetric” models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endParaRPr lang="en-US" altLang="ru-RU" dirty="0">
              <a:solidFill>
                <a:srgbClr val="7030A0"/>
              </a:solidFill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endParaRPr lang="ru-RU" altLang="ru-RU" dirty="0">
              <a:solidFill>
                <a:srgbClr val="7030A0"/>
              </a:solidFill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endParaRPr lang="en-US" i="0" dirty="0">
              <a:solidFill>
                <a:srgbClr val="7030A0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r>
              <a:rPr lang="en-US" dirty="0">
                <a:solidFill>
                  <a:srgbClr val="000099"/>
                </a:solidFill>
                <a:latin typeface="Georgia" pitchFamily="18" charset="0"/>
                <a:cs typeface="+mn-cs"/>
              </a:rPr>
              <a:t>  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+mn-cs"/>
              </a:rPr>
              <a:t>   </a:t>
            </a: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r>
              <a:rPr lang="en-US" dirty="0">
                <a:solidFill>
                  <a:srgbClr val="000099"/>
                </a:solidFill>
                <a:latin typeface="Georgia" pitchFamily="18" charset="0"/>
                <a:cs typeface="+mn-cs"/>
              </a:rPr>
              <a:t> </a:t>
            </a: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29516"/>
            <a:ext cx="2079415" cy="523220"/>
          </a:xfrm>
          <a:prstGeom prst="rect">
            <a:avLst/>
          </a:prstGeom>
          <a:effectLst>
            <a:outerShdw blurRad="50800" dist="50800" dir="5400000" algn="ctr" rotWithShape="0">
              <a:srgbClr val="FFFF99"/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Conclusions</a:t>
            </a:r>
            <a:endParaRPr lang="ru-RU" sz="2800" b="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tch801 XBd B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60378" y="404813"/>
            <a:ext cx="30237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FFFF99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Plan of the talk</a:t>
            </a:r>
            <a:endParaRPr lang="ru-RU" sz="2800" b="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tch801 XBd BT" pitchFamily="18" charset="0"/>
              <a:cs typeface="+mn-cs"/>
            </a:endParaRPr>
          </a:p>
        </p:txBody>
      </p:sp>
      <p:sp>
        <p:nvSpPr>
          <p:cNvPr id="6" name="Rectangle 12"/>
          <p:cNvSpPr txBox="1">
            <a:spLocks noChangeArrowheads="1"/>
          </p:cNvSpPr>
          <p:nvPr/>
        </p:nvSpPr>
        <p:spPr bwMode="auto">
          <a:xfrm>
            <a:off x="826913" y="1268760"/>
            <a:ext cx="633737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Randall-</a:t>
            </a:r>
            <a:r>
              <a:rPr lang="en-US" i="0" dirty="0" err="1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Sundrum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scenario </a:t>
            </a: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with </a:t>
            </a:r>
            <a:endParaRPr lang="en-US" i="0" dirty="0" smtClean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       two </a:t>
            </a:r>
            <a:r>
              <a:rPr lang="en-US" i="0" dirty="0" err="1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branes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.  Original RS solution  </a:t>
            </a:r>
            <a:endParaRPr lang="en-US" i="0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Generalization </a:t>
            </a: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of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RS solution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Solution with explicit </a:t>
            </a:r>
            <a:r>
              <a:rPr lang="en-US" i="0" dirty="0" err="1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orbifold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symmetries </a:t>
            </a:r>
            <a:endParaRPr lang="en-US" i="0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Role of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constant </a:t>
            </a:r>
            <a:r>
              <a:rPr lang="en-US" i="0" dirty="0">
                <a:solidFill>
                  <a:srgbClr val="000099"/>
                </a:solidFill>
                <a:latin typeface="Georgia" pitchFamily="18" charset="0"/>
                <a:cs typeface="+mn-cs"/>
              </a:rPr>
              <a:t>term. Different physical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schemes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err="1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Dilepton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production at LHC in 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        RS-like scenario 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  <a:cs typeface="+mn-cs"/>
              </a:rPr>
              <a:t>Conclusions</a:t>
            </a:r>
            <a:endParaRPr lang="en-US" i="0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tabLst>
                <a:tab pos="762000" algn="l"/>
              </a:tabLst>
              <a:defRPr/>
            </a:pPr>
            <a:r>
              <a:rPr lang="en-US" dirty="0">
                <a:solidFill>
                  <a:srgbClr val="000099"/>
                </a:solidFill>
                <a:latin typeface="Georgia" pitchFamily="18" charset="0"/>
                <a:cs typeface="+mn-cs"/>
              </a:rPr>
              <a:t>  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+mn-cs"/>
              </a:rPr>
              <a:t>   </a:t>
            </a: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r>
              <a:rPr lang="en-US" dirty="0">
                <a:solidFill>
                  <a:srgbClr val="000099"/>
                </a:solidFill>
                <a:latin typeface="Georgia" pitchFamily="18" charset="0"/>
                <a:cs typeface="+mn-cs"/>
              </a:rPr>
              <a:t> </a:t>
            </a: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  <a:p>
            <a:pPr marL="669925" indent="-579438" algn="ctr">
              <a:lnSpc>
                <a:spcPct val="70000"/>
              </a:lnSpc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None/>
              <a:tabLst>
                <a:tab pos="762000" algn="l"/>
              </a:tabLst>
              <a:defRPr/>
            </a:pPr>
            <a:endParaRPr lang="en-US" dirty="0">
              <a:solidFill>
                <a:srgbClr val="000099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LHCP2015, St. Petersburg, Russia,      September 2, 2015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628800"/>
            <a:ext cx="799288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All these schemes lead to </a:t>
            </a:r>
            <a:r>
              <a:rPr lang="en-US" i="0" dirty="0" err="1" smtClean="0">
                <a:solidFill>
                  <a:srgbClr val="000099"/>
                </a:solidFill>
                <a:latin typeface="Georgia" pitchFamily="18" charset="0"/>
              </a:rPr>
              <a:t>TeV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 physics at LHC, but with different experimental signatures</a:t>
            </a:r>
          </a:p>
          <a:p>
            <a:pPr marL="669925" indent="-579438">
              <a:spcBef>
                <a:spcPct val="20000"/>
              </a:spcBef>
              <a:buClr>
                <a:srgbClr val="000099"/>
              </a:buClr>
              <a:buSzPct val="50000"/>
              <a:buFont typeface="Wingdings" pitchFamily="2" charset="2"/>
              <a:buChar char="q"/>
              <a:tabLst>
                <a:tab pos="762000" algn="l"/>
              </a:tabLst>
              <a:defRPr/>
            </a:pP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LHC limits on gravity scale </a:t>
            </a:r>
            <a:r>
              <a:rPr lang="en-US" i="0" smtClean="0">
                <a:solidFill>
                  <a:srgbClr val="000099"/>
                </a:solidFill>
                <a:latin typeface="Georgia" pitchFamily="18" charset="0"/>
              </a:rPr>
              <a:t>M</a:t>
            </a:r>
            <a:r>
              <a:rPr lang="en-US" i="0" baseline="-25000" smtClean="0">
                <a:solidFill>
                  <a:srgbClr val="000099"/>
                </a:solidFill>
                <a:latin typeface="Georgia" pitchFamily="18" charset="0"/>
              </a:rPr>
              <a:t>5</a:t>
            </a:r>
            <a:r>
              <a:rPr lang="en-US" i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en-US" i="0" smtClean="0">
                <a:solidFill>
                  <a:srgbClr val="000099"/>
                </a:solidFill>
                <a:latin typeface="Georgia" pitchFamily="18" charset="0"/>
              </a:rPr>
              <a:t>are</a:t>
            </a:r>
            <a:r>
              <a:rPr lang="en-US" i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en-US" i="0" dirty="0" smtClean="0">
                <a:solidFill>
                  <a:srgbClr val="000099"/>
                </a:solidFill>
                <a:latin typeface="Georgia" pitchFamily="18" charset="0"/>
              </a:rPr>
              <a:t>obtained in RS-like scheme with small curvature</a:t>
            </a:r>
            <a:r>
              <a:rPr lang="en-US" i="0" baseline="-25000" dirty="0" smtClean="0">
                <a:solidFill>
                  <a:srgbClr val="000099"/>
                </a:solidFill>
                <a:latin typeface="Georgia" pitchFamily="18" charset="0"/>
              </a:rPr>
              <a:t>   </a:t>
            </a:r>
            <a:endParaRPr lang="en-US" i="0" baseline="-250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45003" y="548680"/>
            <a:ext cx="4115229" cy="523220"/>
          </a:xfrm>
          <a:prstGeom prst="rect">
            <a:avLst/>
          </a:prstGeom>
          <a:effectLst>
            <a:outerShdw blurRad="50800" dist="50800" dir="5400000" algn="ctr" rotWithShape="0">
              <a:srgbClr val="FFFF99"/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Conclusions (continued)</a:t>
            </a:r>
            <a:endParaRPr lang="ru-RU" sz="2800" b="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tch801 XBd B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42988" y="476250"/>
            <a:ext cx="70580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i="0" smtClean="0">
                <a:solidFill>
                  <a:srgbClr val="000099"/>
                </a:solidFill>
                <a:latin typeface="Georgia" pitchFamily="18" charset="0"/>
              </a:rPr>
              <a:t>Thank </a:t>
            </a:r>
            <a:r>
              <a:rPr lang="en-US" sz="3600" i="0" dirty="0">
                <a:solidFill>
                  <a:srgbClr val="000099"/>
                </a:solidFill>
                <a:latin typeface="Georgia" pitchFamily="18" charset="0"/>
              </a:rPr>
              <a:t>you for your attention</a:t>
            </a:r>
            <a:endParaRPr lang="ru-RU" sz="3600" dirty="0"/>
          </a:p>
        </p:txBody>
      </p:sp>
      <p:pic>
        <p:nvPicPr>
          <p:cNvPr id="303106" name="Picture 2" descr="E:\Home\Presentations\LHCP-2015\Corinthia Hot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8743115" cy="38934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2555875" y="2133600"/>
            <a:ext cx="40005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i="0">
                <a:solidFill>
                  <a:srgbClr val="7030A0"/>
                </a:solidFill>
                <a:latin typeface="Georgia" pitchFamily="18" charset="0"/>
              </a:rPr>
              <a:t>Back-up slides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056011" y="1372706"/>
            <a:ext cx="1859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 smtClean="0">
                <a:solidFill>
                  <a:srgbClr val="7030A0"/>
                </a:solidFill>
                <a:latin typeface="Georgia" pitchFamily="18" charset="0"/>
              </a:rPr>
              <a:t>ADD model :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916832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M</a:t>
            </a:r>
            <a:r>
              <a:rPr lang="en-US" i="0" kern="0" baseline="-25000" dirty="0" smtClean="0">
                <a:solidFill>
                  <a:srgbClr val="7030A0"/>
                </a:solidFill>
                <a:latin typeface="+mn-lt"/>
              </a:rPr>
              <a:t>D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&gt; 4 </a:t>
            </a: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TeV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 (for </a:t>
            </a: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n</a:t>
            </a:r>
            <a:r>
              <a:rPr lang="en-US" i="0" kern="0" baseline="-25000" dirty="0" err="1" smtClean="0">
                <a:solidFill>
                  <a:srgbClr val="7030A0"/>
                </a:solidFill>
                <a:latin typeface="+mn-lt"/>
              </a:rPr>
              <a:t>ED</a:t>
            </a:r>
            <a:r>
              <a:rPr lang="en-US" i="0" kern="0" baseline="-250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= 4)</a:t>
            </a:r>
            <a:endParaRPr lang="ru-RU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58138" y="1916832"/>
            <a:ext cx="3269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latin typeface="+mn-lt"/>
              </a:rPr>
              <a:t>real graviton production</a:t>
            </a:r>
            <a:endParaRPr lang="ru-RU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2924944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M</a:t>
            </a:r>
            <a:r>
              <a:rPr lang="en-US" i="0" kern="0" baseline="-25000" dirty="0" smtClean="0">
                <a:solidFill>
                  <a:srgbClr val="7030A0"/>
                </a:solidFill>
                <a:latin typeface="+mn-lt"/>
              </a:rPr>
              <a:t>S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 &gt; 7 </a:t>
            </a: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TeV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(for </a:t>
            </a: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n</a:t>
            </a:r>
            <a:r>
              <a:rPr lang="en-US" i="0" kern="0" baseline="-25000" dirty="0" err="1" smtClean="0">
                <a:solidFill>
                  <a:srgbClr val="7030A0"/>
                </a:solidFill>
                <a:latin typeface="+mn-lt"/>
              </a:rPr>
              <a:t>ED</a:t>
            </a:r>
            <a:r>
              <a:rPr lang="en-US" i="0" kern="0" baseline="-2500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= 4)</a:t>
            </a:r>
          </a:p>
          <a:p>
            <a:pPr>
              <a:defRPr/>
            </a:pP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       </a:t>
            </a:r>
            <a:r>
              <a:rPr lang="en-US" sz="2000" i="0" kern="0" dirty="0" smtClean="0">
                <a:solidFill>
                  <a:srgbClr val="7030A0"/>
                </a:solidFill>
                <a:latin typeface="+mn-lt"/>
              </a:rPr>
              <a:t>(HLZ convention)  </a:t>
            </a:r>
            <a:endParaRPr lang="ru-RU" sz="200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58138" y="2924944"/>
            <a:ext cx="3398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latin typeface="+mn-lt"/>
              </a:rPr>
              <a:t>virtual graviton exchange</a:t>
            </a:r>
            <a:endParaRPr lang="ru-RU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62194" y="3429000"/>
            <a:ext cx="2743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(CMS, PLB 746 (2015) 79)</a:t>
            </a:r>
            <a:endParaRPr lang="ru-RU" sz="1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999207" y="2420888"/>
            <a:ext cx="2909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(CMS, EPJC 75 (2015) 235)</a:t>
            </a:r>
            <a:endParaRPr lang="ru-RU" sz="1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4181018"/>
            <a:ext cx="16113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0" dirty="0" smtClean="0">
                <a:solidFill>
                  <a:srgbClr val="7030A0"/>
                </a:solidFill>
                <a:latin typeface="Georgia" pitchFamily="18" charset="0"/>
              </a:rPr>
              <a:t>RS model :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691680" y="4653136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m</a:t>
            </a:r>
            <a:r>
              <a:rPr lang="en-US" i="0" kern="0" baseline="-25000" dirty="0" err="1" smtClean="0">
                <a:solidFill>
                  <a:srgbClr val="7030A0"/>
                </a:solidFill>
                <a:latin typeface="+mn-lt"/>
              </a:rPr>
              <a:t>G</a:t>
            </a:r>
            <a:r>
              <a:rPr lang="en-US" i="0" kern="0" baseline="-25000" dirty="0" smtClean="0">
                <a:solidFill>
                  <a:srgbClr val="7030A0"/>
                </a:solidFill>
                <a:latin typeface="+mn-lt"/>
              </a:rPr>
              <a:t>*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&gt; 2.7 </a:t>
            </a:r>
            <a:r>
              <a:rPr lang="en-US" i="0" kern="0" dirty="0" err="1" smtClean="0">
                <a:solidFill>
                  <a:srgbClr val="7030A0"/>
                </a:solidFill>
                <a:latin typeface="+mn-lt"/>
              </a:rPr>
              <a:t>TeV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 (for </a:t>
            </a:r>
            <a:r>
              <a:rPr lang="el-GR" i="0" kern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κ</a:t>
            </a:r>
            <a:r>
              <a:rPr lang="en-US" i="0" kern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/</a:t>
            </a:r>
            <a:r>
              <a:rPr lang="en-US" i="0" kern="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M</a:t>
            </a:r>
            <a:r>
              <a:rPr lang="en-US" i="0" kern="0" baseline="-2500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Pl</a:t>
            </a:r>
            <a:r>
              <a:rPr lang="en-US" i="0" kern="0" baseline="-250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en-US" i="0" kern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 = 0.1</a:t>
            </a:r>
            <a:r>
              <a:rPr lang="en-US" i="0" kern="0" baseline="-250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en-US" i="0" kern="0" dirty="0" smtClean="0">
                <a:solidFill>
                  <a:srgbClr val="7030A0"/>
                </a:solidFill>
                <a:latin typeface="+mn-lt"/>
              </a:rPr>
              <a:t>)</a:t>
            </a:r>
            <a:endParaRPr lang="ru-RU" dirty="0">
              <a:latin typeface="+mn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11760" y="5157192"/>
            <a:ext cx="3390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(ATLAS , PRD 90 (2014) 052005)</a:t>
            </a:r>
            <a:endParaRPr lang="ru-RU" sz="1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465313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19672" y="332656"/>
            <a:ext cx="5931432" cy="584775"/>
          </a:xfrm>
          <a:prstGeom prst="rect">
            <a:avLst/>
          </a:prstGeom>
          <a:effectLst>
            <a:outerShdw blurRad="50800" dist="50800" dir="5400000" algn="ctr" rotWithShape="0">
              <a:srgbClr val="FFFF66"/>
            </a:outerShdw>
          </a:effectLst>
        </p:spPr>
        <p:txBody>
          <a:bodyPr wrap="none">
            <a:spAutoFit/>
          </a:bodyPr>
          <a:lstStyle/>
          <a:p>
            <a:r>
              <a:rPr lang="en-US" sz="3200" i="0" dirty="0" smtClean="0">
                <a:solidFill>
                  <a:srgbClr val="FF0000"/>
                </a:solidFill>
                <a:latin typeface="Comic Sans MS" pitchFamily="66" charset="0"/>
              </a:rPr>
              <a:t>Extra dimensions: LHC limits</a:t>
            </a:r>
            <a:endParaRPr lang="ru-RU" sz="3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 flipH="1">
            <a:off x="971600" y="1268760"/>
            <a:ext cx="7848872" cy="397031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0" dirty="0" err="1">
                <a:solidFill>
                  <a:srgbClr val="7030A0"/>
                </a:solidFill>
                <a:latin typeface="+mn-lt"/>
              </a:rPr>
              <a:t>Pseudorapidity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cuts: </a:t>
            </a:r>
          </a:p>
          <a:p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|</a:t>
            </a:r>
            <a:r>
              <a:rPr lang="el-GR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η</a:t>
            </a:r>
            <a:r>
              <a:rPr lang="en-US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| ≤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2.4 (</a:t>
            </a:r>
            <a:r>
              <a:rPr lang="en-US" sz="2800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muons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)</a:t>
            </a:r>
          </a:p>
          <a:p>
            <a:r>
              <a:rPr lang="en-US" sz="2800" i="0" dirty="0" smtClean="0">
                <a:solidFill>
                  <a:srgbClr val="002060"/>
                </a:solidFill>
                <a:latin typeface="+mn-lt"/>
              </a:rPr>
              <a:t>|</a:t>
            </a:r>
            <a:r>
              <a:rPr lang="el-GR" sz="2800" i="0" dirty="0" smtClean="0">
                <a:solidFill>
                  <a:srgbClr val="002060"/>
                </a:solidFill>
                <a:latin typeface="+mn-lt"/>
                <a:cs typeface="Times New Roman"/>
              </a:rPr>
              <a:t>η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/>
              </a:rPr>
              <a:t>| ≤ 1.44,  1.57 ≤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</a:rPr>
              <a:t>|</a:t>
            </a:r>
            <a:r>
              <a:rPr lang="el-GR" sz="2800" i="0" dirty="0" smtClean="0">
                <a:solidFill>
                  <a:srgbClr val="002060"/>
                </a:solidFill>
                <a:latin typeface="+mn-lt"/>
                <a:cs typeface="Times New Roman"/>
              </a:rPr>
              <a:t>η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/>
              </a:rPr>
              <a:t>| ≤ 2.4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(electrons) </a:t>
            </a:r>
          </a:p>
          <a:p>
            <a:endParaRPr lang="en-US" sz="2800" i="0" dirty="0" smtClean="0">
              <a:solidFill>
                <a:srgbClr val="7030A0"/>
              </a:solidFill>
              <a:latin typeface="+mn-lt"/>
              <a:cs typeface="Times New Roman" pitchFamily="18" charset="0"/>
            </a:endParaRPr>
          </a:p>
          <a:p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Efficiency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: </a:t>
            </a:r>
            <a:r>
              <a:rPr lang="en-US" sz="2800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85 %</a:t>
            </a:r>
          </a:p>
          <a:p>
            <a:endParaRPr lang="en-US" sz="2800" i="0" dirty="0" smtClean="0">
              <a:solidFill>
                <a:srgbClr val="7030A0"/>
              </a:solidFill>
              <a:latin typeface="+mn-lt"/>
            </a:endParaRPr>
          </a:p>
          <a:p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K-factor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:</a:t>
            </a:r>
          </a:p>
          <a:p>
            <a:r>
              <a:rPr lang="en-US" sz="2800" i="0" dirty="0">
                <a:solidFill>
                  <a:srgbClr val="7030A0"/>
                </a:solidFill>
                <a:latin typeface="+mn-lt"/>
              </a:rPr>
              <a:t>    </a:t>
            </a:r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            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1.5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800" i="0" dirty="0">
                <a:solidFill>
                  <a:srgbClr val="002060"/>
                </a:solidFill>
                <a:latin typeface="+mn-lt"/>
              </a:rPr>
              <a:t>for SM background</a:t>
            </a:r>
          </a:p>
          <a:p>
            <a:r>
              <a:rPr lang="en-US" sz="2800" i="0" dirty="0">
                <a:solidFill>
                  <a:srgbClr val="002060"/>
                </a:solidFill>
                <a:latin typeface="+mn-lt"/>
              </a:rPr>
              <a:t>   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</a:rPr>
              <a:t>             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1.0</a:t>
            </a:r>
            <a:r>
              <a:rPr lang="en-US" sz="2800" i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800" i="0" dirty="0">
                <a:solidFill>
                  <a:srgbClr val="002060"/>
                </a:solidFill>
                <a:latin typeface="+mn-lt"/>
              </a:rPr>
              <a:t>for signal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53324" y="476672"/>
            <a:ext cx="3618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0" dirty="0" err="1" smtClean="0">
                <a:solidFill>
                  <a:srgbClr val="7030A0"/>
                </a:solidFill>
                <a:latin typeface="+mn-lt"/>
              </a:rPr>
              <a:t>Dilepton</a:t>
            </a:r>
            <a:r>
              <a:rPr lang="en-US" sz="3200" i="0" dirty="0" smtClean="0">
                <a:solidFill>
                  <a:srgbClr val="7030A0"/>
                </a:solidFill>
                <a:latin typeface="+mn-lt"/>
              </a:rPr>
              <a:t> production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28813" y="571500"/>
            <a:ext cx="5143500" cy="95410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</a:rPr>
              <a:t>Uncertainties  in search limit </a:t>
            </a:r>
            <a:endParaRPr lang="en-US" sz="2800" i="0" dirty="0" smtClean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(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L = 30 fb</a:t>
            </a:r>
            <a:r>
              <a:rPr lang="en-US" sz="2800" i="0" baseline="30000" dirty="0">
                <a:solidFill>
                  <a:srgbClr val="7030A0"/>
                </a:solidFill>
                <a:latin typeface="+mn-lt"/>
              </a:rPr>
              <a:t>-1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)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995863" y="1978025"/>
          <a:ext cx="2372473" cy="514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2" name="Equation" r:id="rId3" imgW="1054080" imgH="228600" progId="">
                  <p:embed/>
                </p:oleObj>
              </mc:Choice>
              <mc:Fallback>
                <p:oleObj name="Equation" r:id="rId3" imgW="1054080" imgH="2286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5863" y="1978025"/>
                        <a:ext cx="2372473" cy="5148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8" name="Rectangle 4"/>
          <p:cNvSpPr>
            <a:spLocks noChangeArrowheads="1"/>
          </p:cNvSpPr>
          <p:nvPr/>
        </p:nvSpPr>
        <p:spPr bwMode="auto">
          <a:xfrm flipH="1">
            <a:off x="1071563" y="2928938"/>
            <a:ext cx="2857500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i="0" dirty="0">
                <a:solidFill>
                  <a:srgbClr val="000099"/>
                </a:solidFill>
                <a:latin typeface="+mn-lt"/>
              </a:rPr>
              <a:t>PDF set (2.7%)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flipH="1">
            <a:off x="1763688" y="3861048"/>
            <a:ext cx="1584176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l-GR" sz="2800" i="0" dirty="0">
                <a:solidFill>
                  <a:srgbClr val="7030A0"/>
                </a:solidFill>
                <a:latin typeface="+mn-lt"/>
              </a:rPr>
              <a:t>Δ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L (3%) </a:t>
            </a:r>
          </a:p>
        </p:txBody>
      </p:sp>
      <p:graphicFrame>
        <p:nvGraphicFramePr>
          <p:cNvPr id="20484" name="Object 7"/>
          <p:cNvGraphicFramePr>
            <a:graphicFrameLocks noChangeAspect="1"/>
          </p:cNvGraphicFramePr>
          <p:nvPr/>
        </p:nvGraphicFramePr>
        <p:xfrm>
          <a:off x="5000625" y="2906713"/>
          <a:ext cx="24352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3" name="Equation" r:id="rId5" imgW="1066680" imgH="228600" progId="">
                  <p:embed/>
                </p:oleObj>
              </mc:Choice>
              <mc:Fallback>
                <p:oleObj name="Equation" r:id="rId5" imgW="1066680" imgH="2286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2906713"/>
                        <a:ext cx="2435225" cy="522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8"/>
          <p:cNvGraphicFramePr>
            <a:graphicFrameLocks noChangeAspect="1"/>
          </p:cNvGraphicFramePr>
          <p:nvPr/>
        </p:nvGraphicFramePr>
        <p:xfrm>
          <a:off x="5000625" y="3835400"/>
          <a:ext cx="24352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4" name="Equation" r:id="rId7" imgW="1066680" imgH="228600" progId="">
                  <p:embed/>
                </p:oleObj>
              </mc:Choice>
              <mc:Fallback>
                <p:oleObj name="Equation" r:id="rId7" imgW="1066680" imgH="22860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3835400"/>
                        <a:ext cx="2435225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4067944" y="3068960"/>
            <a:ext cx="762000" cy="252413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4067944" y="4005064"/>
            <a:ext cx="762000" cy="252413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1988840"/>
            <a:ext cx="2116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0" dirty="0" smtClean="0">
                <a:solidFill>
                  <a:srgbClr val="000099"/>
                </a:solidFill>
                <a:latin typeface="+mn-lt"/>
              </a:rPr>
              <a:t>μ/2 </a:t>
            </a:r>
            <a:r>
              <a:rPr lang="en-US" sz="2800" i="0" dirty="0" smtClean="0">
                <a:solidFill>
                  <a:srgbClr val="000099"/>
                </a:solidFill>
                <a:latin typeface="+mn-lt"/>
                <a:cs typeface="Times New Roman"/>
              </a:rPr>
              <a:t>→</a:t>
            </a:r>
            <a:r>
              <a:rPr lang="el-GR" sz="2800" i="0" dirty="0" smtClean="0">
                <a:solidFill>
                  <a:srgbClr val="000099"/>
                </a:solidFill>
                <a:latin typeface="+mn-lt"/>
              </a:rPr>
              <a:t>μ</a:t>
            </a:r>
            <a:r>
              <a:rPr lang="el-GR" sz="2800" i="0" dirty="0" smtClean="0">
                <a:solidFill>
                  <a:srgbClr val="000099"/>
                </a:solidFill>
                <a:latin typeface="+mn-lt"/>
                <a:cs typeface="Times New Roman"/>
              </a:rPr>
              <a:t>→</a:t>
            </a:r>
            <a:r>
              <a:rPr lang="en-US" sz="2800" i="0" dirty="0" smtClean="0">
                <a:solidFill>
                  <a:srgbClr val="000099"/>
                </a:solidFill>
                <a:latin typeface="+mn-lt"/>
                <a:cs typeface="Times New Roman"/>
              </a:rPr>
              <a:t>2</a:t>
            </a:r>
            <a:r>
              <a:rPr lang="el-GR" sz="2800" i="0" dirty="0" smtClean="0">
                <a:solidFill>
                  <a:srgbClr val="000099"/>
                </a:solidFill>
                <a:latin typeface="+mn-lt"/>
              </a:rPr>
              <a:t>μ</a:t>
            </a:r>
            <a:r>
              <a:rPr lang="en-US" sz="2800" i="0" dirty="0" smtClean="0">
                <a:solidFill>
                  <a:srgbClr val="000099"/>
                </a:solidFill>
                <a:latin typeface="+mn-lt"/>
              </a:rPr>
              <a:t> </a:t>
            </a:r>
            <a:endParaRPr lang="ru-RU" sz="2800" i="0" dirty="0">
              <a:latin typeface="+mn-lt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4067944" y="2143125"/>
            <a:ext cx="762000" cy="252413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52852" y="4697849"/>
            <a:ext cx="7119258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Statistical significance in RSSC for pp →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  <a:cs typeface="+mn-cs"/>
              </a:rPr>
              <a:t>e</a:t>
            </a:r>
            <a:r>
              <a:rPr lang="en-US" sz="2000" i="0" baseline="30000" dirty="0" err="1">
                <a:solidFill>
                  <a:srgbClr val="002060"/>
                </a:solidFill>
                <a:latin typeface="Georgia" pitchFamily="18" charset="0"/>
                <a:cs typeface="+mn-cs"/>
              </a:rPr>
              <a:t>+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  <a:cs typeface="+mn-cs"/>
              </a:rPr>
              <a:t>e</a:t>
            </a:r>
            <a:r>
              <a:rPr lang="en-US" sz="2000" i="0" baseline="30000" dirty="0">
                <a:solidFill>
                  <a:srgbClr val="002060"/>
                </a:solidFill>
                <a:latin typeface="Georgia" pitchFamily="18" charset="0"/>
                <a:cs typeface="+mn-cs"/>
              </a:rPr>
              <a:t>-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 + X </a:t>
            </a:r>
          </a:p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 as a function of 5-dimensional reduced</a:t>
            </a:r>
            <a:r>
              <a:rPr lang="en-US" sz="2000" i="0" dirty="0">
                <a:latin typeface="Georgia" pitchFamily="18" charset="0"/>
                <a:cs typeface="+mn-cs"/>
              </a:rPr>
              <a:t> 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Planck scale </a:t>
            </a:r>
          </a:p>
          <a:p>
            <a:pPr algn="ctr">
              <a:defRPr/>
            </a:pP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</a:rPr>
              <a:t>M</a:t>
            </a:r>
            <a:r>
              <a:rPr lang="en-US" sz="2000" i="0" baseline="-25000" dirty="0" smtClean="0">
                <a:solidFill>
                  <a:srgbClr val="002060"/>
                </a:solidFill>
                <a:latin typeface="Georgia" pitchFamily="18" charset="0"/>
              </a:rPr>
              <a:t>5 </a:t>
            </a: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  <a:cs typeface="+mn-cs"/>
              </a:rPr>
              <a:t>and 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cut on electron transverse </a:t>
            </a: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  <a:cs typeface="+mn-cs"/>
              </a:rPr>
              <a:t>momentum </a:t>
            </a:r>
            <a:r>
              <a:rPr lang="en-US" sz="2000" i="0" dirty="0" err="1" smtClean="0">
                <a:solidFill>
                  <a:srgbClr val="002060"/>
                </a:solidFill>
                <a:latin typeface="Georgia" pitchFamily="18" charset="0"/>
              </a:rPr>
              <a:t>p</a:t>
            </a:r>
            <a:r>
              <a:rPr lang="en-US" sz="2000" i="0" baseline="-25000" dirty="0" err="1" smtClean="0">
                <a:solidFill>
                  <a:srgbClr val="002060"/>
                </a:solidFill>
                <a:latin typeface="Georgia" pitchFamily="18" charset="0"/>
              </a:rPr>
              <a:t>t</a:t>
            </a:r>
            <a:r>
              <a:rPr lang="en-US" sz="2000" i="0" baseline="30000" dirty="0" err="1" smtClean="0">
                <a:solidFill>
                  <a:srgbClr val="002060"/>
                </a:solidFill>
                <a:latin typeface="Georgia" pitchFamily="18" charset="0"/>
              </a:rPr>
              <a:t>cut</a:t>
            </a: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en-US" sz="2000" i="0" dirty="0">
              <a:solidFill>
                <a:srgbClr val="002060"/>
              </a:solidFill>
              <a:latin typeface="Georgia" pitchFamily="18" charset="0"/>
              <a:cs typeface="+mn-cs"/>
            </a:endParaRPr>
          </a:p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for 7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  <a:cs typeface="+mn-cs"/>
              </a:rPr>
              <a:t>TeV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 (L=5 fb</a:t>
            </a:r>
            <a:r>
              <a:rPr lang="en-US" sz="2000" i="0" baseline="30000" dirty="0">
                <a:solidFill>
                  <a:srgbClr val="002060"/>
                </a:solidFill>
                <a:latin typeface="Georgia" pitchFamily="18" charset="0"/>
                <a:cs typeface="+mn-cs"/>
              </a:rPr>
              <a:t>-1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) and 8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  <a:cs typeface="+mn-cs"/>
              </a:rPr>
              <a:t>TeV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 (L=20 fb</a:t>
            </a:r>
            <a:r>
              <a:rPr lang="en-US" sz="2000" i="0" baseline="30000" dirty="0">
                <a:solidFill>
                  <a:srgbClr val="002060"/>
                </a:solidFill>
                <a:latin typeface="Georgia" pitchFamily="18" charset="0"/>
                <a:cs typeface="+mn-cs"/>
              </a:rPr>
              <a:t>-1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cs typeface="+mn-cs"/>
              </a:rPr>
              <a:t>)</a:t>
            </a:r>
            <a:endParaRPr lang="ru-RU" sz="2000" i="0" dirty="0">
              <a:solidFill>
                <a:srgbClr val="002060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40965" name="Рисунок 2" descr="S_7+8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5566" y="549275"/>
            <a:ext cx="4062658" cy="359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pic>
        <p:nvPicPr>
          <p:cNvPr id="4" name="Picture 1" descr="E:\Home\Presentations\NPQCD (Dnipropetrovsk) 2013\S_13_3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6570" y="548680"/>
            <a:ext cx="4031654" cy="357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43608" y="4581128"/>
            <a:ext cx="71287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Statistical significance for the process pp →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</a:rPr>
              <a:t>e</a:t>
            </a:r>
            <a:r>
              <a:rPr lang="en-US" sz="2000" i="0" baseline="30000" dirty="0" err="1">
                <a:solidFill>
                  <a:srgbClr val="002060"/>
                </a:solidFill>
                <a:latin typeface="Georgia" pitchFamily="18" charset="0"/>
              </a:rPr>
              <a:t>+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</a:rPr>
              <a:t>e</a:t>
            </a:r>
            <a:r>
              <a:rPr lang="en-US" sz="2000" i="0" baseline="30000" dirty="0">
                <a:solidFill>
                  <a:srgbClr val="002060"/>
                </a:solidFill>
                <a:latin typeface="Georgia" pitchFamily="18" charset="0"/>
              </a:rPr>
              <a:t>-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 + X </a:t>
            </a:r>
          </a:p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 as a function of 5-dimensional </a:t>
            </a:r>
            <a:r>
              <a:rPr lang="en-US" sz="2000" i="0" dirty="0">
                <a:solidFill>
                  <a:srgbClr val="C00000"/>
                </a:solidFill>
                <a:latin typeface="Georgia" pitchFamily="18" charset="0"/>
              </a:rPr>
              <a:t>reduced</a:t>
            </a:r>
            <a:r>
              <a:rPr lang="en-US" sz="2000" i="0" dirty="0">
                <a:latin typeface="Georgia" pitchFamily="18" charset="0"/>
              </a:rPr>
              <a:t> 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Planck scale </a:t>
            </a:r>
          </a:p>
          <a:p>
            <a:pPr algn="ctr">
              <a:defRPr/>
            </a:pP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</a:rPr>
              <a:t>M</a:t>
            </a:r>
            <a:r>
              <a:rPr lang="en-US" sz="2000" i="0" baseline="-25000" dirty="0" smtClean="0">
                <a:solidFill>
                  <a:srgbClr val="002060"/>
                </a:solidFill>
                <a:latin typeface="Georgia" pitchFamily="18" charset="0"/>
              </a:rPr>
              <a:t>5</a:t>
            </a: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</a:rPr>
              <a:t> and 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cut on electron transverse </a:t>
            </a:r>
            <a:r>
              <a:rPr lang="en-US" sz="2000" i="0" dirty="0" smtClean="0">
                <a:solidFill>
                  <a:srgbClr val="002060"/>
                </a:solidFill>
                <a:latin typeface="Georgia" pitchFamily="18" charset="0"/>
              </a:rPr>
              <a:t>momentum </a:t>
            </a:r>
            <a:r>
              <a:rPr lang="en-US" sz="2000" i="0" dirty="0" err="1" smtClean="0">
                <a:solidFill>
                  <a:srgbClr val="002060"/>
                </a:solidFill>
                <a:latin typeface="Georgia" pitchFamily="18" charset="0"/>
              </a:rPr>
              <a:t>p</a:t>
            </a:r>
            <a:r>
              <a:rPr lang="en-US" sz="2000" i="0" baseline="-25000" dirty="0" err="1" smtClean="0">
                <a:solidFill>
                  <a:srgbClr val="002060"/>
                </a:solidFill>
                <a:latin typeface="Georgia" pitchFamily="18" charset="0"/>
              </a:rPr>
              <a:t>t</a:t>
            </a:r>
            <a:r>
              <a:rPr lang="en-US" sz="2000" i="0" baseline="30000" dirty="0" err="1" smtClean="0">
                <a:solidFill>
                  <a:srgbClr val="002060"/>
                </a:solidFill>
                <a:latin typeface="Georgia" pitchFamily="18" charset="0"/>
              </a:rPr>
              <a:t>cut</a:t>
            </a:r>
            <a:endParaRPr lang="en-US" sz="2000" i="0" baseline="30000" dirty="0"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for 13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</a:rPr>
              <a:t>TeV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 (L=30 fb</a:t>
            </a:r>
            <a:r>
              <a:rPr lang="en-US" sz="2000" i="0" baseline="30000" dirty="0">
                <a:solidFill>
                  <a:srgbClr val="002060"/>
                </a:solidFill>
                <a:latin typeface="Georgia" pitchFamily="18" charset="0"/>
              </a:rPr>
              <a:t>-1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2000" i="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474788" y="4941888"/>
            <a:ext cx="6913562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Graviton contributions in RSSC to the process </a:t>
            </a:r>
          </a:p>
          <a:p>
            <a:pPr algn="ctr"/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pp → </a:t>
            </a:r>
            <a:r>
              <a:rPr lang="el-GR" sz="2000" i="0" dirty="0">
                <a:solidFill>
                  <a:srgbClr val="002060"/>
                </a:solidFill>
                <a:latin typeface="Georgia" pitchFamily="18" charset="0"/>
              </a:rPr>
              <a:t>μ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+</a:t>
            </a:r>
            <a:r>
              <a:rPr lang="el-GR" sz="2000" i="0" dirty="0">
                <a:solidFill>
                  <a:srgbClr val="002060"/>
                </a:solidFill>
                <a:latin typeface="Georgia" pitchFamily="18" charset="0"/>
              </a:rPr>
              <a:t>μ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</a:rPr>
              <a:t>- + X </a:t>
            </a:r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sym typeface="Mathematica1" pitchFamily="2" charset="2"/>
              </a:rPr>
              <a:t> (solid lines) </a:t>
            </a:r>
          </a:p>
          <a:p>
            <a:pPr algn="ctr"/>
            <a:r>
              <a:rPr lang="en-US" sz="2000" i="0" dirty="0">
                <a:solidFill>
                  <a:srgbClr val="002060"/>
                </a:solidFill>
                <a:latin typeface="Georgia" pitchFamily="18" charset="0"/>
                <a:sym typeface="Mathematica1" pitchFamily="2" charset="2"/>
              </a:rPr>
              <a:t>vs. SM contribution (dashed line) for 7 </a:t>
            </a:r>
            <a:r>
              <a:rPr lang="en-US" sz="2000" i="0" dirty="0" err="1">
                <a:solidFill>
                  <a:srgbClr val="002060"/>
                </a:solidFill>
                <a:latin typeface="Georgia" pitchFamily="18" charset="0"/>
                <a:sym typeface="Mathematica1" pitchFamily="2" charset="2"/>
              </a:rPr>
              <a:t>TeV</a:t>
            </a:r>
            <a:endParaRPr lang="en-US" sz="2000" i="0" dirty="0">
              <a:solidFill>
                <a:srgbClr val="002060"/>
              </a:solidFill>
            </a:endParaRPr>
          </a:p>
        </p:txBody>
      </p:sp>
      <p:pic>
        <p:nvPicPr>
          <p:cNvPr id="38917" name="Рисунок 7" descr="DY_cs_7_TeV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3038" y="549275"/>
            <a:ext cx="62976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6443663" y="2349500"/>
            <a:ext cx="10795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LHCP2015, St. Petersburg, Russia,      September 2, 2015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6" descr="E:\Papers by Kisselev\JHEP\Dimuons\Final version\DY_cs_14_TeV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549275"/>
            <a:ext cx="6351588" cy="4175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1763713" y="5084763"/>
            <a:ext cx="6381750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i="0">
                <a:solidFill>
                  <a:srgbClr val="002060"/>
                </a:solidFill>
                <a:latin typeface="Georgia" pitchFamily="18" charset="0"/>
              </a:rPr>
              <a:t>Graviton contributions  in RSSC to the process </a:t>
            </a:r>
          </a:p>
          <a:p>
            <a:pPr algn="ctr"/>
            <a:r>
              <a:rPr lang="en-US" sz="2000" i="0">
                <a:solidFill>
                  <a:srgbClr val="002060"/>
                </a:solidFill>
                <a:latin typeface="Georgia" pitchFamily="18" charset="0"/>
              </a:rPr>
              <a:t>pp → </a:t>
            </a:r>
            <a:r>
              <a:rPr lang="el-GR" sz="2000" i="0">
                <a:solidFill>
                  <a:srgbClr val="002060"/>
                </a:solidFill>
                <a:latin typeface="Georgia" pitchFamily="18" charset="0"/>
              </a:rPr>
              <a:t>μ</a:t>
            </a:r>
            <a:r>
              <a:rPr lang="en-US" sz="2000" i="0">
                <a:solidFill>
                  <a:srgbClr val="002060"/>
                </a:solidFill>
                <a:latin typeface="Georgia" pitchFamily="18" charset="0"/>
              </a:rPr>
              <a:t>+</a:t>
            </a:r>
            <a:r>
              <a:rPr lang="el-GR" sz="2000" i="0">
                <a:solidFill>
                  <a:srgbClr val="002060"/>
                </a:solidFill>
                <a:latin typeface="Georgia" pitchFamily="18" charset="0"/>
              </a:rPr>
              <a:t>μ</a:t>
            </a:r>
            <a:r>
              <a:rPr lang="en-US" sz="2000" i="0">
                <a:solidFill>
                  <a:srgbClr val="002060"/>
                </a:solidFill>
                <a:latin typeface="Georgia" pitchFamily="18" charset="0"/>
              </a:rPr>
              <a:t>- + X </a:t>
            </a:r>
            <a:r>
              <a:rPr lang="en-US" sz="2000" i="0">
                <a:solidFill>
                  <a:srgbClr val="002060"/>
                </a:solidFill>
                <a:latin typeface="Georgia" pitchFamily="18" charset="0"/>
                <a:sym typeface="Mathematica1" pitchFamily="2" charset="2"/>
              </a:rPr>
              <a:t> (solid lines) vs. SM </a:t>
            </a:r>
          </a:p>
          <a:p>
            <a:pPr algn="ctr"/>
            <a:r>
              <a:rPr lang="en-US" sz="2000" i="0">
                <a:solidFill>
                  <a:srgbClr val="002060"/>
                </a:solidFill>
                <a:latin typeface="Georgia" pitchFamily="18" charset="0"/>
                <a:sym typeface="Mathematica1" pitchFamily="2" charset="2"/>
              </a:rPr>
              <a:t>contribution (dashed line) for 14 TeV </a:t>
            </a:r>
            <a:endParaRPr lang="en-US" sz="2000" i="0">
              <a:solidFill>
                <a:srgbClr val="002060"/>
              </a:solidFill>
            </a:endParaRPr>
          </a:p>
        </p:txBody>
      </p:sp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6443663" y="2565400"/>
            <a:ext cx="1189037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74912" y="312738"/>
            <a:ext cx="6121424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25400" algn="ctr" rotWithShape="0">
              <a:srgbClr val="FFFF99"/>
            </a:outerShdw>
          </a:effectLst>
        </p:spPr>
        <p:txBody>
          <a:bodyPr wrap="square">
            <a:spAutoFit/>
          </a:bodyPr>
          <a:lstStyle/>
          <a:p>
            <a:pPr marL="288925" indent="-288925" algn="ctr">
              <a:spcBef>
                <a:spcPct val="50000"/>
              </a:spcBef>
              <a:defRPr/>
            </a:pP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Randall-</a:t>
            </a:r>
            <a:r>
              <a:rPr lang="en-US" sz="2800" i="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Sundrum</a:t>
            </a: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scenario</a:t>
            </a:r>
            <a:endParaRPr lang="ru-RU" sz="280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15" name="Прямоугольник 18"/>
          <p:cNvSpPr>
            <a:spLocks noChangeArrowheads="1"/>
          </p:cNvSpPr>
          <p:nvPr/>
        </p:nvSpPr>
        <p:spPr bwMode="auto">
          <a:xfrm>
            <a:off x="2484438" y="3182391"/>
            <a:ext cx="43354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Periodicity: </a:t>
            </a:r>
            <a:r>
              <a:rPr lang="en-US" dirty="0">
                <a:solidFill>
                  <a:srgbClr val="002060"/>
                </a:solidFill>
                <a:latin typeface="+mn-lt"/>
                <a:cs typeface="+mn-cs"/>
              </a:rPr>
              <a:t>(x, y ± 2</a:t>
            </a:r>
            <a:r>
              <a:rPr lang="el-GR" dirty="0">
                <a:solidFill>
                  <a:srgbClr val="002060"/>
                </a:solidFill>
                <a:latin typeface="+mn-lt"/>
                <a:cs typeface="+mn-cs"/>
              </a:rPr>
              <a:t>π</a:t>
            </a:r>
            <a:r>
              <a:rPr lang="en-US" dirty="0" err="1">
                <a:solidFill>
                  <a:srgbClr val="002060"/>
                </a:solidFill>
                <a:latin typeface="+mn-lt"/>
                <a:cs typeface="+mn-cs"/>
              </a:rPr>
              <a:t>r</a:t>
            </a:r>
            <a:r>
              <a:rPr lang="en-US" baseline="-25000" dirty="0" err="1">
                <a:solidFill>
                  <a:srgbClr val="002060"/>
                </a:solidFill>
                <a:latin typeface="+mn-lt"/>
                <a:cs typeface="+mn-cs"/>
              </a:rPr>
              <a:t>c</a:t>
            </a:r>
            <a:r>
              <a:rPr lang="en-US" dirty="0">
                <a:solidFill>
                  <a:srgbClr val="002060"/>
                </a:solidFill>
                <a:latin typeface="+mn-lt"/>
                <a:cs typeface="+mn-cs"/>
              </a:rPr>
              <a:t>) = (x, y)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</a:p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Z</a:t>
            </a:r>
            <a:r>
              <a:rPr lang="en-US" i="0" baseline="-25000" dirty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-symmetry:</a:t>
            </a:r>
            <a:r>
              <a:rPr lang="en-US" i="0" baseline="-25000" dirty="0">
                <a:solidFill>
                  <a:srgbClr val="002060"/>
                </a:solidFill>
                <a:latin typeface="+mn-lt"/>
                <a:cs typeface="+mn-cs"/>
              </a:rPr>
              <a:t>   </a:t>
            </a:r>
            <a:r>
              <a:rPr lang="en-U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(x, y) 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=</a:t>
            </a:r>
            <a:r>
              <a:rPr lang="en-U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(x, –y)</a:t>
            </a:r>
            <a:endParaRPr lang="en-US" i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auto">
          <a:xfrm>
            <a:off x="2268538" y="4406354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07282" y="1124744"/>
            <a:ext cx="5401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Background metric 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i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y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is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extra 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coordinate)</a:t>
            </a:r>
            <a:endParaRPr lang="ru-RU" i="0" dirty="0">
              <a:latin typeface="+mn-lt"/>
              <a:cs typeface="Times New Roman" pitchFamily="18" charset="0"/>
            </a:endParaRPr>
          </a:p>
        </p:txBody>
      </p:sp>
      <p:sp>
        <p:nvSpPr>
          <p:cNvPr id="1033" name="Прямоугольник 23"/>
          <p:cNvSpPr>
            <a:spLocks noChangeArrowheads="1"/>
          </p:cNvSpPr>
          <p:nvPr/>
        </p:nvSpPr>
        <p:spPr bwMode="auto">
          <a:xfrm>
            <a:off x="3173413" y="4263479"/>
            <a:ext cx="1970539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i="0" dirty="0" err="1">
                <a:solidFill>
                  <a:srgbClr val="002060"/>
                </a:solidFill>
                <a:latin typeface="+mn-lt"/>
              </a:rPr>
              <a:t>orbifold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 </a:t>
            </a:r>
            <a:r>
              <a:rPr lang="en-US" altLang="ru-RU" dirty="0">
                <a:solidFill>
                  <a:srgbClr val="002060"/>
                </a:solidFill>
                <a:latin typeface="+mn-lt"/>
              </a:rPr>
              <a:t>S</a:t>
            </a:r>
            <a:r>
              <a:rPr lang="en-US" altLang="ru-RU" baseline="30000" dirty="0">
                <a:solidFill>
                  <a:srgbClr val="002060"/>
                </a:solidFill>
                <a:latin typeface="+mn-lt"/>
              </a:rPr>
              <a:t>1</a:t>
            </a:r>
            <a:r>
              <a:rPr lang="en-US" altLang="ru-RU" dirty="0">
                <a:solidFill>
                  <a:srgbClr val="002060"/>
                </a:solidFill>
                <a:latin typeface="+mn-lt"/>
              </a:rPr>
              <a:t>/Z</a:t>
            </a:r>
            <a:r>
              <a:rPr lang="en-US" altLang="ru-RU" baseline="-25000" dirty="0">
                <a:solidFill>
                  <a:srgbClr val="002060"/>
                </a:solidFill>
                <a:latin typeface="+mn-lt"/>
              </a:rPr>
              <a:t>2</a:t>
            </a:r>
            <a:endParaRPr lang="ru-RU" altLang="ru-RU" baseline="-25000" dirty="0">
              <a:latin typeface="+mn-lt"/>
            </a:endParaRPr>
          </a:p>
        </p:txBody>
      </p:sp>
      <p:sp>
        <p:nvSpPr>
          <p:cNvPr id="1034" name="Прямоугольник 24"/>
          <p:cNvSpPr>
            <a:spLocks noChangeArrowheads="1"/>
          </p:cNvSpPr>
          <p:nvPr/>
        </p:nvSpPr>
        <p:spPr bwMode="auto">
          <a:xfrm>
            <a:off x="5435600" y="4263479"/>
            <a:ext cx="1438664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i="0" dirty="0">
                <a:solidFill>
                  <a:srgbClr val="002060"/>
                </a:solidFill>
                <a:latin typeface="+mn-lt"/>
              </a:rPr>
              <a:t>0 ≤ y ≤ </a:t>
            </a:r>
            <a:r>
              <a:rPr lang="el-GR" altLang="ru-RU" i="0" dirty="0">
                <a:solidFill>
                  <a:srgbClr val="002060"/>
                </a:solidFill>
                <a:latin typeface="+mn-lt"/>
              </a:rPr>
              <a:t>π</a:t>
            </a:r>
            <a:r>
              <a:rPr lang="en-US" altLang="ru-RU" i="0" dirty="0" err="1">
                <a:solidFill>
                  <a:srgbClr val="002060"/>
                </a:solidFill>
                <a:latin typeface="+mn-lt"/>
              </a:rPr>
              <a:t>r</a:t>
            </a:r>
            <a:r>
              <a:rPr lang="en-US" altLang="ru-RU" i="0" baseline="-25000" dirty="0" err="1">
                <a:solidFill>
                  <a:srgbClr val="002060"/>
                </a:solidFill>
                <a:latin typeface="+mn-lt"/>
              </a:rPr>
              <a:t>c</a:t>
            </a:r>
            <a:endParaRPr lang="ru-RU" altLang="ru-RU" i="0" dirty="0"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10396" y="4984849"/>
            <a:ext cx="432184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Two fixed points:  y=0 and y= </a:t>
            </a:r>
            <a:r>
              <a:rPr lang="el-GR" i="0" dirty="0">
                <a:solidFill>
                  <a:srgbClr val="002060"/>
                </a:solidFill>
                <a:latin typeface="+mn-lt"/>
                <a:cs typeface="+mn-cs"/>
              </a:rPr>
              <a:t>π</a:t>
            </a:r>
            <a:r>
              <a:rPr lang="en-US" i="0" dirty="0" err="1">
                <a:solidFill>
                  <a:srgbClr val="002060"/>
                </a:solidFill>
                <a:latin typeface="+mn-lt"/>
                <a:cs typeface="+mn-cs"/>
              </a:rPr>
              <a:t>r</a:t>
            </a:r>
            <a:r>
              <a:rPr lang="en-US" i="0" baseline="-25000" dirty="0" err="1">
                <a:solidFill>
                  <a:srgbClr val="002060"/>
                </a:solidFill>
                <a:latin typeface="+mn-lt"/>
                <a:cs typeface="+mn-cs"/>
              </a:rPr>
              <a:t>c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28" name="AutoShape 17"/>
          <p:cNvSpPr>
            <a:spLocks noChangeArrowheads="1"/>
          </p:cNvSpPr>
          <p:nvPr/>
        </p:nvSpPr>
        <p:spPr bwMode="auto">
          <a:xfrm>
            <a:off x="2436813" y="5661025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300413" y="5516563"/>
            <a:ext cx="4004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two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(1+3)-dimensional </a:t>
            </a:r>
            <a:r>
              <a:rPr lang="en-US" i="0" dirty="0" err="1">
                <a:solidFill>
                  <a:srgbClr val="002060"/>
                </a:solidFill>
                <a:latin typeface="+mn-lt"/>
                <a:cs typeface="+mn-cs"/>
              </a:rPr>
              <a:t>branes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 dirty="0"/>
          </a:p>
        </p:txBody>
      </p:sp>
      <p:graphicFrame>
        <p:nvGraphicFramePr>
          <p:cNvPr id="142339" name="Object 6"/>
          <p:cNvGraphicFramePr>
            <a:graphicFrameLocks noChangeAspect="1"/>
          </p:cNvGraphicFramePr>
          <p:nvPr/>
        </p:nvGraphicFramePr>
        <p:xfrm>
          <a:off x="2627784" y="1726580"/>
          <a:ext cx="432435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4" name="Формула" r:id="rId4" imgW="1587500" imgH="228600" progId="Equation.3">
                  <p:embed/>
                </p:oleObj>
              </mc:Choice>
              <mc:Fallback>
                <p:oleObj name="Формула" r:id="rId4" imgW="15875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726580"/>
                        <a:ext cx="4324350" cy="6223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вал 17"/>
          <p:cNvSpPr/>
          <p:nvPr/>
        </p:nvSpPr>
        <p:spPr>
          <a:xfrm>
            <a:off x="1579563" y="2420318"/>
            <a:ext cx="1479697" cy="576634"/>
          </a:xfrm>
          <a:prstGeom prst="ellipse">
            <a:avLst/>
          </a:prstGeom>
          <a:solidFill>
            <a:srgbClr val="FFFF99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5"/>
          <p:cNvSpPr>
            <a:spLocks noChangeArrowheads="1"/>
          </p:cNvSpPr>
          <p:nvPr/>
        </p:nvSpPr>
        <p:spPr bwMode="auto">
          <a:xfrm>
            <a:off x="1507555" y="2492326"/>
            <a:ext cx="16242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warp factor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4" name="AutoShape 53"/>
          <p:cNvSpPr>
            <a:spLocks noChangeArrowheads="1"/>
          </p:cNvSpPr>
          <p:nvPr/>
        </p:nvSpPr>
        <p:spPr bwMode="auto">
          <a:xfrm rot="7080000">
            <a:off x="3144338" y="2431583"/>
            <a:ext cx="1214437" cy="431799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10800000" lon="21594000" rev="198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50" y="6084317"/>
            <a:ext cx="514350" cy="365125"/>
          </a:xfrm>
        </p:spPr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27313" y="6084317"/>
            <a:ext cx="3824287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1" name="Номер слайда 11"/>
          <p:cNvSpPr txBox="1">
            <a:spLocks/>
          </p:cNvSpPr>
          <p:nvPr/>
        </p:nvSpPr>
        <p:spPr bwMode="auto">
          <a:xfrm>
            <a:off x="6517109" y="592430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AC3D32-E61B-40AC-986B-EB0C2FCFC973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475656" y="260649"/>
          <a:ext cx="3960440" cy="106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3" name="Equation" r:id="rId4" imgW="1600200" imgH="431640" progId="">
                  <p:embed/>
                </p:oleObj>
              </mc:Choice>
              <mc:Fallback>
                <p:oleObj name="Equation" r:id="rId4" imgW="1600200" imgH="4316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0649"/>
                        <a:ext cx="3960440" cy="10686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475656" y="2420888"/>
          <a:ext cx="3960440" cy="1012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4" name="Equation" r:id="rId6" imgW="1688367" imgH="431613" progId="">
                  <p:embed/>
                </p:oleObj>
              </mc:Choice>
              <mc:Fallback>
                <p:oleObj name="Equation" r:id="rId6" imgW="1688367" imgH="431613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420888"/>
                        <a:ext cx="3960440" cy="10122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627313" y="3717032"/>
          <a:ext cx="3312839" cy="1181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5" name="Equation" r:id="rId8" imgW="1548728" imgH="533169" progId="">
                  <p:embed/>
                </p:oleObj>
              </mc:Choice>
              <mc:Fallback>
                <p:oleObj name="Equation" r:id="rId8" imgW="1548728" imgH="533169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717032"/>
                        <a:ext cx="3312839" cy="11816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843213" y="1412776"/>
            <a:ext cx="4118884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</a:rPr>
              <a:t>Weak logarithmic dependence </a:t>
            </a:r>
          </a:p>
          <a:p>
            <a:r>
              <a:rPr lang="en-US" i="0" dirty="0">
                <a:solidFill>
                  <a:srgbClr val="002060"/>
                </a:solidFill>
                <a:latin typeface="+mn-lt"/>
              </a:rPr>
              <a:t>on energy comes from PDFs </a:t>
            </a:r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1691680" y="5301208"/>
            <a:ext cx="576064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2962275" algn="l"/>
              </a:tabLst>
            </a:pPr>
            <a:r>
              <a:rPr lang="en-US" i="0" dirty="0">
                <a:solidFill>
                  <a:srgbClr val="002060"/>
                </a:solidFill>
                <a:latin typeface="+mn-lt"/>
              </a:rPr>
              <a:t>d</a:t>
            </a:r>
            <a:r>
              <a:rPr lang="el-GR" i="0" dirty="0">
                <a:solidFill>
                  <a:srgbClr val="002060"/>
                </a:solidFill>
                <a:latin typeface="+mn-lt"/>
              </a:rPr>
              <a:t>σ</a:t>
            </a:r>
            <a:r>
              <a:rPr lang="en-US" i="0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US" i="0" dirty="0" err="1">
                <a:solidFill>
                  <a:srgbClr val="002060"/>
                </a:solidFill>
                <a:latin typeface="+mn-lt"/>
              </a:rPr>
              <a:t>grav</a:t>
            </a:r>
            <a:r>
              <a:rPr lang="en-US" i="0" dirty="0">
                <a:solidFill>
                  <a:srgbClr val="002060"/>
                </a:solidFill>
                <a:latin typeface="+mn-lt"/>
              </a:rPr>
              <a:t>):  </a:t>
            </a:r>
            <a:r>
              <a:rPr lang="en-US" i="0" dirty="0" smtClean="0">
                <a:solidFill>
                  <a:srgbClr val="002060"/>
                </a:solidFill>
                <a:latin typeface="+mn-lt"/>
              </a:rPr>
              <a:t>week </a:t>
            </a:r>
            <a:r>
              <a:rPr lang="en-US" i="0" dirty="0">
                <a:solidFill>
                  <a:srgbClr val="002060"/>
                </a:solidFill>
                <a:latin typeface="+mn-lt"/>
              </a:rPr>
              <a:t>dependence on curvature </a:t>
            </a:r>
            <a:r>
              <a:rPr lang="el-GR" i="0" dirty="0">
                <a:solidFill>
                  <a:srgbClr val="002060"/>
                </a:solidFill>
                <a:latin typeface="+mn-lt"/>
              </a:rPr>
              <a:t>κ</a:t>
            </a:r>
            <a:r>
              <a:rPr lang="en-US" dirty="0">
                <a:solidFill>
                  <a:srgbClr val="C00000"/>
                </a:solidFill>
                <a:latin typeface="Georgia" pitchFamily="18" charset="0"/>
              </a:rPr>
              <a:t>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48636" y="4082081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kern="0" dirty="0" smtClean="0">
                <a:solidFill>
                  <a:srgbClr val="002060"/>
                </a:solidFill>
                <a:latin typeface="+mn-lt"/>
              </a:rPr>
              <a:t>(for fixed </a:t>
            </a:r>
            <a:r>
              <a:rPr lang="en-US" i="0" kern="0" dirty="0">
                <a:solidFill>
                  <a:srgbClr val="002060"/>
                </a:solidFill>
                <a:latin typeface="+mn-lt"/>
              </a:rPr>
              <a:t>x</a:t>
            </a:r>
            <a:r>
              <a:rPr lang="en-US" i="0" kern="0" baseline="-25000" dirty="0">
                <a:solidFill>
                  <a:srgbClr val="002060"/>
                </a:solidFill>
                <a:latin typeface="+mn-lt"/>
                <a:cs typeface="Times New Roman"/>
              </a:rPr>
              <a:t>┴</a:t>
            </a:r>
            <a:r>
              <a:rPr lang="en-US" i="0" kern="0" dirty="0">
                <a:solidFill>
                  <a:srgbClr val="002060"/>
                </a:solidFill>
                <a:latin typeface="+mn-lt"/>
              </a:rPr>
              <a:t>)</a:t>
            </a:r>
            <a:endParaRPr lang="ru-RU" i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1619672" y="4226097"/>
            <a:ext cx="762000" cy="252413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908720"/>
            <a:ext cx="6840760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d</a:t>
            </a:r>
            <a:r>
              <a:rPr lang="el-GR" sz="3200" i="0" dirty="0" smtClean="0">
                <a:solidFill>
                  <a:srgbClr val="7030A0"/>
                </a:solidFill>
                <a:latin typeface="Georgia" pitchFamily="18" charset="0"/>
              </a:rPr>
              <a:t>σ</a:t>
            </a:r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en-US" sz="3200" i="0" dirty="0" err="1" smtClean="0">
                <a:solidFill>
                  <a:srgbClr val="7030A0"/>
                </a:solidFill>
                <a:latin typeface="Georgia" pitchFamily="18" charset="0"/>
              </a:rPr>
              <a:t>pp</a:t>
            </a:r>
            <a:r>
              <a:rPr lang="en-US" sz="3200" i="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→h</a:t>
            </a:r>
            <a:r>
              <a:rPr lang="en-US" sz="3200" i="0" baseline="300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(n)</a:t>
            </a:r>
            <a:r>
              <a:rPr lang="en-US" sz="3200" i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→</a:t>
            </a:r>
            <a:r>
              <a:rPr lang="el-GR" sz="3200" i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γγ</a:t>
            </a:r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) = </a:t>
            </a:r>
          </a:p>
          <a:p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                           </a:t>
            </a:r>
            <a:r>
              <a:rPr lang="en-US" sz="3200" i="0" dirty="0" smtClean="0">
                <a:solidFill>
                  <a:srgbClr val="FF0000"/>
                </a:solidFill>
                <a:latin typeface="Georgia" pitchFamily="18" charset="0"/>
              </a:rPr>
              <a:t>2 </a:t>
            </a:r>
            <a:r>
              <a:rPr lang="en-US" sz="3200" i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∙ </a:t>
            </a:r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d</a:t>
            </a:r>
            <a:r>
              <a:rPr lang="el-GR" sz="3200" i="0" dirty="0" smtClean="0">
                <a:solidFill>
                  <a:srgbClr val="7030A0"/>
                </a:solidFill>
                <a:latin typeface="Georgia" pitchFamily="18" charset="0"/>
              </a:rPr>
              <a:t>σ</a:t>
            </a:r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en-US" sz="3200" i="0" dirty="0" err="1" smtClean="0">
                <a:solidFill>
                  <a:srgbClr val="7030A0"/>
                </a:solidFill>
                <a:latin typeface="Georgia" pitchFamily="18" charset="0"/>
              </a:rPr>
              <a:t>pp</a:t>
            </a:r>
            <a:r>
              <a:rPr lang="en-US" sz="3200" i="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→h</a:t>
            </a:r>
            <a:r>
              <a:rPr lang="en-US" sz="3200" i="0" baseline="300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(n)</a:t>
            </a:r>
            <a:r>
              <a:rPr lang="en-US" sz="3200" i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→</a:t>
            </a:r>
            <a:r>
              <a:rPr lang="en-US" sz="3200" i="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l</a:t>
            </a:r>
            <a:r>
              <a:rPr lang="en-US" sz="3200" i="0" baseline="3000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+</a:t>
            </a:r>
            <a:r>
              <a:rPr lang="en-US" sz="3200" i="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l</a:t>
            </a:r>
            <a:r>
              <a:rPr lang="en-US" sz="3200" i="0" baseline="300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-</a:t>
            </a:r>
            <a:r>
              <a:rPr lang="en-US" sz="3200" i="0" dirty="0" smtClean="0">
                <a:solidFill>
                  <a:srgbClr val="7030A0"/>
                </a:solidFill>
                <a:latin typeface="Georgia" pitchFamily="18" charset="0"/>
              </a:rPr>
              <a:t>) 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4355977" y="2204864"/>
            <a:ext cx="2448272" cy="720650"/>
          </a:xfrm>
          <a:prstGeom prst="ellipse">
            <a:avLst/>
          </a:prstGeom>
          <a:solidFill>
            <a:srgbClr val="FFFF99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AutoShape 53"/>
          <p:cNvSpPr>
            <a:spLocks noChangeAspect="1" noChangeArrowheads="1"/>
          </p:cNvSpPr>
          <p:nvPr/>
        </p:nvSpPr>
        <p:spPr bwMode="auto">
          <a:xfrm rot="15900000">
            <a:off x="3440872" y="2095608"/>
            <a:ext cx="977928" cy="360000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auto">
          <a:xfrm>
            <a:off x="4283968" y="2204864"/>
            <a:ext cx="25603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universal  for </a:t>
            </a:r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all </a:t>
            </a:r>
            <a:r>
              <a:rPr lang="en-US" sz="2000" dirty="0" err="1" smtClean="0">
                <a:solidFill>
                  <a:srgbClr val="FF0000"/>
                </a:solidFill>
              </a:rPr>
              <a:t>subprocesses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1907704" y="3501008"/>
          <a:ext cx="5339836" cy="1130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95" name="Формула" r:id="rId4" imgW="1917360" imgH="406080" progId="Equation.3">
                  <p:embed/>
                </p:oleObj>
              </mc:Choice>
              <mc:Fallback>
                <p:oleObj name="Формула" r:id="rId4" imgW="1917360" imgH="4060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501008"/>
                        <a:ext cx="5339836" cy="1130473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4569644" y="4989295"/>
          <a:ext cx="1442516" cy="599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96" name="Формула" r:id="rId6" imgW="457200" imgH="190440" progId="Equation.3">
                  <p:embed/>
                </p:oleObj>
              </mc:Choice>
              <mc:Fallback>
                <p:oleObj name="Формула" r:id="rId6" imgW="457200" imgH="1904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9644" y="4989295"/>
                        <a:ext cx="1442516" cy="59994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542277" y="5066020"/>
            <a:ext cx="2029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while in SM: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Объект 1"/>
          <p:cNvGraphicFramePr>
            <a:graphicFrameLocks noChangeAspect="1"/>
          </p:cNvGraphicFramePr>
          <p:nvPr/>
        </p:nvGraphicFramePr>
        <p:xfrm>
          <a:off x="250825" y="890588"/>
          <a:ext cx="8613775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8" name="Формула" r:id="rId4" imgW="3911400" imgH="431640" progId="Equation.3">
                  <p:embed/>
                </p:oleObj>
              </mc:Choice>
              <mc:Fallback>
                <p:oleObj name="Формула" r:id="rId4" imgW="3911400" imgH="4316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890588"/>
                        <a:ext cx="8613775" cy="9540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Объект 2"/>
          <p:cNvGraphicFramePr>
            <a:graphicFrameLocks noChangeAspect="1"/>
          </p:cNvGraphicFramePr>
          <p:nvPr/>
        </p:nvGraphicFramePr>
        <p:xfrm>
          <a:off x="6252809" y="2060848"/>
          <a:ext cx="235163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99" name="Формула" r:id="rId6" imgW="888840" imgH="190440" progId="Equation.3">
                  <p:embed/>
                </p:oleObj>
              </mc:Choice>
              <mc:Fallback>
                <p:oleObj name="Формула" r:id="rId6" imgW="888840" imgH="19044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2809" y="2060848"/>
                        <a:ext cx="2351639" cy="50405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Объект 3"/>
          <p:cNvGraphicFramePr>
            <a:graphicFrameLocks noChangeAspect="1"/>
          </p:cNvGraphicFramePr>
          <p:nvPr/>
        </p:nvGraphicFramePr>
        <p:xfrm>
          <a:off x="2208213" y="3600450"/>
          <a:ext cx="4306887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00" name="Формула" r:id="rId8" imgW="1955520" imgH="228600" progId="Equation.3">
                  <p:embed/>
                </p:oleObj>
              </mc:Choice>
              <mc:Fallback>
                <p:oleObj name="Формула" r:id="rId8" imgW="1955520" imgH="2286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3600450"/>
                        <a:ext cx="4306887" cy="506413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627313" y="260350"/>
            <a:ext cx="3570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Effective gravity action</a:t>
            </a:r>
            <a:endParaRPr lang="ru-RU" sz="280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graphicFrame>
        <p:nvGraphicFramePr>
          <p:cNvPr id="20485" name="Object 9"/>
          <p:cNvGraphicFramePr>
            <a:graphicFrameLocks noChangeAspect="1"/>
          </p:cNvGraphicFramePr>
          <p:nvPr/>
        </p:nvGraphicFramePr>
        <p:xfrm>
          <a:off x="1367204" y="2205038"/>
          <a:ext cx="123031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01" name="Формула" r:id="rId10" imgW="558720" imgH="152280" progId="Equation.3">
                  <p:embed/>
                </p:oleObj>
              </mc:Choice>
              <mc:Fallback>
                <p:oleObj name="Формула" r:id="rId10" imgW="558720" imgH="152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204" y="2205038"/>
                        <a:ext cx="1230312" cy="3365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Прямоугольник 10"/>
          <p:cNvSpPr>
            <a:spLocks noChangeArrowheads="1"/>
          </p:cNvSpPr>
          <p:nvPr/>
        </p:nvSpPr>
        <p:spPr bwMode="auto">
          <a:xfrm>
            <a:off x="517574" y="2133600"/>
            <a:ext cx="8386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Shift </a:t>
            </a:r>
            <a:endParaRPr lang="ru-RU" i="0" dirty="0">
              <a:latin typeface="+mn-lt"/>
            </a:endParaRPr>
          </a:p>
        </p:txBody>
      </p:sp>
      <p:sp>
        <p:nvSpPr>
          <p:cNvPr id="20490" name="Прямоугольник 11"/>
          <p:cNvSpPr>
            <a:spLocks noChangeArrowheads="1"/>
          </p:cNvSpPr>
          <p:nvPr/>
        </p:nvSpPr>
        <p:spPr bwMode="auto">
          <a:xfrm>
            <a:off x="2652409" y="2103438"/>
            <a:ext cx="360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is equivalent to the change</a:t>
            </a:r>
            <a:endParaRPr lang="ru-RU" i="0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882900"/>
            <a:ext cx="33115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Invariance of the action 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59338" y="2852738"/>
            <a:ext cx="40338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rescaling of fields and masses: 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3995738" y="3027363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24075" y="4508500"/>
            <a:ext cx="49688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Massive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 theory is not scale-invariant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11275" y="5118100"/>
            <a:ext cx="6645275" cy="8318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From the point of view of 4- dimensional observer </a:t>
            </a:r>
          </a:p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these two theories </a:t>
            </a:r>
            <a:r>
              <a:rPr lang="en-US" i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are not 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physically equivalent</a:t>
            </a:r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auto">
          <a:xfrm>
            <a:off x="376238" y="5445125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Прямоугольник 3"/>
          <p:cNvSpPr>
            <a:spLocks noChangeArrowheads="1"/>
          </p:cNvSpPr>
          <p:nvPr/>
        </p:nvSpPr>
        <p:spPr bwMode="auto">
          <a:xfrm>
            <a:off x="1835696" y="549275"/>
            <a:ext cx="40687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0" dirty="0">
                <a:solidFill>
                  <a:srgbClr val="7030A0"/>
                </a:solidFill>
                <a:latin typeface="+mn-lt"/>
              </a:rPr>
              <a:t>Randall-</a:t>
            </a:r>
            <a:r>
              <a:rPr lang="en-US" sz="2800" i="0" dirty="0" err="1">
                <a:solidFill>
                  <a:srgbClr val="7030A0"/>
                </a:solidFill>
                <a:latin typeface="+mn-lt"/>
              </a:rPr>
              <a:t>Sundrum</a:t>
            </a:r>
            <a:r>
              <a:rPr lang="en-US" sz="2800" i="0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solution</a:t>
            </a:r>
            <a:endParaRPr lang="ru-RU" sz="2800" dirty="0">
              <a:solidFill>
                <a:srgbClr val="7030A0"/>
              </a:solidFill>
              <a:latin typeface="+mn-lt"/>
            </a:endParaRPr>
          </a:p>
        </p:txBody>
      </p:sp>
      <p:graphicFrame>
        <p:nvGraphicFramePr>
          <p:cNvPr id="12290" name="Object 16"/>
          <p:cNvGraphicFramePr>
            <a:graphicFrameLocks noChangeAspect="1"/>
          </p:cNvGraphicFramePr>
          <p:nvPr/>
        </p:nvGraphicFramePr>
        <p:xfrm>
          <a:off x="5890914" y="582836"/>
          <a:ext cx="1849438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39" name="Формула" r:id="rId4" imgW="698400" imgH="177480" progId="Equation.3">
                  <p:embed/>
                </p:oleObj>
              </mc:Choice>
              <mc:Fallback>
                <p:oleObj name="Формула" r:id="rId4" imgW="698400" imgH="177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0914" y="582836"/>
                        <a:ext cx="1849438" cy="46990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2988" y="1527175"/>
            <a:ext cx="7129462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ru-RU" i="0" dirty="0">
                <a:solidFill>
                  <a:srgbClr val="002060"/>
                </a:solidFill>
                <a:latin typeface="+mn-lt"/>
                <a:cs typeface="+mn-cs"/>
              </a:rPr>
              <a:t>Does it mean that </a:t>
            </a:r>
            <a:r>
              <a:rPr lang="el-GR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σ</a:t>
            </a:r>
            <a:r>
              <a:rPr lang="en-US" altLang="ru-RU" i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RS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+mn-cs"/>
              </a:rPr>
              <a:t>(y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+mn-cs"/>
              </a:rPr>
              <a:t>) is a linear function for </a:t>
            </a:r>
            <a:r>
              <a:rPr lang="en-US" altLang="ru-RU" i="0" dirty="0">
                <a:solidFill>
                  <a:srgbClr val="FF0000"/>
                </a:solidFill>
                <a:latin typeface="+mn-lt"/>
                <a:cs typeface="+mn-cs"/>
              </a:rPr>
              <a:t>all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+mn-cs"/>
              </a:rPr>
              <a:t> y?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050" y="2420938"/>
            <a:ext cx="5041900" cy="1200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ru-RU" i="0" dirty="0">
                <a:solidFill>
                  <a:srgbClr val="002060"/>
                </a:solidFill>
                <a:latin typeface="+mn-lt"/>
                <a:cs typeface="+mn-cs"/>
              </a:rPr>
              <a:t>The answer is negative: one must use the periodicity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condition first, and only then estimate absolute value |y| 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12296" name="Прямоугольник 5"/>
          <p:cNvSpPr>
            <a:spLocks noChangeArrowheads="1"/>
          </p:cNvSpPr>
          <p:nvPr/>
        </p:nvSpPr>
        <p:spPr bwMode="auto">
          <a:xfrm>
            <a:off x="1042988" y="4221163"/>
            <a:ext cx="698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rgbClr val="002060"/>
                </a:solidFill>
                <a:latin typeface="+mn-lt"/>
              </a:rPr>
              <a:t>In other words, extra coordinate y </a:t>
            </a:r>
            <a:r>
              <a:rPr lang="en-US" i="0" dirty="0">
                <a:solidFill>
                  <a:srgbClr val="FF0000"/>
                </a:solidFill>
                <a:latin typeface="+mn-lt"/>
              </a:rPr>
              <a:t>must be reduced to the interval  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altLang="ru-RU" i="0" dirty="0" err="1">
                <a:solidFill>
                  <a:srgbClr val="FF0000"/>
                </a:solidFill>
                <a:latin typeface="+mn-lt"/>
              </a:rPr>
              <a:t>πr</a:t>
            </a:r>
            <a:r>
              <a:rPr lang="en-US" altLang="ru-RU" i="0" baseline="-25000" dirty="0" err="1">
                <a:solidFill>
                  <a:srgbClr val="FF0000"/>
                </a:solidFill>
                <a:latin typeface="+mn-lt"/>
              </a:rPr>
              <a:t>c</a:t>
            </a:r>
            <a:r>
              <a:rPr lang="en-US" altLang="ru-RU" i="0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ru-RU" i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≤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  y </a:t>
            </a:r>
            <a:r>
              <a:rPr lang="en-US" altLang="ru-RU" i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≤ </a:t>
            </a:r>
            <a:r>
              <a:rPr lang="en-US" altLang="ru-RU" i="0" dirty="0" err="1">
                <a:solidFill>
                  <a:srgbClr val="FF0000"/>
                </a:solidFill>
                <a:latin typeface="+mn-lt"/>
              </a:rPr>
              <a:t>πr</a:t>
            </a:r>
            <a:r>
              <a:rPr lang="en-US" altLang="ru-RU" i="0" baseline="-25000" dirty="0" err="1">
                <a:solidFill>
                  <a:srgbClr val="FF0000"/>
                </a:solidFill>
                <a:latin typeface="+mn-lt"/>
              </a:rPr>
              <a:t>c</a:t>
            </a:r>
            <a:r>
              <a:rPr lang="en-US" altLang="ru-RU" baseline="-25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(by using periodicity condition) before evaluating functions |x|, </a:t>
            </a:r>
            <a:r>
              <a:rPr lang="el-GR" altLang="ru-RU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ε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(x), …</a:t>
            </a:r>
            <a:endParaRPr lang="ru-RU" altLang="ru-RU" baseline="-25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7"/>
          <p:cNvGraphicFramePr>
            <a:graphicFrameLocks noChangeAspect="1"/>
          </p:cNvGraphicFramePr>
          <p:nvPr/>
        </p:nvGraphicFramePr>
        <p:xfrm>
          <a:off x="1722438" y="2205038"/>
          <a:ext cx="5710237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73" name="Формула" r:id="rId4" imgW="2311200" imgH="622080" progId="Equation.3">
                  <p:embed/>
                </p:oleObj>
              </mc:Choice>
              <mc:Fallback>
                <p:oleObj name="Формула" r:id="rId4" imgW="2311200" imgH="6220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2438" y="2205038"/>
                        <a:ext cx="5710237" cy="15335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7647" y="476250"/>
            <a:ext cx="6982745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Examples: definition of </a:t>
            </a:r>
            <a:r>
              <a:rPr lang="el-GR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σ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(y) outside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interval |y| </a:t>
            </a:r>
            <a:r>
              <a:rPr lang="en-US" i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≤ </a:t>
            </a:r>
            <a:r>
              <a:rPr lang="el-GR" i="0" dirty="0" smtClean="0">
                <a:solidFill>
                  <a:srgbClr val="002060"/>
                </a:solidFill>
                <a:latin typeface="Times New Roman"/>
                <a:cs typeface="Times New Roman"/>
              </a:rPr>
              <a:t>π</a:t>
            </a:r>
            <a:r>
              <a:rPr lang="en-US" i="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r</a:t>
            </a:r>
            <a:r>
              <a:rPr lang="en-US" i="0" baseline="-250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c</a:t>
            </a:r>
            <a:endParaRPr lang="ru-RU" baseline="-25000" dirty="0">
              <a:latin typeface="+mn-lt"/>
              <a:cs typeface="+mn-cs"/>
            </a:endParaRPr>
          </a:p>
        </p:txBody>
      </p:sp>
      <p:sp>
        <p:nvSpPr>
          <p:cNvPr id="13320" name="Прямоугольник 7"/>
          <p:cNvSpPr>
            <a:spLocks noChangeArrowheads="1"/>
          </p:cNvSpPr>
          <p:nvPr/>
        </p:nvSpPr>
        <p:spPr bwMode="auto">
          <a:xfrm>
            <a:off x="2335636" y="1246188"/>
            <a:ext cx="45282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ru-RU" i="0" dirty="0">
                <a:solidFill>
                  <a:srgbClr val="002060"/>
                </a:solidFill>
                <a:latin typeface="+mn-lt"/>
              </a:rPr>
              <a:t>Let y = </a:t>
            </a:r>
            <a:r>
              <a:rPr lang="en-US" altLang="ru-RU" i="0" dirty="0" err="1">
                <a:solidFill>
                  <a:srgbClr val="002060"/>
                </a:solidFill>
                <a:latin typeface="+mn-lt"/>
              </a:rPr>
              <a:t>πr</a:t>
            </a:r>
            <a:r>
              <a:rPr lang="en-US" altLang="ru-RU" i="0" baseline="-25000" dirty="0" err="1">
                <a:solidFill>
                  <a:srgbClr val="002060"/>
                </a:solidFill>
                <a:latin typeface="+mn-lt"/>
              </a:rPr>
              <a:t>c</a:t>
            </a:r>
            <a:r>
              <a:rPr lang="en-US" altLang="ru-RU" i="0" baseline="-25000" dirty="0">
                <a:solidFill>
                  <a:srgbClr val="002060"/>
                </a:solidFill>
                <a:latin typeface="+mn-lt"/>
              </a:rPr>
              <a:t> 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+ y</a:t>
            </a:r>
            <a:r>
              <a:rPr lang="en-US" altLang="ru-RU" i="0" baseline="-25000" dirty="0">
                <a:solidFill>
                  <a:srgbClr val="002060"/>
                </a:solidFill>
                <a:latin typeface="+mn-lt"/>
              </a:rPr>
              <a:t>0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, where 0 &lt; y</a:t>
            </a:r>
            <a:r>
              <a:rPr lang="en-US" altLang="ru-RU" i="0" baseline="-25000" dirty="0">
                <a:solidFill>
                  <a:srgbClr val="002060"/>
                </a:solidFill>
                <a:latin typeface="+mn-lt"/>
              </a:rPr>
              <a:t>0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&lt;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ru-RU" i="0" dirty="0" err="1">
                <a:solidFill>
                  <a:srgbClr val="002060"/>
                </a:solidFill>
                <a:latin typeface="+mn-lt"/>
              </a:rPr>
              <a:t>πr</a:t>
            </a:r>
            <a:r>
              <a:rPr lang="en-US" altLang="ru-RU" i="0" baseline="-25000" dirty="0" err="1">
                <a:solidFill>
                  <a:srgbClr val="002060"/>
                </a:solidFill>
                <a:latin typeface="+mn-lt"/>
              </a:rPr>
              <a:t>c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</a:t>
            </a:r>
          </a:p>
          <a:p>
            <a:pPr algn="ctr"/>
            <a:r>
              <a:rPr lang="en-US" i="0" dirty="0">
                <a:solidFill>
                  <a:srgbClr val="002060"/>
                </a:solidFill>
                <a:latin typeface="+mn-lt"/>
              </a:rPr>
              <a:t>(that is, </a:t>
            </a:r>
            <a:r>
              <a:rPr lang="en-US" altLang="ru-RU" i="0" dirty="0" err="1">
                <a:solidFill>
                  <a:srgbClr val="FF0000"/>
                </a:solidFill>
                <a:latin typeface="+mn-lt"/>
              </a:rPr>
              <a:t>πr</a:t>
            </a:r>
            <a:r>
              <a:rPr lang="en-US" altLang="ru-RU" i="0" baseline="-25000" dirty="0" err="1">
                <a:solidFill>
                  <a:srgbClr val="FF0000"/>
                </a:solidFill>
                <a:latin typeface="+mn-lt"/>
              </a:rPr>
              <a:t>c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 &lt; y &lt; 2πr</a:t>
            </a:r>
            <a:r>
              <a:rPr lang="en-US" altLang="ru-RU" i="0" baseline="-25000" dirty="0">
                <a:solidFill>
                  <a:srgbClr val="FF0000"/>
                </a:solidFill>
                <a:latin typeface="+mn-lt"/>
              </a:rPr>
              <a:t>c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)</a:t>
            </a:r>
            <a:endParaRPr lang="ru-RU" i="0" dirty="0">
              <a:latin typeface="+mn-lt"/>
            </a:endParaRPr>
          </a:p>
        </p:txBody>
      </p:sp>
      <p:grpSp>
        <p:nvGrpSpPr>
          <p:cNvPr id="2" name="Группа 188"/>
          <p:cNvGrpSpPr>
            <a:grpSpLocks/>
          </p:cNvGrpSpPr>
          <p:nvPr/>
        </p:nvGrpSpPr>
        <p:grpSpPr bwMode="auto">
          <a:xfrm>
            <a:off x="2779713" y="3933825"/>
            <a:ext cx="3592512" cy="2206625"/>
            <a:chOff x="1677702" y="692696"/>
            <a:chExt cx="5553150" cy="3207408"/>
          </a:xfrm>
        </p:grpSpPr>
        <p:cxnSp>
          <p:nvCxnSpPr>
            <p:cNvPr id="13322" name="Прямая со стрелкой 10"/>
            <p:cNvCxnSpPr>
              <a:cxnSpLocks noChangeShapeType="1"/>
            </p:cNvCxnSpPr>
            <p:nvPr/>
          </p:nvCxnSpPr>
          <p:spPr bwMode="auto">
            <a:xfrm flipV="1">
              <a:off x="3131840" y="1195390"/>
              <a:ext cx="298" cy="2521642"/>
            </a:xfrm>
            <a:prstGeom prst="straightConnector1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3323" name="Прямая со стрелкой 16"/>
            <p:cNvCxnSpPr>
              <a:cxnSpLocks noChangeShapeType="1"/>
            </p:cNvCxnSpPr>
            <p:nvPr/>
          </p:nvCxnSpPr>
          <p:spPr bwMode="auto">
            <a:xfrm flipV="1">
              <a:off x="3132138" y="1987550"/>
              <a:ext cx="1439862" cy="144145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</p:cxnSp>
        <p:cxnSp>
          <p:nvCxnSpPr>
            <p:cNvPr id="13324" name="Прямая соединительная линия 40"/>
            <p:cNvCxnSpPr>
              <a:cxnSpLocks noChangeShapeType="1"/>
            </p:cNvCxnSpPr>
            <p:nvPr/>
          </p:nvCxnSpPr>
          <p:spPr bwMode="auto">
            <a:xfrm flipH="1" flipV="1">
              <a:off x="4572000" y="1989138"/>
              <a:ext cx="1439863" cy="1439862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25" name="TextBox 20"/>
            <p:cNvSpPr txBox="1">
              <a:spLocks noChangeArrowheads="1"/>
            </p:cNvSpPr>
            <p:nvPr/>
          </p:nvSpPr>
          <p:spPr bwMode="auto">
            <a:xfrm>
              <a:off x="2445607" y="692696"/>
              <a:ext cx="1281291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ru-RU" sz="1600">
                  <a:solidFill>
                    <a:srgbClr val="002060"/>
                  </a:solidFill>
                </a:rPr>
                <a:t>σ</a:t>
              </a:r>
              <a:r>
                <a:rPr lang="en-US" altLang="ru-RU" sz="1600">
                  <a:solidFill>
                    <a:srgbClr val="002060"/>
                  </a:solidFill>
                </a:rPr>
                <a:t>(y)+ C</a:t>
              </a:r>
              <a:endParaRPr lang="ru-RU" altLang="ru-RU" sz="1600" baseline="-25000">
                <a:solidFill>
                  <a:srgbClr val="002060"/>
                </a:solidFill>
              </a:endParaRPr>
            </a:p>
          </p:txBody>
        </p:sp>
        <p:sp>
          <p:nvSpPr>
            <p:cNvPr id="13326" name="TextBox 23"/>
            <p:cNvSpPr txBox="1">
              <a:spLocks noChangeArrowheads="1"/>
            </p:cNvSpPr>
            <p:nvPr/>
          </p:nvSpPr>
          <p:spPr bwMode="auto">
            <a:xfrm>
              <a:off x="5651933" y="3408289"/>
              <a:ext cx="835367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sz="1600">
                  <a:solidFill>
                    <a:srgbClr val="002060"/>
                  </a:solidFill>
                </a:rPr>
                <a:t>2πr</a:t>
              </a:r>
              <a:r>
                <a:rPr lang="en-US" altLang="ru-RU" sz="1600" baseline="-25000">
                  <a:solidFill>
                    <a:srgbClr val="002060"/>
                  </a:solidFill>
                </a:rPr>
                <a:t>c</a:t>
              </a:r>
              <a:endParaRPr lang="ru-RU" altLang="ru-RU" sz="1600" baseline="-25000">
                <a:solidFill>
                  <a:srgbClr val="002060"/>
                </a:solidFill>
              </a:endParaRPr>
            </a:p>
          </p:txBody>
        </p:sp>
        <p:sp>
          <p:nvSpPr>
            <p:cNvPr id="13327" name="TextBox 26"/>
            <p:cNvSpPr txBox="1">
              <a:spLocks noChangeArrowheads="1"/>
            </p:cNvSpPr>
            <p:nvPr/>
          </p:nvSpPr>
          <p:spPr bwMode="auto">
            <a:xfrm>
              <a:off x="2737425" y="3408289"/>
              <a:ext cx="338137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ru-RU" sz="1600">
                  <a:solidFill>
                    <a:srgbClr val="002060"/>
                  </a:solidFill>
                </a:rPr>
                <a:t>0</a:t>
              </a:r>
              <a:endParaRPr lang="ru-RU" altLang="ru-RU" sz="1600">
                <a:solidFill>
                  <a:srgbClr val="002060"/>
                </a:solidFill>
              </a:endParaRPr>
            </a:p>
          </p:txBody>
        </p:sp>
        <p:cxnSp>
          <p:nvCxnSpPr>
            <p:cNvPr id="13328" name="Прямая соединительная линия 32"/>
            <p:cNvCxnSpPr>
              <a:cxnSpLocks noChangeShapeType="1"/>
            </p:cNvCxnSpPr>
            <p:nvPr/>
          </p:nvCxnSpPr>
          <p:spPr bwMode="auto">
            <a:xfrm flipV="1">
              <a:off x="6011863" y="3355975"/>
              <a:ext cx="0" cy="144463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cxnSp>
          <p:nvCxnSpPr>
            <p:cNvPr id="13329" name="Прямая соединительная линия 34"/>
            <p:cNvCxnSpPr>
              <a:cxnSpLocks noChangeShapeType="1"/>
            </p:cNvCxnSpPr>
            <p:nvPr/>
          </p:nvCxnSpPr>
          <p:spPr bwMode="auto">
            <a:xfrm>
              <a:off x="3059113" y="1987550"/>
              <a:ext cx="144462" cy="0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30" name="TextBox 35"/>
            <p:cNvSpPr txBox="1">
              <a:spLocks noChangeArrowheads="1"/>
            </p:cNvSpPr>
            <p:nvPr/>
          </p:nvSpPr>
          <p:spPr bwMode="auto">
            <a:xfrm>
              <a:off x="4335705" y="3408289"/>
              <a:ext cx="676814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sz="1600">
                  <a:solidFill>
                    <a:srgbClr val="002060"/>
                  </a:solidFill>
                </a:rPr>
                <a:t>πr</a:t>
              </a:r>
              <a:r>
                <a:rPr lang="en-US" altLang="ru-RU" sz="1600" baseline="-25000">
                  <a:solidFill>
                    <a:srgbClr val="002060"/>
                  </a:solidFill>
                </a:rPr>
                <a:t>c</a:t>
              </a:r>
              <a:endParaRPr lang="ru-RU" altLang="ru-RU" sz="1600" baseline="-25000">
                <a:solidFill>
                  <a:srgbClr val="002060"/>
                </a:solidFill>
              </a:endParaRPr>
            </a:p>
          </p:txBody>
        </p:sp>
        <p:cxnSp>
          <p:nvCxnSpPr>
            <p:cNvPr id="13331" name="Прямая соединительная линия 39"/>
            <p:cNvCxnSpPr>
              <a:cxnSpLocks noChangeShapeType="1"/>
            </p:cNvCxnSpPr>
            <p:nvPr/>
          </p:nvCxnSpPr>
          <p:spPr bwMode="auto">
            <a:xfrm flipV="1">
              <a:off x="4572000" y="3355975"/>
              <a:ext cx="0" cy="144463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32" name="TextBox 40"/>
            <p:cNvSpPr txBox="1">
              <a:spLocks noChangeArrowheads="1"/>
            </p:cNvSpPr>
            <p:nvPr/>
          </p:nvSpPr>
          <p:spPr bwMode="auto">
            <a:xfrm>
              <a:off x="2267342" y="1700809"/>
              <a:ext cx="845276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sz="1600">
                  <a:solidFill>
                    <a:srgbClr val="002060"/>
                  </a:solidFill>
                </a:rPr>
                <a:t>κπr</a:t>
              </a:r>
              <a:r>
                <a:rPr lang="en-US" altLang="ru-RU" sz="1600" baseline="-25000">
                  <a:solidFill>
                    <a:srgbClr val="002060"/>
                  </a:solidFill>
                </a:rPr>
                <a:t>c</a:t>
              </a:r>
              <a:endParaRPr lang="ru-RU" altLang="ru-RU" sz="1600" baseline="-25000">
                <a:solidFill>
                  <a:srgbClr val="002060"/>
                </a:solidFill>
              </a:endParaRPr>
            </a:p>
          </p:txBody>
        </p:sp>
        <p:graphicFrame>
          <p:nvGraphicFramePr>
            <p:cNvPr id="13315" name="Object 2"/>
            <p:cNvGraphicFramePr>
              <a:graphicFrameLocks noChangeAspect="1"/>
            </p:cNvGraphicFramePr>
            <p:nvPr/>
          </p:nvGraphicFramePr>
          <p:xfrm>
            <a:off x="3794125" y="2887663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674" name="Формула" r:id="rId6" imgW="114151" imgH="215619" progId="Equation.3">
                    <p:embed/>
                  </p:oleObj>
                </mc:Choice>
                <mc:Fallback>
                  <p:oleObj name="Формула" r:id="rId6" imgW="114151" imgH="215619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4125" y="2887663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333" name="Прямая со стрелкой 12"/>
            <p:cNvCxnSpPr>
              <a:cxnSpLocks noChangeShapeType="1"/>
            </p:cNvCxnSpPr>
            <p:nvPr/>
          </p:nvCxnSpPr>
          <p:spPr bwMode="auto">
            <a:xfrm>
              <a:off x="2668176" y="3412441"/>
              <a:ext cx="4064062" cy="16559"/>
            </a:xfrm>
            <a:prstGeom prst="straightConnector1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3334" name="Прямая со стрелкой 16"/>
            <p:cNvCxnSpPr>
              <a:cxnSpLocks noChangeShapeType="1"/>
            </p:cNvCxnSpPr>
            <p:nvPr/>
          </p:nvCxnSpPr>
          <p:spPr bwMode="auto">
            <a:xfrm flipV="1">
              <a:off x="3131741" y="1988120"/>
              <a:ext cx="1439862" cy="144145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13335" name="Прямая соединительная линия 52"/>
            <p:cNvCxnSpPr>
              <a:cxnSpLocks noChangeShapeType="1"/>
            </p:cNvCxnSpPr>
            <p:nvPr/>
          </p:nvCxnSpPr>
          <p:spPr bwMode="auto">
            <a:xfrm flipH="1" flipV="1">
              <a:off x="4571603" y="1989708"/>
              <a:ext cx="1439863" cy="1439862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36" name="TextBox 21"/>
            <p:cNvSpPr txBox="1">
              <a:spLocks noChangeArrowheads="1"/>
            </p:cNvSpPr>
            <p:nvPr/>
          </p:nvSpPr>
          <p:spPr bwMode="auto">
            <a:xfrm>
              <a:off x="6804249" y="3142234"/>
              <a:ext cx="426603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sz="1600">
                  <a:solidFill>
                    <a:srgbClr val="002060"/>
                  </a:solidFill>
                </a:rPr>
                <a:t>y</a:t>
              </a:r>
              <a:endParaRPr lang="ru-RU" altLang="ru-RU" sz="1600">
                <a:solidFill>
                  <a:srgbClr val="002060"/>
                </a:solidFill>
              </a:endParaRPr>
            </a:p>
          </p:txBody>
        </p:sp>
        <p:cxnSp>
          <p:nvCxnSpPr>
            <p:cNvPr id="13337" name="Прямая соединительная линия 32"/>
            <p:cNvCxnSpPr>
              <a:cxnSpLocks noChangeShapeType="1"/>
            </p:cNvCxnSpPr>
            <p:nvPr/>
          </p:nvCxnSpPr>
          <p:spPr bwMode="auto">
            <a:xfrm flipV="1">
              <a:off x="6011466" y="3356545"/>
              <a:ext cx="0" cy="144463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cxnSp>
          <p:nvCxnSpPr>
            <p:cNvPr id="13338" name="Прямая соединительная линия 34"/>
            <p:cNvCxnSpPr>
              <a:cxnSpLocks noChangeShapeType="1"/>
            </p:cNvCxnSpPr>
            <p:nvPr/>
          </p:nvCxnSpPr>
          <p:spPr bwMode="auto">
            <a:xfrm>
              <a:off x="3058716" y="1988120"/>
              <a:ext cx="144462" cy="0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39" name="TextBox 35"/>
            <p:cNvSpPr txBox="1">
              <a:spLocks noChangeArrowheads="1"/>
            </p:cNvSpPr>
            <p:nvPr/>
          </p:nvSpPr>
          <p:spPr bwMode="auto">
            <a:xfrm>
              <a:off x="4366816" y="3408288"/>
              <a:ext cx="226332" cy="388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altLang="ru-RU" sz="1800" baseline="-25000">
                <a:solidFill>
                  <a:srgbClr val="002060"/>
                </a:solidFill>
              </a:endParaRPr>
            </a:p>
          </p:txBody>
        </p:sp>
        <p:cxnSp>
          <p:nvCxnSpPr>
            <p:cNvPr id="13340" name="Прямая соединительная линия 39"/>
            <p:cNvCxnSpPr>
              <a:cxnSpLocks noChangeShapeType="1"/>
            </p:cNvCxnSpPr>
            <p:nvPr/>
          </p:nvCxnSpPr>
          <p:spPr bwMode="auto">
            <a:xfrm flipV="1">
              <a:off x="4571603" y="3356545"/>
              <a:ext cx="0" cy="144463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sp>
          <p:nvSpPr>
            <p:cNvPr id="13341" name="TextBox 40"/>
            <p:cNvSpPr txBox="1">
              <a:spLocks noChangeArrowheads="1"/>
            </p:cNvSpPr>
            <p:nvPr/>
          </p:nvSpPr>
          <p:spPr bwMode="auto">
            <a:xfrm>
              <a:off x="1677702" y="2132856"/>
              <a:ext cx="1583528" cy="573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altLang="ru-RU" sz="1600">
                  <a:solidFill>
                    <a:srgbClr val="FF0000"/>
                  </a:solidFill>
                </a:rPr>
                <a:t>κ</a:t>
              </a:r>
              <a:r>
                <a:rPr lang="en-US" altLang="ru-RU" sz="1600">
                  <a:solidFill>
                    <a:srgbClr val="FF0000"/>
                  </a:solidFill>
                </a:rPr>
                <a:t>(πr</a:t>
              </a:r>
              <a:r>
                <a:rPr lang="en-US" altLang="ru-RU" sz="1600" baseline="-25000">
                  <a:solidFill>
                    <a:srgbClr val="FF0000"/>
                  </a:solidFill>
                </a:rPr>
                <a:t>c</a:t>
              </a:r>
              <a:r>
                <a:rPr lang="en-US" altLang="ru-RU" sz="1600">
                  <a:solidFill>
                    <a:srgbClr val="FF0000"/>
                  </a:solidFill>
                </a:rPr>
                <a:t> - y</a:t>
              </a:r>
              <a:r>
                <a:rPr lang="en-US" altLang="ru-RU" sz="1600" baseline="-25000">
                  <a:solidFill>
                    <a:srgbClr val="FF0000"/>
                  </a:solidFill>
                </a:rPr>
                <a:t>0</a:t>
              </a:r>
              <a:r>
                <a:rPr lang="en-US" altLang="ru-RU" sz="1800">
                  <a:solidFill>
                    <a:srgbClr val="FF0000"/>
                  </a:solidFill>
                </a:rPr>
                <a:t>)</a:t>
              </a:r>
              <a:endParaRPr lang="ru-RU" altLang="ru-RU" sz="1800" baseline="-25000">
                <a:solidFill>
                  <a:srgbClr val="FF0000"/>
                </a:solidFill>
              </a:endParaRPr>
            </a:p>
          </p:txBody>
        </p:sp>
        <p:graphicFrame>
          <p:nvGraphicFramePr>
            <p:cNvPr id="13316" name="Object 12"/>
            <p:cNvGraphicFramePr>
              <a:graphicFrameLocks noChangeAspect="1"/>
            </p:cNvGraphicFramePr>
            <p:nvPr/>
          </p:nvGraphicFramePr>
          <p:xfrm>
            <a:off x="3793728" y="2888233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675" name="Формула" r:id="rId8" imgW="114151" imgH="215619" progId="Equation.3">
                    <p:embed/>
                  </p:oleObj>
                </mc:Choice>
                <mc:Fallback>
                  <p:oleObj name="Формула" r:id="rId8" imgW="114151" imgH="215619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3728" y="2888233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42" name="TextBox 35"/>
            <p:cNvSpPr txBox="1">
              <a:spLocks noChangeArrowheads="1"/>
            </p:cNvSpPr>
            <p:nvPr/>
          </p:nvSpPr>
          <p:spPr bwMode="auto">
            <a:xfrm>
              <a:off x="4374078" y="2924944"/>
              <a:ext cx="1184676" cy="49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sz="1600">
                  <a:solidFill>
                    <a:srgbClr val="FF0000"/>
                  </a:solidFill>
                </a:rPr>
                <a:t>πr</a:t>
              </a:r>
              <a:r>
                <a:rPr lang="en-US" altLang="ru-RU" sz="1600" baseline="-25000">
                  <a:solidFill>
                    <a:srgbClr val="FF0000"/>
                  </a:solidFill>
                </a:rPr>
                <a:t>c</a:t>
              </a:r>
              <a:r>
                <a:rPr lang="en-US" altLang="ru-RU" sz="1600">
                  <a:solidFill>
                    <a:srgbClr val="FF0000"/>
                  </a:solidFill>
                </a:rPr>
                <a:t>+ y</a:t>
              </a:r>
              <a:r>
                <a:rPr lang="en-US" altLang="ru-RU" sz="1600" baseline="-25000">
                  <a:solidFill>
                    <a:srgbClr val="FF0000"/>
                  </a:solidFill>
                </a:rPr>
                <a:t>0</a:t>
              </a:r>
              <a:endParaRPr lang="ru-RU" altLang="ru-RU" sz="16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13343" name="Прямая соединительная линия 39"/>
            <p:cNvCxnSpPr>
              <a:cxnSpLocks noChangeShapeType="1"/>
            </p:cNvCxnSpPr>
            <p:nvPr/>
          </p:nvCxnSpPr>
          <p:spPr bwMode="auto">
            <a:xfrm flipV="1">
              <a:off x="5004048" y="3356992"/>
              <a:ext cx="0" cy="144463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miter lim="800000"/>
              <a:headEnd/>
              <a:tailEnd/>
            </a:ln>
          </p:spPr>
        </p:cxnSp>
        <p:cxnSp>
          <p:nvCxnSpPr>
            <p:cNvPr id="13344" name="Прямая соединительная линия 62"/>
            <p:cNvCxnSpPr>
              <a:cxnSpLocks noChangeShapeType="1"/>
            </p:cNvCxnSpPr>
            <p:nvPr/>
          </p:nvCxnSpPr>
          <p:spPr bwMode="auto">
            <a:xfrm flipH="1">
              <a:off x="5004048" y="2420888"/>
              <a:ext cx="2" cy="648072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</p:cxnSp>
        <p:cxnSp>
          <p:nvCxnSpPr>
            <p:cNvPr id="13345" name="Прямая соединительная линия 63"/>
            <p:cNvCxnSpPr>
              <a:cxnSpLocks noChangeShapeType="1"/>
            </p:cNvCxnSpPr>
            <p:nvPr/>
          </p:nvCxnSpPr>
          <p:spPr bwMode="auto">
            <a:xfrm flipH="1">
              <a:off x="3131840" y="2420888"/>
              <a:ext cx="1871514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</p:cxnSp>
        <p:cxnSp>
          <p:nvCxnSpPr>
            <p:cNvPr id="13346" name="Прямая со стрелкой 16"/>
            <p:cNvCxnSpPr>
              <a:cxnSpLocks noChangeShapeType="1"/>
            </p:cNvCxnSpPr>
            <p:nvPr/>
          </p:nvCxnSpPr>
          <p:spPr bwMode="auto">
            <a:xfrm>
              <a:off x="2771800" y="3068960"/>
              <a:ext cx="360040" cy="36004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  <p:cxnSp>
          <p:nvCxnSpPr>
            <p:cNvPr id="13347" name="Прямая со стрелкой 16"/>
            <p:cNvCxnSpPr>
              <a:cxnSpLocks noChangeShapeType="1"/>
            </p:cNvCxnSpPr>
            <p:nvPr/>
          </p:nvCxnSpPr>
          <p:spPr bwMode="auto">
            <a:xfrm flipV="1">
              <a:off x="6012160" y="3140968"/>
              <a:ext cx="288032" cy="288032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miter lim="800000"/>
              <a:headEnd/>
              <a:tailEnd/>
            </a:ln>
          </p:spPr>
        </p:cxnSp>
      </p:grpSp>
      <p:sp>
        <p:nvSpPr>
          <p:cNvPr id="36" name="Номер слайда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sp>
        <p:nvSpPr>
          <p:cNvPr id="37" name="Нижний колонтитул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9375" y="939800"/>
            <a:ext cx="6462713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RSSC model is </a:t>
            </a:r>
            <a:r>
              <a:rPr lang="en-US" i="0" dirty="0">
                <a:solidFill>
                  <a:srgbClr val="FF0000"/>
                </a:solidFill>
                <a:latin typeface="+mn-lt"/>
                <a:cs typeface="+mn-cs"/>
              </a:rPr>
              <a:t>not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 equivalent to the ADD model with one ED of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size 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R=(</a:t>
            </a:r>
            <a:r>
              <a:rPr lang="el-GR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πκ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)</a:t>
            </a:r>
            <a:r>
              <a:rPr lang="en-US" i="0" baseline="30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-1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up to </a:t>
            </a:r>
            <a:r>
              <a:rPr lang="el-GR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κ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≈10</a:t>
            </a:r>
            <a:r>
              <a:rPr lang="en-US" i="0" baseline="3000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-20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i="0" dirty="0" err="1">
                <a:solidFill>
                  <a:srgbClr val="002060"/>
                </a:solidFill>
                <a:latin typeface="+mn-lt"/>
                <a:cs typeface="Times New Roman"/>
              </a:rPr>
              <a:t>eV</a:t>
            </a:r>
            <a:endParaRPr lang="en-US" i="0" baseline="30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graphicFrame>
        <p:nvGraphicFramePr>
          <p:cNvPr id="25602" name="Объект 7"/>
          <p:cNvGraphicFramePr>
            <a:graphicFrameLocks noChangeAspect="1"/>
          </p:cNvGraphicFramePr>
          <p:nvPr/>
        </p:nvGraphicFramePr>
        <p:xfrm>
          <a:off x="1677988" y="2708920"/>
          <a:ext cx="5872162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1" name="Формула" r:id="rId4" imgW="2666880" imgH="368280" progId="Equation.3">
                  <p:embed/>
                </p:oleObj>
              </mc:Choice>
              <mc:Fallback>
                <p:oleObj name="Формула" r:id="rId4" imgW="2666880" imgH="36828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7988" y="2708920"/>
                        <a:ext cx="5872162" cy="8112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93134" y="2019300"/>
            <a:ext cx="4746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i="0" dirty="0">
                <a:solidFill>
                  <a:srgbClr val="7030A0"/>
                </a:solidFill>
                <a:latin typeface="+mn-lt"/>
                <a:cs typeface="+mn-cs"/>
              </a:rPr>
              <a:t>Hierarchy relation for small </a:t>
            </a:r>
            <a:r>
              <a:rPr lang="el-GR" sz="2800" i="0" dirty="0" smtClean="0">
                <a:solidFill>
                  <a:srgbClr val="7030A0"/>
                </a:solidFill>
                <a:latin typeface="Times New Roman"/>
                <a:cs typeface="Times New Roman"/>
              </a:rPr>
              <a:t>κ</a:t>
            </a:r>
            <a:r>
              <a:rPr lang="en-US" sz="2800" i="0" dirty="0" smtClean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endParaRPr lang="ru-RU" sz="2800" i="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5313" y="4047158"/>
            <a:ext cx="247967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But the inequality</a:t>
            </a:r>
            <a:endParaRPr lang="ru-RU" i="0" dirty="0">
              <a:latin typeface="+mn-lt"/>
              <a:cs typeface="+mn-cs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4384675" y="4088234"/>
          <a:ext cx="13700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2" name="Формула" r:id="rId6" imgW="622080" imgH="190440" progId="Equation.3">
                  <p:embed/>
                </p:oleObj>
              </mc:Choice>
              <mc:Fallback>
                <p:oleObj name="Формула" r:id="rId6" imgW="6220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4675" y="4088234"/>
                        <a:ext cx="1370013" cy="419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96136" y="4016226"/>
            <a:ext cx="16986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means that </a:t>
            </a:r>
            <a:endParaRPr lang="ru-RU" i="0" dirty="0">
              <a:latin typeface="+mn-lt"/>
              <a:cs typeface="+mn-cs"/>
            </a:endParaRPr>
          </a:p>
        </p:txBody>
      </p:sp>
      <p:graphicFrame>
        <p:nvGraphicFramePr>
          <p:cNvPr id="25604" name="Object 6"/>
          <p:cNvGraphicFramePr>
            <a:graphicFrameLocks noChangeAspect="1"/>
          </p:cNvGraphicFramePr>
          <p:nvPr/>
        </p:nvGraphicFramePr>
        <p:xfrm>
          <a:off x="2555875" y="4827588"/>
          <a:ext cx="4081463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3" name="Формула" r:id="rId8" imgW="1854000" imgH="444240" progId="Equation.3">
                  <p:embed/>
                </p:oleObj>
              </mc:Choice>
              <mc:Fallback>
                <p:oleObj name="Формула" r:id="rId8" imgW="185400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4827588"/>
                        <a:ext cx="4081463" cy="97790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30375" y="260350"/>
            <a:ext cx="5689600" cy="584200"/>
          </a:xfrm>
          <a:prstGeom prst="rect">
            <a:avLst/>
          </a:prstGeom>
          <a:effectLst>
            <a:outerShdw blurRad="50800" dist="50800" dir="5400000" algn="ctr" rotWithShape="0">
              <a:srgbClr val="FFFF99"/>
            </a:outerShdw>
          </a:effec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RSSC model </a:t>
            </a:r>
            <a:r>
              <a:rPr lang="en-US" sz="3200" i="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vs.ADD</a:t>
            </a:r>
            <a:r>
              <a:rPr lang="en-US" sz="32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model</a:t>
            </a:r>
            <a:endParaRPr lang="ru-RU" sz="3200" b="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tch801 XBd BT" pitchFamily="18" charset="0"/>
              <a:cs typeface="+mn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50" y="6084317"/>
            <a:ext cx="514350" cy="365125"/>
          </a:xfrm>
        </p:spPr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27313" y="6084317"/>
            <a:ext cx="3824287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2231479" y="1052736"/>
          <a:ext cx="5076825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2" name="Формула" r:id="rId4" imgW="2425700" imgH="457200" progId="Equation.3">
                  <p:embed/>
                </p:oleObj>
              </mc:Choice>
              <mc:Fallback>
                <p:oleObj name="Формула" r:id="rId4" imgW="24257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479" y="1052736"/>
                        <a:ext cx="5076825" cy="95567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360673" y="4328641"/>
            <a:ext cx="1131207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  <a:latin typeface="+mn-lt"/>
              </a:rPr>
              <a:t>where</a:t>
            </a:r>
          </a:p>
        </p:txBody>
      </p:sp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3643313" y="4170363"/>
          <a:ext cx="329247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3" name="Формула" r:id="rId6" imgW="1168200" imgH="469800" progId="Equation.3">
                  <p:embed/>
                </p:oleObj>
              </mc:Choice>
              <mc:Fallback>
                <p:oleObj name="Формула" r:id="rId6" imgW="1168200" imgH="469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4170363"/>
                        <a:ext cx="3292475" cy="9382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7380312" y="2960489"/>
            <a:ext cx="129614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060"/>
                </a:solidFill>
              </a:rPr>
              <a:t>(A.K, 2006)</a:t>
            </a:r>
          </a:p>
        </p:txBody>
      </p:sp>
      <p:sp>
        <p:nvSpPr>
          <p:cNvPr id="11" name="Номер слайда 11"/>
          <p:cNvSpPr txBox="1">
            <a:spLocks/>
          </p:cNvSpPr>
          <p:nvPr/>
        </p:nvSpPr>
        <p:spPr bwMode="auto">
          <a:xfrm>
            <a:off x="6517109" y="592430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AC3D32-E61B-40AC-986B-EB0C2FCFC973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12" name="Object 12"/>
          <p:cNvGraphicFramePr>
            <a:graphicFrameLocks noChangeAspect="1"/>
          </p:cNvGraphicFramePr>
          <p:nvPr/>
        </p:nvGraphicFramePr>
        <p:xfrm>
          <a:off x="4478759" y="191683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4" name="Формула" r:id="rId8" imgW="114151" imgH="215619" progId="Equation.3">
                  <p:embed/>
                </p:oleObj>
              </mc:Choice>
              <mc:Fallback>
                <p:oleObj name="Формула" r:id="rId8" imgW="114151" imgH="21561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8759" y="1916832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3"/>
          <p:cNvGraphicFramePr>
            <a:graphicFrameLocks noChangeAspect="1"/>
          </p:cNvGraphicFramePr>
          <p:nvPr/>
        </p:nvGraphicFramePr>
        <p:xfrm>
          <a:off x="2159422" y="2708920"/>
          <a:ext cx="51847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5" name="Формула" r:id="rId10" imgW="2133360" imgH="444240" progId="Equation.3">
                  <p:embed/>
                </p:oleObj>
              </mc:Choice>
              <mc:Fallback>
                <p:oleObj name="Формула" r:id="rId10" imgW="2133360" imgH="444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422" y="2708920"/>
                        <a:ext cx="5184775" cy="10795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1115616" y="3140968"/>
            <a:ext cx="762000" cy="252413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i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50" y="6084317"/>
            <a:ext cx="514350" cy="365125"/>
          </a:xfrm>
        </p:spPr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627313" y="6084317"/>
            <a:ext cx="3824287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1" name="Номер слайда 11"/>
          <p:cNvSpPr txBox="1">
            <a:spLocks/>
          </p:cNvSpPr>
          <p:nvPr/>
        </p:nvSpPr>
        <p:spPr bwMode="auto">
          <a:xfrm>
            <a:off x="6517109" y="592430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AC3D32-E61B-40AC-986B-EB0C2FCFC973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72223" y="509811"/>
          <a:ext cx="223202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7" name="Формула" r:id="rId4" imgW="990170" imgH="241195" progId="Equation.3">
                  <p:embed/>
                </p:oleObj>
              </mc:Choice>
              <mc:Fallback>
                <p:oleObj name="Формула" r:id="rId4" imgW="990170" imgH="241195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223" y="509811"/>
                        <a:ext cx="2232025" cy="5429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63688" y="1412776"/>
          <a:ext cx="3562350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8" name="Формула" r:id="rId6" imgW="1739900" imgH="292100" progId="Equation.3">
                  <p:embed/>
                </p:oleObj>
              </mc:Choice>
              <mc:Fallback>
                <p:oleObj name="Формула" r:id="rId6" imgW="1739900" imgH="292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412776"/>
                        <a:ext cx="3562350" cy="5984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763787" y="2395860"/>
          <a:ext cx="397827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9" name="Формула" r:id="rId8" imgW="1727200" imgH="292100" progId="Equation.3">
                  <p:embed/>
                </p:oleObj>
              </mc:Choice>
              <mc:Fallback>
                <p:oleObj name="Формула" r:id="rId8" imgW="1727200" imgH="292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87" y="2395860"/>
                        <a:ext cx="3978275" cy="673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Прямоугольник 12"/>
          <p:cNvSpPr>
            <a:spLocks noChangeArrowheads="1"/>
          </p:cNvSpPr>
          <p:nvPr/>
        </p:nvSpPr>
        <p:spPr bwMode="auto">
          <a:xfrm>
            <a:off x="1707088" y="519063"/>
            <a:ext cx="28648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5-dimensional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action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2059" name="Прямоугольник 9"/>
          <p:cNvSpPr>
            <a:spLocks noChangeArrowheads="1"/>
          </p:cNvSpPr>
          <p:nvPr/>
        </p:nvSpPr>
        <p:spPr bwMode="auto">
          <a:xfrm>
            <a:off x="899592" y="3653953"/>
            <a:ext cx="3791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Einstein-Hilbert’s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equations:</a:t>
            </a:r>
            <a:endParaRPr lang="ru-RU" i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graphicFrame>
        <p:nvGraphicFramePr>
          <p:cNvPr id="141320" name="Object 11"/>
          <p:cNvGraphicFramePr>
            <a:graphicFrameLocks noChangeAspect="1"/>
          </p:cNvGraphicFramePr>
          <p:nvPr/>
        </p:nvGraphicFramePr>
        <p:xfrm>
          <a:off x="2699792" y="4158009"/>
          <a:ext cx="4664075" cy="171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40" name="Формула" r:id="rId10" imgW="2094591" imgH="774364" progId="Equation.3">
                  <p:embed/>
                </p:oleObj>
              </mc:Choice>
              <mc:Fallback>
                <p:oleObj name="Формула" r:id="rId10" imgW="2094591" imgH="774364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158009"/>
                        <a:ext cx="4664075" cy="1719263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796136" y="2492896"/>
            <a:ext cx="1927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brane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terms)</a:t>
            </a:r>
            <a:endParaRPr lang="ru-RU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1455167"/>
            <a:ext cx="1936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(gravity term)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Прямоугольник 3"/>
          <p:cNvSpPr>
            <a:spLocks noChangeArrowheads="1"/>
          </p:cNvSpPr>
          <p:nvPr/>
        </p:nvSpPr>
        <p:spPr bwMode="auto">
          <a:xfrm>
            <a:off x="4508505" y="868650"/>
            <a:ext cx="31598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(Randall &amp; </a:t>
            </a:r>
            <a:r>
              <a:rPr lang="en-US" sz="2000" dirty="0" err="1">
                <a:solidFill>
                  <a:srgbClr val="002060"/>
                </a:solidFill>
              </a:rPr>
              <a:t>Sundrum</a:t>
            </a:r>
            <a:r>
              <a:rPr lang="en-US" sz="2000" dirty="0">
                <a:solidFill>
                  <a:srgbClr val="002060"/>
                </a:solidFill>
              </a:rPr>
              <a:t>, 1999)</a:t>
            </a: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3119438" y="1484313"/>
          <a:ext cx="5253037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6" name="Формула" r:id="rId4" imgW="2234880" imgH="215640" progId="Equation.3">
                  <p:embed/>
                </p:oleObj>
              </mc:Choice>
              <mc:Fallback>
                <p:oleObj name="Формула" r:id="rId4" imgW="223488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1484313"/>
                        <a:ext cx="5253037" cy="509587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Прямоугольник 8"/>
          <p:cNvSpPr>
            <a:spLocks noChangeArrowheads="1"/>
          </p:cNvSpPr>
          <p:nvPr/>
        </p:nvSpPr>
        <p:spPr bwMode="auto">
          <a:xfrm>
            <a:off x="971550" y="3141663"/>
            <a:ext cx="2305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7030A0"/>
                </a:solidFill>
                <a:latin typeface="+mn-lt"/>
                <a:cs typeface="+mn-cs"/>
              </a:rPr>
              <a:t>The RS solution: </a:t>
            </a:r>
            <a:endParaRPr lang="ru-RU" i="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5130" name="Прямоугольник 9"/>
          <p:cNvSpPr>
            <a:spLocks noChangeArrowheads="1"/>
          </p:cNvSpPr>
          <p:nvPr/>
        </p:nvSpPr>
        <p:spPr bwMode="auto">
          <a:xfrm>
            <a:off x="1466850" y="3678238"/>
            <a:ext cx="54041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does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not 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explicitly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reproduce 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the jump </a:t>
            </a:r>
          </a:p>
          <a:p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altLang="ru-RU" i="0" smtClean="0">
                <a:solidFill>
                  <a:srgbClr val="002060"/>
                </a:solidFill>
                <a:latin typeface="+mn-lt"/>
              </a:rPr>
              <a:t>of derivative on </a:t>
            </a:r>
            <a:r>
              <a:rPr lang="en-US" altLang="ru-RU" i="0" dirty="0" err="1" smtClean="0">
                <a:solidFill>
                  <a:srgbClr val="002060"/>
                </a:solidFill>
                <a:latin typeface="+mn-lt"/>
              </a:rPr>
              <a:t>TeV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i="0" dirty="0" err="1" smtClean="0">
                <a:solidFill>
                  <a:srgbClr val="002060"/>
                </a:solidFill>
                <a:latin typeface="+mn-lt"/>
              </a:rPr>
              <a:t>brane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 (at y=</a:t>
            </a:r>
            <a:r>
              <a:rPr lang="el-GR" altLang="ru-RU" i="0" dirty="0">
                <a:solidFill>
                  <a:srgbClr val="002060"/>
                </a:solidFill>
                <a:latin typeface="+mn-lt"/>
              </a:rPr>
              <a:t>π</a:t>
            </a:r>
            <a:r>
              <a:rPr lang="en-US" altLang="ru-RU" i="0" dirty="0" err="1" smtClean="0">
                <a:solidFill>
                  <a:srgbClr val="002060"/>
                </a:solidFill>
                <a:latin typeface="+mn-lt"/>
              </a:rPr>
              <a:t>r</a:t>
            </a:r>
            <a:r>
              <a:rPr lang="en-US" altLang="ru-RU" i="0" baseline="-25000" dirty="0" err="1" smtClean="0">
                <a:solidFill>
                  <a:srgbClr val="002060"/>
                </a:solidFill>
                <a:latin typeface="+mn-lt"/>
              </a:rPr>
              <a:t>c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)</a:t>
            </a:r>
            <a:endParaRPr lang="ru-RU" altLang="ru-RU" i="0" dirty="0">
              <a:latin typeface="+mn-lt"/>
            </a:endParaRPr>
          </a:p>
        </p:txBody>
      </p:sp>
      <p:sp>
        <p:nvSpPr>
          <p:cNvPr id="5131" name="Прямоугольник 10"/>
          <p:cNvSpPr>
            <a:spLocks noChangeArrowheads="1"/>
          </p:cNvSpPr>
          <p:nvPr/>
        </p:nvSpPr>
        <p:spPr bwMode="auto">
          <a:xfrm>
            <a:off x="1439863" y="4581128"/>
            <a:ext cx="61564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is 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not symmetric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with respect to </a:t>
            </a:r>
            <a:r>
              <a:rPr lang="en-US" altLang="ru-RU" i="0" dirty="0" smtClean="0">
                <a:solidFill>
                  <a:srgbClr val="FF0000"/>
                </a:solidFill>
                <a:latin typeface="+mn-lt"/>
              </a:rPr>
              <a:t>both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i="0" dirty="0" err="1" smtClean="0">
                <a:solidFill>
                  <a:srgbClr val="002060"/>
                </a:solidFill>
                <a:latin typeface="+mn-lt"/>
              </a:rPr>
              <a:t>branes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 </a:t>
            </a:r>
            <a:endParaRPr lang="en-US" altLang="ru-RU" i="0" dirty="0">
              <a:solidFill>
                <a:srgbClr val="002060"/>
              </a:solidFill>
              <a:latin typeface="+mn-lt"/>
            </a:endParaRPr>
          </a:p>
          <a:p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 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</a:rPr>
              <a:t>(located at y=0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and</a:t>
            </a:r>
            <a:r>
              <a:rPr lang="en-US" altLang="ru-RU" i="0" baseline="-25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y=</a:t>
            </a:r>
            <a:r>
              <a:rPr lang="el-GR" altLang="ru-RU" i="0" dirty="0">
                <a:solidFill>
                  <a:srgbClr val="002060"/>
                </a:solidFill>
                <a:latin typeface="+mn-lt"/>
              </a:rPr>
              <a:t>π</a:t>
            </a:r>
            <a:r>
              <a:rPr lang="en-US" altLang="ru-RU" i="0" dirty="0" err="1">
                <a:solidFill>
                  <a:srgbClr val="002060"/>
                </a:solidFill>
                <a:latin typeface="+mn-lt"/>
              </a:rPr>
              <a:t>r</a:t>
            </a:r>
            <a:r>
              <a:rPr lang="en-US" altLang="ru-RU" i="0" baseline="-25000" dirty="0" err="1">
                <a:solidFill>
                  <a:srgbClr val="002060"/>
                </a:solidFill>
                <a:latin typeface="+mn-lt"/>
              </a:rPr>
              <a:t>c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) </a:t>
            </a:r>
          </a:p>
        </p:txBody>
      </p:sp>
      <p:sp>
        <p:nvSpPr>
          <p:cNvPr id="5132" name="Прямоугольник 9"/>
          <p:cNvSpPr>
            <a:spLocks noChangeArrowheads="1"/>
          </p:cNvSpPr>
          <p:nvPr/>
        </p:nvSpPr>
        <p:spPr bwMode="auto">
          <a:xfrm>
            <a:off x="1403350" y="5518150"/>
            <a:ext cx="46137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 does not include a </a:t>
            </a:r>
            <a:r>
              <a:rPr lang="en-US" altLang="ru-RU" i="0" dirty="0">
                <a:solidFill>
                  <a:srgbClr val="FF0000"/>
                </a:solidFill>
                <a:latin typeface="+mn-lt"/>
              </a:rPr>
              <a:t>constant </a:t>
            </a:r>
            <a:r>
              <a:rPr lang="en-US" altLang="ru-RU" i="0" dirty="0">
                <a:solidFill>
                  <a:srgbClr val="002060"/>
                </a:solidFill>
                <a:latin typeface="+mn-lt"/>
              </a:rPr>
              <a:t>term</a:t>
            </a:r>
            <a:endParaRPr lang="ru-RU" altLang="ru-RU" i="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5123" name="Object 16"/>
          <p:cNvGraphicFramePr>
            <a:graphicFrameLocks noChangeAspect="1"/>
          </p:cNvGraphicFramePr>
          <p:nvPr/>
        </p:nvGraphicFramePr>
        <p:xfrm>
          <a:off x="746125" y="1484313"/>
          <a:ext cx="2168525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7" name="Формула" r:id="rId6" imgW="723600" imgH="177480" progId="Equation.3">
                  <p:embed/>
                </p:oleObj>
              </mc:Choice>
              <mc:Fallback>
                <p:oleObj name="Формула" r:id="rId6" imgW="723600" imgH="177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1484313"/>
                        <a:ext cx="2168525" cy="534987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13"/>
          <p:cNvGraphicFramePr>
            <a:graphicFrameLocks noChangeAspect="1"/>
          </p:cNvGraphicFramePr>
          <p:nvPr/>
        </p:nvGraphicFramePr>
        <p:xfrm>
          <a:off x="2443163" y="2376488"/>
          <a:ext cx="218281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8" name="Формула" r:id="rId8" imgW="812520" imgH="177480" progId="Equation.3">
                  <p:embed/>
                </p:oleObj>
              </mc:Choice>
              <mc:Fallback>
                <p:oleObj name="Формула" r:id="rId8" imgW="812520" imgH="177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3163" y="2376488"/>
                        <a:ext cx="2182812" cy="476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403648" y="333375"/>
            <a:ext cx="6336085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25400" algn="ctr" rotWithShape="0">
              <a:srgbClr val="FFFF99"/>
            </a:outerShdw>
          </a:effectLst>
        </p:spPr>
        <p:txBody>
          <a:bodyPr wrap="square">
            <a:spAutoFit/>
          </a:bodyPr>
          <a:lstStyle/>
          <a:p>
            <a:pPr marL="288925" indent="-288925" algn="ctr">
              <a:spcBef>
                <a:spcPct val="50000"/>
              </a:spcBef>
              <a:defRPr/>
            </a:pP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Original Randall-</a:t>
            </a:r>
            <a:r>
              <a:rPr lang="en-US" sz="2800" i="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Sundrum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en-US" sz="2800" i="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solution</a:t>
            </a:r>
            <a:endParaRPr lang="ru-RU" sz="280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graphicFrame>
        <p:nvGraphicFramePr>
          <p:cNvPr id="5125" name="Object 15"/>
          <p:cNvGraphicFramePr>
            <a:graphicFrameLocks noChangeAspect="1"/>
          </p:cNvGraphicFramePr>
          <p:nvPr/>
        </p:nvGraphicFramePr>
        <p:xfrm>
          <a:off x="5003800" y="2376488"/>
          <a:ext cx="242093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9" name="Формула" r:id="rId10" imgW="901440" imgH="177480" progId="Equation.3">
                  <p:embed/>
                </p:oleObj>
              </mc:Choice>
              <mc:Fallback>
                <p:oleObj name="Формула" r:id="rId10" imgW="901440" imgH="177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2376488"/>
                        <a:ext cx="2420938" cy="476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7" name="AutoShape 17"/>
          <p:cNvSpPr>
            <a:spLocks noChangeArrowheads="1"/>
          </p:cNvSpPr>
          <p:nvPr/>
        </p:nvSpPr>
        <p:spPr bwMode="auto">
          <a:xfrm>
            <a:off x="1403350" y="2565028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47" name="Прямая со стрелкой 10"/>
          <p:cNvCxnSpPr>
            <a:cxnSpLocks noChangeShapeType="1"/>
          </p:cNvCxnSpPr>
          <p:nvPr/>
        </p:nvCxnSpPr>
        <p:spPr bwMode="auto">
          <a:xfrm flipV="1">
            <a:off x="3275013" y="2189461"/>
            <a:ext cx="0" cy="3141663"/>
          </a:xfrm>
          <a:prstGeom prst="straightConnector1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 type="arrow" w="med" len="med"/>
          </a:ln>
        </p:spPr>
      </p:cxnSp>
      <p:cxnSp>
        <p:nvCxnSpPr>
          <p:cNvPr id="10248" name="Прямая со стрелкой 12"/>
          <p:cNvCxnSpPr>
            <a:cxnSpLocks noChangeShapeType="1"/>
          </p:cNvCxnSpPr>
          <p:nvPr/>
        </p:nvCxnSpPr>
        <p:spPr bwMode="auto">
          <a:xfrm>
            <a:off x="1042988" y="4494511"/>
            <a:ext cx="6480175" cy="0"/>
          </a:xfrm>
          <a:prstGeom prst="straightConnector1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 type="arrow" w="med" len="med"/>
          </a:ln>
        </p:spPr>
      </p:cxnSp>
      <p:cxnSp>
        <p:nvCxnSpPr>
          <p:cNvPr id="10249" name="Прямая со стрелкой 16"/>
          <p:cNvCxnSpPr>
            <a:cxnSpLocks noChangeShapeType="1"/>
          </p:cNvCxnSpPr>
          <p:nvPr/>
        </p:nvCxnSpPr>
        <p:spPr bwMode="auto">
          <a:xfrm flipV="1">
            <a:off x="3235325" y="3053061"/>
            <a:ext cx="1439863" cy="1441450"/>
          </a:xfrm>
          <a:prstGeom prst="straightConnector1">
            <a:avLst/>
          </a:prstGeom>
          <a:noFill/>
          <a:ln w="25400" algn="ctr">
            <a:solidFill>
              <a:srgbClr val="7030A0"/>
            </a:solidFill>
            <a:miter lim="800000"/>
            <a:headEnd/>
            <a:tailEnd/>
          </a:ln>
        </p:spPr>
      </p:cxnSp>
      <p:cxnSp>
        <p:nvCxnSpPr>
          <p:cNvPr id="10250" name="Прямая соединительная линия 36"/>
          <p:cNvCxnSpPr>
            <a:cxnSpLocks noChangeShapeType="1"/>
          </p:cNvCxnSpPr>
          <p:nvPr/>
        </p:nvCxnSpPr>
        <p:spPr bwMode="auto">
          <a:xfrm flipH="1" flipV="1">
            <a:off x="1793875" y="3054649"/>
            <a:ext cx="1439863" cy="1441450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cxnSp>
        <p:nvCxnSpPr>
          <p:cNvPr id="10251" name="Прямая соединительная линия 37"/>
          <p:cNvCxnSpPr>
            <a:cxnSpLocks noChangeShapeType="1"/>
          </p:cNvCxnSpPr>
          <p:nvPr/>
        </p:nvCxnSpPr>
        <p:spPr bwMode="auto">
          <a:xfrm flipH="1" flipV="1">
            <a:off x="4675188" y="3054649"/>
            <a:ext cx="1439862" cy="1439862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sp>
        <p:nvSpPr>
          <p:cNvPr id="10252" name="TextBox 20"/>
          <p:cNvSpPr txBox="1">
            <a:spLocks noChangeArrowheads="1"/>
          </p:cNvSpPr>
          <p:nvPr/>
        </p:nvSpPr>
        <p:spPr bwMode="auto">
          <a:xfrm>
            <a:off x="2701925" y="1757661"/>
            <a:ext cx="1116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altLang="ru-RU">
                <a:solidFill>
                  <a:srgbClr val="002060"/>
                </a:solidFill>
              </a:rPr>
              <a:t>σ</a:t>
            </a:r>
            <a:r>
              <a:rPr lang="en-US" altLang="ru-RU">
                <a:solidFill>
                  <a:srgbClr val="002060"/>
                </a:solidFill>
              </a:rPr>
              <a:t>(y)+ </a:t>
            </a:r>
            <a:r>
              <a:rPr lang="en-US" altLang="ru-RU" sz="2000">
                <a:solidFill>
                  <a:srgbClr val="002060"/>
                </a:solidFill>
              </a:rPr>
              <a:t>C</a:t>
            </a:r>
            <a:endParaRPr lang="ru-RU" altLang="ru-RU" sz="2000" baseline="-25000">
              <a:solidFill>
                <a:srgbClr val="002060"/>
              </a:solidFill>
            </a:endParaRPr>
          </a:p>
        </p:txBody>
      </p:sp>
      <p:sp>
        <p:nvSpPr>
          <p:cNvPr id="10253" name="TextBox 21"/>
          <p:cNvSpPr txBox="1">
            <a:spLocks noChangeArrowheads="1"/>
          </p:cNvSpPr>
          <p:nvPr/>
        </p:nvSpPr>
        <p:spPr bwMode="auto">
          <a:xfrm>
            <a:off x="7627938" y="4207174"/>
            <a:ext cx="320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y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10254" name="TextBox 23"/>
          <p:cNvSpPr txBox="1">
            <a:spLocks noChangeArrowheads="1"/>
          </p:cNvSpPr>
          <p:nvPr/>
        </p:nvSpPr>
        <p:spPr bwMode="auto">
          <a:xfrm>
            <a:off x="5827713" y="4565949"/>
            <a:ext cx="719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2πr</a:t>
            </a:r>
            <a:r>
              <a:rPr lang="en-US" altLang="ru-RU" baseline="-25000">
                <a:solidFill>
                  <a:srgbClr val="002060"/>
                </a:solidFill>
              </a:rPr>
              <a:t>c</a:t>
            </a:r>
            <a:endParaRPr lang="ru-RU" altLang="ru-RU" baseline="-25000">
              <a:solidFill>
                <a:srgbClr val="002060"/>
              </a:solidFill>
            </a:endParaRPr>
          </a:p>
        </p:txBody>
      </p:sp>
      <p:sp>
        <p:nvSpPr>
          <p:cNvPr id="10255" name="TextBox 25"/>
          <p:cNvSpPr txBox="1">
            <a:spLocks noChangeArrowheads="1"/>
          </p:cNvSpPr>
          <p:nvPr/>
        </p:nvSpPr>
        <p:spPr bwMode="auto">
          <a:xfrm>
            <a:off x="1435100" y="4565949"/>
            <a:ext cx="666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-πr</a:t>
            </a:r>
            <a:r>
              <a:rPr lang="en-US" altLang="ru-RU" baseline="-25000">
                <a:solidFill>
                  <a:srgbClr val="002060"/>
                </a:solidFill>
              </a:rPr>
              <a:t>c</a:t>
            </a:r>
            <a:endParaRPr lang="ru-RU" altLang="ru-RU" baseline="-25000">
              <a:solidFill>
                <a:srgbClr val="002060"/>
              </a:solidFill>
            </a:endParaRPr>
          </a:p>
        </p:txBody>
      </p:sp>
      <p:sp>
        <p:nvSpPr>
          <p:cNvPr id="10256" name="TextBox 26"/>
          <p:cNvSpPr txBox="1">
            <a:spLocks noChangeArrowheads="1"/>
          </p:cNvSpPr>
          <p:nvPr/>
        </p:nvSpPr>
        <p:spPr bwMode="auto">
          <a:xfrm>
            <a:off x="3233738" y="4610399"/>
            <a:ext cx="338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0</a:t>
            </a:r>
            <a:endParaRPr lang="ru-RU" altLang="ru-RU">
              <a:solidFill>
                <a:srgbClr val="002060"/>
              </a:solidFill>
            </a:endParaRPr>
          </a:p>
        </p:txBody>
      </p:sp>
      <p:cxnSp>
        <p:nvCxnSpPr>
          <p:cNvPr id="10257" name="Прямая соединительная линия 28"/>
          <p:cNvCxnSpPr>
            <a:cxnSpLocks noChangeShapeType="1"/>
          </p:cNvCxnSpPr>
          <p:nvPr/>
        </p:nvCxnSpPr>
        <p:spPr bwMode="auto">
          <a:xfrm flipV="1">
            <a:off x="1795463" y="4421486"/>
            <a:ext cx="0" cy="144463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cxnSp>
        <p:nvCxnSpPr>
          <p:cNvPr id="10258" name="Прямая соединительная линия 32"/>
          <p:cNvCxnSpPr>
            <a:cxnSpLocks noChangeShapeType="1"/>
          </p:cNvCxnSpPr>
          <p:nvPr/>
        </p:nvCxnSpPr>
        <p:spPr bwMode="auto">
          <a:xfrm flipV="1">
            <a:off x="6115050" y="4421486"/>
            <a:ext cx="0" cy="144463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cxnSp>
        <p:nvCxnSpPr>
          <p:cNvPr id="10259" name="Прямая соединительная линия 34"/>
          <p:cNvCxnSpPr>
            <a:cxnSpLocks noChangeShapeType="1"/>
          </p:cNvCxnSpPr>
          <p:nvPr/>
        </p:nvCxnSpPr>
        <p:spPr bwMode="auto">
          <a:xfrm>
            <a:off x="3201988" y="3053061"/>
            <a:ext cx="1444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sp>
        <p:nvSpPr>
          <p:cNvPr id="10260" name="TextBox 35"/>
          <p:cNvSpPr txBox="1">
            <a:spLocks noChangeArrowheads="1"/>
          </p:cNvSpPr>
          <p:nvPr/>
        </p:nvSpPr>
        <p:spPr bwMode="auto">
          <a:xfrm>
            <a:off x="4470400" y="4565949"/>
            <a:ext cx="565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πr</a:t>
            </a:r>
            <a:r>
              <a:rPr lang="en-US" altLang="ru-RU" baseline="-25000">
                <a:solidFill>
                  <a:srgbClr val="002060"/>
                </a:solidFill>
              </a:rPr>
              <a:t>c</a:t>
            </a:r>
            <a:endParaRPr lang="ru-RU" altLang="ru-RU" baseline="-25000">
              <a:solidFill>
                <a:srgbClr val="002060"/>
              </a:solidFill>
            </a:endParaRPr>
          </a:p>
        </p:txBody>
      </p:sp>
      <p:cxnSp>
        <p:nvCxnSpPr>
          <p:cNvPr id="10261" name="Прямая соединительная линия 39"/>
          <p:cNvCxnSpPr>
            <a:cxnSpLocks noChangeShapeType="1"/>
          </p:cNvCxnSpPr>
          <p:nvPr/>
        </p:nvCxnSpPr>
        <p:spPr bwMode="auto">
          <a:xfrm flipV="1">
            <a:off x="4675188" y="4421486"/>
            <a:ext cx="0" cy="144463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sp>
        <p:nvSpPr>
          <p:cNvPr id="10262" name="TextBox 40"/>
          <p:cNvSpPr txBox="1">
            <a:spLocks noChangeArrowheads="1"/>
          </p:cNvSpPr>
          <p:nvPr/>
        </p:nvSpPr>
        <p:spPr bwMode="auto">
          <a:xfrm>
            <a:off x="3378200" y="2765724"/>
            <a:ext cx="728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2060"/>
                </a:solidFill>
              </a:rPr>
              <a:t>κπr</a:t>
            </a:r>
            <a:r>
              <a:rPr lang="en-US" altLang="ru-RU" baseline="-25000">
                <a:solidFill>
                  <a:srgbClr val="002060"/>
                </a:solidFill>
              </a:rPr>
              <a:t>c</a:t>
            </a:r>
            <a:endParaRPr lang="ru-RU" altLang="ru-RU" baseline="-25000">
              <a:solidFill>
                <a:srgbClr val="002060"/>
              </a:solidFill>
            </a:endParaRPr>
          </a:p>
        </p:txBody>
      </p:sp>
      <p:sp>
        <p:nvSpPr>
          <p:cNvPr id="50" name="AutoShape 53"/>
          <p:cNvSpPr>
            <a:spLocks noChangeArrowheads="1"/>
          </p:cNvSpPr>
          <p:nvPr/>
        </p:nvSpPr>
        <p:spPr bwMode="auto">
          <a:xfrm rot="16200000">
            <a:off x="2216676" y="5032076"/>
            <a:ext cx="1202293" cy="442594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51" name="AutoShape 53"/>
          <p:cNvSpPr>
            <a:spLocks noChangeArrowheads="1"/>
          </p:cNvSpPr>
          <p:nvPr/>
        </p:nvSpPr>
        <p:spPr bwMode="auto">
          <a:xfrm rot="16200000">
            <a:off x="4036020" y="1915122"/>
            <a:ext cx="1214437" cy="431799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10800000" lon="21594000" rev="198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897313" y="3953174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1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7313" y="3953174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4"/>
          <p:cNvGraphicFramePr>
            <a:graphicFrameLocks noChangeAspect="1"/>
          </p:cNvGraphicFramePr>
          <p:nvPr/>
        </p:nvGraphicFramePr>
        <p:xfrm>
          <a:off x="3347864" y="5561212"/>
          <a:ext cx="13414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2" name="Формула" r:id="rId6" imgW="609480" imgH="203040" progId="Equation.3">
                  <p:embed/>
                </p:oleObj>
              </mc:Choice>
              <mc:Fallback>
                <p:oleObj name="Формула" r:id="rId6" imgW="6094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561212"/>
                        <a:ext cx="1341438" cy="447675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5292080" y="1644675"/>
          <a:ext cx="284638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3" name="Формула" r:id="rId8" imgW="1295280" imgH="203040" progId="Equation.3">
                  <p:embed/>
                </p:oleObj>
              </mc:Choice>
              <mc:Fallback>
                <p:oleObj name="Формула" r:id="rId8" imgW="1295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644675"/>
                        <a:ext cx="2846387" cy="446088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265" name="Прямая соединительная линия 39"/>
          <p:cNvCxnSpPr>
            <a:cxnSpLocks noChangeShapeType="1"/>
          </p:cNvCxnSpPr>
          <p:nvPr/>
        </p:nvCxnSpPr>
        <p:spPr bwMode="auto">
          <a:xfrm flipV="1">
            <a:off x="1042988" y="3026074"/>
            <a:ext cx="755650" cy="792162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cxnSp>
        <p:nvCxnSpPr>
          <p:cNvPr id="10266" name="Прямая соединительная линия 43"/>
          <p:cNvCxnSpPr>
            <a:cxnSpLocks noChangeShapeType="1"/>
          </p:cNvCxnSpPr>
          <p:nvPr/>
        </p:nvCxnSpPr>
        <p:spPr bwMode="auto">
          <a:xfrm flipH="1">
            <a:off x="6118225" y="3602336"/>
            <a:ext cx="900113" cy="890588"/>
          </a:xfrm>
          <a:prstGeom prst="line">
            <a:avLst/>
          </a:prstGeom>
          <a:noFill/>
          <a:ln w="25400" algn="ctr">
            <a:solidFill>
              <a:srgbClr val="000099"/>
            </a:solidFill>
            <a:miter lim="800000"/>
            <a:headEnd/>
            <a:tailEnd/>
          </a:ln>
        </p:spPr>
      </p:cxnSp>
      <p:sp>
        <p:nvSpPr>
          <p:cNvPr id="36" name="Прямоугольник 35"/>
          <p:cNvSpPr/>
          <p:nvPr/>
        </p:nvSpPr>
        <p:spPr>
          <a:xfrm rot="21415129">
            <a:off x="2483123" y="3918174"/>
            <a:ext cx="1656184" cy="914400"/>
          </a:xfrm>
          <a:prstGeom prst="rect">
            <a:avLst/>
          </a:prstGeom>
          <a:gradFill>
            <a:gsLst>
              <a:gs pos="0">
                <a:schemeClr val="accent5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</a:gradFill>
          <a:scene3d>
            <a:camera prst="perspectiveContrastingLeftFacing">
              <a:rot lat="623785" lon="6000000" rev="213867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21425185">
            <a:off x="3851275" y="2694038"/>
            <a:ext cx="1656184" cy="9144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  <a:scene3d>
            <a:camera prst="perspectiveContrastingLeftFacing">
              <a:rot lat="623785" lon="6000000" rev="213867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69" name="Прямоугольник 41"/>
          <p:cNvSpPr>
            <a:spLocks noChangeArrowheads="1"/>
          </p:cNvSpPr>
          <p:nvPr/>
        </p:nvSpPr>
        <p:spPr bwMode="auto">
          <a:xfrm>
            <a:off x="1187624" y="908720"/>
            <a:ext cx="6813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Two </a:t>
            </a:r>
            <a:r>
              <a:rPr lang="en-US" i="0" dirty="0" smtClean="0">
                <a:solidFill>
                  <a:srgbClr val="FF0000"/>
                </a:solidFill>
                <a:latin typeface="+mn-lt"/>
                <a:cs typeface="+mn-cs"/>
              </a:rPr>
              <a:t>equivalent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solutions related to different </a:t>
            </a:r>
            <a:r>
              <a:rPr lang="en-US" i="0" dirty="0" err="1" smtClean="0">
                <a:solidFill>
                  <a:srgbClr val="002060"/>
                </a:solidFill>
                <a:latin typeface="+mn-lt"/>
                <a:cs typeface="+mn-cs"/>
              </a:rPr>
              <a:t>branes</a:t>
            </a:r>
            <a:endParaRPr lang="ru-RU" dirty="0">
              <a:latin typeface="+mn-lt"/>
              <a:cs typeface="+mn-cs"/>
            </a:endParaRPr>
          </a:p>
        </p:txBody>
      </p:sp>
      <p:cxnSp>
        <p:nvCxnSpPr>
          <p:cNvPr id="10270" name="Прямая соединительная линия 46"/>
          <p:cNvCxnSpPr>
            <a:cxnSpLocks noChangeShapeType="1"/>
          </p:cNvCxnSpPr>
          <p:nvPr/>
        </p:nvCxnSpPr>
        <p:spPr bwMode="auto">
          <a:xfrm>
            <a:off x="4660900" y="3607099"/>
            <a:ext cx="12700" cy="885825"/>
          </a:xfrm>
          <a:prstGeom prst="line">
            <a:avLst/>
          </a:prstGeom>
          <a:noFill/>
          <a:ln w="25400" algn="ctr">
            <a:solidFill>
              <a:srgbClr val="000099"/>
            </a:solidFill>
            <a:prstDash val="dash"/>
            <a:miter lim="800000"/>
            <a:headEnd/>
            <a:tailEnd/>
          </a:ln>
        </p:spPr>
      </p:cxn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2" name="Нижний колонтитул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925353" y="188640"/>
            <a:ext cx="5238935" cy="523220"/>
          </a:xfrm>
          <a:prstGeom prst="rect">
            <a:avLst/>
          </a:prstGeom>
          <a:effectLst>
            <a:outerShdw blurRad="50800" dist="50800" dir="5400000" algn="ctr" rotWithShape="0">
              <a:srgbClr val="FFFF99"/>
            </a:outerShdw>
          </a:effectLst>
        </p:spPr>
        <p:txBody>
          <a:bodyPr wrap="none">
            <a:spAutoFit/>
          </a:bodyPr>
          <a:lstStyle/>
          <a:p>
            <a:pPr marL="288925" indent="-288925" algn="ctr">
              <a:spcBef>
                <a:spcPct val="50000"/>
              </a:spcBef>
              <a:defRPr/>
            </a:pP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Generalization of RS solution</a:t>
            </a:r>
            <a:endParaRPr lang="ru-RU" sz="280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1331640" y="1223963"/>
          <a:ext cx="67246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0" name="Формула" r:id="rId4" imgW="2793960" imgH="317160" progId="Equation.3">
                  <p:embed/>
                </p:oleObj>
              </mc:Choice>
              <mc:Fallback>
                <p:oleObj name="Формула" r:id="rId4" imgW="2793960" imgH="3171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223963"/>
                        <a:ext cx="6724650" cy="76517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1763713" y="2852738"/>
          <a:ext cx="468471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1" name="Формула" r:id="rId6" imgW="1752480" imgH="215640" progId="Equation.3">
                  <p:embed/>
                </p:oleObj>
              </mc:Choice>
              <mc:Fallback>
                <p:oleObj name="Формула" r:id="rId6" imgW="1752480" imgH="215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2852738"/>
                        <a:ext cx="4684712" cy="576262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10"/>
          <p:cNvSpPr>
            <a:spLocks noChangeArrowheads="1"/>
          </p:cNvSpPr>
          <p:nvPr/>
        </p:nvSpPr>
        <p:spPr bwMode="auto">
          <a:xfrm>
            <a:off x="900113" y="2205038"/>
            <a:ext cx="2286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with </a:t>
            </a:r>
            <a:r>
              <a:rPr lang="en-US" altLang="ru-RU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fine </a:t>
            </a:r>
            <a:r>
              <a:rPr lang="en-US" altLang="ru-RU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tuning </a:t>
            </a:r>
            <a:endParaRPr lang="ru-RU" altLang="ru-RU" i="0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8" name="Object 16"/>
          <p:cNvGraphicFramePr>
            <a:graphicFrameLocks noChangeAspect="1"/>
          </p:cNvGraphicFramePr>
          <p:nvPr/>
        </p:nvGraphicFramePr>
        <p:xfrm>
          <a:off x="2657475" y="4260974"/>
          <a:ext cx="335438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2" name="Формула" r:id="rId8" imgW="1524000" imgH="342900" progId="Equation.3">
                  <p:embed/>
                </p:oleObj>
              </mc:Choice>
              <mc:Fallback>
                <p:oleObj name="Формула" r:id="rId8" imgW="1524000" imgH="3429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475" y="4260974"/>
                        <a:ext cx="3354388" cy="7524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14"/>
          <p:cNvSpPr>
            <a:spLocks noChangeArrowheads="1"/>
          </p:cNvSpPr>
          <p:nvPr/>
        </p:nvSpPr>
        <p:spPr bwMode="auto">
          <a:xfrm>
            <a:off x="5808159" y="476672"/>
            <a:ext cx="20762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i="0" dirty="0" smtClean="0">
                <a:solidFill>
                  <a:srgbClr val="002060"/>
                </a:solidFill>
                <a:cs typeface="Times New Roman" pitchFamily="18" charset="0"/>
              </a:rPr>
              <a:t>(0 </a:t>
            </a:r>
            <a:r>
              <a:rPr lang="en-US" altLang="ru-RU" i="0" dirty="0">
                <a:solidFill>
                  <a:srgbClr val="002060"/>
                </a:solidFill>
                <a:cs typeface="Times New Roman" pitchFamily="18" charset="0"/>
              </a:rPr>
              <a:t>≤ C ≤ </a:t>
            </a:r>
            <a:r>
              <a:rPr lang="en-US" altLang="ru-RU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</a:rPr>
              <a:t>κπr</a:t>
            </a:r>
            <a:r>
              <a:rPr lang="en-US" altLang="ru-RU" baseline="-25000" dirty="0" err="1" smtClean="0">
                <a:solidFill>
                  <a:srgbClr val="002060"/>
                </a:solidFill>
              </a:rPr>
              <a:t>c</a:t>
            </a:r>
            <a:r>
              <a:rPr lang="en-US" altLang="ru-RU" i="0" dirty="0" smtClean="0">
                <a:solidFill>
                  <a:srgbClr val="002060"/>
                </a:solidFill>
              </a:rPr>
              <a:t>)</a:t>
            </a:r>
            <a:endParaRPr lang="ru-RU" altLang="ru-RU" i="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900113" y="3645024"/>
            <a:ext cx="29152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1-st derivative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of </a:t>
            </a:r>
            <a:r>
              <a:rPr lang="el-GR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σ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(y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)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88274" y="457508"/>
            <a:ext cx="3247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0" dirty="0" smtClean="0">
                <a:solidFill>
                  <a:srgbClr val="7030A0"/>
                </a:solidFill>
                <a:latin typeface="+mn-lt"/>
              </a:rPr>
              <a:t>Generalized solution</a:t>
            </a:r>
            <a:endParaRPr lang="ru-RU" sz="28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1696186" y="620688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graphicFrame>
        <p:nvGraphicFramePr>
          <p:cNvPr id="20" name="Object 16"/>
          <p:cNvGraphicFramePr>
            <a:graphicFrameLocks noChangeAspect="1"/>
          </p:cNvGraphicFramePr>
          <p:nvPr/>
        </p:nvGraphicFramePr>
        <p:xfrm>
          <a:off x="4135438" y="5338763"/>
          <a:ext cx="3172866" cy="401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3" name="Формула" r:id="rId10" imgW="1396800" imgH="177480" progId="Equation.3">
                  <p:embed/>
                </p:oleObj>
              </mc:Choice>
              <mc:Fallback>
                <p:oleObj name="Формула" r:id="rId10" imgW="13968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5338763"/>
                        <a:ext cx="3172866" cy="40131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15"/>
          <p:cNvSpPr>
            <a:spLocks noChangeArrowheads="1"/>
          </p:cNvSpPr>
          <p:nvPr/>
        </p:nvSpPr>
        <p:spPr bwMode="auto">
          <a:xfrm>
            <a:off x="899592" y="5301208"/>
            <a:ext cx="30181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 smtClean="0">
                <a:solidFill>
                  <a:srgbClr val="002060"/>
                </a:solidFill>
                <a:latin typeface="+mn-lt"/>
                <a:cs typeface="+mn-cs"/>
              </a:rPr>
              <a:t>2-nd derivative </a:t>
            </a:r>
            <a:r>
              <a:rPr lang="en-US" i="0" dirty="0">
                <a:solidFill>
                  <a:srgbClr val="002060"/>
                </a:solidFill>
                <a:latin typeface="+mn-lt"/>
                <a:cs typeface="+mn-cs"/>
              </a:rPr>
              <a:t>of </a:t>
            </a:r>
            <a:r>
              <a:rPr lang="el-GR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σ</a:t>
            </a:r>
            <a:r>
              <a:rPr lang="en-US" i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(y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)</a:t>
            </a:r>
            <a:endParaRPr lang="ru-RU" i="0" dirty="0">
              <a:latin typeface="+mn-lt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116639" y="3500439"/>
            <a:ext cx="2559817" cy="792658"/>
          </a:xfrm>
          <a:prstGeom prst="ellipse">
            <a:avLst/>
          </a:prstGeom>
          <a:solidFill>
            <a:srgbClr val="FFFF99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AutoShape 53"/>
          <p:cNvSpPr>
            <a:spLocks noChangeAspect="1" noChangeArrowheads="1"/>
          </p:cNvSpPr>
          <p:nvPr/>
        </p:nvSpPr>
        <p:spPr bwMode="auto">
          <a:xfrm rot="15420000">
            <a:off x="5176031" y="3524203"/>
            <a:ext cx="903342" cy="332543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24" name="Прямоугольник 15"/>
          <p:cNvSpPr>
            <a:spLocks noChangeArrowheads="1"/>
          </p:cNvSpPr>
          <p:nvPr/>
        </p:nvSpPr>
        <p:spPr bwMode="auto">
          <a:xfrm>
            <a:off x="6156176" y="3573463"/>
            <a:ext cx="25603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factor of 2 different 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than that of RS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2627784" y="3645024"/>
          <a:ext cx="3960440" cy="49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6" name="Формула" r:id="rId4" imgW="1434960" imgH="177480" progId="Equation.3">
                  <p:embed/>
                </p:oleObj>
              </mc:Choice>
              <mc:Fallback>
                <p:oleObj name="Формула" r:id="rId4" imgW="143496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645024"/>
                        <a:ext cx="3960440" cy="49023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6588224" y="1412776"/>
          <a:ext cx="1224997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" name="Формула" r:id="rId6" imgW="431640" imgH="177480" progId="Equation.3">
                  <p:embed/>
                </p:oleObj>
              </mc:Choice>
              <mc:Fallback>
                <p:oleObj name="Формула" r:id="rId6" imgW="43164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1412776"/>
                        <a:ext cx="1224997" cy="50405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3" name="Object 2"/>
          <p:cNvGraphicFramePr>
            <a:graphicFrameLocks noChangeAspect="1"/>
          </p:cNvGraphicFramePr>
          <p:nvPr/>
        </p:nvGraphicFramePr>
        <p:xfrm>
          <a:off x="1174750" y="2060848"/>
          <a:ext cx="68802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8" name="Формула" r:id="rId8" imgW="2755800" imgH="317160" progId="Equation.3">
                  <p:embed/>
                </p:oleObj>
              </mc:Choice>
              <mc:Fallback>
                <p:oleObj name="Формула" r:id="rId8" imgW="2755800" imgH="3171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0" y="2060848"/>
                        <a:ext cx="6880225" cy="79057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93624" y="188640"/>
            <a:ext cx="5586688" cy="954107"/>
          </a:xfrm>
          <a:prstGeom prst="rect">
            <a:avLst/>
          </a:prstGeom>
          <a:effectLst>
            <a:outerShdw blurRad="50800" dist="50800" dir="5400000" algn="ctr" rotWithShape="0">
              <a:srgbClr val="FFFF66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Explicit account of periodicity and Z</a:t>
            </a:r>
            <a:r>
              <a:rPr lang="en-US" sz="2800" i="0" baseline="-25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2800" i="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-symmetry</a:t>
            </a:r>
            <a:endParaRPr lang="ru-RU" sz="2800" b="0" i="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utch801 XBd BT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6763" y="1412776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>
                <a:solidFill>
                  <a:srgbClr val="7030A0"/>
                </a:solidFill>
                <a:latin typeface="+mn-lt"/>
              </a:rPr>
              <a:t>Solution for the warp function in variable</a:t>
            </a:r>
            <a:endParaRPr lang="ru-RU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82529" y="3068960"/>
            <a:ext cx="6013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0" dirty="0" err="1" smtClean="0">
                <a:solidFill>
                  <a:srgbClr val="7030A0"/>
                </a:solidFill>
                <a:cs typeface="Times New Roman" pitchFamily="18" charset="0"/>
              </a:rPr>
              <a:t>Arccos</a:t>
            </a:r>
            <a:r>
              <a:rPr lang="en-US" i="0" dirty="0" smtClean="0">
                <a:solidFill>
                  <a:srgbClr val="7030A0"/>
                </a:solidFill>
                <a:cs typeface="Times New Roman" pitchFamily="18" charset="0"/>
              </a:rPr>
              <a:t>(z) is </a:t>
            </a:r>
            <a:r>
              <a:rPr lang="en-US" i="0" dirty="0" smtClean="0">
                <a:solidFill>
                  <a:srgbClr val="FF0000"/>
                </a:solidFill>
                <a:cs typeface="Times New Roman" pitchFamily="18" charset="0"/>
              </a:rPr>
              <a:t>principal value </a:t>
            </a:r>
            <a:r>
              <a:rPr lang="en-US" i="0" dirty="0" smtClean="0">
                <a:solidFill>
                  <a:srgbClr val="7030A0"/>
                </a:solidFill>
                <a:cs typeface="Times New Roman" pitchFamily="18" charset="0"/>
              </a:rPr>
              <a:t>of inverse cosine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15616" y="4509244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Arccos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</a:t>
            </a:r>
            <a:r>
              <a:rPr lang="en-US" i="0" dirty="0" err="1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cos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x) = </a:t>
            </a:r>
            <a:r>
              <a:rPr lang="en-US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31840" y="4149204"/>
            <a:ext cx="504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i="0" dirty="0" smtClean="0">
                <a:solidFill>
                  <a:srgbClr val="002060"/>
                </a:solidFill>
                <a:cs typeface="Times New Roman" pitchFamily="18" charset="0"/>
              </a:rPr>
              <a:t>{</a:t>
            </a:r>
            <a:endParaRPr lang="ru-RU" sz="6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4293220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x  - 2n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,                 2n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≤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 x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≤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 (2n+1)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 </a:t>
            </a:r>
            <a:endParaRPr lang="en-US" i="0" dirty="0" smtClean="0">
              <a:solidFill>
                <a:srgbClr val="002060"/>
              </a:solidFill>
              <a:latin typeface="+mn-lt"/>
              <a:cs typeface="Times New Roman" pitchFamily="18" charset="0"/>
            </a:endParaRPr>
          </a:p>
          <a:p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-x + 2(n+1)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,  (2n+1)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≤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 x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≤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 2(n+1)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π </a:t>
            </a:r>
            <a:endParaRPr lang="ru-RU" i="0" dirty="0"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95736" y="5733256"/>
            <a:ext cx="475252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In particular,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σ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(y) =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κ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y for 0 ≤ y ≤ </a:t>
            </a:r>
            <a:r>
              <a:rPr lang="el-GR" i="0" dirty="0" smtClean="0">
                <a:solidFill>
                  <a:srgbClr val="002060"/>
                </a:solidFill>
                <a:latin typeface="+mn-lt"/>
                <a:cs typeface="Times New Roman"/>
              </a:rPr>
              <a:t>π</a:t>
            </a:r>
            <a:r>
              <a:rPr lang="en-US" i="0" dirty="0" err="1" smtClean="0">
                <a:solidFill>
                  <a:srgbClr val="002060"/>
                </a:solidFill>
                <a:latin typeface="+mn-lt"/>
                <a:cs typeface="Times New Roman"/>
              </a:rPr>
              <a:t>r</a:t>
            </a:r>
            <a:r>
              <a:rPr lang="en-US" i="0" baseline="-25000" dirty="0" err="1" smtClean="0">
                <a:solidFill>
                  <a:srgbClr val="002060"/>
                </a:solidFill>
                <a:latin typeface="+mn-lt"/>
                <a:cs typeface="Times New Roman"/>
              </a:rPr>
              <a:t>c</a:t>
            </a:r>
            <a:r>
              <a:rPr lang="en-US" i="0" dirty="0" smtClean="0">
                <a:solidFill>
                  <a:srgbClr val="002060"/>
                </a:solidFill>
                <a:latin typeface="+mn-lt"/>
                <a:cs typeface="Times New Roman"/>
              </a:rPr>
              <a:t> 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779912" y="5117122"/>
            <a:ext cx="3997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(see, for instance, </a:t>
            </a:r>
            <a:r>
              <a:rPr lang="en-US" sz="1800" dirty="0" err="1" smtClean="0">
                <a:solidFill>
                  <a:srgbClr val="002060"/>
                </a:solidFill>
                <a:cs typeface="Times New Roman" pitchFamily="18" charset="0"/>
              </a:rPr>
              <a:t>Gradshteyn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 &amp;</a:t>
            </a:r>
            <a:r>
              <a:rPr lang="en-US" sz="1800" dirty="0" err="1" smtClean="0">
                <a:solidFill>
                  <a:srgbClr val="002060"/>
                </a:solidFill>
                <a:cs typeface="Times New Roman" pitchFamily="18" charset="0"/>
              </a:rPr>
              <a:t>Ryzhik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</a:rPr>
              <a:t>)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12360" y="1484784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(A.K., 2015) 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2373065" y="3534594"/>
          <a:ext cx="2365375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9" name="Формула" r:id="rId4" imgW="1054080" imgH="177480" progId="Equation.3">
                  <p:embed/>
                </p:oleObj>
              </mc:Choice>
              <mc:Fallback>
                <p:oleObj name="Формула" r:id="rId4" imgW="10540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3065" y="3534594"/>
                        <a:ext cx="2365375" cy="3984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52638" y="2708920"/>
            <a:ext cx="3515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y </a:t>
            </a:r>
            <a:r>
              <a:rPr lang="en-US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≠ </a:t>
            </a:r>
            <a:r>
              <a:rPr lang="el-GR" dirty="0" smtClean="0">
                <a:solidFill>
                  <a:srgbClr val="002060"/>
                </a:solidFill>
                <a:cs typeface="Times New Roman" pitchFamily="18" charset="0"/>
              </a:rPr>
              <a:t>π</a:t>
            </a:r>
            <a:r>
              <a:rPr lang="en-US" dirty="0" err="1" smtClean="0">
                <a:solidFill>
                  <a:srgbClr val="002060"/>
                </a:solidFill>
                <a:cs typeface="Times New Roman" pitchFamily="18" charset="0"/>
              </a:rPr>
              <a:t>nr</a:t>
            </a:r>
            <a:r>
              <a:rPr lang="en-US" baseline="-25000" dirty="0" err="1" smtClean="0">
                <a:solidFill>
                  <a:srgbClr val="002060"/>
                </a:solidFill>
                <a:cs typeface="Times New Roman" pitchFamily="18" charset="0"/>
              </a:rPr>
              <a:t>c</a:t>
            </a:r>
            <a:r>
              <a:rPr lang="en-US" baseline="-250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cs typeface="Times New Roman" pitchFamily="18" charset="0"/>
              </a:rPr>
              <a:t>n = </a:t>
            </a:r>
            <a:r>
              <a:rPr lang="en-US" sz="2000" dirty="0" smtClean="0">
                <a:solidFill>
                  <a:srgbClr val="002060"/>
                </a:solidFill>
                <a:cs typeface="Times New Roman" pitchFamily="18" charset="0"/>
              </a:rPr>
              <a:t>0, </a:t>
            </a:r>
            <a:r>
              <a:rPr lang="en-US"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±1, ±2, </a:t>
            </a:r>
            <a:r>
              <a:rPr lang="en-US" dirty="0" smtClean="0">
                <a:solidFill>
                  <a:srgbClr val="002060"/>
                </a:solidFill>
                <a:latin typeface="Times New Roman"/>
                <a:cs typeface="Times New Roman"/>
              </a:rPr>
              <a:t>…)</a:t>
            </a:r>
            <a:endParaRPr lang="ru-RU" dirty="0"/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5011960" y="3549451"/>
          <a:ext cx="1792288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0" name="Формула" r:id="rId6" imgW="799920" imgH="164880" progId="Equation.3">
                  <p:embed/>
                </p:oleObj>
              </mc:Choice>
              <mc:Fallback>
                <p:oleObj name="Формула" r:id="rId6" imgW="79992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960" y="3549451"/>
                        <a:ext cx="1792288" cy="369887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2311400" y="4908550"/>
          <a:ext cx="461327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1" name="Формула" r:id="rId8" imgW="2057400" imgH="431640" progId="Equation.3">
                  <p:embed/>
                </p:oleObj>
              </mc:Choice>
              <mc:Fallback>
                <p:oleObj name="Формула" r:id="rId8" imgW="205740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400" y="4908550"/>
                        <a:ext cx="4613275" cy="9683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8C44E-4C0C-449D-9D0F-528BA4A9019E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LHCP2015, St. Petersburg, Russia,      September 2, 2015</a:t>
            </a:r>
            <a:endParaRPr lang="en-US"/>
          </a:p>
        </p:txBody>
      </p:sp>
      <p:sp>
        <p:nvSpPr>
          <p:cNvPr id="18" name="Прямоугольник 17"/>
          <p:cNvSpPr/>
          <p:nvPr/>
        </p:nvSpPr>
        <p:spPr>
          <a:xfrm>
            <a:off x="1200310" y="2704083"/>
            <a:ext cx="3078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7030A0"/>
                </a:solidFill>
                <a:latin typeface="+mn-lt"/>
              </a:rPr>
              <a:t>1-st derivative of </a:t>
            </a:r>
            <a:r>
              <a:rPr lang="el-GR" i="0" dirty="0" smtClean="0">
                <a:solidFill>
                  <a:srgbClr val="7030A0"/>
                </a:solidFill>
                <a:latin typeface="+mn-lt"/>
              </a:rPr>
              <a:t>σ</a:t>
            </a:r>
            <a:r>
              <a:rPr lang="en-US" i="0" dirty="0" smtClean="0">
                <a:solidFill>
                  <a:srgbClr val="7030A0"/>
                </a:solidFill>
                <a:latin typeface="+mn-lt"/>
              </a:rPr>
              <a:t>(y):</a:t>
            </a:r>
            <a:r>
              <a:rPr lang="en-US" i="0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4221088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>
                <a:solidFill>
                  <a:srgbClr val="7030A0"/>
                </a:solidFill>
                <a:latin typeface="+mn-lt"/>
              </a:rPr>
              <a:t>2-nd derivative of </a:t>
            </a:r>
            <a:r>
              <a:rPr lang="el-GR" i="0" dirty="0" smtClean="0">
                <a:solidFill>
                  <a:srgbClr val="7030A0"/>
                </a:solidFill>
                <a:latin typeface="+mn-lt"/>
              </a:rPr>
              <a:t>σ</a:t>
            </a:r>
            <a:r>
              <a:rPr lang="en-US" i="0" dirty="0" smtClean="0">
                <a:solidFill>
                  <a:srgbClr val="7030A0"/>
                </a:solidFill>
                <a:latin typeface="+mn-lt"/>
              </a:rPr>
              <a:t>(y): </a:t>
            </a:r>
            <a:endParaRPr lang="ru-RU" dirty="0" smtClean="0">
              <a:latin typeface="+mn-lt"/>
            </a:endParaRPr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2434177" y="1010345"/>
          <a:ext cx="2136775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2" name="Формула" r:id="rId10" imgW="952200" imgH="177480" progId="Equation.3">
                  <p:embed/>
                </p:oleObj>
              </mc:Choice>
              <mc:Fallback>
                <p:oleObj name="Формула" r:id="rId10" imgW="95220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177" y="1010345"/>
                        <a:ext cx="2136775" cy="398463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8"/>
          <p:cNvGraphicFramePr>
            <a:graphicFrameLocks noChangeAspect="1"/>
          </p:cNvGraphicFramePr>
          <p:nvPr/>
        </p:nvGraphicFramePr>
        <p:xfrm>
          <a:off x="2771800" y="1720578"/>
          <a:ext cx="1538288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3" name="Формула" r:id="rId12" imgW="685800" imgH="164880" progId="Equation.3">
                  <p:embed/>
                </p:oleObj>
              </mc:Choice>
              <mc:Fallback>
                <p:oleObj name="Формула" r:id="rId12" imgW="685800" imgH="1648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720578"/>
                        <a:ext cx="1538288" cy="369887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4594417" y="951111"/>
            <a:ext cx="1806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(periodicity)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313090" y="1628800"/>
            <a:ext cx="2141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(Z</a:t>
            </a:r>
            <a:r>
              <a:rPr lang="en-US" i="0" baseline="-25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i="0" dirty="0" smtClean="0">
                <a:solidFill>
                  <a:srgbClr val="002060"/>
                </a:solidFill>
                <a:cs typeface="Times New Roman" pitchFamily="18" charset="0"/>
              </a:rPr>
              <a:t> symmetry)</a:t>
            </a:r>
            <a:endParaRPr lang="ru-RU" dirty="0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auto">
          <a:xfrm>
            <a:off x="2441848" y="404664"/>
            <a:ext cx="762000" cy="2159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75856" y="260648"/>
            <a:ext cx="2883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 err="1" smtClean="0">
                <a:solidFill>
                  <a:srgbClr val="7030A0"/>
                </a:solidFill>
                <a:latin typeface="+mn-lt"/>
              </a:rPr>
              <a:t>Orbifold</a:t>
            </a:r>
            <a:r>
              <a:rPr lang="en-US" i="0" dirty="0" smtClean="0">
                <a:solidFill>
                  <a:srgbClr val="7030A0"/>
                </a:solidFill>
                <a:latin typeface="+mn-lt"/>
              </a:rPr>
              <a:t> symmetries: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12999</TotalTime>
  <Words>1890</Words>
  <Application>Microsoft Office PowerPoint</Application>
  <PresentationFormat>Экран (4:3)</PresentationFormat>
  <Paragraphs>358</Paragraphs>
  <Slides>37</Slides>
  <Notes>35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Тема Office</vt:lpstr>
      <vt:lpstr>Формула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IHEP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</dc:creator>
  <cp:lastModifiedBy>Alexander</cp:lastModifiedBy>
  <cp:revision>2373</cp:revision>
  <dcterms:created xsi:type="dcterms:W3CDTF">2005-06-12T06:30:28Z</dcterms:created>
  <dcterms:modified xsi:type="dcterms:W3CDTF">2015-09-01T13:51:14Z</dcterms:modified>
</cp:coreProperties>
</file>