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502" r:id="rId3"/>
    <p:sldId id="469" r:id="rId4"/>
    <p:sldId id="470" r:id="rId5"/>
    <p:sldId id="493" r:id="rId6"/>
    <p:sldId id="472" r:id="rId7"/>
    <p:sldId id="473" r:id="rId8"/>
    <p:sldId id="479" r:id="rId9"/>
    <p:sldId id="494" r:id="rId10"/>
    <p:sldId id="477" r:id="rId11"/>
    <p:sldId id="451" r:id="rId12"/>
    <p:sldId id="500" r:id="rId13"/>
    <p:sldId id="499" r:id="rId14"/>
    <p:sldId id="489" r:id="rId15"/>
    <p:sldId id="540" r:id="rId16"/>
    <p:sldId id="490" r:id="rId17"/>
    <p:sldId id="491" r:id="rId18"/>
    <p:sldId id="492" r:id="rId19"/>
    <p:sldId id="543" r:id="rId20"/>
    <p:sldId id="544" r:id="rId21"/>
    <p:sldId id="538" r:id="rId22"/>
    <p:sldId id="532" r:id="rId23"/>
    <p:sldId id="533" r:id="rId24"/>
    <p:sldId id="534" r:id="rId25"/>
    <p:sldId id="535" r:id="rId26"/>
    <p:sldId id="536" r:id="rId27"/>
    <p:sldId id="537" r:id="rId28"/>
    <p:sldId id="515" r:id="rId29"/>
    <p:sldId id="518" r:id="rId30"/>
    <p:sldId id="542" r:id="rId31"/>
    <p:sldId id="539" r:id="rId32"/>
    <p:sldId id="531" r:id="rId33"/>
    <p:sldId id="495" r:id="rId34"/>
    <p:sldId id="507" r:id="rId35"/>
  </p:sldIdLst>
  <p:sldSz cx="9144000" cy="6858000" type="screen4x3"/>
  <p:notesSz cx="6670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78" autoAdjust="0"/>
    <p:restoredTop sz="94660"/>
  </p:normalViewPr>
  <p:slideViewPr>
    <p:cSldViewPr>
      <p:cViewPr varScale="1">
        <p:scale>
          <a:sx n="99" d="100"/>
          <a:sy n="99" d="100"/>
        </p:scale>
        <p:origin x="2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8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1"/>
            <a:ext cx="28908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8A05A-C161-43BD-98B1-DFD94E2B0F2C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806"/>
            <a:ext cx="2890838" cy="4964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31806"/>
            <a:ext cx="2890838" cy="4964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CAFFF-8F95-4A24-B117-46D8D8640D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79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6B47-CAEE-401D-95B5-3E59DBE8C4E3}" type="datetimeFigureOut">
              <a:rPr lang="en-GB" smtClean="0"/>
              <a:pPr/>
              <a:t>03/06/2015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2"/>
            <a:ext cx="53365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427DB-2BEB-4317-88B2-5BB686EB191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310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2525" cy="3722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HE: 16.5 </a:t>
            </a:r>
            <a:r>
              <a:rPr lang="en-US" dirty="0" err="1" smtClean="0"/>
              <a:t>TeV</a:t>
            </a:r>
            <a:r>
              <a:rPr lang="en-US" dirty="0" smtClean="0"/>
              <a:t> (CERN-ATS-2010-177)</a:t>
            </a:r>
          </a:p>
          <a:p>
            <a:r>
              <a:rPr lang="en-US" dirty="0" smtClean="0"/>
              <a:t>Plot taken from Igor </a:t>
            </a:r>
            <a:r>
              <a:rPr lang="en-US" dirty="0" err="1" smtClean="0"/>
              <a:t>Mandic</a:t>
            </a:r>
            <a:r>
              <a:rPr lang="en-US" dirty="0" smtClean="0"/>
              <a:t> (Vienna 2013 presentation)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427DB-2BEB-4317-88B2-5BB686EB191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250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6125"/>
            <a:ext cx="4962525" cy="3722688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473353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F962D9-A925-4AB1-96E4-B458B360908A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568111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F962D9-A925-4AB1-96E4-B458B360908A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426581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260509-4E4D-42F6-824A-B2D0CF4107CB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076200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62D8F4-BD01-4337-A954-1488D47196D2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321261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20072" y="2924944"/>
            <a:ext cx="3128392" cy="9109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9144000" cy="792162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This would be the text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323528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281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2"/>
            <a:ext cx="9144000" cy="808174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algn="ctr" eaLnBrk="0" hangingPunct="0">
              <a:defRPr/>
            </a:pPr>
            <a:endParaRPr lang="en-US" sz="32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"/>
            <a:ext cx="7200800" cy="806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166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DEAE-4A8E-4547-8340-11FFF3ECF364}" type="datetime1">
              <a:rPr lang="en-GB" smtClean="0"/>
              <a:t>03/06/2015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604688"/>
            <a:ext cx="5544616" cy="208688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576064" cy="216024"/>
          </a:xfrm>
        </p:spPr>
        <p:txBody>
          <a:bodyPr/>
          <a:lstStyle>
            <a:lvl1pPr>
              <a:defRPr lang="en-GB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 smtClean="0"/>
              <a:t>-</a:t>
            </a:r>
            <a:fld id="{4BC41057-E5DD-4345-B334-EB94862F885B}" type="slidenum">
              <a:rPr lang="en-GB" smtClean="0"/>
              <a:pPr/>
              <a:t>‹#›</a:t>
            </a:fld>
            <a:r>
              <a:rPr lang="en-GB" dirty="0" smtClean="0"/>
              <a:t>-</a:t>
            </a:r>
            <a:endParaRPr lang="en-GB" dirty="0"/>
          </a:p>
        </p:txBody>
      </p:sp>
      <p:pic>
        <p:nvPicPr>
          <p:cNvPr id="8" name="Picture 23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5826" y="2"/>
            <a:ext cx="808174" cy="80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30"/>
          <p:cNvSpPr>
            <a:spLocks noChangeShapeType="1"/>
          </p:cNvSpPr>
          <p:nvPr userDrawn="1"/>
        </p:nvSpPr>
        <p:spPr bwMode="auto">
          <a:xfrm>
            <a:off x="0" y="806429"/>
            <a:ext cx="9144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Line 30"/>
          <p:cNvSpPr>
            <a:spLocks noChangeShapeType="1"/>
          </p:cNvSpPr>
          <p:nvPr userDrawn="1"/>
        </p:nvSpPr>
        <p:spPr bwMode="auto">
          <a:xfrm>
            <a:off x="2299" y="6597352"/>
            <a:ext cx="9144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 rot="20661476">
            <a:off x="-2215" y="49723"/>
            <a:ext cx="1395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j-lt"/>
                <a:cs typeface="Aharoni" pitchFamily="2" charset="-79"/>
              </a:rPr>
              <a:t>RD50</a:t>
            </a:r>
            <a:endParaRPr lang="en-GB" sz="3600" b="1" dirty="0">
              <a:solidFill>
                <a:srgbClr val="FF0000"/>
              </a:solidFill>
              <a:latin typeface="+mj-lt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6084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F8FDD6-9925-4722-ABDF-B13637B142F2}" type="datetime1">
              <a:rPr lang="en-GB" altLang="en-US" smtClean="0"/>
              <a:t>03/06/2015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G.Casse and M.Moll, RD50 Status Report, June 2015</a:t>
            </a:r>
            <a:endParaRPr lang="en-US" altLang="en-US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-</a:t>
            </a:r>
            <a:fld id="{7B862179-C607-4539-B9ED-58A3DCA06187}" type="slidenum">
              <a:rPr lang="en-US" altLang="en-US"/>
              <a:pPr/>
              <a:t>‹#›</a:t>
            </a:fld>
            <a:r>
              <a:rPr lang="en-US" altLang="en-US"/>
              <a:t>-</a:t>
            </a:r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270713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CCCCFF">
                <a:alpha val="77000"/>
              </a:srgbClr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"/>
            <a:ext cx="7200800" cy="808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3429000"/>
            <a:ext cx="388843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97352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9F537-4DBA-4315-9BAB-7ACA3C239FDA}" type="datetime1">
              <a:rPr lang="en-GB" smtClean="0"/>
              <a:t>03/06/2015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604688"/>
            <a:ext cx="5055840" cy="208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G.Casse and M.Moll, RD50 Status Report,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9040" y="6597352"/>
            <a:ext cx="549424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1057-E5DD-4345-B334-EB94862F885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4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Arial" pitchFamily="34" charset="0"/>
        <a:buChar char="•"/>
        <a:defRPr lang="en-US" sz="2000" b="1" kern="1200" dirty="0" smtClean="0">
          <a:solidFill>
            <a:srgbClr val="0000FF"/>
          </a:solidFill>
          <a:latin typeface="+mj-lt"/>
          <a:ea typeface="+mn-ea"/>
          <a:cs typeface="Times New Roman" pitchFamily="18" charset="0"/>
        </a:defRPr>
      </a:lvl1pPr>
      <a:lvl2pPr marL="360363" indent="-184150" algn="l" defTabSz="914400" rtl="0" eaLnBrk="1" latinLnBrk="0" hangingPunct="1">
        <a:spcBef>
          <a:spcPct val="20000"/>
        </a:spcBef>
        <a:buSzPct val="100000"/>
        <a:buFont typeface="Wingdings" pitchFamily="2" charset="2"/>
        <a:buChar char="§"/>
        <a:defRPr lang="en-US" sz="1800" b="1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538163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7143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6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898525" indent="-1841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GB" sz="1600" b="0" i="1" kern="1200" dirty="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6.wmf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rd50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66555" y="2438890"/>
            <a:ext cx="6400800" cy="1035115"/>
          </a:xfrm>
        </p:spPr>
        <p:txBody>
          <a:bodyPr>
            <a:normAutofit/>
          </a:bodyPr>
          <a:lstStyle/>
          <a:p>
            <a:r>
              <a:rPr lang="en-US" i="1" dirty="0" err="1" smtClean="0"/>
              <a:t>Gianluigi</a:t>
            </a:r>
            <a:r>
              <a:rPr lang="en-US" i="1" dirty="0" smtClean="0"/>
              <a:t> </a:t>
            </a:r>
            <a:r>
              <a:rPr lang="en-US" i="1" dirty="0" err="1" smtClean="0"/>
              <a:t>Casse</a:t>
            </a:r>
            <a:r>
              <a:rPr lang="en-US" i="1" dirty="0" smtClean="0"/>
              <a:t>                                 Michael </a:t>
            </a:r>
            <a:r>
              <a:rPr lang="en-US" i="1" dirty="0"/>
              <a:t>Moll</a:t>
            </a:r>
            <a:br>
              <a:rPr lang="en-US" i="1" dirty="0"/>
            </a:br>
            <a:r>
              <a:rPr lang="en-US" i="1" dirty="0" smtClean="0"/>
              <a:t> </a:t>
            </a:r>
            <a:r>
              <a:rPr lang="en-US" sz="1600" i="1" dirty="0" smtClean="0"/>
              <a:t>University </a:t>
            </a:r>
            <a:r>
              <a:rPr lang="en-US" sz="1600" i="1" dirty="0"/>
              <a:t>of Liverpool, </a:t>
            </a:r>
            <a:r>
              <a:rPr lang="en-US" sz="1600" i="1" dirty="0" smtClean="0"/>
              <a:t>UK                           CERN</a:t>
            </a:r>
            <a:r>
              <a:rPr lang="en-US" sz="1600" i="1" dirty="0"/>
              <a:t>, Geneva, </a:t>
            </a:r>
            <a:r>
              <a:rPr lang="en-US" sz="1600" i="1" dirty="0" smtClean="0"/>
              <a:t>Switzerland</a:t>
            </a:r>
            <a:endParaRPr lang="en-GB" sz="1600" i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763687" y="323654"/>
            <a:ext cx="5373597" cy="45005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LHCC – 3.June 2015, CERN</a:t>
            </a:r>
            <a:endParaRPr lang="en-GB" sz="1800" dirty="0"/>
          </a:p>
        </p:txBody>
      </p:sp>
      <p:pic>
        <p:nvPicPr>
          <p:cNvPr id="9" name="Picture 23" descr="Logo CERN width=144,      height=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980726" cy="98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32654" y="1097358"/>
            <a:ext cx="7772400" cy="1470025"/>
          </a:xfrm>
        </p:spPr>
        <p:txBody>
          <a:bodyPr/>
          <a:lstStyle/>
          <a:p>
            <a:r>
              <a:rPr lang="en-US" dirty="0" smtClean="0"/>
              <a:t>RD50 Status Report – June 2015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84715" y="34290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OUTLINE:</a:t>
            </a:r>
            <a:endParaRPr lang="en-GB" sz="2400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763688" y="3474005"/>
            <a:ext cx="6381326" cy="312334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6213" indent="-176213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defRPr>
            </a:lvl1pPr>
            <a:lvl2pPr marL="360363" indent="-184150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b="1" dirty="0" smtClean="0">
                <a:cs typeface="Times New Roman" pitchFamily="18" charset="0"/>
              </a:defRPr>
            </a:lvl2pPr>
            <a:lvl3pPr marL="538163" indent="-177800">
              <a:spcBef>
                <a:spcPct val="20000"/>
              </a:spcBef>
              <a:buFont typeface="Arial" pitchFamily="34" charset="0"/>
              <a:buChar char="•"/>
              <a:defRPr lang="en-US" b="0" dirty="0" smtClean="0">
                <a:cs typeface="Times New Roman" pitchFamily="18" charset="0"/>
              </a:defRPr>
            </a:lvl3pPr>
            <a:lvl4pPr marL="714375" indent="-176213">
              <a:spcBef>
                <a:spcPct val="20000"/>
              </a:spcBef>
              <a:buFont typeface="Arial" pitchFamily="34" charset="0"/>
              <a:buChar char="–"/>
              <a:defRPr lang="en-US" sz="1600" b="0" dirty="0" smtClean="0">
                <a:cs typeface="Times New Roman" pitchFamily="18" charset="0"/>
              </a:defRPr>
            </a:lvl4pPr>
            <a:lvl5pPr marL="898525" indent="-184150">
              <a:spcBef>
                <a:spcPct val="20000"/>
              </a:spcBef>
              <a:buFont typeface="Arial" pitchFamily="34" charset="0"/>
              <a:buChar char="•"/>
              <a:defRPr lang="en-GB" sz="1600" b="0" i="1" dirty="0">
                <a:cs typeface="Times New Roman" pitchFamily="18" charset="0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GB" dirty="0" smtClean="0"/>
              <a:t>RD50 Collaboration </a:t>
            </a:r>
          </a:p>
          <a:p>
            <a:r>
              <a:rPr lang="en-US" dirty="0" smtClean="0"/>
              <a:t>Scientific results</a:t>
            </a:r>
          </a:p>
          <a:p>
            <a:pPr lvl="1"/>
            <a:r>
              <a:rPr lang="en-US" dirty="0" smtClean="0"/>
              <a:t>Defect and Material Characterization</a:t>
            </a:r>
          </a:p>
          <a:p>
            <a:pPr lvl="1"/>
            <a:r>
              <a:rPr lang="en-US" dirty="0" smtClean="0"/>
              <a:t>Detector Characterization</a:t>
            </a:r>
          </a:p>
          <a:p>
            <a:pPr lvl="1"/>
            <a:r>
              <a:rPr lang="en-US" dirty="0" smtClean="0"/>
              <a:t>New Detector Structures</a:t>
            </a:r>
          </a:p>
          <a:p>
            <a:pPr lvl="1"/>
            <a:r>
              <a:rPr lang="en-US" dirty="0" smtClean="0"/>
              <a:t>Full Detector Systems</a:t>
            </a:r>
          </a:p>
          <a:p>
            <a:r>
              <a:rPr lang="en-US" dirty="0" smtClean="0"/>
              <a:t>RD50 </a:t>
            </a:r>
            <a:r>
              <a:rPr lang="en-US" dirty="0"/>
              <a:t>key results </a:t>
            </a:r>
            <a:r>
              <a:rPr lang="en-US" dirty="0" smtClean="0"/>
              <a:t>2014/2015</a:t>
            </a:r>
            <a:endParaRPr lang="en-US" dirty="0"/>
          </a:p>
          <a:p>
            <a:r>
              <a:rPr lang="en-US" dirty="0" smtClean="0"/>
              <a:t>RD50 Work Program 2015/2016 </a:t>
            </a:r>
          </a:p>
          <a:p>
            <a:r>
              <a:rPr lang="en-US" dirty="0" smtClean="0"/>
              <a:t>RD50 achievements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116632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+mj-lt"/>
                <a:cs typeface="Aharoni" pitchFamily="2" charset="-79"/>
              </a:rPr>
              <a:t>RD50</a:t>
            </a:r>
            <a:endParaRPr lang="en-GB" sz="4400" b="1" dirty="0">
              <a:solidFill>
                <a:srgbClr val="FF0000"/>
              </a:solidFill>
              <a:latin typeface="+mj-lt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9116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TCAD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510" y="908514"/>
            <a:ext cx="8640960" cy="180040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Why do we need TCAD simulations ?</a:t>
            </a:r>
          </a:p>
          <a:p>
            <a:pPr lvl="1"/>
            <a:r>
              <a:rPr lang="en-US" dirty="0" smtClean="0"/>
              <a:t>Complexity of the problem</a:t>
            </a:r>
          </a:p>
          <a:p>
            <a:pPr lvl="2"/>
            <a:r>
              <a:rPr lang="en-US" dirty="0" smtClean="0"/>
              <a:t>Coupled differential equations (semiconductor equations)</a:t>
            </a:r>
          </a:p>
          <a:p>
            <a:pPr lvl="2"/>
            <a:r>
              <a:rPr lang="en-US" dirty="0" smtClean="0"/>
              <a:t>Impact of defects depending on local charge densities, field-strength, … (“feedback loop”)</a:t>
            </a:r>
          </a:p>
          <a:p>
            <a:pPr lvl="2"/>
            <a:r>
              <a:rPr lang="en-US" dirty="0" smtClean="0"/>
              <a:t>Complex device geometry and complex signal formation in segmented devices ….</a:t>
            </a:r>
          </a:p>
          <a:p>
            <a:pPr lvl="2"/>
            <a:r>
              <a:rPr lang="en-US" dirty="0" smtClean="0"/>
              <a:t>Interplay of surface and bulk damage</a:t>
            </a:r>
          </a:p>
          <a:p>
            <a:pPr lvl="2"/>
            <a:r>
              <a:rPr lang="en-US" i="1" dirty="0" smtClean="0">
                <a:solidFill>
                  <a:srgbClr val="0000FF"/>
                </a:solidFill>
              </a:rPr>
              <a:t>Example:</a:t>
            </a:r>
            <a:r>
              <a:rPr lang="en-US" i="1" dirty="0" smtClean="0"/>
              <a:t> 3D sensors</a:t>
            </a:r>
            <a:endParaRPr lang="en-GB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10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9" t="15505" r="16585" b="11999"/>
          <a:stretch/>
        </p:blipFill>
        <p:spPr>
          <a:xfrm>
            <a:off x="179512" y="3198580"/>
            <a:ext cx="4285637" cy="3231420"/>
          </a:xfrm>
          <a:prstGeom prst="rect">
            <a:avLst/>
          </a:prstGeom>
        </p:spPr>
      </p:pic>
      <p:pic>
        <p:nvPicPr>
          <p:cNvPr id="7" name="Picture 6" descr="Red Hat Enterprise Linux 5-2013-11-05-15-09-43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800" t="24800" r="31888" b="18501"/>
          <a:stretch>
            <a:fillRect/>
          </a:stretch>
        </p:blipFill>
        <p:spPr>
          <a:xfrm>
            <a:off x="4597290" y="3017409"/>
            <a:ext cx="4320480" cy="3534938"/>
          </a:xfrm>
          <a:prstGeom prst="rect">
            <a:avLst/>
          </a:prstGeom>
        </p:spPr>
      </p:pic>
      <p:pic>
        <p:nvPicPr>
          <p:cNvPr id="8" name="Picture 7" descr="Red Hat Enterprise Linux 5-2013-11-05-15-07-10.png"/>
          <p:cNvPicPr>
            <a:picLocks noChangeAspect="1"/>
          </p:cNvPicPr>
          <p:nvPr/>
        </p:nvPicPr>
        <p:blipFill>
          <a:blip r:embed="rId4" cstate="print"/>
          <a:srcRect l="67325" t="22280" r="26375" b="68900"/>
          <a:stretch>
            <a:fillRect/>
          </a:stretch>
        </p:blipFill>
        <p:spPr>
          <a:xfrm>
            <a:off x="8224870" y="3232537"/>
            <a:ext cx="576064" cy="504056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258546" y="2457099"/>
            <a:ext cx="3083160" cy="504056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Electric field distribution in 3D detector (Al &amp; oxide layer transparent for clarity)</a:t>
            </a:r>
            <a:endParaRPr lang="en-US" sz="12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5173354" y="3031743"/>
            <a:ext cx="576064" cy="36288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600" b="1" dirty="0" smtClean="0">
                <a:latin typeface="Arial" pitchFamily="34" charset="0"/>
                <a:ea typeface="Times New Roman"/>
                <a:cs typeface="Arial" pitchFamily="34" charset="0"/>
              </a:rPr>
              <a:t> n</a:t>
            </a:r>
            <a:r>
              <a:rPr lang="en-US" sz="16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+</a:t>
            </a:r>
            <a:r>
              <a:rPr lang="fi-FI" sz="16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b="1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487500" y="4162710"/>
            <a:ext cx="540060" cy="36288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600" b="1" dirty="0" smtClean="0">
                <a:solidFill>
                  <a:schemeClr val="accent1"/>
                </a:solidFill>
                <a:latin typeface="Arial" pitchFamily="34" charset="0"/>
                <a:ea typeface="Times New Roman"/>
                <a:cs typeface="Arial" pitchFamily="34" charset="0"/>
              </a:rPr>
              <a:t>p</a:t>
            </a:r>
            <a:r>
              <a:rPr lang="en-US" sz="1600" b="1" baseline="30000" dirty="0">
                <a:solidFill>
                  <a:schemeClr val="accent1"/>
                </a:solidFill>
                <a:latin typeface="Arial" pitchFamily="34" charset="0"/>
                <a:ea typeface="Times New Roman"/>
                <a:cs typeface="Arial" pitchFamily="34" charset="0"/>
              </a:rPr>
              <a:t>+</a:t>
            </a:r>
            <a:r>
              <a:rPr lang="en-US" sz="1600" b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fi-FI" sz="16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b="1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8053674" y="5837150"/>
            <a:ext cx="576064" cy="36288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600" b="1" dirty="0" smtClean="0">
                <a:latin typeface="Arial" pitchFamily="34" charset="0"/>
                <a:ea typeface="Times New Roman"/>
                <a:cs typeface="Arial" pitchFamily="34" charset="0"/>
              </a:rPr>
              <a:t> n</a:t>
            </a:r>
            <a:r>
              <a:rPr lang="en-US" sz="16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+</a:t>
            </a:r>
            <a:r>
              <a:rPr lang="fi-FI" sz="16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b="1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813314" y="3394623"/>
            <a:ext cx="648072" cy="94952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461386" y="3068900"/>
            <a:ext cx="1152128" cy="32572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>
            <a:off x="7027560" y="6018590"/>
            <a:ext cx="1026114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0"/>
          </p:cNvCxnSpPr>
          <p:nvPr/>
        </p:nvCxnSpPr>
        <p:spPr>
          <a:xfrm flipV="1">
            <a:off x="8341706" y="4784878"/>
            <a:ext cx="288032" cy="105227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8550123" y="4003634"/>
            <a:ext cx="544624" cy="504056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200" b="1" dirty="0">
                <a:latin typeface="Arial" pitchFamily="34" charset="0"/>
                <a:ea typeface="Times New Roman"/>
                <a:cs typeface="Arial" pitchFamily="34" charset="0"/>
              </a:rPr>
              <a:t>L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V</a:t>
            </a:r>
            <a:endParaRPr lang="en-US" sz="12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6755248" y="2961155"/>
            <a:ext cx="708914" cy="504056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LV</a:t>
            </a:r>
            <a:endParaRPr lang="en-US" sz="12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6919538" y="6300319"/>
            <a:ext cx="846104" cy="504056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LV</a:t>
            </a:r>
            <a:endParaRPr lang="en-US" sz="12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4453274" y="4013225"/>
            <a:ext cx="544624" cy="405383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200" b="1" dirty="0">
                <a:latin typeface="Arial" pitchFamily="34" charset="0"/>
                <a:ea typeface="Times New Roman"/>
                <a:cs typeface="Arial" pitchFamily="34" charset="0"/>
              </a:rPr>
              <a:t>L</a:t>
            </a:r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V</a:t>
            </a:r>
            <a:endParaRPr lang="en-US" sz="12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6713057" y="4379495"/>
            <a:ext cx="544624" cy="504056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200" b="1" dirty="0" smtClean="0">
                <a:solidFill>
                  <a:schemeClr val="accent1"/>
                </a:solidFill>
                <a:latin typeface="Arial" pitchFamily="34" charset="0"/>
                <a:ea typeface="Times New Roman"/>
                <a:cs typeface="Arial" pitchFamily="34" charset="0"/>
              </a:rPr>
              <a:t>V=0</a:t>
            </a:r>
            <a:endParaRPr lang="en-US" sz="1200" dirty="0" smtClean="0">
              <a:solidFill>
                <a:schemeClr val="accent1"/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3763313" y="5520538"/>
            <a:ext cx="1549289" cy="427464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Column depth = </a:t>
            </a:r>
          </a:p>
          <a:p>
            <a:pPr lvl="0"/>
            <a:r>
              <a:rPr lang="en-US" sz="1200" b="1" dirty="0" smtClean="0">
                <a:latin typeface="Arial" pitchFamily="34" charset="0"/>
                <a:ea typeface="Times New Roman"/>
                <a:cs typeface="Arial" pitchFamily="34" charset="0"/>
              </a:rPr>
              <a:t>bulk thickness</a:t>
            </a:r>
            <a:endParaRPr lang="en-US" sz="12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338202" y="3039054"/>
            <a:ext cx="1625820" cy="292946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200" b="1" kern="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1200" b="1" baseline="-25000" dirty="0" err="1" smtClean="0">
                <a:latin typeface="Arial" pitchFamily="34" charset="0"/>
                <a:cs typeface="Arial" pitchFamily="34" charset="0"/>
              </a:rPr>
              <a:t>p,n</a:t>
            </a:r>
            <a:r>
              <a:rPr lang="en-US" sz="1200" b="1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kern="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5e18 cm</a:t>
            </a:r>
            <a:r>
              <a:rPr lang="en-US" sz="12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-3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2956203" y="3039054"/>
            <a:ext cx="1625820" cy="292946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z="1200" b="1" kern="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1200" b="1" baseline="-25000" dirty="0" err="1" smtClean="0">
                <a:latin typeface="Arial" pitchFamily="34" charset="0"/>
                <a:cs typeface="Arial" pitchFamily="34" charset="0"/>
              </a:rPr>
              <a:t>bulk</a:t>
            </a:r>
            <a:r>
              <a:rPr lang="en-US" sz="1200" b="1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kern="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1.7e12 cm</a:t>
            </a:r>
            <a:r>
              <a:rPr lang="en-US" sz="1200" b="1" baseline="30000" dirty="0" smtClean="0">
                <a:latin typeface="Arial" pitchFamily="34" charset="0"/>
                <a:ea typeface="Times New Roman"/>
                <a:cs typeface="Arial" pitchFamily="34" charset="0"/>
              </a:rPr>
              <a:t>-3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1551540" y="2605481"/>
            <a:ext cx="1541580" cy="252028"/>
          </a:xfrm>
          <a:prstGeom prst="rect">
            <a:avLst/>
          </a:prstGeom>
          <a:noFill/>
        </p:spPr>
        <p:txBody>
          <a:bodyPr/>
          <a:lstStyle/>
          <a:p>
            <a:pPr lvl="0"/>
            <a:r>
              <a:rPr lang="de-CH" sz="1200" b="1" dirty="0" smtClean="0">
                <a:latin typeface="Arial" pitchFamily="34" charset="0"/>
                <a:ea typeface="Times New Roman"/>
                <a:cs typeface="Arial" pitchFamily="34" charset="0"/>
              </a:rPr>
              <a:t>Doping profiles</a:t>
            </a:r>
            <a:endParaRPr lang="en-US" sz="1200" dirty="0" smtClean="0">
              <a:latin typeface="Arial" pitchFamily="34" charset="0"/>
              <a:ea typeface="Times New Roman"/>
              <a:cs typeface="Arial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03040" y="3332000"/>
            <a:ext cx="648073" cy="79853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151113" y="3355074"/>
            <a:ext cx="1080119" cy="93904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3383360" y="3355074"/>
            <a:ext cx="385753" cy="81521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5264" y="6338529"/>
            <a:ext cx="454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Example of 3D sensor: </a:t>
            </a:r>
            <a:r>
              <a:rPr lang="en-US" sz="1200" dirty="0" err="1" smtClean="0"/>
              <a:t>T.Peltola</a:t>
            </a:r>
            <a:r>
              <a:rPr lang="en-US" sz="1200" dirty="0" smtClean="0"/>
              <a:t> (HIP, Helsinki): CMS &amp; RD50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920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RD50 Simulation working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908719"/>
            <a:ext cx="8775975" cy="2700301"/>
          </a:xfrm>
        </p:spPr>
        <p:txBody>
          <a:bodyPr>
            <a:normAutofit/>
          </a:bodyPr>
          <a:lstStyle/>
          <a:p>
            <a:r>
              <a:rPr lang="en-US" dirty="0" smtClean="0"/>
              <a:t>Aim: </a:t>
            </a:r>
            <a:r>
              <a:rPr lang="en-US" sz="1900" b="0" dirty="0" smtClean="0"/>
              <a:t>Develop </a:t>
            </a:r>
            <a:r>
              <a:rPr lang="en-US" sz="1900" b="0" dirty="0"/>
              <a:t>simulations (TCAD input parameters) </a:t>
            </a:r>
            <a:r>
              <a:rPr lang="en-US" sz="1900" b="0" dirty="0" smtClean="0"/>
              <a:t>allowing </a:t>
            </a:r>
            <a:r>
              <a:rPr lang="en-US" sz="1900" b="0" dirty="0"/>
              <a:t>to simulate </a:t>
            </a:r>
            <a:r>
              <a:rPr lang="en-US" sz="1900" b="0" dirty="0" smtClean="0"/>
              <a:t>performance </a:t>
            </a:r>
            <a:r>
              <a:rPr lang="en-US" sz="1900" b="0" dirty="0"/>
              <a:t>of irradiated silicon sensors and </a:t>
            </a:r>
            <a:r>
              <a:rPr lang="en-US" sz="1900" b="0" dirty="0" smtClean="0"/>
              <a:t>performance </a:t>
            </a:r>
            <a:r>
              <a:rPr lang="en-US" sz="1900" b="0" dirty="0"/>
              <a:t>predictions under various conditions </a:t>
            </a:r>
            <a:r>
              <a:rPr lang="en-US" sz="1900" b="0" i="1" dirty="0" smtClean="0"/>
              <a:t>(sensor design and material, irradiation </a:t>
            </a:r>
            <a:r>
              <a:rPr lang="en-US" sz="1900" b="0" i="1" dirty="0" err="1" smtClean="0"/>
              <a:t>fluence</a:t>
            </a:r>
            <a:r>
              <a:rPr lang="en-US" sz="1900" b="0" i="1" dirty="0" smtClean="0"/>
              <a:t> and particle, annealing,…). </a:t>
            </a:r>
          </a:p>
          <a:p>
            <a:pPr lvl="1"/>
            <a:r>
              <a:rPr lang="en-US" b="0" dirty="0" smtClean="0"/>
              <a:t>Close collaboration with CMS Tracker sensor simulation working group (</a:t>
            </a:r>
            <a:r>
              <a:rPr lang="en-US" b="0" dirty="0" err="1" smtClean="0"/>
              <a:t>A.Messineo</a:t>
            </a:r>
            <a:r>
              <a:rPr lang="en-US" b="0" dirty="0" smtClean="0"/>
              <a:t>)</a:t>
            </a:r>
          </a:p>
          <a:p>
            <a:pPr lvl="1"/>
            <a:r>
              <a:rPr lang="en-US" u="sng" dirty="0" smtClean="0"/>
              <a:t>Example of results (simulation vs. measurement):</a:t>
            </a:r>
            <a:r>
              <a:rPr lang="en-GB" dirty="0" smtClean="0"/>
              <a:t> </a:t>
            </a:r>
          </a:p>
          <a:p>
            <a:pPr lvl="2"/>
            <a:r>
              <a:rPr lang="en-US" sz="1600" b="0" dirty="0" smtClean="0"/>
              <a:t>Comparison between simulation results (Synopsis TCAD) and CMS test beam data (strip sensors)</a:t>
            </a:r>
          </a:p>
          <a:p>
            <a:pPr lvl="2"/>
            <a:r>
              <a:rPr lang="en-US" sz="1600" dirty="0" smtClean="0"/>
              <a:t>Surface damage included via interface charge layer.</a:t>
            </a:r>
            <a:endParaRPr lang="en-US" sz="1600" b="0" dirty="0" smtClean="0"/>
          </a:p>
          <a:p>
            <a:pPr lvl="2"/>
            <a:endParaRPr lang="en-US" sz="1600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11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6690724" y="4492574"/>
            <a:ext cx="2827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[ </a:t>
            </a:r>
            <a:r>
              <a:rPr lang="en-US" sz="1400" b="1" dirty="0" err="1" smtClean="0"/>
              <a:t>T.Peltola</a:t>
            </a:r>
            <a:r>
              <a:rPr lang="en-US" sz="1400" b="1" dirty="0" smtClean="0"/>
              <a:t>, Vertex 2015– June 2015]</a:t>
            </a:r>
            <a:endParaRPr lang="en-GB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1916705" y="5949280"/>
            <a:ext cx="225025" cy="273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624" y="3142265"/>
            <a:ext cx="6476837" cy="30083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11560" y="6150661"/>
            <a:ext cx="7290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Simulations of irradiated devices in TCAD are getting predictive power!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3619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6565" y="1088740"/>
            <a:ext cx="8161675" cy="2783740"/>
          </a:xfrm>
        </p:spPr>
        <p:txBody>
          <a:bodyPr/>
          <a:lstStyle/>
          <a:p>
            <a:r>
              <a:rPr lang="en-US" altLang="en-US" dirty="0" smtClean="0"/>
              <a:t>Segmented Sensors with </a:t>
            </a:r>
            <a:br>
              <a:rPr lang="en-US" altLang="en-US" dirty="0" smtClean="0"/>
            </a:br>
            <a:r>
              <a:rPr lang="en-US" altLang="en-US" dirty="0" smtClean="0"/>
              <a:t>read-out at the n</a:t>
            </a:r>
            <a:r>
              <a:rPr lang="en-US" altLang="en-US" baseline="30000" dirty="0" smtClean="0"/>
              <a:t>+</a:t>
            </a:r>
            <a:r>
              <a:rPr lang="en-US" altLang="en-US" dirty="0" smtClean="0"/>
              <a:t> contact</a:t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(n-in-p or n-in-n)</a:t>
            </a:r>
            <a:endParaRPr lang="en-US" alt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G.Casse and M.Moll, RD50 Status Report, June 2015</a:t>
            </a:r>
            <a:endParaRPr lang="en-US" altLang="en-US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-</a:t>
            </a:r>
            <a:fld id="{7B862179-C607-4539-B9ED-58A3DCA06187}" type="slidenum">
              <a:rPr lang="en-US" altLang="en-US" smtClean="0"/>
              <a:pPr/>
              <a:t>12</a:t>
            </a:fld>
            <a:r>
              <a:rPr lang="en-US" altLang="en-US" smtClean="0"/>
              <a:t>-</a:t>
            </a:r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49385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818709"/>
            <a:ext cx="8775975" cy="455590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p-type strip sensors with n</a:t>
            </a:r>
            <a:r>
              <a:rPr lang="en-US" baseline="30000" dirty="0" smtClean="0"/>
              <a:t>+</a:t>
            </a:r>
            <a:r>
              <a:rPr lang="en-US" dirty="0" smtClean="0"/>
              <a:t> readout </a:t>
            </a:r>
            <a:r>
              <a:rPr lang="en-US" sz="1400" b="0" i="1" dirty="0" smtClean="0"/>
              <a:t>(brought forward by RD50)</a:t>
            </a:r>
            <a:r>
              <a:rPr lang="en-US" sz="1800" b="0" i="1" dirty="0" smtClean="0"/>
              <a:t> </a:t>
            </a:r>
          </a:p>
          <a:p>
            <a:pPr lvl="1"/>
            <a:r>
              <a:rPr lang="en-US" dirty="0" smtClean="0"/>
              <a:t>are now the sensor choice for ATLAS and CMS Tracker upgrades</a:t>
            </a:r>
          </a:p>
          <a:p>
            <a:pPr lvl="1"/>
            <a:endParaRPr lang="en-US" b="0" dirty="0"/>
          </a:p>
          <a:p>
            <a:pPr lvl="1"/>
            <a:endParaRPr lang="en-US" b="0" dirty="0" smtClean="0"/>
          </a:p>
          <a:p>
            <a:pPr lvl="1"/>
            <a:endParaRPr lang="en-US" b="0" dirty="0"/>
          </a:p>
          <a:p>
            <a:pPr lvl="1"/>
            <a:endParaRPr lang="en-US" b="0" dirty="0" smtClean="0"/>
          </a:p>
          <a:p>
            <a:pPr lvl="1"/>
            <a:endParaRPr lang="en-US" b="0" dirty="0"/>
          </a:p>
          <a:p>
            <a:pPr lvl="1"/>
            <a:endParaRPr lang="en-US" b="0" dirty="0" smtClean="0"/>
          </a:p>
          <a:p>
            <a:pPr marL="176213" lvl="1" indent="0">
              <a:buNone/>
            </a:pPr>
            <a:r>
              <a:rPr lang="en-US" b="0" dirty="0" smtClean="0"/>
              <a:t/>
            </a:r>
            <a:br>
              <a:rPr lang="en-US" b="0" dirty="0" smtClean="0"/>
            </a:br>
            <a:endParaRPr lang="en-US" sz="1050" b="0" dirty="0"/>
          </a:p>
          <a:p>
            <a:pPr marL="176213" lvl="1" indent="0">
              <a:buNone/>
            </a:pPr>
            <a:endParaRPr lang="en-US" b="0" dirty="0"/>
          </a:p>
          <a:p>
            <a:pPr lvl="1"/>
            <a:r>
              <a:rPr lang="en-US" sz="1600" dirty="0"/>
              <a:t> </a:t>
            </a:r>
            <a:r>
              <a:rPr lang="en-US" sz="1600" dirty="0" smtClean="0"/>
              <a:t>n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-electrode </a:t>
            </a:r>
            <a:r>
              <a:rPr lang="en-US" sz="1600" dirty="0"/>
              <a:t>readout  </a:t>
            </a:r>
            <a:r>
              <a:rPr lang="en-US" sz="1600" dirty="0" smtClean="0"/>
              <a:t>(“natural </a:t>
            </a:r>
            <a:r>
              <a:rPr lang="en-US" sz="1600" dirty="0"/>
              <a:t>in p-type </a:t>
            </a:r>
            <a:r>
              <a:rPr lang="en-US" sz="1600" dirty="0" smtClean="0"/>
              <a:t>silicon”):  </a:t>
            </a:r>
            <a:endParaRPr lang="en-US" sz="1600" dirty="0"/>
          </a:p>
          <a:p>
            <a:pPr lvl="2"/>
            <a:r>
              <a:rPr lang="en-US" sz="1600" dirty="0" smtClean="0"/>
              <a:t>favorable  </a:t>
            </a:r>
            <a:r>
              <a:rPr lang="en-US" sz="1600" dirty="0"/>
              <a:t>combination of weighting and electric field in heavily irradiated </a:t>
            </a:r>
            <a:r>
              <a:rPr lang="en-US" sz="1600" dirty="0" smtClean="0"/>
              <a:t>detector</a:t>
            </a:r>
          </a:p>
          <a:p>
            <a:pPr lvl="2"/>
            <a:r>
              <a:rPr lang="en-US" sz="1600" dirty="0" smtClean="0"/>
              <a:t>electron </a:t>
            </a:r>
            <a:r>
              <a:rPr lang="en-US" sz="1600" dirty="0"/>
              <a:t>collection,  multiplication at segmented </a:t>
            </a:r>
            <a:r>
              <a:rPr lang="en-US" sz="1600" dirty="0" smtClean="0"/>
              <a:t>electrode</a:t>
            </a:r>
          </a:p>
          <a:p>
            <a:pPr lvl="1"/>
            <a:r>
              <a:rPr lang="en-US" sz="1600" dirty="0" smtClean="0"/>
              <a:t>Situation after high level of irradiation: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pic>
        <p:nvPicPr>
          <p:cNvPr id="7" name="Picture 2" descr="COMO-CCE-COLLECTION-LOG-SEPTEMBER-09-TALK"/>
          <p:cNvPicPr>
            <a:picLocks noChangeAspect="1" noChangeArrowheads="1"/>
          </p:cNvPicPr>
          <p:nvPr/>
        </p:nvPicPr>
        <p:blipFill rotWithShape="1">
          <a:blip r:embed="rId3" cstate="print"/>
          <a:srcRect t="2401" b="16326"/>
          <a:stretch/>
        </p:blipFill>
        <p:spPr bwMode="auto">
          <a:xfrm>
            <a:off x="252146" y="1495635"/>
            <a:ext cx="4813276" cy="247481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610" y="2"/>
            <a:ext cx="7335816" cy="806427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Reminder: </a:t>
            </a:r>
            <a:r>
              <a:rPr lang="en-US" sz="2800" dirty="0" smtClean="0"/>
              <a:t>Segmented sensors: n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vs. p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readout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13</a:t>
            </a:fld>
            <a:r>
              <a:rPr lang="en-GB" smtClean="0"/>
              <a:t>-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259633" y="5373216"/>
            <a:ext cx="2664296" cy="1081534"/>
            <a:chOff x="1259632" y="5229200"/>
            <a:chExt cx="2808287" cy="1225550"/>
          </a:xfrm>
        </p:grpSpPr>
        <p:sp>
          <p:nvSpPr>
            <p:cNvPr id="9" name="AutoShape 22"/>
            <p:cNvSpPr>
              <a:spLocks noChangeArrowheads="1"/>
            </p:cNvSpPr>
            <p:nvPr/>
          </p:nvSpPr>
          <p:spPr bwMode="auto">
            <a:xfrm flipH="1">
              <a:off x="2628057" y="5661000"/>
              <a:ext cx="1439862" cy="792162"/>
            </a:xfrm>
            <a:prstGeom prst="rtTriangl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10" name="AutoShape 23"/>
            <p:cNvSpPr>
              <a:spLocks noChangeArrowheads="1"/>
            </p:cNvSpPr>
            <p:nvPr/>
          </p:nvSpPr>
          <p:spPr bwMode="auto">
            <a:xfrm>
              <a:off x="1259632" y="5661000"/>
              <a:ext cx="1946275" cy="792162"/>
            </a:xfrm>
            <a:prstGeom prst="rtTriangle">
              <a:avLst/>
            </a:prstGeom>
            <a:solidFill>
              <a:srgbClr val="FFFF00">
                <a:alpha val="4392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l-SI">
                <a:latin typeface="Tahoma" pitchFamily="34" charset="0"/>
              </a:endParaRPr>
            </a:p>
          </p:txBody>
        </p:sp>
        <p:sp>
          <p:nvSpPr>
            <p:cNvPr id="11" name="Line 30"/>
            <p:cNvSpPr>
              <a:spLocks noChangeShapeType="1"/>
            </p:cNvSpPr>
            <p:nvPr/>
          </p:nvSpPr>
          <p:spPr bwMode="auto">
            <a:xfrm>
              <a:off x="1259632" y="5229200"/>
              <a:ext cx="0" cy="122396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31"/>
            <p:cNvSpPr>
              <a:spLocks noChangeShapeType="1"/>
            </p:cNvSpPr>
            <p:nvPr/>
          </p:nvSpPr>
          <p:spPr bwMode="auto">
            <a:xfrm flipV="1">
              <a:off x="1259632" y="6453162"/>
              <a:ext cx="2808287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32"/>
            <p:cNvSpPr>
              <a:spLocks noChangeShapeType="1"/>
            </p:cNvSpPr>
            <p:nvPr/>
          </p:nvSpPr>
          <p:spPr bwMode="auto">
            <a:xfrm flipV="1">
              <a:off x="1259632" y="5229200"/>
              <a:ext cx="2808287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34"/>
            <p:cNvSpPr>
              <a:spLocks noChangeShapeType="1"/>
            </p:cNvSpPr>
            <p:nvPr/>
          </p:nvSpPr>
          <p:spPr bwMode="auto">
            <a:xfrm>
              <a:off x="4067919" y="5229200"/>
              <a:ext cx="0" cy="1223962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Oval 55"/>
            <p:cNvSpPr>
              <a:spLocks noChangeArrowheads="1"/>
            </p:cNvSpPr>
            <p:nvPr/>
          </p:nvSpPr>
          <p:spPr bwMode="auto">
            <a:xfrm>
              <a:off x="3007469" y="6299175"/>
              <a:ext cx="144463" cy="1444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16" name="Oval 56"/>
            <p:cNvSpPr>
              <a:spLocks noChangeArrowheads="1"/>
            </p:cNvSpPr>
            <p:nvPr/>
          </p:nvSpPr>
          <p:spPr bwMode="auto">
            <a:xfrm>
              <a:off x="3151932" y="6299175"/>
              <a:ext cx="144462" cy="1444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17" name="Oval 57"/>
            <p:cNvSpPr>
              <a:spLocks noChangeArrowheads="1"/>
            </p:cNvSpPr>
            <p:nvPr/>
          </p:nvSpPr>
          <p:spPr bwMode="auto">
            <a:xfrm>
              <a:off x="2864594" y="6299175"/>
              <a:ext cx="144463" cy="1444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18" name="Line 58"/>
            <p:cNvSpPr>
              <a:spLocks noChangeShapeType="1"/>
            </p:cNvSpPr>
            <p:nvPr/>
          </p:nvSpPr>
          <p:spPr bwMode="auto">
            <a:xfrm flipH="1">
              <a:off x="2096244" y="6346800"/>
              <a:ext cx="7318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59"/>
            <p:cNvSpPr txBox="1">
              <a:spLocks noChangeArrowheads="1"/>
            </p:cNvSpPr>
            <p:nvPr/>
          </p:nvSpPr>
          <p:spPr bwMode="auto">
            <a:xfrm>
              <a:off x="1547664" y="5949279"/>
              <a:ext cx="723503" cy="418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holes</a:t>
              </a:r>
            </a:p>
          </p:txBody>
        </p:sp>
        <p:graphicFrame>
          <p:nvGraphicFramePr>
            <p:cNvPr id="20" name="Object 33"/>
            <p:cNvGraphicFramePr>
              <a:graphicFrameLocks noChangeAspect="1"/>
            </p:cNvGraphicFramePr>
            <p:nvPr/>
          </p:nvGraphicFramePr>
          <p:xfrm>
            <a:off x="1763688" y="5300960"/>
            <a:ext cx="1566862" cy="544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4" name="Enačba" r:id="rId4" imgW="812520" imgH="253800" progId="Equation.3">
                    <p:embed/>
                  </p:oleObj>
                </mc:Choice>
                <mc:Fallback>
                  <p:oleObj name="Enačba" r:id="rId4" imgW="81252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3688" y="5300960"/>
                          <a:ext cx="1566862" cy="544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21" name="Straight Connector 20"/>
          <p:cNvCxnSpPr/>
          <p:nvPr/>
        </p:nvCxnSpPr>
        <p:spPr>
          <a:xfrm flipH="1">
            <a:off x="827584" y="5949280"/>
            <a:ext cx="43204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1521" y="5229202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           </a:t>
            </a:r>
            <a:r>
              <a:rPr lang="sl-SI" b="1" dirty="0" smtClean="0"/>
              <a:t>p</a:t>
            </a:r>
            <a:r>
              <a:rPr lang="sl-SI" b="1" baseline="30000" dirty="0" smtClean="0"/>
              <a:t>+</a:t>
            </a:r>
          </a:p>
          <a:p>
            <a:r>
              <a:rPr lang="en-GB" dirty="0" smtClean="0"/>
              <a:t>readout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995937" y="530120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A13B39"/>
                </a:solidFill>
              </a:rPr>
              <a:t>n</a:t>
            </a:r>
            <a:r>
              <a:rPr lang="sl-SI" b="1" baseline="30000" dirty="0" smtClean="0">
                <a:solidFill>
                  <a:srgbClr val="A13B39"/>
                </a:solidFill>
              </a:rPr>
              <a:t>+</a:t>
            </a:r>
            <a:endParaRPr lang="en-US" b="1" baseline="30000" dirty="0">
              <a:solidFill>
                <a:srgbClr val="A13B39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148065" y="5373216"/>
            <a:ext cx="2694284" cy="1080120"/>
            <a:chOff x="5580112" y="5085184"/>
            <a:chExt cx="2843106" cy="1225550"/>
          </a:xfrm>
        </p:grpSpPr>
        <p:sp>
          <p:nvSpPr>
            <p:cNvPr id="25" name="AutoShape 35"/>
            <p:cNvSpPr>
              <a:spLocks noChangeArrowheads="1"/>
            </p:cNvSpPr>
            <p:nvPr/>
          </p:nvSpPr>
          <p:spPr bwMode="auto">
            <a:xfrm flipH="1">
              <a:off x="6948537" y="5516984"/>
              <a:ext cx="1439862" cy="792162"/>
            </a:xfrm>
            <a:prstGeom prst="rtTriangl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6" name="Line 36"/>
            <p:cNvSpPr>
              <a:spLocks noChangeShapeType="1"/>
            </p:cNvSpPr>
            <p:nvPr/>
          </p:nvSpPr>
          <p:spPr bwMode="auto">
            <a:xfrm>
              <a:off x="5580112" y="5085184"/>
              <a:ext cx="0" cy="122396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7"/>
            <p:cNvSpPr>
              <a:spLocks noChangeShapeType="1"/>
            </p:cNvSpPr>
            <p:nvPr/>
          </p:nvSpPr>
          <p:spPr bwMode="auto">
            <a:xfrm flipV="1">
              <a:off x="5580112" y="6309146"/>
              <a:ext cx="2808287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 flipV="1">
              <a:off x="5580112" y="5085184"/>
              <a:ext cx="2808287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29" name="Object 39"/>
            <p:cNvGraphicFramePr>
              <a:graphicFrameLocks noChangeAspect="1"/>
            </p:cNvGraphicFramePr>
            <p:nvPr/>
          </p:nvGraphicFramePr>
          <p:xfrm>
            <a:off x="6051550" y="5222875"/>
            <a:ext cx="1452563" cy="520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5" name="Enačba" r:id="rId6" imgW="787320" imgH="253800" progId="Equation.3">
                    <p:embed/>
                  </p:oleObj>
                </mc:Choice>
                <mc:Fallback>
                  <p:oleObj name="Enačba" r:id="rId6" imgW="78732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51550" y="5222875"/>
                          <a:ext cx="1452563" cy="520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AutoShape 44"/>
            <p:cNvSpPr>
              <a:spLocks noChangeArrowheads="1"/>
            </p:cNvSpPr>
            <p:nvPr/>
          </p:nvSpPr>
          <p:spPr bwMode="auto">
            <a:xfrm flipH="1">
              <a:off x="6445299" y="5516984"/>
              <a:ext cx="1946275" cy="792162"/>
            </a:xfrm>
            <a:prstGeom prst="rtTriangle">
              <a:avLst/>
            </a:prstGeom>
            <a:solidFill>
              <a:srgbClr val="FFFF00">
                <a:alpha val="4392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l-SI">
                <a:latin typeface="Tahoma" pitchFamily="34" charset="0"/>
              </a:endParaRPr>
            </a:p>
          </p:txBody>
        </p:sp>
        <p:sp>
          <p:nvSpPr>
            <p:cNvPr id="31" name="Line 45"/>
            <p:cNvSpPr>
              <a:spLocks noChangeShapeType="1"/>
            </p:cNvSpPr>
            <p:nvPr/>
          </p:nvSpPr>
          <p:spPr bwMode="auto">
            <a:xfrm>
              <a:off x="8388399" y="5085184"/>
              <a:ext cx="0" cy="1223962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Oval 55"/>
            <p:cNvSpPr>
              <a:spLocks noChangeArrowheads="1"/>
            </p:cNvSpPr>
            <p:nvPr/>
          </p:nvSpPr>
          <p:spPr bwMode="auto">
            <a:xfrm>
              <a:off x="7454949" y="6155159"/>
              <a:ext cx="144463" cy="1444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33" name="Oval 56"/>
            <p:cNvSpPr>
              <a:spLocks noChangeArrowheads="1"/>
            </p:cNvSpPr>
            <p:nvPr/>
          </p:nvSpPr>
          <p:spPr bwMode="auto">
            <a:xfrm>
              <a:off x="7599412" y="6155159"/>
              <a:ext cx="144462" cy="1444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34" name="Oval 57"/>
            <p:cNvSpPr>
              <a:spLocks noChangeArrowheads="1"/>
            </p:cNvSpPr>
            <p:nvPr/>
          </p:nvSpPr>
          <p:spPr bwMode="auto">
            <a:xfrm>
              <a:off x="7312074" y="6155159"/>
              <a:ext cx="144463" cy="1444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35" name="Line 58"/>
            <p:cNvSpPr>
              <a:spLocks noChangeShapeType="1"/>
            </p:cNvSpPr>
            <p:nvPr/>
          </p:nvSpPr>
          <p:spPr bwMode="auto">
            <a:xfrm>
              <a:off x="7743874" y="6155159"/>
              <a:ext cx="647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59"/>
            <p:cNvSpPr txBox="1">
              <a:spLocks noChangeArrowheads="1"/>
            </p:cNvSpPr>
            <p:nvPr/>
          </p:nvSpPr>
          <p:spPr bwMode="auto">
            <a:xfrm>
              <a:off x="7312074" y="5826546"/>
              <a:ext cx="1111144" cy="419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electrons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884369" y="5301210"/>
            <a:ext cx="930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>
                <a:solidFill>
                  <a:srgbClr val="A13B39"/>
                </a:solidFill>
              </a:rPr>
              <a:t>n</a:t>
            </a:r>
            <a:r>
              <a:rPr lang="sl-SI" b="1" baseline="30000" dirty="0" smtClean="0">
                <a:solidFill>
                  <a:srgbClr val="A13B39"/>
                </a:solidFill>
              </a:rPr>
              <a:t>+</a:t>
            </a:r>
          </a:p>
          <a:p>
            <a:r>
              <a:rPr lang="en-GB" dirty="0" smtClean="0"/>
              <a:t>readout</a:t>
            </a:r>
            <a:endParaRPr lang="en-GB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7812361" y="5949280"/>
            <a:ext cx="504056" cy="0"/>
          </a:xfrm>
          <a:prstGeom prst="line">
            <a:avLst/>
          </a:prstGeom>
          <a:ln w="25400">
            <a:solidFill>
              <a:srgbClr val="A13B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716016" y="530120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 smtClean="0"/>
              <a:t>p</a:t>
            </a:r>
            <a:r>
              <a:rPr lang="sl-SI" b="1" baseline="30000" dirty="0" smtClean="0"/>
              <a:t>+</a:t>
            </a:r>
            <a:endParaRPr lang="en-US" b="1" baseline="30000" dirty="0"/>
          </a:p>
        </p:txBody>
      </p:sp>
      <p:sp>
        <p:nvSpPr>
          <p:cNvPr id="40" name="TextBox 39"/>
          <p:cNvSpPr txBox="1"/>
          <p:nvPr/>
        </p:nvSpPr>
        <p:spPr>
          <a:xfrm>
            <a:off x="7318615" y="5045286"/>
            <a:ext cx="17988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050" dirty="0" smtClean="0"/>
              <a:t>[G. Kramberger, </a:t>
            </a:r>
            <a:r>
              <a:rPr lang="sl-SI" sz="1050" dirty="0" err="1" smtClean="0"/>
              <a:t>Vertex</a:t>
            </a:r>
            <a:r>
              <a:rPr lang="sl-SI" sz="1050" dirty="0" smtClean="0"/>
              <a:t> 2012]</a:t>
            </a:r>
            <a:endParaRPr lang="en-US" sz="1050" dirty="0"/>
          </a:p>
        </p:txBody>
      </p:sp>
      <p:sp>
        <p:nvSpPr>
          <p:cNvPr id="41" name="TextBox 40"/>
          <p:cNvSpPr txBox="1"/>
          <p:nvPr/>
        </p:nvSpPr>
        <p:spPr>
          <a:xfrm>
            <a:off x="1382146" y="5049180"/>
            <a:ext cx="254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baseline="30000" dirty="0" smtClean="0"/>
              <a:t>+</a:t>
            </a:r>
            <a:r>
              <a:rPr lang="en-US" dirty="0" smtClean="0"/>
              <a:t> readout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5120598" y="5049180"/>
            <a:ext cx="254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30000" dirty="0" smtClean="0"/>
              <a:t>+</a:t>
            </a:r>
            <a:r>
              <a:rPr lang="en-US" dirty="0" smtClean="0"/>
              <a:t> readout</a:t>
            </a:r>
            <a:endParaRPr lang="en-GB" dirty="0"/>
          </a:p>
        </p:txBody>
      </p:sp>
      <p:sp>
        <p:nvSpPr>
          <p:cNvPr id="43" name="TextShape 6"/>
          <p:cNvSpPr txBox="1"/>
          <p:nvPr/>
        </p:nvSpPr>
        <p:spPr>
          <a:xfrm>
            <a:off x="5877145" y="3969810"/>
            <a:ext cx="2655360" cy="269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r"/>
            <a:r>
              <a:rPr lang="en-GB" sz="1000" b="1" dirty="0">
                <a:solidFill>
                  <a:srgbClr val="000000"/>
                </a:solidFill>
                <a:latin typeface="Arial"/>
                <a:ea typeface="TimesNewRomanPS-BoldMT"/>
              </a:rPr>
              <a:t>S. Wonsak, 25th RD50 Workshop Nov. 2014</a:t>
            </a:r>
            <a:endParaRPr b="1" dirty="0"/>
          </a:p>
        </p:txBody>
      </p:sp>
      <p:pic>
        <p:nvPicPr>
          <p:cNvPr id="44" name="Picture 43"/>
          <p:cNvPicPr/>
          <p:nvPr/>
        </p:nvPicPr>
        <p:blipFill>
          <a:blip r:embed="rId8"/>
          <a:stretch>
            <a:fillRect/>
          </a:stretch>
        </p:blipFill>
        <p:spPr>
          <a:xfrm>
            <a:off x="5247076" y="1485352"/>
            <a:ext cx="3469820" cy="246013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9476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p-type pixel sensors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1399801"/>
          </a:xfrm>
        </p:spPr>
        <p:txBody>
          <a:bodyPr/>
          <a:lstStyle/>
          <a:p>
            <a:r>
              <a:rPr lang="en-US" dirty="0" smtClean="0"/>
              <a:t>Thin </a:t>
            </a:r>
            <a:r>
              <a:rPr lang="en-US" dirty="0"/>
              <a:t>FZ p-type pixel sensors: </a:t>
            </a:r>
            <a:r>
              <a:rPr lang="en-US" dirty="0" smtClean="0"/>
              <a:t>75 to 300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</a:t>
            </a:r>
            <a:r>
              <a:rPr lang="en-US" dirty="0" smtClean="0"/>
              <a:t> with 450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edge  </a:t>
            </a:r>
            <a:r>
              <a:rPr lang="en-US" sz="1600" dirty="0" smtClean="0"/>
              <a:t>(MPI/CIS/VTT)</a:t>
            </a:r>
          </a:p>
          <a:p>
            <a:r>
              <a:rPr lang="en-US" sz="1600" dirty="0" smtClean="0"/>
              <a:t> </a:t>
            </a:r>
            <a:r>
              <a:rPr lang="en-US" sz="1600" dirty="0">
                <a:solidFill>
                  <a:schemeClr val="tx1"/>
                </a:solidFill>
              </a:rPr>
              <a:t>ATLAS FEI4, 25 </a:t>
            </a:r>
            <a:r>
              <a:rPr lang="en-US" sz="1600" dirty="0" smtClean="0">
                <a:solidFill>
                  <a:schemeClr val="tx1"/>
                </a:solidFill>
              </a:rPr>
              <a:t>MeV protons,  800 MeV protons, neutrons, data obtained with </a:t>
            </a:r>
            <a:r>
              <a:rPr lang="en-US" sz="1600" dirty="0">
                <a:solidFill>
                  <a:schemeClr val="tx1"/>
                </a:solidFill>
              </a:rPr>
              <a:t>beta source</a:t>
            </a:r>
          </a:p>
          <a:p>
            <a:endParaRPr lang="en-US" sz="1600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14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550" y="1596396"/>
            <a:ext cx="4010529" cy="26134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617" y="1583795"/>
            <a:ext cx="4010528" cy="27602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070" y="4611560"/>
            <a:ext cx="1743075" cy="1585913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2" name="TextShape 5"/>
          <p:cNvSpPr txBox="1"/>
          <p:nvPr/>
        </p:nvSpPr>
        <p:spPr>
          <a:xfrm>
            <a:off x="116505" y="6596502"/>
            <a:ext cx="2664000" cy="2372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000" b="1" dirty="0">
                <a:solidFill>
                  <a:srgbClr val="000000"/>
                </a:solidFill>
                <a:latin typeface="Arial"/>
              </a:rPr>
              <a:t>S. </a:t>
            </a:r>
            <a:r>
              <a:rPr lang="en-US" sz="1000" b="1" dirty="0" err="1">
                <a:solidFill>
                  <a:srgbClr val="000000"/>
                </a:solidFill>
                <a:latin typeface="Arial"/>
              </a:rPr>
              <a:t>Terzo</a:t>
            </a:r>
            <a:r>
              <a:rPr lang="en-US" sz="1000" b="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000" b="1" dirty="0" smtClean="0">
                <a:solidFill>
                  <a:srgbClr val="000000"/>
                </a:solidFill>
                <a:latin typeface="Arial"/>
              </a:rPr>
              <a:t>24</a:t>
            </a:r>
            <a:r>
              <a:rPr lang="en-US" sz="1000" b="1" baseline="30000" dirty="0" smtClean="0">
                <a:solidFill>
                  <a:srgbClr val="000000"/>
                </a:solidFill>
                <a:latin typeface="Arial"/>
              </a:rPr>
              <a:t>th</a:t>
            </a:r>
            <a:r>
              <a:rPr lang="en-US" sz="10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000" b="1" dirty="0">
                <a:solidFill>
                  <a:srgbClr val="000000"/>
                </a:solidFill>
                <a:latin typeface="Arial"/>
              </a:rPr>
              <a:t>RD50 Workshop June 2014</a:t>
            </a:r>
            <a:endParaRPr b="1" dirty="0"/>
          </a:p>
        </p:txBody>
      </p:sp>
      <p:sp>
        <p:nvSpPr>
          <p:cNvPr id="13" name="TextShape 8"/>
          <p:cNvSpPr txBox="1"/>
          <p:nvPr/>
        </p:nvSpPr>
        <p:spPr>
          <a:xfrm>
            <a:off x="5832020" y="6219310"/>
            <a:ext cx="2970250" cy="3790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000" b="1" dirty="0">
                <a:solidFill>
                  <a:srgbClr val="000000"/>
                </a:solidFill>
                <a:latin typeface="Arial"/>
              </a:rPr>
              <a:t>B. </a:t>
            </a:r>
            <a:r>
              <a:rPr lang="en-US" sz="1000" b="1" dirty="0" err="1">
                <a:solidFill>
                  <a:srgbClr val="000000"/>
                </a:solidFill>
                <a:latin typeface="Arial"/>
              </a:rPr>
              <a:t>Paschen</a:t>
            </a:r>
            <a:r>
              <a:rPr lang="en-US" sz="1000" b="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000" b="1" dirty="0" smtClean="0">
                <a:solidFill>
                  <a:srgbClr val="000000"/>
                </a:solidFill>
                <a:latin typeface="Arial"/>
              </a:rPr>
              <a:t>25</a:t>
            </a:r>
            <a:r>
              <a:rPr lang="en-US" sz="1000" b="1" baseline="30000" dirty="0" smtClean="0">
                <a:solidFill>
                  <a:srgbClr val="000000"/>
                </a:solidFill>
                <a:latin typeface="Arial"/>
              </a:rPr>
              <a:t>th</a:t>
            </a:r>
            <a:r>
              <a:rPr lang="en-US" sz="1000" b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000" b="1" dirty="0">
                <a:solidFill>
                  <a:srgbClr val="000000"/>
                </a:solidFill>
                <a:latin typeface="Arial"/>
              </a:rPr>
              <a:t>RD50 Workshop Nov. 2014</a:t>
            </a:r>
            <a:endParaRPr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666122" y="4169822"/>
            <a:ext cx="4010529" cy="2239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 smtClean="0"/>
          </a:p>
          <a:p>
            <a:r>
              <a:rPr lang="en-GB" sz="1600" dirty="0" smtClean="0"/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Detectors irradiated </a:t>
            </a:r>
            <a:br>
              <a:rPr lang="en-GB" sz="1600" dirty="0" smtClean="0">
                <a:solidFill>
                  <a:schemeClr val="tx1"/>
                </a:solidFill>
              </a:rPr>
            </a:br>
            <a:r>
              <a:rPr lang="en-GB" sz="1600" dirty="0" smtClean="0">
                <a:solidFill>
                  <a:schemeClr val="tx1"/>
                </a:solidFill>
              </a:rPr>
              <a:t>up to </a:t>
            </a:r>
            <a:r>
              <a:rPr lang="en-GB" sz="1600" dirty="0" smtClean="0">
                <a:solidFill>
                  <a:srgbClr val="FF0000"/>
                </a:solidFill>
              </a:rPr>
              <a:t>1.4 10</a:t>
            </a:r>
            <a:r>
              <a:rPr lang="en-GB" sz="1600" baseline="30000" dirty="0" smtClean="0">
                <a:solidFill>
                  <a:srgbClr val="FF0000"/>
                </a:solidFill>
              </a:rPr>
              <a:t>16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 smtClean="0">
                <a:solidFill>
                  <a:srgbClr val="FF0000"/>
                </a:solidFill>
              </a:rPr>
              <a:t>n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eq</a:t>
            </a:r>
            <a:r>
              <a:rPr lang="en-GB" sz="1600" dirty="0" smtClean="0">
                <a:solidFill>
                  <a:srgbClr val="FF0000"/>
                </a:solidFill>
              </a:rPr>
              <a:t>/cm</a:t>
            </a:r>
            <a:r>
              <a:rPr lang="en-GB" sz="1600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Sensor modules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still functional (even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if in homogeneously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irradiated)</a:t>
            </a:r>
            <a:endParaRPr lang="en-GB" sz="1600" dirty="0" smtClean="0">
              <a:solidFill>
                <a:schemeClr val="tx1"/>
              </a:solidFill>
            </a:endParaRPr>
          </a:p>
          <a:p>
            <a:endParaRPr lang="en-GB" sz="1600" dirty="0" smtClean="0"/>
          </a:p>
          <a:p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31540" y="4169821"/>
            <a:ext cx="4234582" cy="23645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 smtClean="0"/>
          </a:p>
          <a:p>
            <a:r>
              <a:rPr lang="en-GB" sz="1600" dirty="0" smtClean="0">
                <a:solidFill>
                  <a:schemeClr val="tx1"/>
                </a:solidFill>
              </a:rPr>
              <a:t>Detectors irradiated with </a:t>
            </a:r>
            <a:r>
              <a:rPr lang="en-GB" sz="1600" dirty="0" smtClean="0">
                <a:solidFill>
                  <a:srgbClr val="FF0000"/>
                </a:solidFill>
              </a:rPr>
              <a:t>5 10</a:t>
            </a:r>
            <a:r>
              <a:rPr lang="en-GB" sz="1600" baseline="30000" dirty="0" smtClean="0">
                <a:solidFill>
                  <a:srgbClr val="FF0000"/>
                </a:solidFill>
              </a:rPr>
              <a:t>15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 smtClean="0">
                <a:solidFill>
                  <a:srgbClr val="FF0000"/>
                </a:solidFill>
              </a:rPr>
              <a:t>n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eq</a:t>
            </a:r>
            <a:r>
              <a:rPr lang="en-GB" sz="1600" dirty="0" smtClean="0">
                <a:solidFill>
                  <a:srgbClr val="FF0000"/>
                </a:solidFill>
              </a:rPr>
              <a:t>/cm</a:t>
            </a:r>
            <a:r>
              <a:rPr lang="en-GB" sz="1600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100</a:t>
            </a:r>
            <a:r>
              <a:rPr lang="en-US" sz="160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solidFill>
                  <a:schemeClr val="tx1"/>
                </a:solidFill>
              </a:rPr>
              <a:t>m thick sensors give more charge than 75</a:t>
            </a:r>
            <a:r>
              <a:rPr lang="en-US" sz="1600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solidFill>
                  <a:schemeClr val="tx1"/>
                </a:solidFill>
              </a:rPr>
              <a:t>m thick sensors, both saturate with voltage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200 </a:t>
            </a:r>
            <a:r>
              <a:rPr lang="en-US" sz="1600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solidFill>
                  <a:schemeClr val="tx1"/>
                </a:solidFill>
              </a:rPr>
              <a:t>m thick sensors give more charge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than 300 </a:t>
            </a:r>
            <a:r>
              <a:rPr lang="en-US" sz="1600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solidFill>
                  <a:schemeClr val="tx1"/>
                </a:solidFill>
              </a:rPr>
              <a:t>m thick sensors at moderate voltage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Beam tests show 97-99% hit efficiency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GB" sz="1800" b="0" i="1" dirty="0">
                <a:latin typeface="Arial"/>
              </a:rPr>
              <a:t> </a:t>
            </a:r>
            <a:r>
              <a:rPr lang="en-GB" sz="1600" b="0" i="1" dirty="0" smtClean="0">
                <a:solidFill>
                  <a:schemeClr val="tx1"/>
                </a:solidFill>
              </a:rPr>
              <a:t>(thickness tested 100 </a:t>
            </a:r>
            <a:r>
              <a:rPr lang="en-GB" sz="1600" b="0" i="1" dirty="0">
                <a:solidFill>
                  <a:schemeClr val="tx1"/>
                </a:solidFill>
              </a:rPr>
              <a:t>-200 </a:t>
            </a:r>
            <a:r>
              <a:rPr lang="en-GB" sz="1600" b="0" i="1" dirty="0" err="1" smtClean="0">
                <a:solidFill>
                  <a:schemeClr val="tx1"/>
                </a:solidFill>
              </a:rPr>
              <a:t>μm</a:t>
            </a:r>
            <a:r>
              <a:rPr lang="en-GB" sz="1600" b="0" i="1" dirty="0" smtClean="0">
                <a:solidFill>
                  <a:schemeClr val="tx1"/>
                </a:solidFill>
              </a:rPr>
              <a:t>,  500V</a:t>
            </a:r>
            <a:r>
              <a:rPr lang="en-US" sz="1600" b="0" i="1" dirty="0" smtClean="0">
                <a:solidFill>
                  <a:schemeClr val="tx1"/>
                </a:solidFill>
              </a:rPr>
              <a:t>)</a:t>
            </a:r>
            <a:endParaRPr lang="en-US" sz="1600" b="0" i="1" dirty="0">
              <a:solidFill>
                <a:schemeClr val="tx1"/>
              </a:solidFill>
            </a:endParaRP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endParaRPr lang="en-GB" sz="16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40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Slim Edges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15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23" y="998730"/>
            <a:ext cx="8897575" cy="548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76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6565" y="1088740"/>
            <a:ext cx="8161675" cy="4500500"/>
          </a:xfrm>
        </p:spPr>
        <p:txBody>
          <a:bodyPr/>
          <a:lstStyle/>
          <a:p>
            <a:r>
              <a:rPr lang="en-US" altLang="en-US" dirty="0" smtClean="0"/>
              <a:t>New structures</a:t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21650" y="3248980"/>
            <a:ext cx="6400800" cy="1752600"/>
          </a:xfrm>
        </p:spPr>
        <p:txBody>
          <a:bodyPr/>
          <a:lstStyle/>
          <a:p>
            <a:r>
              <a:rPr lang="en-US" altLang="en-US" dirty="0"/>
              <a:t>Charge Multiplication</a:t>
            </a:r>
            <a:br>
              <a:rPr lang="en-US" altLang="en-US" dirty="0"/>
            </a:br>
            <a:r>
              <a:rPr lang="en-US" altLang="en-US" dirty="0"/>
              <a:t>(Sensors with intrinsic gain</a:t>
            </a:r>
            <a:r>
              <a:rPr lang="en-US" alt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HVCMOS</a:t>
            </a:r>
            <a:br>
              <a:rPr lang="en-US" dirty="0" smtClean="0"/>
            </a:br>
            <a:r>
              <a:rPr lang="en-US" dirty="0" smtClean="0"/>
              <a:t>(towards monolithic sensors)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G.Casse and M.Moll, RD50 Status Report, June 2015</a:t>
            </a:r>
            <a:endParaRPr lang="en-US" altLang="en-US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-</a:t>
            </a:r>
            <a:fld id="{7B862179-C607-4539-B9ED-58A3DCA06187}" type="slidenum">
              <a:rPr lang="en-US" altLang="en-US" smtClean="0"/>
              <a:pPr/>
              <a:t>16</a:t>
            </a:fld>
            <a:r>
              <a:rPr lang="en-US" altLang="en-US" smtClean="0"/>
              <a:t>-</a:t>
            </a:r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78707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9072500" cy="806427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Reminder: </a:t>
            </a:r>
            <a:r>
              <a:rPr lang="en-US" dirty="0" smtClean="0"/>
              <a:t>Charge Multiplication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47B173D8-BCF5-4794-88E9-1C0B87EF5945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8" name="Picture 7" descr="5E15-ionisation-line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26895" y="1573143"/>
            <a:ext cx="3888432" cy="2709403"/>
          </a:xfrm>
          <a:prstGeom prst="rect">
            <a:avLst/>
          </a:prstGeom>
        </p:spPr>
      </p:pic>
      <p:pic>
        <p:nvPicPr>
          <p:cNvPr id="11" name="Picture 20" descr="CCE_comparison_different_sources_RD50Nov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559" y="1417256"/>
            <a:ext cx="2927413" cy="214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851921" y="6134950"/>
            <a:ext cx="46956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en-GB" sz="800" dirty="0" smtClean="0"/>
              <a:t>Ref:	Diode: </a:t>
            </a:r>
            <a:r>
              <a:rPr lang="en-GB" sz="800" dirty="0" err="1" smtClean="0"/>
              <a:t>J.Lange</a:t>
            </a:r>
            <a:r>
              <a:rPr lang="en-GB" sz="800" dirty="0" smtClean="0"/>
              <a:t> et al, 16</a:t>
            </a:r>
            <a:r>
              <a:rPr lang="en-GB" sz="800" baseline="30000" dirty="0" smtClean="0"/>
              <a:t>th</a:t>
            </a:r>
            <a:r>
              <a:rPr lang="en-GB" sz="800" dirty="0" smtClean="0"/>
              <a:t> RD50 Workshop, Barcelona</a:t>
            </a:r>
          </a:p>
          <a:p>
            <a:pPr>
              <a:tabLst>
                <a:tab pos="266700" algn="l"/>
              </a:tabLst>
            </a:pPr>
            <a:r>
              <a:rPr lang="en-GB" sz="800" dirty="0" smtClean="0"/>
              <a:t> 	Strip: </a:t>
            </a:r>
            <a:r>
              <a:rPr lang="en-GB" sz="800" dirty="0"/>
              <a:t>G. </a:t>
            </a:r>
            <a:r>
              <a:rPr lang="en-GB" sz="800" dirty="0" err="1"/>
              <a:t>Casse</a:t>
            </a:r>
            <a:r>
              <a:rPr lang="en-GB" sz="800" dirty="0"/>
              <a:t> et al., NIMA 624, 2010, Pages </a:t>
            </a:r>
            <a:r>
              <a:rPr lang="en-GB" sz="800" dirty="0" smtClean="0"/>
              <a:t>401-404</a:t>
            </a:r>
          </a:p>
          <a:p>
            <a:pPr>
              <a:tabLst>
                <a:tab pos="266700" algn="l"/>
              </a:tabLst>
            </a:pPr>
            <a:r>
              <a:rPr lang="en-GB" sz="800" dirty="0" smtClean="0"/>
              <a:t>	3D: </a:t>
            </a:r>
            <a:r>
              <a:rPr lang="en-GB" sz="800" dirty="0" err="1" smtClean="0"/>
              <a:t>M.Koehler</a:t>
            </a:r>
            <a:r>
              <a:rPr lang="en-GB" sz="800" dirty="0" smtClean="0"/>
              <a:t> et al., 16</a:t>
            </a:r>
            <a:r>
              <a:rPr lang="en-GB" sz="800" baseline="30000" dirty="0" smtClean="0"/>
              <a:t>th</a:t>
            </a:r>
            <a:r>
              <a:rPr lang="en-GB" sz="800" dirty="0" smtClean="0"/>
              <a:t>RD50 Workshop, Barcelona</a:t>
            </a:r>
            <a:endParaRPr lang="en-GB" sz="8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736" y="4104075"/>
            <a:ext cx="3014916" cy="204449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70765" y="818712"/>
            <a:ext cx="8956730" cy="6730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u="sng" dirty="0" smtClean="0"/>
              <a:t>Charge Multiplication </a:t>
            </a:r>
            <a:r>
              <a:rPr lang="en-US" dirty="0" smtClean="0"/>
              <a:t>observed and characterized after high levels of irradiation</a:t>
            </a:r>
            <a:br>
              <a:rPr lang="en-US" dirty="0" smtClean="0"/>
            </a:br>
            <a:r>
              <a:rPr lang="en-US" dirty="0" smtClean="0"/>
              <a:t>with different techniques and in several different types of devices</a:t>
            </a:r>
          </a:p>
          <a:p>
            <a:pPr>
              <a:defRPr/>
            </a:pPr>
            <a:endParaRPr lang="en-US" sz="1600" dirty="0" smtClean="0"/>
          </a:p>
        </p:txBody>
      </p:sp>
      <p:sp>
        <p:nvSpPr>
          <p:cNvPr id="16" name="Text Box 71"/>
          <p:cNvSpPr txBox="1">
            <a:spLocks noChangeArrowheads="1"/>
          </p:cNvSpPr>
          <p:nvPr/>
        </p:nvSpPr>
        <p:spPr bwMode="auto">
          <a:xfrm>
            <a:off x="391223" y="3564017"/>
            <a:ext cx="297517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4114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8686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3258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7830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defTabSz="914400"/>
            <a:r>
              <a:rPr lang="en-US" sz="1400" b="1" u="sng" dirty="0" smtClean="0"/>
              <a:t>Diodes</a:t>
            </a:r>
            <a:r>
              <a:rPr lang="en-US" sz="1400" dirty="0" smtClean="0"/>
              <a:t> (</a:t>
            </a:r>
            <a:r>
              <a:rPr lang="en-US" sz="1400" dirty="0" err="1" smtClean="0">
                <a:latin typeface="Symbol" pitchFamily="18" charset="2"/>
              </a:rPr>
              <a:t>F</a:t>
            </a:r>
            <a:r>
              <a:rPr lang="en-US" sz="1400" baseline="-25000" dirty="0" err="1" smtClean="0"/>
              <a:t>eq</a:t>
            </a:r>
            <a:r>
              <a:rPr lang="en-US" sz="1400" dirty="0" smtClean="0"/>
              <a:t>=10</a:t>
            </a:r>
            <a:r>
              <a:rPr lang="en-US" sz="1400" baseline="30000" dirty="0" smtClean="0"/>
              <a:t>16</a:t>
            </a:r>
            <a:r>
              <a:rPr lang="en-US" sz="1400" dirty="0" smtClean="0"/>
              <a:t> cm</a:t>
            </a:r>
            <a:r>
              <a:rPr lang="en-US" sz="1400" baseline="30000" dirty="0" smtClean="0"/>
              <a:t>-2</a:t>
            </a:r>
            <a:r>
              <a:rPr lang="en-US" sz="1400" dirty="0" smtClean="0"/>
              <a:t>)</a:t>
            </a:r>
          </a:p>
          <a:p>
            <a:pPr algn="ctr" defTabSz="914400"/>
            <a:r>
              <a:rPr lang="en-US" sz="1400" dirty="0" smtClean="0"/>
              <a:t>Leakage Current &amp; Charge Collection</a:t>
            </a:r>
            <a:endParaRPr lang="de-DE" sz="1400" dirty="0"/>
          </a:p>
        </p:txBody>
      </p:sp>
      <p:sp>
        <p:nvSpPr>
          <p:cNvPr id="17" name="Text Box 71"/>
          <p:cNvSpPr txBox="1">
            <a:spLocks noChangeArrowheads="1"/>
          </p:cNvSpPr>
          <p:nvPr/>
        </p:nvSpPr>
        <p:spPr bwMode="auto">
          <a:xfrm>
            <a:off x="3799197" y="4284097"/>
            <a:ext cx="352981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4114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8686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3258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7830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defTabSz="914400"/>
            <a:r>
              <a:rPr lang="en-US" sz="1400" b="1" u="sng" dirty="0" smtClean="0"/>
              <a:t>Strip sensors</a:t>
            </a:r>
            <a:r>
              <a:rPr lang="en-US" sz="1400" u="sng" dirty="0" smtClean="0"/>
              <a:t> </a:t>
            </a:r>
            <a:r>
              <a:rPr lang="en-US" sz="1400" dirty="0" smtClean="0"/>
              <a:t>(</a:t>
            </a:r>
            <a:r>
              <a:rPr lang="en-US" sz="1400" dirty="0" err="1" smtClean="0">
                <a:latin typeface="Symbol" pitchFamily="18" charset="2"/>
              </a:rPr>
              <a:t>F</a:t>
            </a:r>
            <a:r>
              <a:rPr lang="en-US" sz="1400" baseline="-25000" dirty="0" err="1" smtClean="0"/>
              <a:t>eq</a:t>
            </a:r>
            <a:r>
              <a:rPr lang="en-US" sz="1400" dirty="0" smtClean="0"/>
              <a:t>=5×10</a:t>
            </a:r>
            <a:r>
              <a:rPr lang="en-US" sz="1400" baseline="30000" dirty="0" smtClean="0"/>
              <a:t>15</a:t>
            </a:r>
            <a:r>
              <a:rPr lang="en-US" sz="1400" dirty="0" smtClean="0"/>
              <a:t> cm</a:t>
            </a:r>
            <a:r>
              <a:rPr lang="en-US" sz="1400" baseline="30000" dirty="0" smtClean="0"/>
              <a:t>-2, </a:t>
            </a:r>
            <a:r>
              <a:rPr lang="en-US" sz="1400" dirty="0" smtClean="0"/>
              <a:t>26 MeV p)</a:t>
            </a:r>
          </a:p>
          <a:p>
            <a:pPr algn="ctr" defTabSz="914400"/>
            <a:r>
              <a:rPr lang="en-US" sz="1400" dirty="0" smtClean="0"/>
              <a:t>Charge Collection (Beta source, </a:t>
            </a:r>
            <a:r>
              <a:rPr lang="en-US" sz="1400" dirty="0" err="1" smtClean="0"/>
              <a:t>Alibava</a:t>
            </a:r>
            <a:r>
              <a:rPr lang="en-US" sz="1400" dirty="0" smtClean="0"/>
              <a:t>)</a:t>
            </a:r>
            <a:endParaRPr lang="de-DE" sz="1400" dirty="0"/>
          </a:p>
        </p:txBody>
      </p:sp>
      <p:sp>
        <p:nvSpPr>
          <p:cNvPr id="18" name="Text Box 71"/>
          <p:cNvSpPr txBox="1">
            <a:spLocks noChangeArrowheads="1"/>
          </p:cNvSpPr>
          <p:nvPr/>
        </p:nvSpPr>
        <p:spPr bwMode="auto">
          <a:xfrm>
            <a:off x="611561" y="6129302"/>
            <a:ext cx="267541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4114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8686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3258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783013" indent="-215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defTabSz="914400"/>
            <a:r>
              <a:rPr lang="en-US" sz="1400" b="1" u="sng" dirty="0" smtClean="0"/>
              <a:t>3D sensors</a:t>
            </a:r>
            <a:r>
              <a:rPr lang="en-US" sz="1400" u="sng" dirty="0" smtClean="0"/>
              <a:t> </a:t>
            </a:r>
            <a:r>
              <a:rPr lang="en-US" sz="1400" dirty="0" smtClean="0"/>
              <a:t>(</a:t>
            </a:r>
            <a:r>
              <a:rPr lang="en-US" sz="1400" dirty="0" err="1" smtClean="0">
                <a:latin typeface="Symbol" pitchFamily="18" charset="2"/>
              </a:rPr>
              <a:t>F</a:t>
            </a:r>
            <a:r>
              <a:rPr lang="en-US" sz="1400" baseline="-25000" dirty="0" err="1" smtClean="0"/>
              <a:t>eq</a:t>
            </a:r>
            <a:r>
              <a:rPr lang="en-US" sz="1400" dirty="0" smtClean="0"/>
              <a:t>=1-2×10</a:t>
            </a:r>
            <a:r>
              <a:rPr lang="en-US" sz="1400" baseline="30000" dirty="0" smtClean="0"/>
              <a:t>15</a:t>
            </a:r>
            <a:r>
              <a:rPr lang="en-US" sz="1400" dirty="0" smtClean="0"/>
              <a:t> cm</a:t>
            </a:r>
            <a:r>
              <a:rPr lang="en-US" sz="1400" baseline="30000" dirty="0" smtClean="0"/>
              <a:t>-2</a:t>
            </a:r>
            <a:r>
              <a:rPr lang="en-US" sz="1400" dirty="0" smtClean="0"/>
              <a:t>)</a:t>
            </a:r>
          </a:p>
          <a:p>
            <a:pPr algn="ctr" defTabSz="914400"/>
            <a:r>
              <a:rPr lang="en-US" sz="1400" dirty="0" smtClean="0"/>
              <a:t>Charge Collection (test beam)</a:t>
            </a:r>
            <a:endParaRPr lang="de-DE" sz="1400" dirty="0"/>
          </a:p>
        </p:txBody>
      </p:sp>
      <p:sp>
        <p:nvSpPr>
          <p:cNvPr id="25" name="CasellaDiTesto 8"/>
          <p:cNvSpPr txBox="1">
            <a:spLocks noChangeArrowheads="1"/>
          </p:cNvSpPr>
          <p:nvPr/>
        </p:nvSpPr>
        <p:spPr bwMode="auto">
          <a:xfrm>
            <a:off x="7528633" y="1417256"/>
            <a:ext cx="1498863" cy="64633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800" dirty="0" smtClean="0">
                <a:solidFill>
                  <a:srgbClr val="FF0000"/>
                </a:solidFill>
              </a:rPr>
              <a:t>140 </a:t>
            </a:r>
            <a:r>
              <a:rPr lang="it-IT" sz="18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it-IT" sz="1800" dirty="0" smtClean="0">
                <a:solidFill>
                  <a:srgbClr val="FF0000"/>
                </a:solidFill>
              </a:rPr>
              <a:t>m thick device</a:t>
            </a: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27" name="Line 17"/>
          <p:cNvSpPr>
            <a:spLocks noChangeShapeType="1"/>
          </p:cNvSpPr>
          <p:nvPr/>
        </p:nvSpPr>
        <p:spPr bwMode="auto">
          <a:xfrm flipV="1">
            <a:off x="6912262" y="1783503"/>
            <a:ext cx="687950" cy="280083"/>
          </a:xfrm>
          <a:prstGeom prst="lin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" name="CasellaDiTesto 8"/>
          <p:cNvSpPr txBox="1">
            <a:spLocks noChangeArrowheads="1"/>
          </p:cNvSpPr>
          <p:nvPr/>
        </p:nvSpPr>
        <p:spPr bwMode="auto">
          <a:xfrm>
            <a:off x="7600209" y="2178218"/>
            <a:ext cx="1498863" cy="64633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800" dirty="0" smtClean="0">
                <a:solidFill>
                  <a:srgbClr val="0000FF"/>
                </a:solidFill>
              </a:rPr>
              <a:t>300 </a:t>
            </a:r>
            <a:r>
              <a:rPr lang="it-IT" sz="18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it-IT" sz="1800" dirty="0" smtClean="0">
                <a:solidFill>
                  <a:srgbClr val="0000FF"/>
                </a:solidFill>
              </a:rPr>
              <a:t>m thick device</a:t>
            </a:r>
            <a:endParaRPr lang="it-IT" sz="1800" dirty="0">
              <a:solidFill>
                <a:srgbClr val="0000FF"/>
              </a:solidFill>
            </a:endParaRPr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 rot="178240" flipV="1">
            <a:off x="6741196" y="2479107"/>
            <a:ext cx="850056" cy="367714"/>
          </a:xfrm>
          <a:prstGeom prst="line">
            <a:avLst/>
          </a:prstGeom>
          <a:noFill/>
          <a:ln w="12700">
            <a:solidFill>
              <a:srgbClr val="0000FF"/>
            </a:solidFill>
            <a:prstDash val="sysDot"/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16905" y="5049180"/>
            <a:ext cx="5220580" cy="99011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u="sng" dirty="0" smtClean="0"/>
              <a:t>Questions:</a:t>
            </a:r>
          </a:p>
          <a:p>
            <a:pPr>
              <a:defRPr/>
            </a:pPr>
            <a:r>
              <a:rPr lang="en-US" sz="2400" dirty="0"/>
              <a:t>Can we simulate and predict charge multiplication ?</a:t>
            </a:r>
          </a:p>
          <a:p>
            <a:pPr>
              <a:defRPr/>
            </a:pPr>
            <a:r>
              <a:rPr lang="en-US" sz="2400" dirty="0" smtClean="0"/>
              <a:t>Can we better exploit charge </a:t>
            </a:r>
            <a:r>
              <a:rPr lang="en-US" sz="2400" dirty="0"/>
              <a:t>multiplication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78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Low Gain Avalanche Detectors (LGAD)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505" y="904511"/>
            <a:ext cx="8910989" cy="594487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Diodes with implemented multiplication layer (deep p+ implant)</a:t>
            </a:r>
          </a:p>
          <a:p>
            <a:pPr lvl="1"/>
            <a:r>
              <a:rPr lang="en-US" dirty="0" smtClean="0"/>
              <a:t>APD concept [ n</a:t>
            </a:r>
            <a:r>
              <a:rPr lang="en-US" baseline="30000" dirty="0" smtClean="0"/>
              <a:t>++</a:t>
            </a:r>
            <a:r>
              <a:rPr lang="en-US" dirty="0" smtClean="0"/>
              <a:t>-p</a:t>
            </a:r>
            <a:r>
              <a:rPr lang="en-US" baseline="30000" dirty="0" smtClean="0"/>
              <a:t>+</a:t>
            </a:r>
            <a:r>
              <a:rPr lang="en-US" dirty="0" smtClean="0"/>
              <a:t>-p-p</a:t>
            </a:r>
            <a:r>
              <a:rPr lang="en-US" baseline="30000" dirty="0" smtClean="0"/>
              <a:t>+</a:t>
            </a:r>
            <a:r>
              <a:rPr lang="en-US" dirty="0" smtClean="0"/>
              <a:t> structure] with JET (Junction Edge Termination)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176213" lvl="1" indent="0">
              <a:buNone/>
            </a:pPr>
            <a:endParaRPr lang="en-US" dirty="0"/>
          </a:p>
          <a:p>
            <a:pPr lvl="1"/>
            <a:r>
              <a:rPr lang="en-US" dirty="0" smtClean="0"/>
              <a:t>Gain of approx. 10-20 before irradiation : linear mode : spectra are Landau spectra (</a:t>
            </a:r>
            <a:r>
              <a:rPr lang="en-US" baseline="30000" dirty="0" smtClean="0"/>
              <a:t>90</a:t>
            </a:r>
            <a:r>
              <a:rPr lang="en-US" dirty="0" smtClean="0"/>
              <a:t>Sr) </a:t>
            </a:r>
          </a:p>
          <a:p>
            <a:r>
              <a:rPr lang="en-US" dirty="0" smtClean="0"/>
              <a:t>Gain reduces with irradiation</a:t>
            </a:r>
          </a:p>
          <a:p>
            <a:pPr lvl="1"/>
            <a:r>
              <a:rPr lang="en-US" dirty="0" smtClean="0"/>
              <a:t>Dropping to about 1.5 after 2e15 n/cm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2"/>
            <a:r>
              <a:rPr lang="en-US" sz="1600" baseline="30000" dirty="0" smtClean="0"/>
              <a:t>  </a:t>
            </a:r>
            <a:r>
              <a:rPr lang="en-US" sz="1600" dirty="0" smtClean="0"/>
              <a:t>Why? Boron removal in p-type layer?</a:t>
            </a:r>
          </a:p>
          <a:p>
            <a:pPr lvl="2"/>
            <a:r>
              <a:rPr lang="en-US" sz="1600" dirty="0" smtClean="0"/>
              <a:t> Soon: Test of Gallium implants</a:t>
            </a:r>
          </a:p>
          <a:p>
            <a:pPr lvl="1"/>
            <a:r>
              <a:rPr lang="en-US" dirty="0" smtClean="0"/>
              <a:t>Charge (Sr-90) Multiplication</a:t>
            </a:r>
            <a:br>
              <a:rPr lang="en-US" dirty="0" smtClean="0"/>
            </a:br>
            <a:r>
              <a:rPr lang="en-US" dirty="0" smtClean="0"/>
              <a:t> versus Current Multiplication (Sr-90)</a:t>
            </a:r>
          </a:p>
          <a:p>
            <a:r>
              <a:rPr lang="en-US" dirty="0" smtClean="0"/>
              <a:t>Further work ongoing (strip, pixel, …)</a:t>
            </a:r>
          </a:p>
          <a:p>
            <a:r>
              <a:rPr lang="en-US" dirty="0" smtClean="0"/>
              <a:t>Test of timing capabilities (thin sensors)</a:t>
            </a:r>
          </a:p>
          <a:p>
            <a:pPr lvl="1"/>
            <a:r>
              <a:rPr lang="en-US" dirty="0" smtClean="0"/>
              <a:t>“Ultrafast sensors project”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18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737" y="3924056"/>
            <a:ext cx="3451168" cy="25655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1531" y="6587770"/>
            <a:ext cx="4010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</a:t>
            </a:r>
            <a:r>
              <a:rPr lang="en-US" sz="1100" dirty="0" err="1" smtClean="0"/>
              <a:t>G.Kramberger</a:t>
            </a:r>
            <a:r>
              <a:rPr lang="en-US" sz="1100" dirty="0" smtClean="0"/>
              <a:t>, 22</a:t>
            </a:r>
            <a:r>
              <a:rPr lang="en-US" sz="1100" baseline="30000" dirty="0" smtClean="0"/>
              <a:t>nd</a:t>
            </a:r>
            <a:r>
              <a:rPr lang="en-US" sz="1100" dirty="0" smtClean="0"/>
              <a:t> RD50 Workshop, Albuquerque, June 2013]</a:t>
            </a:r>
            <a:endParaRPr lang="en-GB" sz="11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701570" y="1763815"/>
            <a:ext cx="7825690" cy="1707796"/>
            <a:chOff x="976780" y="1488921"/>
            <a:chExt cx="7825690" cy="170779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6780" y="1488921"/>
              <a:ext cx="3554595" cy="16250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grpSp>
          <p:nvGrpSpPr>
            <p:cNvPr id="12" name="2 Grupo"/>
            <p:cNvGrpSpPr/>
            <p:nvPr/>
          </p:nvGrpSpPr>
          <p:grpSpPr>
            <a:xfrm>
              <a:off x="4842031" y="1488921"/>
              <a:ext cx="3960439" cy="1461988"/>
              <a:chOff x="286643" y="1196752"/>
              <a:chExt cx="4337163" cy="3024336"/>
            </a:xfrm>
          </p:grpSpPr>
          <p:pic>
            <p:nvPicPr>
              <p:cNvPr id="15" name="Picture 3" descr="C:\Paulus\ISPS12 Praga\Overlap100_Junction_EField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6643" y="1196752"/>
                <a:ext cx="4337163" cy="30243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1 CuadroTexto"/>
              <p:cNvSpPr txBox="1"/>
              <p:nvPr/>
            </p:nvSpPr>
            <p:spPr>
              <a:xfrm>
                <a:off x="2146511" y="1414688"/>
                <a:ext cx="463659" cy="636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smtClean="0">
                    <a:solidFill>
                      <a:srgbClr val="FFFF00"/>
                    </a:solidFill>
                  </a:rPr>
                  <a:t>N</a:t>
                </a:r>
                <a:r>
                  <a:rPr lang="es-ES" sz="1400" b="1" baseline="30000" dirty="0" smtClean="0">
                    <a:solidFill>
                      <a:srgbClr val="FFFF00"/>
                    </a:solidFill>
                  </a:rPr>
                  <a:t>++</a:t>
                </a:r>
              </a:p>
            </p:txBody>
          </p:sp>
          <p:sp>
            <p:nvSpPr>
              <p:cNvPr id="17" name="7 CuadroTexto"/>
              <p:cNvSpPr txBox="1"/>
              <p:nvPr/>
            </p:nvSpPr>
            <p:spPr>
              <a:xfrm>
                <a:off x="2234651" y="2043314"/>
                <a:ext cx="372514" cy="636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smtClean="0"/>
                  <a:t>P</a:t>
                </a:r>
                <a:r>
                  <a:rPr lang="es-ES" sz="1400" b="1" baseline="30000" dirty="0" smtClean="0"/>
                  <a:t>+</a:t>
                </a:r>
              </a:p>
            </p:txBody>
          </p:sp>
          <p:sp>
            <p:nvSpPr>
              <p:cNvPr id="18" name="8 CuadroTexto"/>
              <p:cNvSpPr txBox="1"/>
              <p:nvPr/>
            </p:nvSpPr>
            <p:spPr>
              <a:xfrm>
                <a:off x="902914" y="1959557"/>
                <a:ext cx="332137" cy="636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smtClean="0">
                    <a:solidFill>
                      <a:srgbClr val="FFFF00"/>
                    </a:solidFill>
                  </a:rPr>
                  <a:t>N</a:t>
                </a:r>
              </a:p>
            </p:txBody>
          </p:sp>
          <p:sp>
            <p:nvSpPr>
              <p:cNvPr id="19" name="9 CuadroTexto"/>
              <p:cNvSpPr txBox="1"/>
              <p:nvPr/>
            </p:nvSpPr>
            <p:spPr>
              <a:xfrm>
                <a:off x="2195298" y="2822627"/>
                <a:ext cx="333894" cy="636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endParaRPr lang="es-ES" sz="14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" name="Right Brace 6"/>
            <p:cNvSpPr/>
            <p:nvPr/>
          </p:nvSpPr>
          <p:spPr>
            <a:xfrm>
              <a:off x="4421453" y="1718810"/>
              <a:ext cx="290742" cy="469563"/>
            </a:xfrm>
            <a:prstGeom prst="rightBrace">
              <a:avLst>
                <a:gd name="adj1" fmla="val 9863"/>
                <a:gd name="adj2" fmla="val 4774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Left Brace 7"/>
            <p:cNvSpPr/>
            <p:nvPr/>
          </p:nvSpPr>
          <p:spPr>
            <a:xfrm>
              <a:off x="4712195" y="1594273"/>
              <a:ext cx="309855" cy="1069642"/>
            </a:xfrm>
            <a:prstGeom prst="leftBrace">
              <a:avLst>
                <a:gd name="adj1" fmla="val 8333"/>
                <a:gd name="adj2" fmla="val 32903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45645" y="2888940"/>
              <a:ext cx="23852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Simulation of E-Field [V/cm]</a:t>
              </a:r>
              <a:endParaRPr lang="en-GB" sz="14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002271" y="773705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</a:t>
            </a:r>
            <a:r>
              <a:rPr lang="en-US" sz="1100" dirty="0" err="1" smtClean="0"/>
              <a:t>G.Pellegrini</a:t>
            </a:r>
            <a:r>
              <a:rPr lang="en-US" sz="1100" dirty="0" smtClean="0"/>
              <a:t>, 9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Hiroshima, 9/2013]</a:t>
            </a:r>
            <a:endParaRPr lang="en-GB" sz="11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7223085" y="4625168"/>
            <a:ext cx="30603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[</a:t>
            </a:r>
            <a:r>
              <a:rPr lang="en-US" sz="1100" b="1" dirty="0" err="1" smtClean="0"/>
              <a:t>G.Kramberger</a:t>
            </a:r>
            <a:r>
              <a:rPr lang="en-US" sz="1100" b="1" dirty="0" smtClean="0"/>
              <a:t>, RD50, June 2013]</a:t>
            </a:r>
            <a:endParaRPr lang="en-GB" sz="1100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256165" y="5274205"/>
            <a:ext cx="914270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91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HVCMOS &amp; monolithic devices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18710"/>
            <a:ext cx="8640960" cy="1080120"/>
          </a:xfrm>
        </p:spPr>
        <p:txBody>
          <a:bodyPr/>
          <a:lstStyle/>
          <a:p>
            <a:r>
              <a:rPr lang="en-US" dirty="0" smtClean="0"/>
              <a:t>RD50 started to work on HVCMOS device characterization in 2014</a:t>
            </a:r>
          </a:p>
          <a:p>
            <a:pPr lvl="1"/>
            <a:r>
              <a:rPr lang="en-US" sz="1600" b="0" dirty="0" smtClean="0"/>
              <a:t>close collaboration with ATLAS HVCMOS group</a:t>
            </a:r>
          </a:p>
          <a:p>
            <a:pPr lvl="1"/>
            <a:r>
              <a:rPr lang="en-US" sz="1600" b="0" dirty="0" smtClean="0"/>
              <a:t>RD50 focus on characterizing radiation damage.</a:t>
            </a:r>
            <a:endParaRPr lang="en-GB" sz="16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19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9245" y="1763815"/>
            <a:ext cx="4185465" cy="22138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Typical HVCMOS device</a:t>
            </a:r>
            <a:endParaRPr lang="en-GB" dirty="0"/>
          </a:p>
          <a:p>
            <a:pPr lvl="1"/>
            <a:r>
              <a:rPr lang="en-GB" b="0" dirty="0"/>
              <a:t>Depleted active pixel detectors implemented in CMOS process</a:t>
            </a:r>
          </a:p>
          <a:p>
            <a:pPr lvl="1"/>
            <a:r>
              <a:rPr lang="en-GB" b="0" dirty="0"/>
              <a:t>Sensor element is deep n-well in </a:t>
            </a:r>
            <a:r>
              <a:rPr lang="en-GB" b="0" dirty="0" smtClean="0"/>
              <a:t>(usually) low </a:t>
            </a:r>
            <a:r>
              <a:rPr lang="en-GB" b="0" dirty="0"/>
              <a:t>resistivity (~10 </a:t>
            </a:r>
            <a:r>
              <a:rPr lang="el-GR" b="0" dirty="0"/>
              <a:t>Ω</a:t>
            </a:r>
            <a:r>
              <a:rPr lang="en-GB" b="0" dirty="0"/>
              <a:t>cm) p-type substrate</a:t>
            </a:r>
          </a:p>
          <a:p>
            <a:pPr lvl="1"/>
            <a:r>
              <a:rPr lang="en-GB" b="0" dirty="0"/>
              <a:t>Depletion with 60 V ~ 10 </a:t>
            </a:r>
            <a:r>
              <a:rPr lang="el-GR" b="0" dirty="0"/>
              <a:t>μ</a:t>
            </a:r>
            <a:r>
              <a:rPr lang="en-GB" b="0" dirty="0"/>
              <a:t>m → charge collection via drift of ~1000 </a:t>
            </a:r>
            <a:r>
              <a:rPr lang="en-GB" b="0" dirty="0" smtClean="0"/>
              <a:t>electrons</a:t>
            </a:r>
            <a:endParaRPr lang="en-GB" b="0" dirty="0"/>
          </a:p>
          <a:p>
            <a:pPr lvl="1"/>
            <a:r>
              <a:rPr lang="en-GB" b="0" dirty="0"/>
              <a:t>Pixel </a:t>
            </a:r>
            <a:r>
              <a:rPr lang="en-GB" b="0" dirty="0"/>
              <a:t>and strip detectors possible</a:t>
            </a:r>
          </a:p>
          <a:p>
            <a:r>
              <a:rPr lang="en-US" sz="2100" dirty="0"/>
              <a:t>Edge-TCT measurements</a:t>
            </a:r>
            <a:endParaRPr lang="en-GB" sz="210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842030" y="1313765"/>
            <a:ext cx="3960000" cy="23328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601930" y="3810950"/>
            <a:ext cx="2340000" cy="27684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521930" y="3805190"/>
            <a:ext cx="720000" cy="831600"/>
          </a:xfrm>
          <a:prstGeom prst="rect">
            <a:avLst/>
          </a:prstGeom>
        </p:spPr>
      </p:pic>
      <p:sp>
        <p:nvSpPr>
          <p:cNvPr id="10" name="TextShape 4"/>
          <p:cNvSpPr txBox="1"/>
          <p:nvPr/>
        </p:nvSpPr>
        <p:spPr>
          <a:xfrm>
            <a:off x="461090" y="4636790"/>
            <a:ext cx="1140840" cy="3164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GB" sz="1200">
                <a:solidFill>
                  <a:srgbClr val="000000"/>
                </a:solidFill>
                <a:latin typeface="Arial"/>
                <a:ea typeface="JBLFKY+CMSS10"/>
              </a:rPr>
              <a:t>HVCMOSv3</a:t>
            </a:r>
            <a:endParaRPr/>
          </a:p>
        </p:txBody>
      </p:sp>
      <p:sp>
        <p:nvSpPr>
          <p:cNvPr id="11" name="TextShape 11"/>
          <p:cNvSpPr txBox="1"/>
          <p:nvPr/>
        </p:nvSpPr>
        <p:spPr>
          <a:xfrm>
            <a:off x="377930" y="4928030"/>
            <a:ext cx="1008000" cy="16261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GB" sz="1200" b="1">
                <a:solidFill>
                  <a:srgbClr val="000000"/>
                </a:solidFill>
                <a:latin typeface="Arial"/>
                <a:ea typeface="JBLFKY+CMSS10"/>
              </a:rPr>
              <a:t>Edge-TCT</a:t>
            </a:r>
            <a:endParaRPr/>
          </a:p>
          <a:p>
            <a:endParaRPr/>
          </a:p>
          <a:p>
            <a:r>
              <a:rPr lang="en-GB" sz="1200" b="1">
                <a:solidFill>
                  <a:srgbClr val="000000"/>
                </a:solidFill>
                <a:latin typeface="Arial"/>
                <a:ea typeface="JBLFKY+CMSS10"/>
              </a:rPr>
              <a:t>laser light</a:t>
            </a:r>
            <a:endParaRPr/>
          </a:p>
          <a:p>
            <a:endParaRPr/>
          </a:p>
          <a:p>
            <a:r>
              <a:rPr lang="en-GB" sz="1200" b="1">
                <a:solidFill>
                  <a:srgbClr val="000000"/>
                </a:solidFill>
                <a:latin typeface="Arial"/>
                <a:ea typeface="JBLFKY+CMSS10"/>
              </a:rPr>
              <a:t>scan in y</a:t>
            </a:r>
            <a:endParaRPr/>
          </a:p>
          <a:p>
            <a:endParaRPr/>
          </a:p>
          <a:p>
            <a:r>
              <a:rPr lang="en-GB" sz="1200" b="1">
                <a:solidFill>
                  <a:srgbClr val="000000"/>
                </a:solidFill>
                <a:latin typeface="Arial"/>
                <a:ea typeface="JBLFKY+CMSS10"/>
              </a:rPr>
              <a:t>fast readout amplifier</a:t>
            </a:r>
            <a:endParaRPr/>
          </a:p>
        </p:txBody>
      </p:sp>
      <p:sp>
        <p:nvSpPr>
          <p:cNvPr id="12" name="Line 12"/>
          <p:cNvSpPr/>
          <p:nvPr/>
        </p:nvSpPr>
        <p:spPr>
          <a:xfrm flipV="1">
            <a:off x="1241930" y="5423030"/>
            <a:ext cx="418680" cy="5760"/>
          </a:xfrm>
          <a:prstGeom prst="line">
            <a:avLst/>
          </a:prstGeom>
          <a:ln>
            <a:solidFill>
              <a:srgbClr val="FF0000"/>
            </a:solidFill>
            <a:tailEnd type="triangle" w="med" len="med"/>
          </a:ln>
        </p:spPr>
      </p:sp>
      <p:sp>
        <p:nvSpPr>
          <p:cNvPr id="13" name="Line 13"/>
          <p:cNvSpPr/>
          <p:nvPr/>
        </p:nvSpPr>
        <p:spPr>
          <a:xfrm>
            <a:off x="1349930" y="5752790"/>
            <a:ext cx="0" cy="432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3996000" y="3668400"/>
            <a:ext cx="3960000" cy="2458800"/>
          </a:xfrm>
          <a:prstGeom prst="rect">
            <a:avLst/>
          </a:prstGeom>
        </p:spPr>
      </p:pic>
      <p:sp>
        <p:nvSpPr>
          <p:cNvPr id="17" name="TextShape 14"/>
          <p:cNvSpPr txBox="1"/>
          <p:nvPr/>
        </p:nvSpPr>
        <p:spPr>
          <a:xfrm>
            <a:off x="4306679" y="6172900"/>
            <a:ext cx="4180755" cy="3164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GB" sz="1600" dirty="0" smtClean="0">
                <a:solidFill>
                  <a:srgbClr val="000000"/>
                </a:solidFill>
                <a:latin typeface="Arial"/>
                <a:ea typeface="JBLFKY+CMSS10"/>
              </a:rPr>
              <a:t>Drift and Diffusion component visible</a:t>
            </a:r>
            <a:endParaRPr dirty="0"/>
          </a:p>
        </p:txBody>
      </p:sp>
      <p:sp>
        <p:nvSpPr>
          <p:cNvPr id="18" name="TextShape 15"/>
          <p:cNvSpPr txBox="1"/>
          <p:nvPr/>
        </p:nvSpPr>
        <p:spPr>
          <a:xfrm>
            <a:off x="237512" y="6627111"/>
            <a:ext cx="3240000" cy="2372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000" dirty="0">
                <a:solidFill>
                  <a:srgbClr val="000000"/>
                </a:solidFill>
                <a:latin typeface="Arial"/>
              </a:rPr>
              <a:t>M. Fernandez, 25th RD50 Workshop, Nov. 2014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2158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and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2"/>
            <a:ext cx="8640960" cy="1125125"/>
          </a:xfrm>
        </p:spPr>
        <p:txBody>
          <a:bodyPr/>
          <a:lstStyle/>
          <a:p>
            <a:r>
              <a:rPr lang="en-US" sz="1800" dirty="0" smtClean="0"/>
              <a:t>LHC upgrade </a:t>
            </a:r>
            <a:r>
              <a:rPr lang="en-US" sz="1800" b="0" i="1" dirty="0" smtClean="0"/>
              <a:t>(and beyond…. FCC)</a:t>
            </a:r>
          </a:p>
          <a:p>
            <a:pPr lvl="1"/>
            <a:r>
              <a:rPr lang="sl-SI" sz="1600" dirty="0"/>
              <a:t> </a:t>
            </a:r>
            <a:r>
              <a:rPr lang="en-US" sz="1600" dirty="0"/>
              <a:t>upgrade of the LHC to </a:t>
            </a:r>
            <a:r>
              <a:rPr lang="en-US" sz="1600" dirty="0" smtClean="0"/>
              <a:t>the High </a:t>
            </a:r>
            <a:r>
              <a:rPr lang="en-US" sz="1600" dirty="0"/>
              <a:t>Luminosity LHC (HL-LHC) </a:t>
            </a:r>
            <a:r>
              <a:rPr lang="en-US" sz="1600" b="0" i="1" dirty="0"/>
              <a:t>after </a:t>
            </a:r>
            <a:r>
              <a:rPr lang="en-US" sz="1600" b="0" i="1" dirty="0" smtClean="0"/>
              <a:t>LS3 (~2024)</a:t>
            </a:r>
            <a:endParaRPr lang="en-US" sz="1600" b="0" i="1" dirty="0"/>
          </a:p>
          <a:p>
            <a:pPr lvl="1"/>
            <a:r>
              <a:rPr lang="sl-SI" sz="1600" dirty="0"/>
              <a:t> </a:t>
            </a:r>
            <a:r>
              <a:rPr lang="en-US" sz="1600" dirty="0"/>
              <a:t>expected integrated </a:t>
            </a:r>
            <a:r>
              <a:rPr lang="en-US" sz="1600" dirty="0" smtClean="0"/>
              <a:t>luminosity: </a:t>
            </a:r>
            <a:r>
              <a:rPr lang="en-US" sz="1600" dirty="0"/>
              <a:t>3000 </a:t>
            </a:r>
            <a:r>
              <a:rPr lang="en-US" sz="1600" dirty="0" smtClean="0"/>
              <a:t>fb</a:t>
            </a:r>
            <a:r>
              <a:rPr lang="en-US" sz="1600" baseline="30000" dirty="0" smtClean="0"/>
              <a:t>-1 </a:t>
            </a:r>
            <a:r>
              <a:rPr lang="en-US" sz="1600" b="0" i="1" dirty="0" smtClean="0"/>
              <a:t>(x6 nominal)</a:t>
            </a:r>
            <a:endParaRPr lang="en-US" sz="1600" b="0" i="1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1478" y="1853826"/>
            <a:ext cx="4460704" cy="32522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 rot="16200000">
            <a:off x="4892843" y="3265942"/>
            <a:ext cx="3330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[I. Dawson, P. S. </a:t>
            </a:r>
            <a:r>
              <a:rPr lang="en-GB" sz="1200" dirty="0" err="1" smtClean="0"/>
              <a:t>Miyagawa</a:t>
            </a:r>
            <a:r>
              <a:rPr lang="en-GB" sz="1200" dirty="0" smtClean="0"/>
              <a:t>, Sheffield University,  Atlas Upgrade radiation </a:t>
            </a:r>
            <a:r>
              <a:rPr lang="en-GB" sz="1200" dirty="0" err="1" smtClean="0"/>
              <a:t>bac</a:t>
            </a:r>
            <a:r>
              <a:rPr lang="sl-SI" sz="1200" dirty="0" smtClean="0"/>
              <a:t>k</a:t>
            </a:r>
            <a:r>
              <a:rPr lang="en-GB" sz="1200" dirty="0" smtClean="0"/>
              <a:t>ground  simulations]</a:t>
            </a:r>
            <a:endParaRPr lang="en-GB" sz="12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11661" y="5161959"/>
            <a:ext cx="9155661" cy="137238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Silicon detectors will be exposed to hadron </a:t>
            </a:r>
            <a:r>
              <a:rPr lang="en-US" dirty="0" err="1" smtClean="0"/>
              <a:t>fluences</a:t>
            </a:r>
            <a:r>
              <a:rPr lang="en-US" dirty="0" smtClean="0"/>
              <a:t> equivalent to more than </a:t>
            </a:r>
            <a:r>
              <a:rPr lang="en-GB" dirty="0" smtClean="0"/>
              <a:t>10</a:t>
            </a:r>
            <a:r>
              <a:rPr lang="en-GB" baseline="30000" dirty="0" smtClean="0"/>
              <a:t>16</a:t>
            </a:r>
            <a:r>
              <a:rPr lang="en-GB" dirty="0" smtClean="0"/>
              <a:t> </a:t>
            </a:r>
            <a:r>
              <a:rPr lang="en-GB" dirty="0"/>
              <a:t>n/cm</a:t>
            </a:r>
            <a:r>
              <a:rPr lang="en-GB" baseline="30000" dirty="0"/>
              <a:t>2 </a:t>
            </a:r>
            <a:r>
              <a:rPr lang="en-GB" baseline="30000" dirty="0" smtClean="0"/>
              <a:t/>
            </a:r>
            <a:br>
              <a:rPr lang="en-GB" baseline="30000" dirty="0" smtClean="0"/>
            </a:br>
            <a:r>
              <a:rPr lang="en-GB" dirty="0" smtClean="0">
                <a:sym typeface="Wingdings" pitchFamily="2" charset="2"/>
              </a:rPr>
              <a:t>                 </a:t>
            </a:r>
            <a:r>
              <a:rPr lang="en-GB" b="0" dirty="0" smtClean="0">
                <a:sym typeface="Wingdings" pitchFamily="2" charset="2"/>
              </a:rPr>
              <a:t> detectors </a:t>
            </a:r>
            <a:r>
              <a:rPr lang="en-GB" b="0" dirty="0">
                <a:sym typeface="Wingdings" pitchFamily="2" charset="2"/>
              </a:rPr>
              <a:t>used now at LHC cannot operate after such irradiation</a:t>
            </a:r>
          </a:p>
          <a:p>
            <a:pPr marL="176213" lvl="1" indent="0" algn="ctr">
              <a:buNone/>
            </a:pPr>
            <a:r>
              <a:rPr lang="en-GB" u="sng" dirty="0" smtClean="0">
                <a:solidFill>
                  <a:srgbClr val="FF0000"/>
                </a:solidFill>
                <a:sym typeface="Wingdings" pitchFamily="2" charset="2"/>
              </a:rPr>
              <a:t>RD50 mission</a:t>
            </a:r>
            <a:r>
              <a:rPr lang="en-GB" b="0" dirty="0" smtClean="0">
                <a:solidFill>
                  <a:srgbClr val="FF0000"/>
                </a:solidFill>
                <a:sym typeface="Wingdings" pitchFamily="2" charset="2"/>
              </a:rPr>
              <a:t>: </a:t>
            </a: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development </a:t>
            </a: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and characterization of </a:t>
            </a: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silicon sensors for HL-LHC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and beyond, </a:t>
            </a:r>
            <a:br>
              <a:rPr lang="en-US" dirty="0" smtClean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analyze and understand radiation damage in silicon detectors</a:t>
            </a:r>
            <a:endParaRPr lang="en-US" i="1" dirty="0" smtClean="0">
              <a:solidFill>
                <a:srgbClr val="FF0000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8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HVCMOS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63715"/>
            <a:ext cx="8640960" cy="10351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Several HVCMOS devices tested after neutron irradiation up to 2x10</a:t>
            </a:r>
            <a:r>
              <a:rPr lang="en-US" baseline="30000" dirty="0" smtClean="0"/>
              <a:t>16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</a:p>
          <a:p>
            <a:pPr lvl="1"/>
            <a:r>
              <a:rPr lang="en-US" dirty="0" smtClean="0"/>
              <a:t>Example: HVCMOSv3; investigating 100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test structure</a:t>
            </a:r>
          </a:p>
          <a:p>
            <a:pPr lvl="1"/>
            <a:r>
              <a:rPr lang="en-US" dirty="0" smtClean="0"/>
              <a:t>Edge-TCT measurements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20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297" y="2239888"/>
            <a:ext cx="4212703" cy="25392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80" r="39743" b="22832"/>
          <a:stretch/>
        </p:blipFill>
        <p:spPr bwMode="auto">
          <a:xfrm>
            <a:off x="0" y="2303875"/>
            <a:ext cx="4752527" cy="297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6505" y="1898830"/>
            <a:ext cx="4636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Signal: 3ns integration ; integration: 3-25ns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07978" y="1898830"/>
            <a:ext cx="4636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Total collected charge in </a:t>
            </a:r>
            <a:r>
              <a:rPr lang="en-US" b="1" dirty="0" smtClean="0">
                <a:solidFill>
                  <a:srgbClr val="FF0000"/>
                </a:solidFill>
              </a:rPr>
              <a:t>25ns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Shape 15"/>
          <p:cNvSpPr txBox="1"/>
          <p:nvPr/>
        </p:nvSpPr>
        <p:spPr>
          <a:xfrm>
            <a:off x="237511" y="6634722"/>
            <a:ext cx="3929443" cy="259663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000" dirty="0">
                <a:solidFill>
                  <a:srgbClr val="000000"/>
                </a:solidFill>
                <a:latin typeface="Arial"/>
              </a:rPr>
              <a:t>M. </a:t>
            </a: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Fernandez and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</a:rPr>
              <a:t>C.Weisser</a:t>
            </a: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000" dirty="0">
                <a:solidFill>
                  <a:srgbClr val="000000"/>
                </a:solidFill>
                <a:latin typeface="Arial"/>
              </a:rPr>
              <a:t>25th RD50 Workshop, Nov. 2014</a:t>
            </a:r>
            <a:endParaRPr dirty="0"/>
          </a:p>
        </p:txBody>
      </p:sp>
      <p:sp>
        <p:nvSpPr>
          <p:cNvPr id="11" name="TextBox 10"/>
          <p:cNvSpPr txBox="1"/>
          <p:nvPr/>
        </p:nvSpPr>
        <p:spPr>
          <a:xfrm>
            <a:off x="116505" y="5425629"/>
            <a:ext cx="20264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Drift component t&lt;3ns</a:t>
            </a:r>
            <a:br>
              <a:rPr lang="en-US" sz="1400" dirty="0" smtClean="0"/>
            </a:br>
            <a:r>
              <a:rPr lang="en-US" sz="1400" dirty="0" smtClean="0"/>
              <a:t>contributing before and</a:t>
            </a:r>
            <a:br>
              <a:rPr lang="en-US" sz="1400" dirty="0" smtClean="0"/>
            </a:br>
            <a:r>
              <a:rPr lang="en-US" sz="1400" dirty="0" smtClean="0"/>
              <a:t>after irradiation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45525" y="5425629"/>
            <a:ext cx="2026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Diffusion component </a:t>
            </a:r>
            <a:br>
              <a:rPr lang="en-US" sz="1400" dirty="0" smtClean="0"/>
            </a:br>
            <a:r>
              <a:rPr lang="en-US" sz="1400" dirty="0" smtClean="0"/>
              <a:t>3ns &lt; t &lt;25ns</a:t>
            </a:r>
            <a:br>
              <a:rPr lang="en-US" sz="1400" dirty="0" smtClean="0"/>
            </a:br>
            <a:r>
              <a:rPr lang="en-US" sz="1400" dirty="0" smtClean="0"/>
              <a:t>contributing before and</a:t>
            </a:r>
            <a:br>
              <a:rPr lang="en-US" sz="1400" dirty="0" smtClean="0"/>
            </a:br>
            <a:r>
              <a:rPr lang="en-US" sz="1400" dirty="0" smtClean="0"/>
              <a:t>after irradiation</a:t>
            </a:r>
            <a:endParaRPr lang="en-GB" sz="1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752526" y="4869160"/>
            <a:ext cx="4391473" cy="1462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For &gt;80V the 10</a:t>
            </a:r>
            <a:r>
              <a:rPr lang="en-US" baseline="30000" dirty="0" smtClean="0"/>
              <a:t>15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irradiated sample gives more charge than non irradiated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After 2x10</a:t>
            </a:r>
            <a:r>
              <a:rPr lang="en-US" baseline="30000" dirty="0" smtClean="0">
                <a:solidFill>
                  <a:srgbClr val="0000FF"/>
                </a:solidFill>
              </a:rPr>
              <a:t>16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</a:t>
            </a:r>
            <a:r>
              <a:rPr lang="en-US" baseline="-25000" dirty="0" err="1" smtClean="0">
                <a:solidFill>
                  <a:srgbClr val="0000FF"/>
                </a:solidFill>
              </a:rPr>
              <a:t>eq</a:t>
            </a:r>
            <a:r>
              <a:rPr lang="en-US" dirty="0" smtClean="0">
                <a:solidFill>
                  <a:srgbClr val="0000FF"/>
                </a:solidFill>
              </a:rPr>
              <a:t>/cm</a:t>
            </a:r>
            <a:r>
              <a:rPr lang="en-US" baseline="30000" dirty="0" smtClean="0">
                <a:solidFill>
                  <a:srgbClr val="0000FF"/>
                </a:solidFill>
              </a:rPr>
              <a:t>2  </a:t>
            </a:r>
            <a:r>
              <a:rPr lang="en-US" dirty="0" smtClean="0">
                <a:solidFill>
                  <a:srgbClr val="0000FF"/>
                </a:solidFill>
              </a:rPr>
              <a:t>still ≈50% CCE !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93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6291091" y="805354"/>
            <a:ext cx="2852909" cy="2983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TPA – Two Photon Absorption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Investigation on a new technique </a:t>
            </a:r>
            <a:br>
              <a:rPr lang="en-US" dirty="0" smtClean="0"/>
            </a:br>
            <a:r>
              <a:rPr lang="en-US" dirty="0" smtClean="0"/>
              <a:t>for sensor characterization (TPA – TCT)</a:t>
            </a:r>
          </a:p>
          <a:p>
            <a:pPr lvl="1"/>
            <a:r>
              <a:rPr lang="en-US" dirty="0" smtClean="0"/>
              <a:t>Deposition of charge at specific position in detector</a:t>
            </a:r>
          </a:p>
          <a:p>
            <a:pPr lvl="1"/>
            <a:r>
              <a:rPr lang="en-US" dirty="0" smtClean="0"/>
              <a:t>Laser: </a:t>
            </a:r>
            <a:r>
              <a:rPr lang="en-GB" dirty="0">
                <a:latin typeface="Symbol" panose="05050102010706020507" pitchFamily="18" charset="2"/>
              </a:rPr>
              <a:t>l</a:t>
            </a:r>
            <a:r>
              <a:rPr lang="en-GB" dirty="0"/>
              <a:t> </a:t>
            </a:r>
            <a:r>
              <a:rPr lang="en-GB" dirty="0">
                <a:sym typeface="Symbol"/>
              </a:rPr>
              <a:t> 1300 nm; </a:t>
            </a:r>
            <a:r>
              <a:rPr lang="en-GB" dirty="0"/>
              <a:t>P </a:t>
            </a:r>
            <a:r>
              <a:rPr lang="en-GB" dirty="0">
                <a:sym typeface="Symbol"/>
              </a:rPr>
              <a:t> 50-100 </a:t>
            </a:r>
            <a:r>
              <a:rPr lang="en-GB" dirty="0" err="1" smtClean="0">
                <a:sym typeface="Symbol"/>
              </a:rPr>
              <a:t>pJ</a:t>
            </a:r>
            <a:r>
              <a:rPr lang="en-GB" dirty="0" smtClean="0">
                <a:sym typeface="Symbol"/>
              </a:rPr>
              <a:t>; </a:t>
            </a:r>
            <a:r>
              <a:rPr lang="en-GB" dirty="0">
                <a:latin typeface="Symbol" panose="05050102010706020507" pitchFamily="18" charset="2"/>
                <a:sym typeface="Symbol"/>
              </a:rPr>
              <a:t>D</a:t>
            </a:r>
            <a:r>
              <a:rPr lang="en-GB" dirty="0">
                <a:sym typeface="Symbol"/>
              </a:rPr>
              <a:t>T  240 </a:t>
            </a:r>
            <a:r>
              <a:rPr lang="en-GB" dirty="0" smtClean="0">
                <a:sym typeface="Symbol"/>
              </a:rPr>
              <a:t>fs</a:t>
            </a:r>
          </a:p>
          <a:p>
            <a:pPr lvl="1"/>
            <a:r>
              <a:rPr lang="en-US" dirty="0" smtClean="0"/>
              <a:t>Proof of principle achieved: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21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441" y="1140175"/>
            <a:ext cx="2343885" cy="252126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92" y="2843190"/>
            <a:ext cx="2568992" cy="1176555"/>
          </a:xfrm>
          <a:prstGeom prst="rect">
            <a:avLst/>
          </a:prstGeom>
          <a:solidFill>
            <a:schemeClr val="bg2">
              <a:lumMod val="40000"/>
              <a:lumOff val="60000"/>
              <a:alpha val="15000"/>
            </a:schemeClr>
          </a:solidFill>
        </p:spPr>
      </p:pic>
      <p:cxnSp>
        <p:nvCxnSpPr>
          <p:cNvPr id="8" name="16 Conector recto de flecha"/>
          <p:cNvCxnSpPr/>
          <p:nvPr/>
        </p:nvCxnSpPr>
        <p:spPr bwMode="auto">
          <a:xfrm>
            <a:off x="3221850" y="3004144"/>
            <a:ext cx="0" cy="753247"/>
          </a:xfrm>
          <a:prstGeom prst="straightConnector1">
            <a:avLst/>
          </a:prstGeom>
          <a:noFill/>
          <a:ln w="4445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18 CuadroTexto"/>
          <p:cNvSpPr txBox="1"/>
          <p:nvPr/>
        </p:nvSpPr>
        <p:spPr>
          <a:xfrm>
            <a:off x="2994465" y="2526373"/>
            <a:ext cx="1037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Diode </a:t>
            </a:r>
          </a:p>
          <a:p>
            <a:r>
              <a:rPr lang="en-US" sz="1200" dirty="0" smtClean="0"/>
              <a:t>Displacement</a:t>
            </a:r>
            <a:endParaRPr lang="en-US" sz="1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206515" y="3958316"/>
            <a:ext cx="4195189" cy="2607677"/>
            <a:chOff x="4191000" y="3757391"/>
            <a:chExt cx="4829396" cy="277695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4476945"/>
              <a:ext cx="4829396" cy="2039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28 Conector recto"/>
            <p:cNvCxnSpPr/>
            <p:nvPr/>
          </p:nvCxnSpPr>
          <p:spPr bwMode="auto">
            <a:xfrm>
              <a:off x="5377542" y="4019745"/>
              <a:ext cx="0" cy="2514600"/>
            </a:xfrm>
            <a:prstGeom prst="line">
              <a:avLst/>
            </a:prstGeom>
            <a:noFill/>
            <a:ln w="12700" cap="flat" cmpd="sng" algn="ctr">
              <a:solidFill>
                <a:srgbClr val="2A1BEB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30 Conector recto"/>
            <p:cNvCxnSpPr/>
            <p:nvPr/>
          </p:nvCxnSpPr>
          <p:spPr bwMode="auto">
            <a:xfrm>
              <a:off x="7881258" y="4019745"/>
              <a:ext cx="0" cy="2514600"/>
            </a:xfrm>
            <a:prstGeom prst="line">
              <a:avLst/>
            </a:prstGeom>
            <a:noFill/>
            <a:ln w="12700" cap="flat" cmpd="sng" algn="ctr">
              <a:solidFill>
                <a:srgbClr val="2A1BEB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11268 CuadroTexto"/>
            <p:cNvSpPr txBox="1"/>
            <p:nvPr/>
          </p:nvSpPr>
          <p:spPr>
            <a:xfrm>
              <a:off x="5410200" y="3757391"/>
              <a:ext cx="2821873" cy="393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80 x n</a:t>
              </a:r>
              <a:r>
                <a:rPr lang="en-US" baseline="-25000" dirty="0" smtClean="0"/>
                <a:t>index_Si </a:t>
              </a:r>
              <a:r>
                <a:rPr lang="en-US" dirty="0" smtClean="0">
                  <a:sym typeface="Symbol"/>
                </a:rPr>
                <a:t>  280 um</a:t>
              </a:r>
              <a:endParaRPr lang="en-US" dirty="0"/>
            </a:p>
          </p:txBody>
        </p:sp>
      </p:grpSp>
      <p:grpSp>
        <p:nvGrpSpPr>
          <p:cNvPr id="14" name="14 Grupo"/>
          <p:cNvGrpSpPr/>
          <p:nvPr/>
        </p:nvGrpSpPr>
        <p:grpSpPr>
          <a:xfrm>
            <a:off x="1416170" y="2107530"/>
            <a:ext cx="386424" cy="2319555"/>
            <a:chOff x="1828800" y="3547845"/>
            <a:chExt cx="386424" cy="2319555"/>
          </a:xfrm>
        </p:grpSpPr>
        <p:grpSp>
          <p:nvGrpSpPr>
            <p:cNvPr id="15" name="12 Grupo"/>
            <p:cNvGrpSpPr/>
            <p:nvPr/>
          </p:nvGrpSpPr>
          <p:grpSpPr>
            <a:xfrm>
              <a:off x="1828800" y="3547845"/>
              <a:ext cx="386424" cy="2319555"/>
              <a:chOff x="2002972" y="4572000"/>
              <a:chExt cx="386424" cy="1405155"/>
            </a:xfrm>
            <a:solidFill>
              <a:srgbClr val="92D050">
                <a:alpha val="19000"/>
              </a:srgbClr>
            </a:solidFill>
          </p:grpSpPr>
          <p:sp>
            <p:nvSpPr>
              <p:cNvPr id="17" name="10 Triángulo isósceles"/>
              <p:cNvSpPr/>
              <p:nvPr/>
            </p:nvSpPr>
            <p:spPr bwMode="auto">
              <a:xfrm>
                <a:off x="2008396" y="4910355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11 Triángulo isósceles"/>
              <p:cNvSpPr/>
              <p:nvPr/>
            </p:nvSpPr>
            <p:spPr bwMode="auto">
              <a:xfrm flipV="1">
                <a:off x="2002972" y="4572000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" name="13 Elipse"/>
            <p:cNvSpPr/>
            <p:nvPr/>
          </p:nvSpPr>
          <p:spPr bwMode="auto">
            <a:xfrm>
              <a:off x="1981200" y="4588777"/>
              <a:ext cx="76200" cy="228600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20" name="Picture 2" descr="C:\Users\vila\Dropbox\Documents\1-CONFERENCIAS CHARLAS PROPIAS\20141118 - RD50 CERN\figures_rd50\Wf_comp_exp_sim0.95mum_17pF_depth97.0mu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41815"/>
            <a:ext cx="1755195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291091" y="773705"/>
            <a:ext cx="2780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Photon absorption:</a:t>
            </a:r>
            <a:endParaRPr lang="en-GB" dirty="0"/>
          </a:p>
        </p:txBody>
      </p:sp>
      <p:pic>
        <p:nvPicPr>
          <p:cNvPr id="24" name="Picture 2" descr="C:\Users\vila\Dropbox\Documents\1-CONFERENCIAS CHARLAS PROPIAS\20141118 - RD50 CERN\figures_rd50\Wf_comp_exp_sim0.95mum_17pF_depth237.0mum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538" y="4447969"/>
            <a:ext cx="1629008" cy="130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H="1" flipV="1">
            <a:off x="1797170" y="3148462"/>
            <a:ext cx="2220282" cy="3981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1711789" y="3757391"/>
            <a:ext cx="2689915" cy="796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6101880"/>
            <a:ext cx="3374552" cy="47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 descr="C:\Users\vila\Dropbox\Documents\1-CONFERENCIAS CHARLAS PROPIAS\20141118 - RD50 CERN\carrier_z_profil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976" y="3958316"/>
            <a:ext cx="2665137" cy="199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41531" y="6587770"/>
            <a:ext cx="4010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</a:t>
            </a:r>
            <a:r>
              <a:rPr lang="en-US" sz="1100" dirty="0" err="1" smtClean="0"/>
              <a:t>I.Vila</a:t>
            </a:r>
            <a:r>
              <a:rPr lang="en-US" sz="1100" dirty="0" smtClean="0"/>
              <a:t>, 25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RD50 Workshop, CERN, November 2014]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5509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Workplan</a:t>
            </a:r>
            <a:r>
              <a:rPr lang="en-US" sz="2800" dirty="0" smtClean="0">
                <a:solidFill>
                  <a:schemeClr val="tx1"/>
                </a:solidFill>
              </a:rPr>
              <a:t> for 2015/2016  (1/2)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505" y="908720"/>
            <a:ext cx="8640960" cy="5616624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Defect and Material Characterization </a:t>
            </a:r>
            <a:r>
              <a:rPr lang="en-US" sz="1200" b="0" i="1" dirty="0"/>
              <a:t>(</a:t>
            </a:r>
            <a:r>
              <a:rPr lang="en-US" sz="1200" b="0" i="1" dirty="0" smtClean="0"/>
              <a:t>Convener: </a:t>
            </a:r>
            <a:r>
              <a:rPr lang="en-US" sz="1200" b="0" i="1" dirty="0" err="1"/>
              <a:t>M.Bruzzi</a:t>
            </a:r>
            <a:r>
              <a:rPr lang="en-US" sz="1200" b="0" i="1" dirty="0"/>
              <a:t>, INFN and University of Florence, Italy)</a:t>
            </a:r>
            <a:endParaRPr lang="en-US" sz="1200" b="0" i="1" u="sng" dirty="0"/>
          </a:p>
          <a:p>
            <a:pPr lvl="1"/>
            <a:r>
              <a:rPr lang="en-US" sz="1500" b="0" dirty="0" smtClean="0"/>
              <a:t>Consolidate list of defects and their impact on sensor properties (Input to simulation group) including introduction rates &amp; annealing for different type of irradiations and materials</a:t>
            </a:r>
            <a:endParaRPr lang="en-US" sz="1500" b="0" dirty="0"/>
          </a:p>
          <a:p>
            <a:pPr lvl="1"/>
            <a:r>
              <a:rPr lang="en-US" sz="1500" u="sng" dirty="0">
                <a:solidFill>
                  <a:srgbClr val="FF0000"/>
                </a:solidFill>
              </a:rPr>
              <a:t>Extend work on p-type silicon including low resistivity material</a:t>
            </a:r>
          </a:p>
          <a:p>
            <a:pPr lvl="2"/>
            <a:r>
              <a:rPr lang="en-US" sz="1500" dirty="0" smtClean="0"/>
              <a:t>Understand boron removal in lower resistivity p-type silicon: </a:t>
            </a:r>
            <a:br>
              <a:rPr lang="en-US" sz="1500" dirty="0" smtClean="0"/>
            </a:br>
            <a:r>
              <a:rPr lang="en-US" sz="1500" dirty="0" smtClean="0"/>
              <a:t> Performance of MAPS, CMOS sensors, LGAD</a:t>
            </a:r>
            <a:endParaRPr lang="en-US" sz="1500" dirty="0"/>
          </a:p>
          <a:p>
            <a:pPr lvl="1"/>
            <a:r>
              <a:rPr lang="en-US" sz="1500" dirty="0"/>
              <a:t>Review NIEL approach; Modeling and understanding role of clusters</a:t>
            </a:r>
            <a:r>
              <a:rPr lang="en-US" sz="1500" dirty="0" smtClean="0"/>
              <a:t>;</a:t>
            </a:r>
          </a:p>
          <a:p>
            <a:pPr lvl="2"/>
            <a:r>
              <a:rPr lang="en-US" sz="1500" dirty="0" smtClean="0"/>
              <a:t>Study of electron damage: Implement results into simulations </a:t>
            </a:r>
          </a:p>
          <a:p>
            <a:pPr lvl="1"/>
            <a:r>
              <a:rPr lang="en-US" sz="1500" dirty="0" smtClean="0">
                <a:solidFill>
                  <a:srgbClr val="FF0000"/>
                </a:solidFill>
              </a:rPr>
              <a:t>Characterization of Nitrogen enriched silicon </a:t>
            </a:r>
            <a:r>
              <a:rPr lang="en-US" sz="1500" dirty="0" smtClean="0"/>
              <a:t/>
            </a:r>
            <a:br>
              <a:rPr lang="en-US" sz="1500" dirty="0" smtClean="0"/>
            </a:br>
            <a:endParaRPr lang="en-US" sz="1500" dirty="0"/>
          </a:p>
          <a:p>
            <a:r>
              <a:rPr lang="en-US" sz="1800" dirty="0"/>
              <a:t>Detector Characterization </a:t>
            </a:r>
            <a:r>
              <a:rPr lang="en-US" sz="1200" b="0" i="1" dirty="0"/>
              <a:t>(Convener: </a:t>
            </a:r>
            <a:r>
              <a:rPr lang="en-US" sz="1200" b="0" i="1" dirty="0" err="1"/>
              <a:t>E.Fretwurst</a:t>
            </a:r>
            <a:r>
              <a:rPr lang="en-US" sz="1200" b="0" i="1" dirty="0"/>
              <a:t>, University of Hamburg, Germany)</a:t>
            </a:r>
            <a:endParaRPr lang="en-US" sz="1200" b="0" i="1" u="sng" dirty="0"/>
          </a:p>
          <a:p>
            <a:pPr lvl="1"/>
            <a:r>
              <a:rPr lang="en-US" sz="1600" u="sng" dirty="0" smtClean="0">
                <a:solidFill>
                  <a:srgbClr val="FF0000"/>
                </a:solidFill>
              </a:rPr>
              <a:t>TCAD sensor simulations</a:t>
            </a:r>
            <a:endParaRPr lang="en-US" sz="1200" b="0" dirty="0" smtClean="0"/>
          </a:p>
          <a:p>
            <a:pPr lvl="2"/>
            <a:r>
              <a:rPr lang="en-US" sz="1600" dirty="0" smtClean="0"/>
              <a:t>Cross-calibration of different simulation tools (ongoing)</a:t>
            </a:r>
          </a:p>
          <a:p>
            <a:pPr lvl="2"/>
            <a:r>
              <a:rPr lang="en-US" sz="1600" dirty="0" smtClean="0"/>
              <a:t>Refine defect parameters used for modeling (</a:t>
            </a:r>
            <a:r>
              <a:rPr lang="en-US" sz="1600" b="1" u="sng" dirty="0" smtClean="0">
                <a:solidFill>
                  <a:srgbClr val="FF0000"/>
                </a:solidFill>
              </a:rPr>
              <a:t>from effective to measured defects</a:t>
            </a:r>
            <a:r>
              <a:rPr lang="en-US" sz="1600" dirty="0" smtClean="0"/>
              <a:t>) </a:t>
            </a:r>
            <a:endParaRPr lang="en-US" sz="1600" dirty="0"/>
          </a:p>
          <a:p>
            <a:pPr lvl="2"/>
            <a:r>
              <a:rPr lang="en-US" sz="1600" dirty="0" smtClean="0"/>
              <a:t>Extend </a:t>
            </a:r>
            <a:r>
              <a:rPr lang="en-US" sz="1600" dirty="0"/>
              <a:t>modeling on charge multiplication processes</a:t>
            </a:r>
          </a:p>
          <a:p>
            <a:pPr lvl="1"/>
            <a:r>
              <a:rPr lang="en-US" sz="1600" dirty="0"/>
              <a:t>Extend experimental capacities on edge-TCT (implement set-up at more  RD50 institutions)</a:t>
            </a:r>
          </a:p>
          <a:p>
            <a:pPr lvl="2"/>
            <a:r>
              <a:rPr lang="en-US" sz="1600" dirty="0"/>
              <a:t>Parameterization of electric field (</a:t>
            </a:r>
            <a:r>
              <a:rPr lang="en-US" sz="1600" dirty="0" err="1"/>
              <a:t>fluence</a:t>
            </a:r>
            <a:r>
              <a:rPr lang="en-US" sz="1600" dirty="0"/>
              <a:t>, annealing time, etc.)</a:t>
            </a:r>
          </a:p>
          <a:p>
            <a:pPr lvl="2"/>
            <a:r>
              <a:rPr lang="en-US" sz="1600" dirty="0" smtClean="0"/>
              <a:t>Studies </a:t>
            </a:r>
            <a:r>
              <a:rPr lang="en-US" sz="1600" dirty="0"/>
              <a:t>on charge multiplication </a:t>
            </a:r>
            <a:r>
              <a:rPr lang="en-US" sz="1600" dirty="0" smtClean="0"/>
              <a:t>processes</a:t>
            </a:r>
          </a:p>
          <a:p>
            <a:pPr lvl="1"/>
            <a:r>
              <a:rPr lang="en-US" sz="1600" dirty="0"/>
              <a:t>Understand potential of </a:t>
            </a:r>
            <a:r>
              <a:rPr lang="en-US" sz="1600" dirty="0">
                <a:solidFill>
                  <a:srgbClr val="FF0000"/>
                </a:solidFill>
              </a:rPr>
              <a:t>Two Photon Absorption </a:t>
            </a:r>
            <a:r>
              <a:rPr lang="en-US" sz="1600" dirty="0"/>
              <a:t>for sensor characterization</a:t>
            </a:r>
          </a:p>
          <a:p>
            <a:pPr lvl="1"/>
            <a:r>
              <a:rPr lang="en-US" sz="1600" dirty="0" smtClean="0"/>
              <a:t>Continue </a:t>
            </a:r>
            <a:r>
              <a:rPr lang="en-US" sz="1600" dirty="0"/>
              <a:t>study on “mixed” irradiations 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Explore </a:t>
            </a:r>
            <a:r>
              <a:rPr lang="en-US" sz="1600" dirty="0" err="1" smtClean="0">
                <a:solidFill>
                  <a:srgbClr val="FF0000"/>
                </a:solidFill>
              </a:rPr>
              <a:t>fluence</a:t>
            </a:r>
            <a:r>
              <a:rPr lang="en-US" sz="1600" dirty="0" smtClean="0">
                <a:solidFill>
                  <a:srgbClr val="FF0000"/>
                </a:solidFill>
              </a:rPr>
              <a:t> range to10</a:t>
            </a:r>
            <a:r>
              <a:rPr lang="en-US" sz="1600" baseline="30000" dirty="0" smtClean="0">
                <a:solidFill>
                  <a:srgbClr val="FF0000"/>
                </a:solidFill>
              </a:rPr>
              <a:t>17</a:t>
            </a:r>
            <a:r>
              <a:rPr lang="en-US" sz="1600" dirty="0" smtClean="0">
                <a:solidFill>
                  <a:srgbClr val="FF0000"/>
                </a:solidFill>
              </a:rPr>
              <a:t>cm</a:t>
            </a:r>
            <a:r>
              <a:rPr lang="en-US" sz="1600" baseline="30000" dirty="0" smtClean="0">
                <a:solidFill>
                  <a:srgbClr val="FF0000"/>
                </a:solidFill>
              </a:rPr>
              <a:t>-2 </a:t>
            </a:r>
            <a:r>
              <a:rPr lang="en-US" sz="1600" b="0" dirty="0"/>
              <a:t>(to prepare for future needs in forward </a:t>
            </a:r>
            <a:r>
              <a:rPr lang="en-US" sz="1600" b="0" dirty="0" smtClean="0"/>
              <a:t>physics)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22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40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Workplan</a:t>
            </a:r>
            <a:r>
              <a:rPr lang="en-US" sz="2800" dirty="0" smtClean="0">
                <a:solidFill>
                  <a:schemeClr val="tx1"/>
                </a:solidFill>
              </a:rPr>
              <a:t> for 2015/2016  (2/2)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505" y="818710"/>
            <a:ext cx="8640960" cy="576064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New structures </a:t>
            </a:r>
            <a:r>
              <a:rPr lang="en-US" sz="1200" b="0" i="1" dirty="0" smtClean="0"/>
              <a:t>(Convener: Giulio Pellegrini, CNM Barcelona, Spain)</a:t>
            </a:r>
            <a:endParaRPr lang="en-US" sz="1200" b="0" i="1" u="sng" dirty="0"/>
          </a:p>
          <a:p>
            <a:pPr lvl="1"/>
            <a:r>
              <a:rPr lang="en-US" sz="1600" b="0" dirty="0"/>
              <a:t>Continue work on thin </a:t>
            </a:r>
            <a:r>
              <a:rPr lang="en-US" sz="1600" b="0" dirty="0" smtClean="0"/>
              <a:t>and 3D sensors </a:t>
            </a:r>
            <a:r>
              <a:rPr lang="en-US" sz="1600" b="0" dirty="0"/>
              <a:t>(especially in combination with high </a:t>
            </a:r>
            <a:r>
              <a:rPr lang="en-US" sz="1600" b="0" dirty="0" err="1"/>
              <a:t>fluence</a:t>
            </a:r>
            <a:r>
              <a:rPr lang="en-US" sz="1600" b="0" dirty="0"/>
              <a:t>)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Continue characterization </a:t>
            </a:r>
            <a:r>
              <a:rPr lang="en-US" sz="1600" dirty="0">
                <a:solidFill>
                  <a:srgbClr val="FF0000"/>
                </a:solidFill>
              </a:rPr>
              <a:t>of dedicated avalanche test structures </a:t>
            </a:r>
            <a:r>
              <a:rPr lang="en-US" sz="1600" b="0" dirty="0" smtClean="0"/>
              <a:t>(LGAD)</a:t>
            </a:r>
            <a:endParaRPr lang="en-US" sz="1600" b="0" dirty="0"/>
          </a:p>
          <a:p>
            <a:pPr lvl="2"/>
            <a:r>
              <a:rPr lang="en-US" sz="1600" dirty="0"/>
              <a:t>Understand impact of implant shape and other geometrical parameters on avalanche processes</a:t>
            </a:r>
          </a:p>
          <a:p>
            <a:pPr lvl="1"/>
            <a:r>
              <a:rPr lang="en-US" sz="1400" dirty="0" smtClean="0"/>
              <a:t>Evaluate </a:t>
            </a:r>
            <a:r>
              <a:rPr lang="en-US" sz="1400" dirty="0"/>
              <a:t>‘low resistance strip’ </a:t>
            </a:r>
            <a:r>
              <a:rPr lang="en-US" sz="1400" dirty="0" smtClean="0"/>
              <a:t>sensors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HVCMOS</a:t>
            </a:r>
          </a:p>
          <a:p>
            <a:pPr lvl="2"/>
            <a:r>
              <a:rPr lang="en-US" sz="1400" dirty="0" smtClean="0"/>
              <a:t>Continue characterization of existing devices (close collaboration with ATLAS HVCMOS working group)</a:t>
            </a:r>
          </a:p>
          <a:p>
            <a:pPr lvl="2"/>
            <a:r>
              <a:rPr lang="en-US" sz="1400" dirty="0" smtClean="0"/>
              <a:t>End of year: submission of first RD50 devise in an engineering run on AMS 35 process</a:t>
            </a:r>
          </a:p>
          <a:p>
            <a:pPr lvl="1"/>
            <a:endParaRPr lang="en-US" sz="1500" dirty="0"/>
          </a:p>
          <a:p>
            <a:r>
              <a:rPr lang="en-US" sz="1800" dirty="0" smtClean="0"/>
              <a:t>Full detector systems </a:t>
            </a:r>
            <a:r>
              <a:rPr lang="en-US" sz="1200" b="0" i="1" dirty="0" smtClean="0"/>
              <a:t>(Convener</a:t>
            </a:r>
            <a:r>
              <a:rPr lang="en-US" sz="1200" b="0" i="1" dirty="0"/>
              <a:t>: </a:t>
            </a:r>
            <a:r>
              <a:rPr lang="en-US" sz="1200" b="0" i="1" dirty="0" err="1" smtClean="0"/>
              <a:t>G.Kramberger</a:t>
            </a:r>
            <a:r>
              <a:rPr lang="en-US" sz="1200" b="0" i="1" dirty="0" smtClean="0"/>
              <a:t>, Ljubljana University, Slovenia)</a:t>
            </a:r>
            <a:endParaRPr lang="en-US" sz="1200" b="0" i="1" u="sng" dirty="0"/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Further studies of thin (low mass) segmented silicon devices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Study performance of thin and avalanche sensors in the time domain (Fast sensors!)</a:t>
            </a:r>
          </a:p>
          <a:p>
            <a:pPr lvl="1"/>
            <a:r>
              <a:rPr lang="en-US" sz="1600" b="0" dirty="0" smtClean="0"/>
              <a:t>Long term annealing of segmented sensors </a:t>
            </a:r>
            <a:r>
              <a:rPr lang="en-US" sz="1600" b="0" dirty="0"/>
              <a:t>(parameterize temperature scaling)</a:t>
            </a:r>
          </a:p>
          <a:p>
            <a:pPr lvl="1"/>
            <a:r>
              <a:rPr lang="en-US" sz="1600" b="0" dirty="0" smtClean="0"/>
              <a:t>Continue </a:t>
            </a:r>
            <a:r>
              <a:rPr lang="en-US" sz="1600" b="0" dirty="0"/>
              <a:t>study on “mixed” irradiations (segmented detectors)</a:t>
            </a:r>
          </a:p>
          <a:p>
            <a:pPr lvl="1"/>
            <a:r>
              <a:rPr lang="en-US" sz="1600" b="0" dirty="0" smtClean="0"/>
              <a:t>Continue RD50 program on slim edges, edge passivation and active edges</a:t>
            </a:r>
          </a:p>
          <a:p>
            <a:pPr lvl="1"/>
            <a:endParaRPr lang="en-US" sz="1600" dirty="0" smtClean="0"/>
          </a:p>
          <a:p>
            <a:r>
              <a:rPr lang="en-US" dirty="0" smtClean="0"/>
              <a:t>Links with LHC experiments and their upgrade working groups</a:t>
            </a:r>
          </a:p>
          <a:p>
            <a:pPr lvl="1"/>
            <a:r>
              <a:rPr lang="en-US" dirty="0" smtClean="0"/>
              <a:t>Continue collaboration on evaluation of radiation damage in LHC detectors</a:t>
            </a:r>
          </a:p>
          <a:p>
            <a:pPr lvl="1"/>
            <a:r>
              <a:rPr lang="en-US" dirty="0" smtClean="0"/>
              <a:t>Continue common projects with LHC experiments on detector developments</a:t>
            </a:r>
            <a:endParaRPr lang="en-US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23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36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41630" y="74613"/>
            <a:ext cx="6573633" cy="64135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RD50 main achievements &amp; links to LHC Experiments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19398"/>
            <a:ext cx="9144000" cy="5804957"/>
          </a:xfrm>
        </p:spPr>
        <p:txBody>
          <a:bodyPr>
            <a:normAutofit fontScale="77500" lnSpcReduction="20000"/>
          </a:bodyPr>
          <a:lstStyle/>
          <a:p>
            <a:pPr>
              <a:buFont typeface="Symbol" pitchFamily="18" charset="2"/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Some important contributions of RD50 towards the LHC upgrade detectors:</a:t>
            </a:r>
            <a:br>
              <a:rPr lang="en-US" sz="2000" dirty="0" smtClean="0">
                <a:solidFill>
                  <a:schemeClr val="tx1"/>
                </a:solidFill>
              </a:rPr>
            </a:br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2000" u="sng" dirty="0" smtClean="0"/>
              <a:t>p-type silicon </a:t>
            </a:r>
            <a:r>
              <a:rPr lang="en-US" sz="2000" b="0" dirty="0" smtClean="0"/>
              <a:t>(brought forward by RD50 community) is the base line option for the ATLAS and CMS Strip Tracker upgrades</a:t>
            </a:r>
          </a:p>
          <a:p>
            <a:endParaRPr lang="en-US" sz="800" b="0" dirty="0" smtClean="0"/>
          </a:p>
          <a:p>
            <a:r>
              <a:rPr lang="en-US" sz="2100" b="0" dirty="0"/>
              <a:t>n- MCZ (introduced </a:t>
            </a:r>
            <a:r>
              <a:rPr lang="en-US" sz="2000" b="0" dirty="0" smtClean="0"/>
              <a:t>by RD50 community)  might improve performance in mixed fields due to compensation of neutron and proton damage: MCZ is under investigation in ATLAS, CMS and </a:t>
            </a:r>
            <a:r>
              <a:rPr lang="en-US" sz="2000" b="0" dirty="0" err="1" smtClean="0"/>
              <a:t>LHCb</a:t>
            </a:r>
            <a:endParaRPr lang="en-US" sz="2000" b="0" dirty="0" smtClean="0"/>
          </a:p>
          <a:p>
            <a:endParaRPr lang="en-US" sz="1800" b="0" dirty="0" smtClean="0"/>
          </a:p>
          <a:p>
            <a:r>
              <a:rPr lang="en-US" sz="2000" b="0" dirty="0" smtClean="0"/>
              <a:t>Double column 3D detectors developed within RD50 with CNM and FBK. Development was picked up by ATLAS and further developed for ATLAS IBL needs.</a:t>
            </a:r>
            <a:br>
              <a:rPr lang="en-US" sz="2000" b="0" dirty="0" smtClean="0"/>
            </a:br>
            <a:endParaRPr lang="en-US" sz="2000" b="0" dirty="0" smtClean="0"/>
          </a:p>
          <a:p>
            <a:r>
              <a:rPr lang="en-US" sz="2000" b="0" dirty="0" smtClean="0"/>
              <a:t>RD50 results on very highly irradiated </a:t>
            </a:r>
            <a:r>
              <a:rPr lang="en-US" sz="2000" u="sng" dirty="0" smtClean="0"/>
              <a:t>planar segmented sensors</a:t>
            </a:r>
            <a:r>
              <a:rPr lang="en-US" sz="2000" dirty="0" smtClean="0"/>
              <a:t> </a:t>
            </a:r>
            <a:r>
              <a:rPr lang="en-US" sz="2000" b="0" dirty="0" smtClean="0"/>
              <a:t>have shown that these devices are a</a:t>
            </a:r>
            <a:r>
              <a:rPr lang="en-US" sz="2000" dirty="0" smtClean="0"/>
              <a:t> </a:t>
            </a:r>
            <a:r>
              <a:rPr lang="en-US" sz="2000" u="sng" dirty="0" smtClean="0"/>
              <a:t>feasible option for the LHC upgrade</a:t>
            </a:r>
            <a:br>
              <a:rPr lang="en-US" sz="2000" u="sng" dirty="0" smtClean="0"/>
            </a:br>
            <a:endParaRPr lang="en-US" sz="2000" u="sng" dirty="0" smtClean="0"/>
          </a:p>
          <a:p>
            <a:r>
              <a:rPr lang="en-US" u="sng" dirty="0"/>
              <a:t>RD50 data are essential input parameters </a:t>
            </a:r>
            <a:r>
              <a:rPr lang="en-US" b="0" dirty="0"/>
              <a:t>for planning the running scenarios for LHC experiments and their upgrades (evolution of leakage current, CCE, power consumption, noise,….).</a:t>
            </a:r>
          </a:p>
          <a:p>
            <a:endParaRPr lang="en-US" sz="2000" u="sng" dirty="0" smtClean="0"/>
          </a:p>
          <a:p>
            <a:r>
              <a:rPr lang="en-US" sz="2000" dirty="0" smtClean="0"/>
              <a:t> </a:t>
            </a:r>
            <a:r>
              <a:rPr lang="en-US" sz="2000" u="sng" dirty="0" smtClean="0"/>
              <a:t>Charge multiplication</a:t>
            </a:r>
            <a:r>
              <a:rPr lang="en-US" sz="2000" dirty="0" smtClean="0"/>
              <a:t> </a:t>
            </a:r>
            <a:r>
              <a:rPr lang="en-US" sz="2000" b="0" dirty="0" smtClean="0"/>
              <a:t>effect observed for heavily irradiated sensors (diodes, 3D, pixels and strips).  Dedicated R&amp;D launched in RD50 to understand underlying multiplication mechanisms, simulate them and optimize the CCE performances. Evaluating possibility to produce fast segmented sensors?</a:t>
            </a:r>
          </a:p>
          <a:p>
            <a:endParaRPr lang="en-US" sz="2000" b="0" dirty="0" smtClean="0"/>
          </a:p>
          <a:p>
            <a:r>
              <a:rPr lang="en-US" sz="2000" dirty="0" smtClean="0"/>
              <a:t>Close links to the LHC Experiments:</a:t>
            </a:r>
          </a:p>
          <a:p>
            <a:pPr lvl="1"/>
            <a:r>
              <a:rPr lang="en-US" sz="1600" dirty="0" smtClean="0"/>
              <a:t>Many RD50 groups are involved  in ATLAS, CMS and </a:t>
            </a:r>
            <a:r>
              <a:rPr lang="en-US" sz="1600" dirty="0" err="1" smtClean="0"/>
              <a:t>LHCb</a:t>
            </a:r>
            <a:r>
              <a:rPr lang="en-US" sz="1600" dirty="0" smtClean="0"/>
              <a:t> upgrade activities (natural close contact).</a:t>
            </a:r>
          </a:p>
          <a:p>
            <a:pPr lvl="1"/>
            <a:r>
              <a:rPr lang="en-US" sz="1600" dirty="0" smtClean="0"/>
              <a:t>Common projects with Experiments: </a:t>
            </a:r>
            <a:br>
              <a:rPr lang="en-US" sz="1600" dirty="0" smtClean="0"/>
            </a:br>
            <a:r>
              <a:rPr lang="en-US" sz="1600" dirty="0" smtClean="0"/>
              <a:t>Irradiation campaigns, test beams, wafer procurement and common sensor projects.</a:t>
            </a:r>
          </a:p>
          <a:p>
            <a:pPr lvl="1"/>
            <a:r>
              <a:rPr lang="en-US" sz="1600" dirty="0" smtClean="0"/>
              <a:t>Close collaboration with LHC Experiments on radiation damage issues of present detectors.</a:t>
            </a:r>
            <a:endParaRPr lang="en-US" sz="1800" dirty="0" smtClean="0"/>
          </a:p>
          <a:p>
            <a:pPr lvl="1"/>
            <a:endParaRPr lang="en-US" sz="16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24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08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Recent key results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818710"/>
            <a:ext cx="8892480" cy="5850650"/>
          </a:xfrm>
        </p:spPr>
        <p:txBody>
          <a:bodyPr>
            <a:noAutofit/>
          </a:bodyPr>
          <a:lstStyle/>
          <a:p>
            <a:pPr marL="266700" indent="-266700">
              <a:lnSpc>
                <a:spcPct val="120000"/>
              </a:lnSpc>
            </a:pPr>
            <a:r>
              <a:rPr lang="en-US" sz="1600" dirty="0" smtClean="0"/>
              <a:t>Progress in understanding microscopic defects</a:t>
            </a:r>
          </a:p>
          <a:p>
            <a:pPr marL="419100" lvl="1" indent="-266700">
              <a:lnSpc>
                <a:spcPct val="120000"/>
              </a:lnSpc>
            </a:pPr>
            <a:r>
              <a:rPr lang="en-US" sz="1200" dirty="0" smtClean="0"/>
              <a:t>Defects responsible for positive space charge in DOFZ, MCZ and EPI and defects provoking reverse annealing are characterized!</a:t>
            </a:r>
          </a:p>
          <a:p>
            <a:pPr marL="419100" lvl="1" indent="-266700">
              <a:lnSpc>
                <a:spcPct val="120000"/>
              </a:lnSpc>
            </a:pPr>
            <a:r>
              <a:rPr lang="en-US" sz="1200" dirty="0" smtClean="0"/>
              <a:t>Consistent list of defects produced covering electron, gamma, neutron and proton/pion damage</a:t>
            </a:r>
            <a:endParaRPr lang="en-US" sz="1600" dirty="0" smtClean="0"/>
          </a:p>
          <a:p>
            <a:pPr marL="236537" indent="-266700">
              <a:lnSpc>
                <a:spcPct val="120000"/>
              </a:lnSpc>
            </a:pPr>
            <a:r>
              <a:rPr lang="en-US" sz="1600" dirty="0"/>
              <a:t>TCAD simulations : Good progress on </a:t>
            </a:r>
            <a:r>
              <a:rPr lang="en-US" sz="1600" dirty="0" smtClean="0"/>
              <a:t>simulations </a:t>
            </a:r>
            <a:r>
              <a:rPr lang="en-US" sz="1400" i="1" dirty="0" smtClean="0"/>
              <a:t>[Note: RD50 profiting from strong CMS simulation group]</a:t>
            </a:r>
            <a:endParaRPr lang="en-US" sz="1600" i="1" dirty="0"/>
          </a:p>
          <a:p>
            <a:pPr marL="420687" lvl="1" indent="-266700">
              <a:lnSpc>
                <a:spcPct val="120000"/>
              </a:lnSpc>
            </a:pPr>
            <a:r>
              <a:rPr lang="en-US" sz="1200" dirty="0" smtClean="0"/>
              <a:t>Commercial TCAD packages well understood and proved to be well adopted to our needs (defect description)</a:t>
            </a:r>
          </a:p>
          <a:p>
            <a:pPr marL="420687" lvl="1" indent="-266700">
              <a:lnSpc>
                <a:spcPct val="120000"/>
              </a:lnSpc>
            </a:pPr>
            <a:r>
              <a:rPr lang="en-US" sz="1200" dirty="0" smtClean="0"/>
              <a:t>Simulations can reproduce pulse shapes, depletion voltage, charge collection and leakage current.  Getting predictive capabilities!</a:t>
            </a:r>
          </a:p>
          <a:p>
            <a:pPr marL="266700" indent="-266700">
              <a:lnSpc>
                <a:spcPct val="120000"/>
              </a:lnSpc>
            </a:pPr>
            <a:r>
              <a:rPr lang="en-US" sz="1600" dirty="0" smtClean="0"/>
              <a:t>Systematic analysis of the </a:t>
            </a:r>
            <a:r>
              <a:rPr lang="en-US" sz="1600" u="sng" dirty="0" smtClean="0"/>
              <a:t>Charge multiplication mechanism</a:t>
            </a:r>
          </a:p>
          <a:p>
            <a:pPr marL="420687" lvl="1" indent="-266700">
              <a:lnSpc>
                <a:spcPct val="120000"/>
              </a:lnSpc>
            </a:pPr>
            <a:r>
              <a:rPr lang="de-DE" sz="1200" dirty="0" smtClean="0"/>
              <a:t>Noise issue particularly important for exploitation of this feature in Experiments</a:t>
            </a:r>
          </a:p>
          <a:p>
            <a:pPr marL="420687" lvl="1" indent="-266700">
              <a:lnSpc>
                <a:spcPct val="120000"/>
              </a:lnSpc>
            </a:pPr>
            <a:r>
              <a:rPr lang="en-US" sz="1200" dirty="0" smtClean="0"/>
              <a:t>New dedicated sensors produced to test avalanche effects, sensors working after irradiation </a:t>
            </a:r>
            <a:endParaRPr lang="de-DE" sz="1200" dirty="0" smtClean="0"/>
          </a:p>
          <a:p>
            <a:pPr marL="266700" indent="-266700">
              <a:lnSpc>
                <a:spcPct val="120000"/>
              </a:lnSpc>
            </a:pPr>
            <a:r>
              <a:rPr lang="en-US" sz="1600" dirty="0" smtClean="0"/>
              <a:t>Consolidation of data obtained on p-type and thin segmented sensors</a:t>
            </a:r>
          </a:p>
          <a:p>
            <a:pPr marL="419100" lvl="1" indent="-266700">
              <a:lnSpc>
                <a:spcPct val="120000"/>
              </a:lnSpc>
            </a:pPr>
            <a:r>
              <a:rPr lang="en-US" sz="1200" dirty="0" smtClean="0"/>
              <a:t>Further results on radiation tolerance and further results on long term annealing</a:t>
            </a:r>
          </a:p>
          <a:p>
            <a:pPr marL="419100" lvl="1" indent="-266700">
              <a:lnSpc>
                <a:spcPct val="120000"/>
              </a:lnSpc>
            </a:pPr>
            <a:r>
              <a:rPr lang="en-US" sz="1200" dirty="0" smtClean="0"/>
              <a:t>Thin sensors seem to extend </a:t>
            </a:r>
            <a:r>
              <a:rPr lang="en-US" sz="1200" dirty="0" err="1" smtClean="0"/>
              <a:t>fluence</a:t>
            </a:r>
            <a:r>
              <a:rPr lang="en-US" sz="1200" dirty="0" smtClean="0"/>
              <a:t> reach of silicon detectors; Optimization: Optimum thickness depends on many parameters !</a:t>
            </a:r>
          </a:p>
          <a:p>
            <a:pPr marL="234950" indent="-266700">
              <a:lnSpc>
                <a:spcPct val="120000"/>
              </a:lnSpc>
            </a:pPr>
            <a:r>
              <a:rPr lang="en-US" sz="1600" dirty="0" smtClean="0"/>
              <a:t>Slim and active edges</a:t>
            </a:r>
          </a:p>
          <a:p>
            <a:pPr marL="419100" lvl="1" indent="-266700">
              <a:lnSpc>
                <a:spcPct val="120000"/>
              </a:lnSpc>
            </a:pPr>
            <a:r>
              <a:rPr lang="en-US" sz="1200" dirty="0"/>
              <a:t>Further progresses towards reduction of insensitive area (edges) of </a:t>
            </a:r>
            <a:r>
              <a:rPr lang="en-US" sz="1200" dirty="0" smtClean="0"/>
              <a:t>detectors</a:t>
            </a:r>
          </a:p>
          <a:p>
            <a:pPr marL="234950" indent="-266700">
              <a:lnSpc>
                <a:spcPct val="120000"/>
              </a:lnSpc>
            </a:pPr>
            <a:r>
              <a:rPr lang="en-US" sz="1600" dirty="0" smtClean="0"/>
              <a:t>New structures based on mixed technologies</a:t>
            </a:r>
          </a:p>
          <a:p>
            <a:pPr marL="419100" lvl="1" indent="-266700">
              <a:lnSpc>
                <a:spcPct val="120000"/>
              </a:lnSpc>
            </a:pPr>
            <a:r>
              <a:rPr lang="en-US" sz="1400" dirty="0" smtClean="0"/>
              <a:t>Exploitation of DRIE etching: 3D-trench electrode, semi-3D sensors; planar strip with trenched electrodes, active edge planar pixel, ….….; Use of deep implantation for controlling avalanches.</a:t>
            </a:r>
            <a:endParaRPr lang="en-US" sz="1400" dirty="0"/>
          </a:p>
          <a:p>
            <a:pPr marL="266700" indent="-266700">
              <a:lnSpc>
                <a:spcPct val="120000"/>
              </a:lnSpc>
            </a:pPr>
            <a:r>
              <a:rPr lang="en-US" sz="1600" dirty="0" smtClean="0"/>
              <a:t>Use of tools developed in framework of RD50: ALIBAVA &amp; Edge-TCT &amp; Beam telescope</a:t>
            </a:r>
          </a:p>
          <a:p>
            <a:pPr marL="419100" lvl="1" indent="-266700">
              <a:lnSpc>
                <a:spcPct val="120000"/>
              </a:lnSpc>
            </a:pPr>
            <a:r>
              <a:rPr lang="en-US" sz="1200" dirty="0" smtClean="0"/>
              <a:t>Edge-TCT and TCT systems are now produced centrally and  can be procured by interested groups</a:t>
            </a:r>
          </a:p>
          <a:p>
            <a:pPr marL="419100" lvl="1" indent="-266700">
              <a:lnSpc>
                <a:spcPct val="120000"/>
              </a:lnSpc>
            </a:pPr>
            <a:r>
              <a:rPr lang="en-US" sz="1200" dirty="0" smtClean="0"/>
              <a:t>Use of the ALIBAVA readout system in many RD50 institutions </a:t>
            </a:r>
            <a:endParaRPr lang="en-GB" sz="16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25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11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86054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Some spare slides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5400" dirty="0" smtClean="0">
                <a:solidFill>
                  <a:schemeClr val="tx1"/>
                </a:solidFill>
              </a:rPr>
              <a:t> More details on </a:t>
            </a:r>
            <a:r>
              <a:rPr lang="en-US" sz="5400" dirty="0" smtClean="0">
                <a:hlinkClick r:id="rId2"/>
              </a:rPr>
              <a:t>http://www.cern.ch/rd50/</a:t>
            </a:r>
            <a:endParaRPr lang="en-US" sz="5400" dirty="0" smtClean="0"/>
          </a:p>
          <a:p>
            <a:pPr lvl="1"/>
            <a:r>
              <a:rPr lang="en-US" dirty="0" smtClean="0"/>
              <a:t>Most results presented here have been shown on the </a:t>
            </a:r>
            <a:r>
              <a:rPr lang="en-US" dirty="0" smtClean="0"/>
              <a:t>last RD50 Workshop</a:t>
            </a:r>
            <a:r>
              <a:rPr lang="en-US" sz="5200" dirty="0" smtClean="0"/>
              <a:t> </a:t>
            </a:r>
            <a:endParaRPr lang="en-GB" sz="5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26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9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Summary on defects with strong impact on device performance after irradiation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0" y="818710"/>
            <a:ext cx="8640960" cy="1485168"/>
          </a:xfrm>
        </p:spPr>
        <p:txBody>
          <a:bodyPr>
            <a:normAutofit/>
          </a:bodyPr>
          <a:lstStyle/>
          <a:p>
            <a:r>
              <a:rPr lang="en-US" dirty="0" smtClean="0"/>
              <a:t>Most important defects </a:t>
            </a:r>
            <a:r>
              <a:rPr lang="en-US" sz="1800" b="0" i="1" dirty="0" smtClean="0"/>
              <a:t>[for details and </a:t>
            </a:r>
            <a:r>
              <a:rPr lang="en-US" sz="1800" b="0" i="1" dirty="0"/>
              <a:t>references see </a:t>
            </a:r>
            <a:r>
              <a:rPr lang="en-GB" sz="1800" b="0" i="1" dirty="0"/>
              <a:t>JAP 117, 164503, 2015</a:t>
            </a:r>
            <a:r>
              <a:rPr lang="en-US" sz="1800" b="0" i="1" dirty="0"/>
              <a:t>]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27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97" y="1178750"/>
            <a:ext cx="8094719" cy="531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86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Reminder: </a:t>
            </a:r>
            <a:r>
              <a:rPr lang="en-US" sz="2800" dirty="0" smtClean="0"/>
              <a:t>NIEL </a:t>
            </a:r>
            <a:r>
              <a:rPr lang="en-US" sz="2800" dirty="0"/>
              <a:t>– Non Ionizing Energy </a:t>
            </a:r>
            <a:r>
              <a:rPr lang="en-US" sz="2800" dirty="0" smtClean="0"/>
              <a:t>Loss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800" dirty="0"/>
              <a:t>Displacement damage functions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679250"/>
            <a:ext cx="8640960" cy="846093"/>
          </a:xfrm>
        </p:spPr>
        <p:txBody>
          <a:bodyPr/>
          <a:lstStyle/>
          <a:p>
            <a:r>
              <a:rPr lang="en-US" dirty="0"/>
              <a:t>Hypothesis: Damage parameters scale with the NIEL</a:t>
            </a:r>
          </a:p>
          <a:p>
            <a:pPr lvl="1"/>
            <a:r>
              <a:rPr lang="en-US" dirty="0"/>
              <a:t>Be careful, does not hold for all particles &amp; damage parameters  (see later)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28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4" descr="D:\michael\2001\01-talk\01-02-12 Karlsruhe Seminar\figures\dfuncs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515" y="1028801"/>
            <a:ext cx="6570730" cy="433541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4058090" y="1097072"/>
            <a:ext cx="4789385" cy="4447163"/>
            <a:chOff x="4283115" y="1097072"/>
            <a:chExt cx="4789385" cy="4447163"/>
          </a:xfrm>
        </p:grpSpPr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7396100" y="2393885"/>
              <a:ext cx="1676400" cy="1569660"/>
            </a:xfrm>
            <a:prstGeom prst="rect">
              <a:avLst/>
            </a:prstGeom>
            <a:noFill/>
            <a:ln w="3175" cap="rnd">
              <a:noFill/>
              <a:prstDash val="sysDot"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rgbClr val="0000FF"/>
                  </a:solidFill>
                </a:rPr>
                <a:t>1 </a:t>
              </a:r>
              <a:r>
                <a:rPr lang="en-US" b="1" dirty="0" err="1">
                  <a:solidFill>
                    <a:srgbClr val="0000FF"/>
                  </a:solidFill>
                </a:rPr>
                <a:t>MeV</a:t>
              </a:r>
              <a:r>
                <a:rPr lang="en-US" b="1" dirty="0">
                  <a:solidFill>
                    <a:srgbClr val="0000FF"/>
                  </a:solidFill>
                </a:rPr>
                <a:t> neutron equivalent damage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283115" y="1097072"/>
              <a:ext cx="3418765" cy="4447163"/>
              <a:chOff x="4283115" y="1097072"/>
              <a:chExt cx="3418765" cy="4447163"/>
            </a:xfrm>
          </p:grpSpPr>
          <p:sp>
            <p:nvSpPr>
              <p:cNvPr id="8" name="Line 5"/>
              <p:cNvSpPr>
                <a:spLocks noChangeShapeType="1"/>
              </p:cNvSpPr>
              <p:nvPr/>
            </p:nvSpPr>
            <p:spPr bwMode="auto">
              <a:xfrm flipH="1">
                <a:off x="5157065" y="1097072"/>
                <a:ext cx="0" cy="4447163"/>
              </a:xfrm>
              <a:prstGeom prst="line">
                <a:avLst/>
              </a:prstGeom>
              <a:noFill/>
              <a:ln w="19050" cap="rnd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9" name="Line 6"/>
              <p:cNvSpPr>
                <a:spLocks noChangeShapeType="1"/>
              </p:cNvSpPr>
              <p:nvPr/>
            </p:nvSpPr>
            <p:spPr bwMode="auto">
              <a:xfrm>
                <a:off x="4283115" y="2798930"/>
                <a:ext cx="2899175" cy="0"/>
              </a:xfrm>
              <a:prstGeom prst="line">
                <a:avLst/>
              </a:prstGeom>
              <a:noFill/>
              <a:ln w="15875" cap="rnd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0" name="Text Box 12"/>
              <p:cNvSpPr txBox="1">
                <a:spLocks noChangeArrowheads="1"/>
              </p:cNvSpPr>
              <p:nvPr/>
            </p:nvSpPr>
            <p:spPr bwMode="auto">
              <a:xfrm>
                <a:off x="7092280" y="2573905"/>
                <a:ext cx="609600" cy="400105"/>
              </a:xfrm>
              <a:prstGeom prst="rect">
                <a:avLst/>
              </a:prstGeom>
              <a:noFill/>
              <a:ln w="3175" cap="rnd">
                <a:noFill/>
                <a:prstDash val="sysDot"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solidFill>
                      <a:srgbClr val="0000FF"/>
                    </a:solidFill>
                  </a:rPr>
                  <a:t>1</a:t>
                </a:r>
              </a:p>
            </p:txBody>
          </p:sp>
          <p:sp>
            <p:nvSpPr>
              <p:cNvPr id="11" name="Text Box 12"/>
              <p:cNvSpPr txBox="1">
                <a:spLocks noChangeArrowheads="1"/>
              </p:cNvSpPr>
              <p:nvPr/>
            </p:nvSpPr>
            <p:spPr bwMode="auto">
              <a:xfrm>
                <a:off x="5067055" y="5039888"/>
                <a:ext cx="1029435" cy="369332"/>
              </a:xfrm>
              <a:prstGeom prst="rect">
                <a:avLst/>
              </a:prstGeom>
              <a:noFill/>
              <a:ln w="3175" cap="rnd">
                <a:noFill/>
                <a:prstDash val="sysDot"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 smtClean="0">
                    <a:solidFill>
                      <a:srgbClr val="0000FF"/>
                    </a:solidFill>
                  </a:rPr>
                  <a:t>1 MeV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247275" y="3700073"/>
                <a:ext cx="152400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  <a:ea typeface="Cambria Math"/>
                          </a:rPr>
                          <m:t>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𝑒𝑞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l-GR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l-GR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l-GR" i="1">
                                <a:latin typeface="Cambria Math"/>
                                <a:ea typeface="Cambria Math"/>
                              </a:rPr>
                              <m:t>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  <a:ea typeface="Cambria Math"/>
                          </a:rPr>
                          <m:t>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275" y="3700073"/>
                <a:ext cx="1524000" cy="390748"/>
              </a:xfrm>
              <a:prstGeom prst="rect">
                <a:avLst/>
              </a:prstGeom>
              <a:blipFill rotWithShape="1"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53493" y="4104075"/>
                <a:ext cx="3209117" cy="1787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l-GR" sz="1400" i="1">
                            <a:latin typeface="Cambria Math"/>
                            <a:ea typeface="Cambria Math"/>
                          </a:rPr>
                          <m:t>𝜅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en-US" sz="14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1400" dirty="0" smtClean="0">
                    <a:ea typeface="Cambria Math"/>
                  </a:rPr>
                  <a:t>0.62 (24 </a:t>
                </a:r>
                <a:r>
                  <a:rPr lang="en-US" sz="1400" dirty="0" err="1" smtClean="0">
                    <a:ea typeface="Cambria Math"/>
                  </a:rPr>
                  <a:t>GeV</a:t>
                </a:r>
                <a:r>
                  <a:rPr lang="en-US" sz="1400" dirty="0" smtClean="0">
                    <a:ea typeface="Cambria Math"/>
                  </a:rPr>
                  <a:t>/c protons)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l-GR" sz="1400" i="1">
                            <a:latin typeface="Cambria Math"/>
                            <a:ea typeface="Cambria Math"/>
                          </a:rPr>
                          <m:t>𝜅</m:t>
                        </m:r>
                      </m:e>
                      <m:sub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𝑝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en-US" sz="1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1400" dirty="0" smtClean="0">
                    <a:ea typeface="Cambria Math"/>
                  </a:rPr>
                  <a:t> 1.85 </a:t>
                </a:r>
                <a:r>
                  <a:rPr lang="en-US" sz="1400" dirty="0">
                    <a:ea typeface="Cambria Math"/>
                  </a:rPr>
                  <a:t>(</a:t>
                </a:r>
                <a:r>
                  <a:rPr lang="en-US" sz="1400" dirty="0" smtClean="0">
                    <a:ea typeface="Cambria Math"/>
                  </a:rPr>
                  <a:t>26 MeV protons)</a:t>
                </a:r>
                <a:endParaRPr lang="en-US" sz="1400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l-GR" sz="1400" i="1">
                            <a:latin typeface="Cambria Math"/>
                            <a:ea typeface="Cambria Math"/>
                          </a:rPr>
                          <m:t>𝜅</m:t>
                        </m:r>
                      </m:e>
                      <m:sub>
                        <m:r>
                          <a:rPr lang="el-GR" sz="140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en-US" sz="1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1400" dirty="0" smtClean="0">
                    <a:ea typeface="Cambria Math"/>
                  </a:rPr>
                  <a:t> 1.14 (300 MeV </a:t>
                </a:r>
                <a:r>
                  <a:rPr lang="en-US" sz="1400" dirty="0" err="1" smtClean="0">
                    <a:ea typeface="Cambria Math"/>
                  </a:rPr>
                  <a:t>pions</a:t>
                </a:r>
                <a:r>
                  <a:rPr lang="en-US" sz="1400" dirty="0" smtClean="0">
                    <a:ea typeface="Cambria Math"/>
                  </a:rPr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l-GR" sz="1400" i="1">
                            <a:latin typeface="Cambria Math"/>
                            <a:ea typeface="Cambria Math"/>
                          </a:rPr>
                          <m:t>𝜅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en-US" sz="1400" i="1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1400" dirty="0">
                    <a:ea typeface="Cambria Math"/>
                  </a:rPr>
                  <a:t> </a:t>
                </a:r>
                <a:r>
                  <a:rPr lang="en-US" sz="1400" dirty="0" smtClean="0">
                    <a:ea typeface="Cambria Math"/>
                  </a:rPr>
                  <a:t>0.92 (reactor neutrons</a:t>
                </a:r>
                <a:br>
                  <a:rPr lang="en-US" sz="1400" dirty="0" smtClean="0">
                    <a:ea typeface="Cambria Math"/>
                  </a:rPr>
                </a:br>
                <a:r>
                  <a:rPr lang="en-US" sz="1400" dirty="0" smtClean="0">
                    <a:ea typeface="Cambria Math"/>
                  </a:rPr>
                  <a:t>                         &gt;100 </a:t>
                </a:r>
                <a:r>
                  <a:rPr lang="en-US" sz="1400" dirty="0" err="1" smtClean="0">
                    <a:ea typeface="Cambria Math"/>
                  </a:rPr>
                  <a:t>keV</a:t>
                </a:r>
                <a:r>
                  <a:rPr lang="en-US" sz="1600" dirty="0" smtClean="0">
                    <a:ea typeface="Cambria Math"/>
                  </a:rPr>
                  <a:t>)</a:t>
                </a:r>
                <a:endParaRPr lang="en-US" sz="1600" dirty="0">
                  <a:ea typeface="Cambria Math"/>
                </a:endParaRPr>
              </a:p>
              <a:p>
                <a:endParaRPr lang="en-GB" dirty="0">
                  <a:ea typeface="Cambria Math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493" y="4104075"/>
                <a:ext cx="3209117" cy="178754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976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NIEL for electron damage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 Ionizing Energy Loss (NIEL)</a:t>
            </a:r>
          </a:p>
          <a:p>
            <a:pPr lvl="1"/>
            <a:r>
              <a:rPr lang="en-US" dirty="0" smtClean="0"/>
              <a:t>Used to calculate effective damage</a:t>
            </a:r>
            <a:br>
              <a:rPr lang="en-US" dirty="0" smtClean="0"/>
            </a:br>
            <a:r>
              <a:rPr lang="en-US" dirty="0" smtClean="0"/>
              <a:t>for different particles with different</a:t>
            </a:r>
            <a:br>
              <a:rPr lang="en-US" dirty="0" smtClean="0"/>
            </a:br>
            <a:r>
              <a:rPr lang="en-US" dirty="0" smtClean="0"/>
              <a:t>energy. </a:t>
            </a:r>
          </a:p>
          <a:p>
            <a:pPr lvl="1"/>
            <a:r>
              <a:rPr lang="en-US" dirty="0" smtClean="0"/>
              <a:t>Normalization usually to 1 MeV neutron</a:t>
            </a:r>
            <a:br>
              <a:rPr lang="en-US" dirty="0" smtClean="0"/>
            </a:br>
            <a:r>
              <a:rPr lang="en-US" dirty="0" smtClean="0"/>
              <a:t>equivalent damage</a:t>
            </a:r>
          </a:p>
          <a:p>
            <a:pPr lvl="1"/>
            <a:r>
              <a:rPr lang="en-US" dirty="0" smtClean="0"/>
              <a:t>Study on the validity of NIEL for electrons</a:t>
            </a:r>
            <a:br>
              <a:rPr lang="en-US" dirty="0" smtClean="0"/>
            </a:br>
            <a:r>
              <a:rPr lang="en-US" dirty="0" smtClean="0"/>
              <a:t>in the range of 1.5 MeV to 27 MeV</a:t>
            </a:r>
          </a:p>
          <a:p>
            <a:pPr lvl="1"/>
            <a:r>
              <a:rPr lang="en-US" dirty="0" smtClean="0"/>
              <a:t>Two approaches:</a:t>
            </a:r>
          </a:p>
          <a:p>
            <a:pPr lvl="2"/>
            <a:r>
              <a:rPr lang="en-US" sz="1600" dirty="0" smtClean="0"/>
              <a:t>a) </a:t>
            </a:r>
            <a:r>
              <a:rPr lang="en-US" sz="1600" b="1" dirty="0" smtClean="0"/>
              <a:t>Classical NIEL </a:t>
            </a:r>
            <a:r>
              <a:rPr lang="en-US" sz="1600" dirty="0" smtClean="0"/>
              <a:t>(our standard; based on two body elastic collisions between PKAs, 0K)</a:t>
            </a:r>
          </a:p>
          <a:p>
            <a:pPr lvl="2"/>
            <a:r>
              <a:rPr lang="en-US" sz="1600" dirty="0" smtClean="0"/>
              <a:t>b) </a:t>
            </a:r>
            <a:r>
              <a:rPr lang="en-US" sz="1600" b="1" dirty="0" smtClean="0"/>
              <a:t>Effective NIEL </a:t>
            </a:r>
            <a:r>
              <a:rPr lang="en-US" sz="1600" dirty="0" smtClean="0"/>
              <a:t>(Molecular Dynamics calculations taking into account many body interactions)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29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4" descr="D:\michael\2001\01-talk\01-02-12 Karlsruhe Seminar\figures\dfuncs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2417" y="897687"/>
            <a:ext cx="3982986" cy="262800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456" y="4334931"/>
            <a:ext cx="2790310" cy="21094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3198" y="4413693"/>
            <a:ext cx="2687822" cy="19406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83152" y="6347356"/>
            <a:ext cx="3865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[Effective NIEL: </a:t>
            </a:r>
            <a:r>
              <a:rPr lang="en-US" sz="1200" i="1" dirty="0" err="1" smtClean="0"/>
              <a:t>Inguimbert</a:t>
            </a:r>
            <a:r>
              <a:rPr lang="en-US" sz="1200" i="1" dirty="0" smtClean="0"/>
              <a:t> et al., IEEE TNS 57 (2010)1915]</a:t>
            </a:r>
            <a:endParaRPr lang="en-GB" sz="12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1500" y="6591957"/>
            <a:ext cx="328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[</a:t>
            </a:r>
            <a:r>
              <a:rPr lang="en-GB" sz="1200" b="1" dirty="0" err="1" smtClean="0"/>
              <a:t>R.Radu</a:t>
            </a:r>
            <a:r>
              <a:rPr lang="en-GB" sz="1200" b="1" dirty="0" smtClean="0"/>
              <a:t> </a:t>
            </a:r>
            <a:r>
              <a:rPr lang="en-GB" sz="1200" b="1" dirty="0"/>
              <a:t>et al, </a:t>
            </a:r>
            <a:r>
              <a:rPr lang="en-GB" sz="1200" b="1" dirty="0" smtClean="0"/>
              <a:t>JAP </a:t>
            </a:r>
            <a:r>
              <a:rPr lang="en-GB" sz="1200" b="1" dirty="0"/>
              <a:t>117, 164503, 2015</a:t>
            </a:r>
            <a:r>
              <a:rPr lang="en-US" sz="1200" b="1" dirty="0"/>
              <a:t>] 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111807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RD50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RD50:  </a:t>
            </a:r>
            <a:r>
              <a:rPr lang="en-US" i="1" dirty="0" smtClean="0"/>
              <a:t>49 institutes and 275 members</a:t>
            </a:r>
          </a:p>
          <a:p>
            <a:pPr lvl="2"/>
            <a:endParaRPr lang="en-US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34471" y="1316690"/>
            <a:ext cx="57912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chemeClr val="tx1"/>
                </a:solidFill>
              </a:rPr>
              <a:t>41  </a:t>
            </a:r>
            <a:r>
              <a:rPr lang="en-US" sz="2000" b="1" dirty="0">
                <a:solidFill>
                  <a:schemeClr val="tx1"/>
                </a:solidFill>
              </a:rPr>
              <a:t>European and Asian institutes</a:t>
            </a:r>
            <a:r>
              <a:rPr lang="en-US" sz="2000" b="1" dirty="0">
                <a:solidFill>
                  <a:srgbClr val="00CC00"/>
                </a:solidFill>
              </a:rPr>
              <a:t>  </a:t>
            </a:r>
            <a:r>
              <a:rPr lang="en-US" sz="2000" dirty="0">
                <a:solidFill>
                  <a:srgbClr val="00CC00"/>
                </a:solidFill>
              </a:rPr>
              <a:t/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1600" dirty="0">
                <a:solidFill>
                  <a:srgbClr val="0000FF"/>
                </a:solidFill>
              </a:rPr>
              <a:t>Belarus</a:t>
            </a:r>
            <a:r>
              <a:rPr lang="en-US" sz="1600" b="0" dirty="0">
                <a:solidFill>
                  <a:schemeClr val="tx1"/>
                </a:solidFill>
              </a:rPr>
              <a:t> (Minsk), </a:t>
            </a:r>
            <a:r>
              <a:rPr lang="en-US" sz="1600" dirty="0">
                <a:solidFill>
                  <a:srgbClr val="0000FF"/>
                </a:solidFill>
              </a:rPr>
              <a:t>Belgium</a:t>
            </a:r>
            <a:r>
              <a:rPr lang="en-US" sz="1600" b="0" dirty="0">
                <a:solidFill>
                  <a:schemeClr val="tx1"/>
                </a:solidFill>
              </a:rPr>
              <a:t> (Louvain), </a:t>
            </a:r>
            <a:r>
              <a:rPr lang="en-US" sz="1600" dirty="0">
                <a:solidFill>
                  <a:srgbClr val="0000FF"/>
                </a:solidFill>
              </a:rPr>
              <a:t>Czech Republic </a:t>
            </a:r>
            <a:r>
              <a:rPr lang="en-US" sz="1600" b="0" dirty="0">
                <a:solidFill>
                  <a:schemeClr val="tx1"/>
                </a:solidFill>
              </a:rPr>
              <a:t>(Prague (3x)), </a:t>
            </a:r>
            <a:r>
              <a:rPr lang="en-US" sz="1600" dirty="0">
                <a:solidFill>
                  <a:srgbClr val="0000FF"/>
                </a:solidFill>
              </a:rPr>
              <a:t>Finland</a:t>
            </a:r>
            <a:r>
              <a:rPr lang="en-US" sz="1600" b="0" dirty="0">
                <a:solidFill>
                  <a:schemeClr val="tx1"/>
                </a:solidFill>
              </a:rPr>
              <a:t> (Helsinki, </a:t>
            </a:r>
            <a:r>
              <a:rPr lang="it-IT" altLang="ja-JP" sz="1600" b="0" dirty="0">
                <a:ea typeface="ＭＳ Ｐゴシック" charset="-128"/>
              </a:rPr>
              <a:t>Lappeenranta </a:t>
            </a:r>
            <a:r>
              <a:rPr lang="en-US" sz="1600" b="0" dirty="0">
                <a:solidFill>
                  <a:schemeClr val="tx1"/>
                </a:solidFill>
              </a:rPr>
              <a:t>), </a:t>
            </a:r>
            <a:r>
              <a:rPr lang="en-US" sz="1600" dirty="0">
                <a:solidFill>
                  <a:srgbClr val="0000FF"/>
                </a:solidFill>
              </a:rPr>
              <a:t>France</a:t>
            </a:r>
            <a:r>
              <a:rPr lang="en-US" sz="1600" b="0" dirty="0" smtClean="0">
                <a:solidFill>
                  <a:schemeClr val="tx1"/>
                </a:solidFill>
              </a:rPr>
              <a:t> (Paris, </a:t>
            </a:r>
            <a:r>
              <a:rPr lang="en-US" sz="1600" b="0" dirty="0" err="1" smtClean="0">
                <a:solidFill>
                  <a:schemeClr val="tx1"/>
                </a:solidFill>
              </a:rPr>
              <a:t>Orsay</a:t>
            </a:r>
            <a:r>
              <a:rPr lang="en-US" sz="1600" b="0" dirty="0" smtClean="0">
                <a:solidFill>
                  <a:schemeClr val="tx1"/>
                </a:solidFill>
              </a:rPr>
              <a:t>), </a:t>
            </a:r>
            <a:br>
              <a:rPr lang="en-US" sz="1600" b="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rgbClr val="0000FF"/>
                </a:solidFill>
              </a:rPr>
              <a:t>Germany</a:t>
            </a:r>
            <a:r>
              <a:rPr lang="en-US" sz="1600" b="0" dirty="0" smtClean="0">
                <a:solidFill>
                  <a:schemeClr val="tx1"/>
                </a:solidFill>
              </a:rPr>
              <a:t> </a:t>
            </a:r>
            <a:r>
              <a:rPr lang="en-US" sz="1600" b="0" dirty="0">
                <a:solidFill>
                  <a:schemeClr val="tx1"/>
                </a:solidFill>
              </a:rPr>
              <a:t>(Dortmund, Erfurt, Freiburg, </a:t>
            </a:r>
            <a:r>
              <a:rPr lang="en-US" sz="1600" b="0" dirty="0" smtClean="0">
                <a:solidFill>
                  <a:schemeClr val="tx1"/>
                </a:solidFill>
              </a:rPr>
              <a:t>Hamburg (2x), </a:t>
            </a:r>
            <a:r>
              <a:rPr lang="en-US" sz="1600" b="0" dirty="0">
                <a:solidFill>
                  <a:schemeClr val="tx1"/>
                </a:solidFill>
              </a:rPr>
              <a:t>Karlsruhe, </a:t>
            </a:r>
            <a:r>
              <a:rPr lang="en-US" sz="1600" b="0" dirty="0" smtClean="0">
                <a:solidFill>
                  <a:schemeClr val="tx1"/>
                </a:solidFill>
              </a:rPr>
              <a:t>Munich(2x)), </a:t>
            </a:r>
            <a:r>
              <a:rPr lang="en-US" sz="1600" dirty="0">
                <a:solidFill>
                  <a:srgbClr val="0000FF"/>
                </a:solidFill>
              </a:rPr>
              <a:t>Italy</a:t>
            </a:r>
            <a:r>
              <a:rPr lang="en-US" sz="1600" b="0" dirty="0">
                <a:solidFill>
                  <a:schemeClr val="tx1"/>
                </a:solidFill>
              </a:rPr>
              <a:t> (Bari, Florence, </a:t>
            </a:r>
            <a:r>
              <a:rPr lang="en-US" sz="1600" b="0" dirty="0" smtClean="0">
                <a:solidFill>
                  <a:schemeClr val="tx1"/>
                </a:solidFill>
              </a:rPr>
              <a:t>Perugia</a:t>
            </a:r>
            <a:r>
              <a:rPr lang="en-US" sz="1600" b="0" dirty="0">
                <a:solidFill>
                  <a:schemeClr val="tx1"/>
                </a:solidFill>
              </a:rPr>
              <a:t>, Pisa, </a:t>
            </a:r>
            <a:r>
              <a:rPr lang="en-US" sz="1600" b="0" dirty="0" smtClean="0">
                <a:solidFill>
                  <a:schemeClr val="tx1"/>
                </a:solidFill>
              </a:rPr>
              <a:t>Torino), </a:t>
            </a:r>
            <a:r>
              <a:rPr lang="en-US" sz="1600" dirty="0">
                <a:solidFill>
                  <a:srgbClr val="0000FF"/>
                </a:solidFill>
              </a:rPr>
              <a:t>Lithuania</a:t>
            </a:r>
            <a:r>
              <a:rPr lang="en-US" sz="1600" b="0" dirty="0">
                <a:solidFill>
                  <a:schemeClr val="tx1"/>
                </a:solidFill>
              </a:rPr>
              <a:t> (Vilnius), </a:t>
            </a:r>
            <a:r>
              <a:rPr lang="en-US" sz="1600" dirty="0">
                <a:solidFill>
                  <a:srgbClr val="0000FF"/>
                </a:solidFill>
              </a:rPr>
              <a:t>Netherlands</a:t>
            </a:r>
            <a:r>
              <a:rPr lang="en-US" sz="1600" dirty="0">
                <a:solidFill>
                  <a:srgbClr val="009900"/>
                </a:solidFill>
              </a:rPr>
              <a:t> </a:t>
            </a:r>
            <a:r>
              <a:rPr lang="en-US" sz="1600" b="0" dirty="0">
                <a:solidFill>
                  <a:schemeClr val="tx1"/>
                </a:solidFill>
              </a:rPr>
              <a:t>(NIKHEF), </a:t>
            </a:r>
            <a:r>
              <a:rPr lang="en-US" sz="1600" dirty="0" smtClean="0">
                <a:solidFill>
                  <a:srgbClr val="0000FF"/>
                </a:solidFill>
              </a:rPr>
              <a:t>Poland</a:t>
            </a:r>
            <a:r>
              <a:rPr lang="en-US" sz="1600" b="0" dirty="0" smtClean="0">
                <a:solidFill>
                  <a:schemeClr val="tx1"/>
                </a:solidFill>
              </a:rPr>
              <a:t> (</a:t>
            </a:r>
            <a:r>
              <a:rPr lang="en-US" sz="1600" dirty="0"/>
              <a:t>Krakow, </a:t>
            </a:r>
            <a:r>
              <a:rPr lang="en-US" sz="1600" b="0" dirty="0" smtClean="0">
                <a:solidFill>
                  <a:schemeClr val="tx1"/>
                </a:solidFill>
              </a:rPr>
              <a:t>Warsaw(2x</a:t>
            </a:r>
            <a:r>
              <a:rPr lang="en-US" sz="1600" b="0" dirty="0">
                <a:solidFill>
                  <a:schemeClr val="tx1"/>
                </a:solidFill>
              </a:rPr>
              <a:t>)), </a:t>
            </a:r>
            <a:r>
              <a:rPr lang="en-US" sz="1600" dirty="0">
                <a:solidFill>
                  <a:srgbClr val="0000FF"/>
                </a:solidFill>
              </a:rPr>
              <a:t>Romania </a:t>
            </a:r>
            <a:r>
              <a:rPr lang="en-US" sz="1600" b="0" dirty="0">
                <a:solidFill>
                  <a:schemeClr val="tx1"/>
                </a:solidFill>
              </a:rPr>
              <a:t>(Bucharest (2x)),</a:t>
            </a:r>
            <a:r>
              <a:rPr lang="en-US" sz="1600" dirty="0">
                <a:solidFill>
                  <a:srgbClr val="00CC00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Russia </a:t>
            </a:r>
            <a:r>
              <a:rPr lang="en-US" sz="1600" b="0" dirty="0">
                <a:solidFill>
                  <a:schemeClr val="tx1"/>
                </a:solidFill>
              </a:rPr>
              <a:t>(Moscow, </a:t>
            </a:r>
            <a:r>
              <a:rPr lang="en-US" sz="1600" b="0" dirty="0" err="1">
                <a:solidFill>
                  <a:schemeClr val="tx1"/>
                </a:solidFill>
              </a:rPr>
              <a:t>St.Petersburg</a:t>
            </a:r>
            <a:r>
              <a:rPr lang="en-US" sz="1600" b="0" dirty="0">
                <a:solidFill>
                  <a:schemeClr val="tx1"/>
                </a:solidFill>
              </a:rPr>
              <a:t>),</a:t>
            </a:r>
            <a:r>
              <a:rPr lang="en-US" sz="1600" dirty="0">
                <a:solidFill>
                  <a:srgbClr val="009900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Slovenia</a:t>
            </a:r>
            <a:r>
              <a:rPr lang="en-US" sz="1600" dirty="0">
                <a:solidFill>
                  <a:srgbClr val="009900"/>
                </a:solidFill>
              </a:rPr>
              <a:t> </a:t>
            </a:r>
            <a:r>
              <a:rPr lang="en-US" sz="1600" b="0" dirty="0">
                <a:solidFill>
                  <a:schemeClr val="tx1"/>
                </a:solidFill>
              </a:rPr>
              <a:t>(Ljubljana), </a:t>
            </a:r>
            <a:r>
              <a:rPr lang="en-US" sz="1600" dirty="0">
                <a:solidFill>
                  <a:srgbClr val="0000FF"/>
                </a:solidFill>
              </a:rPr>
              <a:t>Spain</a:t>
            </a:r>
            <a:r>
              <a:rPr lang="en-US" sz="1600" b="0" dirty="0">
                <a:solidFill>
                  <a:schemeClr val="tx1"/>
                </a:solidFill>
              </a:rPr>
              <a:t> (</a:t>
            </a:r>
            <a:r>
              <a:rPr lang="en-US" sz="1600" b="0" dirty="0" smtClean="0">
                <a:solidFill>
                  <a:schemeClr val="tx1"/>
                </a:solidFill>
              </a:rPr>
              <a:t>Barcelona(2x), Santander, Valencia</a:t>
            </a:r>
            <a:r>
              <a:rPr lang="en-US" sz="1600" b="0" dirty="0">
                <a:solidFill>
                  <a:schemeClr val="tx1"/>
                </a:solidFill>
              </a:rPr>
              <a:t>), </a:t>
            </a:r>
            <a:r>
              <a:rPr lang="en-US" sz="1600" dirty="0">
                <a:solidFill>
                  <a:srgbClr val="0000FF"/>
                </a:solidFill>
              </a:rPr>
              <a:t>Switzerland</a:t>
            </a:r>
            <a:r>
              <a:rPr lang="en-US" sz="1600" b="0" dirty="0">
                <a:solidFill>
                  <a:schemeClr val="tx1"/>
                </a:solidFill>
              </a:rPr>
              <a:t> (CERN, PSI), </a:t>
            </a:r>
            <a:r>
              <a:rPr lang="en-US" sz="1600" dirty="0">
                <a:solidFill>
                  <a:srgbClr val="0000FF"/>
                </a:solidFill>
              </a:rPr>
              <a:t>Ukraine </a:t>
            </a:r>
            <a:r>
              <a:rPr lang="en-US" sz="1600" b="0" dirty="0">
                <a:solidFill>
                  <a:schemeClr val="tx1"/>
                </a:solidFill>
              </a:rPr>
              <a:t>(Kiev), </a:t>
            </a:r>
            <a:r>
              <a:rPr lang="en-US" sz="1600" b="0" dirty="0" smtClean="0">
                <a:solidFill>
                  <a:schemeClr val="tx1"/>
                </a:solidFill>
              </a:rPr>
              <a:t/>
            </a:r>
            <a:br>
              <a:rPr lang="en-US" sz="1600" b="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rgbClr val="0000FF"/>
                </a:solidFill>
              </a:rPr>
              <a:t>United </a:t>
            </a:r>
            <a:r>
              <a:rPr lang="en-US" sz="1600" dirty="0">
                <a:solidFill>
                  <a:srgbClr val="0000FF"/>
                </a:solidFill>
              </a:rPr>
              <a:t>Kingdom </a:t>
            </a:r>
            <a:r>
              <a:rPr lang="en-US" sz="1600" b="0" dirty="0">
                <a:solidFill>
                  <a:schemeClr val="tx1"/>
                </a:solidFill>
              </a:rPr>
              <a:t>(Glasgow, </a:t>
            </a:r>
            <a:r>
              <a:rPr lang="en-US" sz="1600" b="0" dirty="0" smtClean="0">
                <a:solidFill>
                  <a:schemeClr val="tx1"/>
                </a:solidFill>
              </a:rPr>
              <a:t>Liverpool</a:t>
            </a:r>
            <a:r>
              <a:rPr lang="en-US" sz="16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439037" y="3699032"/>
            <a:ext cx="489473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/>
              <a:t>6 </a:t>
            </a:r>
            <a:r>
              <a:rPr lang="en-US" sz="2000" b="1" dirty="0"/>
              <a:t>North-American institutes</a:t>
            </a:r>
            <a:r>
              <a:rPr lang="en-US" sz="1800" b="0" dirty="0">
                <a:solidFill>
                  <a:schemeClr val="tx1"/>
                </a:solidFill>
              </a:rPr>
              <a:t/>
            </a:r>
            <a:br>
              <a:rPr lang="en-US" sz="1800" b="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rgbClr val="0000FF"/>
                </a:solidFill>
              </a:rPr>
              <a:t>Canada</a:t>
            </a:r>
            <a:r>
              <a:rPr lang="en-US" sz="1600" b="0" dirty="0">
                <a:solidFill>
                  <a:schemeClr val="tx1"/>
                </a:solidFill>
              </a:rPr>
              <a:t> (Montreal), </a:t>
            </a:r>
            <a:r>
              <a:rPr lang="en-US" sz="1600" dirty="0">
                <a:solidFill>
                  <a:srgbClr val="0000FF"/>
                </a:solidFill>
              </a:rPr>
              <a:t>USA </a:t>
            </a:r>
            <a:r>
              <a:rPr lang="en-US" sz="1600" b="0" dirty="0">
                <a:solidFill>
                  <a:schemeClr val="tx1"/>
                </a:solidFill>
              </a:rPr>
              <a:t>(BNL, </a:t>
            </a:r>
            <a:r>
              <a:rPr lang="en-US" sz="1600" b="0" dirty="0" err="1">
                <a:solidFill>
                  <a:schemeClr val="tx1"/>
                </a:solidFill>
              </a:rPr>
              <a:t>Fermilab</a:t>
            </a:r>
            <a:r>
              <a:rPr lang="en-US" sz="1600" b="0" dirty="0">
                <a:solidFill>
                  <a:schemeClr val="tx1"/>
                </a:solidFill>
              </a:rPr>
              <a:t>, New Mexico, </a:t>
            </a:r>
            <a:r>
              <a:rPr lang="en-US" sz="1600" b="0" dirty="0" smtClean="0">
                <a:solidFill>
                  <a:schemeClr val="tx1"/>
                </a:solidFill>
              </a:rPr>
              <a:t>Santa </a:t>
            </a:r>
            <a:r>
              <a:rPr lang="en-US" sz="1600" b="0" dirty="0">
                <a:solidFill>
                  <a:schemeClr val="tx1"/>
                </a:solidFill>
              </a:rPr>
              <a:t>Cruz, Syracuse</a:t>
            </a:r>
            <a:r>
              <a:rPr lang="en-US" sz="1600" b="0" dirty="0" smtClean="0">
                <a:solidFill>
                  <a:schemeClr val="tx1"/>
                </a:solidFill>
              </a:rPr>
              <a:t>)</a:t>
            </a:r>
            <a:br>
              <a:rPr lang="en-US" sz="1600" b="0" dirty="0" smtClean="0">
                <a:solidFill>
                  <a:schemeClr val="tx1"/>
                </a:solidFill>
              </a:rPr>
            </a:br>
            <a:r>
              <a:rPr lang="en-US" sz="2000" b="1" dirty="0" smtClean="0"/>
              <a:t>1 </a:t>
            </a:r>
            <a:r>
              <a:rPr lang="en-US" sz="2000" b="1" dirty="0"/>
              <a:t>Middle East institute</a:t>
            </a: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rgbClr val="0000FF"/>
                </a:solidFill>
              </a:rPr>
              <a:t>Israel</a:t>
            </a:r>
            <a:r>
              <a:rPr lang="en-US" sz="1600" b="0" dirty="0">
                <a:solidFill>
                  <a:schemeClr val="tx1"/>
                </a:solidFill>
              </a:rPr>
              <a:t> (Tel </a:t>
            </a:r>
            <a:r>
              <a:rPr lang="en-US" sz="1600" b="0" dirty="0" smtClean="0">
                <a:solidFill>
                  <a:schemeClr val="tx1"/>
                </a:solidFill>
              </a:rPr>
              <a:t>Aviv)</a:t>
            </a:r>
            <a:br>
              <a:rPr lang="en-US" sz="1600" b="0" dirty="0" smtClean="0">
                <a:solidFill>
                  <a:schemeClr val="tx1"/>
                </a:solidFill>
              </a:rPr>
            </a:br>
            <a:r>
              <a:rPr lang="en-US" sz="2000" b="1" dirty="0" smtClean="0"/>
              <a:t>1 </a:t>
            </a:r>
            <a:r>
              <a:rPr lang="en-US" sz="2000" b="1" dirty="0"/>
              <a:t>Asian institute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1600" dirty="0">
                <a:solidFill>
                  <a:srgbClr val="0000FF"/>
                </a:solidFill>
              </a:rPr>
              <a:t>India</a:t>
            </a:r>
            <a:r>
              <a:rPr lang="en-US" sz="1600" dirty="0"/>
              <a:t> (Delhi)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-63515" y="6179240"/>
            <a:ext cx="4876800" cy="40011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FF"/>
                </a:solidFill>
              </a:rPr>
              <a:t>Detailed member list:  http://cern.ch/rd50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3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55" y="3879050"/>
            <a:ext cx="3661370" cy="2335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892954" y="5979937"/>
            <a:ext cx="3803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en-US" sz="1400" i="1" dirty="0" smtClean="0">
                <a:solidFill>
                  <a:srgbClr val="FF0000"/>
                </a:solidFill>
              </a:rPr>
              <a:t>No changes since last LHCC report in June 2014</a:t>
            </a:r>
            <a:endParaRPr lang="en-GB" sz="1400" i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5045" y="919790"/>
            <a:ext cx="2843400" cy="274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7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of cluster to point defects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2010" y="1853825"/>
            <a:ext cx="4388292" cy="324602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30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76" y="1794520"/>
            <a:ext cx="4432371" cy="33646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504" y="6566864"/>
            <a:ext cx="395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[more details: </a:t>
            </a:r>
            <a:r>
              <a:rPr lang="en-GB" sz="1200" b="1" dirty="0" err="1" smtClean="0"/>
              <a:t>R.Radu</a:t>
            </a:r>
            <a:r>
              <a:rPr lang="en-GB" sz="1200" b="1" dirty="0" smtClean="0"/>
              <a:t> </a:t>
            </a:r>
            <a:r>
              <a:rPr lang="en-GB" sz="1200" b="1" dirty="0"/>
              <a:t>et al, </a:t>
            </a:r>
            <a:r>
              <a:rPr lang="en-GB" sz="1200" b="1" dirty="0" smtClean="0"/>
              <a:t>JAP </a:t>
            </a:r>
            <a:r>
              <a:rPr lang="en-GB" sz="1200" b="1" dirty="0"/>
              <a:t>117, 164503, 2015</a:t>
            </a:r>
            <a:r>
              <a:rPr lang="en-US" sz="1200" b="1" dirty="0"/>
              <a:t>] 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1715827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Edge-TCT to Study Fields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0" y="1160604"/>
            <a:ext cx="8550950" cy="564377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000" dirty="0" smtClean="0"/>
              <a:t>Study of Electric field inside silicon sensor very challenging problem</a:t>
            </a:r>
          </a:p>
          <a:p>
            <a:pPr eaLnBrk="1" hangingPunct="1">
              <a:defRPr/>
            </a:pPr>
            <a:endParaRPr lang="en-US" sz="1600" dirty="0" smtClean="0"/>
          </a:p>
          <a:p>
            <a:pPr eaLnBrk="1" hangingPunct="1">
              <a:defRPr/>
            </a:pPr>
            <a:r>
              <a:rPr lang="en-US" dirty="0" smtClean="0"/>
              <a:t>New tool (2010): </a:t>
            </a:r>
            <a:r>
              <a:rPr lang="en-US" dirty="0" smtClean="0">
                <a:solidFill>
                  <a:srgbClr val="FF0000"/>
                </a:solidFill>
              </a:rPr>
              <a:t>Edge-TCT (Transient Charge Technique)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sz="1000" dirty="0" smtClean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en-US" sz="1600" dirty="0" smtClean="0"/>
              <a:t>Illuminate segmented </a:t>
            </a:r>
            <a:br>
              <a:rPr lang="en-US" sz="1600" dirty="0" smtClean="0"/>
            </a:br>
            <a:r>
              <a:rPr lang="en-US" sz="1600" dirty="0" smtClean="0"/>
              <a:t>sensor from the side with </a:t>
            </a:r>
            <a:br>
              <a:rPr lang="en-US" sz="1600" dirty="0" smtClean="0"/>
            </a:br>
            <a:r>
              <a:rPr lang="en-US" sz="1600" dirty="0" smtClean="0"/>
              <a:t>sub-ns infrared laser pulses</a:t>
            </a:r>
          </a:p>
          <a:p>
            <a:pPr lvl="1">
              <a:defRPr/>
            </a:pPr>
            <a:r>
              <a:rPr lang="en-US" sz="1600" dirty="0" smtClean="0"/>
              <a:t>Scan across the detector</a:t>
            </a:r>
            <a:br>
              <a:rPr lang="en-US" sz="1600" dirty="0" smtClean="0"/>
            </a:br>
            <a:r>
              <a:rPr lang="en-US" sz="1600" dirty="0" smtClean="0"/>
              <a:t> thickness</a:t>
            </a:r>
          </a:p>
          <a:p>
            <a:pPr lvl="1">
              <a:defRPr/>
            </a:pPr>
            <a:r>
              <a:rPr lang="en-US" sz="1600" dirty="0" smtClean="0"/>
              <a:t>Record current pulses</a:t>
            </a:r>
            <a:br>
              <a:rPr lang="en-US" sz="1600" dirty="0" smtClean="0"/>
            </a:br>
            <a:r>
              <a:rPr lang="en-US" sz="1600" dirty="0" smtClean="0"/>
              <a:t>as function of depth</a:t>
            </a:r>
          </a:p>
          <a:p>
            <a:pPr lvl="1">
              <a:defRPr/>
            </a:pPr>
            <a:r>
              <a:rPr lang="en-US" sz="1600" dirty="0" smtClean="0"/>
              <a:t>Extract rise time and </a:t>
            </a:r>
            <a:br>
              <a:rPr lang="en-US" sz="1600" dirty="0" smtClean="0"/>
            </a:br>
            <a:r>
              <a:rPr lang="en-US" sz="1600" dirty="0" smtClean="0"/>
              <a:t>collected total charge</a:t>
            </a:r>
          </a:p>
          <a:p>
            <a:pPr lvl="1">
              <a:defRPr/>
            </a:pPr>
            <a:r>
              <a:rPr lang="en-US" sz="1600" dirty="0" smtClean="0"/>
              <a:t>Reconstruct the electric field</a:t>
            </a:r>
          </a:p>
          <a:p>
            <a:pPr lvl="1">
              <a:defRPr/>
            </a:pPr>
            <a:endParaRPr lang="en-US" sz="1600" dirty="0" smtClean="0"/>
          </a:p>
          <a:p>
            <a:pPr eaLnBrk="1" hangingPunct="1">
              <a:defRPr/>
            </a:pPr>
            <a:r>
              <a:rPr lang="en-US" sz="2000" dirty="0" smtClean="0"/>
              <a:t>Expectations</a:t>
            </a:r>
          </a:p>
          <a:p>
            <a:pPr lvl="1" eaLnBrk="1" hangingPunct="1">
              <a:defRPr/>
            </a:pPr>
            <a:r>
              <a:rPr lang="en-US" sz="1600" dirty="0" smtClean="0"/>
              <a:t>Significant electric field only in depleted volume</a:t>
            </a:r>
          </a:p>
          <a:p>
            <a:pPr lvl="1" eaLnBrk="1" hangingPunct="1">
              <a:defRPr/>
            </a:pPr>
            <a:r>
              <a:rPr lang="en-US" sz="1600" dirty="0" smtClean="0"/>
              <a:t>Charge generated in ‘</a:t>
            </a:r>
            <a:r>
              <a:rPr lang="en-US" sz="1600" dirty="0" err="1" smtClean="0"/>
              <a:t>undepleted</a:t>
            </a:r>
            <a:r>
              <a:rPr lang="en-US" sz="1600" dirty="0" smtClean="0"/>
              <a:t>’ part of detector is lost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845" y="2309997"/>
            <a:ext cx="5738554" cy="27391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121950" y="811289"/>
            <a:ext cx="4896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[Edge-TCT, G. </a:t>
            </a:r>
            <a:r>
              <a:rPr lang="en-US" sz="1200" i="1" dirty="0" err="1" smtClean="0"/>
              <a:t>Kramberger</a:t>
            </a:r>
            <a:r>
              <a:rPr lang="en-US" sz="1200" i="1" dirty="0" smtClean="0"/>
              <a:t>, IEEE TNS, </a:t>
            </a:r>
            <a:r>
              <a:rPr lang="en-US" sz="1200" i="1" dirty="0"/>
              <a:t>VOL. 57, NO. 4, AUGUST </a:t>
            </a:r>
            <a:r>
              <a:rPr lang="en-US" sz="1200" i="1" dirty="0" smtClean="0"/>
              <a:t>2010, 2294</a:t>
            </a:r>
            <a:r>
              <a:rPr lang="en-US" sz="1200" dirty="0" smtClean="0"/>
              <a:t>]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192180" y="4787570"/>
            <a:ext cx="30603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</a:t>
            </a:r>
            <a:r>
              <a:rPr lang="en-US" sz="1100" dirty="0" err="1" smtClean="0"/>
              <a:t>N.Pacifico</a:t>
            </a:r>
            <a:r>
              <a:rPr lang="en-US" sz="1100" dirty="0" smtClean="0"/>
              <a:t>, 20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RD50 Workshop, Bari, 2012]</a:t>
            </a:r>
            <a:endParaRPr lang="en-GB" sz="1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31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36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Multiplication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32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0" y="953725"/>
            <a:ext cx="9106970" cy="553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826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5" descr="Strips09-x100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5" r="15790" b="8479"/>
          <a:stretch>
            <a:fillRect/>
          </a:stretch>
        </p:blipFill>
        <p:spPr bwMode="auto">
          <a:xfrm>
            <a:off x="615837" y="1269234"/>
            <a:ext cx="2696023" cy="242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1841100" y="1268760"/>
            <a:ext cx="1470761" cy="1212907"/>
          </a:xfrm>
          <a:prstGeom prst="rect">
            <a:avLst/>
          </a:prstGeom>
          <a:solidFill>
            <a:srgbClr val="FF0000">
              <a:alpha val="3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200" b="1">
              <a:latin typeface="Times New Roman" pitchFamily="18" charset="0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1786160" y="2512163"/>
            <a:ext cx="1525701" cy="1051627"/>
          </a:xfrm>
          <a:prstGeom prst="rect">
            <a:avLst/>
          </a:prstGeom>
          <a:solidFill>
            <a:srgbClr val="00CC00">
              <a:alpha val="3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200" b="1">
              <a:latin typeface="Times New Roman" pitchFamily="18" charset="0"/>
            </a:endParaRP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791581" y="1268760"/>
            <a:ext cx="990110" cy="2305370"/>
          </a:xfrm>
          <a:prstGeom prst="rect">
            <a:avLst/>
          </a:prstGeom>
          <a:solidFill>
            <a:srgbClr val="00CC00">
              <a:alpha val="3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200" b="1"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615" y="4"/>
            <a:ext cx="7065785" cy="80642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New structures: slim and active edges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505" y="818712"/>
            <a:ext cx="8640960" cy="495055"/>
          </a:xfrm>
        </p:spPr>
        <p:txBody>
          <a:bodyPr>
            <a:normAutofit/>
          </a:bodyPr>
          <a:lstStyle/>
          <a:p>
            <a:r>
              <a:rPr lang="en-US" dirty="0" smtClean="0"/>
              <a:t>RD50 slim edges project (reduce dead space around the active sensor)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33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61510" y="3744037"/>
            <a:ext cx="8831337" cy="1035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Active edges (VTT &amp; MPI Munich)</a:t>
            </a:r>
          </a:p>
          <a:p>
            <a:pPr lvl="1"/>
            <a:r>
              <a:rPr lang="en-US" dirty="0" smtClean="0"/>
              <a:t>Thin wafers with active edges produced at VTT </a:t>
            </a:r>
            <a:r>
              <a:rPr lang="en-US" sz="1200" b="0" dirty="0" smtClean="0"/>
              <a:t>[ </a:t>
            </a:r>
            <a:r>
              <a:rPr lang="en-US" sz="1200" b="0" dirty="0" err="1" smtClean="0"/>
              <a:t>A.Macchiolo</a:t>
            </a:r>
            <a:r>
              <a:rPr lang="en-US" sz="1200" b="0" dirty="0" smtClean="0"/>
              <a:t>, 22</a:t>
            </a:r>
            <a:r>
              <a:rPr lang="en-US" sz="1200" b="0" baseline="30000" dirty="0" smtClean="0"/>
              <a:t>nd</a:t>
            </a:r>
            <a:r>
              <a:rPr lang="en-US" sz="1200" b="0" dirty="0" smtClean="0"/>
              <a:t> RD50, Albuquerque, June 2013]</a:t>
            </a:r>
            <a:endParaRPr lang="en-GB" b="0" dirty="0"/>
          </a:p>
        </p:txBody>
      </p:sp>
      <p:sp>
        <p:nvSpPr>
          <p:cNvPr id="19" name="AutoShape 24"/>
          <p:cNvSpPr>
            <a:spLocks/>
          </p:cNvSpPr>
          <p:nvPr/>
        </p:nvSpPr>
        <p:spPr bwMode="auto">
          <a:xfrm>
            <a:off x="3376158" y="2528900"/>
            <a:ext cx="202538" cy="565342"/>
          </a:xfrm>
          <a:prstGeom prst="rightBrace">
            <a:avLst>
              <a:gd name="adj1" fmla="val 2708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200" b="1">
              <a:latin typeface="Times New Roman" pitchFamily="18" charset="0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701571" y="2598005"/>
            <a:ext cx="166518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2400" b="1" dirty="0">
                <a:latin typeface="+mn-lt"/>
              </a:rPr>
              <a:t>inactive area</a:t>
            </a:r>
          </a:p>
        </p:txBody>
      </p:sp>
      <p:sp>
        <p:nvSpPr>
          <p:cNvPr id="21" name="Line 29"/>
          <p:cNvSpPr>
            <a:spLocks noChangeShapeType="1"/>
          </p:cNvSpPr>
          <p:nvPr/>
        </p:nvSpPr>
        <p:spPr bwMode="auto">
          <a:xfrm>
            <a:off x="1822423" y="1308206"/>
            <a:ext cx="0" cy="1130684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Line 30"/>
          <p:cNvSpPr>
            <a:spLocks noChangeShapeType="1"/>
          </p:cNvSpPr>
          <p:nvPr/>
        </p:nvSpPr>
        <p:spPr bwMode="auto">
          <a:xfrm flipH="1" flipV="1">
            <a:off x="1781691" y="2474753"/>
            <a:ext cx="1485165" cy="6914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41212" y="2390314"/>
            <a:ext cx="660358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600" b="1" dirty="0">
                <a:latin typeface="Times New Roman" pitchFamily="18" charset="0"/>
              </a:rPr>
              <a:t>slim edge</a:t>
            </a: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2201798" y="1359062"/>
            <a:ext cx="750023" cy="584775"/>
          </a:xfrm>
          <a:prstGeom prst="rect">
            <a:avLst/>
          </a:prstGeom>
          <a:solidFill>
            <a:srgbClr val="FBFE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</a:rPr>
              <a:t>active area</a:t>
            </a:r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>
            <a:off x="2951820" y="2528900"/>
            <a:ext cx="0" cy="10002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 flipH="1">
            <a:off x="791582" y="2213928"/>
            <a:ext cx="99011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>
            <a:off x="3624135" y="2701424"/>
            <a:ext cx="12057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600" b="1" dirty="0">
                <a:solidFill>
                  <a:srgbClr val="007635"/>
                </a:solidFill>
                <a:latin typeface="Times New Roman" pitchFamily="18" charset="0"/>
              </a:rPr>
              <a:t>guard rings</a:t>
            </a:r>
          </a:p>
        </p:txBody>
      </p:sp>
      <p:cxnSp>
        <p:nvCxnSpPr>
          <p:cNvPr id="33" name="Straight Arrow Connector 32"/>
          <p:cNvCxnSpPr>
            <a:endCxn id="25" idx="3"/>
          </p:cNvCxnSpPr>
          <p:nvPr/>
        </p:nvCxnSpPr>
        <p:spPr>
          <a:xfrm flipV="1">
            <a:off x="701571" y="2421447"/>
            <a:ext cx="1080121" cy="261255"/>
          </a:xfrm>
          <a:prstGeom prst="straightConnector1">
            <a:avLst/>
          </a:prstGeom>
          <a:ln w="25400">
            <a:solidFill>
              <a:srgbClr val="FFFF00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4" descr="Inactive_Area_sideview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7" t="7108" r="9682" b="42938"/>
          <a:stretch>
            <a:fillRect/>
          </a:stretch>
        </p:blipFill>
        <p:spPr bwMode="auto">
          <a:xfrm>
            <a:off x="3626467" y="1340169"/>
            <a:ext cx="1800629" cy="138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35"/>
          <p:cNvCxnSpPr/>
          <p:nvPr/>
        </p:nvCxnSpPr>
        <p:spPr bwMode="auto">
          <a:xfrm>
            <a:off x="3640839" y="1403777"/>
            <a:ext cx="976166" cy="136279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>
            <a:off x="3640839" y="1403777"/>
            <a:ext cx="976166" cy="136279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5360229" y="3199674"/>
            <a:ext cx="3655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[V</a:t>
            </a:r>
            <a:r>
              <a:rPr lang="en-US" sz="1100" dirty="0"/>
              <a:t>. Fadeyev, </a:t>
            </a:r>
            <a:r>
              <a:rPr lang="en-US" sz="1100" dirty="0" smtClean="0"/>
              <a:t>22</a:t>
            </a:r>
            <a:r>
              <a:rPr lang="en-US" sz="1100" baseline="30000" dirty="0" smtClean="0"/>
              <a:t>nd</a:t>
            </a:r>
            <a:r>
              <a:rPr lang="en-US" sz="1100" dirty="0" smtClean="0"/>
              <a:t> RD50 Workshop, Albuquerque, June 2013]</a:t>
            </a:r>
            <a:endParaRPr lang="en-GB" sz="11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580" y="1268761"/>
            <a:ext cx="3449411" cy="1035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Content Placeholder 2"/>
          <p:cNvSpPr txBox="1">
            <a:spLocks/>
          </p:cNvSpPr>
          <p:nvPr/>
        </p:nvSpPr>
        <p:spPr>
          <a:xfrm>
            <a:off x="5570935" y="2374646"/>
            <a:ext cx="3321545" cy="100935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Scribe        </a:t>
            </a:r>
            <a:r>
              <a:rPr lang="en-US" sz="1600" b="0" dirty="0" smtClean="0"/>
              <a:t>XeF</a:t>
            </a:r>
            <a:r>
              <a:rPr lang="en-US" sz="1600" b="0" baseline="-25000" dirty="0" smtClean="0"/>
              <a:t>2</a:t>
            </a:r>
            <a:r>
              <a:rPr lang="en-US" sz="1600" b="0" dirty="0" smtClean="0"/>
              <a:t> etch, diamond scribe, DRIE</a:t>
            </a:r>
          </a:p>
          <a:p>
            <a:pPr lvl="1"/>
            <a:r>
              <a:rPr lang="en-US" dirty="0" smtClean="0"/>
              <a:t>Cleave       </a:t>
            </a:r>
            <a:r>
              <a:rPr lang="en-US" sz="1600" b="0" dirty="0" smtClean="0"/>
              <a:t>automated, manual</a:t>
            </a:r>
            <a:endParaRPr lang="en-US" sz="1600" b="0" dirty="0"/>
          </a:p>
          <a:p>
            <a:pPr lvl="1"/>
            <a:r>
              <a:rPr lang="en-US" dirty="0" err="1" smtClean="0"/>
              <a:t>Passivate</a:t>
            </a:r>
            <a:r>
              <a:rPr lang="en-US" dirty="0" smtClean="0"/>
              <a:t>  </a:t>
            </a:r>
            <a:r>
              <a:rPr lang="en-US" sz="1600" b="0" dirty="0" smtClean="0"/>
              <a:t>nitride, oxide (n-type)</a:t>
            </a:r>
            <a:br>
              <a:rPr lang="en-US" sz="1600" b="0" dirty="0" smtClean="0"/>
            </a:br>
            <a:r>
              <a:rPr lang="en-US" sz="1600" b="0" dirty="0" smtClean="0"/>
              <a:t>                     alumina ALD (p-type)</a:t>
            </a:r>
            <a:endParaRPr lang="en-US" sz="1600" b="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0" y="3744035"/>
            <a:ext cx="91527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1" y="4408193"/>
            <a:ext cx="4280613" cy="21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621" y="4488780"/>
            <a:ext cx="3020665" cy="201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261367" y="4493992"/>
            <a:ext cx="16311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</a:t>
            </a:r>
            <a:r>
              <a:rPr lang="en-US" baseline="30000" dirty="0" smtClean="0"/>
              <a:t>15</a:t>
            </a:r>
            <a:r>
              <a:rPr lang="en-US" dirty="0" smtClean="0"/>
              <a:t> p/cm</a:t>
            </a:r>
            <a:r>
              <a:rPr lang="en-US" baseline="30000" dirty="0" smtClean="0"/>
              <a:t>2</a:t>
            </a:r>
            <a:br>
              <a:rPr lang="en-US" baseline="30000" dirty="0" smtClean="0"/>
            </a:b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baseline="30000" dirty="0" err="1"/>
              <a:t>Testbeam</a:t>
            </a:r>
            <a:r>
              <a:rPr lang="en-US" baseline="30000" dirty="0"/>
              <a:t>: </a:t>
            </a:r>
            <a:endParaRPr lang="en-GB" baseline="30000" dirty="0"/>
          </a:p>
          <a:p>
            <a:pPr algn="ctr"/>
            <a:r>
              <a:rPr lang="en-US" baseline="30000" dirty="0" smtClean="0"/>
              <a:t>no difference between edge and other pixel!</a:t>
            </a:r>
            <a:endParaRPr lang="en-GB" baseline="30000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344" y="5543823"/>
            <a:ext cx="1938656" cy="61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85916" y="3436258"/>
            <a:ext cx="5776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… development picked up by HPK (see Hiroshima Symposium 9/2013)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79399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34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15" y="953725"/>
            <a:ext cx="8982401" cy="559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859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RD50 Organizational Structure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07964" y="908890"/>
            <a:ext cx="8772525" cy="4937125"/>
            <a:chOff x="207963" y="998538"/>
            <a:chExt cx="8772525" cy="4937125"/>
          </a:xfrm>
        </p:grpSpPr>
        <p:sp>
          <p:nvSpPr>
            <p:cNvPr id="18" name="AutoShape 33"/>
            <p:cNvSpPr>
              <a:spLocks noChangeArrowheads="1"/>
            </p:cNvSpPr>
            <p:nvPr/>
          </p:nvSpPr>
          <p:spPr bwMode="auto">
            <a:xfrm>
              <a:off x="1887660" y="998538"/>
              <a:ext cx="5369242" cy="1169987"/>
            </a:xfrm>
            <a:prstGeom prst="flowChartProcess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800" b="1" dirty="0">
                  <a:solidFill>
                    <a:schemeClr val="tx1"/>
                  </a:solidFill>
                </a:rPr>
                <a:t> Co-Spokespersons</a:t>
              </a:r>
              <a:br>
                <a:rPr lang="en-US" sz="1800" b="1" dirty="0">
                  <a:solidFill>
                    <a:schemeClr val="tx1"/>
                  </a:solidFill>
                </a:rPr>
              </a:br>
              <a:r>
                <a:rPr lang="en-US" sz="1800" b="1" dirty="0">
                  <a:solidFill>
                    <a:schemeClr val="tx1"/>
                  </a:solidFill>
                </a:rPr>
                <a:t>  </a:t>
              </a:r>
              <a:r>
                <a:rPr lang="en-US" sz="1600" b="1" i="1" dirty="0">
                  <a:solidFill>
                    <a:schemeClr val="tx1"/>
                  </a:solidFill>
                </a:rPr>
                <a:t>Gianluigi Casse     </a:t>
              </a:r>
              <a:r>
                <a:rPr lang="en-US" sz="1600" b="1" dirty="0">
                  <a:solidFill>
                    <a:schemeClr val="tx1"/>
                  </a:solidFill>
                </a:rPr>
                <a:t>and      </a:t>
              </a:r>
              <a:r>
                <a:rPr lang="en-US" sz="1600" b="1" i="1" dirty="0">
                  <a:solidFill>
                    <a:schemeClr val="tx1"/>
                  </a:solidFill>
                </a:rPr>
                <a:t>Michael Moll</a:t>
              </a:r>
              <a:r>
                <a:rPr lang="en-US" b="1" dirty="0"/>
                <a:t> </a:t>
              </a:r>
              <a:r>
                <a:rPr lang="en-US" sz="1600" b="0" dirty="0">
                  <a:solidFill>
                    <a:schemeClr val="tx1"/>
                  </a:solidFill>
                </a:rPr>
                <a:t/>
              </a:r>
              <a:br>
                <a:rPr lang="en-US" sz="1600" b="0" dirty="0">
                  <a:solidFill>
                    <a:schemeClr val="tx1"/>
                  </a:solidFill>
                </a:rPr>
              </a:br>
              <a:r>
                <a:rPr lang="en-US" sz="1600" b="0" dirty="0" smtClean="0">
                  <a:solidFill>
                    <a:schemeClr val="tx1"/>
                  </a:solidFill>
                </a:rPr>
                <a:t>  </a:t>
              </a:r>
              <a:r>
                <a:rPr lang="en-US" sz="1200" b="0" dirty="0" smtClean="0">
                  <a:solidFill>
                    <a:schemeClr val="tx1"/>
                  </a:solidFill>
                </a:rPr>
                <a:t>(Liverpool University)                         (CERN  PH-DT)     </a:t>
              </a:r>
              <a:endParaRPr lang="en-US" sz="1200" b="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AutoShape 35"/>
            <p:cNvCxnSpPr>
              <a:cxnSpLocks noChangeShapeType="1"/>
              <a:stCxn id="18" idx="2"/>
              <a:endCxn id="23" idx="0"/>
            </p:cNvCxnSpPr>
            <p:nvPr/>
          </p:nvCxnSpPr>
          <p:spPr bwMode="auto">
            <a:xfrm rot="5400000">
              <a:off x="2616171" y="766157"/>
              <a:ext cx="553743" cy="335847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" name="AutoShape 36"/>
            <p:cNvCxnSpPr>
              <a:cxnSpLocks noChangeShapeType="1"/>
              <a:stCxn id="18" idx="2"/>
              <a:endCxn id="24" idx="0"/>
            </p:cNvCxnSpPr>
            <p:nvPr/>
          </p:nvCxnSpPr>
          <p:spPr bwMode="auto">
            <a:xfrm rot="5400000">
              <a:off x="3739365" y="1889351"/>
              <a:ext cx="553743" cy="111209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1" name="AutoShape 40"/>
            <p:cNvCxnSpPr>
              <a:cxnSpLocks noChangeShapeType="1"/>
              <a:stCxn id="18" idx="2"/>
              <a:endCxn id="30" idx="0"/>
            </p:cNvCxnSpPr>
            <p:nvPr/>
          </p:nvCxnSpPr>
          <p:spPr bwMode="auto">
            <a:xfrm rot="16200000" flipH="1">
              <a:off x="4862411" y="1878395"/>
              <a:ext cx="554038" cy="113429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2" name="AutoShape 41"/>
            <p:cNvCxnSpPr>
              <a:cxnSpLocks noChangeShapeType="1"/>
              <a:stCxn id="18" idx="2"/>
              <a:endCxn id="25" idx="0"/>
            </p:cNvCxnSpPr>
            <p:nvPr/>
          </p:nvCxnSpPr>
          <p:spPr bwMode="auto">
            <a:xfrm rot="16200000" flipH="1">
              <a:off x="5985752" y="755053"/>
              <a:ext cx="553743" cy="3380685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3" name="AutoShape 43"/>
            <p:cNvSpPr>
              <a:spLocks noChangeArrowheads="1"/>
            </p:cNvSpPr>
            <p:nvPr/>
          </p:nvSpPr>
          <p:spPr bwMode="auto">
            <a:xfrm>
              <a:off x="207963" y="2722268"/>
              <a:ext cx="2011680" cy="847292"/>
            </a:xfrm>
            <a:prstGeom prst="flowChart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noProof="1">
                  <a:solidFill>
                    <a:schemeClr val="tx1"/>
                  </a:solidFill>
                </a:rPr>
                <a:t>Defect / Material</a:t>
              </a:r>
              <a:br>
                <a:rPr lang="en-US" sz="1400" b="1" noProof="1">
                  <a:solidFill>
                    <a:schemeClr val="tx1"/>
                  </a:solidFill>
                </a:rPr>
              </a:br>
              <a:r>
                <a:rPr lang="en-US" sz="1400" b="1" noProof="1">
                  <a:solidFill>
                    <a:schemeClr val="tx1"/>
                  </a:solidFill>
                </a:rPr>
                <a:t> Characterization</a:t>
              </a:r>
              <a:r>
                <a:rPr lang="en-US" sz="1200" b="0" noProof="1">
                  <a:solidFill>
                    <a:schemeClr val="tx1"/>
                  </a:solidFill>
                </a:rPr>
                <a:t/>
              </a:r>
              <a:br>
                <a:rPr lang="en-US" sz="1200" b="0" noProof="1">
                  <a:solidFill>
                    <a:schemeClr val="tx1"/>
                  </a:solidFill>
                </a:rPr>
              </a:br>
              <a:r>
                <a:rPr lang="en-US" sz="1200" b="0" i="1" noProof="1" smtClean="0">
                  <a:solidFill>
                    <a:schemeClr val="tx1"/>
                  </a:solidFill>
                </a:rPr>
                <a:t>Mara Bruzzi</a:t>
              </a:r>
              <a:r>
                <a:rPr lang="en-US" sz="1200" b="0" i="1" noProof="1">
                  <a:solidFill>
                    <a:schemeClr val="tx1"/>
                  </a:solidFill>
                </a:rPr>
                <a:t/>
              </a:r>
              <a:br>
                <a:rPr lang="en-US" sz="1200" b="0" i="1" noProof="1">
                  <a:solidFill>
                    <a:schemeClr val="tx1"/>
                  </a:solidFill>
                </a:rPr>
              </a:br>
              <a:r>
                <a:rPr lang="en-US" sz="1000" b="0" noProof="1" smtClean="0">
                  <a:solidFill>
                    <a:schemeClr val="tx1"/>
                  </a:solidFill>
                </a:rPr>
                <a:t>(INFN &amp; Uni Florence)</a:t>
              </a:r>
              <a:endParaRPr lang="en-US" sz="1000" b="0" noProof="1">
                <a:solidFill>
                  <a:schemeClr val="tx1"/>
                </a:solidFill>
              </a:endParaRPr>
            </a:p>
          </p:txBody>
        </p:sp>
        <p:sp>
          <p:nvSpPr>
            <p:cNvPr id="24" name="AutoShape 44"/>
            <p:cNvSpPr>
              <a:spLocks noChangeArrowheads="1"/>
            </p:cNvSpPr>
            <p:nvPr/>
          </p:nvSpPr>
          <p:spPr bwMode="auto">
            <a:xfrm>
              <a:off x="2454351" y="2722268"/>
              <a:ext cx="2011680" cy="847292"/>
            </a:xfrm>
            <a:prstGeom prst="flowChart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noProof="1" smtClean="0">
                  <a:solidFill>
                    <a:schemeClr val="tx1"/>
                  </a:solidFill>
                </a:rPr>
                <a:t>Detector </a:t>
              </a:r>
              <a:br>
                <a:rPr lang="en-US" sz="1400" b="1" noProof="1" smtClean="0">
                  <a:solidFill>
                    <a:schemeClr val="tx1"/>
                  </a:solidFill>
                </a:rPr>
              </a:br>
              <a:r>
                <a:rPr lang="en-US" sz="1400" b="1" noProof="1" smtClean="0">
                  <a:solidFill>
                    <a:schemeClr val="tx1"/>
                  </a:solidFill>
                </a:rPr>
                <a:t>Characterization</a:t>
              </a:r>
              <a:r>
                <a:rPr lang="en-US" sz="1200" noProof="1" smtClean="0">
                  <a:solidFill>
                    <a:schemeClr val="tx1"/>
                  </a:solidFill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</a:rPr>
              </a:br>
              <a:r>
                <a:rPr lang="en-US" sz="1200" b="0" i="1" noProof="1" smtClean="0">
                  <a:solidFill>
                    <a:schemeClr val="tx1"/>
                  </a:solidFill>
                </a:rPr>
                <a:t>Eckhart </a:t>
              </a:r>
              <a:r>
                <a:rPr lang="en-US" sz="1200" b="0" i="1" noProof="1">
                  <a:solidFill>
                    <a:schemeClr val="tx1"/>
                  </a:solidFill>
                </a:rPr>
                <a:t>Fretwurst</a:t>
              </a:r>
              <a:r>
                <a:rPr lang="en-US" sz="1200" b="0" noProof="1">
                  <a:solidFill>
                    <a:schemeClr val="tx1"/>
                  </a:solidFill>
                </a:rPr>
                <a:t/>
              </a:r>
              <a:br>
                <a:rPr lang="en-US" sz="1200" b="0" noProof="1">
                  <a:solidFill>
                    <a:schemeClr val="tx1"/>
                  </a:solidFill>
                </a:rPr>
              </a:br>
              <a:r>
                <a:rPr lang="en-US" sz="1000" b="0" noProof="1">
                  <a:solidFill>
                    <a:schemeClr val="tx1"/>
                  </a:solidFill>
                </a:rPr>
                <a:t>(Hamburg University</a:t>
              </a:r>
              <a:r>
                <a:rPr lang="en-US" sz="1000" b="0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5" name="AutoShape 47"/>
            <p:cNvSpPr>
              <a:spLocks noChangeArrowheads="1"/>
            </p:cNvSpPr>
            <p:nvPr/>
          </p:nvSpPr>
          <p:spPr bwMode="auto">
            <a:xfrm>
              <a:off x="6947126" y="2722268"/>
              <a:ext cx="2011680" cy="847292"/>
            </a:xfrm>
            <a:prstGeom prst="flowChart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dirty="0">
                  <a:solidFill>
                    <a:schemeClr val="tx1"/>
                  </a:solidFill>
                </a:rPr>
                <a:t>Full 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Detector </a:t>
              </a:r>
              <a:br>
                <a:rPr lang="en-US" sz="1400" b="1" dirty="0" smtClean="0">
                  <a:solidFill>
                    <a:schemeClr val="tx1"/>
                  </a:solidFill>
                </a:rPr>
              </a:br>
              <a:r>
                <a:rPr lang="en-US" sz="1400" b="1" dirty="0" smtClean="0">
                  <a:solidFill>
                    <a:schemeClr val="tx1"/>
                  </a:solidFill>
                </a:rPr>
                <a:t>Systems</a:t>
              </a: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 </a:t>
              </a:r>
              <a:r>
                <a:rPr lang="en-US" sz="1200" b="0" i="1" dirty="0" smtClean="0">
                  <a:solidFill>
                    <a:schemeClr val="tx1"/>
                  </a:solidFill>
                </a:rPr>
                <a:t>Gregor Kramberger</a:t>
              </a:r>
              <a:r>
                <a:rPr lang="en-US" sz="1200" b="0" noProof="1">
                  <a:solidFill>
                    <a:schemeClr val="tx1"/>
                  </a:solidFill>
                </a:rPr>
                <a:t/>
              </a:r>
              <a:br>
                <a:rPr lang="en-US" sz="1200" b="0" noProof="1">
                  <a:solidFill>
                    <a:schemeClr val="tx1"/>
                  </a:solidFill>
                </a:rPr>
              </a:br>
              <a:r>
                <a:rPr lang="en-US" sz="1200" b="0" noProof="1">
                  <a:solidFill>
                    <a:schemeClr val="tx1"/>
                  </a:solidFill>
                </a:rPr>
                <a:t> (</a:t>
              </a:r>
              <a:r>
                <a:rPr lang="en-US" sz="1000" b="0" dirty="0" smtClean="0">
                  <a:solidFill>
                    <a:schemeClr val="tx1"/>
                  </a:solidFill>
                </a:rPr>
                <a:t>Ljubljana University) </a:t>
              </a:r>
              <a:endParaRPr lang="en-US" sz="1000" b="0" dirty="0">
                <a:solidFill>
                  <a:schemeClr val="tx1"/>
                </a:solidFill>
              </a:endParaRPr>
            </a:p>
          </p:txBody>
        </p:sp>
        <p:sp>
          <p:nvSpPr>
            <p:cNvPr id="26" name="AutoShape 49"/>
            <p:cNvSpPr>
              <a:spLocks noChangeArrowheads="1"/>
            </p:cNvSpPr>
            <p:nvPr/>
          </p:nvSpPr>
          <p:spPr bwMode="auto">
            <a:xfrm>
              <a:off x="209550" y="3649663"/>
              <a:ext cx="2011680" cy="2286000"/>
            </a:xfrm>
            <a:prstGeom prst="flowChartProcess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/>
            <a:lstStyle/>
            <a:p>
              <a:pPr marL="171450" indent="-171450" eaLnBrk="1" hangingPunct="1">
                <a:buFont typeface="Arial" pitchFamily="34" charset="0"/>
                <a:buChar char="•"/>
                <a:defRPr/>
              </a:pPr>
              <a:r>
                <a:rPr lang="en-US" sz="1050" b="1" dirty="0" smtClean="0"/>
                <a:t>Characterization of</a:t>
              </a:r>
              <a:br>
                <a:rPr lang="en-US" sz="1050" b="1" dirty="0" smtClean="0"/>
              </a:br>
              <a:r>
                <a:rPr lang="en-US" sz="1050" b="1" dirty="0" smtClean="0"/>
                <a:t>microscopic properties</a:t>
              </a:r>
              <a:br>
                <a:rPr lang="en-US" sz="1050" b="1" dirty="0" smtClean="0"/>
              </a:br>
              <a:r>
                <a:rPr lang="en-US" sz="1050" b="1" dirty="0" smtClean="0"/>
                <a:t>of standard-, defect engineered and new materials  pre- and post- irradiation</a:t>
              </a:r>
              <a:endParaRPr lang="en-US" sz="1050" b="1" dirty="0">
                <a:solidFill>
                  <a:schemeClr val="tx1"/>
                </a:solidFill>
              </a:endParaRPr>
            </a:p>
            <a:p>
              <a:pPr marL="171450" indent="-171450">
                <a:buFont typeface="Arial" pitchFamily="34" charset="0"/>
                <a:buChar char="•"/>
                <a:defRPr/>
              </a:pPr>
              <a:r>
                <a:rPr lang="en-US" sz="1000" b="1" noProof="1" smtClean="0"/>
                <a:t>DLTS, TSC, ….</a:t>
              </a:r>
            </a:p>
            <a:p>
              <a:pPr marL="171450" indent="-171450">
                <a:buFont typeface="Arial" pitchFamily="34" charset="0"/>
                <a:buChar char="•"/>
                <a:defRPr/>
              </a:pPr>
              <a:r>
                <a:rPr lang="en-US" sz="1000" b="1" noProof="1" smtClean="0"/>
                <a:t>SIMS, SR, …</a:t>
              </a:r>
            </a:p>
            <a:p>
              <a:pPr marL="171450" indent="-171450">
                <a:buFont typeface="Arial" pitchFamily="34" charset="0"/>
                <a:buChar char="•"/>
                <a:defRPr/>
              </a:pPr>
              <a:r>
                <a:rPr lang="en-US" sz="1000" b="1" noProof="1" smtClean="0"/>
                <a:t>NIEL (calculations)</a:t>
              </a:r>
            </a:p>
            <a:p>
              <a:pPr marL="171450" indent="-171450">
                <a:buFont typeface="Arial" pitchFamily="34" charset="0"/>
                <a:buChar char="•"/>
                <a:defRPr/>
              </a:pPr>
              <a:r>
                <a:rPr lang="en-US" sz="1000" dirty="0" smtClean="0">
                  <a:solidFill>
                    <a:srgbClr val="0000FF"/>
                  </a:solidFill>
                </a:rPr>
                <a:t>WODEAN</a:t>
              </a:r>
              <a:r>
                <a:rPr lang="en-US" sz="1000" dirty="0">
                  <a:solidFill>
                    <a:srgbClr val="0000FF"/>
                  </a:solidFill>
                </a:rPr>
                <a:t>: Workshop </a:t>
              </a:r>
              <a:br>
                <a:rPr lang="en-US" sz="1000" dirty="0">
                  <a:solidFill>
                    <a:srgbClr val="0000FF"/>
                  </a:solidFill>
                </a:rPr>
              </a:br>
              <a:r>
                <a:rPr lang="en-US" sz="1000" dirty="0" smtClean="0">
                  <a:solidFill>
                    <a:srgbClr val="0000FF"/>
                  </a:solidFill>
                </a:rPr>
                <a:t> </a:t>
              </a:r>
              <a:r>
                <a:rPr lang="en-US" sz="1000" dirty="0">
                  <a:solidFill>
                    <a:srgbClr val="0000FF"/>
                  </a:solidFill>
                </a:rPr>
                <a:t>on Defect Analysis in </a:t>
              </a:r>
              <a:br>
                <a:rPr lang="en-US" sz="1000" dirty="0">
                  <a:solidFill>
                    <a:srgbClr val="0000FF"/>
                  </a:solidFill>
                </a:rPr>
              </a:br>
              <a:r>
                <a:rPr lang="en-US" sz="1000" dirty="0" smtClean="0">
                  <a:solidFill>
                    <a:srgbClr val="0000FF"/>
                  </a:solidFill>
                </a:rPr>
                <a:t>   </a:t>
              </a:r>
              <a:r>
                <a:rPr lang="en-US" sz="1000" dirty="0">
                  <a:solidFill>
                    <a:srgbClr val="0000FF"/>
                  </a:solidFill>
                </a:rPr>
                <a:t>Silicon Detectors</a:t>
              </a:r>
              <a:br>
                <a:rPr lang="en-US" sz="1000" dirty="0">
                  <a:solidFill>
                    <a:srgbClr val="0000FF"/>
                  </a:solidFill>
                </a:rPr>
              </a:br>
              <a:r>
                <a:rPr lang="en-US" sz="1000" dirty="0" smtClean="0">
                  <a:solidFill>
                    <a:srgbClr val="0000FF"/>
                  </a:solidFill>
                </a:rPr>
                <a:t>(</a:t>
              </a:r>
              <a:r>
                <a:rPr lang="en-US" sz="1000" dirty="0" err="1">
                  <a:solidFill>
                    <a:srgbClr val="0000FF"/>
                  </a:solidFill>
                </a:rPr>
                <a:t>G.Lindstroem</a:t>
              </a:r>
              <a:r>
                <a:rPr lang="en-US" sz="1000" dirty="0">
                  <a:solidFill>
                    <a:srgbClr val="0000FF"/>
                  </a:solidFill>
                </a:rPr>
                <a:t> &amp; </a:t>
              </a:r>
              <a:r>
                <a:rPr lang="en-US" sz="1000" dirty="0" err="1">
                  <a:solidFill>
                    <a:srgbClr val="0000FF"/>
                  </a:solidFill>
                </a:rPr>
                <a:t>M.Bruzzi</a:t>
              </a:r>
              <a:r>
                <a:rPr lang="en-US" sz="1000" dirty="0">
                  <a:solidFill>
                    <a:srgbClr val="0000FF"/>
                  </a:solidFill>
                </a:rPr>
                <a:t>)</a:t>
              </a:r>
            </a:p>
            <a:p>
              <a:pPr marL="171450" indent="-171450" algn="ctr">
                <a:buFont typeface="Arial" pitchFamily="34" charset="0"/>
                <a:buChar char="•"/>
                <a:defRPr/>
              </a:pPr>
              <a:endParaRPr lang="en-US" sz="1000" b="1" noProof="1"/>
            </a:p>
            <a:p>
              <a:pPr algn="ctr" eaLnBrk="1" hangingPunct="1">
                <a:defRPr/>
              </a:pPr>
              <a:r>
                <a:rPr lang="en-US" sz="1000" b="0" dirty="0">
                  <a:solidFill>
                    <a:schemeClr val="tx1"/>
                  </a:solidFill>
                </a:rPr>
                <a:t/>
              </a:r>
              <a:br>
                <a:rPr lang="en-US" sz="1000" b="0" dirty="0">
                  <a:solidFill>
                    <a:schemeClr val="tx1"/>
                  </a:solidFill>
                </a:rPr>
              </a:br>
              <a:r>
                <a:rPr lang="en-US" sz="1000" b="0" dirty="0">
                  <a:solidFill>
                    <a:schemeClr val="tx1"/>
                  </a:solidFill>
                </a:rPr>
                <a:t/>
              </a:r>
              <a:br>
                <a:rPr lang="en-US" sz="1000" b="0" dirty="0">
                  <a:solidFill>
                    <a:schemeClr val="tx1"/>
                  </a:solidFill>
                </a:rPr>
              </a:br>
              <a:endParaRPr lang="en-US" sz="1050" b="0" dirty="0">
                <a:solidFill>
                  <a:schemeClr val="tx1"/>
                </a:solidFill>
              </a:endParaRPr>
            </a:p>
          </p:txBody>
        </p:sp>
        <p:sp>
          <p:nvSpPr>
            <p:cNvPr id="27" name="AutoShape 50"/>
            <p:cNvSpPr>
              <a:spLocks noChangeArrowheads="1"/>
            </p:cNvSpPr>
            <p:nvPr/>
          </p:nvSpPr>
          <p:spPr bwMode="auto">
            <a:xfrm>
              <a:off x="2462636" y="3649663"/>
              <a:ext cx="2011680" cy="2286000"/>
            </a:xfrm>
            <a:prstGeom prst="flowChartProcess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/>
            <a:lstStyle/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Characterization of test  structures (IV, CV, CCE, TCT,.)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Development and testing of defect engineered silicon devices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EPI, MCZ and other materials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NIEL (experimental)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Device modeling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Operational conditions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noProof="1" smtClean="0"/>
                <a:t>Common irradiations</a:t>
              </a:r>
              <a:endParaRPr lang="en-US" sz="1050" b="0" dirty="0">
                <a:solidFill>
                  <a:srgbClr val="0000FF"/>
                </a:solidFill>
              </a:endParaRPr>
            </a:p>
            <a:p>
              <a:pPr algn="l" eaLnBrk="1" hangingPunct="1">
                <a:buFont typeface="Arial" pitchFamily="34" charset="0"/>
                <a:buChar char="•"/>
                <a:tabLst>
                  <a:tab pos="95250" algn="l"/>
                </a:tabLst>
                <a:defRPr/>
              </a:pPr>
              <a:r>
                <a:rPr lang="en-US" sz="1050" b="0" dirty="0" smtClean="0">
                  <a:solidFill>
                    <a:srgbClr val="0000FF"/>
                  </a:solidFill>
                </a:rPr>
                <a:t> Wafer procurement  (</a:t>
              </a:r>
              <a:r>
                <a:rPr lang="en-US" sz="1050" b="0" dirty="0" err="1" smtClean="0">
                  <a:solidFill>
                    <a:srgbClr val="0000FF"/>
                  </a:solidFill>
                </a:rPr>
                <a:t>M.Moll</a:t>
              </a:r>
              <a:r>
                <a:rPr lang="en-US" sz="1050" b="0" dirty="0" smtClean="0">
                  <a:solidFill>
                    <a:srgbClr val="0000FF"/>
                  </a:solidFill>
                </a:rPr>
                <a:t>)</a:t>
              </a:r>
            </a:p>
            <a:p>
              <a:pPr algn="l" eaLnBrk="1" hangingPunct="1">
                <a:buFont typeface="Arial" pitchFamily="34" charset="0"/>
                <a:buChar char="•"/>
                <a:tabLst>
                  <a:tab pos="95250" algn="l"/>
                </a:tabLst>
                <a:defRPr/>
              </a:pPr>
              <a:r>
                <a:rPr lang="en-US" sz="1050" dirty="0" smtClean="0">
                  <a:solidFill>
                    <a:srgbClr val="0000FF"/>
                  </a:solidFill>
                </a:rPr>
                <a:t> Device Simulations (</a:t>
              </a:r>
              <a:r>
                <a:rPr lang="en-US" sz="1050" dirty="0" err="1" smtClean="0">
                  <a:solidFill>
                    <a:srgbClr val="0000FF"/>
                  </a:solidFill>
                </a:rPr>
                <a:t>V.Eremin</a:t>
              </a:r>
              <a:r>
                <a:rPr lang="en-US" sz="1050" dirty="0" smtClean="0">
                  <a:solidFill>
                    <a:srgbClr val="0000FF"/>
                  </a:solidFill>
                </a:rPr>
                <a:t>)</a:t>
              </a:r>
              <a:r>
                <a:rPr lang="en-US" sz="1000" b="0" dirty="0">
                  <a:solidFill>
                    <a:schemeClr val="tx1"/>
                  </a:solidFill>
                </a:rPr>
                <a:t/>
              </a:r>
              <a:br>
                <a:rPr lang="en-US" sz="1000" b="0" dirty="0">
                  <a:solidFill>
                    <a:schemeClr val="tx1"/>
                  </a:solidFill>
                </a:rPr>
              </a:br>
              <a:endParaRPr lang="en-US" sz="1000" b="0" noProof="1">
                <a:solidFill>
                  <a:schemeClr val="tx1"/>
                </a:solidFill>
              </a:endParaRPr>
            </a:p>
          </p:txBody>
        </p:sp>
        <p:sp>
          <p:nvSpPr>
            <p:cNvPr id="28" name="AutoShape 53"/>
            <p:cNvSpPr>
              <a:spLocks noChangeArrowheads="1"/>
            </p:cNvSpPr>
            <p:nvPr/>
          </p:nvSpPr>
          <p:spPr bwMode="auto">
            <a:xfrm>
              <a:off x="4715722" y="3649663"/>
              <a:ext cx="2011680" cy="2286000"/>
            </a:xfrm>
            <a:prstGeom prst="flowChartProcess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/>
            <a:lstStyle/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3D </a:t>
              </a:r>
              <a:r>
                <a:rPr lang="en-US" sz="1050" b="1" dirty="0"/>
                <a:t>detectors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Thin </a:t>
              </a:r>
              <a:r>
                <a:rPr lang="en-US" sz="1050" b="1" dirty="0"/>
                <a:t>detectors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Cost effective solutions</a:t>
              </a:r>
              <a:endParaRPr lang="en-US" sz="1050" b="1" dirty="0"/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Other </a:t>
              </a:r>
              <a:r>
                <a:rPr lang="en-US" sz="1050" b="1" dirty="0"/>
                <a:t>new </a:t>
              </a:r>
              <a:r>
                <a:rPr lang="en-US" sz="1050" b="1" dirty="0" smtClean="0"/>
                <a:t>structures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Detectors with internal gain</a:t>
              </a:r>
              <a:br>
                <a:rPr lang="en-US" sz="1050" b="1" dirty="0" smtClean="0"/>
              </a:br>
              <a:r>
                <a:rPr lang="en-US" sz="1050" b="1" dirty="0" smtClean="0"/>
                <a:t>  (avalanche detectors)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 LGAD–Low Gain </a:t>
              </a:r>
              <a:r>
                <a:rPr lang="en-US" sz="1050" b="1" dirty="0" err="1" smtClean="0"/>
                <a:t>Avalance</a:t>
              </a:r>
              <a:r>
                <a:rPr lang="en-US" sz="1050" b="1" dirty="0" smtClean="0"/>
                <a:t> Det.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>
                  <a:solidFill>
                    <a:schemeClr val="tx1"/>
                  </a:solidFill>
                </a:rPr>
                <a:t> Slim Edges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/>
                <a:t> </a:t>
              </a:r>
              <a:r>
                <a:rPr lang="en-US" sz="1050" b="1" dirty="0" smtClean="0"/>
                <a:t>HVCMOS</a:t>
              </a:r>
              <a:r>
                <a:rPr lang="en-US" sz="1050" b="0" dirty="0">
                  <a:solidFill>
                    <a:schemeClr val="tx1"/>
                  </a:solidFill>
                </a:rPr>
                <a:t/>
              </a:r>
              <a:br>
                <a:rPr lang="en-US" sz="1050" b="0" dirty="0">
                  <a:solidFill>
                    <a:schemeClr val="tx1"/>
                  </a:solidFill>
                </a:rPr>
              </a:br>
              <a:r>
                <a:rPr lang="en-US" sz="1050" dirty="0">
                  <a:solidFill>
                    <a:srgbClr val="0000FF"/>
                  </a:solidFill>
                </a:rPr>
                <a:t> 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dirty="0" smtClean="0">
                  <a:solidFill>
                    <a:srgbClr val="0000FF"/>
                  </a:solidFill>
                </a:rPr>
                <a:t>3D </a:t>
              </a:r>
              <a:r>
                <a:rPr lang="en-US" sz="1050" dirty="0">
                  <a:solidFill>
                    <a:srgbClr val="0000FF"/>
                  </a:solidFill>
                </a:rPr>
                <a:t>(</a:t>
              </a:r>
              <a:r>
                <a:rPr lang="en-US" sz="1050" dirty="0" err="1">
                  <a:solidFill>
                    <a:srgbClr val="0000FF"/>
                  </a:solidFill>
                </a:rPr>
                <a:t>R.Bates</a:t>
              </a:r>
              <a:r>
                <a:rPr lang="en-US" sz="1050" dirty="0">
                  <a:solidFill>
                    <a:srgbClr val="0000FF"/>
                  </a:solidFill>
                </a:rPr>
                <a:t>)</a:t>
              </a:r>
              <a:endParaRPr lang="en-US" sz="1050" dirty="0" smtClean="0">
                <a:solidFill>
                  <a:srgbClr val="0000FF"/>
                </a:solidFill>
              </a:endParaRP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dirty="0">
                  <a:solidFill>
                    <a:srgbClr val="0000FF"/>
                  </a:solidFill>
                </a:rPr>
                <a:t>LGAD (</a:t>
              </a:r>
              <a:r>
                <a:rPr lang="en-US" sz="1050" dirty="0" err="1">
                  <a:solidFill>
                    <a:srgbClr val="0000FF"/>
                  </a:solidFill>
                </a:rPr>
                <a:t>V.Greco</a:t>
              </a:r>
              <a:r>
                <a:rPr lang="en-US" sz="1050" dirty="0">
                  <a:solidFill>
                    <a:srgbClr val="0000FF"/>
                  </a:solidFill>
                </a:rPr>
                <a:t>)</a:t>
              </a:r>
            </a:p>
            <a:p>
              <a:pPr marL="57150" indent="-57150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dirty="0" smtClean="0">
                  <a:solidFill>
                    <a:srgbClr val="0000FF"/>
                  </a:solidFill>
                </a:rPr>
                <a:t>Slim </a:t>
              </a:r>
              <a:r>
                <a:rPr lang="en-US" sz="1050" dirty="0">
                  <a:solidFill>
                    <a:srgbClr val="0000FF"/>
                  </a:solidFill>
                </a:rPr>
                <a:t>Edges </a:t>
              </a:r>
              <a:r>
                <a:rPr lang="en-US" sz="1050" dirty="0" smtClean="0">
                  <a:solidFill>
                    <a:srgbClr val="0000FF"/>
                  </a:solidFill>
                </a:rPr>
                <a:t>(</a:t>
              </a:r>
              <a:r>
                <a:rPr lang="en-US" sz="1050" dirty="0" err="1" smtClean="0">
                  <a:solidFill>
                    <a:srgbClr val="0000FF"/>
                  </a:solidFill>
                </a:rPr>
                <a:t>V.Fadeyev</a:t>
              </a:r>
              <a:r>
                <a:rPr lang="en-US" sz="1050" dirty="0" smtClean="0">
                  <a:solidFill>
                    <a:srgbClr val="0000FF"/>
                  </a:solidFill>
                </a:rPr>
                <a:t>)</a:t>
              </a:r>
              <a:endParaRPr lang="en-US" sz="1050" b="0" dirty="0">
                <a:solidFill>
                  <a:srgbClr val="0000FF"/>
                </a:solidFill>
              </a:endParaRPr>
            </a:p>
          </p:txBody>
        </p:sp>
        <p:sp>
          <p:nvSpPr>
            <p:cNvPr id="29" name="AutoShape 54"/>
            <p:cNvSpPr>
              <a:spLocks noChangeArrowheads="1"/>
            </p:cNvSpPr>
            <p:nvPr/>
          </p:nvSpPr>
          <p:spPr bwMode="auto">
            <a:xfrm>
              <a:off x="6968808" y="3626803"/>
              <a:ext cx="2011680" cy="2286000"/>
            </a:xfrm>
            <a:prstGeom prst="flowChartProcess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91440" bIns="91440"/>
            <a:lstStyle/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>
                  <a:solidFill>
                    <a:schemeClr val="tx1"/>
                  </a:solidFill>
                </a:rPr>
                <a:t> LHC-like tests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>
                  <a:solidFill>
                    <a:schemeClr val="tx1"/>
                  </a:solidFill>
                </a:rPr>
                <a:t> </a:t>
              </a:r>
              <a:r>
                <a:rPr lang="en-US" sz="1050" b="1" dirty="0">
                  <a:solidFill>
                    <a:schemeClr val="tx1"/>
                  </a:solidFill>
                </a:rPr>
                <a:t>Links to HEP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>
                  <a:solidFill>
                    <a:schemeClr val="tx1"/>
                  </a:solidFill>
                </a:rPr>
                <a:t> Links electronics 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R&amp;D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/>
                <a:t> </a:t>
              </a:r>
              <a:r>
                <a:rPr lang="en-US" sz="1050" b="1" dirty="0" smtClean="0"/>
                <a:t>Low rho strips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>
                  <a:solidFill>
                    <a:schemeClr val="tx1"/>
                  </a:solidFill>
                </a:rPr>
                <a:t> 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Sensor readout (</a:t>
              </a:r>
              <a:r>
                <a:rPr lang="en-US" sz="1050" b="1" dirty="0" err="1" smtClean="0">
                  <a:solidFill>
                    <a:schemeClr val="tx1"/>
                  </a:solidFill>
                </a:rPr>
                <a:t>Alibava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)</a:t>
              </a:r>
              <a:endParaRPr lang="en-US" sz="1050" b="1" dirty="0">
                <a:solidFill>
                  <a:schemeClr val="tx1"/>
                </a:solidFill>
              </a:endParaRP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>
                  <a:solidFill>
                    <a:schemeClr val="tx1"/>
                  </a:solidFill>
                </a:rPr>
                <a:t> Comparison:</a:t>
              </a:r>
              <a:br>
                <a:rPr lang="en-US" sz="1050" b="1" dirty="0">
                  <a:solidFill>
                    <a:schemeClr val="tx1"/>
                  </a:solidFill>
                </a:rPr>
              </a:br>
              <a:r>
                <a:rPr lang="en-US" sz="1050" b="1" dirty="0" smtClean="0">
                  <a:solidFill>
                    <a:schemeClr val="tx1"/>
                  </a:solidFill>
                </a:rPr>
                <a:t> - </a:t>
              </a:r>
              <a:r>
                <a:rPr lang="en-US" sz="1050" b="1" dirty="0">
                  <a:solidFill>
                    <a:schemeClr val="tx1"/>
                  </a:solidFill>
                </a:rPr>
                <a:t>pad-mini-full detectors</a:t>
              </a:r>
              <a:br>
                <a:rPr lang="en-US" sz="1050" b="1" dirty="0">
                  <a:solidFill>
                    <a:schemeClr val="tx1"/>
                  </a:solidFill>
                </a:rPr>
              </a:br>
              <a:r>
                <a:rPr lang="en-US" sz="1050" b="1" dirty="0" smtClean="0">
                  <a:solidFill>
                    <a:schemeClr val="tx1"/>
                  </a:solidFill>
                </a:rPr>
                <a:t> - </a:t>
              </a:r>
              <a:r>
                <a:rPr lang="en-US" sz="1050" b="1" dirty="0">
                  <a:solidFill>
                    <a:schemeClr val="tx1"/>
                  </a:solidFill>
                </a:rPr>
                <a:t>different 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producers</a:t>
              </a: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b="1" dirty="0" smtClean="0"/>
                <a:t>Radiation Damage in </a:t>
              </a:r>
              <a:br>
                <a:rPr lang="en-US" sz="1050" b="1" dirty="0" smtClean="0"/>
              </a:br>
              <a:r>
                <a:rPr lang="en-US" sz="1050" b="1" dirty="0" smtClean="0"/>
                <a:t> HEP detectors</a:t>
              </a:r>
              <a:r>
                <a:rPr lang="en-US" sz="1050" b="0" dirty="0">
                  <a:solidFill>
                    <a:schemeClr val="tx1"/>
                  </a:solidFill>
                </a:rPr>
                <a:t/>
              </a:r>
              <a:br>
                <a:rPr lang="en-US" sz="1050" b="0" dirty="0">
                  <a:solidFill>
                    <a:schemeClr val="tx1"/>
                  </a:solidFill>
                </a:rPr>
              </a:br>
              <a:endParaRPr lang="en-US" sz="1050" b="0" dirty="0">
                <a:solidFill>
                  <a:schemeClr val="tx1"/>
                </a:solidFill>
              </a:endParaRPr>
            </a:p>
            <a:p>
              <a:pPr marL="57150" indent="-57150" algn="l" eaLnBrk="1" hangingPunct="1">
                <a:buFontTx/>
                <a:buChar char="•"/>
                <a:tabLst>
                  <a:tab pos="57150" algn="l"/>
                </a:tabLst>
                <a:defRPr/>
              </a:pPr>
              <a:r>
                <a:rPr lang="en-US" sz="1050" dirty="0">
                  <a:solidFill>
                    <a:srgbClr val="0000FF"/>
                  </a:solidFill>
                </a:rPr>
                <a:t>Test beams </a:t>
              </a:r>
              <a:br>
                <a:rPr lang="en-US" sz="1050" dirty="0">
                  <a:solidFill>
                    <a:srgbClr val="0000FF"/>
                  </a:solidFill>
                </a:rPr>
              </a:br>
              <a:r>
                <a:rPr lang="en-US" sz="1050" dirty="0">
                  <a:solidFill>
                    <a:srgbClr val="0000FF"/>
                  </a:solidFill>
                </a:rPr>
                <a:t>    (</a:t>
              </a:r>
              <a:r>
                <a:rPr lang="en-US" sz="1050" dirty="0" err="1">
                  <a:solidFill>
                    <a:srgbClr val="0000FF"/>
                  </a:solidFill>
                </a:rPr>
                <a:t>M.Bomben</a:t>
              </a:r>
              <a:r>
                <a:rPr lang="en-US" sz="1050" dirty="0">
                  <a:solidFill>
                    <a:srgbClr val="0000FF"/>
                  </a:solidFill>
                </a:rPr>
                <a:t> &amp; </a:t>
              </a:r>
              <a:r>
                <a:rPr lang="en-US" sz="1050" dirty="0" err="1">
                  <a:solidFill>
                    <a:srgbClr val="0000FF"/>
                  </a:solidFill>
                </a:rPr>
                <a:t>G.Casse</a:t>
              </a:r>
              <a:r>
                <a:rPr lang="en-US" sz="1050" dirty="0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30" name="AutoShape 46"/>
            <p:cNvSpPr>
              <a:spLocks noChangeArrowheads="1"/>
            </p:cNvSpPr>
            <p:nvPr/>
          </p:nvSpPr>
          <p:spPr bwMode="auto">
            <a:xfrm>
              <a:off x="4700739" y="2722563"/>
              <a:ext cx="2011680" cy="847725"/>
            </a:xfrm>
            <a:prstGeom prst="flowChart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 eaLnBrk="1" hangingPunct="1"/>
              <a:r>
                <a:rPr lang="en-US" sz="1400" b="1" noProof="1">
                  <a:solidFill>
                    <a:schemeClr val="tx1"/>
                  </a:solidFill>
                </a:rPr>
                <a:t>New </a:t>
              </a:r>
              <a:r>
                <a:rPr lang="en-US" sz="1400" b="1" noProof="1" smtClean="0">
                  <a:solidFill>
                    <a:schemeClr val="tx1"/>
                  </a:solidFill>
                </a:rPr>
                <a:t>Structures</a:t>
              </a:r>
              <a:r>
                <a:rPr lang="en-US" sz="1200" noProof="1" smtClean="0">
                  <a:solidFill>
                    <a:schemeClr val="tx1"/>
                  </a:solidFill>
                </a:rPr>
                <a:t/>
              </a:r>
              <a:br>
                <a:rPr lang="en-US" sz="1200" noProof="1" smtClean="0">
                  <a:solidFill>
                    <a:schemeClr val="tx1"/>
                  </a:solidFill>
                </a:rPr>
              </a:br>
              <a:r>
                <a:rPr lang="en-US" sz="1200" noProof="1">
                  <a:solidFill>
                    <a:schemeClr val="tx1"/>
                  </a:solidFill>
                </a:rPr>
                <a:t/>
              </a:r>
              <a:br>
                <a:rPr lang="en-US" sz="1200" noProof="1">
                  <a:solidFill>
                    <a:schemeClr val="tx1"/>
                  </a:solidFill>
                </a:rPr>
              </a:br>
              <a:r>
                <a:rPr lang="en-US" sz="1200" i="1" dirty="0" smtClean="0"/>
                <a:t>Giulio </a:t>
              </a:r>
              <a:r>
                <a:rPr lang="en-US" sz="1200" i="1" dirty="0"/>
                <a:t>Pellegrini </a:t>
              </a:r>
              <a:r>
                <a:rPr lang="en-US" sz="1200" i="1" dirty="0" smtClean="0"/>
                <a:t/>
              </a:r>
              <a:br>
                <a:rPr lang="en-US" sz="1200" i="1" dirty="0" smtClean="0"/>
              </a:br>
              <a:r>
                <a:rPr lang="en-US" sz="1000" b="0" dirty="0" smtClean="0">
                  <a:solidFill>
                    <a:schemeClr val="tx1"/>
                  </a:solidFill>
                </a:rPr>
                <a:t>(CNM Barcelona)</a:t>
              </a:r>
              <a:r>
                <a:rPr lang="en-US" sz="1200" b="0" dirty="0">
                  <a:solidFill>
                    <a:schemeClr val="tx1"/>
                  </a:solidFill>
                </a:rPr>
                <a:t/>
              </a:r>
              <a:br>
                <a:rPr lang="en-US" sz="1200" b="0" dirty="0">
                  <a:solidFill>
                    <a:schemeClr val="tx1"/>
                  </a:solidFill>
                </a:rPr>
              </a:br>
              <a:endParaRPr lang="en-US" sz="1200" b="0" dirty="0">
                <a:solidFill>
                  <a:schemeClr val="tx1"/>
                </a:solidFill>
              </a:endParaRPr>
            </a:p>
          </p:txBody>
        </p:sp>
      </p:grpSp>
      <p:sp>
        <p:nvSpPr>
          <p:cNvPr id="45" name="Text Box 55"/>
          <p:cNvSpPr txBox="1">
            <a:spLocks noChangeArrowheads="1"/>
          </p:cNvSpPr>
          <p:nvPr/>
        </p:nvSpPr>
        <p:spPr bwMode="auto">
          <a:xfrm>
            <a:off x="211138" y="6042025"/>
            <a:ext cx="8761412" cy="3746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1" hangingPunct="1"/>
            <a:r>
              <a:rPr lang="en-US" sz="1200" b="0" i="1" dirty="0">
                <a:solidFill>
                  <a:schemeClr val="tx1"/>
                </a:solidFill>
              </a:rPr>
              <a:t>Collaboration Board Chair &amp; Deputy: </a:t>
            </a:r>
            <a:r>
              <a:rPr lang="en-US" sz="1200" b="0" i="1" dirty="0" err="1" smtClean="0">
                <a:solidFill>
                  <a:schemeClr val="tx1"/>
                </a:solidFill>
              </a:rPr>
              <a:t>G.Kramberger</a:t>
            </a:r>
            <a:r>
              <a:rPr lang="en-US" sz="1200" b="0" i="1" dirty="0" smtClean="0">
                <a:solidFill>
                  <a:schemeClr val="tx1"/>
                </a:solidFill>
              </a:rPr>
              <a:t> (Ljubljana) </a:t>
            </a:r>
            <a:r>
              <a:rPr lang="en-US" sz="1200" b="0" i="1" dirty="0">
                <a:solidFill>
                  <a:schemeClr val="tx1"/>
                </a:solidFill>
              </a:rPr>
              <a:t>&amp; </a:t>
            </a:r>
            <a:r>
              <a:rPr lang="en-US" sz="1200" b="0" i="1" dirty="0" err="1">
                <a:solidFill>
                  <a:schemeClr val="tx1"/>
                </a:solidFill>
              </a:rPr>
              <a:t>J.Vaitkus</a:t>
            </a:r>
            <a:r>
              <a:rPr lang="en-US" sz="1200" b="0" i="1" dirty="0">
                <a:solidFill>
                  <a:schemeClr val="tx1"/>
                </a:solidFill>
              </a:rPr>
              <a:t> (Vilnius), Conference committee: </a:t>
            </a:r>
            <a:r>
              <a:rPr lang="en-US" sz="1200" b="0" i="1" dirty="0" err="1">
                <a:solidFill>
                  <a:schemeClr val="tx1"/>
                </a:solidFill>
              </a:rPr>
              <a:t>U.Parzefall</a:t>
            </a:r>
            <a:r>
              <a:rPr lang="en-US" sz="1200" b="0" i="1" dirty="0">
                <a:solidFill>
                  <a:schemeClr val="tx1"/>
                </a:solidFill>
              </a:rPr>
              <a:t> (Freiburg)</a:t>
            </a:r>
            <a:br>
              <a:rPr lang="en-US" sz="1200" b="0" i="1" dirty="0">
                <a:solidFill>
                  <a:schemeClr val="tx1"/>
                </a:solidFill>
              </a:rPr>
            </a:br>
            <a:r>
              <a:rPr lang="en-US" sz="1200" b="0" i="1" dirty="0">
                <a:solidFill>
                  <a:schemeClr val="tx1"/>
                </a:solidFill>
              </a:rPr>
              <a:t>CERN contact: </a:t>
            </a:r>
            <a:r>
              <a:rPr lang="en-US" sz="1200" b="0" i="1" dirty="0" err="1">
                <a:solidFill>
                  <a:schemeClr val="tx1"/>
                </a:solidFill>
              </a:rPr>
              <a:t>M.Moll</a:t>
            </a:r>
            <a:r>
              <a:rPr lang="en-US" sz="1200" b="0" i="1" dirty="0">
                <a:solidFill>
                  <a:schemeClr val="tx1"/>
                </a:solidFill>
              </a:rPr>
              <a:t> (PH-DT),   Secretary: </a:t>
            </a:r>
            <a:r>
              <a:rPr lang="en-US" sz="1200" b="0" i="1" dirty="0" err="1">
                <a:solidFill>
                  <a:schemeClr val="tx1"/>
                </a:solidFill>
              </a:rPr>
              <a:t>V.Wedlake</a:t>
            </a:r>
            <a:r>
              <a:rPr lang="en-US" sz="1200" b="0" i="1" dirty="0">
                <a:solidFill>
                  <a:schemeClr val="tx1"/>
                </a:solidFill>
              </a:rPr>
              <a:t> (PH-DT),  Budget </a:t>
            </a:r>
            <a:r>
              <a:rPr lang="en-US" sz="1200" b="0" i="1" dirty="0" smtClean="0">
                <a:solidFill>
                  <a:schemeClr val="tx1"/>
                </a:solidFill>
              </a:rPr>
              <a:t>holder &amp; GLIMOS: </a:t>
            </a:r>
            <a:r>
              <a:rPr lang="en-US" sz="1200" b="0" i="1" dirty="0" err="1">
                <a:solidFill>
                  <a:schemeClr val="tx1"/>
                </a:solidFill>
              </a:rPr>
              <a:t>M.Glaser</a:t>
            </a:r>
            <a:r>
              <a:rPr lang="en-US" sz="1200" b="0" i="1" dirty="0">
                <a:solidFill>
                  <a:schemeClr val="tx1"/>
                </a:solidFill>
              </a:rPr>
              <a:t> (PH-DT)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4</a:t>
            </a:fld>
            <a:r>
              <a:rPr lang="en-GB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52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6565" y="1088740"/>
            <a:ext cx="8161675" cy="2783740"/>
          </a:xfrm>
        </p:spPr>
        <p:txBody>
          <a:bodyPr/>
          <a:lstStyle/>
          <a:p>
            <a:r>
              <a:rPr lang="en-US" altLang="en-US" dirty="0" smtClean="0"/>
              <a:t>Defect &amp; Material Characterization</a:t>
            </a:r>
            <a:endParaRPr lang="en-US" alt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G.Casse and M.Moll, RD50 Status Report, June 2015</a:t>
            </a:r>
            <a:endParaRPr lang="en-US" altLang="en-US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-</a:t>
            </a:r>
            <a:fld id="{7B862179-C607-4539-B9ED-58A3DCA06187}" type="slidenum">
              <a:rPr lang="en-US" altLang="en-US" smtClean="0"/>
              <a:pPr/>
              <a:t>5</a:t>
            </a:fld>
            <a:r>
              <a:rPr lang="en-US" altLang="en-US" smtClean="0"/>
              <a:t>-</a:t>
            </a:r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55302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908720"/>
            <a:ext cx="9072216" cy="594927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Aim of defect studies:</a:t>
            </a:r>
            <a:endParaRPr lang="en-US" sz="1500" b="0" dirty="0" smtClean="0">
              <a:solidFill>
                <a:schemeClr val="tx1"/>
              </a:solidFill>
            </a:endParaRPr>
          </a:p>
          <a:p>
            <a:pPr marL="357188" lvl="1" indent="-174625" defTabSz="898525"/>
            <a:r>
              <a:rPr lang="en-US" sz="1600" dirty="0" smtClean="0"/>
              <a:t>Identify defects responsible for Trapping, </a:t>
            </a:r>
            <a:br>
              <a:rPr lang="en-US" sz="1600" dirty="0" smtClean="0"/>
            </a:br>
            <a:r>
              <a:rPr lang="en-US" sz="1600" dirty="0" smtClean="0"/>
              <a:t>Leakage Current, Change of N</a:t>
            </a:r>
            <a:r>
              <a:rPr lang="en-US" sz="1600" baseline="-25000" dirty="0" smtClean="0"/>
              <a:t>eff , </a:t>
            </a:r>
            <a:r>
              <a:rPr lang="en-US" sz="1600" dirty="0" smtClean="0"/>
              <a:t>Change of E-Field</a:t>
            </a:r>
          </a:p>
          <a:p>
            <a:pPr marL="357188" lvl="1" indent="-174625" defTabSz="898525"/>
            <a:r>
              <a:rPr lang="en-US" sz="1600" dirty="0" smtClean="0"/>
              <a:t>Understand if this knowledge can be used to mitigate </a:t>
            </a:r>
            <a:br>
              <a:rPr lang="en-US" sz="1600" dirty="0" smtClean="0"/>
            </a:br>
            <a:r>
              <a:rPr lang="en-US" sz="1600" dirty="0" smtClean="0"/>
              <a:t>radiation damage (e.g. defect engineering)</a:t>
            </a:r>
          </a:p>
          <a:p>
            <a:pPr marL="357188" lvl="1" indent="-174625" defTabSz="898525"/>
            <a:r>
              <a:rPr lang="en-US" sz="1600" dirty="0" smtClean="0"/>
              <a:t>Deliver input for device simulations to predict detector performance under various conditions</a:t>
            </a:r>
            <a:endParaRPr lang="en-US" sz="1600" dirty="0"/>
          </a:p>
          <a:p>
            <a:pPr marL="631825" lvl="1" indent="-266700" defTabSz="898525">
              <a:lnSpc>
                <a:spcPct val="90000"/>
              </a:lnSpc>
            </a:pPr>
            <a:endParaRPr lang="en-US" sz="1600" b="0" baseline="-25000" dirty="0" smtClean="0"/>
          </a:p>
          <a:p>
            <a:pPr marL="173038" indent="-174625" defTabSz="898525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</a:rPr>
              <a:t>Method:</a:t>
            </a:r>
            <a:r>
              <a:rPr lang="en-US" dirty="0" smtClean="0"/>
              <a:t> </a:t>
            </a:r>
            <a:r>
              <a:rPr lang="en-US" b="0" dirty="0" smtClean="0"/>
              <a:t>Defect Analysis performed with various tools inside RD50: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892175" lvl="2" indent="-80963" defTabSz="898525">
              <a:lnSpc>
                <a:spcPct val="90000"/>
              </a:lnSpc>
            </a:pPr>
            <a:r>
              <a:rPr lang="en-US" sz="1400" b="1" dirty="0" smtClean="0">
                <a:solidFill>
                  <a:srgbClr val="FF0000"/>
                </a:solidFill>
              </a:rPr>
              <a:t>C-DLTS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(Capacitance Deep Level Transient Spectroscopy)</a:t>
            </a:r>
          </a:p>
          <a:p>
            <a:pPr marL="892175" lvl="2" indent="-80963" defTabSz="898525">
              <a:lnSpc>
                <a:spcPct val="90000"/>
              </a:lnSpc>
            </a:pPr>
            <a:r>
              <a:rPr lang="en-US" sz="1400" b="1" dirty="0" smtClean="0">
                <a:solidFill>
                  <a:srgbClr val="FF0000"/>
                </a:solidFill>
              </a:rPr>
              <a:t>TSC </a:t>
            </a:r>
            <a:r>
              <a:rPr lang="en-US" sz="1200" dirty="0" smtClean="0">
                <a:solidFill>
                  <a:srgbClr val="FF0000"/>
                </a:solidFill>
              </a:rPr>
              <a:t>(Thermally Stimulated Currents)</a:t>
            </a:r>
          </a:p>
          <a:p>
            <a:pPr marL="892175" lvl="2" indent="-80963" defTabSz="898525">
              <a:lnSpc>
                <a:spcPct val="90000"/>
              </a:lnSpc>
            </a:pPr>
            <a:r>
              <a:rPr lang="en-US" sz="1400" b="1" dirty="0" smtClean="0"/>
              <a:t>PITS</a:t>
            </a:r>
            <a:r>
              <a:rPr lang="en-US" sz="1400" dirty="0" smtClean="0"/>
              <a:t> </a:t>
            </a:r>
            <a:r>
              <a:rPr lang="en-US" sz="1200" dirty="0" smtClean="0"/>
              <a:t>(Photo Induced Transient Spectroscopy)</a:t>
            </a:r>
          </a:p>
          <a:p>
            <a:pPr marL="892175" lvl="2" indent="-80963" defTabSz="898525">
              <a:lnSpc>
                <a:spcPct val="90000"/>
              </a:lnSpc>
            </a:pPr>
            <a:r>
              <a:rPr lang="en-US" sz="1400" b="1" dirty="0" smtClean="0"/>
              <a:t>FTIR</a:t>
            </a:r>
            <a:r>
              <a:rPr lang="en-US" sz="1400" dirty="0" smtClean="0"/>
              <a:t> </a:t>
            </a:r>
            <a:r>
              <a:rPr lang="en-US" sz="1200" dirty="0" smtClean="0"/>
              <a:t>(Fourier Transform Infrared Spectroscopy)</a:t>
            </a:r>
          </a:p>
          <a:p>
            <a:pPr marL="892175" lvl="2" indent="-80963" defTabSz="898525">
              <a:lnSpc>
                <a:spcPct val="90000"/>
              </a:lnSpc>
            </a:pPr>
            <a:r>
              <a:rPr lang="en-US" sz="1400" b="1" dirty="0" smtClean="0"/>
              <a:t>EPR</a:t>
            </a:r>
            <a:r>
              <a:rPr lang="en-US" sz="1400" dirty="0" smtClean="0"/>
              <a:t> </a:t>
            </a:r>
            <a:r>
              <a:rPr lang="en-US" sz="1200" dirty="0" smtClean="0"/>
              <a:t>(Electron Paramagnetic Resonance)</a:t>
            </a:r>
          </a:p>
          <a:p>
            <a:pPr marL="892175" lvl="2" indent="-80963" defTabSz="898525">
              <a:lnSpc>
                <a:spcPct val="90000"/>
              </a:lnSpc>
            </a:pPr>
            <a:r>
              <a:rPr lang="en-US" sz="1400" b="1" dirty="0" smtClean="0"/>
              <a:t>TCT</a:t>
            </a:r>
            <a:r>
              <a:rPr lang="en-US" sz="1400" dirty="0" smtClean="0"/>
              <a:t> </a:t>
            </a:r>
            <a:r>
              <a:rPr lang="en-US" sz="1200" dirty="0" smtClean="0"/>
              <a:t>(Transient Current Technique)</a:t>
            </a:r>
          </a:p>
          <a:p>
            <a:pPr marL="892175" lvl="2" indent="-80963" defTabSz="898525">
              <a:lnSpc>
                <a:spcPct val="90000"/>
              </a:lnSpc>
            </a:pPr>
            <a:r>
              <a:rPr lang="en-US" sz="1400" b="1" dirty="0" smtClean="0"/>
              <a:t>CV/IV </a:t>
            </a:r>
            <a:r>
              <a:rPr lang="en-US" sz="1200" dirty="0"/>
              <a:t>(Capacitance/Current-Voltage </a:t>
            </a:r>
            <a:r>
              <a:rPr lang="en-US" sz="1200" dirty="0" smtClean="0"/>
              <a:t>Measurement)</a:t>
            </a:r>
          </a:p>
          <a:p>
            <a:pPr marL="892175" lvl="2" indent="-80963" defTabSz="898525">
              <a:lnSpc>
                <a:spcPct val="90000"/>
              </a:lnSpc>
            </a:pPr>
            <a:r>
              <a:rPr lang="en-US" sz="1400" i="1" dirty="0"/>
              <a:t>PC, RL, </a:t>
            </a:r>
            <a:r>
              <a:rPr lang="en-US" sz="1400" i="1" dirty="0" smtClean="0"/>
              <a:t>I-DLTS, TEM,… and simulation</a:t>
            </a:r>
            <a:r>
              <a:rPr lang="en-US" sz="1400" dirty="0" smtClean="0"/>
              <a:t> </a:t>
            </a:r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  <a:p>
            <a:pPr marL="357188" lvl="1" indent="-174625" defTabSz="898525">
              <a:lnSpc>
                <a:spcPct val="90000"/>
              </a:lnSpc>
            </a:pPr>
            <a:r>
              <a:rPr lang="en-US" sz="1600" dirty="0" smtClean="0"/>
              <a:t>RD50: several hundred samples irradiated </a:t>
            </a:r>
            <a:br>
              <a:rPr lang="en-US" sz="1600" dirty="0" smtClean="0"/>
            </a:br>
            <a:r>
              <a:rPr lang="en-US" sz="1600" dirty="0" smtClean="0"/>
              <a:t>with protons,  neutrons,  electrons and </a:t>
            </a:r>
            <a:r>
              <a:rPr lang="en-US" sz="1600" baseline="30000" dirty="0" smtClean="0"/>
              <a:t>60</a:t>
            </a:r>
            <a:r>
              <a:rPr lang="en-US" sz="1600" dirty="0" smtClean="0"/>
              <a:t>Co-</a:t>
            </a:r>
            <a:r>
              <a:rPr lang="en-US" sz="1600" dirty="0" smtClean="0">
                <a:latin typeface="Symbol" pitchFamily="18" charset="2"/>
              </a:rPr>
              <a:t>g</a:t>
            </a:r>
            <a:br>
              <a:rPr lang="en-US" sz="1600" dirty="0" smtClean="0">
                <a:latin typeface="Symbol" pitchFamily="18" charset="2"/>
              </a:rPr>
            </a:br>
            <a:endParaRPr lang="en-US" sz="700" dirty="0" smtClean="0">
              <a:latin typeface="Symbol" pitchFamily="18" charset="2"/>
            </a:endParaRPr>
          </a:p>
          <a:p>
            <a:pPr marL="365125" lvl="1" indent="0" defTabSz="898525">
              <a:lnSpc>
                <a:spcPct val="90000"/>
              </a:lnSpc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… significant progress on identifying defects</a:t>
            </a:r>
            <a:br>
              <a:rPr lang="en-GB" sz="1600" dirty="0" smtClean="0">
                <a:solidFill>
                  <a:srgbClr val="FF0000"/>
                </a:solidFill>
              </a:rPr>
            </a:br>
            <a:r>
              <a:rPr lang="en-GB" sz="1600" dirty="0" smtClean="0">
                <a:solidFill>
                  <a:srgbClr val="FF0000"/>
                </a:solidFill>
              </a:rPr>
              <a:t>responsible for sensor degradation over last 5 years!</a:t>
            </a:r>
          </a:p>
          <a:p>
            <a:pPr marL="365125" lvl="1" indent="0">
              <a:lnSpc>
                <a:spcPct val="90000"/>
              </a:lnSpc>
              <a:buNone/>
            </a:pPr>
            <a:endParaRPr lang="en-US" sz="1600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Defect Characterization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022050" y="6080967"/>
            <a:ext cx="3960440" cy="45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rgbClr val="FF0000"/>
              </a:buClr>
              <a:buFont typeface="Symbol" pitchFamily="18" charset="2"/>
              <a:buNone/>
              <a:tabLst>
                <a:tab pos="1257300" algn="l"/>
              </a:tabLst>
            </a:pPr>
            <a:r>
              <a:rPr lang="en-US" sz="1400" u="sng" dirty="0">
                <a:solidFill>
                  <a:srgbClr val="0000FF"/>
                </a:solidFill>
              </a:rPr>
              <a:t>Example</a:t>
            </a:r>
            <a:r>
              <a:rPr lang="en-US" sz="1400" dirty="0">
                <a:solidFill>
                  <a:srgbClr val="0000FF"/>
                </a:solidFill>
              </a:rPr>
              <a:t>: </a:t>
            </a:r>
            <a:r>
              <a:rPr lang="en-US" sz="1400" dirty="0" smtClean="0">
                <a:solidFill>
                  <a:srgbClr val="0000FF"/>
                </a:solidFill>
              </a:rPr>
              <a:t>TSC </a:t>
            </a:r>
            <a:r>
              <a:rPr lang="en-US" sz="1400" dirty="0">
                <a:solidFill>
                  <a:srgbClr val="0000FF"/>
                </a:solidFill>
              </a:rPr>
              <a:t>measurement on defects </a:t>
            </a:r>
            <a:r>
              <a:rPr lang="en-US" sz="1400" dirty="0" smtClean="0">
                <a:solidFill>
                  <a:srgbClr val="0000FF"/>
                </a:solidFill>
              </a:rPr>
              <a:t>produced </a:t>
            </a:r>
            <a:br>
              <a:rPr lang="en-US" sz="1400" dirty="0" smtClean="0">
                <a:solidFill>
                  <a:srgbClr val="0000FF"/>
                </a:solidFill>
              </a:rPr>
            </a:br>
            <a:r>
              <a:rPr lang="en-US" sz="1400" dirty="0" smtClean="0">
                <a:solidFill>
                  <a:srgbClr val="0000FF"/>
                </a:solidFill>
              </a:rPr>
              <a:t>                  by electron irradiation (1.5 to 27 MeV)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6</a:t>
            </a:fld>
            <a:r>
              <a:rPr lang="en-GB" smtClean="0"/>
              <a:t>-</a:t>
            </a:r>
            <a:endParaRPr lang="en-GB" dirty="0"/>
          </a:p>
        </p:txBody>
      </p:sp>
      <p:pic>
        <p:nvPicPr>
          <p:cNvPr id="11" name="Picture 2" descr="defects-impact-01-09-12"/>
          <p:cNvPicPr>
            <a:picLocks noChangeAspect="1" noChangeArrowheads="1"/>
          </p:cNvPicPr>
          <p:nvPr/>
        </p:nvPicPr>
        <p:blipFill rotWithShape="1">
          <a:blip r:embed="rId3" cstate="print"/>
          <a:srcRect t="21433" r="29692" b="36469"/>
          <a:stretch/>
        </p:blipFill>
        <p:spPr bwMode="auto">
          <a:xfrm>
            <a:off x="5112060" y="1116896"/>
            <a:ext cx="3825425" cy="118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09574" y="818710"/>
            <a:ext cx="3589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space charge        trapping          leakage current</a:t>
            </a: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455" y="3134108"/>
            <a:ext cx="3927009" cy="29845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 rot="5400000">
            <a:off x="6841268" y="4843173"/>
            <a:ext cx="328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</a:t>
            </a:r>
            <a:r>
              <a:rPr lang="en-GB" sz="1200" dirty="0" err="1" smtClean="0"/>
              <a:t>R.Radu</a:t>
            </a:r>
            <a:r>
              <a:rPr lang="en-GB" sz="1200" dirty="0" smtClean="0"/>
              <a:t> </a:t>
            </a:r>
            <a:r>
              <a:rPr lang="en-GB" sz="1200" dirty="0"/>
              <a:t>et al, </a:t>
            </a:r>
            <a:r>
              <a:rPr lang="en-GB" sz="1200" dirty="0" smtClean="0"/>
              <a:t>JAP </a:t>
            </a:r>
            <a:r>
              <a:rPr lang="en-GB" sz="1200" dirty="0"/>
              <a:t>117, 164503, 2015</a:t>
            </a:r>
            <a:r>
              <a:rPr lang="en-US" sz="1200" dirty="0"/>
              <a:t>]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5532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825" y="1943835"/>
            <a:ext cx="5093004" cy="27651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0" y="818710"/>
            <a:ext cx="8640960" cy="576064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Some identified defects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Trapping: Indications that E205a and H152K are important </a:t>
            </a:r>
            <a:r>
              <a:rPr lang="en-US" sz="1600" b="0" dirty="0" smtClean="0"/>
              <a:t>(further work needed)</a:t>
            </a:r>
            <a:endParaRPr lang="en-US" b="0" dirty="0" smtClean="0"/>
          </a:p>
          <a:p>
            <a:pPr lvl="1"/>
            <a:r>
              <a:rPr lang="en-US" b="0" dirty="0" smtClean="0"/>
              <a:t>Converging on consistent set of defects observed after p, </a:t>
            </a:r>
            <a:r>
              <a:rPr lang="en-US" b="0" dirty="0" smtClean="0">
                <a:latin typeface="Symbol" pitchFamily="18" charset="2"/>
              </a:rPr>
              <a:t>p</a:t>
            </a:r>
            <a:r>
              <a:rPr lang="en-US" b="0" dirty="0" smtClean="0"/>
              <a:t>, n, </a:t>
            </a:r>
            <a:r>
              <a:rPr lang="en-US" b="0" dirty="0" smtClean="0">
                <a:latin typeface="Symbol" pitchFamily="18" charset="2"/>
              </a:rPr>
              <a:t>g </a:t>
            </a:r>
            <a:r>
              <a:rPr lang="en-US" b="0" dirty="0" smtClean="0"/>
              <a:t>and e irradiation.</a:t>
            </a:r>
          </a:p>
          <a:p>
            <a:pPr lvl="1"/>
            <a:r>
              <a:rPr lang="en-US" b="0" dirty="0" smtClean="0"/>
              <a:t>Defect introduction rates are depending on particle type and particle energy and (for some) on material!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Summary on defects with strong impact on device performance after irradiation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7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44" name="Text Box 45"/>
          <p:cNvSpPr txBox="1">
            <a:spLocks noChangeArrowheads="1"/>
          </p:cNvSpPr>
          <p:nvPr/>
        </p:nvSpPr>
        <p:spPr bwMode="auto">
          <a:xfrm>
            <a:off x="5583718" y="932109"/>
            <a:ext cx="1876425" cy="823913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/>
              <a:t>positive charge </a:t>
            </a:r>
            <a:r>
              <a:rPr lang="en-US" sz="1000" dirty="0"/>
              <a:t>(higher introduction after proton irradiation than after neutron irradiation)</a:t>
            </a:r>
          </a:p>
        </p:txBody>
      </p:sp>
      <p:sp>
        <p:nvSpPr>
          <p:cNvPr id="45" name="Text Box 45"/>
          <p:cNvSpPr txBox="1">
            <a:spLocks noChangeArrowheads="1"/>
          </p:cNvSpPr>
          <p:nvPr/>
        </p:nvSpPr>
        <p:spPr bwMode="auto">
          <a:xfrm>
            <a:off x="3266855" y="932110"/>
            <a:ext cx="1876425" cy="823913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/>
              <a:t>positive charge </a:t>
            </a:r>
            <a:r>
              <a:rPr lang="en-US" sz="1000" dirty="0"/>
              <a:t>(higher introduction after proton </a:t>
            </a:r>
            <a:r>
              <a:rPr lang="en-US" sz="1000" dirty="0" smtClean="0"/>
              <a:t>than </a:t>
            </a:r>
            <a:r>
              <a:rPr lang="en-US" sz="1000" dirty="0"/>
              <a:t>after neutron </a:t>
            </a:r>
            <a:r>
              <a:rPr lang="en-US" sz="1000" dirty="0" smtClean="0"/>
              <a:t>irradiation, oxygen dependent)</a:t>
            </a:r>
            <a:endParaRPr lang="en-US" sz="1000" dirty="0"/>
          </a:p>
        </p:txBody>
      </p:sp>
      <p:sp>
        <p:nvSpPr>
          <p:cNvPr id="46" name="Text Box 41"/>
          <p:cNvSpPr txBox="1">
            <a:spLocks noChangeArrowheads="1"/>
          </p:cNvSpPr>
          <p:nvPr/>
        </p:nvSpPr>
        <p:spPr bwMode="auto">
          <a:xfrm>
            <a:off x="116506" y="3014956"/>
            <a:ext cx="1800200" cy="954107"/>
          </a:xfrm>
          <a:prstGeom prst="rect">
            <a:avLst/>
          </a:prstGeom>
          <a:noFill/>
          <a:ln w="12700" algn="ctr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</a:lvl1pPr>
          </a:lstStyle>
          <a:p>
            <a:r>
              <a:rPr lang="en-US" sz="1600" dirty="0"/>
              <a:t>leakage current</a:t>
            </a:r>
            <a:br>
              <a:rPr lang="en-US" sz="1600" dirty="0"/>
            </a:br>
            <a:r>
              <a:rPr lang="en-US" sz="1600" dirty="0" smtClean="0"/>
              <a:t>&amp; </a:t>
            </a:r>
            <a:r>
              <a:rPr lang="en-US" sz="1600" dirty="0"/>
              <a:t>neg. charge</a:t>
            </a:r>
            <a:br>
              <a:rPr lang="en-US" sz="1600" dirty="0"/>
            </a:br>
            <a:r>
              <a:rPr lang="en-US" sz="1200" dirty="0" smtClean="0"/>
              <a:t>current </a:t>
            </a:r>
            <a:r>
              <a:rPr lang="en-US" sz="1200" dirty="0"/>
              <a:t>after  </a:t>
            </a:r>
            <a:r>
              <a:rPr lang="en-US" sz="1200" dirty="0">
                <a:sym typeface="Symbol" pitchFamily="18" charset="2"/>
              </a:rPr>
              <a:t></a:t>
            </a:r>
            <a:r>
              <a:rPr lang="en-US" sz="1200" dirty="0"/>
              <a:t> </a:t>
            </a:r>
            <a:r>
              <a:rPr lang="en-US" sz="1200" dirty="0" err="1" smtClean="0"/>
              <a:t>irrad</a:t>
            </a:r>
            <a:r>
              <a:rPr lang="en-US" sz="1200" dirty="0" smtClean="0"/>
              <a:t>,</a:t>
            </a:r>
            <a:br>
              <a:rPr lang="en-US" sz="1200" dirty="0" smtClean="0"/>
            </a:br>
            <a:r>
              <a:rPr lang="en-US" sz="1200" dirty="0" smtClean="0"/>
              <a:t> V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O (?)</a:t>
            </a:r>
            <a:endParaRPr lang="en-US" sz="1200" dirty="0"/>
          </a:p>
        </p:txBody>
      </p:sp>
      <p:sp>
        <p:nvSpPr>
          <p:cNvPr id="47" name="Text Box 39"/>
          <p:cNvSpPr txBox="1">
            <a:spLocks noChangeArrowheads="1"/>
          </p:cNvSpPr>
          <p:nvPr/>
        </p:nvSpPr>
        <p:spPr bwMode="auto">
          <a:xfrm>
            <a:off x="7444152" y="3474005"/>
            <a:ext cx="1628348" cy="861774"/>
          </a:xfrm>
          <a:prstGeom prst="rect">
            <a:avLst/>
          </a:prstGeom>
          <a:noFill/>
          <a:ln w="12700" algn="ctr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/>
              <a:t>Reverse annealing</a:t>
            </a:r>
            <a:br>
              <a:rPr lang="en-US" sz="1800" dirty="0"/>
            </a:br>
            <a:r>
              <a:rPr lang="en-US" sz="1400" dirty="0"/>
              <a:t>(</a:t>
            </a:r>
            <a:r>
              <a:rPr lang="en-US" sz="1400" dirty="0" smtClean="0"/>
              <a:t>negative  </a:t>
            </a:r>
            <a:r>
              <a:rPr lang="en-US" sz="1400" dirty="0"/>
              <a:t>charge)</a:t>
            </a:r>
          </a:p>
        </p:txBody>
      </p:sp>
      <p:sp>
        <p:nvSpPr>
          <p:cNvPr id="48" name="Text Box 39"/>
          <p:cNvSpPr txBox="1">
            <a:spLocks noChangeArrowheads="1"/>
          </p:cNvSpPr>
          <p:nvPr/>
        </p:nvSpPr>
        <p:spPr bwMode="auto">
          <a:xfrm>
            <a:off x="2630267" y="4779150"/>
            <a:ext cx="2292934" cy="553998"/>
          </a:xfrm>
          <a:prstGeom prst="rect">
            <a:avLst/>
          </a:prstGeom>
          <a:noFill/>
          <a:ln w="12700" algn="ctr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</a:lvl1pPr>
          </a:lstStyle>
          <a:p>
            <a:r>
              <a:rPr lang="en-US" sz="1600" dirty="0"/>
              <a:t>Boron: shallow dopant</a:t>
            </a:r>
            <a:br>
              <a:rPr lang="en-US" sz="1600" dirty="0"/>
            </a:br>
            <a:r>
              <a:rPr lang="en-US" sz="1400" dirty="0"/>
              <a:t>(negative  charge)</a:t>
            </a:r>
          </a:p>
        </p:txBody>
      </p:sp>
      <p:sp>
        <p:nvSpPr>
          <p:cNvPr id="49" name="Text Box 39"/>
          <p:cNvSpPr txBox="1">
            <a:spLocks noChangeArrowheads="1"/>
          </p:cNvSpPr>
          <p:nvPr/>
        </p:nvSpPr>
        <p:spPr bwMode="auto">
          <a:xfrm>
            <a:off x="341530" y="1269050"/>
            <a:ext cx="2610290" cy="553998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</a:lvl1pPr>
          </a:lstStyle>
          <a:p>
            <a:r>
              <a:rPr lang="en-US" sz="1600" dirty="0"/>
              <a:t>Phosphorus: shallow dopant</a:t>
            </a:r>
            <a:br>
              <a:rPr lang="en-US" sz="1600" dirty="0"/>
            </a:br>
            <a:r>
              <a:rPr lang="en-US" sz="1400" dirty="0"/>
              <a:t>(positive charge)</a:t>
            </a:r>
          </a:p>
        </p:txBody>
      </p:sp>
      <p:sp>
        <p:nvSpPr>
          <p:cNvPr id="50" name="Text Box 39"/>
          <p:cNvSpPr txBox="1">
            <a:spLocks noChangeArrowheads="1"/>
          </p:cNvSpPr>
          <p:nvPr/>
        </p:nvSpPr>
        <p:spPr bwMode="auto">
          <a:xfrm>
            <a:off x="7407690" y="2303876"/>
            <a:ext cx="1574800" cy="646331"/>
          </a:xfrm>
          <a:prstGeom prst="rect">
            <a:avLst/>
          </a:prstGeom>
          <a:noFill/>
          <a:ln w="12700" algn="ctr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/>
              <a:t>Leakage current: </a:t>
            </a:r>
            <a:r>
              <a:rPr lang="en-US" sz="1200" dirty="0" smtClean="0"/>
              <a:t>V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 </a:t>
            </a:r>
            <a:endParaRPr lang="en-US" sz="1000" dirty="0"/>
          </a:p>
        </p:txBody>
      </p:sp>
      <p:sp>
        <p:nvSpPr>
          <p:cNvPr id="51" name="Oval 38"/>
          <p:cNvSpPr>
            <a:spLocks noChangeArrowheads="1"/>
          </p:cNvSpPr>
          <p:nvPr/>
        </p:nvSpPr>
        <p:spPr bwMode="auto">
          <a:xfrm rot="869036">
            <a:off x="4487486" y="3307604"/>
            <a:ext cx="2003196" cy="746641"/>
          </a:xfrm>
          <a:prstGeom prst="ellips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40"/>
          <p:cNvSpPr>
            <a:spLocks noChangeShapeType="1"/>
          </p:cNvSpPr>
          <p:nvPr/>
        </p:nvSpPr>
        <p:spPr bwMode="auto">
          <a:xfrm flipH="1" flipV="1">
            <a:off x="6417205" y="3849051"/>
            <a:ext cx="1026946" cy="21829"/>
          </a:xfrm>
          <a:prstGeom prst="line">
            <a:avLst/>
          </a:prstGeom>
          <a:noFill/>
          <a:ln w="15875">
            <a:solidFill>
              <a:srgbClr val="00B050"/>
            </a:solidFill>
            <a:round/>
            <a:headEnd w="lg" len="lg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40"/>
          <p:cNvSpPr>
            <a:spLocks noChangeShapeType="1"/>
          </p:cNvSpPr>
          <p:nvPr/>
        </p:nvSpPr>
        <p:spPr bwMode="auto">
          <a:xfrm flipH="1" flipV="1">
            <a:off x="3491881" y="4374106"/>
            <a:ext cx="177698" cy="405045"/>
          </a:xfrm>
          <a:prstGeom prst="line">
            <a:avLst/>
          </a:prstGeom>
          <a:noFill/>
          <a:ln w="15875">
            <a:solidFill>
              <a:srgbClr val="00B050"/>
            </a:solidFill>
            <a:round/>
            <a:headEnd w="lg" len="lg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3224171" y="3969062"/>
            <a:ext cx="492734" cy="360039"/>
          </a:xfrm>
          <a:prstGeom prst="ellips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3224171" y="2303878"/>
            <a:ext cx="492734" cy="360039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56" name="Line 40"/>
          <p:cNvSpPr>
            <a:spLocks noChangeShapeType="1"/>
          </p:cNvSpPr>
          <p:nvPr/>
        </p:nvSpPr>
        <p:spPr bwMode="auto">
          <a:xfrm>
            <a:off x="2630267" y="1823047"/>
            <a:ext cx="593904" cy="660848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 w="lg" len="lg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3731320" y="2438892"/>
            <a:ext cx="570651" cy="360039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4256965" y="2267003"/>
            <a:ext cx="666236" cy="360039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5583719" y="2619353"/>
            <a:ext cx="1588072" cy="787781"/>
          </a:xfrm>
          <a:prstGeom prst="ellipse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Line 40"/>
          <p:cNvSpPr>
            <a:spLocks noChangeShapeType="1"/>
          </p:cNvSpPr>
          <p:nvPr/>
        </p:nvSpPr>
        <p:spPr bwMode="auto">
          <a:xfrm flipV="1">
            <a:off x="1916706" y="3223888"/>
            <a:ext cx="1860029" cy="295123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 w="lg" len="lg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Line 40"/>
          <p:cNvSpPr>
            <a:spLocks noChangeShapeType="1"/>
          </p:cNvSpPr>
          <p:nvPr/>
        </p:nvSpPr>
        <p:spPr bwMode="auto">
          <a:xfrm flipH="1">
            <a:off x="7047650" y="2619353"/>
            <a:ext cx="358298" cy="135864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 w="lg" len="lg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3783217" y="3016864"/>
            <a:ext cx="473749" cy="414046"/>
          </a:xfrm>
          <a:prstGeom prst="ellipse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63" name="Line 40"/>
          <p:cNvSpPr>
            <a:spLocks noChangeShapeType="1"/>
          </p:cNvSpPr>
          <p:nvPr/>
        </p:nvSpPr>
        <p:spPr bwMode="auto">
          <a:xfrm flipH="1">
            <a:off x="4050996" y="1823049"/>
            <a:ext cx="154071" cy="615843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 w="lg" len="lg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Line 40"/>
          <p:cNvSpPr>
            <a:spLocks noChangeShapeType="1"/>
          </p:cNvSpPr>
          <p:nvPr/>
        </p:nvSpPr>
        <p:spPr bwMode="auto">
          <a:xfrm flipH="1">
            <a:off x="4923201" y="1756022"/>
            <a:ext cx="1358988" cy="637864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 w="lg" len="lg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17504" y="4879203"/>
            <a:ext cx="3108573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b="1" dirty="0" smtClean="0">
                <a:solidFill>
                  <a:srgbClr val="FF0000"/>
                </a:solidFill>
              </a:rPr>
              <a:t>A table with levels and cross sections is given in the spare slides.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59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Damage: Defects &amp; NIEL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19"/>
            <a:ext cx="8640960" cy="99011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Study on defects concentrations and damage after </a:t>
            </a:r>
            <a:r>
              <a:rPr lang="en-US" u="sng" dirty="0"/>
              <a:t>electron irradiation</a:t>
            </a:r>
            <a:r>
              <a:rPr lang="en-US" dirty="0"/>
              <a:t> (1.5 to </a:t>
            </a:r>
            <a:r>
              <a:rPr lang="en-US" dirty="0" smtClean="0"/>
              <a:t>27 </a:t>
            </a:r>
            <a:r>
              <a:rPr lang="en-US" dirty="0"/>
              <a:t>MeV</a:t>
            </a:r>
            <a:r>
              <a:rPr lang="en-US" dirty="0" smtClean="0"/>
              <a:t>)</a:t>
            </a:r>
          </a:p>
          <a:p>
            <a:pPr lvl="1"/>
            <a:r>
              <a:rPr lang="en-US" u="sng" dirty="0" smtClean="0"/>
              <a:t>Aim</a:t>
            </a:r>
            <a:r>
              <a:rPr lang="en-US" dirty="0" smtClean="0"/>
              <a:t>: Understand defect generation as function of electron energy  (“silicon recoil energy scan”)</a:t>
            </a:r>
          </a:p>
          <a:p>
            <a:pPr lvl="1"/>
            <a:r>
              <a:rPr lang="en-US" dirty="0" smtClean="0"/>
              <a:t>What is the threshold for defect cluster formation in terms of PKA (Primary Knock-on Atom) energy?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G.Casse and M.Moll, RD50 Status Report, June 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-</a:t>
            </a:r>
            <a:fld id="{4BC41057-E5DD-4345-B334-EB94862F885B}" type="slidenum">
              <a:rPr lang="en-GB" smtClean="0"/>
              <a:pPr/>
              <a:t>8</a:t>
            </a:fld>
            <a:r>
              <a:rPr lang="en-GB" smtClean="0"/>
              <a:t>-</a:t>
            </a:r>
            <a:endParaRPr lang="en-GB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1500" y="4426768"/>
            <a:ext cx="8685964" cy="7124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900" dirty="0" smtClean="0"/>
              <a:t>Electrons </a:t>
            </a:r>
            <a:r>
              <a:rPr lang="en-US" sz="1900" dirty="0"/>
              <a:t>above ≈</a:t>
            </a:r>
            <a:r>
              <a:rPr lang="en-US" sz="1900" dirty="0" smtClean="0"/>
              <a:t> </a:t>
            </a:r>
            <a:r>
              <a:rPr lang="en-US" sz="1900" dirty="0"/>
              <a:t>3 MeV </a:t>
            </a:r>
            <a:r>
              <a:rPr lang="en-US" sz="1900" dirty="0" smtClean="0"/>
              <a:t>produce “cluster damage” </a:t>
            </a:r>
          </a:p>
          <a:p>
            <a:pPr lvl="2"/>
            <a:r>
              <a:rPr lang="en-US" sz="1900" dirty="0" smtClean="0"/>
              <a:t>Reverse annealing (N</a:t>
            </a:r>
            <a:r>
              <a:rPr lang="en-US" sz="1900" baseline="-25000" dirty="0" smtClean="0"/>
              <a:t>eff</a:t>
            </a:r>
            <a:r>
              <a:rPr lang="en-US" sz="1900" dirty="0" smtClean="0"/>
              <a:t>) observed and matching the observed defect concentrations (H-defects)</a:t>
            </a:r>
            <a:endParaRPr lang="en-GB" sz="1900" baseline="30000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202070" y="6289865"/>
            <a:ext cx="3865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[Effective NIEL: </a:t>
            </a:r>
            <a:r>
              <a:rPr lang="en-US" sz="1200" i="1" dirty="0" err="1" smtClean="0"/>
              <a:t>Inguimbert</a:t>
            </a:r>
            <a:r>
              <a:rPr lang="en-US" sz="1200" i="1" dirty="0" smtClean="0"/>
              <a:t> et al., IEEE TNS 57 (2010)1915]</a:t>
            </a:r>
            <a:endParaRPr lang="en-GB" sz="12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171504" y="6566864"/>
            <a:ext cx="395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[more details: </a:t>
            </a:r>
            <a:r>
              <a:rPr lang="en-GB" sz="1200" b="1" dirty="0" err="1" smtClean="0"/>
              <a:t>R.Radu</a:t>
            </a:r>
            <a:r>
              <a:rPr lang="en-GB" sz="1200" b="1" dirty="0" smtClean="0"/>
              <a:t> </a:t>
            </a:r>
            <a:r>
              <a:rPr lang="en-GB" sz="1200" b="1" dirty="0"/>
              <a:t>et al, </a:t>
            </a:r>
            <a:r>
              <a:rPr lang="en-GB" sz="1200" b="1" dirty="0" smtClean="0"/>
              <a:t>JAP </a:t>
            </a:r>
            <a:r>
              <a:rPr lang="en-GB" sz="1200" b="1" dirty="0"/>
              <a:t>117, 164503, 2015</a:t>
            </a:r>
            <a:r>
              <a:rPr lang="en-US" sz="1200" b="1" dirty="0"/>
              <a:t>] </a:t>
            </a:r>
            <a:endParaRPr lang="en-GB" sz="1200" b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7448" y="1763948"/>
            <a:ext cx="3752394" cy="25637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569" y="1800967"/>
            <a:ext cx="3420379" cy="25267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5202070" y="4336358"/>
            <a:ext cx="3375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Example: 15 MeV e (2.2 x10</a:t>
            </a:r>
            <a:r>
              <a:rPr lang="en-US" sz="1400" i="1" baseline="30000" dirty="0" smtClean="0"/>
              <a:t>14</a:t>
            </a:r>
            <a:r>
              <a:rPr lang="en-US" sz="1400" i="1" dirty="0" smtClean="0"/>
              <a:t> e/cm</a:t>
            </a:r>
            <a:r>
              <a:rPr lang="en-US" sz="1400" i="1" baseline="30000" dirty="0" smtClean="0"/>
              <a:t>2</a:t>
            </a:r>
            <a:r>
              <a:rPr lang="en-US" sz="1400" i="1" dirty="0" smtClean="0"/>
              <a:t>), STFZ</a:t>
            </a:r>
            <a:endParaRPr lang="en-GB" sz="1400" i="1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01686" y="5178062"/>
            <a:ext cx="8640960" cy="11118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Observation on the NIEL (Non Ionizing Energy Loss) for electrons below 30 MeV</a:t>
            </a:r>
          </a:p>
          <a:p>
            <a:pPr lvl="1"/>
            <a:r>
              <a:rPr lang="en-US" b="0" dirty="0" smtClean="0"/>
              <a:t>The leakage current damage factor (alpha) does not scale with the “classical NIEL”</a:t>
            </a:r>
          </a:p>
          <a:p>
            <a:pPr lvl="1"/>
            <a:r>
              <a:rPr lang="en-US" b="0" dirty="0" smtClean="0"/>
              <a:t>We had to use the “effective NIEL” as calculated by Molecular Dynamics (MD) calculations</a:t>
            </a:r>
            <a:br>
              <a:rPr lang="en-US" b="0" dirty="0" smtClean="0"/>
            </a:br>
            <a:r>
              <a:rPr lang="en-US" b="0" dirty="0" smtClean="0"/>
              <a:t>to describe the leakage current and the introduction of cluster related defects correctly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24175" y="3203975"/>
            <a:ext cx="1392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..type inversion during annealing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25576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6565" y="1088740"/>
            <a:ext cx="8161675" cy="2783740"/>
          </a:xfrm>
        </p:spPr>
        <p:txBody>
          <a:bodyPr/>
          <a:lstStyle/>
          <a:p>
            <a:r>
              <a:rPr lang="en-US" altLang="en-US" dirty="0" smtClean="0"/>
              <a:t>Device Characterization &amp; Simulation</a:t>
            </a:r>
            <a:endParaRPr lang="en-US" alt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G.Casse and M.Moll, RD50 Status Report, June 2015</a:t>
            </a:r>
            <a:endParaRPr lang="en-US" altLang="en-US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-</a:t>
            </a:r>
            <a:fld id="{7B862179-C607-4539-B9ED-58A3DCA06187}" type="slidenum">
              <a:rPr lang="en-US" altLang="en-US" smtClean="0"/>
              <a:pPr/>
              <a:t>9</a:t>
            </a:fld>
            <a:r>
              <a:rPr lang="en-US" altLang="en-US" smtClean="0"/>
              <a:t>-</a:t>
            </a:r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35420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haels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11313</TotalTime>
  <Words>2676</Words>
  <Application>Microsoft Office PowerPoint</Application>
  <PresentationFormat>On-screen Show (4:3)</PresentationFormat>
  <Paragraphs>505</Paragraphs>
  <Slides>34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7" baseType="lpstr">
      <vt:lpstr>ＭＳ Ｐゴシック</vt:lpstr>
      <vt:lpstr>Aharoni</vt:lpstr>
      <vt:lpstr>Arial</vt:lpstr>
      <vt:lpstr>Calibri</vt:lpstr>
      <vt:lpstr>Cambria Math</vt:lpstr>
      <vt:lpstr>JBLFKY+CMSS10</vt:lpstr>
      <vt:lpstr>Symbol</vt:lpstr>
      <vt:lpstr>Tahoma</vt:lpstr>
      <vt:lpstr>Times New Roman</vt:lpstr>
      <vt:lpstr>TimesNewRomanPS-BoldMT</vt:lpstr>
      <vt:lpstr>Wingdings</vt:lpstr>
      <vt:lpstr>Michaels presentation</vt:lpstr>
      <vt:lpstr>Enačba</vt:lpstr>
      <vt:lpstr>RD50 Status Report – June 2015</vt:lpstr>
      <vt:lpstr>Motivation and Challenge</vt:lpstr>
      <vt:lpstr>The RD50 Collaboration</vt:lpstr>
      <vt:lpstr>RD50 Organizational Structure</vt:lpstr>
      <vt:lpstr>Defect &amp; Material Characterization</vt:lpstr>
      <vt:lpstr>Defect Characterization</vt:lpstr>
      <vt:lpstr>Summary on defects with strong impact on device performance after irradiation</vt:lpstr>
      <vt:lpstr>Electron Damage: Defects &amp; NIEL </vt:lpstr>
      <vt:lpstr>Device Characterization &amp; Simulation</vt:lpstr>
      <vt:lpstr>TCAD simulations</vt:lpstr>
      <vt:lpstr>RD50 Simulation working group</vt:lpstr>
      <vt:lpstr>Segmented Sensors with  read-out at the n+ contact  (n-in-p or n-in-n)</vt:lpstr>
      <vt:lpstr>Reminder: Segmented sensors: n+ vs. p+ readout</vt:lpstr>
      <vt:lpstr>Thin p-type pixel sensors</vt:lpstr>
      <vt:lpstr>Slim Edges</vt:lpstr>
      <vt:lpstr>New structures  </vt:lpstr>
      <vt:lpstr>Reminder: Charge Multiplication</vt:lpstr>
      <vt:lpstr>Low Gain Avalanche Detectors (LGAD)</vt:lpstr>
      <vt:lpstr>HVCMOS &amp; monolithic devices</vt:lpstr>
      <vt:lpstr>HVCMOS</vt:lpstr>
      <vt:lpstr>TPA – Two Photon Absorption</vt:lpstr>
      <vt:lpstr>Workplan for 2015/2016  (1/2)</vt:lpstr>
      <vt:lpstr>Workplan for 2015/2016  (2/2)</vt:lpstr>
      <vt:lpstr>RD50 main achievements &amp; links to LHC Experiments</vt:lpstr>
      <vt:lpstr>Recent key results</vt:lpstr>
      <vt:lpstr>Spare Slides</vt:lpstr>
      <vt:lpstr>Summary on defects with strong impact on device performance after irradiation</vt:lpstr>
      <vt:lpstr>Reminder: NIEL – Non Ionizing Energy Loss  Displacement damage functions</vt:lpstr>
      <vt:lpstr>NIEL for electron damage</vt:lpstr>
      <vt:lpstr>Ratio of cluster to point defects</vt:lpstr>
      <vt:lpstr>Edge-TCT to Study Fields</vt:lpstr>
      <vt:lpstr>Charge Multiplication</vt:lpstr>
      <vt:lpstr>New structures: slim and active edges</vt:lpstr>
      <vt:lpstr>3D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Moll</dc:creator>
  <cp:lastModifiedBy>Michael Moll</cp:lastModifiedBy>
  <cp:revision>573</cp:revision>
  <cp:lastPrinted>2012-06-13T10:05:21Z</cp:lastPrinted>
  <dcterms:created xsi:type="dcterms:W3CDTF">2012-04-12T14:25:35Z</dcterms:created>
  <dcterms:modified xsi:type="dcterms:W3CDTF">2015-06-03T10:27:31Z</dcterms:modified>
</cp:coreProperties>
</file>