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79" r:id="rId1"/>
  </p:sldMasterIdLst>
  <p:notesMasterIdLst>
    <p:notesMasterId r:id="rId6"/>
  </p:notesMasterIdLst>
  <p:sldIdLst>
    <p:sldId id="399" r:id="rId2"/>
    <p:sldId id="401" r:id="rId3"/>
    <p:sldId id="402" r:id="rId4"/>
    <p:sldId id="400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CC9933"/>
    <a:srgbClr val="0099FF"/>
    <a:srgbClr val="FF00FF"/>
    <a:srgbClr val="FF00CC"/>
    <a:srgbClr val="008000"/>
    <a:srgbClr val="003399"/>
    <a:srgbClr val="0066FF"/>
    <a:srgbClr val="CC0000"/>
    <a:srgbClr val="CDD3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06" autoAdjust="0"/>
    <p:restoredTop sz="94660"/>
  </p:normalViewPr>
  <p:slideViewPr>
    <p:cSldViewPr>
      <p:cViewPr varScale="1">
        <p:scale>
          <a:sx n="92" d="100"/>
          <a:sy n="92" d="100"/>
        </p:scale>
        <p:origin x="-105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8405" cy="384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D693CF9-B178-43EF-BFFF-127C45C33E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1432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308100" y="2667000"/>
            <a:ext cx="7162800" cy="1331913"/>
          </a:xfrm>
        </p:spPr>
        <p:txBody>
          <a:bodyPr anchorCtr="1"/>
          <a:lstStyle>
            <a:lvl1pPr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687513" y="4343400"/>
            <a:ext cx="6400800" cy="1752600"/>
          </a:xfrm>
          <a:ln w="9525"/>
        </p:spPr>
        <p:txBody>
          <a:bodyPr/>
          <a:lstStyle>
            <a:lvl1pPr marL="0" indent="0" algn="ctr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457200"/>
            <a:ext cx="19812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457200"/>
            <a:ext cx="57912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9170" y="164575"/>
            <a:ext cx="6567255" cy="62909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24000"/>
            <a:ext cx="38862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862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295057" y="164575"/>
            <a:ext cx="6567255" cy="629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Outline</a:t>
            </a:r>
          </a:p>
        </p:txBody>
      </p:sp>
      <p:sp>
        <p:nvSpPr>
          <p:cNvPr id="5123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086295"/>
            <a:ext cx="7924800" cy="510786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095" name="Rectangle 47"/>
          <p:cNvSpPr>
            <a:spLocks noChangeArrowheads="1"/>
          </p:cNvSpPr>
          <p:nvPr/>
        </p:nvSpPr>
        <p:spPr bwMode="auto">
          <a:xfrm>
            <a:off x="616285" y="894270"/>
            <a:ext cx="7924800" cy="76200"/>
          </a:xfrm>
          <a:prstGeom prst="rect">
            <a:avLst/>
          </a:prstGeom>
          <a:gradFill rotWithShape="0">
            <a:gsLst>
              <a:gs pos="0">
                <a:srgbClr val="CC0000"/>
              </a:gs>
              <a:gs pos="100000">
                <a:srgbClr val="CC0000">
                  <a:gamma/>
                  <a:tint val="24314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097" name="Text Box 49"/>
          <p:cNvSpPr txBox="1">
            <a:spLocks noChangeArrowheads="1"/>
          </p:cNvSpPr>
          <p:nvPr/>
        </p:nvSpPr>
        <p:spPr bwMode="auto">
          <a:xfrm>
            <a:off x="7467600" y="6248400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98" name="Text Box 50"/>
          <p:cNvSpPr txBox="1">
            <a:spLocks noChangeArrowheads="1"/>
          </p:cNvSpPr>
          <p:nvPr/>
        </p:nvSpPr>
        <p:spPr bwMode="auto">
          <a:xfrm>
            <a:off x="6914705" y="6232565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  <a:defRPr/>
            </a:pPr>
            <a:r>
              <a:rPr lang="en-US" sz="1200" i="1" dirty="0">
                <a:solidFill>
                  <a:srgbClr val="000099"/>
                </a:solidFill>
                <a:latin typeface="Times New Roman" pitchFamily="18" charset="0"/>
              </a:rPr>
              <a:t>Page</a:t>
            </a:r>
            <a:r>
              <a:rPr lang="en-US" sz="2400" i="1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fld id="{4AE0B11B-DBB4-43EA-9EBA-192123257F1C}" type="slidenum">
              <a:rPr lang="en-US" sz="1200" i="1">
                <a:solidFill>
                  <a:srgbClr val="000099"/>
                </a:solidFill>
                <a:latin typeface="Times New Roman" pitchFamily="18" charset="0"/>
              </a:rPr>
              <a:pPr algn="r" eaLnBrk="0" hangingPunct="0">
                <a:spcBef>
                  <a:spcPct val="50000"/>
                </a:spcBef>
                <a:defRPr/>
              </a:pPr>
              <a:t>‹#›</a:t>
            </a:fld>
            <a:endParaRPr lang="en-US" sz="1200" i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099" name="Text Box 51"/>
          <p:cNvSpPr txBox="1">
            <a:spLocks noChangeArrowheads="1"/>
          </p:cNvSpPr>
          <p:nvPr/>
        </p:nvSpPr>
        <p:spPr bwMode="auto">
          <a:xfrm>
            <a:off x="693095" y="6386185"/>
            <a:ext cx="491584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1200" i="1" dirty="0" smtClean="0">
                <a:solidFill>
                  <a:srgbClr val="000099"/>
                </a:solidFill>
                <a:latin typeface="Times New Roman" pitchFamily="18" charset="0"/>
              </a:rPr>
              <a:t>April 30, 2015 </a:t>
            </a:r>
            <a:r>
              <a:rPr lang="en-US" sz="1200" i="1" dirty="0">
                <a:solidFill>
                  <a:srgbClr val="000099"/>
                </a:solidFill>
                <a:latin typeface="Times New Roman" pitchFamily="18" charset="0"/>
              </a:rPr>
              <a:t>– </a:t>
            </a:r>
            <a:r>
              <a:rPr lang="en-US" sz="1200" i="1" dirty="0" smtClean="0">
                <a:solidFill>
                  <a:srgbClr val="000099"/>
                </a:solidFill>
                <a:latin typeface="Times New Roman" pitchFamily="18" charset="0"/>
              </a:rPr>
              <a:t>BI</a:t>
            </a:r>
            <a:r>
              <a:rPr lang="en-US" sz="1200" i="1" baseline="0" dirty="0" smtClean="0">
                <a:solidFill>
                  <a:srgbClr val="000099"/>
                </a:solidFill>
                <a:latin typeface="Times New Roman" pitchFamily="18" charset="0"/>
              </a:rPr>
              <a:t> Technical Board –</a:t>
            </a:r>
            <a:r>
              <a:rPr lang="en-US" sz="1200" i="1" dirty="0" smtClean="0">
                <a:solidFill>
                  <a:srgbClr val="000099"/>
                </a:solidFill>
                <a:latin typeface="Times New Roman" pitchFamily="18" charset="0"/>
              </a:rPr>
              <a:t> M. </a:t>
            </a:r>
            <a:r>
              <a:rPr lang="en-US" sz="1200" i="1" dirty="0">
                <a:solidFill>
                  <a:srgbClr val="000099"/>
                </a:solidFill>
                <a:latin typeface="Times New Roman" pitchFamily="18" charset="0"/>
              </a:rPr>
              <a:t>Wendt</a:t>
            </a:r>
          </a:p>
        </p:txBody>
      </p:sp>
      <p:sp>
        <p:nvSpPr>
          <p:cNvPr id="2100" name="Line 52"/>
          <p:cNvSpPr>
            <a:spLocks noChangeShapeType="1"/>
          </p:cNvSpPr>
          <p:nvPr/>
        </p:nvSpPr>
        <p:spPr bwMode="auto">
          <a:xfrm>
            <a:off x="616285" y="6309375"/>
            <a:ext cx="7924800" cy="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10" name="Picture 9" descr="Logo_cern.pdf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8880" y="49359"/>
            <a:ext cx="801625" cy="8016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125000"/>
        <a:buChar char="•"/>
        <a:defRPr kumimoji="1" sz="2000" b="1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kumimoji="1" b="1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oleObject" Target="../embeddings/oleObject1.bin"/><Relationship Id="rId6" Type="http://schemas.openxmlformats.org/officeDocument/2006/relationships/image" Target="../media/image6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046" y="164575"/>
            <a:ext cx="7873024" cy="629095"/>
          </a:xfrm>
        </p:spPr>
        <p:txBody>
          <a:bodyPr/>
          <a:lstStyle/>
          <a:p>
            <a:r>
              <a:rPr lang="en-US" dirty="0" smtClean="0"/>
              <a:t>LHC BPM Timing Specs – 1</a:t>
            </a:r>
            <a:r>
              <a:rPr lang="en-US" baseline="30000" dirty="0" smtClean="0"/>
              <a:t>st</a:t>
            </a:r>
            <a:r>
              <a:rPr lang="en-US" dirty="0" smtClean="0"/>
              <a:t> thoughts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3095" y="1009485"/>
            <a:ext cx="7841305" cy="5261485"/>
          </a:xfrm>
        </p:spPr>
        <p:txBody>
          <a:bodyPr/>
          <a:lstStyle/>
          <a:p>
            <a:r>
              <a:rPr lang="en-US" dirty="0" smtClean="0"/>
              <a:t>Upgrade of the LHC BPM electronics (for HL-LHC):</a:t>
            </a:r>
          </a:p>
          <a:p>
            <a:pPr lvl="1"/>
            <a:r>
              <a:rPr lang="en-US" dirty="0" smtClean="0"/>
              <a:t>Keep existing infrastructure</a:t>
            </a:r>
          </a:p>
          <a:p>
            <a:pPr lvl="2"/>
            <a:r>
              <a:rPr lang="en-US" dirty="0" smtClean="0"/>
              <a:t>Beam pickups, cables, fibers, VME system, etc.</a:t>
            </a:r>
          </a:p>
          <a:p>
            <a:pPr lvl="1"/>
            <a:r>
              <a:rPr lang="en-US" dirty="0" smtClean="0"/>
              <a:t>Upgrade of analog, DAQ and trigger electronics</a:t>
            </a:r>
          </a:p>
          <a:p>
            <a:pPr lvl="2"/>
            <a:r>
              <a:rPr lang="en-US" dirty="0" smtClean="0"/>
              <a:t>Minimalistic analog front-end</a:t>
            </a:r>
          </a:p>
          <a:p>
            <a:pPr lvl="3"/>
            <a:r>
              <a:rPr lang="en-US" dirty="0" smtClean="0"/>
              <a:t>Preferable time-multiplexed single channel for 2 BPM electrodes</a:t>
            </a:r>
          </a:p>
          <a:p>
            <a:pPr lvl="2"/>
            <a:r>
              <a:rPr lang="en-US" dirty="0" smtClean="0"/>
              <a:t>Digital direct </a:t>
            </a:r>
            <a:r>
              <a:rPr lang="en-US" dirty="0" err="1" smtClean="0"/>
              <a:t>downconversion</a:t>
            </a:r>
            <a:r>
              <a:rPr lang="en-US" dirty="0" smtClean="0"/>
              <a:t> (DDC) technique</a:t>
            </a:r>
          </a:p>
          <a:p>
            <a:pPr lvl="3"/>
            <a:r>
              <a:rPr lang="en-US" dirty="0" smtClean="0"/>
              <a:t>Convolution integral or I/Q mixing?</a:t>
            </a:r>
          </a:p>
          <a:p>
            <a:pPr lvl="2"/>
            <a:r>
              <a:rPr lang="en-US" dirty="0" smtClean="0"/>
              <a:t>Internal ADC and FPGA clocks with </a:t>
            </a:r>
            <a:r>
              <a:rPr lang="en-US" dirty="0" smtClean="0">
                <a:solidFill>
                  <a:srgbClr val="FF0000"/>
                </a:solidFill>
              </a:rPr>
              <a:t>ultra-low sub-</a:t>
            </a:r>
            <a:r>
              <a:rPr lang="en-US" dirty="0" err="1" smtClean="0">
                <a:solidFill>
                  <a:srgbClr val="FF0000"/>
                </a:solidFill>
              </a:rPr>
              <a:t>ps</a:t>
            </a:r>
            <a:r>
              <a:rPr lang="en-US" dirty="0" smtClean="0">
                <a:solidFill>
                  <a:srgbClr val="FF0000"/>
                </a:solidFill>
              </a:rPr>
              <a:t> jitter!</a:t>
            </a:r>
          </a:p>
          <a:p>
            <a:pPr lvl="2"/>
            <a:r>
              <a:rPr lang="en-US" dirty="0" smtClean="0"/>
              <a:t>External RF bucket tagging trigger!</a:t>
            </a:r>
          </a:p>
          <a:p>
            <a:pPr lvl="2"/>
            <a:endParaRPr lang="en-US" dirty="0"/>
          </a:p>
          <a:p>
            <a:r>
              <a:rPr lang="en-US" dirty="0" smtClean="0"/>
              <a:t>Relaxed external timing requirements: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RF bucket synchronous trigger signals in 2.5 ns increments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Jitter &amp; drift effects &lt;&lt;1 ns</a:t>
            </a:r>
          </a:p>
          <a:p>
            <a:pPr lvl="2"/>
            <a:r>
              <a:rPr lang="en-US" dirty="0" smtClean="0"/>
              <a:t>Needs to be supplied to each BPM DAQ electronics</a:t>
            </a:r>
          </a:p>
          <a:p>
            <a:pPr lvl="3"/>
            <a:r>
              <a:rPr lang="en-US" dirty="0" smtClean="0"/>
              <a:t>Of course separate trigger signals for B1 and B2</a:t>
            </a:r>
          </a:p>
          <a:p>
            <a:pPr lvl="2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4213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Conceptual Idea</a:t>
            </a:r>
            <a:endParaRPr lang="en-US" dirty="0"/>
          </a:p>
        </p:txBody>
      </p:sp>
      <p:sp>
        <p:nvSpPr>
          <p:cNvPr id="299" name="Oval 298"/>
          <p:cNvSpPr/>
          <p:nvPr/>
        </p:nvSpPr>
        <p:spPr>
          <a:xfrm>
            <a:off x="1101654" y="1403238"/>
            <a:ext cx="1078817" cy="1078817"/>
          </a:xfrm>
          <a:prstGeom prst="ellipse">
            <a:avLst/>
          </a:prstGeom>
          <a:noFill/>
          <a:ln w="3175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00" name="Straight Connector 299"/>
          <p:cNvCxnSpPr/>
          <p:nvPr/>
        </p:nvCxnSpPr>
        <p:spPr>
          <a:xfrm>
            <a:off x="1524991" y="1514804"/>
            <a:ext cx="211808" cy="0"/>
          </a:xfrm>
          <a:prstGeom prst="line">
            <a:avLst/>
          </a:prstGeom>
          <a:noFill/>
          <a:ln w="4445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301" name="Straight Connector 300"/>
          <p:cNvCxnSpPr/>
          <p:nvPr/>
        </p:nvCxnSpPr>
        <p:spPr>
          <a:xfrm flipV="1">
            <a:off x="1189518" y="1827670"/>
            <a:ext cx="0" cy="224349"/>
          </a:xfrm>
          <a:prstGeom prst="line">
            <a:avLst/>
          </a:prstGeom>
          <a:noFill/>
          <a:ln w="4445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302" name="Straight Connector 301"/>
          <p:cNvCxnSpPr/>
          <p:nvPr/>
        </p:nvCxnSpPr>
        <p:spPr>
          <a:xfrm flipV="1">
            <a:off x="1642744" y="1243646"/>
            <a:ext cx="0" cy="259923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303" name="Straight Connector 302"/>
          <p:cNvCxnSpPr/>
          <p:nvPr/>
        </p:nvCxnSpPr>
        <p:spPr>
          <a:xfrm>
            <a:off x="937166" y="1939845"/>
            <a:ext cx="252352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304" name="Straight Connector 303"/>
          <p:cNvCxnSpPr/>
          <p:nvPr/>
        </p:nvCxnSpPr>
        <p:spPr>
          <a:xfrm>
            <a:off x="937166" y="2852032"/>
            <a:ext cx="1330534" cy="893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305" name="Straight Connector 304"/>
          <p:cNvCxnSpPr>
            <a:stCxn id="299" idx="2"/>
            <a:endCxn id="299" idx="6"/>
          </p:cNvCxnSpPr>
          <p:nvPr/>
        </p:nvCxnSpPr>
        <p:spPr>
          <a:xfrm>
            <a:off x="1101654" y="1942646"/>
            <a:ext cx="1078817" cy="0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306" name="Straight Connector 305"/>
          <p:cNvCxnSpPr>
            <a:stCxn id="299" idx="4"/>
            <a:endCxn id="299" idx="0"/>
          </p:cNvCxnSpPr>
          <p:nvPr/>
        </p:nvCxnSpPr>
        <p:spPr>
          <a:xfrm flipV="1">
            <a:off x="1641063" y="1403238"/>
            <a:ext cx="0" cy="1078817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307" name="Straight Connector 306"/>
          <p:cNvCxnSpPr/>
          <p:nvPr/>
        </p:nvCxnSpPr>
        <p:spPr>
          <a:xfrm flipV="1">
            <a:off x="2088532" y="1830472"/>
            <a:ext cx="0" cy="224349"/>
          </a:xfrm>
          <a:prstGeom prst="line">
            <a:avLst/>
          </a:prstGeom>
          <a:noFill/>
          <a:ln w="4445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308" name="Straight Connector 307"/>
          <p:cNvCxnSpPr/>
          <p:nvPr/>
        </p:nvCxnSpPr>
        <p:spPr>
          <a:xfrm>
            <a:off x="1535158" y="2377575"/>
            <a:ext cx="211808" cy="0"/>
          </a:xfrm>
          <a:prstGeom prst="line">
            <a:avLst/>
          </a:prstGeom>
          <a:noFill/>
          <a:ln w="4445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309" name="Straight Connector 308"/>
          <p:cNvCxnSpPr/>
          <p:nvPr/>
        </p:nvCxnSpPr>
        <p:spPr>
          <a:xfrm flipV="1">
            <a:off x="1642744" y="2377575"/>
            <a:ext cx="0" cy="259923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310" name="Straight Connector 309"/>
          <p:cNvCxnSpPr/>
          <p:nvPr/>
        </p:nvCxnSpPr>
        <p:spPr>
          <a:xfrm flipV="1">
            <a:off x="937166" y="1939845"/>
            <a:ext cx="0" cy="912188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311" name="Rectangle 310"/>
          <p:cNvSpPr/>
          <p:nvPr/>
        </p:nvSpPr>
        <p:spPr>
          <a:xfrm>
            <a:off x="2600903" y="1818227"/>
            <a:ext cx="496654" cy="479474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3175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12" name="Straight Connector 311"/>
          <p:cNvCxnSpPr/>
          <p:nvPr/>
        </p:nvCxnSpPr>
        <p:spPr>
          <a:xfrm>
            <a:off x="2657460" y="2253024"/>
            <a:ext cx="60414" cy="0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313" name="Straight Connector 312"/>
          <p:cNvCxnSpPr/>
          <p:nvPr/>
        </p:nvCxnSpPr>
        <p:spPr>
          <a:xfrm flipV="1">
            <a:off x="2717874" y="1890539"/>
            <a:ext cx="60414" cy="362484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314" name="Straight Connector 313"/>
          <p:cNvCxnSpPr/>
          <p:nvPr/>
        </p:nvCxnSpPr>
        <p:spPr>
          <a:xfrm>
            <a:off x="2778288" y="1890539"/>
            <a:ext cx="151035" cy="0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315" name="Straight Connector 314"/>
          <p:cNvCxnSpPr/>
          <p:nvPr/>
        </p:nvCxnSpPr>
        <p:spPr>
          <a:xfrm>
            <a:off x="2929323" y="1890539"/>
            <a:ext cx="60414" cy="359606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316" name="Straight Connector 315"/>
          <p:cNvCxnSpPr/>
          <p:nvPr/>
        </p:nvCxnSpPr>
        <p:spPr>
          <a:xfrm>
            <a:off x="2989737" y="2250145"/>
            <a:ext cx="60414" cy="0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317" name="Rectangle 316"/>
          <p:cNvSpPr/>
          <p:nvPr/>
        </p:nvSpPr>
        <p:spPr>
          <a:xfrm>
            <a:off x="3681841" y="1829790"/>
            <a:ext cx="496654" cy="479474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3175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18" name="Straight Connector 317"/>
          <p:cNvCxnSpPr/>
          <p:nvPr/>
        </p:nvCxnSpPr>
        <p:spPr>
          <a:xfrm>
            <a:off x="3817928" y="1899283"/>
            <a:ext cx="0" cy="359606"/>
          </a:xfrm>
          <a:prstGeom prst="line">
            <a:avLst/>
          </a:prstGeom>
          <a:noFill/>
          <a:ln w="22225" cap="flat" cmpd="sng" algn="ctr">
            <a:solidFill>
              <a:srgbClr val="385D8A"/>
            </a:solidFill>
            <a:prstDash val="solid"/>
          </a:ln>
          <a:effectLst/>
        </p:spPr>
      </p:cxnSp>
      <p:cxnSp>
        <p:nvCxnSpPr>
          <p:cNvPr id="319" name="Straight Connector 318"/>
          <p:cNvCxnSpPr/>
          <p:nvPr/>
        </p:nvCxnSpPr>
        <p:spPr>
          <a:xfrm>
            <a:off x="3817928" y="1899283"/>
            <a:ext cx="241656" cy="167424"/>
          </a:xfrm>
          <a:prstGeom prst="line">
            <a:avLst/>
          </a:prstGeom>
          <a:noFill/>
          <a:ln w="22225" cap="flat" cmpd="sng" algn="ctr">
            <a:solidFill>
              <a:srgbClr val="385D8A"/>
            </a:solidFill>
            <a:prstDash val="solid"/>
          </a:ln>
          <a:effectLst/>
        </p:spPr>
      </p:cxnSp>
      <p:cxnSp>
        <p:nvCxnSpPr>
          <p:cNvPr id="320" name="Straight Connector 319"/>
          <p:cNvCxnSpPr/>
          <p:nvPr/>
        </p:nvCxnSpPr>
        <p:spPr>
          <a:xfrm flipV="1">
            <a:off x="3817928" y="2069509"/>
            <a:ext cx="241656" cy="189380"/>
          </a:xfrm>
          <a:prstGeom prst="line">
            <a:avLst/>
          </a:prstGeom>
          <a:noFill/>
          <a:ln w="22225" cap="flat" cmpd="sng" algn="ctr">
            <a:solidFill>
              <a:srgbClr val="385D8A"/>
            </a:solidFill>
            <a:prstDash val="solid"/>
          </a:ln>
          <a:effectLst/>
        </p:spPr>
      </p:cxnSp>
      <p:cxnSp>
        <p:nvCxnSpPr>
          <p:cNvPr id="321" name="Straight Connector 320"/>
          <p:cNvCxnSpPr>
            <a:stCxn id="317" idx="1"/>
          </p:cNvCxnSpPr>
          <p:nvPr/>
        </p:nvCxnSpPr>
        <p:spPr>
          <a:xfrm>
            <a:off x="3681841" y="2069527"/>
            <a:ext cx="127499" cy="0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322" name="Straight Connector 321"/>
          <p:cNvCxnSpPr>
            <a:endCxn id="317" idx="3"/>
          </p:cNvCxnSpPr>
          <p:nvPr/>
        </p:nvCxnSpPr>
        <p:spPr>
          <a:xfrm>
            <a:off x="4059585" y="2069527"/>
            <a:ext cx="118911" cy="0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330" name="Rectangle 329"/>
          <p:cNvSpPr/>
          <p:nvPr/>
        </p:nvSpPr>
        <p:spPr>
          <a:xfrm>
            <a:off x="3194135" y="1820922"/>
            <a:ext cx="392691" cy="479474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3175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31" name="Straight Connector 330"/>
          <p:cNvCxnSpPr/>
          <p:nvPr/>
        </p:nvCxnSpPr>
        <p:spPr>
          <a:xfrm flipH="1">
            <a:off x="3346348" y="2138525"/>
            <a:ext cx="65443" cy="34309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332" name="Straight Connector 331"/>
          <p:cNvCxnSpPr/>
          <p:nvPr/>
        </p:nvCxnSpPr>
        <p:spPr>
          <a:xfrm flipH="1" flipV="1">
            <a:off x="3346348" y="2112099"/>
            <a:ext cx="65443" cy="27065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333" name="Straight Connector 332"/>
          <p:cNvCxnSpPr/>
          <p:nvPr/>
        </p:nvCxnSpPr>
        <p:spPr>
          <a:xfrm flipH="1">
            <a:off x="3352386" y="2084550"/>
            <a:ext cx="61698" cy="26910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334" name="Straight Connector 333"/>
          <p:cNvCxnSpPr/>
          <p:nvPr/>
        </p:nvCxnSpPr>
        <p:spPr>
          <a:xfrm flipH="1" flipV="1">
            <a:off x="3348640" y="2057485"/>
            <a:ext cx="65443" cy="27065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335" name="Straight Connector 334"/>
          <p:cNvCxnSpPr/>
          <p:nvPr/>
        </p:nvCxnSpPr>
        <p:spPr>
          <a:xfrm flipH="1">
            <a:off x="3350094" y="2023670"/>
            <a:ext cx="65443" cy="34309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336" name="Straight Connector 335"/>
          <p:cNvCxnSpPr/>
          <p:nvPr/>
        </p:nvCxnSpPr>
        <p:spPr>
          <a:xfrm flipH="1" flipV="1">
            <a:off x="3350094" y="1996605"/>
            <a:ext cx="65443" cy="27065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337" name="Straight Connector 336"/>
          <p:cNvCxnSpPr/>
          <p:nvPr/>
        </p:nvCxnSpPr>
        <p:spPr>
          <a:xfrm flipH="1">
            <a:off x="3352386" y="1969695"/>
            <a:ext cx="59406" cy="26910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338" name="Straight Connector 337"/>
          <p:cNvCxnSpPr/>
          <p:nvPr/>
        </p:nvCxnSpPr>
        <p:spPr>
          <a:xfrm flipH="1" flipV="1">
            <a:off x="3352386" y="1942630"/>
            <a:ext cx="65443" cy="27065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339" name="Straight Connector 338"/>
          <p:cNvCxnSpPr/>
          <p:nvPr/>
        </p:nvCxnSpPr>
        <p:spPr>
          <a:xfrm flipV="1">
            <a:off x="3352386" y="1823724"/>
            <a:ext cx="0" cy="118907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340" name="Straight Connector 339"/>
          <p:cNvCxnSpPr/>
          <p:nvPr/>
        </p:nvCxnSpPr>
        <p:spPr>
          <a:xfrm flipV="1">
            <a:off x="3346348" y="2172834"/>
            <a:ext cx="0" cy="124867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341" name="Straight Connector 340"/>
          <p:cNvCxnSpPr/>
          <p:nvPr/>
        </p:nvCxnSpPr>
        <p:spPr>
          <a:xfrm flipV="1">
            <a:off x="3254085" y="1942630"/>
            <a:ext cx="241656" cy="230203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342" name="Straight Connector 341"/>
          <p:cNvCxnSpPr/>
          <p:nvPr/>
        </p:nvCxnSpPr>
        <p:spPr>
          <a:xfrm>
            <a:off x="3465535" y="1918406"/>
            <a:ext cx="60414" cy="56074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381" name="Straight Arrow Connector 380"/>
          <p:cNvCxnSpPr/>
          <p:nvPr/>
        </p:nvCxnSpPr>
        <p:spPr>
          <a:xfrm>
            <a:off x="2088532" y="1942646"/>
            <a:ext cx="511239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382" name="Straight Connector 381"/>
          <p:cNvCxnSpPr/>
          <p:nvPr/>
        </p:nvCxnSpPr>
        <p:spPr>
          <a:xfrm>
            <a:off x="3097558" y="2055609"/>
            <a:ext cx="96577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383" name="Straight Connector 382"/>
          <p:cNvCxnSpPr/>
          <p:nvPr/>
        </p:nvCxnSpPr>
        <p:spPr>
          <a:xfrm>
            <a:off x="3581218" y="2071018"/>
            <a:ext cx="96577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388" name="Straight Arrow Connector 387"/>
          <p:cNvCxnSpPr/>
          <p:nvPr/>
        </p:nvCxnSpPr>
        <p:spPr>
          <a:xfrm>
            <a:off x="4187950" y="2070015"/>
            <a:ext cx="511239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395" name="Straight Arrow Connector 394"/>
          <p:cNvCxnSpPr/>
          <p:nvPr/>
        </p:nvCxnSpPr>
        <p:spPr>
          <a:xfrm flipV="1">
            <a:off x="3408144" y="2305762"/>
            <a:ext cx="3647" cy="312395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425" name="TextBox 424"/>
          <p:cNvSpPr txBox="1"/>
          <p:nvPr/>
        </p:nvSpPr>
        <p:spPr>
          <a:xfrm>
            <a:off x="2180471" y="1658595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426" name="TextBox 425"/>
          <p:cNvSpPr txBox="1"/>
          <p:nvPr/>
        </p:nvSpPr>
        <p:spPr>
          <a:xfrm>
            <a:off x="846715" y="1648313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29" name="TextBox 428"/>
          <p:cNvSpPr txBox="1"/>
          <p:nvPr/>
        </p:nvSpPr>
        <p:spPr>
          <a:xfrm>
            <a:off x="2574940" y="1124700"/>
            <a:ext cx="5781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ysClr val="windowText" lastClr="000000"/>
                </a:solidFill>
              </a:rPr>
              <a:t>d</a:t>
            </a:r>
            <a:r>
              <a:rPr kumimoji="0" lang="en-US" sz="1200" b="1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elay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line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BPF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0" name="TextBox 429"/>
          <p:cNvSpPr txBox="1"/>
          <p:nvPr/>
        </p:nvSpPr>
        <p:spPr>
          <a:xfrm>
            <a:off x="3203827" y="1530428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Att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9" name="TextBox 438"/>
          <p:cNvSpPr txBox="1"/>
          <p:nvPr/>
        </p:nvSpPr>
        <p:spPr>
          <a:xfrm>
            <a:off x="3390480" y="2375589"/>
            <a:ext cx="449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Ctrl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461" name="Straight Connector 460"/>
          <p:cNvCxnSpPr/>
          <p:nvPr/>
        </p:nvCxnSpPr>
        <p:spPr>
          <a:xfrm>
            <a:off x="2657460" y="2253024"/>
            <a:ext cx="60414" cy="0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462" name="Straight Connector 461"/>
          <p:cNvCxnSpPr/>
          <p:nvPr/>
        </p:nvCxnSpPr>
        <p:spPr>
          <a:xfrm flipV="1">
            <a:off x="2717874" y="1890539"/>
            <a:ext cx="60414" cy="362484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463" name="Straight Connector 462"/>
          <p:cNvCxnSpPr/>
          <p:nvPr/>
        </p:nvCxnSpPr>
        <p:spPr>
          <a:xfrm>
            <a:off x="2778288" y="1890539"/>
            <a:ext cx="151035" cy="0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464" name="Straight Connector 463"/>
          <p:cNvCxnSpPr/>
          <p:nvPr/>
        </p:nvCxnSpPr>
        <p:spPr>
          <a:xfrm>
            <a:off x="2929323" y="1890539"/>
            <a:ext cx="60414" cy="359606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465" name="Straight Connector 464"/>
          <p:cNvCxnSpPr/>
          <p:nvPr/>
        </p:nvCxnSpPr>
        <p:spPr>
          <a:xfrm>
            <a:off x="2989737" y="2250145"/>
            <a:ext cx="60414" cy="0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467" name="Straight Connector 466"/>
          <p:cNvCxnSpPr/>
          <p:nvPr/>
        </p:nvCxnSpPr>
        <p:spPr>
          <a:xfrm>
            <a:off x="3817928" y="1899283"/>
            <a:ext cx="0" cy="359606"/>
          </a:xfrm>
          <a:prstGeom prst="line">
            <a:avLst/>
          </a:prstGeom>
          <a:noFill/>
          <a:ln w="22225" cap="flat" cmpd="sng" algn="ctr">
            <a:solidFill>
              <a:srgbClr val="385D8A"/>
            </a:solidFill>
            <a:prstDash val="solid"/>
          </a:ln>
          <a:effectLst/>
        </p:spPr>
      </p:cxnSp>
      <p:cxnSp>
        <p:nvCxnSpPr>
          <p:cNvPr id="468" name="Straight Connector 467"/>
          <p:cNvCxnSpPr/>
          <p:nvPr/>
        </p:nvCxnSpPr>
        <p:spPr>
          <a:xfrm>
            <a:off x="3817928" y="1899283"/>
            <a:ext cx="241656" cy="167424"/>
          </a:xfrm>
          <a:prstGeom prst="line">
            <a:avLst/>
          </a:prstGeom>
          <a:noFill/>
          <a:ln w="22225" cap="flat" cmpd="sng" algn="ctr">
            <a:solidFill>
              <a:srgbClr val="385D8A"/>
            </a:solidFill>
            <a:prstDash val="solid"/>
          </a:ln>
          <a:effectLst/>
        </p:spPr>
      </p:cxnSp>
      <p:cxnSp>
        <p:nvCxnSpPr>
          <p:cNvPr id="469" name="Straight Connector 468"/>
          <p:cNvCxnSpPr/>
          <p:nvPr/>
        </p:nvCxnSpPr>
        <p:spPr>
          <a:xfrm flipV="1">
            <a:off x="3817928" y="2069509"/>
            <a:ext cx="241656" cy="189380"/>
          </a:xfrm>
          <a:prstGeom prst="line">
            <a:avLst/>
          </a:prstGeom>
          <a:noFill/>
          <a:ln w="22225" cap="flat" cmpd="sng" algn="ctr">
            <a:solidFill>
              <a:srgbClr val="385D8A"/>
            </a:solidFill>
            <a:prstDash val="solid"/>
          </a:ln>
          <a:effectLst/>
        </p:spPr>
      </p:cxnSp>
      <p:cxnSp>
        <p:nvCxnSpPr>
          <p:cNvPr id="470" name="Straight Connector 469"/>
          <p:cNvCxnSpPr/>
          <p:nvPr/>
        </p:nvCxnSpPr>
        <p:spPr>
          <a:xfrm>
            <a:off x="3681841" y="2069527"/>
            <a:ext cx="127499" cy="0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471" name="Straight Connector 470"/>
          <p:cNvCxnSpPr/>
          <p:nvPr/>
        </p:nvCxnSpPr>
        <p:spPr>
          <a:xfrm>
            <a:off x="4059585" y="2069527"/>
            <a:ext cx="118911" cy="0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480" name="Straight Connector 479"/>
          <p:cNvCxnSpPr/>
          <p:nvPr/>
        </p:nvCxnSpPr>
        <p:spPr>
          <a:xfrm flipH="1">
            <a:off x="3346348" y="2138525"/>
            <a:ext cx="65443" cy="34309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481" name="Straight Connector 480"/>
          <p:cNvCxnSpPr/>
          <p:nvPr/>
        </p:nvCxnSpPr>
        <p:spPr>
          <a:xfrm flipH="1" flipV="1">
            <a:off x="3346348" y="2112099"/>
            <a:ext cx="65443" cy="27065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482" name="Straight Connector 481"/>
          <p:cNvCxnSpPr/>
          <p:nvPr/>
        </p:nvCxnSpPr>
        <p:spPr>
          <a:xfrm flipH="1">
            <a:off x="3352386" y="2084550"/>
            <a:ext cx="61698" cy="26910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483" name="Straight Connector 482"/>
          <p:cNvCxnSpPr/>
          <p:nvPr/>
        </p:nvCxnSpPr>
        <p:spPr>
          <a:xfrm flipH="1" flipV="1">
            <a:off x="3348640" y="2057485"/>
            <a:ext cx="65443" cy="27065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484" name="Straight Connector 483"/>
          <p:cNvCxnSpPr/>
          <p:nvPr/>
        </p:nvCxnSpPr>
        <p:spPr>
          <a:xfrm flipH="1">
            <a:off x="3350094" y="2023670"/>
            <a:ext cx="65443" cy="34309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485" name="Straight Connector 484"/>
          <p:cNvCxnSpPr/>
          <p:nvPr/>
        </p:nvCxnSpPr>
        <p:spPr>
          <a:xfrm flipH="1" flipV="1">
            <a:off x="3350094" y="1996605"/>
            <a:ext cx="65443" cy="27065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486" name="Straight Connector 485"/>
          <p:cNvCxnSpPr/>
          <p:nvPr/>
        </p:nvCxnSpPr>
        <p:spPr>
          <a:xfrm flipH="1">
            <a:off x="3352386" y="1969695"/>
            <a:ext cx="59406" cy="26910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487" name="Straight Connector 486"/>
          <p:cNvCxnSpPr/>
          <p:nvPr/>
        </p:nvCxnSpPr>
        <p:spPr>
          <a:xfrm flipH="1" flipV="1">
            <a:off x="3352386" y="1942630"/>
            <a:ext cx="65443" cy="27065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488" name="Straight Connector 487"/>
          <p:cNvCxnSpPr/>
          <p:nvPr/>
        </p:nvCxnSpPr>
        <p:spPr>
          <a:xfrm flipV="1">
            <a:off x="3352386" y="1823724"/>
            <a:ext cx="0" cy="118907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489" name="Straight Connector 488"/>
          <p:cNvCxnSpPr/>
          <p:nvPr/>
        </p:nvCxnSpPr>
        <p:spPr>
          <a:xfrm flipV="1">
            <a:off x="3346348" y="2172834"/>
            <a:ext cx="0" cy="124867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490" name="Straight Connector 489"/>
          <p:cNvCxnSpPr/>
          <p:nvPr/>
        </p:nvCxnSpPr>
        <p:spPr>
          <a:xfrm flipV="1">
            <a:off x="3254085" y="1942630"/>
            <a:ext cx="241656" cy="230203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491" name="Straight Connector 490"/>
          <p:cNvCxnSpPr/>
          <p:nvPr/>
        </p:nvCxnSpPr>
        <p:spPr>
          <a:xfrm>
            <a:off x="3465535" y="1918406"/>
            <a:ext cx="60414" cy="56074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590" name="Rectangle 589"/>
          <p:cNvSpPr/>
          <p:nvPr/>
        </p:nvSpPr>
        <p:spPr>
          <a:xfrm>
            <a:off x="7452375" y="2737710"/>
            <a:ext cx="672652" cy="473919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3175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CLK &amp; Timing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85" name="Straight Connector 284"/>
          <p:cNvCxnSpPr/>
          <p:nvPr/>
        </p:nvCxnSpPr>
        <p:spPr>
          <a:xfrm>
            <a:off x="2657460" y="2253024"/>
            <a:ext cx="60414" cy="0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286" name="Straight Connector 285"/>
          <p:cNvCxnSpPr/>
          <p:nvPr/>
        </p:nvCxnSpPr>
        <p:spPr>
          <a:xfrm flipV="1">
            <a:off x="2717874" y="1890539"/>
            <a:ext cx="60414" cy="362484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287" name="Straight Connector 286"/>
          <p:cNvCxnSpPr/>
          <p:nvPr/>
        </p:nvCxnSpPr>
        <p:spPr>
          <a:xfrm>
            <a:off x="2778288" y="1890539"/>
            <a:ext cx="151035" cy="0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288" name="Straight Connector 287"/>
          <p:cNvCxnSpPr/>
          <p:nvPr/>
        </p:nvCxnSpPr>
        <p:spPr>
          <a:xfrm>
            <a:off x="2929323" y="1890539"/>
            <a:ext cx="60414" cy="359606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289" name="Straight Connector 288"/>
          <p:cNvCxnSpPr/>
          <p:nvPr/>
        </p:nvCxnSpPr>
        <p:spPr>
          <a:xfrm>
            <a:off x="2989737" y="2250145"/>
            <a:ext cx="60414" cy="0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291" name="Straight Connector 290"/>
          <p:cNvCxnSpPr/>
          <p:nvPr/>
        </p:nvCxnSpPr>
        <p:spPr>
          <a:xfrm>
            <a:off x="3817928" y="1899283"/>
            <a:ext cx="0" cy="359606"/>
          </a:xfrm>
          <a:prstGeom prst="line">
            <a:avLst/>
          </a:prstGeom>
          <a:noFill/>
          <a:ln w="22225" cap="flat" cmpd="sng" algn="ctr">
            <a:solidFill>
              <a:srgbClr val="385D8A"/>
            </a:solidFill>
            <a:prstDash val="solid"/>
          </a:ln>
          <a:effectLst/>
        </p:spPr>
      </p:cxnSp>
      <p:cxnSp>
        <p:nvCxnSpPr>
          <p:cNvPr id="292" name="Straight Connector 291"/>
          <p:cNvCxnSpPr/>
          <p:nvPr/>
        </p:nvCxnSpPr>
        <p:spPr>
          <a:xfrm>
            <a:off x="3817928" y="1899283"/>
            <a:ext cx="241656" cy="167424"/>
          </a:xfrm>
          <a:prstGeom prst="line">
            <a:avLst/>
          </a:prstGeom>
          <a:noFill/>
          <a:ln w="22225" cap="flat" cmpd="sng" algn="ctr">
            <a:solidFill>
              <a:srgbClr val="385D8A"/>
            </a:solidFill>
            <a:prstDash val="solid"/>
          </a:ln>
          <a:effectLst/>
        </p:spPr>
      </p:cxnSp>
      <p:cxnSp>
        <p:nvCxnSpPr>
          <p:cNvPr id="293" name="Straight Connector 292"/>
          <p:cNvCxnSpPr/>
          <p:nvPr/>
        </p:nvCxnSpPr>
        <p:spPr>
          <a:xfrm flipV="1">
            <a:off x="3817928" y="2069509"/>
            <a:ext cx="241656" cy="189380"/>
          </a:xfrm>
          <a:prstGeom prst="line">
            <a:avLst/>
          </a:prstGeom>
          <a:noFill/>
          <a:ln w="22225" cap="flat" cmpd="sng" algn="ctr">
            <a:solidFill>
              <a:srgbClr val="385D8A"/>
            </a:solidFill>
            <a:prstDash val="solid"/>
          </a:ln>
          <a:effectLst/>
        </p:spPr>
      </p:cxnSp>
      <p:cxnSp>
        <p:nvCxnSpPr>
          <p:cNvPr id="294" name="Straight Connector 293"/>
          <p:cNvCxnSpPr/>
          <p:nvPr/>
        </p:nvCxnSpPr>
        <p:spPr>
          <a:xfrm>
            <a:off x="3681841" y="2069527"/>
            <a:ext cx="127499" cy="0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295" name="Straight Connector 294"/>
          <p:cNvCxnSpPr/>
          <p:nvPr/>
        </p:nvCxnSpPr>
        <p:spPr>
          <a:xfrm>
            <a:off x="4059585" y="2069527"/>
            <a:ext cx="118911" cy="0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297" name="Straight Connector 296"/>
          <p:cNvCxnSpPr/>
          <p:nvPr/>
        </p:nvCxnSpPr>
        <p:spPr>
          <a:xfrm flipH="1">
            <a:off x="3346348" y="2138525"/>
            <a:ext cx="65443" cy="34309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298" name="Straight Connector 297"/>
          <p:cNvCxnSpPr/>
          <p:nvPr/>
        </p:nvCxnSpPr>
        <p:spPr>
          <a:xfrm flipH="1" flipV="1">
            <a:off x="3346348" y="2112099"/>
            <a:ext cx="65443" cy="27065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323" name="Straight Connector 322"/>
          <p:cNvCxnSpPr/>
          <p:nvPr/>
        </p:nvCxnSpPr>
        <p:spPr>
          <a:xfrm flipH="1">
            <a:off x="3352386" y="2084550"/>
            <a:ext cx="61698" cy="26910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324" name="Straight Connector 323"/>
          <p:cNvCxnSpPr/>
          <p:nvPr/>
        </p:nvCxnSpPr>
        <p:spPr>
          <a:xfrm flipH="1" flipV="1">
            <a:off x="3348640" y="2057485"/>
            <a:ext cx="65443" cy="27065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325" name="Straight Connector 324"/>
          <p:cNvCxnSpPr/>
          <p:nvPr/>
        </p:nvCxnSpPr>
        <p:spPr>
          <a:xfrm flipH="1">
            <a:off x="3350094" y="2023670"/>
            <a:ext cx="65443" cy="34309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326" name="Straight Connector 325"/>
          <p:cNvCxnSpPr/>
          <p:nvPr/>
        </p:nvCxnSpPr>
        <p:spPr>
          <a:xfrm flipH="1" flipV="1">
            <a:off x="3350094" y="1996605"/>
            <a:ext cx="65443" cy="27065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327" name="Straight Connector 326"/>
          <p:cNvCxnSpPr/>
          <p:nvPr/>
        </p:nvCxnSpPr>
        <p:spPr>
          <a:xfrm flipH="1">
            <a:off x="3352386" y="1969695"/>
            <a:ext cx="59406" cy="26910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328" name="Straight Connector 327"/>
          <p:cNvCxnSpPr/>
          <p:nvPr/>
        </p:nvCxnSpPr>
        <p:spPr>
          <a:xfrm flipH="1" flipV="1">
            <a:off x="3352386" y="1942630"/>
            <a:ext cx="65443" cy="27065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329" name="Straight Connector 328"/>
          <p:cNvCxnSpPr/>
          <p:nvPr/>
        </p:nvCxnSpPr>
        <p:spPr>
          <a:xfrm flipV="1">
            <a:off x="3352386" y="1823724"/>
            <a:ext cx="0" cy="118907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343" name="Straight Connector 342"/>
          <p:cNvCxnSpPr/>
          <p:nvPr/>
        </p:nvCxnSpPr>
        <p:spPr>
          <a:xfrm flipV="1">
            <a:off x="3346348" y="2172834"/>
            <a:ext cx="0" cy="124867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344" name="Straight Connector 343"/>
          <p:cNvCxnSpPr/>
          <p:nvPr/>
        </p:nvCxnSpPr>
        <p:spPr>
          <a:xfrm flipV="1">
            <a:off x="3254085" y="1942630"/>
            <a:ext cx="241656" cy="230203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345" name="Straight Connector 344"/>
          <p:cNvCxnSpPr/>
          <p:nvPr/>
        </p:nvCxnSpPr>
        <p:spPr>
          <a:xfrm>
            <a:off x="3465535" y="1918406"/>
            <a:ext cx="60414" cy="56074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717" name="TextBox 716"/>
          <p:cNvSpPr txBox="1"/>
          <p:nvPr/>
        </p:nvSpPr>
        <p:spPr>
          <a:xfrm>
            <a:off x="4456785" y="2468875"/>
            <a:ext cx="8514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ysClr val="windowText" lastClr="000000"/>
                </a:solidFill>
              </a:rPr>
              <a:t>s</a:t>
            </a:r>
            <a:r>
              <a:rPr lang="en-US" sz="1200" b="1" kern="0" noProof="0" dirty="0" smtClean="0">
                <a:solidFill>
                  <a:sysClr val="windowText" lastClr="000000"/>
                </a:solidFill>
              </a:rPr>
              <a:t>ingle</a:t>
            </a:r>
            <a:br>
              <a:rPr lang="en-US" sz="1200" b="1" kern="0" noProof="0" dirty="0" smtClean="0">
                <a:solidFill>
                  <a:sysClr val="windowText" lastClr="000000"/>
                </a:solidFill>
              </a:rPr>
            </a:br>
            <a:r>
              <a:rPr lang="en-US" sz="1200" b="1" kern="0" noProof="0" dirty="0" smtClean="0">
                <a:solidFill>
                  <a:sysClr val="windowText" lastClr="000000"/>
                </a:solidFill>
              </a:rPr>
              <a:t>or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ysClr val="windowText" lastClr="000000"/>
                </a:solidFill>
              </a:rPr>
              <a:t>d</a:t>
            </a:r>
            <a:r>
              <a:rPr kumimoji="0" lang="en-US" sz="1200" b="1" i="0" u="none" strike="noStrike" kern="0" cap="none" spc="0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ual (I/Q)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30" name="TextBox 729"/>
          <p:cNvSpPr txBox="1"/>
          <p:nvPr/>
        </p:nvSpPr>
        <p:spPr>
          <a:xfrm>
            <a:off x="2728560" y="2776115"/>
            <a:ext cx="1536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noProof="0" dirty="0">
                <a:solidFill>
                  <a:sysClr val="windowText" lastClr="000000"/>
                </a:solidFill>
              </a:rPr>
              <a:t>a</a:t>
            </a: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nalog </a:t>
            </a:r>
            <a:r>
              <a:rPr lang="en-US" sz="1400" b="1" kern="0" dirty="0" smtClean="0">
                <a:solidFill>
                  <a:sysClr val="windowText" lastClr="000000"/>
                </a:solidFill>
              </a:rPr>
              <a:t>signal c</a:t>
            </a:r>
            <a:r>
              <a:rPr kumimoji="0" lang="en-US" sz="1400" b="1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onditioning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31" name="TextBox 730"/>
          <p:cNvSpPr txBox="1"/>
          <p:nvPr/>
        </p:nvSpPr>
        <p:spPr>
          <a:xfrm>
            <a:off x="961930" y="2968140"/>
            <a:ext cx="12821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solidFill>
                  <a:sysClr val="windowText" lastClr="000000"/>
                </a:solidFill>
              </a:rPr>
              <a:t>b</a:t>
            </a:r>
            <a:r>
              <a:rPr lang="en-US" sz="1400" b="1" kern="0" dirty="0" smtClean="0">
                <a:solidFill>
                  <a:sysClr val="windowText" lastClr="000000"/>
                </a:solidFill>
              </a:rPr>
              <a:t>eam pickup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6" name="Rectangle 395"/>
          <p:cNvSpPr/>
          <p:nvPr/>
        </p:nvSpPr>
        <p:spPr>
          <a:xfrm>
            <a:off x="4687215" y="1739180"/>
            <a:ext cx="248327" cy="645653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3175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ADC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9" name="Rectangle 398"/>
          <p:cNvSpPr/>
          <p:nvPr/>
        </p:nvSpPr>
        <p:spPr>
          <a:xfrm>
            <a:off x="5455315" y="1815990"/>
            <a:ext cx="496654" cy="479474"/>
          </a:xfrm>
          <a:prstGeom prst="rect">
            <a:avLst/>
          </a:prstGeom>
          <a:solidFill>
            <a:srgbClr val="C0504D">
              <a:lumMod val="20000"/>
              <a:lumOff val="80000"/>
            </a:srgbClr>
          </a:solidFill>
          <a:ln w="31750" cap="flat" cmpd="sng" algn="ctr">
            <a:solidFill>
              <a:srgbClr val="C0504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0" name="Oval 399"/>
          <p:cNvSpPr/>
          <p:nvPr/>
        </p:nvSpPr>
        <p:spPr>
          <a:xfrm>
            <a:off x="5567710" y="1915774"/>
            <a:ext cx="271863" cy="279906"/>
          </a:xfrm>
          <a:prstGeom prst="ellipse">
            <a:avLst/>
          </a:prstGeom>
          <a:noFill/>
          <a:ln w="22225" cap="flat" cmpd="sng" algn="ctr">
            <a:solidFill>
              <a:srgbClr val="C0504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401" name="Straight Connector 400"/>
          <p:cNvCxnSpPr>
            <a:stCxn id="400" idx="1"/>
            <a:endCxn id="400" idx="5"/>
          </p:cNvCxnSpPr>
          <p:nvPr/>
        </p:nvCxnSpPr>
        <p:spPr>
          <a:xfrm>
            <a:off x="5607524" y="1956765"/>
            <a:ext cx="192236" cy="197924"/>
          </a:xfrm>
          <a:prstGeom prst="line">
            <a:avLst/>
          </a:prstGeom>
          <a:noFill/>
          <a:ln w="15875" cap="flat" cmpd="sng" algn="ctr">
            <a:solidFill>
              <a:srgbClr val="C00000"/>
            </a:solidFill>
            <a:prstDash val="solid"/>
          </a:ln>
          <a:effectLst/>
        </p:spPr>
      </p:cxnSp>
      <p:cxnSp>
        <p:nvCxnSpPr>
          <p:cNvPr id="402" name="Straight Connector 401"/>
          <p:cNvCxnSpPr>
            <a:stCxn id="400" idx="3"/>
            <a:endCxn id="400" idx="7"/>
          </p:cNvCxnSpPr>
          <p:nvPr/>
        </p:nvCxnSpPr>
        <p:spPr>
          <a:xfrm flipV="1">
            <a:off x="5607524" y="1956765"/>
            <a:ext cx="192236" cy="197924"/>
          </a:xfrm>
          <a:prstGeom prst="line">
            <a:avLst/>
          </a:prstGeom>
          <a:noFill/>
          <a:ln w="15875" cap="flat" cmpd="sng" algn="ctr">
            <a:solidFill>
              <a:srgbClr val="C00000"/>
            </a:solidFill>
            <a:prstDash val="solid"/>
          </a:ln>
          <a:effectLst/>
        </p:spPr>
      </p:cxnSp>
      <p:cxnSp>
        <p:nvCxnSpPr>
          <p:cNvPr id="403" name="Straight Connector 402"/>
          <p:cNvCxnSpPr>
            <a:stCxn id="399" idx="1"/>
            <a:endCxn id="400" idx="2"/>
          </p:cNvCxnSpPr>
          <p:nvPr/>
        </p:nvCxnSpPr>
        <p:spPr>
          <a:xfrm>
            <a:off x="5455315" y="2055727"/>
            <a:ext cx="112395" cy="0"/>
          </a:xfrm>
          <a:prstGeom prst="line">
            <a:avLst/>
          </a:prstGeom>
          <a:noFill/>
          <a:ln w="15875" cap="flat" cmpd="sng" algn="ctr">
            <a:solidFill>
              <a:srgbClr val="C00000"/>
            </a:solidFill>
            <a:prstDash val="solid"/>
          </a:ln>
          <a:effectLst/>
        </p:spPr>
      </p:cxnSp>
      <p:cxnSp>
        <p:nvCxnSpPr>
          <p:cNvPr id="404" name="Straight Connector 403"/>
          <p:cNvCxnSpPr>
            <a:stCxn id="399" idx="3"/>
            <a:endCxn id="400" idx="6"/>
          </p:cNvCxnSpPr>
          <p:nvPr/>
        </p:nvCxnSpPr>
        <p:spPr>
          <a:xfrm flipH="1">
            <a:off x="5839573" y="2055727"/>
            <a:ext cx="112396" cy="0"/>
          </a:xfrm>
          <a:prstGeom prst="line">
            <a:avLst/>
          </a:prstGeom>
          <a:noFill/>
          <a:ln w="15875" cap="flat" cmpd="sng" algn="ctr">
            <a:solidFill>
              <a:srgbClr val="C00000"/>
            </a:solidFill>
            <a:prstDash val="solid"/>
          </a:ln>
          <a:effectLst/>
        </p:spPr>
      </p:cxnSp>
      <p:cxnSp>
        <p:nvCxnSpPr>
          <p:cNvPr id="405" name="Straight Connector 404"/>
          <p:cNvCxnSpPr>
            <a:stCxn id="399" idx="2"/>
          </p:cNvCxnSpPr>
          <p:nvPr/>
        </p:nvCxnSpPr>
        <p:spPr>
          <a:xfrm flipH="1" flipV="1">
            <a:off x="5703641" y="2195680"/>
            <a:ext cx="2" cy="99784"/>
          </a:xfrm>
          <a:prstGeom prst="line">
            <a:avLst/>
          </a:prstGeom>
          <a:noFill/>
          <a:ln w="9525" cap="flat" cmpd="sng" algn="ctr">
            <a:solidFill>
              <a:srgbClr val="C00000"/>
            </a:solidFill>
            <a:prstDash val="solid"/>
          </a:ln>
          <a:effectLst/>
        </p:spPr>
      </p:cxnSp>
      <p:cxnSp>
        <p:nvCxnSpPr>
          <p:cNvPr id="406" name="Straight Arrow Connector 405"/>
          <p:cNvCxnSpPr/>
          <p:nvPr/>
        </p:nvCxnSpPr>
        <p:spPr>
          <a:xfrm>
            <a:off x="4956050" y="2046420"/>
            <a:ext cx="511239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407" name="Rectangle 406"/>
          <p:cNvSpPr/>
          <p:nvPr/>
        </p:nvSpPr>
        <p:spPr>
          <a:xfrm>
            <a:off x="5455315" y="2737710"/>
            <a:ext cx="496654" cy="479474"/>
          </a:xfrm>
          <a:prstGeom prst="rect">
            <a:avLst/>
          </a:prstGeom>
          <a:solidFill>
            <a:srgbClr val="C0504D">
              <a:lumMod val="20000"/>
              <a:lumOff val="80000"/>
            </a:srgbClr>
          </a:solidFill>
          <a:ln w="31750" cap="flat" cmpd="sng" algn="ctr">
            <a:solidFill>
              <a:srgbClr val="C0504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8" name="Oval 407"/>
          <p:cNvSpPr/>
          <p:nvPr/>
        </p:nvSpPr>
        <p:spPr>
          <a:xfrm>
            <a:off x="5567710" y="2837494"/>
            <a:ext cx="271863" cy="279906"/>
          </a:xfrm>
          <a:prstGeom prst="ellipse">
            <a:avLst/>
          </a:prstGeom>
          <a:noFill/>
          <a:ln w="22225" cap="flat" cmpd="sng" algn="ctr">
            <a:solidFill>
              <a:srgbClr val="C0504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409" name="Straight Connector 408"/>
          <p:cNvCxnSpPr>
            <a:stCxn id="407" idx="1"/>
            <a:endCxn id="408" idx="2"/>
          </p:cNvCxnSpPr>
          <p:nvPr/>
        </p:nvCxnSpPr>
        <p:spPr>
          <a:xfrm>
            <a:off x="5455315" y="2977447"/>
            <a:ext cx="112395" cy="0"/>
          </a:xfrm>
          <a:prstGeom prst="line">
            <a:avLst/>
          </a:prstGeom>
          <a:noFill/>
          <a:ln w="15875" cap="flat" cmpd="sng" algn="ctr">
            <a:solidFill>
              <a:srgbClr val="C00000"/>
            </a:solidFill>
            <a:prstDash val="solid"/>
          </a:ln>
          <a:effectLst/>
        </p:spPr>
      </p:cxnSp>
      <p:sp>
        <p:nvSpPr>
          <p:cNvPr id="410" name="Freeform 409"/>
          <p:cNvSpPr/>
          <p:nvPr/>
        </p:nvSpPr>
        <p:spPr>
          <a:xfrm>
            <a:off x="5621112" y="2895914"/>
            <a:ext cx="183710" cy="151034"/>
          </a:xfrm>
          <a:custGeom>
            <a:avLst/>
            <a:gdLst>
              <a:gd name="connsiteX0" fmla="*/ 0 w 109537"/>
              <a:gd name="connsiteY0" fmla="*/ 76582 h 105488"/>
              <a:gd name="connsiteX1" fmla="*/ 23812 w 109537"/>
              <a:gd name="connsiteY1" fmla="*/ 382 h 105488"/>
              <a:gd name="connsiteX2" fmla="*/ 71437 w 109537"/>
              <a:gd name="connsiteY2" fmla="*/ 105157 h 105488"/>
              <a:gd name="connsiteX3" fmla="*/ 109537 w 109537"/>
              <a:gd name="connsiteY3" fmla="*/ 33719 h 105488"/>
              <a:gd name="connsiteX0" fmla="*/ 0 w 107204"/>
              <a:gd name="connsiteY0" fmla="*/ 58040 h 106650"/>
              <a:gd name="connsiteX1" fmla="*/ 21479 w 107204"/>
              <a:gd name="connsiteY1" fmla="*/ 1544 h 106650"/>
              <a:gd name="connsiteX2" fmla="*/ 69104 w 107204"/>
              <a:gd name="connsiteY2" fmla="*/ 106319 h 106650"/>
              <a:gd name="connsiteX3" fmla="*/ 107204 w 107204"/>
              <a:gd name="connsiteY3" fmla="*/ 34881 h 106650"/>
              <a:gd name="connsiteX0" fmla="*/ 0 w 106037"/>
              <a:gd name="connsiteY0" fmla="*/ 58040 h 106881"/>
              <a:gd name="connsiteX1" fmla="*/ 21479 w 106037"/>
              <a:gd name="connsiteY1" fmla="*/ 1544 h 106881"/>
              <a:gd name="connsiteX2" fmla="*/ 69104 w 106037"/>
              <a:gd name="connsiteY2" fmla="*/ 106319 h 106881"/>
              <a:gd name="connsiteX3" fmla="*/ 106037 w 106037"/>
              <a:gd name="connsiteY3" fmla="*/ 43091 h 106881"/>
              <a:gd name="connsiteX0" fmla="*/ 0 w 106037"/>
              <a:gd name="connsiteY0" fmla="*/ 58040 h 106881"/>
              <a:gd name="connsiteX1" fmla="*/ 21479 w 106037"/>
              <a:gd name="connsiteY1" fmla="*/ 1544 h 106881"/>
              <a:gd name="connsiteX2" fmla="*/ 72604 w 106037"/>
              <a:gd name="connsiteY2" fmla="*/ 106319 h 106881"/>
              <a:gd name="connsiteX3" fmla="*/ 106037 w 106037"/>
              <a:gd name="connsiteY3" fmla="*/ 43091 h 106881"/>
              <a:gd name="connsiteX0" fmla="*/ 0 w 106037"/>
              <a:gd name="connsiteY0" fmla="*/ 56478 h 105280"/>
              <a:gd name="connsiteX1" fmla="*/ 29646 w 106037"/>
              <a:gd name="connsiteY1" fmla="*/ 1624 h 105280"/>
              <a:gd name="connsiteX2" fmla="*/ 72604 w 106037"/>
              <a:gd name="connsiteY2" fmla="*/ 104757 h 105280"/>
              <a:gd name="connsiteX3" fmla="*/ 106037 w 106037"/>
              <a:gd name="connsiteY3" fmla="*/ 41529 h 105280"/>
              <a:gd name="connsiteX0" fmla="*/ 0 w 106037"/>
              <a:gd name="connsiteY0" fmla="*/ 56478 h 105280"/>
              <a:gd name="connsiteX1" fmla="*/ 29646 w 106037"/>
              <a:gd name="connsiteY1" fmla="*/ 1624 h 105280"/>
              <a:gd name="connsiteX2" fmla="*/ 64437 w 106037"/>
              <a:gd name="connsiteY2" fmla="*/ 104757 h 105280"/>
              <a:gd name="connsiteX3" fmla="*/ 106037 w 106037"/>
              <a:gd name="connsiteY3" fmla="*/ 41529 h 105280"/>
              <a:gd name="connsiteX0" fmla="*/ 0 w 106037"/>
              <a:gd name="connsiteY0" fmla="*/ 56478 h 105393"/>
              <a:gd name="connsiteX1" fmla="*/ 29646 w 106037"/>
              <a:gd name="connsiteY1" fmla="*/ 1624 h 105393"/>
              <a:gd name="connsiteX2" fmla="*/ 64437 w 106037"/>
              <a:gd name="connsiteY2" fmla="*/ 104757 h 105393"/>
              <a:gd name="connsiteX3" fmla="*/ 106037 w 106037"/>
              <a:gd name="connsiteY3" fmla="*/ 44813 h 105393"/>
              <a:gd name="connsiteX0" fmla="*/ 0 w 106037"/>
              <a:gd name="connsiteY0" fmla="*/ 56478 h 105560"/>
              <a:gd name="connsiteX1" fmla="*/ 29646 w 106037"/>
              <a:gd name="connsiteY1" fmla="*/ 1624 h 105560"/>
              <a:gd name="connsiteX2" fmla="*/ 64437 w 106037"/>
              <a:gd name="connsiteY2" fmla="*/ 104757 h 105560"/>
              <a:gd name="connsiteX3" fmla="*/ 106037 w 106037"/>
              <a:gd name="connsiteY3" fmla="*/ 44813 h 105560"/>
              <a:gd name="connsiteX0" fmla="*/ 0 w 106037"/>
              <a:gd name="connsiteY0" fmla="*/ 54855 h 103937"/>
              <a:gd name="connsiteX1" fmla="*/ 29646 w 106037"/>
              <a:gd name="connsiteY1" fmla="*/ 1 h 103937"/>
              <a:gd name="connsiteX2" fmla="*/ 64437 w 106037"/>
              <a:gd name="connsiteY2" fmla="*/ 103134 h 103937"/>
              <a:gd name="connsiteX3" fmla="*/ 106037 w 106037"/>
              <a:gd name="connsiteY3" fmla="*/ 43190 h 103937"/>
              <a:gd name="connsiteX0" fmla="*/ 0 w 106037"/>
              <a:gd name="connsiteY0" fmla="*/ 54855 h 103937"/>
              <a:gd name="connsiteX1" fmla="*/ 29646 w 106037"/>
              <a:gd name="connsiteY1" fmla="*/ 1 h 103937"/>
              <a:gd name="connsiteX2" fmla="*/ 64437 w 106037"/>
              <a:gd name="connsiteY2" fmla="*/ 103134 h 103937"/>
              <a:gd name="connsiteX3" fmla="*/ 106037 w 106037"/>
              <a:gd name="connsiteY3" fmla="*/ 43190 h 103937"/>
              <a:gd name="connsiteX0" fmla="*/ 0 w 106037"/>
              <a:gd name="connsiteY0" fmla="*/ 54855 h 103141"/>
              <a:gd name="connsiteX1" fmla="*/ 29646 w 106037"/>
              <a:gd name="connsiteY1" fmla="*/ 1 h 103141"/>
              <a:gd name="connsiteX2" fmla="*/ 64437 w 106037"/>
              <a:gd name="connsiteY2" fmla="*/ 103134 h 103141"/>
              <a:gd name="connsiteX3" fmla="*/ 106037 w 106037"/>
              <a:gd name="connsiteY3" fmla="*/ 43190 h 103141"/>
              <a:gd name="connsiteX0" fmla="*/ 0 w 106037"/>
              <a:gd name="connsiteY0" fmla="*/ 54855 h 103142"/>
              <a:gd name="connsiteX1" fmla="*/ 29646 w 106037"/>
              <a:gd name="connsiteY1" fmla="*/ 1 h 103142"/>
              <a:gd name="connsiteX2" fmla="*/ 64437 w 106037"/>
              <a:gd name="connsiteY2" fmla="*/ 103134 h 103142"/>
              <a:gd name="connsiteX3" fmla="*/ 106037 w 106037"/>
              <a:gd name="connsiteY3" fmla="*/ 43190 h 103142"/>
              <a:gd name="connsiteX0" fmla="*/ 0 w 106037"/>
              <a:gd name="connsiteY0" fmla="*/ 54855 h 103142"/>
              <a:gd name="connsiteX1" fmla="*/ 29646 w 106037"/>
              <a:gd name="connsiteY1" fmla="*/ 1 h 103142"/>
              <a:gd name="connsiteX2" fmla="*/ 64437 w 106037"/>
              <a:gd name="connsiteY2" fmla="*/ 103134 h 103142"/>
              <a:gd name="connsiteX3" fmla="*/ 106037 w 106037"/>
              <a:gd name="connsiteY3" fmla="*/ 43190 h 103142"/>
              <a:gd name="connsiteX0" fmla="*/ 0 w 106037"/>
              <a:gd name="connsiteY0" fmla="*/ 54855 h 103142"/>
              <a:gd name="connsiteX1" fmla="*/ 29646 w 106037"/>
              <a:gd name="connsiteY1" fmla="*/ 1 h 103142"/>
              <a:gd name="connsiteX2" fmla="*/ 64437 w 106037"/>
              <a:gd name="connsiteY2" fmla="*/ 103134 h 103142"/>
              <a:gd name="connsiteX3" fmla="*/ 106037 w 106037"/>
              <a:gd name="connsiteY3" fmla="*/ 43190 h 103142"/>
              <a:gd name="connsiteX0" fmla="*/ 0 w 106037"/>
              <a:gd name="connsiteY0" fmla="*/ 54855 h 103142"/>
              <a:gd name="connsiteX1" fmla="*/ 29646 w 106037"/>
              <a:gd name="connsiteY1" fmla="*/ 1 h 103142"/>
              <a:gd name="connsiteX2" fmla="*/ 64437 w 106037"/>
              <a:gd name="connsiteY2" fmla="*/ 103134 h 103142"/>
              <a:gd name="connsiteX3" fmla="*/ 106037 w 106037"/>
              <a:gd name="connsiteY3" fmla="*/ 43190 h 103142"/>
              <a:gd name="connsiteX0" fmla="*/ 0 w 106037"/>
              <a:gd name="connsiteY0" fmla="*/ 56012 h 104299"/>
              <a:gd name="connsiteX1" fmla="*/ 29646 w 106037"/>
              <a:gd name="connsiteY1" fmla="*/ 1158 h 104299"/>
              <a:gd name="connsiteX2" fmla="*/ 67937 w 106037"/>
              <a:gd name="connsiteY2" fmla="*/ 104291 h 104299"/>
              <a:gd name="connsiteX3" fmla="*/ 106037 w 106037"/>
              <a:gd name="connsiteY3" fmla="*/ 44347 h 104299"/>
              <a:gd name="connsiteX0" fmla="*/ 0 w 106037"/>
              <a:gd name="connsiteY0" fmla="*/ 54909 h 103196"/>
              <a:gd name="connsiteX1" fmla="*/ 29646 w 106037"/>
              <a:gd name="connsiteY1" fmla="*/ 55 h 103196"/>
              <a:gd name="connsiteX2" fmla="*/ 67937 w 106037"/>
              <a:gd name="connsiteY2" fmla="*/ 103188 h 103196"/>
              <a:gd name="connsiteX3" fmla="*/ 106037 w 106037"/>
              <a:gd name="connsiteY3" fmla="*/ 43244 h 103196"/>
              <a:gd name="connsiteX0" fmla="*/ 0 w 106037"/>
              <a:gd name="connsiteY0" fmla="*/ 54855 h 103142"/>
              <a:gd name="connsiteX1" fmla="*/ 29646 w 106037"/>
              <a:gd name="connsiteY1" fmla="*/ 1 h 103142"/>
              <a:gd name="connsiteX2" fmla="*/ 67937 w 106037"/>
              <a:gd name="connsiteY2" fmla="*/ 103134 h 103142"/>
              <a:gd name="connsiteX3" fmla="*/ 106037 w 106037"/>
              <a:gd name="connsiteY3" fmla="*/ 43190 h 103142"/>
              <a:gd name="connsiteX0" fmla="*/ 0 w 106037"/>
              <a:gd name="connsiteY0" fmla="*/ 54855 h 103143"/>
              <a:gd name="connsiteX1" fmla="*/ 29646 w 106037"/>
              <a:gd name="connsiteY1" fmla="*/ 1 h 103143"/>
              <a:gd name="connsiteX2" fmla="*/ 67937 w 106037"/>
              <a:gd name="connsiteY2" fmla="*/ 103134 h 103143"/>
              <a:gd name="connsiteX3" fmla="*/ 106037 w 106037"/>
              <a:gd name="connsiteY3" fmla="*/ 43190 h 103143"/>
              <a:gd name="connsiteX0" fmla="*/ 0 w 106037"/>
              <a:gd name="connsiteY0" fmla="*/ 56012 h 104300"/>
              <a:gd name="connsiteX1" fmla="*/ 29646 w 106037"/>
              <a:gd name="connsiteY1" fmla="*/ 1158 h 104300"/>
              <a:gd name="connsiteX2" fmla="*/ 71437 w 106037"/>
              <a:gd name="connsiteY2" fmla="*/ 104291 h 104300"/>
              <a:gd name="connsiteX3" fmla="*/ 106037 w 106037"/>
              <a:gd name="connsiteY3" fmla="*/ 44347 h 10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037" h="104300">
                <a:moveTo>
                  <a:pt x="0" y="56012"/>
                </a:moveTo>
                <a:cubicBezTo>
                  <a:pt x="10620" y="28666"/>
                  <a:pt x="17740" y="-6888"/>
                  <a:pt x="29646" y="1158"/>
                </a:cubicBezTo>
                <a:cubicBezTo>
                  <a:pt x="41552" y="9204"/>
                  <a:pt x="57538" y="103661"/>
                  <a:pt x="71437" y="104291"/>
                </a:cubicBezTo>
                <a:cubicBezTo>
                  <a:pt x="85336" y="104921"/>
                  <a:pt x="96368" y="73521"/>
                  <a:pt x="106037" y="44347"/>
                </a:cubicBezTo>
              </a:path>
            </a:pathLst>
          </a:custGeom>
          <a:noFill/>
          <a:ln w="15875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1" name="Rectangle 410"/>
          <p:cNvSpPr/>
          <p:nvPr/>
        </p:nvSpPr>
        <p:spPr>
          <a:xfrm>
            <a:off x="5455315" y="2737710"/>
            <a:ext cx="496654" cy="479474"/>
          </a:xfrm>
          <a:prstGeom prst="rect">
            <a:avLst/>
          </a:prstGeom>
          <a:solidFill>
            <a:srgbClr val="C0504D">
              <a:lumMod val="20000"/>
              <a:lumOff val="80000"/>
            </a:srgbClr>
          </a:solidFill>
          <a:ln w="31750" cap="flat" cmpd="sng" algn="ctr">
            <a:solidFill>
              <a:srgbClr val="C0504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2" name="Oval 411"/>
          <p:cNvSpPr/>
          <p:nvPr/>
        </p:nvSpPr>
        <p:spPr>
          <a:xfrm>
            <a:off x="5567710" y="2837494"/>
            <a:ext cx="271863" cy="279906"/>
          </a:xfrm>
          <a:prstGeom prst="ellipse">
            <a:avLst/>
          </a:prstGeom>
          <a:noFill/>
          <a:ln w="22225" cap="flat" cmpd="sng" algn="ctr">
            <a:solidFill>
              <a:srgbClr val="C0504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4" name="Freeform 413"/>
          <p:cNvSpPr/>
          <p:nvPr/>
        </p:nvSpPr>
        <p:spPr>
          <a:xfrm>
            <a:off x="5621112" y="2895914"/>
            <a:ext cx="183710" cy="151034"/>
          </a:xfrm>
          <a:custGeom>
            <a:avLst/>
            <a:gdLst>
              <a:gd name="connsiteX0" fmla="*/ 0 w 109537"/>
              <a:gd name="connsiteY0" fmla="*/ 76582 h 105488"/>
              <a:gd name="connsiteX1" fmla="*/ 23812 w 109537"/>
              <a:gd name="connsiteY1" fmla="*/ 382 h 105488"/>
              <a:gd name="connsiteX2" fmla="*/ 71437 w 109537"/>
              <a:gd name="connsiteY2" fmla="*/ 105157 h 105488"/>
              <a:gd name="connsiteX3" fmla="*/ 109537 w 109537"/>
              <a:gd name="connsiteY3" fmla="*/ 33719 h 105488"/>
              <a:gd name="connsiteX0" fmla="*/ 0 w 107204"/>
              <a:gd name="connsiteY0" fmla="*/ 58040 h 106650"/>
              <a:gd name="connsiteX1" fmla="*/ 21479 w 107204"/>
              <a:gd name="connsiteY1" fmla="*/ 1544 h 106650"/>
              <a:gd name="connsiteX2" fmla="*/ 69104 w 107204"/>
              <a:gd name="connsiteY2" fmla="*/ 106319 h 106650"/>
              <a:gd name="connsiteX3" fmla="*/ 107204 w 107204"/>
              <a:gd name="connsiteY3" fmla="*/ 34881 h 106650"/>
              <a:gd name="connsiteX0" fmla="*/ 0 w 106037"/>
              <a:gd name="connsiteY0" fmla="*/ 58040 h 106881"/>
              <a:gd name="connsiteX1" fmla="*/ 21479 w 106037"/>
              <a:gd name="connsiteY1" fmla="*/ 1544 h 106881"/>
              <a:gd name="connsiteX2" fmla="*/ 69104 w 106037"/>
              <a:gd name="connsiteY2" fmla="*/ 106319 h 106881"/>
              <a:gd name="connsiteX3" fmla="*/ 106037 w 106037"/>
              <a:gd name="connsiteY3" fmla="*/ 43091 h 106881"/>
              <a:gd name="connsiteX0" fmla="*/ 0 w 106037"/>
              <a:gd name="connsiteY0" fmla="*/ 58040 h 106881"/>
              <a:gd name="connsiteX1" fmla="*/ 21479 w 106037"/>
              <a:gd name="connsiteY1" fmla="*/ 1544 h 106881"/>
              <a:gd name="connsiteX2" fmla="*/ 72604 w 106037"/>
              <a:gd name="connsiteY2" fmla="*/ 106319 h 106881"/>
              <a:gd name="connsiteX3" fmla="*/ 106037 w 106037"/>
              <a:gd name="connsiteY3" fmla="*/ 43091 h 106881"/>
              <a:gd name="connsiteX0" fmla="*/ 0 w 106037"/>
              <a:gd name="connsiteY0" fmla="*/ 56478 h 105280"/>
              <a:gd name="connsiteX1" fmla="*/ 29646 w 106037"/>
              <a:gd name="connsiteY1" fmla="*/ 1624 h 105280"/>
              <a:gd name="connsiteX2" fmla="*/ 72604 w 106037"/>
              <a:gd name="connsiteY2" fmla="*/ 104757 h 105280"/>
              <a:gd name="connsiteX3" fmla="*/ 106037 w 106037"/>
              <a:gd name="connsiteY3" fmla="*/ 41529 h 105280"/>
              <a:gd name="connsiteX0" fmla="*/ 0 w 106037"/>
              <a:gd name="connsiteY0" fmla="*/ 56478 h 105280"/>
              <a:gd name="connsiteX1" fmla="*/ 29646 w 106037"/>
              <a:gd name="connsiteY1" fmla="*/ 1624 h 105280"/>
              <a:gd name="connsiteX2" fmla="*/ 64437 w 106037"/>
              <a:gd name="connsiteY2" fmla="*/ 104757 h 105280"/>
              <a:gd name="connsiteX3" fmla="*/ 106037 w 106037"/>
              <a:gd name="connsiteY3" fmla="*/ 41529 h 105280"/>
              <a:gd name="connsiteX0" fmla="*/ 0 w 106037"/>
              <a:gd name="connsiteY0" fmla="*/ 56478 h 105393"/>
              <a:gd name="connsiteX1" fmla="*/ 29646 w 106037"/>
              <a:gd name="connsiteY1" fmla="*/ 1624 h 105393"/>
              <a:gd name="connsiteX2" fmla="*/ 64437 w 106037"/>
              <a:gd name="connsiteY2" fmla="*/ 104757 h 105393"/>
              <a:gd name="connsiteX3" fmla="*/ 106037 w 106037"/>
              <a:gd name="connsiteY3" fmla="*/ 44813 h 105393"/>
              <a:gd name="connsiteX0" fmla="*/ 0 w 106037"/>
              <a:gd name="connsiteY0" fmla="*/ 56478 h 105560"/>
              <a:gd name="connsiteX1" fmla="*/ 29646 w 106037"/>
              <a:gd name="connsiteY1" fmla="*/ 1624 h 105560"/>
              <a:gd name="connsiteX2" fmla="*/ 64437 w 106037"/>
              <a:gd name="connsiteY2" fmla="*/ 104757 h 105560"/>
              <a:gd name="connsiteX3" fmla="*/ 106037 w 106037"/>
              <a:gd name="connsiteY3" fmla="*/ 44813 h 105560"/>
              <a:gd name="connsiteX0" fmla="*/ 0 w 106037"/>
              <a:gd name="connsiteY0" fmla="*/ 54855 h 103937"/>
              <a:gd name="connsiteX1" fmla="*/ 29646 w 106037"/>
              <a:gd name="connsiteY1" fmla="*/ 1 h 103937"/>
              <a:gd name="connsiteX2" fmla="*/ 64437 w 106037"/>
              <a:gd name="connsiteY2" fmla="*/ 103134 h 103937"/>
              <a:gd name="connsiteX3" fmla="*/ 106037 w 106037"/>
              <a:gd name="connsiteY3" fmla="*/ 43190 h 103937"/>
              <a:gd name="connsiteX0" fmla="*/ 0 w 106037"/>
              <a:gd name="connsiteY0" fmla="*/ 54855 h 103937"/>
              <a:gd name="connsiteX1" fmla="*/ 29646 w 106037"/>
              <a:gd name="connsiteY1" fmla="*/ 1 h 103937"/>
              <a:gd name="connsiteX2" fmla="*/ 64437 w 106037"/>
              <a:gd name="connsiteY2" fmla="*/ 103134 h 103937"/>
              <a:gd name="connsiteX3" fmla="*/ 106037 w 106037"/>
              <a:gd name="connsiteY3" fmla="*/ 43190 h 103937"/>
              <a:gd name="connsiteX0" fmla="*/ 0 w 106037"/>
              <a:gd name="connsiteY0" fmla="*/ 54855 h 103141"/>
              <a:gd name="connsiteX1" fmla="*/ 29646 w 106037"/>
              <a:gd name="connsiteY1" fmla="*/ 1 h 103141"/>
              <a:gd name="connsiteX2" fmla="*/ 64437 w 106037"/>
              <a:gd name="connsiteY2" fmla="*/ 103134 h 103141"/>
              <a:gd name="connsiteX3" fmla="*/ 106037 w 106037"/>
              <a:gd name="connsiteY3" fmla="*/ 43190 h 103141"/>
              <a:gd name="connsiteX0" fmla="*/ 0 w 106037"/>
              <a:gd name="connsiteY0" fmla="*/ 54855 h 103142"/>
              <a:gd name="connsiteX1" fmla="*/ 29646 w 106037"/>
              <a:gd name="connsiteY1" fmla="*/ 1 h 103142"/>
              <a:gd name="connsiteX2" fmla="*/ 64437 w 106037"/>
              <a:gd name="connsiteY2" fmla="*/ 103134 h 103142"/>
              <a:gd name="connsiteX3" fmla="*/ 106037 w 106037"/>
              <a:gd name="connsiteY3" fmla="*/ 43190 h 103142"/>
              <a:gd name="connsiteX0" fmla="*/ 0 w 106037"/>
              <a:gd name="connsiteY0" fmla="*/ 54855 h 103142"/>
              <a:gd name="connsiteX1" fmla="*/ 29646 w 106037"/>
              <a:gd name="connsiteY1" fmla="*/ 1 h 103142"/>
              <a:gd name="connsiteX2" fmla="*/ 64437 w 106037"/>
              <a:gd name="connsiteY2" fmla="*/ 103134 h 103142"/>
              <a:gd name="connsiteX3" fmla="*/ 106037 w 106037"/>
              <a:gd name="connsiteY3" fmla="*/ 43190 h 103142"/>
              <a:gd name="connsiteX0" fmla="*/ 0 w 106037"/>
              <a:gd name="connsiteY0" fmla="*/ 54855 h 103142"/>
              <a:gd name="connsiteX1" fmla="*/ 29646 w 106037"/>
              <a:gd name="connsiteY1" fmla="*/ 1 h 103142"/>
              <a:gd name="connsiteX2" fmla="*/ 64437 w 106037"/>
              <a:gd name="connsiteY2" fmla="*/ 103134 h 103142"/>
              <a:gd name="connsiteX3" fmla="*/ 106037 w 106037"/>
              <a:gd name="connsiteY3" fmla="*/ 43190 h 103142"/>
              <a:gd name="connsiteX0" fmla="*/ 0 w 106037"/>
              <a:gd name="connsiteY0" fmla="*/ 54855 h 103142"/>
              <a:gd name="connsiteX1" fmla="*/ 29646 w 106037"/>
              <a:gd name="connsiteY1" fmla="*/ 1 h 103142"/>
              <a:gd name="connsiteX2" fmla="*/ 64437 w 106037"/>
              <a:gd name="connsiteY2" fmla="*/ 103134 h 103142"/>
              <a:gd name="connsiteX3" fmla="*/ 106037 w 106037"/>
              <a:gd name="connsiteY3" fmla="*/ 43190 h 103142"/>
              <a:gd name="connsiteX0" fmla="*/ 0 w 106037"/>
              <a:gd name="connsiteY0" fmla="*/ 56012 h 104299"/>
              <a:gd name="connsiteX1" fmla="*/ 29646 w 106037"/>
              <a:gd name="connsiteY1" fmla="*/ 1158 h 104299"/>
              <a:gd name="connsiteX2" fmla="*/ 67937 w 106037"/>
              <a:gd name="connsiteY2" fmla="*/ 104291 h 104299"/>
              <a:gd name="connsiteX3" fmla="*/ 106037 w 106037"/>
              <a:gd name="connsiteY3" fmla="*/ 44347 h 104299"/>
              <a:gd name="connsiteX0" fmla="*/ 0 w 106037"/>
              <a:gd name="connsiteY0" fmla="*/ 54909 h 103196"/>
              <a:gd name="connsiteX1" fmla="*/ 29646 w 106037"/>
              <a:gd name="connsiteY1" fmla="*/ 55 h 103196"/>
              <a:gd name="connsiteX2" fmla="*/ 67937 w 106037"/>
              <a:gd name="connsiteY2" fmla="*/ 103188 h 103196"/>
              <a:gd name="connsiteX3" fmla="*/ 106037 w 106037"/>
              <a:gd name="connsiteY3" fmla="*/ 43244 h 103196"/>
              <a:gd name="connsiteX0" fmla="*/ 0 w 106037"/>
              <a:gd name="connsiteY0" fmla="*/ 54855 h 103142"/>
              <a:gd name="connsiteX1" fmla="*/ 29646 w 106037"/>
              <a:gd name="connsiteY1" fmla="*/ 1 h 103142"/>
              <a:gd name="connsiteX2" fmla="*/ 67937 w 106037"/>
              <a:gd name="connsiteY2" fmla="*/ 103134 h 103142"/>
              <a:gd name="connsiteX3" fmla="*/ 106037 w 106037"/>
              <a:gd name="connsiteY3" fmla="*/ 43190 h 103142"/>
              <a:gd name="connsiteX0" fmla="*/ 0 w 106037"/>
              <a:gd name="connsiteY0" fmla="*/ 54855 h 103143"/>
              <a:gd name="connsiteX1" fmla="*/ 29646 w 106037"/>
              <a:gd name="connsiteY1" fmla="*/ 1 h 103143"/>
              <a:gd name="connsiteX2" fmla="*/ 67937 w 106037"/>
              <a:gd name="connsiteY2" fmla="*/ 103134 h 103143"/>
              <a:gd name="connsiteX3" fmla="*/ 106037 w 106037"/>
              <a:gd name="connsiteY3" fmla="*/ 43190 h 103143"/>
              <a:gd name="connsiteX0" fmla="*/ 0 w 106037"/>
              <a:gd name="connsiteY0" fmla="*/ 56012 h 104300"/>
              <a:gd name="connsiteX1" fmla="*/ 29646 w 106037"/>
              <a:gd name="connsiteY1" fmla="*/ 1158 h 104300"/>
              <a:gd name="connsiteX2" fmla="*/ 71437 w 106037"/>
              <a:gd name="connsiteY2" fmla="*/ 104291 h 104300"/>
              <a:gd name="connsiteX3" fmla="*/ 106037 w 106037"/>
              <a:gd name="connsiteY3" fmla="*/ 44347 h 10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037" h="104300">
                <a:moveTo>
                  <a:pt x="0" y="56012"/>
                </a:moveTo>
                <a:cubicBezTo>
                  <a:pt x="10620" y="28666"/>
                  <a:pt x="17740" y="-6888"/>
                  <a:pt x="29646" y="1158"/>
                </a:cubicBezTo>
                <a:cubicBezTo>
                  <a:pt x="41552" y="9204"/>
                  <a:pt x="57538" y="103661"/>
                  <a:pt x="71437" y="104291"/>
                </a:cubicBezTo>
                <a:cubicBezTo>
                  <a:pt x="85336" y="104921"/>
                  <a:pt x="96368" y="73521"/>
                  <a:pt x="106037" y="44347"/>
                </a:cubicBezTo>
              </a:path>
            </a:pathLst>
          </a:custGeom>
          <a:noFill/>
          <a:ln w="15875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415" name="Straight Arrow Connector 414"/>
          <p:cNvCxnSpPr>
            <a:stCxn id="407" idx="0"/>
            <a:endCxn id="399" idx="2"/>
          </p:cNvCxnSpPr>
          <p:nvPr/>
        </p:nvCxnSpPr>
        <p:spPr>
          <a:xfrm flipV="1">
            <a:off x="5703642" y="2295464"/>
            <a:ext cx="0" cy="442246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416" name="Rectangle 415"/>
          <p:cNvSpPr/>
          <p:nvPr/>
        </p:nvSpPr>
        <p:spPr>
          <a:xfrm>
            <a:off x="6069795" y="1815990"/>
            <a:ext cx="496654" cy="479474"/>
          </a:xfrm>
          <a:prstGeom prst="rect">
            <a:avLst/>
          </a:prstGeom>
          <a:solidFill>
            <a:srgbClr val="C0504D">
              <a:lumMod val="20000"/>
              <a:lumOff val="80000"/>
            </a:srgbClr>
          </a:solidFill>
          <a:ln w="31750" cap="flat" cmpd="sng" algn="ctr">
            <a:solidFill>
              <a:srgbClr val="C0504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CIC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7" name="Rectangle 416"/>
          <p:cNvSpPr/>
          <p:nvPr/>
        </p:nvSpPr>
        <p:spPr>
          <a:xfrm>
            <a:off x="6674193" y="1815990"/>
            <a:ext cx="496654" cy="479474"/>
          </a:xfrm>
          <a:prstGeom prst="rect">
            <a:avLst/>
          </a:prstGeom>
          <a:solidFill>
            <a:srgbClr val="C0504D">
              <a:lumMod val="20000"/>
              <a:lumOff val="80000"/>
            </a:srgbClr>
          </a:solidFill>
          <a:ln w="31750" cap="flat" cmpd="sng" algn="ctr">
            <a:solidFill>
              <a:srgbClr val="C0504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FIR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420" name="Straight Connector 419"/>
          <p:cNvCxnSpPr/>
          <p:nvPr/>
        </p:nvCxnSpPr>
        <p:spPr>
          <a:xfrm>
            <a:off x="6566450" y="2056012"/>
            <a:ext cx="96577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421" name="Rectangle 420"/>
          <p:cNvSpPr/>
          <p:nvPr/>
        </p:nvSpPr>
        <p:spPr>
          <a:xfrm>
            <a:off x="6069795" y="1815990"/>
            <a:ext cx="496654" cy="479474"/>
          </a:xfrm>
          <a:prstGeom prst="rect">
            <a:avLst/>
          </a:prstGeom>
          <a:solidFill>
            <a:srgbClr val="C0504D">
              <a:lumMod val="20000"/>
              <a:lumOff val="80000"/>
            </a:srgbClr>
          </a:solidFill>
          <a:ln w="31750" cap="flat" cmpd="sng" algn="ctr">
            <a:solidFill>
              <a:srgbClr val="C0504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CIC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2" name="Rectangle 421"/>
          <p:cNvSpPr/>
          <p:nvPr/>
        </p:nvSpPr>
        <p:spPr>
          <a:xfrm>
            <a:off x="6674193" y="1815990"/>
            <a:ext cx="496654" cy="479474"/>
          </a:xfrm>
          <a:prstGeom prst="rect">
            <a:avLst/>
          </a:prstGeom>
          <a:solidFill>
            <a:srgbClr val="C0504D">
              <a:lumMod val="20000"/>
              <a:lumOff val="80000"/>
            </a:srgbClr>
          </a:solidFill>
          <a:ln w="31750" cap="flat" cmpd="sng" algn="ctr">
            <a:solidFill>
              <a:srgbClr val="C0504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FIR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433" name="Straight Connector 432"/>
          <p:cNvCxnSpPr/>
          <p:nvPr/>
        </p:nvCxnSpPr>
        <p:spPr>
          <a:xfrm>
            <a:off x="6566450" y="2056012"/>
            <a:ext cx="96577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434" name="Straight Connector 433"/>
          <p:cNvCxnSpPr/>
          <p:nvPr/>
        </p:nvCxnSpPr>
        <p:spPr>
          <a:xfrm>
            <a:off x="5954580" y="2046420"/>
            <a:ext cx="96577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435" name="Straight Arrow Connector 434"/>
          <p:cNvCxnSpPr/>
          <p:nvPr/>
        </p:nvCxnSpPr>
        <p:spPr>
          <a:xfrm>
            <a:off x="7183540" y="2046420"/>
            <a:ext cx="511239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ysDash"/>
            <a:tailEnd type="arrow"/>
          </a:ln>
          <a:effectLst/>
        </p:spPr>
      </p:cxnSp>
      <p:cxnSp>
        <p:nvCxnSpPr>
          <p:cNvPr id="436" name="Straight Connector 435"/>
          <p:cNvCxnSpPr/>
          <p:nvPr/>
        </p:nvCxnSpPr>
        <p:spPr>
          <a:xfrm flipV="1">
            <a:off x="2267700" y="2161635"/>
            <a:ext cx="0" cy="69129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441" name="Straight Arrow Connector 440"/>
          <p:cNvCxnSpPr/>
          <p:nvPr/>
        </p:nvCxnSpPr>
        <p:spPr>
          <a:xfrm>
            <a:off x="2267700" y="2161635"/>
            <a:ext cx="345645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442" name="TextBox 441"/>
          <p:cNvSpPr txBox="1"/>
          <p:nvPr/>
        </p:nvSpPr>
        <p:spPr>
          <a:xfrm>
            <a:off x="3650280" y="1547155"/>
            <a:ext cx="5009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 smtClean="0">
                <a:solidFill>
                  <a:sysClr val="windowText" lastClr="000000"/>
                </a:solidFill>
              </a:rPr>
              <a:t>LNA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3" name="TextBox 442"/>
          <p:cNvSpPr txBox="1"/>
          <p:nvPr/>
        </p:nvSpPr>
        <p:spPr>
          <a:xfrm>
            <a:off x="5109670" y="932675"/>
            <a:ext cx="10565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ysClr val="windowText" lastClr="000000"/>
                </a:solidFill>
              </a:rPr>
              <a:t>c</a:t>
            </a:r>
            <a:r>
              <a:rPr lang="en-US" sz="1200" b="1" kern="0" noProof="0" dirty="0" err="1" smtClean="0">
                <a:solidFill>
                  <a:sysClr val="windowText" lastClr="000000"/>
                </a:solidFill>
              </a:rPr>
              <a:t>onvolution</a:t>
            </a:r>
            <a:r>
              <a:rPr lang="en-US" sz="1200" b="1" kern="0" noProof="0" dirty="0" smtClean="0">
                <a:solidFill>
                  <a:sysClr val="windowText" lastClr="000000"/>
                </a:solidFill>
              </a:rPr>
              <a:t/>
            </a:r>
            <a:br>
              <a:rPr lang="en-US" sz="1200" b="1" kern="0" noProof="0" dirty="0" smtClean="0">
                <a:solidFill>
                  <a:sysClr val="windowText" lastClr="000000"/>
                </a:solidFill>
              </a:rPr>
            </a:br>
            <a:r>
              <a:rPr lang="en-US" sz="1200" b="1" kern="0" noProof="0" dirty="0" smtClean="0">
                <a:solidFill>
                  <a:sysClr val="windowText" lastClr="000000"/>
                </a:solidFill>
              </a:rPr>
              <a:t>based DDC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ysClr val="windowText" lastClr="000000"/>
                </a:solidFill>
              </a:rPr>
              <a:t>o</a:t>
            </a:r>
            <a:r>
              <a:rPr kumimoji="0" lang="en-US" sz="1200" b="1" i="0" u="none" strike="noStrike" kern="0" cap="none" spc="0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 </a:t>
            </a:r>
            <a:br>
              <a:rPr kumimoji="0" lang="en-US" sz="1200" b="1" i="0" u="none" strike="noStrike" kern="0" cap="none" spc="0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200" b="1" i="0" u="none" strike="noStrike" kern="0" cap="none" spc="0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I/Q mixer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4" name="TextBox 443"/>
          <p:cNvSpPr txBox="1"/>
          <p:nvPr/>
        </p:nvSpPr>
        <p:spPr>
          <a:xfrm>
            <a:off x="6069795" y="1316725"/>
            <a:ext cx="1009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ysClr val="windowText" lastClr="000000"/>
                </a:solidFill>
              </a:rPr>
              <a:t>f</a:t>
            </a:r>
            <a:r>
              <a:rPr lang="en-US" sz="1200" b="1" kern="0" dirty="0" smtClean="0">
                <a:solidFill>
                  <a:sysClr val="windowText" lastClr="000000"/>
                </a:solidFill>
              </a:rPr>
              <a:t>iltering &amp;</a:t>
            </a:r>
            <a:br>
              <a:rPr lang="en-US" sz="1200" b="1" kern="0" dirty="0" smtClean="0">
                <a:solidFill>
                  <a:sysClr val="windowText" lastClr="000000"/>
                </a:solidFill>
              </a:rPr>
            </a:br>
            <a:r>
              <a:rPr lang="en-US" sz="1200" b="1" kern="0" dirty="0" smtClean="0">
                <a:solidFill>
                  <a:sysClr val="windowText" lastClr="000000"/>
                </a:solidFill>
              </a:rPr>
              <a:t>decimation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5" name="TextBox 444"/>
          <p:cNvSpPr txBox="1"/>
          <p:nvPr/>
        </p:nvSpPr>
        <p:spPr>
          <a:xfrm>
            <a:off x="5992985" y="2507280"/>
            <a:ext cx="12194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 smtClean="0">
                <a:solidFill>
                  <a:sysClr val="windowText" lastClr="000000"/>
                </a:solidFill>
              </a:rPr>
              <a:t>BPF response</a:t>
            </a:r>
            <a:br>
              <a:rPr lang="en-US" sz="1200" b="1" kern="0" dirty="0" smtClean="0">
                <a:solidFill>
                  <a:sysClr val="windowText" lastClr="000000"/>
                </a:solidFill>
              </a:rPr>
            </a:br>
            <a:r>
              <a:rPr lang="en-US" sz="1200" b="1" kern="0" dirty="0" smtClean="0">
                <a:solidFill>
                  <a:sysClr val="windowText" lastClr="000000"/>
                </a:solidFill>
              </a:rPr>
              <a:t>waveform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ysClr val="windowText" lastClr="000000"/>
                </a:solidFill>
              </a:rPr>
              <a:t>o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</a:t>
            </a:r>
            <a:b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NCO</a:t>
            </a:r>
          </a:p>
        </p:txBody>
      </p:sp>
      <p:sp>
        <p:nvSpPr>
          <p:cNvPr id="446" name="TextBox 445"/>
          <p:cNvSpPr txBox="1"/>
          <p:nvPr/>
        </p:nvSpPr>
        <p:spPr>
          <a:xfrm>
            <a:off x="5455314" y="3275380"/>
            <a:ext cx="28803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solidFill>
                  <a:sysClr val="windowText" lastClr="000000"/>
                </a:solidFill>
              </a:rPr>
              <a:t>d</a:t>
            </a:r>
            <a:r>
              <a:rPr lang="en-US" sz="1400" b="1" kern="0" dirty="0" smtClean="0">
                <a:solidFill>
                  <a:sysClr val="windowText" lastClr="000000"/>
                </a:solidFill>
              </a:rPr>
              <a:t>igital direct </a:t>
            </a:r>
            <a:r>
              <a:rPr lang="en-US" sz="1400" b="1" kern="0" dirty="0" err="1" smtClean="0">
                <a:solidFill>
                  <a:sysClr val="windowText" lastClr="000000"/>
                </a:solidFill>
              </a:rPr>
              <a:t>downconversion</a:t>
            </a:r>
            <a:r>
              <a:rPr lang="en-US" sz="1400" b="1" kern="0" dirty="0" smtClean="0">
                <a:solidFill>
                  <a:sysClr val="windowText" lastClr="000000"/>
                </a:solidFill>
              </a:rPr>
              <a:t>:</a:t>
            </a:r>
            <a:br>
              <a:rPr lang="en-US" sz="1400" b="1" kern="0" dirty="0" smtClean="0">
                <a:solidFill>
                  <a:sysClr val="windowText" lastClr="000000"/>
                </a:solidFill>
              </a:rPr>
            </a:br>
            <a:r>
              <a:rPr lang="en-US" sz="1400" b="1" kern="0" dirty="0" smtClean="0">
                <a:solidFill>
                  <a:sysClr val="windowText" lastClr="000000"/>
                </a:solidFill>
              </a:rPr>
              <a:t>- convolution integral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- I/Q mixing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7" name="Content Placeholder 2"/>
          <p:cNvSpPr>
            <a:spLocks noGrp="1"/>
          </p:cNvSpPr>
          <p:nvPr>
            <p:ph idx="1"/>
          </p:nvPr>
        </p:nvSpPr>
        <p:spPr>
          <a:xfrm>
            <a:off x="270640" y="3275380"/>
            <a:ext cx="8602720" cy="303399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Brute-force digitalization</a:t>
            </a:r>
          </a:p>
          <a:p>
            <a:pPr lvl="1"/>
            <a:r>
              <a:rPr lang="en-US" dirty="0" smtClean="0"/>
              <a:t>E.g. TI ADC12J4000</a:t>
            </a:r>
          </a:p>
          <a:p>
            <a:pPr lvl="2"/>
            <a:r>
              <a:rPr lang="en-US" dirty="0" smtClean="0"/>
              <a:t>12-bit, 4 GSPS, SFDR ≈ </a:t>
            </a:r>
            <a:r>
              <a:rPr lang="en-US" dirty="0" smtClean="0"/>
              <a:t>67 </a:t>
            </a:r>
            <a:r>
              <a:rPr lang="en-US" dirty="0" err="1" smtClean="0"/>
              <a:t>dBFS</a:t>
            </a:r>
            <a:r>
              <a:rPr lang="en-US" dirty="0" smtClean="0"/>
              <a:t>, </a:t>
            </a:r>
            <a:r>
              <a:rPr lang="en-US" dirty="0"/>
              <a:t>SINAD  ≈ </a:t>
            </a:r>
            <a:r>
              <a:rPr lang="en-US" dirty="0" smtClean="0"/>
              <a:t>55 </a:t>
            </a:r>
            <a:r>
              <a:rPr lang="en-US" dirty="0" err="1"/>
              <a:t>dBFS</a:t>
            </a:r>
            <a:r>
              <a:rPr lang="en-US" dirty="0"/>
              <a:t> (</a:t>
            </a:r>
            <a:r>
              <a:rPr lang="en-US" dirty="0" smtClean="0"/>
              <a:t>@350MHz)</a:t>
            </a:r>
          </a:p>
          <a:p>
            <a:pPr lvl="2"/>
            <a:r>
              <a:rPr lang="en-US" dirty="0" smtClean="0"/>
              <a:t>Intergraded DDC, </a:t>
            </a:r>
            <a:r>
              <a:rPr lang="en-US" dirty="0" smtClean="0"/>
              <a:t>decimation </a:t>
            </a:r>
            <a:r>
              <a:rPr lang="en-US" dirty="0" smtClean="0"/>
              <a:t>by </a:t>
            </a:r>
            <a:r>
              <a:rPr lang="en-US" dirty="0" smtClean="0"/>
              <a:t>4 or 8 </a:t>
            </a:r>
            <a:r>
              <a:rPr lang="en-US" dirty="0" smtClean="0"/>
              <a:t>(400MHz pass-band</a:t>
            </a:r>
            <a:r>
              <a:rPr lang="en-US" dirty="0" smtClean="0"/>
              <a:t>)</a:t>
            </a:r>
          </a:p>
          <a:p>
            <a:pPr lvl="3"/>
            <a:r>
              <a:rPr lang="en-US" dirty="0"/>
              <a:t>SFDR ≈ </a:t>
            </a:r>
            <a:r>
              <a:rPr lang="en-US" dirty="0" smtClean="0"/>
              <a:t>75 </a:t>
            </a:r>
            <a:r>
              <a:rPr lang="en-US" dirty="0" err="1"/>
              <a:t>dBFS</a:t>
            </a:r>
            <a:r>
              <a:rPr lang="en-US" dirty="0"/>
              <a:t>, SINAD  ≈ </a:t>
            </a:r>
            <a:r>
              <a:rPr lang="en-US" dirty="0" smtClean="0"/>
              <a:t>63 </a:t>
            </a:r>
            <a:r>
              <a:rPr lang="en-US" dirty="0" err="1"/>
              <a:t>dBFS</a:t>
            </a:r>
            <a:r>
              <a:rPr lang="en-US" dirty="0"/>
              <a:t> (</a:t>
            </a:r>
            <a:r>
              <a:rPr lang="en-US" dirty="0" smtClean="0"/>
              <a:t>@600MHz)</a:t>
            </a:r>
            <a:endParaRPr lang="en-US" dirty="0" smtClean="0"/>
          </a:p>
          <a:p>
            <a:pPr lvl="1"/>
            <a:r>
              <a:rPr lang="en-US" dirty="0" smtClean="0"/>
              <a:t>Internal CLKs for ADC and FPGA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External 40 MHz trigger (2.5ns steps) for bunch tagging (memory)</a:t>
            </a:r>
          </a:p>
          <a:p>
            <a:r>
              <a:rPr lang="en-US" dirty="0" smtClean="0"/>
              <a:t>Single analog processing channel</a:t>
            </a:r>
          </a:p>
          <a:p>
            <a:pPr lvl="1"/>
            <a:r>
              <a:rPr lang="en-US" dirty="0" smtClean="0"/>
              <a:t>Based on delay-line networks and band-pass filters</a:t>
            </a:r>
          </a:p>
        </p:txBody>
      </p:sp>
      <p:sp>
        <p:nvSpPr>
          <p:cNvPr id="14" name="Oval 13"/>
          <p:cNvSpPr/>
          <p:nvPr/>
        </p:nvSpPr>
        <p:spPr bwMode="auto">
          <a:xfrm flipH="1">
            <a:off x="4418378" y="1508750"/>
            <a:ext cx="844912" cy="1843440"/>
          </a:xfrm>
          <a:prstGeom prst="ellips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472" name="Straight Arrow Connector 471"/>
          <p:cNvCxnSpPr/>
          <p:nvPr/>
        </p:nvCxnSpPr>
        <p:spPr>
          <a:xfrm flipH="1">
            <a:off x="3765495" y="2852925"/>
            <a:ext cx="691290" cy="652885"/>
          </a:xfrm>
          <a:prstGeom prst="straightConnector1">
            <a:avLst/>
          </a:prstGeom>
          <a:noFill/>
          <a:ln w="3175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580672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 descr="SigProcScheme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35" b="19924"/>
          <a:stretch/>
        </p:blipFill>
        <p:spPr>
          <a:xfrm>
            <a:off x="0" y="3796578"/>
            <a:ext cx="5282768" cy="22055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Analog Signals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69795" y="1393535"/>
            <a:ext cx="2918780" cy="119055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Gaussian bunch:</a:t>
            </a:r>
          </a:p>
          <a:p>
            <a:pPr lvl="1"/>
            <a:r>
              <a:rPr lang="en-US" i="1" dirty="0" smtClean="0"/>
              <a:t>n</a:t>
            </a:r>
            <a:r>
              <a:rPr lang="en-US" dirty="0" smtClean="0"/>
              <a:t>=1E10, </a:t>
            </a:r>
            <a:r>
              <a:rPr lang="en-US" i="1" dirty="0" err="1" smtClean="0"/>
              <a:t>σ</a:t>
            </a:r>
            <a:r>
              <a:rPr lang="en-US" dirty="0" smtClean="0"/>
              <a:t>=25mm, </a:t>
            </a:r>
            <a:r>
              <a:rPr lang="en-US" i="1" dirty="0" smtClean="0"/>
              <a:t>v</a:t>
            </a:r>
            <a:r>
              <a:rPr lang="en-US" dirty="0" smtClean="0"/>
              <a:t>=</a:t>
            </a:r>
            <a:r>
              <a:rPr lang="en-US" i="1" dirty="0" smtClean="0"/>
              <a:t>c</a:t>
            </a:r>
            <a:r>
              <a:rPr lang="en-US" i="1" baseline="-25000" dirty="0" smtClean="0"/>
              <a:t>0</a:t>
            </a:r>
          </a:p>
          <a:p>
            <a:pPr lvl="1"/>
            <a:r>
              <a:rPr lang="en-US" dirty="0"/>
              <a:t>v</a:t>
            </a:r>
            <a:r>
              <a:rPr lang="en-US" dirty="0" smtClean="0"/>
              <a:t>ertical offset=1mm</a:t>
            </a:r>
          </a:p>
          <a:p>
            <a:r>
              <a:rPr lang="en-US" dirty="0" smtClean="0"/>
              <a:t>BPM sensitivity: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.g.: 2.7 dB / mm</a:t>
            </a:r>
          </a:p>
        </p:txBody>
      </p:sp>
      <p:pic>
        <p:nvPicPr>
          <p:cNvPr id="8" name="Picture 7" descr="BPMsignal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395" y="1163105"/>
            <a:ext cx="3072400" cy="1843440"/>
          </a:xfrm>
          <a:prstGeom prst="rect">
            <a:avLst/>
          </a:prstGeom>
        </p:spPr>
      </p:pic>
      <p:pic>
        <p:nvPicPr>
          <p:cNvPr id="20" name="Picture 19" descr="AnalogBPMSigna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7645" y="3390595"/>
            <a:ext cx="4179893" cy="2496325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4072735" y="1086295"/>
            <a:ext cx="18508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solidFill>
                  <a:sysClr val="windowText" lastClr="000000"/>
                </a:solidFill>
              </a:rPr>
              <a:t>b</a:t>
            </a:r>
            <a:r>
              <a:rPr lang="en-US" sz="1400" b="1" kern="0" dirty="0" smtClean="0">
                <a:solidFill>
                  <a:sysClr val="windowText" lastClr="000000"/>
                </a:solidFill>
              </a:rPr>
              <a:t>eam pickup signal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309045" y="1086295"/>
            <a:ext cx="2714655" cy="2073870"/>
            <a:chOff x="309045" y="1009485"/>
            <a:chExt cx="2419515" cy="1848397"/>
          </a:xfrm>
        </p:grpSpPr>
        <p:pic>
          <p:nvPicPr>
            <p:cNvPr id="4" name="Picture 3" descr="ButtonBPM.bmp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9045" y="1009485"/>
              <a:ext cx="2419515" cy="1848397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309045" y="1047890"/>
              <a:ext cx="135997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i="1" dirty="0" err="1" smtClean="0"/>
                <a:t>d</a:t>
              </a:r>
              <a:r>
                <a:rPr lang="en-US" sz="1400" b="1" i="1" baseline="-25000" dirty="0" err="1" smtClean="0"/>
                <a:t>pipe</a:t>
              </a:r>
              <a:r>
                <a:rPr lang="en-US" sz="1400" b="1" dirty="0" smtClean="0"/>
                <a:t>: 25 mm</a:t>
              </a:r>
            </a:p>
            <a:p>
              <a:r>
                <a:rPr lang="en-US" sz="1400" b="1" i="1" dirty="0" err="1" smtClean="0"/>
                <a:t>d</a:t>
              </a:r>
              <a:r>
                <a:rPr lang="en-US" sz="1400" b="1" i="1" baseline="-25000" dirty="0" err="1" smtClean="0"/>
                <a:t>button</a:t>
              </a:r>
              <a:r>
                <a:rPr lang="en-US" sz="1400" b="1" dirty="0" smtClean="0"/>
                <a:t>: 10 mm</a:t>
              </a:r>
              <a:endParaRPr lang="en-US" sz="1400" b="1" dirty="0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691625" y="4197100"/>
            <a:ext cx="29582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 smtClean="0">
                <a:solidFill>
                  <a:sysClr val="windowText" lastClr="000000"/>
                </a:solidFill>
              </a:rPr>
              <a:t>400 MHz d</a:t>
            </a:r>
            <a:r>
              <a:rPr lang="en-US" sz="1400" b="1" kern="0" noProof="0" dirty="0" err="1" smtClean="0">
                <a:solidFill>
                  <a:sysClr val="windowText" lastClr="000000"/>
                </a:solidFill>
              </a:rPr>
              <a:t>elay</a:t>
            </a:r>
            <a:r>
              <a:rPr lang="en-US" sz="1400" b="1" kern="0" noProof="0" dirty="0" smtClean="0">
                <a:solidFill>
                  <a:sysClr val="windowText" lastClr="000000"/>
                </a:solidFill>
              </a:rPr>
              <a:t>-line filter network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916175" y="2852925"/>
            <a:ext cx="23990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solidFill>
                  <a:sysClr val="windowText" lastClr="000000"/>
                </a:solidFill>
              </a:rPr>
              <a:t>c</a:t>
            </a:r>
            <a:r>
              <a:rPr lang="en-US" sz="1400" b="1" kern="0" dirty="0" smtClean="0">
                <a:solidFill>
                  <a:sysClr val="windowText" lastClr="000000"/>
                </a:solidFill>
              </a:rPr>
              <a:t>onditioned a</a:t>
            </a:r>
            <a:r>
              <a:rPr lang="en-US" sz="1400" b="1" kern="0" noProof="0" dirty="0" err="1" smtClean="0">
                <a:solidFill>
                  <a:sysClr val="windowText" lastClr="000000"/>
                </a:solidFill>
              </a:rPr>
              <a:t>nalog</a:t>
            </a:r>
            <a:r>
              <a:rPr lang="en-US" sz="1400" b="1" kern="0" noProof="0" dirty="0" smtClean="0">
                <a:solidFill>
                  <a:sysClr val="windowText" lastClr="000000"/>
                </a:solidFill>
              </a:rPr>
              <a:t> signal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28" name="Straight Arrow Connector 27"/>
          <p:cNvCxnSpPr/>
          <p:nvPr/>
        </p:nvCxnSpPr>
        <p:spPr bwMode="auto">
          <a:xfrm>
            <a:off x="5340100" y="5925325"/>
            <a:ext cx="1728225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32" name="Straight Arrow Connector 31"/>
          <p:cNvCxnSpPr/>
          <p:nvPr/>
        </p:nvCxnSpPr>
        <p:spPr bwMode="auto">
          <a:xfrm>
            <a:off x="7068325" y="5925325"/>
            <a:ext cx="1728225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5916175" y="5925325"/>
            <a:ext cx="6437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noProof="0" dirty="0" smtClean="0">
                <a:solidFill>
                  <a:sysClr val="windowText" lastClr="000000"/>
                </a:solidFill>
              </a:rPr>
              <a:t>25 ns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644400" y="5925325"/>
            <a:ext cx="6437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noProof="0" dirty="0" smtClean="0">
                <a:solidFill>
                  <a:sysClr val="windowText" lastClr="000000"/>
                </a:solidFill>
              </a:rPr>
              <a:t>25 ns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455315" y="3390595"/>
            <a:ext cx="4040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 smtClean="0">
                <a:solidFill>
                  <a:srgbClr val="0000FF"/>
                </a:solidFill>
              </a:rPr>
              <a:t>up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183540" y="3390595"/>
            <a:ext cx="4040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 smtClean="0">
                <a:solidFill>
                  <a:srgbClr val="0000FF"/>
                </a:solidFill>
              </a:rPr>
              <a:t>up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185010" y="3390595"/>
            <a:ext cx="6533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noProof="0" dirty="0" smtClean="0">
                <a:solidFill>
                  <a:srgbClr val="FF0000"/>
                </a:solidFill>
              </a:rPr>
              <a:t>down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951640" y="3390595"/>
            <a:ext cx="6533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noProof="0" dirty="0" smtClean="0">
                <a:solidFill>
                  <a:srgbClr val="FF0000"/>
                </a:solidFill>
              </a:rPr>
              <a:t>down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44" name="Oval 43"/>
          <p:cNvSpPr/>
          <p:nvPr/>
        </p:nvSpPr>
        <p:spPr bwMode="auto">
          <a:xfrm flipH="1">
            <a:off x="769901" y="5003605"/>
            <a:ext cx="614481" cy="960125"/>
          </a:xfrm>
          <a:prstGeom prst="ellips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1345980" y="5694895"/>
            <a:ext cx="537670" cy="307240"/>
          </a:xfrm>
          <a:prstGeom prst="straightConnector1">
            <a:avLst/>
          </a:prstGeom>
          <a:noFill/>
          <a:ln w="3175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sp>
        <p:nvSpPr>
          <p:cNvPr id="50" name="TextBox 49"/>
          <p:cNvSpPr txBox="1"/>
          <p:nvPr/>
        </p:nvSpPr>
        <p:spPr>
          <a:xfrm>
            <a:off x="1806840" y="5886920"/>
            <a:ext cx="16722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 smtClean="0">
                <a:solidFill>
                  <a:srgbClr val="FF0000"/>
                </a:solidFill>
              </a:rPr>
              <a:t>12.5 ns d</a:t>
            </a:r>
            <a:r>
              <a:rPr lang="en-US" sz="1400" b="1" kern="0" noProof="0" dirty="0" err="1" smtClean="0">
                <a:solidFill>
                  <a:srgbClr val="FF0000"/>
                </a:solidFill>
              </a:rPr>
              <a:t>elay</a:t>
            </a:r>
            <a:r>
              <a:rPr lang="en-US" sz="1400" b="1" kern="0" noProof="0" dirty="0" smtClean="0">
                <a:solidFill>
                  <a:srgbClr val="FF0000"/>
                </a:solidFill>
              </a:rPr>
              <a:t>-line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557392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Waveform Sampling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1070" y="3813049"/>
            <a:ext cx="8103456" cy="2419515"/>
          </a:xfrm>
        </p:spPr>
        <p:txBody>
          <a:bodyPr/>
          <a:lstStyle/>
          <a:p>
            <a:r>
              <a:rPr lang="en-US" dirty="0" smtClean="0"/>
              <a:t>4 GSPS = 250 </a:t>
            </a:r>
            <a:r>
              <a:rPr lang="en-US" dirty="0" err="1" smtClean="0"/>
              <a:t>ps</a:t>
            </a:r>
            <a:r>
              <a:rPr lang="en-US" dirty="0" smtClean="0"/>
              <a:t> sample spacing</a:t>
            </a:r>
          </a:p>
          <a:p>
            <a:pPr lvl="1"/>
            <a:r>
              <a:rPr lang="en-US" dirty="0" smtClean="0"/>
              <a:t>100 samples per 25 ns with single ADC</a:t>
            </a:r>
          </a:p>
          <a:p>
            <a:pPr lvl="2"/>
            <a:r>
              <a:rPr lang="en-US" dirty="0" smtClean="0"/>
              <a:t>50 samples per electrode signal, but only 20…24 samples ≠ 0</a:t>
            </a:r>
          </a:p>
          <a:p>
            <a:pPr lvl="1"/>
            <a:r>
              <a:rPr lang="en-US" dirty="0" smtClean="0"/>
              <a:t>200 samples per 25 ns with two interleaved ADC in I/Q operation</a:t>
            </a:r>
          </a:p>
          <a:p>
            <a:r>
              <a:rPr lang="en-US" dirty="0" smtClean="0"/>
              <a:t>Requires low CLK jitter within 25 ns time interval</a:t>
            </a:r>
          </a:p>
          <a:p>
            <a:pPr lvl="1"/>
            <a:r>
              <a:rPr lang="en-US" dirty="0"/>
              <a:t>E.g. </a:t>
            </a:r>
            <a:r>
              <a:rPr lang="en-US" i="1" dirty="0" smtClean="0"/>
              <a:t>t</a:t>
            </a:r>
            <a:r>
              <a:rPr lang="en-US" i="1" baseline="-25000" dirty="0" smtClean="0"/>
              <a:t>a</a:t>
            </a:r>
            <a:r>
              <a:rPr lang="en-US" dirty="0" smtClean="0"/>
              <a:t> = 0.15 </a:t>
            </a:r>
            <a:r>
              <a:rPr lang="en-US" dirty="0" err="1" smtClean="0"/>
              <a:t>ps</a:t>
            </a:r>
            <a:r>
              <a:rPr lang="en-US" dirty="0" smtClean="0"/>
              <a:t> -&gt; 68.5 </a:t>
            </a:r>
            <a:r>
              <a:rPr lang="en-US" dirty="0"/>
              <a:t>dB</a:t>
            </a:r>
            <a:r>
              <a:rPr lang="en-US" dirty="0" smtClean="0"/>
              <a:t>@400 MHz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(equivalent to EOB=</a:t>
            </a:r>
            <a:r>
              <a:rPr lang="en-US" dirty="0" smtClean="0"/>
              <a:t>11.1)</a:t>
            </a:r>
            <a:endParaRPr lang="en-US" dirty="0"/>
          </a:p>
        </p:txBody>
      </p:sp>
      <p:pic>
        <p:nvPicPr>
          <p:cNvPr id="6" name="Picture 5" descr="BPMsampledSigna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7890"/>
            <a:ext cx="4572000" cy="2730500"/>
          </a:xfrm>
          <a:prstGeom prst="rect">
            <a:avLst/>
          </a:prstGeom>
        </p:spPr>
      </p:pic>
      <p:pic>
        <p:nvPicPr>
          <p:cNvPr id="7" name="Picture 6" descr="BPMiqSigna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086295"/>
            <a:ext cx="4572000" cy="2717800"/>
          </a:xfrm>
          <a:prstGeom prst="rect">
            <a:avLst/>
          </a:prstGeom>
        </p:spPr>
      </p:pic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3256702"/>
              </p:ext>
            </p:extLst>
          </p:nvPr>
        </p:nvGraphicFramePr>
        <p:xfrm>
          <a:off x="5685745" y="5694895"/>
          <a:ext cx="2511425" cy="35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3" name="Equation" r:id="rId5" imgW="1511300" imgH="215900" progId="Equation.3">
                  <p:embed/>
                </p:oleObj>
              </mc:Choice>
              <mc:Fallback>
                <p:oleObj name="Equation" r:id="rId5" imgW="15113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685745" y="5694895"/>
                        <a:ext cx="2511425" cy="358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90575301"/>
      </p:ext>
    </p:extLst>
  </p:cSld>
  <p:clrMapOvr>
    <a:masterClrMapping/>
  </p:clrMapOvr>
</p:sld>
</file>

<file path=ppt/theme/theme1.xml><?xml version="1.0" encoding="utf-8"?>
<a:theme xmlns:a="http://schemas.openxmlformats.org/drawingml/2006/main" name="2_new-NLC">
  <a:themeElements>
    <a:clrScheme name="new-NLC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new-NL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new-NLC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-NLC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9429</TotalTime>
  <Words>386</Words>
  <Application>Microsoft Macintosh PowerPoint</Application>
  <PresentationFormat>On-screen Show (4:3)</PresentationFormat>
  <Paragraphs>76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2_new-NLC</vt:lpstr>
      <vt:lpstr>Equation</vt:lpstr>
      <vt:lpstr>LHC BPM Timing Specs – 1st thoughts</vt:lpstr>
      <vt:lpstr>Conceptual Idea</vt:lpstr>
      <vt:lpstr>Analog Signals</vt:lpstr>
      <vt:lpstr>Waveform Sampling Options</vt:lpstr>
    </vt:vector>
  </TitlesOfParts>
  <Company>FermiLab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Laser-Based Beam Diagnostics R&amp;D for Project X</dc:title>
  <dc:creator>Beams Division</dc:creator>
  <cp:lastModifiedBy>Manfred Wendt</cp:lastModifiedBy>
  <cp:revision>667</cp:revision>
  <dcterms:created xsi:type="dcterms:W3CDTF">2009-03-16T15:06:27Z</dcterms:created>
  <dcterms:modified xsi:type="dcterms:W3CDTF">2015-04-29T23:32:51Z</dcterms:modified>
</cp:coreProperties>
</file>