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66" r:id="rId2"/>
    <p:sldId id="281" r:id="rId3"/>
    <p:sldId id="282" r:id="rId4"/>
    <p:sldId id="268" r:id="rId5"/>
    <p:sldId id="269" r:id="rId6"/>
    <p:sldId id="270" r:id="rId7"/>
    <p:sldId id="271" r:id="rId8"/>
    <p:sldId id="272" r:id="rId9"/>
    <p:sldId id="283" r:id="rId10"/>
    <p:sldId id="285" r:id="rId11"/>
    <p:sldId id="273" r:id="rId12"/>
    <p:sldId id="274" r:id="rId13"/>
    <p:sldId id="286" r:id="rId14"/>
    <p:sldId id="287" r:id="rId15"/>
    <p:sldId id="288" r:id="rId16"/>
    <p:sldId id="276" r:id="rId17"/>
    <p:sldId id="289" r:id="rId18"/>
    <p:sldId id="25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60" y="6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belmiro:Desktop:Cloud%20sta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791444643329271"/>
          <c:y val="0.0302109314455126"/>
          <c:w val="0.908505091822997"/>
          <c:h val="0.912505669825771"/>
        </c:manualLayout>
      </c:layout>
      <c:lineChart>
        <c:grouping val="standard"/>
        <c:varyColors val="0"/>
        <c:ser>
          <c:idx val="1"/>
          <c:order val="0"/>
          <c:tx>
            <c:strRef>
              <c:f>'General VM count'!$D$3</c:f>
              <c:strCache>
                <c:ptCount val="1"/>
                <c:pt idx="0">
                  <c:v>VMs created (cumulative)</c:v>
                </c:pt>
              </c:strCache>
            </c:strRef>
          </c:tx>
          <c:cat>
            <c:numRef>
              <c:f>'General VM count'!$B$4:$B$23</c:f>
              <c:numCache>
                <c:formatCode>mmm\-yy</c:formatCode>
                <c:ptCount val="20"/>
                <c:pt idx="0">
                  <c:v>41426.0</c:v>
                </c:pt>
                <c:pt idx="1">
                  <c:v>41456.0</c:v>
                </c:pt>
                <c:pt idx="2">
                  <c:v>41487.0</c:v>
                </c:pt>
                <c:pt idx="3">
                  <c:v>41518.0</c:v>
                </c:pt>
                <c:pt idx="4">
                  <c:v>41548.0</c:v>
                </c:pt>
                <c:pt idx="5">
                  <c:v>41579.0</c:v>
                </c:pt>
                <c:pt idx="6">
                  <c:v>41609.0</c:v>
                </c:pt>
                <c:pt idx="7">
                  <c:v>41640.0</c:v>
                </c:pt>
                <c:pt idx="8">
                  <c:v>41671.0</c:v>
                </c:pt>
                <c:pt idx="9">
                  <c:v>41699.0</c:v>
                </c:pt>
                <c:pt idx="10">
                  <c:v>41730.0</c:v>
                </c:pt>
                <c:pt idx="11">
                  <c:v>41760.0</c:v>
                </c:pt>
                <c:pt idx="12">
                  <c:v>41791.0</c:v>
                </c:pt>
                <c:pt idx="13">
                  <c:v>41821.0</c:v>
                </c:pt>
                <c:pt idx="14">
                  <c:v>41852.0</c:v>
                </c:pt>
                <c:pt idx="15">
                  <c:v>41883.0</c:v>
                </c:pt>
                <c:pt idx="16">
                  <c:v>41913.0</c:v>
                </c:pt>
                <c:pt idx="17">
                  <c:v>41944.0</c:v>
                </c:pt>
                <c:pt idx="18">
                  <c:v>41974.0</c:v>
                </c:pt>
                <c:pt idx="19">
                  <c:v>42005.0</c:v>
                </c:pt>
              </c:numCache>
            </c:numRef>
          </c:cat>
          <c:val>
            <c:numRef>
              <c:f>'General VM count'!$D$4:$D$23</c:f>
              <c:numCache>
                <c:formatCode>General</c:formatCode>
                <c:ptCount val="20"/>
                <c:pt idx="0">
                  <c:v>133.0</c:v>
                </c:pt>
                <c:pt idx="1">
                  <c:v>788.0</c:v>
                </c:pt>
                <c:pt idx="2">
                  <c:v>2836.0</c:v>
                </c:pt>
                <c:pt idx="3">
                  <c:v>7961.0</c:v>
                </c:pt>
                <c:pt idx="4">
                  <c:v>17782.0</c:v>
                </c:pt>
                <c:pt idx="5">
                  <c:v>33860.0</c:v>
                </c:pt>
                <c:pt idx="6">
                  <c:v>54246.0</c:v>
                </c:pt>
                <c:pt idx="7">
                  <c:v>76961.0</c:v>
                </c:pt>
                <c:pt idx="8">
                  <c:v>95331.0</c:v>
                </c:pt>
                <c:pt idx="9">
                  <c:v>115436.0</c:v>
                </c:pt>
                <c:pt idx="10">
                  <c:v>142960.0</c:v>
                </c:pt>
                <c:pt idx="11">
                  <c:v>228854.0</c:v>
                </c:pt>
                <c:pt idx="12">
                  <c:v>278185.0</c:v>
                </c:pt>
                <c:pt idx="13">
                  <c:v>339637.0</c:v>
                </c:pt>
                <c:pt idx="14">
                  <c:v>420983.0</c:v>
                </c:pt>
                <c:pt idx="15">
                  <c:v>543835.0</c:v>
                </c:pt>
                <c:pt idx="16">
                  <c:v>672284.0</c:v>
                </c:pt>
                <c:pt idx="17">
                  <c:v>771425.0</c:v>
                </c:pt>
                <c:pt idx="18">
                  <c:v>862639.0</c:v>
                </c:pt>
                <c:pt idx="19">
                  <c:v>990869.0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8093048"/>
        <c:axId val="-2141896296"/>
      </c:lineChart>
      <c:dateAx>
        <c:axId val="21280930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-2141896296"/>
        <c:crosses val="autoZero"/>
        <c:auto val="1"/>
        <c:lblOffset val="100"/>
        <c:baseTimeUnit val="months"/>
        <c:majorUnit val="6.0"/>
        <c:majorTimeUnit val="months"/>
      </c:dateAx>
      <c:valAx>
        <c:axId val="-2141896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809304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A3725-0CD9-674C-9041-103F912CA13E}" type="datetimeFigureOut">
              <a:rPr lang="en-US" smtClean="0"/>
              <a:t>24/04/15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7C9A4-4833-5140-AD22-DD7C5C4B4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4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D48A4-4293-5E4D-9359-4B468B4E498E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797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Account Management</a:t>
            </a:r>
            <a:r>
              <a:rPr lang="en-GB" baseline="0" dirty="0" smtClean="0"/>
              <a:t> Automation</a:t>
            </a:r>
          </a:p>
          <a:p>
            <a:r>
              <a:rPr lang="en-GB" baseline="0" dirty="0" smtClean="0"/>
              <a:t>CERN legacy network database</a:t>
            </a:r>
          </a:p>
          <a:p>
            <a:r>
              <a:rPr lang="en-GB" baseline="0" dirty="0" smtClean="0"/>
              <a:t>No Neutron yet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247A32-4ACD-4B03-B476-A02E3A36BCE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7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D48A4-4293-5E4D-9359-4B468B4E498E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0834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- </a:t>
            </a:r>
            <a:r>
              <a:rPr lang="it-IT" dirty="0" err="1" smtClean="0"/>
              <a:t>Creation</a:t>
            </a:r>
            <a:r>
              <a:rPr lang="it-IT" baseline="0" dirty="0" smtClean="0"/>
              <a:t> (and </a:t>
            </a:r>
            <a:r>
              <a:rPr lang="it-IT" baseline="0" dirty="0" err="1" smtClean="0"/>
              <a:t>deletion</a:t>
            </a:r>
            <a:r>
              <a:rPr lang="it-IT" baseline="0" dirty="0" smtClean="0"/>
              <a:t>!) </a:t>
            </a:r>
            <a:r>
              <a:rPr lang="it-IT" baseline="0" dirty="0" err="1" smtClean="0"/>
              <a:t>rates</a:t>
            </a:r>
            <a:r>
              <a:rPr lang="it-IT" baseline="0" dirty="0" smtClean="0"/>
              <a:t> of 100s on </a:t>
            </a:r>
            <a:r>
              <a:rPr lang="it-IT" baseline="0" dirty="0" err="1" smtClean="0"/>
              <a:t>VMs</a:t>
            </a:r>
            <a:r>
              <a:rPr lang="it-IT" baseline="0" dirty="0" smtClean="0"/>
              <a:t> per hour</a:t>
            </a:r>
          </a:p>
          <a:p>
            <a:pPr marL="171450" indent="-171450">
              <a:buFontTx/>
              <a:buChar char="-"/>
            </a:pPr>
            <a:r>
              <a:rPr lang="it-IT" dirty="0" err="1" smtClean="0"/>
              <a:t>Booted</a:t>
            </a:r>
            <a:r>
              <a:rPr lang="it-IT" dirty="0" smtClean="0"/>
              <a:t> more </a:t>
            </a:r>
            <a:r>
              <a:rPr lang="it-IT" dirty="0" err="1" smtClean="0"/>
              <a:t>than</a:t>
            </a:r>
            <a:r>
              <a:rPr lang="it-IT" dirty="0" smtClean="0"/>
              <a:t> 1M </a:t>
            </a:r>
            <a:r>
              <a:rPr lang="it-IT" dirty="0" err="1" smtClean="0"/>
              <a:t>VMs</a:t>
            </a:r>
            <a:r>
              <a:rPr lang="it-IT" dirty="0" smtClean="0"/>
              <a:t> in</a:t>
            </a:r>
            <a:r>
              <a:rPr lang="it-IT" baseline="0" dirty="0" smtClean="0"/>
              <a:t> first 18 </a:t>
            </a:r>
            <a:r>
              <a:rPr lang="it-IT" baseline="0" dirty="0" err="1" smtClean="0"/>
              <a:t>months</a:t>
            </a:r>
            <a:endParaRPr lang="it-IT" baseline="0" dirty="0" smtClean="0"/>
          </a:p>
          <a:p>
            <a:pPr marL="171450" indent="-171450">
              <a:buFontTx/>
              <a:buChar char="-"/>
            </a:pPr>
            <a:r>
              <a:rPr lang="it-IT" baseline="0" dirty="0" err="1" smtClean="0"/>
              <a:t>Number</a:t>
            </a:r>
            <a:r>
              <a:rPr lang="it-IT" baseline="0" dirty="0" smtClean="0"/>
              <a:t> of </a:t>
            </a:r>
            <a:r>
              <a:rPr lang="it-IT" baseline="0" dirty="0" err="1" smtClean="0"/>
              <a:t>running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VMs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now</a:t>
            </a:r>
            <a:r>
              <a:rPr lang="it-IT" baseline="0" dirty="0" smtClean="0"/>
              <a:t> </a:t>
            </a:r>
            <a:r>
              <a:rPr lang="it-IT" baseline="0" dirty="0" err="1" smtClean="0"/>
              <a:t>exceeds</a:t>
            </a:r>
            <a:r>
              <a:rPr lang="it-IT" baseline="0" dirty="0" smtClean="0"/>
              <a:t> 10000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D48A4-4293-5E4D-9359-4B468B4E498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482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7AD2-13F8-4240-A015-F341F6B09167}" type="datetimeFigureOut">
              <a:rPr lang="en-US" smtClean="0"/>
              <a:t>24/04/15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65A2-EA71-9949-A358-6071803A5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37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18.png"/><Relationship Id="rId5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23.jpg"/><Relationship Id="rId6" Type="http://schemas.openxmlformats.org/officeDocument/2006/relationships/image" Target="../media/image24.png"/><Relationship Id="rId7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13.png"/><Relationship Id="rId5" Type="http://schemas.microsoft.com/office/2007/relationships/hdphoto" Target="../media/hdphoto3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tim.bell@cern.ch" TargetMode="External"/><Relationship Id="rId4" Type="http://schemas.openxmlformats.org/officeDocument/2006/relationships/hyperlink" Target="mailto:jan.van.eldik@cern.ch" TargetMode="External"/><Relationship Id="rId5" Type="http://schemas.openxmlformats.org/officeDocument/2006/relationships/hyperlink" Target="mailto:markus.schulz@cern.ch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mailto:ian.bird@cern.ch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microsoft.com/office/2007/relationships/hdphoto" Target="../media/hdphoto1.wdp"/><Relationship Id="rId5" Type="http://schemas.openxmlformats.org/officeDocument/2006/relationships/image" Target="../media/image12.jpeg"/><Relationship Id="rId6" Type="http://schemas.microsoft.com/office/2007/relationships/hdphoto" Target="../media/hdphoto2.wdp"/><Relationship Id="rId7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Model for a</a:t>
            </a:r>
            <a:br>
              <a:rPr lang="en-GB" dirty="0" smtClean="0"/>
            </a:br>
            <a:r>
              <a:rPr lang="en-GB" dirty="0" smtClean="0"/>
              <a:t>Azerbaijan Cloud Data Centre</a:t>
            </a:r>
            <a:br>
              <a:rPr lang="en-GB" dirty="0" smtClean="0"/>
            </a:br>
            <a:r>
              <a:rPr lang="en-GB" dirty="0" smtClean="0"/>
              <a:t>for Science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CERN April 24</a:t>
            </a:r>
            <a:r>
              <a:rPr lang="en-GB" baseline="30000" dirty="0" smtClean="0"/>
              <a:t>th</a:t>
            </a:r>
            <a:r>
              <a:rPr lang="en-GB" dirty="0" smtClean="0"/>
              <a:t> 2015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095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Experience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Avoid: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 “Everything has to work before anything works”</a:t>
            </a:r>
          </a:p>
          <a:p>
            <a:r>
              <a:rPr lang="en-GB" dirty="0" smtClean="0"/>
              <a:t>Computational resources are manageable </a:t>
            </a:r>
          </a:p>
          <a:p>
            <a:pPr lvl="1"/>
            <a:r>
              <a:rPr lang="en-GB" dirty="0" smtClean="0"/>
              <a:t>everything is transient</a:t>
            </a:r>
          </a:p>
          <a:p>
            <a:pPr lvl="1"/>
            <a:r>
              <a:rPr lang="en-GB" dirty="0" smtClean="0"/>
              <a:t>partial systems are already useful</a:t>
            </a:r>
          </a:p>
          <a:p>
            <a:pPr lvl="1"/>
            <a:r>
              <a:rPr lang="en-GB" dirty="0" smtClean="0"/>
              <a:t>scaling/replacing is straight forward </a:t>
            </a:r>
          </a:p>
          <a:p>
            <a:r>
              <a:rPr lang="en-GB" dirty="0" smtClean="0"/>
              <a:t>Storage is difficult</a:t>
            </a:r>
          </a:p>
          <a:p>
            <a:pPr lvl="1"/>
            <a:r>
              <a:rPr lang="en-GB" dirty="0" smtClean="0"/>
              <a:t>partial system is useless </a:t>
            </a:r>
          </a:p>
          <a:p>
            <a:pPr lvl="1"/>
            <a:r>
              <a:rPr lang="en-GB" dirty="0" err="1" smtClean="0"/>
              <a:t>reliability&amp;availability</a:t>
            </a:r>
            <a:r>
              <a:rPr lang="en-GB" dirty="0" smtClean="0"/>
              <a:t> a must </a:t>
            </a:r>
          </a:p>
          <a:p>
            <a:pPr lvl="1"/>
            <a:r>
              <a:rPr lang="en-GB" dirty="0" smtClean="0"/>
              <a:t>adding/replacing is complex 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 Multiphase deployment model works best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641" y="88900"/>
            <a:ext cx="1753359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99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deployment scenario: L1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Start with subset of </a:t>
            </a:r>
            <a:r>
              <a:rPr lang="en-US" dirty="0" err="1" smtClean="0">
                <a:solidFill>
                  <a:srgbClr val="FF0000"/>
                </a:solidFill>
              </a:rPr>
              <a:t>OpenStack</a:t>
            </a:r>
            <a:r>
              <a:rPr lang="en-US" dirty="0" smtClean="0"/>
              <a:t> components</a:t>
            </a:r>
          </a:p>
          <a:p>
            <a:pPr lvl="1"/>
            <a:r>
              <a:rPr lang="en-US" dirty="0" smtClean="0"/>
              <a:t>Nova, Keystone, Glance, Neutron, Horizon, Ceilometer</a:t>
            </a:r>
          </a:p>
          <a:p>
            <a:r>
              <a:rPr lang="en-US" dirty="0" smtClean="0"/>
              <a:t>Use modern fabric/</a:t>
            </a:r>
            <a:r>
              <a:rPr lang="en-US" dirty="0" err="1" smtClean="0"/>
              <a:t>config</a:t>
            </a:r>
            <a:r>
              <a:rPr lang="en-US" dirty="0" smtClean="0"/>
              <a:t> management tools</a:t>
            </a:r>
          </a:p>
          <a:p>
            <a:pPr lvl="1"/>
            <a:r>
              <a:rPr lang="en-US" dirty="0" err="1" smtClean="0"/>
              <a:t>kickstart</a:t>
            </a:r>
            <a:r>
              <a:rPr lang="en-US" dirty="0" smtClean="0"/>
              <a:t>, puppet, nagios etc. </a:t>
            </a:r>
          </a:p>
          <a:p>
            <a:r>
              <a:rPr lang="en-US" dirty="0" smtClean="0"/>
              <a:t>Deploy using off-the-shelf components</a:t>
            </a:r>
          </a:p>
          <a:p>
            <a:pPr lvl="1"/>
            <a:r>
              <a:rPr lang="en-US" dirty="0" smtClean="0"/>
              <a:t>Commercial distributions exist</a:t>
            </a:r>
          </a:p>
          <a:p>
            <a:pPr lvl="2"/>
            <a:r>
              <a:rPr lang="en-US" dirty="0" smtClean="0"/>
              <a:t> incl. training and support</a:t>
            </a:r>
          </a:p>
          <a:p>
            <a:pPr lvl="1"/>
            <a:r>
              <a:rPr lang="en-US" dirty="0" smtClean="0"/>
              <a:t>CERN </a:t>
            </a:r>
            <a:r>
              <a:rPr lang="en-US" dirty="0"/>
              <a:t>uses </a:t>
            </a:r>
            <a:r>
              <a:rPr lang="en-US" dirty="0" smtClean="0"/>
              <a:t>the RDO community distribution</a:t>
            </a:r>
            <a:endParaRPr lang="en-US" dirty="0"/>
          </a:p>
          <a:p>
            <a:pPr lvl="2"/>
            <a:r>
              <a:rPr lang="en-US" dirty="0" smtClean="0"/>
              <a:t> with Puppet modules</a:t>
            </a:r>
          </a:p>
          <a:p>
            <a:r>
              <a:rPr lang="en-US" dirty="0" smtClean="0"/>
              <a:t>Integrate this into your operations infrastructure</a:t>
            </a:r>
          </a:p>
          <a:p>
            <a:pPr lvl="1"/>
            <a:r>
              <a:rPr lang="en-US" dirty="0" smtClean="0"/>
              <a:t>Server deployment, monitoring, maintenance</a:t>
            </a: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802527"/>
            <a:ext cx="2286000" cy="914400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045" y="1236683"/>
            <a:ext cx="1111955" cy="1111955"/>
          </a:xfrm>
          <a:prstGeom prst="rect">
            <a:avLst/>
          </a:prstGeom>
        </p:spPr>
      </p:pic>
      <p:pic>
        <p:nvPicPr>
          <p:cNvPr id="6" name="Picture 5" descr="imag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045" y="2438400"/>
            <a:ext cx="1177683" cy="1162050"/>
          </a:xfrm>
          <a:prstGeom prst="rect">
            <a:avLst/>
          </a:prstGeom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425" y="3835400"/>
            <a:ext cx="106817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14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Configure </a:t>
            </a:r>
            <a:r>
              <a:rPr lang="en-US" dirty="0" err="1"/>
              <a:t>OpenStack</a:t>
            </a:r>
            <a:r>
              <a:rPr lang="en-US" dirty="0"/>
              <a:t> </a:t>
            </a:r>
            <a:r>
              <a:rPr lang="en-US" dirty="0" smtClean="0"/>
              <a:t>Federation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l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 smtClean="0"/>
              <a:t>Federated access to  resources in different clouds</a:t>
            </a:r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1026" name="Picture 2" descr="D:\Profiles\vaneldik\AppData\Local\Microsoft\Windows\Temporary Internet Files\Content.Outlook\XGEB7H5F\Cloud federation 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740" y="1333500"/>
            <a:ext cx="5557520" cy="416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61" y="4146213"/>
            <a:ext cx="844754" cy="1355427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0793"/>
            <a:ext cx="1212850" cy="1455420"/>
          </a:xfrm>
          <a:prstGeom prst="rect">
            <a:avLst/>
          </a:prstGeom>
        </p:spPr>
      </p:pic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0" y="4433259"/>
            <a:ext cx="996950" cy="992519"/>
          </a:xfrm>
          <a:prstGeom prst="rect">
            <a:avLst/>
          </a:prstGeom>
        </p:spPr>
      </p:pic>
      <p:pic>
        <p:nvPicPr>
          <p:cNvPr id="7" name="Picture 6" descr="imag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615" y="3321050"/>
            <a:ext cx="1238250" cy="825500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56500" y="2933700"/>
            <a:ext cx="1127554" cy="1295400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endCxn id="8" idx="3"/>
          </p:cNvCxnSpPr>
          <p:nvPr/>
        </p:nvCxnSpPr>
        <p:spPr>
          <a:xfrm>
            <a:off x="6994954" y="3581400"/>
            <a:ext cx="561546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49575" y="4279900"/>
            <a:ext cx="117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local user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22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Azerbaijan Cloud Data </a:t>
            </a:r>
            <a:r>
              <a:rPr lang="en-GB" dirty="0" smtClean="0"/>
              <a:t>Centre L1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be deployed gradually</a:t>
            </a:r>
          </a:p>
          <a:p>
            <a:pPr lvl="1"/>
            <a:r>
              <a:rPr lang="en-GB" dirty="0" smtClean="0"/>
              <a:t>machines can be added as they get ready</a:t>
            </a:r>
          </a:p>
          <a:p>
            <a:r>
              <a:rPr lang="en-GB" dirty="0" smtClean="0"/>
              <a:t>Can be used by LHC users like CERN</a:t>
            </a:r>
          </a:p>
          <a:p>
            <a:pPr lvl="1"/>
            <a:r>
              <a:rPr lang="en-GB" dirty="0" smtClean="0"/>
              <a:t>data and higher level services at CERN</a:t>
            </a:r>
          </a:p>
          <a:p>
            <a:pPr lvl="1"/>
            <a:r>
              <a:rPr lang="en-GB" dirty="0" smtClean="0"/>
              <a:t>including accounting/crediting </a:t>
            </a:r>
          </a:p>
          <a:p>
            <a:r>
              <a:rPr lang="en-GB" dirty="0" smtClean="0"/>
              <a:t>Can provide computing resources to local users through cloud interfaces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Can be evolved without disruption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5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Azerbaijan Cloud Data </a:t>
            </a:r>
            <a:r>
              <a:rPr lang="en-GB" dirty="0" smtClean="0"/>
              <a:t>Centre L2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Computing resources + local services </a:t>
            </a:r>
          </a:p>
          <a:p>
            <a:pPr lvl="1"/>
            <a:r>
              <a:rPr lang="en-GB" dirty="0" smtClean="0">
                <a:solidFill>
                  <a:srgbClr val="0055A0"/>
                </a:solidFill>
              </a:rPr>
              <a:t>improved efficiency (latency hiding)</a:t>
            </a:r>
          </a:p>
          <a:p>
            <a:r>
              <a:rPr lang="en-GB" dirty="0" smtClean="0">
                <a:solidFill>
                  <a:srgbClr val="0055A0"/>
                </a:solidFill>
              </a:rPr>
              <a:t>Add </a:t>
            </a:r>
            <a:r>
              <a:rPr lang="en-GB" dirty="0" err="1" smtClean="0">
                <a:solidFill>
                  <a:srgbClr val="0055A0"/>
                </a:solidFill>
              </a:rPr>
              <a:t>OpenStack</a:t>
            </a:r>
            <a:r>
              <a:rPr lang="en-GB" dirty="0" smtClean="0">
                <a:solidFill>
                  <a:srgbClr val="0055A0"/>
                </a:solidFill>
              </a:rPr>
              <a:t> Cinder block storage </a:t>
            </a:r>
          </a:p>
          <a:p>
            <a:pPr lvl="1"/>
            <a:r>
              <a:rPr lang="en-GB" dirty="0" smtClean="0">
                <a:solidFill>
                  <a:srgbClr val="0055A0"/>
                </a:solidFill>
              </a:rPr>
              <a:t>with CEPH as a backend </a:t>
            </a:r>
          </a:p>
          <a:p>
            <a:pPr lvl="1"/>
            <a:r>
              <a:rPr lang="en-GB" dirty="0" smtClean="0">
                <a:solidFill>
                  <a:srgbClr val="0055A0"/>
                </a:solidFill>
              </a:rPr>
              <a:t>can be used by local (caching) services </a:t>
            </a:r>
          </a:p>
          <a:p>
            <a:pPr lvl="2"/>
            <a:r>
              <a:rPr lang="en-GB" dirty="0" smtClean="0">
                <a:solidFill>
                  <a:srgbClr val="0055A0"/>
                </a:solidFill>
              </a:rPr>
              <a:t>deployed in VMs (scalable)</a:t>
            </a:r>
          </a:p>
          <a:p>
            <a:pPr lvl="2"/>
            <a:r>
              <a:rPr lang="en-GB" dirty="0" smtClean="0">
                <a:solidFill>
                  <a:srgbClr val="0055A0"/>
                </a:solidFill>
              </a:rPr>
              <a:t>Squid, </a:t>
            </a:r>
            <a:r>
              <a:rPr lang="en-GB" dirty="0" err="1" smtClean="0">
                <a:solidFill>
                  <a:srgbClr val="0055A0"/>
                </a:solidFill>
              </a:rPr>
              <a:t>cvmFS</a:t>
            </a:r>
            <a:r>
              <a:rPr lang="en-GB" dirty="0" smtClean="0">
                <a:solidFill>
                  <a:srgbClr val="0055A0"/>
                </a:solidFill>
              </a:rPr>
              <a:t>.....</a:t>
            </a:r>
          </a:p>
          <a:p>
            <a:pPr lvl="2"/>
            <a:r>
              <a:rPr lang="en-GB" dirty="0" smtClean="0">
                <a:solidFill>
                  <a:srgbClr val="0055A0"/>
                </a:solidFill>
              </a:rPr>
              <a:t>staging services </a:t>
            </a:r>
          </a:p>
          <a:p>
            <a:r>
              <a:rPr lang="en-GB" dirty="0" smtClean="0">
                <a:solidFill>
                  <a:srgbClr val="0055A0"/>
                </a:solidFill>
              </a:rPr>
              <a:t>Allows local users to deploy services 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019" y="3733800"/>
            <a:ext cx="1101213" cy="1066800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0" y="4629150"/>
            <a:ext cx="1778000" cy="546100"/>
          </a:xfrm>
          <a:prstGeom prst="rect">
            <a:avLst/>
          </a:prstGeom>
        </p:spPr>
      </p:pic>
      <p:pic>
        <p:nvPicPr>
          <p:cNvPr id="9" name="Picture 8" descr="imgres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3519" y1="62069" x2="43519" y2="62069"/>
                        <a14:foregroundMark x1="51852" y1="50862" x2="51852" y2="50862"/>
                        <a14:foregroundMark x1="60185" y1="56034" x2="60185" y2="56034"/>
                        <a14:foregroundMark x1="68519" y1="53448" x2="68519" y2="534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901" y="2825690"/>
            <a:ext cx="2672475" cy="71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79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Azerbaijan Cloud Data </a:t>
            </a:r>
            <a:r>
              <a:rPr lang="en-GB" dirty="0" smtClean="0"/>
              <a:t>Centre L3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Computing and Storage Cloud </a:t>
            </a:r>
          </a:p>
          <a:p>
            <a:r>
              <a:rPr lang="en-GB" dirty="0"/>
              <a:t>A</a:t>
            </a:r>
            <a:r>
              <a:rPr lang="en-GB" dirty="0" smtClean="0"/>
              <a:t>dding local storage </a:t>
            </a:r>
          </a:p>
          <a:p>
            <a:pPr lvl="1"/>
            <a:r>
              <a:rPr lang="en-GB" dirty="0" smtClean="0">
                <a:solidFill>
                  <a:srgbClr val="0055A0"/>
                </a:solidFill>
              </a:rPr>
              <a:t>CEPH backend can be scaled </a:t>
            </a:r>
          </a:p>
          <a:p>
            <a:pPr lvl="1"/>
            <a:r>
              <a:rPr lang="en-GB" dirty="0" smtClean="0">
                <a:solidFill>
                  <a:srgbClr val="0055A0"/>
                </a:solidFill>
              </a:rPr>
              <a:t>Can be offered to users via standard interfaces</a:t>
            </a:r>
          </a:p>
          <a:p>
            <a:pPr lvl="2"/>
            <a:r>
              <a:rPr lang="en-GB" dirty="0" smtClean="0">
                <a:solidFill>
                  <a:srgbClr val="0055A0"/>
                </a:solidFill>
              </a:rPr>
              <a:t>SWIFT, Cinder, S3, RADOS ...</a:t>
            </a:r>
          </a:p>
          <a:p>
            <a:r>
              <a:rPr lang="en-GB" dirty="0" smtClean="0">
                <a:solidFill>
                  <a:srgbClr val="0055A0"/>
                </a:solidFill>
              </a:rPr>
              <a:t>Local users can use this directly</a:t>
            </a:r>
          </a:p>
          <a:p>
            <a:pPr lvl="1"/>
            <a:r>
              <a:rPr lang="en-GB" dirty="0" smtClean="0">
                <a:solidFill>
                  <a:srgbClr val="0055A0"/>
                </a:solidFill>
              </a:rPr>
              <a:t>Cloud object store or file system</a:t>
            </a:r>
          </a:p>
          <a:p>
            <a:r>
              <a:rPr lang="en-GB" dirty="0" smtClean="0">
                <a:solidFill>
                  <a:srgbClr val="0055A0"/>
                </a:solidFill>
              </a:rPr>
              <a:t>WLCG users</a:t>
            </a:r>
          </a:p>
          <a:p>
            <a:pPr lvl="1"/>
            <a:r>
              <a:rPr lang="en-GB" dirty="0" smtClean="0">
                <a:solidFill>
                  <a:srgbClr val="0055A0"/>
                </a:solidFill>
              </a:rPr>
              <a:t>via VM based Grid Storage elements (EOS</a:t>
            </a:r>
            <a:r>
              <a:rPr lang="en-GB" dirty="0" smtClean="0">
                <a:solidFill>
                  <a:srgbClr val="0055A0"/>
                </a:solidFill>
              </a:rPr>
              <a:t>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This can grow into a WLCG T2/T1 centre 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endParaRPr lang="en-GB" dirty="0" smtClean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682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needed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n-GB" dirty="0" smtClean="0"/>
              <a:t>xpertise for setting up the system</a:t>
            </a:r>
          </a:p>
          <a:p>
            <a:pPr lvl="1"/>
            <a:r>
              <a:rPr lang="en-GB" dirty="0" err="1" smtClean="0"/>
              <a:t>unix</a:t>
            </a:r>
            <a:r>
              <a:rPr lang="en-GB" dirty="0" smtClean="0"/>
              <a:t>/</a:t>
            </a:r>
            <a:r>
              <a:rPr lang="en-GB" dirty="0" err="1" smtClean="0"/>
              <a:t>linux</a:t>
            </a:r>
            <a:r>
              <a:rPr lang="en-GB" dirty="0" smtClean="0"/>
              <a:t> sysadmins (2-3 for 2k nodes)</a:t>
            </a:r>
          </a:p>
          <a:p>
            <a:pPr lvl="2"/>
            <a:r>
              <a:rPr lang="en-GB" dirty="0" smtClean="0"/>
              <a:t>training of </a:t>
            </a:r>
            <a:r>
              <a:rPr lang="en-GB" dirty="0" err="1" smtClean="0"/>
              <a:t>OpenStack</a:t>
            </a:r>
            <a:r>
              <a:rPr lang="en-GB" dirty="0" smtClean="0"/>
              <a:t> (commercially available)</a:t>
            </a:r>
          </a:p>
          <a:p>
            <a:pPr lvl="1"/>
            <a:r>
              <a:rPr lang="en-GB" dirty="0" smtClean="0"/>
              <a:t>fabric knowledge </a:t>
            </a:r>
          </a:p>
          <a:p>
            <a:pPr lvl="2"/>
            <a:r>
              <a:rPr lang="en-GB" dirty="0" smtClean="0"/>
              <a:t>racks, electrical system, cooling, cabling...</a:t>
            </a:r>
          </a:p>
          <a:p>
            <a:r>
              <a:rPr lang="en-GB" dirty="0"/>
              <a:t>E</a:t>
            </a:r>
            <a:r>
              <a:rPr lang="en-GB" dirty="0" smtClean="0"/>
              <a:t>stimated time line for L1(difficult prediction)</a:t>
            </a:r>
          </a:p>
          <a:p>
            <a:pPr lvl="1"/>
            <a:r>
              <a:rPr lang="en-GB" dirty="0"/>
              <a:t>“core servers” </a:t>
            </a:r>
            <a:r>
              <a:rPr lang="en-GB" dirty="0" smtClean="0"/>
              <a:t>:</a:t>
            </a:r>
            <a:r>
              <a:rPr lang="en-GB" dirty="0"/>
              <a:t> </a:t>
            </a:r>
            <a:r>
              <a:rPr lang="en-GB" dirty="0" smtClean="0"/>
              <a:t> few weeks + training</a:t>
            </a:r>
          </a:p>
          <a:p>
            <a:pPr lvl="1"/>
            <a:r>
              <a:rPr lang="en-GB" dirty="0" smtClean="0"/>
              <a:t>Configuration of Federation: week </a:t>
            </a:r>
          </a:p>
          <a:p>
            <a:pPr lvl="1"/>
            <a:r>
              <a:rPr lang="en-GB" dirty="0"/>
              <a:t>H</a:t>
            </a:r>
            <a:r>
              <a:rPr lang="en-GB" dirty="0" smtClean="0"/>
              <a:t>ypervisors and nodes can be added gradually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612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contacts </a:t>
            </a:r>
            <a:r>
              <a:rPr lang="en-GB" dirty="0" smtClean="0"/>
              <a:t>for </a:t>
            </a:r>
            <a:r>
              <a:rPr lang="en-GB" smtClean="0"/>
              <a:t>technical discussions:</a:t>
            </a:r>
            <a:endParaRPr lang="en-GB" dirty="0" smtClean="0"/>
          </a:p>
          <a:p>
            <a:r>
              <a:rPr lang="en-GB" dirty="0" smtClean="0">
                <a:hlinkClick r:id="rId2"/>
              </a:rPr>
              <a:t>ian.bird@cern.ch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tim.bell@cern.ch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jan.van.eldik@cern.ch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markus.schulz@cern.ch</a:t>
            </a:r>
            <a:endParaRPr lang="en-GB" dirty="0" smtClean="0"/>
          </a:p>
          <a:p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1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Clouds for Scientific Computing</a:t>
            </a:r>
          </a:p>
          <a:p>
            <a:r>
              <a:rPr lang="en-GB" dirty="0" smtClean="0"/>
              <a:t>CERN’s Cloud infrastructure </a:t>
            </a:r>
          </a:p>
          <a:p>
            <a:r>
              <a:rPr lang="en-GB" dirty="0" smtClean="0"/>
              <a:t>Model for the evolution of a Cloud based data centre for science </a:t>
            </a:r>
          </a:p>
          <a:p>
            <a:r>
              <a:rPr lang="en-GB" dirty="0" smtClean="0"/>
              <a:t>Discussions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5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Clouds?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Clouds offer flexibility</a:t>
            </a:r>
          </a:p>
          <a:p>
            <a:pPr lvl="1"/>
            <a:r>
              <a:rPr lang="en-GB" dirty="0" smtClean="0"/>
              <a:t>user workloads and system requirements are decoupled </a:t>
            </a:r>
          </a:p>
          <a:p>
            <a:pPr lvl="1"/>
            <a:r>
              <a:rPr lang="en-GB" dirty="0" smtClean="0"/>
              <a:t>dynamic allocation of resources </a:t>
            </a:r>
          </a:p>
          <a:p>
            <a:pPr lvl="1"/>
            <a:r>
              <a:rPr lang="en-GB" dirty="0" smtClean="0"/>
              <a:t>commercial and non-commercial providers </a:t>
            </a:r>
          </a:p>
          <a:p>
            <a:r>
              <a:rPr lang="en-GB" dirty="0" smtClean="0"/>
              <a:t>Based on established, open technology and protocols </a:t>
            </a:r>
          </a:p>
          <a:p>
            <a:pPr lvl="1"/>
            <a:r>
              <a:rPr lang="en-GB" dirty="0" smtClean="0"/>
              <a:t>expertise is widely available</a:t>
            </a:r>
            <a:endParaRPr lang="en-GB" dirty="0"/>
          </a:p>
          <a:p>
            <a:pPr lvl="1"/>
            <a:r>
              <a:rPr lang="en-GB" dirty="0" smtClean="0"/>
              <a:t>products and tools evolve rapidly</a:t>
            </a:r>
          </a:p>
          <a:p>
            <a:pPr lvl="1"/>
            <a:r>
              <a:rPr lang="en-GB" dirty="0" smtClean="0"/>
              <a:t>commercial and non-commercial users </a:t>
            </a:r>
          </a:p>
          <a:p>
            <a:r>
              <a:rPr lang="en-GB" dirty="0" smtClean="0"/>
              <a:t>Proven scalability</a:t>
            </a:r>
          </a:p>
          <a:p>
            <a:pPr lvl="1"/>
            <a:r>
              <a:rPr lang="en-GB" dirty="0" smtClean="0"/>
              <a:t>small in-house systems to world wide distributed systems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75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Cloud use-cases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Compute intensive physics computing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More than 90% of our resources</a:t>
            </a:r>
          </a:p>
          <a:p>
            <a:pPr lvl="1"/>
            <a:r>
              <a:rPr lang="en-US" dirty="0" smtClean="0"/>
              <a:t>Linux VMs, managed LHC experiments</a:t>
            </a:r>
          </a:p>
          <a:p>
            <a:pPr lvl="1"/>
            <a:r>
              <a:rPr lang="en-US" dirty="0" smtClean="0"/>
              <a:t>Many identical machines</a:t>
            </a:r>
          </a:p>
          <a:p>
            <a:pPr lvl="2"/>
            <a:r>
              <a:rPr lang="en-US" dirty="0" smtClean="0"/>
              <a:t>“Cattle”, low SLA</a:t>
            </a:r>
          </a:p>
          <a:p>
            <a:r>
              <a:rPr lang="en-US" dirty="0" smtClean="0"/>
              <a:t>Service nodes, personal VMs</a:t>
            </a:r>
          </a:p>
          <a:p>
            <a:pPr lvl="1"/>
            <a:r>
              <a:rPr lang="en-US" dirty="0" smtClean="0"/>
              <a:t>Webservers, development boxes, etc.</a:t>
            </a:r>
          </a:p>
          <a:p>
            <a:pPr lvl="1"/>
            <a:r>
              <a:rPr lang="en-US" dirty="0" smtClean="0"/>
              <a:t>Includes Windows VMs</a:t>
            </a:r>
          </a:p>
          <a:p>
            <a:pPr lvl="1"/>
            <a:r>
              <a:rPr lang="en-US" dirty="0" smtClean="0"/>
              <a:t>I/O intensive</a:t>
            </a:r>
          </a:p>
          <a:p>
            <a:pPr lvl="1"/>
            <a:r>
              <a:rPr lang="en-US" dirty="0" smtClean="0"/>
              <a:t>Huge variety of machines </a:t>
            </a:r>
          </a:p>
          <a:p>
            <a:pPr lvl="2"/>
            <a:r>
              <a:rPr lang="en-US" dirty="0" smtClean="0"/>
              <a:t>“Pets”, often requiring high uptime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Both require high level of automation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628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smtClean="0"/>
              <a:t>CERN Private Cloud - Numbers</a:t>
            </a:r>
            <a:endParaRPr lang="en-GB" noProof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Based on </a:t>
            </a:r>
            <a:r>
              <a:rPr lang="en-GB" noProof="0" dirty="0" err="1" smtClean="0"/>
              <a:t>OpenStack</a:t>
            </a:r>
            <a:r>
              <a:rPr lang="en-GB" noProof="0" dirty="0" smtClean="0"/>
              <a:t> Juno</a:t>
            </a:r>
          </a:p>
          <a:p>
            <a:r>
              <a:rPr lang="en-GB" noProof="0" dirty="0" smtClean="0"/>
              <a:t>Spans between 2 datacentres</a:t>
            </a:r>
          </a:p>
          <a:p>
            <a:r>
              <a:rPr lang="en-GB" noProof="0" dirty="0" smtClean="0"/>
              <a:t>5000 hypervisors</a:t>
            </a:r>
          </a:p>
          <a:p>
            <a:pPr lvl="1"/>
            <a:r>
              <a:rPr lang="en-GB" noProof="0" dirty="0" smtClean="0">
                <a:solidFill>
                  <a:srgbClr val="FF0000"/>
                </a:solidFill>
              </a:rPr>
              <a:t>120000 cores</a:t>
            </a:r>
          </a:p>
          <a:p>
            <a:r>
              <a:rPr lang="en-GB" noProof="0" dirty="0" smtClean="0"/>
              <a:t>11000 VMs</a:t>
            </a:r>
          </a:p>
          <a:p>
            <a:r>
              <a:rPr lang="en-GB" noProof="0" dirty="0" smtClean="0">
                <a:solidFill>
                  <a:srgbClr val="FF0000"/>
                </a:solidFill>
              </a:rPr>
              <a:t>1500 users</a:t>
            </a:r>
          </a:p>
          <a:p>
            <a:r>
              <a:rPr lang="en-GB" noProof="0" dirty="0" smtClean="0"/>
              <a:t>1800 projects</a:t>
            </a:r>
            <a:endParaRPr lang="en-GB" noProof="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49BC3219-350A-A54E-B03E-998FF2BEC6EA}" type="slidenum">
              <a:rPr lang="it-IT" smtClean="0"/>
              <a:t>5</a:t>
            </a:fld>
            <a:endParaRPr lang="it-IT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6356" y="2734287"/>
            <a:ext cx="3454722" cy="299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100" y="1236683"/>
            <a:ext cx="1111955" cy="111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84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4294967295"/>
          </p:nvPr>
        </p:nvSpPr>
        <p:spPr>
          <a:xfrm>
            <a:off x="3114675" y="4307418"/>
            <a:ext cx="2133600" cy="36618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30/03/2015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31200" y="4301067"/>
            <a:ext cx="501650" cy="366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1D18F78-578B-40C4-810B-51005476F22C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2203450" y="1301751"/>
            <a:ext cx="6096000" cy="49805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475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01"/>
          <a:stretch>
            <a:fillRect/>
          </a:stretch>
        </p:blipFill>
        <p:spPr bwMode="auto">
          <a:xfrm>
            <a:off x="4660519" y="4346337"/>
            <a:ext cx="2668587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195263" y="3617861"/>
            <a:ext cx="1892300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Microsoft Active Directory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629526" y="5281562"/>
            <a:ext cx="1514475" cy="81491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Database Services</a:t>
            </a:r>
            <a:endParaRPr lang="en-US" dirty="0"/>
          </a:p>
        </p:txBody>
      </p:sp>
      <p:sp>
        <p:nvSpPr>
          <p:cNvPr id="16" name="Smiley Face 15"/>
          <p:cNvSpPr/>
          <p:nvPr/>
        </p:nvSpPr>
        <p:spPr>
          <a:xfrm>
            <a:off x="247652" y="4733076"/>
            <a:ext cx="914400" cy="1219200"/>
          </a:xfrm>
          <a:prstGeom prst="smileyFace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7004050" y="124883"/>
            <a:ext cx="1828800" cy="66934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CERN Network Database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95263" y="2614562"/>
            <a:ext cx="1892300" cy="8170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Account </a:t>
            </a:r>
            <a:r>
              <a:rPr lang="en-US" dirty="0" err="1"/>
              <a:t>mgmt</a:t>
            </a:r>
            <a:r>
              <a:rPr lang="en-US" dirty="0"/>
              <a:t> system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249613" y="5080001"/>
            <a:ext cx="1162050" cy="51223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Horizon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779714" y="3380318"/>
            <a:ext cx="1290637" cy="60536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Keystone</a:t>
            </a:r>
          </a:p>
        </p:txBody>
      </p:sp>
      <p:cxnSp>
        <p:nvCxnSpPr>
          <p:cNvPr id="21" name="Curved Connector 20"/>
          <p:cNvCxnSpPr>
            <a:stCxn id="18" idx="3"/>
            <a:endCxn id="20" idx="1"/>
          </p:cNvCxnSpPr>
          <p:nvPr/>
        </p:nvCxnSpPr>
        <p:spPr>
          <a:xfrm>
            <a:off x="2087563" y="3023079"/>
            <a:ext cx="692150" cy="6604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20" idx="1"/>
            <a:endCxn id="14" idx="3"/>
          </p:cNvCxnSpPr>
          <p:nvPr/>
        </p:nvCxnSpPr>
        <p:spPr>
          <a:xfrm rot="10800000" flipV="1">
            <a:off x="2087563" y="3683478"/>
            <a:ext cx="692150" cy="391583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19" idx="0"/>
            <a:endCxn id="20" idx="2"/>
          </p:cNvCxnSpPr>
          <p:nvPr/>
        </p:nvCxnSpPr>
        <p:spPr>
          <a:xfrm rot="16200000" flipV="1">
            <a:off x="3081074" y="4330436"/>
            <a:ext cx="1094316" cy="40481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16" idx="6"/>
            <a:endCxn id="19" idx="1"/>
          </p:cNvCxnSpPr>
          <p:nvPr/>
        </p:nvCxnSpPr>
        <p:spPr>
          <a:xfrm flipV="1">
            <a:off x="1162053" y="5336596"/>
            <a:ext cx="2087561" cy="6080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endCxn id="20" idx="0"/>
          </p:cNvCxnSpPr>
          <p:nvPr/>
        </p:nvCxnSpPr>
        <p:spPr>
          <a:xfrm rot="10800000" flipV="1">
            <a:off x="3425826" y="3092451"/>
            <a:ext cx="1292225" cy="28786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Curved Connector 28"/>
          <p:cNvCxnSpPr>
            <a:stCxn id="23" idx="0"/>
            <a:endCxn id="17" idx="2"/>
          </p:cNvCxnSpPr>
          <p:nvPr/>
        </p:nvCxnSpPr>
        <p:spPr>
          <a:xfrm rot="5400000" flipH="1" flipV="1">
            <a:off x="6462010" y="1265625"/>
            <a:ext cx="1927836" cy="98504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4771231" y="5359879"/>
            <a:ext cx="1238250" cy="533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Glance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749800" y="2518835"/>
            <a:ext cx="3009900" cy="1788583"/>
            <a:chOff x="4718050" y="1655741"/>
            <a:chExt cx="3009900" cy="1341437"/>
          </a:xfrm>
        </p:grpSpPr>
        <p:sp>
          <p:nvSpPr>
            <p:cNvPr id="23" name="Rounded Rectangle 22"/>
            <p:cNvSpPr/>
            <p:nvPr/>
          </p:nvSpPr>
          <p:spPr>
            <a:xfrm>
              <a:off x="6223000" y="1808163"/>
              <a:ext cx="1357313" cy="37782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Network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864100" y="2055813"/>
              <a:ext cx="1247775" cy="398462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Compute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4718050" y="1655741"/>
              <a:ext cx="3009900" cy="1341437"/>
            </a:xfrm>
            <a:prstGeom prst="roundRect">
              <a:avLst/>
            </a:prstGeom>
            <a:noFill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237288" y="2286000"/>
              <a:ext cx="1328737" cy="40005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Scheduler</a:t>
              </a:r>
            </a:p>
          </p:txBody>
        </p:sp>
      </p:grpSp>
      <p:sp>
        <p:nvSpPr>
          <p:cNvPr id="32" name="Rounded Rectangle 31"/>
          <p:cNvSpPr/>
          <p:nvPr/>
        </p:nvSpPr>
        <p:spPr>
          <a:xfrm>
            <a:off x="3070226" y="2186517"/>
            <a:ext cx="1247775" cy="53128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Cinder</a:t>
            </a:r>
          </a:p>
        </p:txBody>
      </p:sp>
      <p:cxnSp>
        <p:nvCxnSpPr>
          <p:cNvPr id="33" name="Curved Connector 32"/>
          <p:cNvCxnSpPr>
            <a:stCxn id="27" idx="3"/>
            <a:endCxn id="15" idx="0"/>
          </p:cNvCxnSpPr>
          <p:nvPr/>
        </p:nvCxnSpPr>
        <p:spPr>
          <a:xfrm>
            <a:off x="7759701" y="3413127"/>
            <a:ext cx="627063" cy="1868435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4791" name="TextBox 3"/>
          <p:cNvSpPr txBox="1">
            <a:spLocks noChangeArrowheads="1"/>
          </p:cNvSpPr>
          <p:nvPr/>
        </p:nvSpPr>
        <p:spPr bwMode="auto">
          <a:xfrm>
            <a:off x="5248275" y="3890396"/>
            <a:ext cx="72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i="1" dirty="0">
                <a:solidFill>
                  <a:schemeClr val="bg1"/>
                </a:solidFill>
                <a:ea typeface="MS PGothic" panose="020B0600070205080204" pitchFamily="34" charset="-128"/>
              </a:rPr>
              <a:t>Nova</a:t>
            </a:r>
          </a:p>
        </p:txBody>
      </p:sp>
      <p:cxnSp>
        <p:nvCxnSpPr>
          <p:cNvPr id="35" name="Curved Connector 34"/>
          <p:cNvCxnSpPr>
            <a:stCxn id="30" idx="3"/>
            <a:endCxn id="15" idx="1"/>
          </p:cNvCxnSpPr>
          <p:nvPr/>
        </p:nvCxnSpPr>
        <p:spPr>
          <a:xfrm>
            <a:off x="6009481" y="5626580"/>
            <a:ext cx="1620044" cy="6244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0" idx="1"/>
            <a:endCxn id="20" idx="3"/>
          </p:cNvCxnSpPr>
          <p:nvPr/>
        </p:nvCxnSpPr>
        <p:spPr>
          <a:xfrm rot="10800000">
            <a:off x="4070352" y="3683004"/>
            <a:ext cx="700881" cy="194357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32" idx="2"/>
            <a:endCxn id="20" idx="0"/>
          </p:cNvCxnSpPr>
          <p:nvPr/>
        </p:nvCxnSpPr>
        <p:spPr>
          <a:xfrm rot="5400000">
            <a:off x="3228711" y="2914915"/>
            <a:ext cx="662517" cy="26828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1988345" y="124883"/>
            <a:ext cx="1951037" cy="69400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Block </a:t>
            </a:r>
            <a:r>
              <a:rPr lang="en-US" dirty="0" smtClean="0"/>
              <a:t>Storage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/>
              <a:t>Ceph</a:t>
            </a:r>
            <a:r>
              <a:rPr lang="en-US" dirty="0" smtClean="0"/>
              <a:t> &amp; NetApp</a:t>
            </a:r>
            <a:endParaRPr lang="en-US" dirty="0"/>
          </a:p>
        </p:txBody>
      </p:sp>
      <p:cxnSp>
        <p:nvCxnSpPr>
          <p:cNvPr id="39" name="Curved Connector 38"/>
          <p:cNvCxnSpPr>
            <a:stCxn id="32" idx="0"/>
            <a:endCxn id="38" idx="2"/>
          </p:cNvCxnSpPr>
          <p:nvPr/>
        </p:nvCxnSpPr>
        <p:spPr>
          <a:xfrm rot="16200000" flipV="1">
            <a:off x="2645175" y="1137578"/>
            <a:ext cx="1367629" cy="73025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19" idx="3"/>
            <a:endCxn id="30" idx="1"/>
          </p:cNvCxnSpPr>
          <p:nvPr/>
        </p:nvCxnSpPr>
        <p:spPr>
          <a:xfrm>
            <a:off x="4411663" y="5336118"/>
            <a:ext cx="359568" cy="29046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74800" name="Picture 2" descr="https://encrypted-tbn0.gstatic.com/images?q=tbn:ANd9GcRqUG5ZrJCwo0w66ESIvlyaLMl7PIFnJ4pyyJL12tgv9FOXXv6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" y="124884"/>
            <a:ext cx="1311452" cy="144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ounded Rectangle 40"/>
          <p:cNvSpPr/>
          <p:nvPr/>
        </p:nvSpPr>
        <p:spPr>
          <a:xfrm>
            <a:off x="4512469" y="124883"/>
            <a:ext cx="1951037" cy="70408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CERN Accounting</a:t>
            </a:r>
            <a:endParaRPr lang="en-US" dirty="0"/>
          </a:p>
        </p:txBody>
      </p:sp>
      <p:cxnSp>
        <p:nvCxnSpPr>
          <p:cNvPr id="42" name="Curved Connector 41"/>
          <p:cNvCxnSpPr/>
          <p:nvPr/>
        </p:nvCxnSpPr>
        <p:spPr>
          <a:xfrm rot="5400000" flipH="1" flipV="1">
            <a:off x="5049791" y="1274711"/>
            <a:ext cx="772411" cy="15319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4782814" y="1749395"/>
            <a:ext cx="1247775" cy="53128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/>
              <a:t>Ceilometer</a:t>
            </a:r>
            <a:endParaRPr lang="en-US" sz="1600" dirty="0"/>
          </a:p>
        </p:txBody>
      </p:sp>
      <p:cxnSp>
        <p:nvCxnSpPr>
          <p:cNvPr id="45" name="Curved Connector 44"/>
          <p:cNvCxnSpPr>
            <a:stCxn id="32" idx="3"/>
            <a:endCxn id="43" idx="1"/>
          </p:cNvCxnSpPr>
          <p:nvPr/>
        </p:nvCxnSpPr>
        <p:spPr>
          <a:xfrm flipV="1">
            <a:off x="4318001" y="2015036"/>
            <a:ext cx="464813" cy="43712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27" idx="0"/>
            <a:endCxn id="43" idx="3"/>
          </p:cNvCxnSpPr>
          <p:nvPr/>
        </p:nvCxnSpPr>
        <p:spPr>
          <a:xfrm rot="16200000" flipV="1">
            <a:off x="5890771" y="2154855"/>
            <a:ext cx="503799" cy="22416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21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Scaling based on Nova Cells</a:t>
            </a:r>
            <a:endParaRPr lang="en-GB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1" y="1325607"/>
            <a:ext cx="4907280" cy="42708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noProof="0" dirty="0" smtClean="0"/>
          </a:p>
          <a:p>
            <a:r>
              <a:rPr lang="en-GB" sz="2800" noProof="0" dirty="0" smtClean="0"/>
              <a:t>Groups of 200 – 1000 hosts configured as a tree</a:t>
            </a:r>
          </a:p>
          <a:p>
            <a:r>
              <a:rPr lang="en-US" sz="2800" dirty="0" smtClean="0"/>
              <a:t>Add cells to grow the deployment</a:t>
            </a:r>
          </a:p>
          <a:p>
            <a:r>
              <a:rPr lang="en-US" sz="2800" noProof="0" dirty="0" smtClean="0"/>
              <a:t>CERN: 5000 servers in 15 cells</a:t>
            </a:r>
            <a:endParaRPr lang="en-GB" sz="2800" noProof="0" dirty="0" smtClean="0"/>
          </a:p>
          <a:p>
            <a:pPr marL="36576" indent="0">
              <a:buNone/>
            </a:pPr>
            <a:endParaRPr lang="en-GB" noProof="0" dirty="0" smtClean="0"/>
          </a:p>
          <a:p>
            <a:endParaRPr lang="en-GB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49BC3219-350A-A54E-B03E-998FF2BEC6EA}" type="slidenum">
              <a:rPr lang="it-IT" smtClean="0"/>
              <a:t>7</a:t>
            </a:fld>
            <a:endParaRPr lang="it-IT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632" y="1173936"/>
            <a:ext cx="3177609" cy="378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4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29480" y="1344594"/>
            <a:ext cx="3495040" cy="2041513"/>
          </a:xfrm>
          <a:prstGeom prst="rect">
            <a:avLst/>
          </a:prstGeom>
          <a:ln>
            <a:solidFill>
              <a:srgbClr val="0055A0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2480" y="1344594"/>
            <a:ext cx="3495040" cy="2041515"/>
          </a:xfrm>
          <a:prstGeom prst="rect">
            <a:avLst/>
          </a:prstGeom>
          <a:ln>
            <a:solidFill>
              <a:srgbClr val="0055A0"/>
            </a:solidFill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 Cloud usage figures</a:t>
            </a:r>
            <a:endParaRPr lang="en-GB" noProof="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49BC3219-350A-A54E-B03E-998FF2BEC6EA}" type="slidenum">
              <a:rPr lang="it-IT" smtClean="0"/>
              <a:t>8</a:t>
            </a:fld>
            <a:endParaRPr lang="it-IT"/>
          </a:p>
        </p:txBody>
      </p:sp>
      <p:graphicFrame>
        <p:nvGraphicFramePr>
          <p:cNvPr id="8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502088"/>
              </p:ext>
            </p:extLst>
          </p:nvPr>
        </p:nvGraphicFramePr>
        <p:xfrm>
          <a:off x="1673861" y="3566160"/>
          <a:ext cx="5722619" cy="2535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77440" y="4036774"/>
            <a:ext cx="409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Number of VMs booted since July 2013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06258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for Science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Cloud based storage </a:t>
            </a:r>
            <a:r>
              <a:rPr lang="en-GB" dirty="0" smtClean="0"/>
              <a:t>for</a:t>
            </a:r>
            <a:r>
              <a:rPr lang="en-GB" dirty="0" smtClean="0"/>
              <a:t> </a:t>
            </a:r>
            <a:r>
              <a:rPr lang="en-GB" dirty="0" smtClean="0"/>
              <a:t>cloud services</a:t>
            </a:r>
          </a:p>
          <a:p>
            <a:pPr lvl="1"/>
            <a:r>
              <a:rPr lang="en-GB" dirty="0" err="1" smtClean="0"/>
              <a:t>OpenStack</a:t>
            </a:r>
            <a:r>
              <a:rPr lang="en-GB" dirty="0" smtClean="0"/>
              <a:t> Cinder </a:t>
            </a:r>
          </a:p>
          <a:p>
            <a:pPr lvl="2"/>
            <a:r>
              <a:rPr lang="en-GB" dirty="0" err="1" smtClean="0"/>
              <a:t>Ceph</a:t>
            </a:r>
            <a:r>
              <a:rPr lang="en-GB" dirty="0" smtClean="0"/>
              <a:t> reliable backend  </a:t>
            </a:r>
          </a:p>
          <a:p>
            <a:r>
              <a:rPr lang="en-GB" dirty="0" smtClean="0"/>
              <a:t>EOS for Physics research</a:t>
            </a:r>
          </a:p>
          <a:p>
            <a:pPr lvl="1"/>
            <a:r>
              <a:rPr lang="en-GB" dirty="0" smtClean="0"/>
              <a:t>XROOTD and HTTP</a:t>
            </a:r>
          </a:p>
          <a:p>
            <a:pPr lvl="2"/>
            <a:r>
              <a:rPr lang="en-GB" dirty="0" smtClean="0"/>
              <a:t>for high performance</a:t>
            </a:r>
          </a:p>
          <a:p>
            <a:pPr lvl="1"/>
            <a:r>
              <a:rPr lang="en-GB" dirty="0" smtClean="0"/>
              <a:t>Kerberos and X509 </a:t>
            </a:r>
          </a:p>
          <a:p>
            <a:pPr lvl="2"/>
            <a:r>
              <a:rPr lang="en-GB" dirty="0" smtClean="0"/>
              <a:t>for Grid and local usage </a:t>
            </a:r>
          </a:p>
          <a:p>
            <a:pPr lvl="1"/>
            <a:r>
              <a:rPr lang="en-GB" dirty="0" smtClean="0"/>
              <a:t>scalable to &gt;&gt;100PByte</a:t>
            </a:r>
          </a:p>
          <a:p>
            <a:r>
              <a:rPr lang="en-GB" dirty="0" smtClean="0"/>
              <a:t>CASTOR</a:t>
            </a:r>
          </a:p>
          <a:p>
            <a:pPr lvl="1"/>
            <a:r>
              <a:rPr lang="en-GB" dirty="0" smtClean="0"/>
              <a:t>tape archive system</a:t>
            </a:r>
          </a:p>
          <a:p>
            <a:pPr lvl="1"/>
            <a:r>
              <a:rPr lang="en-GB" dirty="0" smtClean="0"/>
              <a:t>&gt;&gt;100PByte</a:t>
            </a:r>
          </a:p>
          <a:p>
            <a:pPr lvl="1"/>
            <a:r>
              <a:rPr lang="en-GB" dirty="0" smtClean="0"/>
              <a:t>forever 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imgr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3519" y1="62069" x2="43519" y2="62069"/>
                        <a14:foregroundMark x1="51852" y1="50862" x2="51852" y2="50862"/>
                        <a14:foregroundMark x1="60185" y1="56034" x2="60185" y2="56034"/>
                        <a14:foregroundMark x1="68519" y1="53448" x2="68519" y2="534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150" y="1587500"/>
            <a:ext cx="5486400" cy="1473200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0" y="4654550"/>
            <a:ext cx="3048000" cy="1181100"/>
          </a:xfrm>
          <a:prstGeom prst="rect">
            <a:avLst/>
          </a:prstGeom>
        </p:spPr>
      </p:pic>
      <p:pic>
        <p:nvPicPr>
          <p:cNvPr id="9" name="Picture 8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206750"/>
            <a:ext cx="21844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241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347</TotalTime>
  <Words>785</Words>
  <Application>Microsoft Macintosh PowerPoint</Application>
  <PresentationFormat>On-screen Show (4:3)</PresentationFormat>
  <Paragraphs>197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CERNCorporate4-3</vt:lpstr>
      <vt:lpstr>Model for a Azerbaijan Cloud Data Centre for Science  </vt:lpstr>
      <vt:lpstr>Overview</vt:lpstr>
      <vt:lpstr>Why Clouds?</vt:lpstr>
      <vt:lpstr>CERN Cloud use-cases</vt:lpstr>
      <vt:lpstr>CERN Private Cloud - Numbers</vt:lpstr>
      <vt:lpstr>PowerPoint Presentation</vt:lpstr>
      <vt:lpstr>Scaling based on Nova Cells</vt:lpstr>
      <vt:lpstr>CERN Cloud usage figures</vt:lpstr>
      <vt:lpstr>Storage for Science at CERN</vt:lpstr>
      <vt:lpstr>WLCG Experience </vt:lpstr>
      <vt:lpstr>Possible deployment scenario: L1</vt:lpstr>
      <vt:lpstr>Configure OpenStack Federation</vt:lpstr>
      <vt:lpstr>Azerbaijan Cloud Data Centre L1</vt:lpstr>
      <vt:lpstr>Azerbaijan Cloud Data Centre L2</vt:lpstr>
      <vt:lpstr>Azerbaijan Cloud Data Centre L3</vt:lpstr>
      <vt:lpstr>What is needed ?</vt:lpstr>
      <vt:lpstr>Discussion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Alberto Aimar</dc:creator>
  <cp:lastModifiedBy>Markus</cp:lastModifiedBy>
  <cp:revision>137</cp:revision>
  <dcterms:created xsi:type="dcterms:W3CDTF">2015-01-26T14:46:24Z</dcterms:created>
  <dcterms:modified xsi:type="dcterms:W3CDTF">2015-04-24T07:25:39Z</dcterms:modified>
</cp:coreProperties>
</file>