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5" r:id="rId2"/>
    <p:sldId id="267" r:id="rId3"/>
    <p:sldId id="270" r:id="rId4"/>
    <p:sldId id="271" r:id="rId5"/>
    <p:sldId id="279" r:id="rId6"/>
    <p:sldId id="284" r:id="rId7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25E9F"/>
    <a:srgbClr val="88A0B8"/>
    <a:srgbClr val="979F07"/>
    <a:srgbClr val="112E50"/>
    <a:srgbClr val="DEDFE6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40" autoAdjust="0"/>
    <p:restoredTop sz="94673" autoAdjust="0"/>
  </p:normalViewPr>
  <p:slideViewPr>
    <p:cSldViewPr>
      <p:cViewPr varScale="1">
        <p:scale>
          <a:sx n="96" d="100"/>
          <a:sy n="96" d="100"/>
        </p:scale>
        <p:origin x="-6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766" y="-10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2692FBC-F1C2-456D-B8AE-221291B9390C}" type="datetimeFigureOut">
              <a:rPr lang="en-US"/>
              <a:pPr>
                <a:defRPr/>
              </a:pPr>
              <a:t>02/06/15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B7ADF41-1C85-4EF2-A36B-1118D33BA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03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60BCA98-BB90-4701-8E42-85564DB03430}" type="datetimeFigureOut">
              <a:rPr lang="en-US"/>
              <a:pPr>
                <a:defRPr/>
              </a:pPr>
              <a:t>02/06/15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04C596C-A6C2-41C1-ABEB-83B3FDF65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52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dirty="0" smtClean="0"/>
              <a:t>Click </a:t>
            </a:r>
            <a:r>
              <a:rPr lang="en-US" dirty="0" smtClean="0"/>
              <a:t>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80E6F9-0020-4C42-85C5-D096A940CE2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pic>
        <p:nvPicPr>
          <p:cNvPr id="15" name="Image 4" descr="bande-01.eps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EuroCirCol-1505271400-EuroCirCol</a:t>
            </a:r>
          </a:p>
          <a:p>
            <a:r>
              <a:rPr lang="en-GB" smtClean="0"/>
              <a:t>WP4 – Cryogenic Beam Vacuum Concept</a:t>
            </a:r>
            <a:endParaRPr lang="en-GB" dirty="0"/>
          </a:p>
        </p:txBody>
      </p:sp>
      <p:sp>
        <p:nvSpPr>
          <p:cNvPr id="18" name="Slide Number Placeholder 3"/>
          <p:cNvSpPr txBox="1">
            <a:spLocks/>
          </p:cNvSpPr>
          <p:nvPr userDrawn="1"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0" y="6241264"/>
            <a:ext cx="1123823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262D-4D93-9B4B-A1EB-A16329880E1A}" type="datetimeFigureOut">
              <a:rPr lang="en-US" smtClean="0"/>
              <a:t>02/06/15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4A74D-AFC7-204B-98A7-4A11DCD67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5" Type="http://schemas.openxmlformats.org/officeDocument/2006/relationships/image" Target="../media/image2.e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76200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04800"/>
            <a:ext cx="65532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Image 4" descr="bande-01.eps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72200"/>
            <a:ext cx="9151749" cy="707202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EuroCirCol-1505271400-EuroCirCol</a:t>
            </a:r>
          </a:p>
          <a:p>
            <a:r>
              <a:rPr lang="en-GB" smtClean="0"/>
              <a:t>WP4 – Cryogenic Beam Vacuum Concept</a:t>
            </a:r>
            <a:endParaRPr lang="en-GB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0" y="6241264"/>
            <a:ext cx="1123823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500" b="1" kern="120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8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43000" y="5172075"/>
            <a:ext cx="4495800" cy="695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/>
              <a:t>Francis Perez</a:t>
            </a:r>
            <a:endParaRPr lang="en-US" dirty="0"/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5410200" cy="2246769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WP4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Cryogenic Beam Vacuum System Conception</a:t>
            </a:r>
            <a:endParaRPr dirty="0" smtClean="0">
              <a:latin typeface="Arial" charset="0"/>
              <a:cs typeface="Arial" charset="0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597572" y="990600"/>
            <a:ext cx="2174828" cy="2278000"/>
            <a:chOff x="2261379" y="3581121"/>
            <a:chExt cx="2174828" cy="2278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9" name="Round Same Side Corner Rectangle 8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286000" y="3810000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000" b="1" dirty="0" smtClean="0"/>
          </a:p>
          <a:p>
            <a:pPr algn="ctr"/>
            <a:r>
              <a:rPr lang="en-US" sz="2800" b="1" dirty="0" smtClean="0"/>
              <a:t>Work Distribution</a:t>
            </a:r>
          </a:p>
          <a:p>
            <a:pPr algn="ctr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57600" y="381000"/>
            <a:ext cx="1096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Team</a:t>
            </a:r>
            <a:endParaRPr lang="en-US" sz="28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3687741" y="1219200"/>
            <a:ext cx="4922859" cy="4439968"/>
            <a:chOff x="1671145" y="-12700"/>
            <a:chExt cx="7597999" cy="6852700"/>
          </a:xfrm>
        </p:grpSpPr>
        <p:sp>
          <p:nvSpPr>
            <p:cNvPr id="13" name="Rectangle 12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134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7" name="Freeform 136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8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9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0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1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2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3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6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0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3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4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5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6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0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1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2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6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2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6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6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7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322047" y="1443931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03539" y="3870261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703541" y="503388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870828" y="3503032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359655" y="4198044"/>
              <a:ext cx="1789166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03539" y="3212164"/>
              <a:ext cx="203184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03539" y="5735085"/>
              <a:ext cx="20191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93713" y="4317091"/>
              <a:ext cx="118759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1800077" y="4876800"/>
              <a:ext cx="376239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557042" y="2857887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7" name="Table 1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241843"/>
              </p:ext>
            </p:extLst>
          </p:nvPr>
        </p:nvGraphicFramePr>
        <p:xfrm>
          <a:off x="377465" y="2506394"/>
          <a:ext cx="3051535" cy="1532206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418452"/>
                <a:gridCol w="1633083"/>
              </a:tblGrid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CERN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IEIO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KIT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INFN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Italy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ALBA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CIEMAT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STFC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sp>
        <p:nvSpPr>
          <p:cNvPr id="158" name="TextBox 157"/>
          <p:cNvSpPr txBox="1">
            <a:spLocks/>
          </p:cNvSpPr>
          <p:nvPr/>
        </p:nvSpPr>
        <p:spPr>
          <a:xfrm>
            <a:off x="3657600" y="4953000"/>
            <a:ext cx="838200" cy="46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9" name="TextBox 158"/>
          <p:cNvSpPr txBox="1">
            <a:spLocks/>
          </p:cNvSpPr>
          <p:nvPr/>
        </p:nvSpPr>
        <p:spPr>
          <a:xfrm>
            <a:off x="3657600" y="4485001"/>
            <a:ext cx="838200" cy="46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0" name="TextBox 159"/>
          <p:cNvSpPr txBox="1">
            <a:spLocks/>
          </p:cNvSpPr>
          <p:nvPr/>
        </p:nvSpPr>
        <p:spPr>
          <a:xfrm>
            <a:off x="7467600" y="3124200"/>
            <a:ext cx="10668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61" name="TextBox 160"/>
          <p:cNvSpPr txBox="1">
            <a:spLocks/>
          </p:cNvSpPr>
          <p:nvPr/>
        </p:nvSpPr>
        <p:spPr>
          <a:xfrm>
            <a:off x="3657600" y="4157246"/>
            <a:ext cx="8382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62" name="TextBox 161"/>
          <p:cNvSpPr txBox="1">
            <a:spLocks/>
          </p:cNvSpPr>
          <p:nvPr/>
        </p:nvSpPr>
        <p:spPr>
          <a:xfrm>
            <a:off x="7467600" y="3547646"/>
            <a:ext cx="10668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47305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57600" y="381000"/>
            <a:ext cx="1176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Tasks</a:t>
            </a:r>
            <a:endParaRPr lang="en-US" sz="28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43000" y="1706622"/>
            <a:ext cx="7307810" cy="3703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baseline="30000" dirty="0"/>
              <a:t>Task</a:t>
            </a:r>
            <a:r>
              <a:rPr lang="en-US" sz="2400" b="1" dirty="0"/>
              <a:t> </a:t>
            </a:r>
            <a:r>
              <a:rPr lang="en-US" sz="2400" b="1" baseline="30000" dirty="0"/>
              <a:t>4.1:</a:t>
            </a:r>
            <a:r>
              <a:rPr lang="en-US" sz="2400" b="1" dirty="0"/>
              <a:t> </a:t>
            </a:r>
            <a:r>
              <a:rPr lang="en-US" sz="2400" b="1" baseline="30000" dirty="0"/>
              <a:t>Work Package </a:t>
            </a:r>
            <a:r>
              <a:rPr lang="en-US" sz="2400" b="1" baseline="30000" dirty="0" smtClean="0"/>
              <a:t>Coordination</a:t>
            </a:r>
            <a:endParaRPr lang="en-US" sz="2400" b="1" baseline="30000" dirty="0"/>
          </a:p>
          <a:p>
            <a:r>
              <a:rPr lang="en-US" sz="2400" b="1" baseline="30000" dirty="0" smtClean="0"/>
              <a:t>Task</a:t>
            </a:r>
            <a:r>
              <a:rPr lang="en-US" sz="2400" b="1" dirty="0" smtClean="0"/>
              <a:t> </a:t>
            </a:r>
            <a:r>
              <a:rPr lang="en-US" sz="2400" b="1" baseline="30000" dirty="0"/>
              <a:t>4.2:</a:t>
            </a:r>
            <a:r>
              <a:rPr lang="en-US" sz="2400" b="1" dirty="0"/>
              <a:t> </a:t>
            </a:r>
            <a:r>
              <a:rPr lang="en-US" sz="2400" b="1" baseline="30000" dirty="0"/>
              <a:t>Study beam</a:t>
            </a:r>
            <a:r>
              <a:rPr lang="en-US" sz="2400" b="1" dirty="0"/>
              <a:t> </a:t>
            </a:r>
            <a:r>
              <a:rPr lang="en-US" sz="2400" b="1" baseline="30000" dirty="0"/>
              <a:t>induced vacuum effects</a:t>
            </a:r>
            <a:r>
              <a:rPr lang="en-US" sz="2400" baseline="30000" dirty="0"/>
              <a:t> </a:t>
            </a:r>
            <a:endParaRPr lang="en-US" sz="2400" b="1" baseline="30000" dirty="0" smtClean="0"/>
          </a:p>
          <a:p>
            <a:r>
              <a:rPr lang="en-US" sz="2400" b="1" baseline="30000" dirty="0" smtClean="0"/>
              <a:t>Task </a:t>
            </a:r>
            <a:r>
              <a:rPr lang="en-US" sz="2400" b="1" baseline="30000" dirty="0"/>
              <a:t>4.3: Mitigate beam</a:t>
            </a:r>
            <a:r>
              <a:rPr lang="en-US" sz="2400" b="1" dirty="0"/>
              <a:t> </a:t>
            </a:r>
            <a:r>
              <a:rPr lang="en-US" sz="2400" b="1" baseline="30000" dirty="0"/>
              <a:t>induced vacuum </a:t>
            </a:r>
            <a:r>
              <a:rPr lang="en-US" sz="2400" b="1" baseline="30000" dirty="0" smtClean="0"/>
              <a:t>effects</a:t>
            </a:r>
          </a:p>
          <a:p>
            <a:endParaRPr lang="en-US" sz="1050" b="1" baseline="30000" dirty="0" smtClean="0"/>
          </a:p>
          <a:p>
            <a:r>
              <a:rPr lang="en-US" sz="2400" b="1" baseline="30000" dirty="0" smtClean="0"/>
              <a:t>Task </a:t>
            </a:r>
            <a:r>
              <a:rPr lang="en-US" sz="2400" b="1" baseline="30000" dirty="0"/>
              <a:t>4.4: Study vacuum stability at cryogenic </a:t>
            </a:r>
            <a:r>
              <a:rPr lang="en-US" sz="2400" b="1" baseline="30000" dirty="0" smtClean="0"/>
              <a:t>temperature</a:t>
            </a:r>
          </a:p>
          <a:p>
            <a:endParaRPr lang="en-US" sz="1600" b="1" baseline="30000" dirty="0"/>
          </a:p>
          <a:p>
            <a:r>
              <a:rPr lang="en-US" sz="2400" b="1" baseline="30000" dirty="0"/>
              <a:t>Task 4.5: Develop conceptual design for cryogenic beam vacuum </a:t>
            </a:r>
            <a:r>
              <a:rPr lang="en-US" sz="2400" b="1" baseline="30000" dirty="0" smtClean="0"/>
              <a:t>system</a:t>
            </a:r>
          </a:p>
          <a:p>
            <a:endParaRPr lang="en-US" sz="1400" b="1" baseline="30000" dirty="0"/>
          </a:p>
          <a:p>
            <a:r>
              <a:rPr lang="en-US" sz="2400" b="1" baseline="30000" dirty="0"/>
              <a:t>Task 4.6: Measurements on cryogenic beam vacuum system prototype </a:t>
            </a:r>
            <a:r>
              <a:rPr lang="en-US" sz="2400" b="1" baseline="30000" dirty="0" smtClean="0"/>
              <a:t> </a:t>
            </a:r>
          </a:p>
          <a:p>
            <a:endParaRPr lang="en-US" sz="2400" b="1" baseline="30000" dirty="0"/>
          </a:p>
          <a:p>
            <a:endParaRPr lang="en-US" sz="2400" b="1" baseline="30000" dirty="0" smtClean="0"/>
          </a:p>
          <a:p>
            <a:endParaRPr lang="en-US" sz="2400" b="1" baseline="30000" dirty="0"/>
          </a:p>
          <a:p>
            <a:r>
              <a:rPr lang="en-US" sz="2400" b="1" baseline="30000" dirty="0" smtClean="0"/>
              <a:t> </a:t>
            </a:r>
          </a:p>
          <a:p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36336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02331" y="76200"/>
            <a:ext cx="21082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Manpower 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28600"/>
            <a:ext cx="26289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28" y="1220251"/>
            <a:ext cx="2743200" cy="2057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592" y="1220251"/>
            <a:ext cx="2374900" cy="189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" y="3816815"/>
            <a:ext cx="2476500" cy="201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4254500"/>
            <a:ext cx="2438400" cy="1841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9500" y="3352800"/>
            <a:ext cx="2527300" cy="2476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1900" y="1981200"/>
            <a:ext cx="1587500" cy="2082800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4869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11434" y="2565767"/>
            <a:ext cx="2630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Manpower </a:t>
            </a:r>
            <a:r>
              <a:rPr lang="en-US" sz="2400" dirty="0" smtClean="0"/>
              <a:t>– WP4</a:t>
            </a: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458251"/>
            <a:ext cx="2101307" cy="12181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28" y="1220251"/>
            <a:ext cx="2183872" cy="1637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300" y="763051"/>
            <a:ext cx="1974792" cy="1573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" y="3939516"/>
            <a:ext cx="1879600" cy="15325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3939516"/>
            <a:ext cx="1866900" cy="14098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9914" y="3429000"/>
            <a:ext cx="1899178" cy="1861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59200" y="1679377"/>
            <a:ext cx="1335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i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Francis Perez</a:t>
            </a:r>
          </a:p>
          <a:p>
            <a:r>
              <a:rPr lang="en-US" dirty="0"/>
              <a:t>CERN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3692" y="2884172"/>
            <a:ext cx="16150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Carles</a:t>
            </a:r>
            <a:r>
              <a:rPr lang="en-US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Collderam</a:t>
            </a:r>
          </a:p>
          <a:p>
            <a:r>
              <a:rPr lang="en-US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Raquel </a:t>
            </a:r>
            <a:r>
              <a:rPr lang="en-US" sz="14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Monge</a:t>
            </a:r>
            <a:endParaRPr lang="en-US" sz="1400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1x PhD Student</a:t>
            </a:r>
          </a:p>
          <a:p>
            <a:r>
              <a:rPr lang="en-US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5792" y="5410200"/>
            <a:ext cx="13259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JM Perez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 x </a:t>
            </a:r>
            <a:r>
              <a:rPr lang="en-US" sz="14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Mech</a:t>
            </a:r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Eng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62692" y="2336548"/>
            <a:ext cx="14857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Oleg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Reza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2x PhD Student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2852" y="5486400"/>
            <a:ext cx="14857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Roberto </a:t>
            </a:r>
            <a:r>
              <a:rPr lang="en-US" sz="14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Cimino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1x PhD Student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9492" y="5257800"/>
            <a:ext cx="1475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Erhard </a:t>
            </a:r>
            <a:r>
              <a:rPr lang="en-US" sz="14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Huttel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Roberto </a:t>
            </a:r>
            <a:r>
              <a:rPr lang="en-US" sz="1400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Cimino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x Post Doc</a:t>
            </a:r>
          </a:p>
          <a:p>
            <a:r>
              <a:rPr lang="en-US" sz="1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CERN</a:t>
            </a:r>
            <a:endParaRPr lang="en-US" sz="14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13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57468" y="1137100"/>
          <a:ext cx="7829064" cy="4736200"/>
        </p:xfrm>
        <a:graphic>
          <a:graphicData uri="http://schemas.openxmlformats.org/drawingml/2006/table">
            <a:tbl>
              <a:tblPr/>
              <a:tblGrid>
                <a:gridCol w="549590"/>
                <a:gridCol w="549590"/>
                <a:gridCol w="964375"/>
                <a:gridCol w="3878238"/>
                <a:gridCol w="1337681"/>
                <a:gridCol w="549590"/>
              </a:tblGrid>
              <a:tr h="15969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WP4 - Kickoff meeting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Wednesday, June 3rd, 2015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4724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Report by Task Leaders</a:t>
                      </a:r>
                    </a:p>
                  </a:txBody>
                  <a:tcPr marL="10370" marR="10370" marT="103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Each task leader should expose: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The objective of his task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How it relates to the other tasks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The execution plan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The man power structure of his team &amp; status new recruitment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Welcome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4.1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Coordination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Francis Perez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ALBA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4.2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Beam Induced Vacuum Effects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Carles Collderam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ALBA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4.3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Mitigate beam induced vacuum effects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Oleg Malyshev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STFC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break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4.6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 of prototype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Erhard Huttel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KIT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4.4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vacuum stability at cryogenic temperature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Roberto Cimino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4.5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design cryogenic beam vacuum system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17:45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Mechanical stability of the beam screen during magnet quench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Cedric Garion 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17:45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Discussion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Dinner WP4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Thursday, June 4th, 2015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09:00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10h30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Joint session with WP2 - Arc Design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break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Joint session with WP5 - Magnets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Lunch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Summary and wrapup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15:30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break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47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17:00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Plenary discussion all WP</a:t>
                      </a: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0" marR="10370" marT="10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895600" y="381000"/>
            <a:ext cx="4035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WP4 – Kickoff Meeting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454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GLS_AdvanceSchool-oPA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3GLS_AdvanceSchool-oPAC</Template>
  <TotalTime>17118</TotalTime>
  <Words>448</Words>
  <Application>Microsoft Macintosh PowerPoint</Application>
  <PresentationFormat>On-screen Show (4:3)</PresentationFormat>
  <Paragraphs>206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3GLS_AdvanceSchool-oPAC</vt:lpstr>
      <vt:lpstr>WP4 Cryogenic Beam Vacuum System Conception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Francisco José Pérez Rodríguez</dc:creator>
  <cp:lastModifiedBy>Francisco Perez</cp:lastModifiedBy>
  <cp:revision>399</cp:revision>
  <cp:lastPrinted>2014-11-17T16:06:59Z</cp:lastPrinted>
  <dcterms:created xsi:type="dcterms:W3CDTF">2014-06-17T14:33:52Z</dcterms:created>
  <dcterms:modified xsi:type="dcterms:W3CDTF">2015-06-03T07:03:25Z</dcterms:modified>
</cp:coreProperties>
</file>