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8" r:id="rId2"/>
    <p:sldId id="258" r:id="rId3"/>
    <p:sldId id="257" r:id="rId4"/>
    <p:sldId id="260" r:id="rId5"/>
    <p:sldId id="262" r:id="rId6"/>
    <p:sldId id="267" r:id="rId7"/>
    <p:sldId id="270" r:id="rId8"/>
    <p:sldId id="272" r:id="rId9"/>
    <p:sldId id="274" r:id="rId10"/>
    <p:sldId id="286" r:id="rId11"/>
    <p:sldId id="287" r:id="rId12"/>
    <p:sldId id="289" r:id="rId13"/>
    <p:sldId id="281" r:id="rId14"/>
    <p:sldId id="282" r:id="rId15"/>
    <p:sldId id="283" r:id="rId16"/>
    <p:sldId id="290" r:id="rId17"/>
    <p:sldId id="284" r:id="rId18"/>
    <p:sldId id="285" r:id="rId19"/>
    <p:sldId id="288" r:id="rId20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1" autoAdjust="0"/>
  </p:normalViewPr>
  <p:slideViewPr>
    <p:cSldViewPr>
      <p:cViewPr varScale="1">
        <p:scale>
          <a:sx n="125" d="100"/>
          <a:sy n="125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60BA6-4D7B-4263-8F41-23DDA7573137}" type="datetimeFigureOut">
              <a:rPr lang="de-DE" smtClean="0"/>
              <a:t>29.04.2015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0630F-C10E-4DAD-8B05-5C64C1E7F5B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78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0630F-C10E-4DAD-8B05-5C64C1E7F5B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6964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CB9B1-75CC-46C0-9EFC-7942A8F50036}" type="datetime1">
              <a:rPr lang="de-DE" smtClean="0"/>
              <a:t>29.04.2015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14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986B0-3F57-45F0-BD1E-C231A3731D94}" type="datetime1">
              <a:rPr lang="de-DE" smtClean="0"/>
              <a:t>29.04.2015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61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1868E-74A7-4974-A41A-E45B378EE7D7}" type="datetime1">
              <a:rPr lang="de-DE" smtClean="0"/>
              <a:t>29.04.2015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50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048F-622C-47E6-A84C-0C66A38FDCDA}" type="datetime1">
              <a:rPr lang="de-DE" smtClean="0"/>
              <a:t>29.04.2015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12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45F6-4D82-4532-9F10-D21BE317FC71}" type="datetime1">
              <a:rPr lang="de-DE" smtClean="0"/>
              <a:t>29.04.2015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73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D5AA-133E-4F23-8FAF-3648F8495A4F}" type="datetime1">
              <a:rPr lang="de-DE" smtClean="0"/>
              <a:t>29.04.2015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24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5E58F-953C-40D6-B3ED-0E4AE0FF871F}" type="datetime1">
              <a:rPr lang="de-DE" smtClean="0"/>
              <a:t>29.04.2015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620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D8A1-BBB8-45C7-856A-10C70DC7DB92}" type="datetime1">
              <a:rPr lang="de-DE" smtClean="0"/>
              <a:t>29.04.2015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815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13E2-36C0-4358-93BD-64549CA6E4D6}" type="datetime1">
              <a:rPr lang="de-DE" smtClean="0"/>
              <a:t>29.04.2015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432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5375-39C7-483F-B615-085F59E2AE88}" type="datetime1">
              <a:rPr lang="de-DE" smtClean="0"/>
              <a:t>29.04.2015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0427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8449-BF56-400A-AFB8-6B81F57BDF67}" type="datetime1">
              <a:rPr lang="de-DE" smtClean="0"/>
              <a:t>29.04.2015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59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F32F9-FA22-479F-A257-A335D4E11293}" type="datetime1">
              <a:rPr lang="de-DE" smtClean="0"/>
              <a:t>29.04.2015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8826E-96AD-4034-88A6-301C64641E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735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 txBox="1">
            <a:spLocks noChangeArrowheads="1"/>
          </p:cNvSpPr>
          <p:nvPr/>
        </p:nvSpPr>
        <p:spPr>
          <a:xfrm>
            <a:off x="539552" y="1484784"/>
            <a:ext cx="7992888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smtClean="0">
                <a:solidFill>
                  <a:schemeClr val="tx2"/>
                </a:solidFill>
              </a:rPr>
              <a:t>Calculations of wakefields for the LHCb VeLo</a:t>
            </a:r>
            <a:r>
              <a:rPr lang="en-US" altLang="de-DE" sz="3200" dirty="0" smtClean="0">
                <a:solidFill>
                  <a:schemeClr val="tx2"/>
                </a:solidFill>
              </a:rPr>
              <a:t>. </a:t>
            </a:r>
            <a:endParaRPr lang="en-US" altLang="de-DE" sz="3200" dirty="0">
              <a:solidFill>
                <a:schemeClr val="tx2"/>
              </a:solidFill>
            </a:endParaRPr>
          </a:p>
        </p:txBody>
      </p:sp>
      <p:sp>
        <p:nvSpPr>
          <p:cNvPr id="7" name="Text Box 35"/>
          <p:cNvSpPr txBox="1">
            <a:spLocks noChangeArrowheads="1"/>
          </p:cNvSpPr>
          <p:nvPr/>
        </p:nvSpPr>
        <p:spPr bwMode="auto">
          <a:xfrm>
            <a:off x="1824137" y="3237944"/>
            <a:ext cx="548416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  <a:buClrTx/>
              <a:buFontTx/>
              <a:buNone/>
            </a:pPr>
            <a:r>
              <a:rPr lang="de-DE" altLang="de-DE" b="0" dirty="0" smtClean="0">
                <a:solidFill>
                  <a:srgbClr val="00A5EB"/>
                </a:solidFill>
              </a:rPr>
              <a:t>                      Olga </a:t>
            </a:r>
            <a:r>
              <a:rPr lang="de-DE" altLang="de-DE" b="0" dirty="0">
                <a:solidFill>
                  <a:srgbClr val="00A5EB"/>
                </a:solidFill>
              </a:rPr>
              <a:t>Zagorodnova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b="0" dirty="0" smtClean="0"/>
              <a:t>                      Desy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dirty="0"/>
              <a:t> </a:t>
            </a:r>
            <a:r>
              <a:rPr lang="en-US" altLang="de-DE" dirty="0" smtClean="0"/>
              <a:t>                    </a:t>
            </a:r>
            <a:r>
              <a:rPr lang="en-US" altLang="de-DE" b="0" dirty="0" smtClean="0"/>
              <a:t> Hamburg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b="0" dirty="0" smtClean="0"/>
              <a:t>                      April 29, 2015</a:t>
            </a:r>
          </a:p>
          <a:p>
            <a:pPr>
              <a:spcAft>
                <a:spcPct val="0"/>
              </a:spcAft>
              <a:buClrTx/>
              <a:buFontTx/>
              <a:buNone/>
            </a:pPr>
            <a:r>
              <a:rPr lang="en-US" altLang="de-DE" dirty="0" smtClean="0"/>
              <a:t>                              </a:t>
            </a:r>
            <a:endParaRPr lang="en-US" altLang="de-DE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08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1"/>
            <a:ext cx="8964488" cy="231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3" y="4149081"/>
            <a:ext cx="9097209" cy="193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217031"/>
            <a:ext cx="73448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Real and imaginary parts of the longitudinal wake impedance.</a:t>
            </a:r>
          </a:p>
          <a:p>
            <a:r>
              <a:rPr lang="en-US" sz="1600" dirty="0" smtClean="0"/>
              <a:t>The impedance was calculated with help of CST Studio for the wake potential (75m).</a:t>
            </a:r>
          </a:p>
          <a:p>
            <a:r>
              <a:rPr lang="en-US" sz="1600" dirty="0" smtClean="0"/>
              <a:t>Wake potential was calculated </a:t>
            </a:r>
            <a:r>
              <a:rPr lang="en-US" sz="1600" dirty="0"/>
              <a:t>for the Gaussian bunch shape (</a:t>
            </a:r>
            <a:r>
              <a:rPr lang="el-GR" sz="1600" dirty="0"/>
              <a:t>σ</a:t>
            </a:r>
            <a:r>
              <a:rPr lang="en-US" sz="1600" dirty="0"/>
              <a:t> = 7.5cm). </a:t>
            </a:r>
            <a:r>
              <a:rPr lang="en-US" sz="1600" dirty="0" smtClean="0"/>
              <a:t>with following mesh set: dx=0.5mm, </a:t>
            </a:r>
            <a:r>
              <a:rPr lang="en-US" sz="1600" dirty="0" err="1" smtClean="0"/>
              <a:t>dy</a:t>
            </a:r>
            <a:r>
              <a:rPr lang="en-US" sz="1600" dirty="0" smtClean="0"/>
              <a:t>=0.5mm, </a:t>
            </a:r>
            <a:r>
              <a:rPr lang="en-US" sz="1600" dirty="0" err="1" smtClean="0"/>
              <a:t>dz</a:t>
            </a:r>
            <a:r>
              <a:rPr lang="en-US" sz="1600" dirty="0" smtClean="0"/>
              <a:t>=1mm.</a:t>
            </a:r>
            <a:endParaRPr lang="de-DE" sz="1600" dirty="0"/>
          </a:p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1962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18" y="1098476"/>
            <a:ext cx="8424936" cy="333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14" y="4365104"/>
            <a:ext cx="852855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56848" y="188640"/>
            <a:ext cx="712925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Real and imaginary parts of the longitudinal wake impedance.</a:t>
            </a:r>
          </a:p>
          <a:p>
            <a:r>
              <a:rPr lang="en-US" sz="1600" dirty="0" smtClean="0"/>
              <a:t>The impedance was calculated with help of CST Studio for the wake potential(10m).</a:t>
            </a:r>
          </a:p>
          <a:p>
            <a:r>
              <a:rPr lang="en-US" sz="1600" dirty="0" smtClean="0"/>
              <a:t>Wake </a:t>
            </a:r>
            <a:r>
              <a:rPr lang="en-US" sz="1600" dirty="0"/>
              <a:t>potential was </a:t>
            </a:r>
            <a:r>
              <a:rPr lang="en-US" sz="1600" dirty="0" smtClean="0"/>
              <a:t>calculated</a:t>
            </a:r>
            <a:r>
              <a:rPr lang="en-US" sz="1600" dirty="0"/>
              <a:t> for the Gaussian bunch shape (</a:t>
            </a:r>
            <a:r>
              <a:rPr lang="el-GR" sz="1600" dirty="0"/>
              <a:t>σ</a:t>
            </a:r>
            <a:r>
              <a:rPr lang="en-US" sz="1600" dirty="0"/>
              <a:t> = </a:t>
            </a:r>
            <a:r>
              <a:rPr lang="en-US" sz="1600" dirty="0" smtClean="0"/>
              <a:t>1cm) </a:t>
            </a:r>
            <a:r>
              <a:rPr lang="en-US" sz="1600" dirty="0"/>
              <a:t>with </a:t>
            </a:r>
            <a:endParaRPr lang="en-US" sz="1600" dirty="0" smtClean="0"/>
          </a:p>
          <a:p>
            <a:r>
              <a:rPr lang="en-US" sz="1600" dirty="0" smtClean="0"/>
              <a:t>following </a:t>
            </a:r>
            <a:r>
              <a:rPr lang="en-US" sz="1600" dirty="0"/>
              <a:t>mesh set: </a:t>
            </a:r>
            <a:r>
              <a:rPr lang="en-US" sz="1600" dirty="0" smtClean="0"/>
              <a:t>dx=0.2mm</a:t>
            </a:r>
            <a:r>
              <a:rPr lang="en-US" sz="1600" dirty="0"/>
              <a:t>, </a:t>
            </a:r>
            <a:r>
              <a:rPr lang="en-US" sz="1600" dirty="0" err="1"/>
              <a:t>dy</a:t>
            </a:r>
            <a:r>
              <a:rPr lang="en-US" sz="1600" dirty="0"/>
              <a:t>=0.5mm, </a:t>
            </a:r>
            <a:r>
              <a:rPr lang="en-US" sz="1600" dirty="0" err="1"/>
              <a:t>dz</a:t>
            </a:r>
            <a:r>
              <a:rPr lang="en-US" sz="1600" dirty="0"/>
              <a:t>=1mm.</a:t>
            </a:r>
            <a:endParaRPr lang="de-DE" sz="1600" dirty="0"/>
          </a:p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349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8777768" cy="218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620688"/>
            <a:ext cx="668035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of 10-m longitudinal wake potentials, </a:t>
            </a:r>
          </a:p>
          <a:p>
            <a:r>
              <a:rPr lang="en-US" dirty="0" smtClean="0"/>
              <a:t>presented for the region until 5m. </a:t>
            </a:r>
          </a:p>
          <a:p>
            <a:r>
              <a:rPr lang="en-US" dirty="0"/>
              <a:t>Wake </a:t>
            </a:r>
            <a:r>
              <a:rPr lang="en-US" dirty="0" smtClean="0"/>
              <a:t>potentials were calculated for Gaussian </a:t>
            </a:r>
            <a:r>
              <a:rPr lang="en-US" dirty="0"/>
              <a:t>bunch shape (</a:t>
            </a:r>
            <a:r>
              <a:rPr lang="el-GR" dirty="0"/>
              <a:t>σ</a:t>
            </a:r>
            <a:r>
              <a:rPr lang="en-US" dirty="0"/>
              <a:t> = 1cm</a:t>
            </a:r>
            <a:r>
              <a:rPr lang="en-US" dirty="0" smtClean="0"/>
              <a:t>) </a:t>
            </a:r>
            <a:endParaRPr lang="en-US" dirty="0"/>
          </a:p>
          <a:p>
            <a:r>
              <a:rPr lang="en-US" dirty="0" smtClean="0"/>
              <a:t>with following </a:t>
            </a:r>
            <a:r>
              <a:rPr lang="en-US" dirty="0"/>
              <a:t>mesh </a:t>
            </a:r>
            <a:r>
              <a:rPr lang="en-US" dirty="0" smtClean="0"/>
              <a:t>sets: </a:t>
            </a:r>
          </a:p>
          <a:p>
            <a:r>
              <a:rPr lang="en-US" dirty="0" smtClean="0"/>
              <a:t>dx=0.5mm</a:t>
            </a:r>
            <a:r>
              <a:rPr lang="en-US" dirty="0"/>
              <a:t>, </a:t>
            </a:r>
            <a:r>
              <a:rPr lang="en-US" dirty="0" err="1"/>
              <a:t>dy</a:t>
            </a:r>
            <a:r>
              <a:rPr lang="en-US" dirty="0"/>
              <a:t>=0.5mm, </a:t>
            </a:r>
            <a:r>
              <a:rPr lang="en-US" dirty="0" err="1" smtClean="0"/>
              <a:t>dz</a:t>
            </a:r>
            <a:r>
              <a:rPr lang="en-US" dirty="0" smtClean="0"/>
              <a:t>=1mm;</a:t>
            </a:r>
          </a:p>
          <a:p>
            <a:r>
              <a:rPr lang="en-US" dirty="0" smtClean="0"/>
              <a:t>dx=0.2mm</a:t>
            </a:r>
            <a:r>
              <a:rPr lang="en-US" dirty="0"/>
              <a:t>, </a:t>
            </a:r>
            <a:r>
              <a:rPr lang="en-US" dirty="0" err="1"/>
              <a:t>dy</a:t>
            </a:r>
            <a:r>
              <a:rPr lang="en-US" dirty="0"/>
              <a:t>=0.5mm, </a:t>
            </a:r>
            <a:r>
              <a:rPr lang="en-US" dirty="0" err="1"/>
              <a:t>dz</a:t>
            </a:r>
            <a:r>
              <a:rPr lang="en-US" dirty="0"/>
              <a:t>=1mm;</a:t>
            </a:r>
          </a:p>
          <a:p>
            <a:endParaRPr lang="en-US" dirty="0" smtClean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146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5" t="32434" r="5865" b="25573"/>
          <a:stretch/>
        </p:blipFill>
        <p:spPr bwMode="auto">
          <a:xfrm>
            <a:off x="683568" y="980728"/>
            <a:ext cx="6480720" cy="239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1" b="71266"/>
          <a:stretch/>
        </p:blipFill>
        <p:spPr bwMode="auto">
          <a:xfrm>
            <a:off x="262196" y="4797152"/>
            <a:ext cx="8856984" cy="35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6187504"/>
                  </p:ext>
                </p:extLst>
              </p:nvPr>
            </p:nvGraphicFramePr>
            <p:xfrm>
              <a:off x="3995936" y="2564904"/>
              <a:ext cx="3853368" cy="12269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3342"/>
                    <a:gridCol w="963342"/>
                    <a:gridCol w="963342"/>
                    <a:gridCol w="963342"/>
                  </a:tblGrid>
                  <a:tr h="221744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latin typeface="Calibri"/>
                            </a:rPr>
                            <a:t>   </a:t>
                          </a:r>
                          <a:r>
                            <a:rPr lang="el-GR" dirty="0" smtClean="0">
                              <a:latin typeface="Calibri"/>
                            </a:rPr>
                            <a:t>Δ</a:t>
                          </a:r>
                          <a:r>
                            <a:rPr lang="en-US" dirty="0" smtClean="0">
                              <a:latin typeface="Calibri"/>
                            </a:rPr>
                            <a:t> x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de-DE" dirty="0" smtClean="0"/>
                            <a:t> y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Δ </a:t>
                          </a:r>
                          <a:r>
                            <a:rPr lang="en-US" dirty="0" smtClean="0"/>
                            <a:t>z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430609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1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430609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2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6187504"/>
                  </p:ext>
                </p:extLst>
              </p:nvPr>
            </p:nvGraphicFramePr>
            <p:xfrm>
              <a:off x="3995936" y="2564904"/>
              <a:ext cx="3853368" cy="12269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3342"/>
                    <a:gridCol w="963342"/>
                    <a:gridCol w="963342"/>
                    <a:gridCol w="963342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latin typeface="Calibri"/>
                            </a:rPr>
                            <a:t>   </a:t>
                          </a:r>
                          <a:r>
                            <a:rPr lang="el-GR" dirty="0" smtClean="0">
                              <a:latin typeface="Calibri"/>
                            </a:rPr>
                            <a:t>Δ</a:t>
                          </a:r>
                          <a:r>
                            <a:rPr lang="en-US" dirty="0" smtClean="0">
                              <a:latin typeface="Calibri"/>
                            </a:rPr>
                            <a:t> x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633" t="-8333" r="-100000" b="-24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Δ </a:t>
                          </a:r>
                          <a:r>
                            <a:rPr lang="en-US" dirty="0" smtClean="0"/>
                            <a:t>z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430609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1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430609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2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49559269"/>
                  </p:ext>
                </p:extLst>
              </p:nvPr>
            </p:nvGraphicFramePr>
            <p:xfrm>
              <a:off x="3095268" y="5229200"/>
              <a:ext cx="3240360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080120"/>
                    <a:gridCol w="1080120"/>
                  </a:tblGrid>
                  <a:tr h="360040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latin typeface="Calibri"/>
                            </a:rPr>
                            <a:t>   </a:t>
                          </a:r>
                          <a:r>
                            <a:rPr lang="el-GR" dirty="0" smtClean="0">
                              <a:latin typeface="Calibri"/>
                            </a:rPr>
                            <a:t>Δ</a:t>
                          </a:r>
                          <a:r>
                            <a:rPr lang="en-US" dirty="0" smtClean="0">
                              <a:latin typeface="Calibri"/>
                            </a:rPr>
                            <a:t> r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de-DE" dirty="0" smtClean="0"/>
                            <a:t> z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00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1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00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2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00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3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49559269"/>
                  </p:ext>
                </p:extLst>
              </p:nvPr>
            </p:nvGraphicFramePr>
            <p:xfrm>
              <a:off x="3095268" y="5229200"/>
              <a:ext cx="3240360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080120"/>
                    <a:gridCol w="108012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latin typeface="Calibri"/>
                            </a:rPr>
                            <a:t>   </a:t>
                          </a:r>
                          <a:r>
                            <a:rPr lang="el-GR" dirty="0" smtClean="0">
                              <a:latin typeface="Calibri"/>
                            </a:rPr>
                            <a:t>Δ</a:t>
                          </a:r>
                          <a:r>
                            <a:rPr lang="en-US" dirty="0" smtClean="0">
                              <a:latin typeface="Calibri"/>
                            </a:rPr>
                            <a:t> r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200565" t="-8333" r="-565" b="-3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1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2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3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extBox 9"/>
          <p:cNvSpPr txBox="1"/>
          <p:nvPr/>
        </p:nvSpPr>
        <p:spPr>
          <a:xfrm>
            <a:off x="3032055" y="4365104"/>
            <a:ext cx="341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Symmetric 2D model for ECHO2D. 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166130" y="225514"/>
            <a:ext cx="7934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third </a:t>
            </a:r>
            <a:r>
              <a:rPr lang="en-US" dirty="0"/>
              <a:t>step </a:t>
            </a:r>
            <a:r>
              <a:rPr lang="en-US" dirty="0" smtClean="0"/>
              <a:t>of calculations – </a:t>
            </a:r>
            <a:r>
              <a:rPr lang="en-US" dirty="0"/>
              <a:t>calculations </a:t>
            </a:r>
            <a:r>
              <a:rPr lang="en-US" dirty="0" smtClean="0"/>
              <a:t>for the </a:t>
            </a:r>
            <a:r>
              <a:rPr lang="en-US" dirty="0"/>
              <a:t>simplified model.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671030"/>
            <a:ext cx="2857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Symmetric </a:t>
            </a:r>
            <a:r>
              <a:rPr lang="en-US" dirty="0" smtClean="0"/>
              <a:t>3D </a:t>
            </a:r>
            <a:r>
              <a:rPr lang="en-US" dirty="0"/>
              <a:t>model for </a:t>
            </a:r>
            <a:r>
              <a:rPr lang="en-US" dirty="0" smtClean="0"/>
              <a:t>CST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801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26047"/>
            <a:ext cx="4608512" cy="320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95736" y="3861048"/>
                <a:ext cx="1216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de-DE" i="1" smtClean="0">
                            <a:latin typeface="Cambria Math"/>
                          </a:rPr>
                          <m:t>ǁ</m:t>
                        </m:r>
                      </m:sub>
                    </m:sSub>
                  </m:oMath>
                </a14:m>
                <a:r>
                  <a:rPr lang="de-DE" dirty="0" smtClean="0"/>
                  <a:t>(2D, 3D)</a:t>
                </a:r>
                <a:endParaRPr lang="de-DE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861048"/>
                <a:ext cx="1216936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3500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755576" y="251356"/>
            <a:ext cx="6156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Longitudinal monopole wake potential – 2D and 3D calculations.</a:t>
            </a:r>
          </a:p>
          <a:p>
            <a:r>
              <a:rPr lang="en-US" sz="1400" dirty="0" smtClean="0"/>
              <a:t>For Gaussian bunch shape </a:t>
            </a:r>
            <a:r>
              <a:rPr lang="el-GR" sz="1400" dirty="0" smtClean="0">
                <a:latin typeface="Calibri"/>
              </a:rPr>
              <a:t>σ</a:t>
            </a:r>
            <a:r>
              <a:rPr lang="en-US" sz="1400" dirty="0" smtClean="0">
                <a:latin typeface="Calibri"/>
              </a:rPr>
              <a:t> = 7.5cm</a:t>
            </a:r>
            <a:endParaRPr lang="de-DE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98" y="764704"/>
            <a:ext cx="579506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646095" y="1103174"/>
                <a:ext cx="852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de-DE" i="1" smtClean="0">
                            <a:latin typeface="Cambria Math"/>
                          </a:rPr>
                          <m:t>ǁ</m:t>
                        </m:r>
                      </m:sub>
                    </m:sSub>
                  </m:oMath>
                </a14:m>
                <a:r>
                  <a:rPr lang="de-DE" dirty="0" smtClean="0"/>
                  <a:t>(2D)</a:t>
                </a:r>
                <a:endParaRPr lang="de-DE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095" y="1103174"/>
                <a:ext cx="852862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5714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6300192" y="4077072"/>
            <a:ext cx="2160240" cy="7200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660232" y="4253026"/>
                <a:ext cx="14855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de-DE" i="1" smtClean="0"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de-DE" dirty="0" smtClean="0">
                    <a:latin typeface="Calibri"/>
                  </a:rPr>
                  <a:t> </a:t>
                </a:r>
                <a:r>
                  <a:rPr lang="de-DE" sz="2000" dirty="0" smtClean="0">
                    <a:latin typeface="Calibri"/>
                  </a:rPr>
                  <a:t>~̴</a:t>
                </a:r>
                <a:r>
                  <a:rPr lang="de-DE" dirty="0" smtClean="0"/>
                  <a:t>  0.0 V/pC</a:t>
                </a:r>
                <a:endParaRPr lang="de-DE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4253026"/>
                <a:ext cx="1485535" cy="400110"/>
              </a:xfrm>
              <a:prstGeom prst="rect">
                <a:avLst/>
              </a:prstGeom>
              <a:blipFill rotWithShape="1">
                <a:blip r:embed="rId7"/>
                <a:stretch>
                  <a:fillRect t="-7692" r="-3292" b="-276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867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77" y="980728"/>
            <a:ext cx="6184559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5576" y="173257"/>
            <a:ext cx="7188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Longitudinal dipole and transverse dipole wake potential – 2D calculations.</a:t>
            </a:r>
          </a:p>
          <a:p>
            <a:r>
              <a:rPr lang="en-US" sz="1400" dirty="0" smtClean="0"/>
              <a:t>For Gaussian bunch shape </a:t>
            </a:r>
            <a:r>
              <a:rPr lang="el-GR" sz="1400" dirty="0" smtClean="0">
                <a:latin typeface="Calibri"/>
              </a:rPr>
              <a:t>σ</a:t>
            </a:r>
            <a:r>
              <a:rPr lang="en-US" sz="1400" dirty="0" smtClean="0">
                <a:latin typeface="Calibri"/>
              </a:rPr>
              <a:t> = 7.5cm</a:t>
            </a:r>
            <a:endParaRPr lang="de-DE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3689796"/>
            <a:ext cx="6192688" cy="298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88018" y="888975"/>
            <a:ext cx="2908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   Longitudinal dipole wake potential</a:t>
            </a:r>
            <a:endParaRPr lang="de-DE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022465" y="3625279"/>
            <a:ext cx="2576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Transverse dipole wake potential</a:t>
            </a:r>
            <a:endParaRPr lang="de-DE" sz="1400" dirty="0"/>
          </a:p>
        </p:txBody>
      </p:sp>
      <p:sp>
        <p:nvSpPr>
          <p:cNvPr id="10" name="Rectangle 9"/>
          <p:cNvSpPr/>
          <p:nvPr/>
        </p:nvSpPr>
        <p:spPr>
          <a:xfrm>
            <a:off x="6864219" y="4869160"/>
            <a:ext cx="2160240" cy="7200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876256" y="5029145"/>
                <a:ext cx="215078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de-DE" i="1"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</m:oMath>
                </a14:m>
                <a:r>
                  <a:rPr lang="de-DE" dirty="0" smtClean="0">
                    <a:latin typeface="Calibri"/>
                  </a:rPr>
                  <a:t> </a:t>
                </a:r>
                <a:r>
                  <a:rPr lang="de-DE" sz="2000" dirty="0" smtClean="0">
                    <a:latin typeface="Calibri"/>
                  </a:rPr>
                  <a:t>~̴</a:t>
                </a:r>
                <a:r>
                  <a:rPr lang="de-DE" dirty="0" smtClean="0"/>
                  <a:t>  459.12 V/</a:t>
                </a:r>
                <a:r>
                  <a:rPr lang="de-DE" dirty="0" err="1" smtClean="0"/>
                  <a:t>pC</a:t>
                </a:r>
                <a:r>
                  <a:rPr lang="de-DE" dirty="0" smtClean="0"/>
                  <a:t>/m</a:t>
                </a:r>
                <a:endParaRPr lang="de-DE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5029145"/>
                <a:ext cx="2150782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700" b="-257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554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5"/>
            <a:ext cx="7128792" cy="299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71" y="3645024"/>
            <a:ext cx="7368605" cy="3091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9512" y="260648"/>
            <a:ext cx="9007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</a:t>
            </a:r>
            <a:r>
              <a:rPr lang="en-US" dirty="0"/>
              <a:t>of 10-m longitudinal wake potentials, </a:t>
            </a:r>
            <a:r>
              <a:rPr lang="en-US" dirty="0" smtClean="0"/>
              <a:t>presented </a:t>
            </a:r>
            <a:r>
              <a:rPr lang="en-US" dirty="0"/>
              <a:t>for the region until </a:t>
            </a:r>
            <a:r>
              <a:rPr lang="en-US" dirty="0" smtClean="0"/>
              <a:t>2m</a:t>
            </a:r>
            <a:r>
              <a:rPr lang="en-US" dirty="0"/>
              <a:t>. </a:t>
            </a:r>
          </a:p>
          <a:p>
            <a:r>
              <a:rPr lang="en-US" dirty="0"/>
              <a:t>Wake potentials were calculated for Gaussian bunch shape (</a:t>
            </a:r>
            <a:r>
              <a:rPr lang="el-GR" dirty="0"/>
              <a:t>σ</a:t>
            </a:r>
            <a:r>
              <a:rPr lang="en-US" dirty="0"/>
              <a:t> = 1cm) </a:t>
            </a:r>
            <a:r>
              <a:rPr lang="en-US" dirty="0" smtClean="0"/>
              <a:t>with different mesh sets.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2255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552728" cy="456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1600" y="548680"/>
                <a:ext cx="775924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Comparison of the longitudinal wake potentials for the simplified model with </a:t>
                </a:r>
              </a:p>
              <a:p>
                <a:r>
                  <a:rPr lang="en-US" dirty="0" smtClean="0"/>
                  <a:t>original structure (Slide 2) and for the rotationally symmetric structure (Slide 13).</a:t>
                </a:r>
              </a:p>
              <a:p>
                <a:r>
                  <a:rPr lang="en-US" dirty="0" smtClean="0"/>
                  <a:t>Values of the loss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de-DE" i="1"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are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equal</a:t>
                </a:r>
                <a:r>
                  <a:rPr lang="de-DE" dirty="0" smtClean="0"/>
                  <a:t>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 smtClean="0"/>
                  <a:t>zero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approximately</a:t>
                </a:r>
                <a:r>
                  <a:rPr lang="de-DE" dirty="0" smtClean="0"/>
                  <a:t> i</a:t>
                </a:r>
                <a:r>
                  <a:rPr lang="en-US" dirty="0" smtClean="0"/>
                  <a:t>n </a:t>
                </a:r>
                <a:r>
                  <a:rPr lang="en-US" dirty="0"/>
                  <a:t>both cases </a:t>
                </a:r>
                <a:r>
                  <a:rPr lang="de-DE" dirty="0" smtClean="0"/>
                  <a:t>.</a:t>
                </a:r>
                <a:endParaRPr lang="de-DE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48680"/>
                <a:ext cx="7759240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628" t="-3311" b="-105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332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09438" cy="1696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" y="3429000"/>
            <a:ext cx="870179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260648"/>
            <a:ext cx="86552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Real and imaginary parts of the longitudinal wake impedance for the rotationally symmetric structure.</a:t>
            </a:r>
          </a:p>
          <a:p>
            <a:r>
              <a:rPr lang="en-US" sz="1600" dirty="0" smtClean="0"/>
              <a:t>The impedance was calculated with help of CST Studio for the wake potential </a:t>
            </a:r>
          </a:p>
          <a:p>
            <a:r>
              <a:rPr lang="en-US" sz="1600" dirty="0" smtClean="0"/>
              <a:t>obtained for the Gaussian bunch shape (</a:t>
            </a:r>
            <a:r>
              <a:rPr lang="el-GR" sz="1600" dirty="0" smtClean="0"/>
              <a:t>σ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7.5cm).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027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723623" cy="182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8822073" cy="1865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581779"/>
            <a:ext cx="86552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Real and imaginary parts of the longitudinal wake impedance for the rotationally symmetric structure.</a:t>
            </a:r>
          </a:p>
          <a:p>
            <a:r>
              <a:rPr lang="en-US" sz="1600" dirty="0" smtClean="0"/>
              <a:t>The impedance was calculated with help of CST Studio for the wake potential </a:t>
            </a:r>
          </a:p>
          <a:p>
            <a:r>
              <a:rPr lang="en-US" sz="1600" dirty="0" smtClean="0"/>
              <a:t>obtained for the Gaussian bunch shape (</a:t>
            </a:r>
            <a:r>
              <a:rPr lang="el-GR" sz="1600" dirty="0" smtClean="0"/>
              <a:t>σ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1cm).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805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19356" r="3"/>
          <a:stretch/>
        </p:blipFill>
        <p:spPr bwMode="auto">
          <a:xfrm>
            <a:off x="960912" y="2014974"/>
            <a:ext cx="6768752" cy="322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260648"/>
            <a:ext cx="74991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3D-calculations of wake fields for the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err="1" smtClean="0"/>
              <a:t>VeLo</a:t>
            </a:r>
            <a:r>
              <a:rPr lang="en-US" dirty="0" smtClean="0"/>
              <a:t> were done using of </a:t>
            </a:r>
          </a:p>
          <a:p>
            <a:r>
              <a:rPr lang="en-US" dirty="0" smtClean="0"/>
              <a:t>the Wakefield </a:t>
            </a:r>
            <a:r>
              <a:rPr lang="en-US" dirty="0"/>
              <a:t>Solver </a:t>
            </a:r>
            <a:r>
              <a:rPr lang="en-US" dirty="0" smtClean="0"/>
              <a:t>of CST 2015.</a:t>
            </a:r>
          </a:p>
          <a:p>
            <a:r>
              <a:rPr lang="en-US" dirty="0" smtClean="0"/>
              <a:t>The </a:t>
            </a:r>
            <a:r>
              <a:rPr lang="en-US" dirty="0"/>
              <a:t>first step of the calculations – calculations </a:t>
            </a:r>
            <a:r>
              <a:rPr lang="en-US" dirty="0" smtClean="0"/>
              <a:t>for the original CATIA structure.</a:t>
            </a:r>
          </a:p>
          <a:p>
            <a:r>
              <a:rPr lang="en-US" dirty="0" smtClean="0"/>
              <a:t>The accuracy of the calculations </a:t>
            </a:r>
            <a:r>
              <a:rPr lang="en-US" dirty="0"/>
              <a:t>was insufficient</a:t>
            </a:r>
            <a:r>
              <a:rPr lang="de-DE" dirty="0" smtClean="0"/>
              <a:t>.</a:t>
            </a:r>
            <a:r>
              <a:rPr lang="en-US" dirty="0" smtClean="0"/>
              <a:t> </a:t>
            </a:r>
            <a:endParaRPr lang="de-DE" dirty="0"/>
          </a:p>
          <a:p>
            <a:r>
              <a:rPr lang="en-US" dirty="0" smtClean="0"/>
              <a:t>The second step – calculations for the simplified model.</a:t>
            </a:r>
          </a:p>
          <a:p>
            <a:r>
              <a:rPr lang="en-US" dirty="0" smtClean="0"/>
              <a:t> 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699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666782"/>
            <a:ext cx="4752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accent2"/>
                </a:solidFill>
              </a:rPr>
              <a:t>Different sets of the meshes.</a:t>
            </a:r>
            <a:endParaRPr lang="de-DE" sz="240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0580710"/>
                  </p:ext>
                </p:extLst>
              </p:nvPr>
            </p:nvGraphicFramePr>
            <p:xfrm>
              <a:off x="539552" y="1222158"/>
              <a:ext cx="6984776" cy="30529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6194"/>
                    <a:gridCol w="1746194"/>
                    <a:gridCol w="1746194"/>
                    <a:gridCol w="1746194"/>
                  </a:tblGrid>
                  <a:tr h="443488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latin typeface="Calibri"/>
                            </a:rPr>
                            <a:t>   </a:t>
                          </a:r>
                          <a:r>
                            <a:rPr lang="el-GR" dirty="0" smtClean="0">
                              <a:latin typeface="Calibri"/>
                            </a:rPr>
                            <a:t>Δ</a:t>
                          </a:r>
                          <a:r>
                            <a:rPr lang="en-US" dirty="0" smtClean="0">
                              <a:latin typeface="Calibri"/>
                            </a:rPr>
                            <a:t> x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/>
                                </a:rPr>
                                <m:t>Δ</m:t>
                              </m:r>
                            </m:oMath>
                          </a14:m>
                          <a:r>
                            <a:rPr lang="de-DE" dirty="0" smtClean="0"/>
                            <a:t> y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Δ </a:t>
                          </a:r>
                          <a:r>
                            <a:rPr lang="en-US" dirty="0" smtClean="0"/>
                            <a:t>z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234026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1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234026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Mesh 2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5432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3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4860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4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41488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5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00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</a:t>
                          </a:r>
                          <a:r>
                            <a:rPr lang="en-US" baseline="0" dirty="0" smtClean="0"/>
                            <a:t> 6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5432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7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0.4mm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0.4mm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0580710"/>
                  </p:ext>
                </p:extLst>
              </p:nvPr>
            </p:nvGraphicFramePr>
            <p:xfrm>
              <a:off x="539552" y="1222158"/>
              <a:ext cx="6984776" cy="30529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6194"/>
                    <a:gridCol w="1746194"/>
                    <a:gridCol w="1746194"/>
                    <a:gridCol w="1746194"/>
                  </a:tblGrid>
                  <a:tr h="443488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latin typeface="Calibri"/>
                            </a:rPr>
                            <a:t>   </a:t>
                          </a:r>
                          <a:r>
                            <a:rPr lang="el-GR" dirty="0" smtClean="0">
                              <a:latin typeface="Calibri"/>
                            </a:rPr>
                            <a:t>Δ</a:t>
                          </a:r>
                          <a:r>
                            <a:rPr lang="en-US" dirty="0" smtClean="0">
                              <a:latin typeface="Calibri"/>
                            </a:rPr>
                            <a:t> x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699" t="-6849" r="-100350" b="-6082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Δ </a:t>
                          </a:r>
                          <a:r>
                            <a:rPr lang="en-US" dirty="0" smtClean="0"/>
                            <a:t>z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1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Mesh 2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</a:t>
                          </a:r>
                          <a:r>
                            <a:rPr lang="en-US" dirty="0" smtClean="0"/>
                            <a:t>3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</a:t>
                          </a:r>
                          <a:r>
                            <a:rPr lang="en-US" dirty="0" smtClean="0"/>
                            <a:t>4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41488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</a:t>
                          </a:r>
                          <a:r>
                            <a:rPr lang="en-US" dirty="0" smtClean="0"/>
                            <a:t>5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smtClean="0"/>
                            <a:t>6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Mesh </a:t>
                          </a:r>
                          <a:r>
                            <a:rPr lang="en-US" dirty="0" smtClean="0"/>
                            <a:t>7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0.4mm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0.4mm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0.5mm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Right Brace 6"/>
          <p:cNvSpPr/>
          <p:nvPr/>
        </p:nvSpPr>
        <p:spPr>
          <a:xfrm>
            <a:off x="7524328" y="3573016"/>
            <a:ext cx="247319" cy="72008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1" algn="ctr"/>
            <a:endParaRPr lang="de-DE" sz="40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2360" y="3707740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impossibly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1010229" y="4437112"/>
            <a:ext cx="6010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calculations were performed for different beam positions:</a:t>
            </a:r>
          </a:p>
          <a:p>
            <a:r>
              <a:rPr lang="en-US" dirty="0" smtClean="0"/>
              <a:t>1. x=0, y=0; </a:t>
            </a:r>
            <a:r>
              <a:rPr lang="en-US" dirty="0" smtClean="0">
                <a:solidFill>
                  <a:schemeClr val="tx2"/>
                </a:solidFill>
              </a:rPr>
              <a:t>2. x=1.5mm, y=0</a:t>
            </a:r>
            <a:r>
              <a:rPr lang="en-US" dirty="0" smtClean="0"/>
              <a:t>;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3. x=0, y=1.5mm</a:t>
            </a:r>
            <a:endParaRPr lang="de-D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50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5"/>
            <a:ext cx="5112567" cy="28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71800" y="2852936"/>
                <a:ext cx="1782091" cy="375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de-DE" i="1" smtClean="0"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</m:oMath>
                </a14:m>
                <a:r>
                  <a:rPr lang="de-DE" dirty="0" smtClean="0"/>
                  <a:t>=0.00012 V/pC</a:t>
                </a:r>
                <a:endParaRPr lang="de-DE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2852936"/>
                <a:ext cx="1782091" cy="375231"/>
              </a:xfrm>
              <a:prstGeom prst="rect">
                <a:avLst/>
              </a:prstGeom>
              <a:blipFill rotWithShape="1">
                <a:blip r:embed="rId3"/>
                <a:stretch>
                  <a:fillRect t="-6452" r="-2397" b="-2419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95536" y="188640"/>
            <a:ext cx="8757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Longitudinal wake potential was calculated for 10m and for different mesh properties – Mesh2, Mesh3.</a:t>
            </a:r>
          </a:p>
          <a:p>
            <a:r>
              <a:rPr lang="en-US" sz="1600" dirty="0" smtClean="0"/>
              <a:t>Calculations have been done for the Gaussian bunch </a:t>
            </a:r>
            <a:r>
              <a:rPr lang="en-US" sz="1600" dirty="0"/>
              <a:t>shape (</a:t>
            </a:r>
            <a:r>
              <a:rPr lang="el-GR" sz="1600" dirty="0"/>
              <a:t>σ</a:t>
            </a:r>
            <a:r>
              <a:rPr lang="en-US" sz="1600" dirty="0"/>
              <a:t> = </a:t>
            </a:r>
            <a:r>
              <a:rPr lang="en-US" sz="1600" dirty="0" smtClean="0"/>
              <a:t>7.5cm</a:t>
            </a:r>
            <a:r>
              <a:rPr lang="en-US" sz="1600" dirty="0"/>
              <a:t>).</a:t>
            </a:r>
            <a:endParaRPr lang="de-DE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3789040"/>
            <a:ext cx="5294750" cy="29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14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836712"/>
            <a:ext cx="477739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3000" y="116632"/>
            <a:ext cx="7453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Longitudinal wake potential </a:t>
            </a:r>
            <a:r>
              <a:rPr lang="en-US" dirty="0" smtClean="0"/>
              <a:t>for Mesh3, Mesh4.</a:t>
            </a:r>
            <a:endParaRPr lang="en-US" dirty="0"/>
          </a:p>
          <a:p>
            <a:r>
              <a:rPr lang="en-US" dirty="0"/>
              <a:t>Calculations have been done for the Gaussian bunch shape (</a:t>
            </a:r>
            <a:r>
              <a:rPr lang="el-GR" dirty="0"/>
              <a:t>σ</a:t>
            </a:r>
            <a:r>
              <a:rPr lang="en-US" dirty="0"/>
              <a:t> = 7.5cm).</a:t>
            </a: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48600"/>
            <a:ext cx="5328592" cy="287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24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5021852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77723"/>
            <a:ext cx="81781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X-component and Y-component of the transverse wake potential for different mesh properties.</a:t>
            </a:r>
          </a:p>
          <a:p>
            <a:r>
              <a:rPr lang="en-US" sz="1600" dirty="0" smtClean="0"/>
              <a:t>Beam position – on axis. </a:t>
            </a:r>
            <a:r>
              <a:rPr lang="en-US" sz="1600" dirty="0"/>
              <a:t>Calculations have been done for the Gaussian bunch shape (</a:t>
            </a:r>
            <a:r>
              <a:rPr lang="el-GR" sz="1600" dirty="0"/>
              <a:t>σ</a:t>
            </a:r>
            <a:r>
              <a:rPr lang="en-US" sz="1600" dirty="0"/>
              <a:t> = 7.5cm).</a:t>
            </a:r>
            <a:endParaRPr lang="de-DE" sz="1600" dirty="0"/>
          </a:p>
          <a:p>
            <a:endParaRPr lang="de-DE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60660"/>
            <a:ext cx="5184576" cy="3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6136" y="1340768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Mesh1, Mesh3, Mesh4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71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65442"/>
            <a:ext cx="4896544" cy="289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28740" y="404663"/>
            <a:ext cx="8017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Longitudinal wake potentials for different mesh properties and for different beam positions:</a:t>
            </a:r>
          </a:p>
          <a:p>
            <a:r>
              <a:rPr lang="en-US" sz="1600" dirty="0" smtClean="0"/>
              <a:t>1. x = 1.5mm, </a:t>
            </a:r>
            <a:r>
              <a:rPr lang="en-US" sz="1600" dirty="0"/>
              <a:t>y=0 and </a:t>
            </a:r>
            <a:r>
              <a:rPr lang="en-US" sz="1600" dirty="0" smtClean="0"/>
              <a:t>2. </a:t>
            </a:r>
            <a:r>
              <a:rPr lang="en-US" sz="1600" dirty="0"/>
              <a:t>x=0, </a:t>
            </a:r>
            <a:r>
              <a:rPr lang="en-US" sz="1600" dirty="0" smtClean="0"/>
              <a:t>y=1,5mm</a:t>
            </a:r>
            <a:r>
              <a:rPr lang="en-US" sz="1600" dirty="0"/>
              <a:t>. Gaussian bunch shape (</a:t>
            </a:r>
            <a:r>
              <a:rPr lang="el-GR" sz="1600" dirty="0"/>
              <a:t>σ</a:t>
            </a:r>
            <a:r>
              <a:rPr lang="en-US" sz="1600" dirty="0"/>
              <a:t> = 7.5cm). </a:t>
            </a:r>
            <a:endParaRPr lang="de-DE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859586"/>
            <a:ext cx="4680520" cy="2778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14127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69229" y="42930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1268760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Mesh1, Mesh3, Mesh4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5248971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Mesh1, Mesh3, Mesh5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52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16632"/>
            <a:ext cx="68459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 – components of the transverse wake potentials for different mesh properties </a:t>
            </a:r>
          </a:p>
          <a:p>
            <a:r>
              <a:rPr lang="en-US" sz="1600" dirty="0" smtClean="0"/>
              <a:t>and for different beam positions: 1</a:t>
            </a:r>
            <a:r>
              <a:rPr lang="en-US" sz="1600" dirty="0"/>
              <a:t>. x = 1.5mm, y=0 and 2. x=0, y=1,5mm. </a:t>
            </a:r>
            <a:endParaRPr lang="en-US" sz="1600" dirty="0" smtClean="0"/>
          </a:p>
          <a:p>
            <a:r>
              <a:rPr lang="en-US" sz="1600" dirty="0" smtClean="0"/>
              <a:t>Gaussian </a:t>
            </a:r>
            <a:r>
              <a:rPr lang="en-US" sz="1600" dirty="0"/>
              <a:t>bunch shape (</a:t>
            </a:r>
            <a:r>
              <a:rPr lang="el-GR" sz="1600" dirty="0"/>
              <a:t>σ</a:t>
            </a:r>
            <a:r>
              <a:rPr lang="en-US" sz="1600" dirty="0"/>
              <a:t> = 7.5cm). </a:t>
            </a:r>
            <a:endParaRPr lang="de-DE" sz="1600" dirty="0"/>
          </a:p>
          <a:p>
            <a:endParaRPr lang="de-DE" sz="16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8" y="1052736"/>
            <a:ext cx="478794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44630"/>
            <a:ext cx="4680521" cy="278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1509842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Mesh1, Mesh3, Mesh4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5156936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Mesh1, Mesh3, Mesh5</a:t>
            </a:r>
            <a:endParaRPr lang="de-D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017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507974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116632"/>
            <a:ext cx="68459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Y – components of the transverse wake potentials for different mesh properties </a:t>
            </a:r>
          </a:p>
          <a:p>
            <a:r>
              <a:rPr lang="en-US" sz="1600" dirty="0" smtClean="0"/>
              <a:t>and for different beam positions: 1</a:t>
            </a:r>
            <a:r>
              <a:rPr lang="en-US" sz="1600" dirty="0"/>
              <a:t>. x = 1.5mm, y=0 and 2. x=0, y=1,5mm. </a:t>
            </a:r>
            <a:endParaRPr lang="en-US" sz="1600" dirty="0" smtClean="0"/>
          </a:p>
          <a:p>
            <a:r>
              <a:rPr lang="en-US" sz="1600" dirty="0" smtClean="0"/>
              <a:t>Gaussian </a:t>
            </a:r>
            <a:r>
              <a:rPr lang="en-US" sz="1600" dirty="0"/>
              <a:t>bunch shape (</a:t>
            </a:r>
            <a:r>
              <a:rPr lang="el-GR" sz="1600" dirty="0"/>
              <a:t>σ</a:t>
            </a:r>
            <a:r>
              <a:rPr lang="en-US" sz="1600" dirty="0"/>
              <a:t> = 7.5cm). </a:t>
            </a:r>
            <a:endParaRPr lang="de-DE" sz="1600" dirty="0"/>
          </a:p>
          <a:p>
            <a:endParaRPr lang="de-DE" sz="1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45609"/>
            <a:ext cx="4944282" cy="296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60032" y="1525082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Mesh1, Mesh3, Mesh4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5301208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Mesh1, Mesh3, Mesh5</a:t>
            </a:r>
            <a:endParaRPr lang="de-D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826E-96AD-4034-88A6-301C64641E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067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855</Words>
  <Application>Microsoft Office PowerPoint</Application>
  <PresentationFormat>On-screen Show (4:3)</PresentationFormat>
  <Paragraphs>151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Zagorodnova, Olga</dc:creator>
  <cp:lastModifiedBy>Zagorodnova, Olga</cp:lastModifiedBy>
  <cp:revision>42</cp:revision>
  <cp:lastPrinted>2015-04-29T07:33:54Z</cp:lastPrinted>
  <dcterms:created xsi:type="dcterms:W3CDTF">2015-04-07T16:26:07Z</dcterms:created>
  <dcterms:modified xsi:type="dcterms:W3CDTF">2015-04-29T08:03:40Z</dcterms:modified>
</cp:coreProperties>
</file>