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257" r:id="rId3"/>
    <p:sldId id="258" r:id="rId4"/>
    <p:sldId id="259" r:id="rId5"/>
    <p:sldId id="264" r:id="rId6"/>
    <p:sldId id="260" r:id="rId7"/>
    <p:sldId id="265" r:id="rId8"/>
    <p:sldId id="266" r:id="rId9"/>
    <p:sldId id="267" r:id="rId10"/>
    <p:sldId id="263" r:id="rId11"/>
    <p:sldId id="274" r:id="rId12"/>
    <p:sldId id="272" r:id="rId13"/>
    <p:sldId id="269" r:id="rId14"/>
    <p:sldId id="275" r:id="rId15"/>
    <p:sldId id="270" r:id="rId16"/>
    <p:sldId id="273" r:id="rId17"/>
    <p:sldId id="277" r:id="rId18"/>
    <p:sldId id="276" r:id="rId19"/>
    <p:sldId id="278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E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90" d="100"/>
          <a:sy n="90" d="100"/>
        </p:scale>
        <p:origin x="-2176" y="-3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handoutMaster" Target="handoutMasters/handout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BFC85B-7E9E-ED4C-B0B8-1AC86B13BE9A}" type="datetimeFigureOut">
              <a:rPr lang="en-US" smtClean="0"/>
              <a:t>29/04/15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3601F2-89A5-6B44-A622-35F504E274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23706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647D64-DDBF-254A-933E-BE8906C44B4C}" type="datetimeFigureOut">
              <a:rPr lang="en-US" smtClean="0"/>
              <a:t>29/04/15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069E20-DF35-AA4E-8D41-E4962526A3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169543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29/4/15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Daniele Mirarchi, BE-ABP-HSS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826F7-6650-E34F-B75E-C493C25571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91253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29/4/15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Daniele Mirarchi, BE-ABP-HSS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826F7-6650-E34F-B75E-C493C25571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08622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29/4/15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Daniele Mirarchi, BE-ABP-HSS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826F7-6650-E34F-B75E-C493C25571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559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29/4/15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Daniele Mirarchi, BE-ABP-HSS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826F7-6650-E34F-B75E-C493C25571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5084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29/4/15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Daniele Mirarchi, BE-ABP-HSS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826F7-6650-E34F-B75E-C493C25571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2555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29/4/15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Daniele Mirarchi, BE-ABP-HSS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826F7-6650-E34F-B75E-C493C25571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003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29/4/15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Daniele Mirarchi, BE-ABP-HSS Meeting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826F7-6650-E34F-B75E-C493C25571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95389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29/4/15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Daniele Mirarchi, BE-ABP-HSS Meeting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826F7-6650-E34F-B75E-C493C25571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00755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29/4/15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Daniele Mirarchi, BE-ABP-HSS Meeting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826F7-6650-E34F-B75E-C493C25571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7535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29/4/15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Daniele Mirarchi, BE-ABP-HSS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826F7-6650-E34F-B75E-C493C25571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808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29/4/15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Daniele Mirarchi, BE-ABP-HSS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826F7-6650-E34F-B75E-C493C25571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299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29/4/15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Daniele Mirarchi, BE-ABP-HSS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826F7-6650-E34F-B75E-C493C25571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8152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5.gif"/><Relationship Id="rId5" Type="http://schemas.openxmlformats.org/officeDocument/2006/relationships/image" Target="../media/image16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gi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7.gif"/><Relationship Id="rId5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g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40557"/>
            <a:ext cx="7772400" cy="2259894"/>
          </a:xfrm>
        </p:spPr>
        <p:txBody>
          <a:bodyPr>
            <a:normAutofit/>
          </a:bodyPr>
          <a:lstStyle/>
          <a:p>
            <a:r>
              <a:rPr lang="en-US" b="1" dirty="0" smtClean="0"/>
              <a:t> Investigations of Unidentified Lying Objects in the LHC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944" y="3524007"/>
            <a:ext cx="9143999" cy="2904756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D. Mirarchi,</a:t>
            </a:r>
            <a:r>
              <a:rPr lang="en-US" dirty="0"/>
              <a:t> </a:t>
            </a:r>
            <a:r>
              <a:rPr lang="en-US" dirty="0" smtClean="0"/>
              <a:t>R. Bruce, P. Hermes,</a:t>
            </a:r>
          </a:p>
          <a:p>
            <a:r>
              <a:rPr lang="en-US" dirty="0" smtClean="0"/>
              <a:t>S. </a:t>
            </a:r>
            <a:r>
              <a:rPr lang="en-US" dirty="0" err="1" smtClean="0"/>
              <a:t>Redaelli</a:t>
            </a:r>
            <a:r>
              <a:rPr lang="en-US" dirty="0" smtClean="0"/>
              <a:t>, B. </a:t>
            </a:r>
            <a:r>
              <a:rPr lang="en-US" dirty="0" err="1" smtClean="0"/>
              <a:t>Salvachua</a:t>
            </a:r>
            <a:r>
              <a:rPr lang="en-US" dirty="0" smtClean="0"/>
              <a:t>, G. Valentino </a:t>
            </a:r>
          </a:p>
          <a:p>
            <a:endParaRPr lang="en-US" dirty="0"/>
          </a:p>
          <a:p>
            <a:r>
              <a:rPr lang="en-US" dirty="0" smtClean="0"/>
              <a:t>On behalf of </a:t>
            </a:r>
          </a:p>
          <a:p>
            <a:r>
              <a:rPr lang="en-US" dirty="0" smtClean="0"/>
              <a:t>the LHC Collimation Team</a:t>
            </a:r>
          </a:p>
          <a:p>
            <a:endParaRPr lang="en-US" dirty="0" smtClean="0"/>
          </a:p>
          <a:p>
            <a:r>
              <a:rPr lang="en-US" dirty="0" smtClean="0"/>
              <a:t>Special thanks to BE-OP for the support during measurements</a:t>
            </a:r>
          </a:p>
        </p:txBody>
      </p:sp>
      <p:pic>
        <p:nvPicPr>
          <p:cNvPr id="4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67940" cy="1167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" descr="lcoll_logo3_small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0"/>
            <a:ext cx="1386543" cy="1471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0415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0275"/>
            <a:ext cx="8229600" cy="1143000"/>
          </a:xfrm>
        </p:spPr>
        <p:txBody>
          <a:bodyPr/>
          <a:lstStyle/>
          <a:p>
            <a:r>
              <a:rPr lang="en-US" dirty="0" smtClean="0"/>
              <a:t>Third scan 26/4/15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29/4/15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Daniele Mirarchi, BE-ABP-HSS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7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959" y="-12958"/>
            <a:ext cx="958946" cy="958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" descr="lcoll_logo3_small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8790" y="0"/>
            <a:ext cx="930153" cy="986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Connector 9"/>
          <p:cNvCxnSpPr/>
          <p:nvPr/>
        </p:nvCxnSpPr>
        <p:spPr>
          <a:xfrm>
            <a:off x="1658717" y="945988"/>
            <a:ext cx="5883261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touched_mm_tot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54188"/>
            <a:ext cx="4432300" cy="4328105"/>
          </a:xfrm>
          <a:prstGeom prst="rect">
            <a:avLst/>
          </a:prstGeom>
        </p:spPr>
      </p:pic>
      <p:pic>
        <p:nvPicPr>
          <p:cNvPr id="9" name="Picture 8" descr="touched_sigma_tot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0344" y="1654188"/>
            <a:ext cx="4393656" cy="429036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5978" y="1231184"/>
            <a:ext cx="89672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b="1" dirty="0" smtClean="0"/>
              <a:t>Beam screen </a:t>
            </a:r>
            <a:r>
              <a:rPr lang="en-GB" dirty="0" smtClean="0"/>
              <a:t>of C15R8 </a:t>
            </a:r>
            <a:r>
              <a:rPr lang="en-GB" b="1" dirty="0" smtClean="0"/>
              <a:t>warmed up again </a:t>
            </a:r>
            <a:r>
              <a:rPr lang="en-GB" dirty="0" smtClean="0"/>
              <a:t>the 25</a:t>
            </a:r>
            <a:r>
              <a:rPr lang="en-GB" baseline="30000" dirty="0" smtClean="0"/>
              <a:t>th</a:t>
            </a:r>
            <a:r>
              <a:rPr lang="en-GB" dirty="0" smtClean="0"/>
              <a:t> of April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65978" y="1551416"/>
            <a:ext cx="89672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b="1" dirty="0" smtClean="0"/>
              <a:t>Same measurements performed </a:t>
            </a:r>
            <a:r>
              <a:rPr lang="en-GB" dirty="0" smtClean="0"/>
              <a:t>(bump steps and IR7-TCPs cuts) as in the second scan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5056884" y="956522"/>
            <a:ext cx="3782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i="1" dirty="0" smtClean="0">
                <a:solidFill>
                  <a:srgbClr val="0000FF"/>
                </a:solidFill>
              </a:rPr>
              <a:t>Measurements performed at injection</a:t>
            </a:r>
            <a:endParaRPr lang="en-GB" i="1" dirty="0">
              <a:solidFill>
                <a:srgbClr val="0000FF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35079" y="2025830"/>
            <a:ext cx="29360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Physics </a:t>
            </a:r>
            <a:r>
              <a:rPr lang="en-GB" dirty="0">
                <a:solidFill>
                  <a:srgbClr val="0000FF"/>
                </a:solidFill>
              </a:rPr>
              <a:t>aperture </a:t>
            </a:r>
            <a:r>
              <a:rPr lang="en-GB" dirty="0" smtClean="0">
                <a:solidFill>
                  <a:srgbClr val="0000FF"/>
                </a:solidFill>
              </a:rPr>
              <a:t>at </a:t>
            </a:r>
            <a:r>
              <a:rPr lang="en-GB" dirty="0">
                <a:solidFill>
                  <a:srgbClr val="0000FF"/>
                </a:solidFill>
              </a:rPr>
              <a:t>MB.15R8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338940" y="2025830"/>
            <a:ext cx="2189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A</a:t>
            </a:r>
            <a:r>
              <a:rPr lang="en-GB" dirty="0" smtClean="0">
                <a:solidFill>
                  <a:srgbClr val="0000FF"/>
                </a:solidFill>
              </a:rPr>
              <a:t>perture in units of </a:t>
            </a:r>
            <a:r>
              <a:rPr lang="en-GB" dirty="0" err="1" smtClean="0">
                <a:solidFill>
                  <a:srgbClr val="0000FF"/>
                </a:solidFill>
              </a:rPr>
              <a:t>σ</a:t>
            </a:r>
            <a:r>
              <a:rPr lang="en-GB" dirty="0" smtClean="0">
                <a:solidFill>
                  <a:srgbClr val="0000FF"/>
                </a:solidFill>
              </a:rPr>
              <a:t> </a:t>
            </a:r>
            <a:endParaRPr lang="en-GB" dirty="0">
              <a:solidFill>
                <a:srgbClr val="0000FF"/>
              </a:solidFill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 flipH="1">
            <a:off x="188172" y="4203463"/>
            <a:ext cx="3110459" cy="0"/>
          </a:xfrm>
          <a:prstGeom prst="line">
            <a:avLst/>
          </a:prstGeom>
          <a:ln w="3175" cmpd="sng">
            <a:solidFill>
              <a:srgbClr val="0000FF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065192" y="3809531"/>
            <a:ext cx="1095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 </a:t>
            </a:r>
            <a:r>
              <a:rPr lang="en-GB" dirty="0" smtClean="0">
                <a:solidFill>
                  <a:srgbClr val="0000FF"/>
                </a:solidFill>
                <a:latin typeface="Times"/>
                <a:cs typeface="Times"/>
              </a:rPr>
              <a:t>~</a:t>
            </a:r>
            <a:r>
              <a:rPr lang="en-GB" dirty="0" smtClean="0">
                <a:solidFill>
                  <a:srgbClr val="0000FF"/>
                </a:solidFill>
                <a:cs typeface="Times"/>
              </a:rPr>
              <a:t>-5.6</a:t>
            </a:r>
            <a:r>
              <a:rPr lang="en-GB" dirty="0" smtClean="0">
                <a:solidFill>
                  <a:srgbClr val="0000FF"/>
                </a:solidFill>
              </a:rPr>
              <a:t>mm</a:t>
            </a:r>
            <a:endParaRPr lang="en-GB" dirty="0">
              <a:solidFill>
                <a:srgbClr val="0000FF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 flipH="1">
            <a:off x="5021420" y="4262692"/>
            <a:ext cx="3110459" cy="0"/>
          </a:xfrm>
          <a:prstGeom prst="line">
            <a:avLst/>
          </a:prstGeom>
          <a:ln w="3175" cmpd="sng">
            <a:solidFill>
              <a:srgbClr val="0000FF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7898440" y="3909072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 </a:t>
            </a:r>
            <a:r>
              <a:rPr lang="en-GB" dirty="0" smtClean="0">
                <a:solidFill>
                  <a:srgbClr val="0000FF"/>
                </a:solidFill>
                <a:latin typeface="Times"/>
                <a:cs typeface="Times"/>
              </a:rPr>
              <a:t>~</a:t>
            </a:r>
            <a:r>
              <a:rPr lang="en-GB" dirty="0">
                <a:solidFill>
                  <a:srgbClr val="0000FF"/>
                </a:solidFill>
              </a:rPr>
              <a:t>8</a:t>
            </a:r>
            <a:r>
              <a:rPr lang="en-GB" dirty="0" smtClean="0">
                <a:solidFill>
                  <a:srgbClr val="0000FF"/>
                </a:solidFill>
              </a:rPr>
              <a:t>σ</a:t>
            </a:r>
            <a:r>
              <a:rPr lang="en-GB" baseline="-25000" dirty="0" smtClean="0">
                <a:solidFill>
                  <a:srgbClr val="0000FF"/>
                </a:solidFill>
              </a:rPr>
              <a:t>y</a:t>
            </a:r>
            <a:endParaRPr lang="en-GB" baseline="-25000" dirty="0">
              <a:solidFill>
                <a:srgbClr val="0000FF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83786" y="5999990"/>
            <a:ext cx="83764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i="1" dirty="0" smtClean="0">
                <a:solidFill>
                  <a:srgbClr val="FF0000"/>
                </a:solidFill>
              </a:rPr>
              <a:t>Edge of aperture restriction found between </a:t>
            </a:r>
            <a:r>
              <a:rPr lang="en-GB" i="1" dirty="0" smtClean="0">
                <a:solidFill>
                  <a:srgbClr val="FF0000"/>
                </a:solidFill>
                <a:latin typeface="Times"/>
                <a:cs typeface="Times"/>
              </a:rPr>
              <a:t>~ -</a:t>
            </a:r>
            <a:r>
              <a:rPr lang="en-GB" i="1" dirty="0" smtClean="0">
                <a:solidFill>
                  <a:srgbClr val="FF0000"/>
                </a:solidFill>
              </a:rPr>
              <a:t>5.0mm and </a:t>
            </a:r>
            <a:r>
              <a:rPr lang="en-GB" i="1" dirty="0" smtClean="0">
                <a:solidFill>
                  <a:srgbClr val="FF0000"/>
                </a:solidFill>
                <a:latin typeface="Times"/>
                <a:cs typeface="Times"/>
              </a:rPr>
              <a:t>~ -</a:t>
            </a:r>
            <a:r>
              <a:rPr lang="en-GB" i="1" dirty="0" smtClean="0">
                <a:solidFill>
                  <a:srgbClr val="FF0000"/>
                </a:solidFill>
              </a:rPr>
              <a:t>5.6mm, i.e. </a:t>
            </a:r>
            <a:r>
              <a:rPr lang="en-GB" i="1" dirty="0" smtClean="0">
                <a:solidFill>
                  <a:srgbClr val="FF0000"/>
                </a:solidFill>
                <a:latin typeface="Times"/>
                <a:cs typeface="Times"/>
              </a:rPr>
              <a:t>~</a:t>
            </a:r>
            <a:r>
              <a:rPr lang="en-GB" i="1" dirty="0">
                <a:solidFill>
                  <a:srgbClr val="FF0000"/>
                </a:solidFill>
              </a:rPr>
              <a:t>7</a:t>
            </a:r>
            <a:r>
              <a:rPr lang="en-GB" i="1" dirty="0" smtClean="0">
                <a:solidFill>
                  <a:srgbClr val="FF0000"/>
                </a:solidFill>
              </a:rPr>
              <a:t>σ</a:t>
            </a:r>
            <a:r>
              <a:rPr lang="en-GB" i="1" baseline="-25000" dirty="0" smtClean="0">
                <a:solidFill>
                  <a:srgbClr val="FF0000"/>
                </a:solidFill>
              </a:rPr>
              <a:t>y</a:t>
            </a:r>
            <a:r>
              <a:rPr lang="en-GB" i="1" dirty="0" smtClean="0">
                <a:solidFill>
                  <a:srgbClr val="FF0000"/>
                </a:solidFill>
              </a:rPr>
              <a:t> and </a:t>
            </a:r>
            <a:r>
              <a:rPr lang="en-GB" i="1" dirty="0" smtClean="0">
                <a:solidFill>
                  <a:srgbClr val="FF0000"/>
                </a:solidFill>
                <a:latin typeface="Times"/>
                <a:cs typeface="Times"/>
              </a:rPr>
              <a:t>~</a:t>
            </a:r>
            <a:r>
              <a:rPr lang="en-GB" i="1" dirty="0">
                <a:solidFill>
                  <a:srgbClr val="FF0000"/>
                </a:solidFill>
              </a:rPr>
              <a:t>8</a:t>
            </a:r>
            <a:r>
              <a:rPr lang="en-GB" i="1" dirty="0" smtClean="0">
                <a:solidFill>
                  <a:srgbClr val="FF0000"/>
                </a:solidFill>
              </a:rPr>
              <a:t>σ</a:t>
            </a:r>
            <a:r>
              <a:rPr lang="en-GB" i="1" baseline="-25000" dirty="0" smtClean="0">
                <a:solidFill>
                  <a:srgbClr val="FF0000"/>
                </a:solidFill>
              </a:rPr>
              <a:t>y</a:t>
            </a:r>
            <a:endParaRPr lang="en-GB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4591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0275"/>
            <a:ext cx="8229600" cy="1143000"/>
          </a:xfrm>
        </p:spPr>
        <p:txBody>
          <a:bodyPr/>
          <a:lstStyle/>
          <a:p>
            <a:r>
              <a:rPr lang="en-US" dirty="0" smtClean="0"/>
              <a:t>More scans 26/4/15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29/4/15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Daniele Mirarchi, BE-ABP-HSS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7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959" y="-12958"/>
            <a:ext cx="958946" cy="958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" descr="lcoll_logo3_small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8790" y="0"/>
            <a:ext cx="930153" cy="986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Connector 9"/>
          <p:cNvCxnSpPr/>
          <p:nvPr/>
        </p:nvCxnSpPr>
        <p:spPr>
          <a:xfrm>
            <a:off x="1658717" y="945988"/>
            <a:ext cx="5883261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5379" y="1261379"/>
            <a:ext cx="90332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algn="ctr">
              <a:buFont typeface="Wingdings" charset="2"/>
              <a:buChar char="Ø"/>
            </a:pPr>
            <a:r>
              <a:rPr lang="en-GB" dirty="0" smtClean="0"/>
              <a:t>After the previous measurement performed another two scans at injection with fresh beam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126136" y="1979161"/>
            <a:ext cx="88917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i="1" dirty="0" smtClean="0">
                <a:solidFill>
                  <a:srgbClr val="FF0000"/>
                </a:solidFill>
              </a:rPr>
              <a:t>Only bump H=0mm was probed: edge aperture restriction found again with bump V=-6.5mm</a:t>
            </a:r>
          </a:p>
          <a:p>
            <a:pPr algn="ctr"/>
            <a:r>
              <a:rPr lang="en-GB" i="1" dirty="0" smtClean="0">
                <a:solidFill>
                  <a:srgbClr val="FF0000"/>
                </a:solidFill>
              </a:rPr>
              <a:t>(i.e. at V=</a:t>
            </a:r>
            <a:r>
              <a:rPr lang="en-GB" i="1" dirty="0" smtClean="0">
                <a:solidFill>
                  <a:srgbClr val="FF0000"/>
                </a:solidFill>
                <a:latin typeface="Times"/>
                <a:cs typeface="Times"/>
              </a:rPr>
              <a:t>~-</a:t>
            </a:r>
            <a:r>
              <a:rPr lang="en-GB" i="1" dirty="0" smtClean="0">
                <a:solidFill>
                  <a:srgbClr val="FF0000"/>
                </a:solidFill>
              </a:rPr>
              <a:t>9.6mm at MB.15R8, plus the beam dimensions of 4σ</a:t>
            </a:r>
            <a:r>
              <a:rPr lang="en-GB" i="1" baseline="-25000" dirty="0" smtClean="0">
                <a:solidFill>
                  <a:srgbClr val="FF0000"/>
                </a:solidFill>
              </a:rPr>
              <a:t>y </a:t>
            </a:r>
            <a:r>
              <a:rPr lang="en-GB" i="1" dirty="0" smtClean="0">
                <a:solidFill>
                  <a:srgbClr val="FF0000"/>
                </a:solidFill>
              </a:rPr>
              <a:t>)</a:t>
            </a:r>
            <a:endParaRPr lang="en-GB" i="1" dirty="0">
              <a:solidFill>
                <a:srgbClr val="FF0000"/>
              </a:solidFill>
            </a:endParaRPr>
          </a:p>
        </p:txBody>
      </p:sp>
      <p:sp>
        <p:nvSpPr>
          <p:cNvPr id="25" name="Down Arrow 24"/>
          <p:cNvSpPr/>
          <p:nvPr/>
        </p:nvSpPr>
        <p:spPr>
          <a:xfrm>
            <a:off x="4008036" y="1663163"/>
            <a:ext cx="1127929" cy="31599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4135335" y="2874129"/>
            <a:ext cx="873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00FF"/>
                </a:solidFill>
              </a:rPr>
              <a:t>WHY??</a:t>
            </a:r>
            <a:endParaRPr lang="en-GB" b="1" dirty="0">
              <a:solidFill>
                <a:srgbClr val="0000FF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-84330" y="3535897"/>
            <a:ext cx="93126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008000"/>
                </a:solidFill>
              </a:rPr>
              <a:t>Correlation with circulating intensity? </a:t>
            </a:r>
          </a:p>
          <a:p>
            <a:pPr algn="ctr"/>
            <a:r>
              <a:rPr lang="en-GB" b="1" dirty="0" smtClean="0">
                <a:solidFill>
                  <a:srgbClr val="008000"/>
                </a:solidFill>
              </a:rPr>
              <a:t>(scans of 20</a:t>
            </a:r>
            <a:r>
              <a:rPr lang="en-GB" b="1" baseline="30000" dirty="0" smtClean="0">
                <a:solidFill>
                  <a:srgbClr val="008000"/>
                </a:solidFill>
              </a:rPr>
              <a:t>th</a:t>
            </a:r>
            <a:r>
              <a:rPr lang="en-GB" b="1" dirty="0" smtClean="0">
                <a:solidFill>
                  <a:srgbClr val="008000"/>
                </a:solidFill>
              </a:rPr>
              <a:t> and 23</a:t>
            </a:r>
            <a:r>
              <a:rPr lang="en-GB" b="1" baseline="30000" dirty="0" smtClean="0">
                <a:solidFill>
                  <a:srgbClr val="008000"/>
                </a:solidFill>
              </a:rPr>
              <a:t>th</a:t>
            </a:r>
            <a:r>
              <a:rPr lang="en-GB" b="1" dirty="0" smtClean="0">
                <a:solidFill>
                  <a:srgbClr val="008000"/>
                </a:solidFill>
              </a:rPr>
              <a:t> pilot bunch, 22</a:t>
            </a:r>
            <a:r>
              <a:rPr lang="en-GB" b="1" baseline="30000" dirty="0" smtClean="0">
                <a:solidFill>
                  <a:srgbClr val="008000"/>
                </a:solidFill>
              </a:rPr>
              <a:t>nd </a:t>
            </a:r>
            <a:r>
              <a:rPr lang="en-GB" b="1" dirty="0" smtClean="0">
                <a:solidFill>
                  <a:srgbClr val="008000"/>
                </a:solidFill>
              </a:rPr>
              <a:t>with nominal, and 26</a:t>
            </a:r>
            <a:r>
              <a:rPr lang="en-GB" b="1" baseline="30000" dirty="0" smtClean="0">
                <a:solidFill>
                  <a:srgbClr val="008000"/>
                </a:solidFill>
              </a:rPr>
              <a:t>th</a:t>
            </a:r>
            <a:r>
              <a:rPr lang="en-GB" b="1" dirty="0" smtClean="0">
                <a:solidFill>
                  <a:srgbClr val="008000"/>
                </a:solidFill>
              </a:rPr>
              <a:t> after about </a:t>
            </a:r>
            <a:r>
              <a:rPr lang="en-GB" b="1" dirty="0">
                <a:solidFill>
                  <a:srgbClr val="008000"/>
                </a:solidFill>
              </a:rPr>
              <a:t>20min with nominal)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478902" y="4362292"/>
            <a:ext cx="6186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i="1" dirty="0" smtClean="0"/>
              <a:t>Injected nominal bunch and left in the machine for about 30min</a:t>
            </a:r>
            <a:endParaRPr lang="en-GB" i="1" dirty="0"/>
          </a:p>
        </p:txBody>
      </p:sp>
      <p:sp>
        <p:nvSpPr>
          <p:cNvPr id="39" name="TextBox 38"/>
          <p:cNvSpPr txBox="1"/>
          <p:nvPr/>
        </p:nvSpPr>
        <p:spPr>
          <a:xfrm>
            <a:off x="1138283" y="5515263"/>
            <a:ext cx="68674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i="1" dirty="0" smtClean="0">
                <a:solidFill>
                  <a:srgbClr val="FF0000"/>
                </a:solidFill>
              </a:rPr>
              <a:t>edge aperture restriction found again with bump H=0mm at V=-6.5mm</a:t>
            </a:r>
          </a:p>
          <a:p>
            <a:pPr algn="ctr"/>
            <a:r>
              <a:rPr lang="en-GB" i="1" dirty="0" smtClean="0">
                <a:solidFill>
                  <a:srgbClr val="FF0000"/>
                </a:solidFill>
              </a:rPr>
              <a:t>(i.e. at V=</a:t>
            </a:r>
            <a:r>
              <a:rPr lang="en-GB" i="1" dirty="0" smtClean="0">
                <a:solidFill>
                  <a:srgbClr val="FF0000"/>
                </a:solidFill>
                <a:latin typeface="Times"/>
                <a:cs typeface="Times"/>
              </a:rPr>
              <a:t>~-</a:t>
            </a:r>
            <a:r>
              <a:rPr lang="en-GB" i="1" dirty="0" smtClean="0">
                <a:solidFill>
                  <a:srgbClr val="FF0000"/>
                </a:solidFill>
              </a:rPr>
              <a:t>9.6mm at MB.15R8, plus the beam dimensions of 4σ</a:t>
            </a:r>
            <a:r>
              <a:rPr lang="en-GB" i="1" baseline="-25000" dirty="0" smtClean="0">
                <a:solidFill>
                  <a:srgbClr val="FF0000"/>
                </a:solidFill>
              </a:rPr>
              <a:t>y </a:t>
            </a:r>
            <a:r>
              <a:rPr lang="en-GB" i="1" dirty="0" smtClean="0">
                <a:solidFill>
                  <a:srgbClr val="FF0000"/>
                </a:solidFill>
              </a:rPr>
              <a:t>)</a:t>
            </a:r>
            <a:endParaRPr lang="en-GB" i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027408" y="4895332"/>
            <a:ext cx="5116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Measurement repeated right after using pilot bunch</a:t>
            </a:r>
            <a:r>
              <a:rPr lang="en-GB" i="1" dirty="0">
                <a:solidFill>
                  <a:srgbClr val="FF0000"/>
                </a:solidFill>
              </a:rPr>
              <a:t> </a:t>
            </a:r>
            <a:endParaRPr lang="en-GB" dirty="0"/>
          </a:p>
        </p:txBody>
      </p:sp>
      <p:sp>
        <p:nvSpPr>
          <p:cNvPr id="19" name="Bent Arrow 18"/>
          <p:cNvSpPr/>
          <p:nvPr/>
        </p:nvSpPr>
        <p:spPr>
          <a:xfrm rot="10800000" flipH="1">
            <a:off x="708545" y="4168117"/>
            <a:ext cx="812690" cy="553598"/>
          </a:xfrm>
          <a:prstGeom prst="bentArrow">
            <a:avLst>
              <a:gd name="adj1" fmla="val 25000"/>
              <a:gd name="adj2" fmla="val 23396"/>
              <a:gd name="adj3" fmla="val 25000"/>
              <a:gd name="adj4" fmla="val 4375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0" name="Bent Arrow 19"/>
          <p:cNvSpPr/>
          <p:nvPr/>
        </p:nvSpPr>
        <p:spPr>
          <a:xfrm rot="10800000" flipH="1">
            <a:off x="3195346" y="4711066"/>
            <a:ext cx="812690" cy="553598"/>
          </a:xfrm>
          <a:prstGeom prst="bentArrow">
            <a:avLst>
              <a:gd name="adj1" fmla="val 25000"/>
              <a:gd name="adj2" fmla="val 23396"/>
              <a:gd name="adj3" fmla="val 25000"/>
              <a:gd name="adj4" fmla="val 4375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40255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test_scan_BMP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5556" y="1531610"/>
            <a:ext cx="6079668" cy="438242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0275"/>
            <a:ext cx="8229600" cy="1143000"/>
          </a:xfrm>
        </p:spPr>
        <p:txBody>
          <a:bodyPr/>
          <a:lstStyle/>
          <a:p>
            <a:r>
              <a:rPr lang="en-US" dirty="0" smtClean="0"/>
              <a:t>Were we where we though?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29/4/15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Daniele Mirarchi, BE-ABP-HSS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7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959" y="-12958"/>
            <a:ext cx="958946" cy="958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" descr="lcoll_logo3_small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8790" y="0"/>
            <a:ext cx="930153" cy="986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Connector 9"/>
          <p:cNvCxnSpPr/>
          <p:nvPr/>
        </p:nvCxnSpPr>
        <p:spPr>
          <a:xfrm>
            <a:off x="1658717" y="945988"/>
            <a:ext cx="5883261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262891" y="1334470"/>
            <a:ext cx="64341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>
                <a:solidFill>
                  <a:srgbClr val="FF0000"/>
                </a:solidFill>
              </a:rPr>
              <a:t>Measured beam position by </a:t>
            </a:r>
            <a:r>
              <a:rPr lang="tr-TR" i="1" dirty="0">
                <a:solidFill>
                  <a:srgbClr val="FF0000"/>
                </a:solidFill>
              </a:rPr>
              <a:t>BPM.15R8.</a:t>
            </a:r>
            <a:r>
              <a:rPr lang="tr-TR" i="1" dirty="0" smtClean="0">
                <a:solidFill>
                  <a:srgbClr val="FF0000"/>
                </a:solidFill>
              </a:rPr>
              <a:t>B2 </a:t>
            </a:r>
            <a:r>
              <a:rPr lang="tr-TR" i="1" dirty="0" err="1" smtClean="0">
                <a:solidFill>
                  <a:srgbClr val="FF0000"/>
                </a:solidFill>
              </a:rPr>
              <a:t>during</a:t>
            </a:r>
            <a:r>
              <a:rPr lang="tr-TR" i="1" dirty="0" smtClean="0">
                <a:solidFill>
                  <a:srgbClr val="FF0000"/>
                </a:solidFill>
              </a:rPr>
              <a:t> </a:t>
            </a:r>
            <a:r>
              <a:rPr lang="tr-TR" i="1" dirty="0" err="1" smtClean="0">
                <a:solidFill>
                  <a:srgbClr val="FF0000"/>
                </a:solidFill>
              </a:rPr>
              <a:t>third</a:t>
            </a:r>
            <a:r>
              <a:rPr lang="tr-TR" i="1" dirty="0" smtClean="0">
                <a:solidFill>
                  <a:srgbClr val="FF0000"/>
                </a:solidFill>
              </a:rPr>
              <a:t> </a:t>
            </a:r>
            <a:r>
              <a:rPr lang="tr-TR" i="1" dirty="0" err="1" smtClean="0">
                <a:solidFill>
                  <a:srgbClr val="FF0000"/>
                </a:solidFill>
              </a:rPr>
              <a:t>scan</a:t>
            </a:r>
            <a:r>
              <a:rPr lang="tr-TR" i="1" dirty="0" smtClean="0">
                <a:solidFill>
                  <a:srgbClr val="FF0000"/>
                </a:solidFill>
              </a:rPr>
              <a:t> (26/4) </a:t>
            </a:r>
            <a:endParaRPr lang="en-GB" i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62891" y="5978609"/>
            <a:ext cx="5442516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8000"/>
                </a:solidFill>
              </a:rPr>
              <a:t>Distortions due to non-</a:t>
            </a:r>
            <a:r>
              <a:rPr lang="en-GB" dirty="0" err="1" smtClean="0">
                <a:solidFill>
                  <a:srgbClr val="008000"/>
                </a:solidFill>
              </a:rPr>
              <a:t>linearities</a:t>
            </a:r>
            <a:r>
              <a:rPr lang="en-GB" dirty="0" smtClean="0">
                <a:solidFill>
                  <a:srgbClr val="008000"/>
                </a:solidFill>
              </a:rPr>
              <a:t> at large displacements</a:t>
            </a:r>
            <a:endParaRPr lang="en-GB" dirty="0">
              <a:solidFill>
                <a:srgbClr val="00800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3457223" y="4303889"/>
            <a:ext cx="0" cy="1702942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6447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B2_V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00318"/>
            <a:ext cx="9144000" cy="48840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0275"/>
            <a:ext cx="8229600" cy="1143000"/>
          </a:xfrm>
        </p:spPr>
        <p:txBody>
          <a:bodyPr/>
          <a:lstStyle/>
          <a:p>
            <a:r>
              <a:rPr lang="en-US" dirty="0" smtClean="0"/>
              <a:t>Beam 2 loss maps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29/4/15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Daniele Mirarchi, BE-ABP-HSS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7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959" y="-12958"/>
            <a:ext cx="958946" cy="958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" descr="lcoll_logo3_small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8790" y="0"/>
            <a:ext cx="930153" cy="986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Connector 9"/>
          <p:cNvCxnSpPr/>
          <p:nvPr/>
        </p:nvCxnSpPr>
        <p:spPr>
          <a:xfrm>
            <a:off x="1658717" y="945988"/>
            <a:ext cx="5883261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124200" y="5799668"/>
            <a:ext cx="33265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FF0000"/>
                </a:solidFill>
                <a:ea typeface="ＭＳ Ｐゴシック" charset="0"/>
              </a:rPr>
              <a:t>No </a:t>
            </a:r>
            <a:r>
              <a:rPr lang="en-US" i="1" dirty="0">
                <a:solidFill>
                  <a:srgbClr val="FF0000"/>
                </a:solidFill>
                <a:ea typeface="ＭＳ Ｐゴシック" charset="0"/>
              </a:rPr>
              <a:t>obvious </a:t>
            </a:r>
            <a:r>
              <a:rPr lang="en-US" i="1" dirty="0" smtClean="0">
                <a:solidFill>
                  <a:srgbClr val="FF0000"/>
                </a:solidFill>
                <a:ea typeface="ＭＳ Ｐゴシック" charset="0"/>
              </a:rPr>
              <a:t>activity seen in C15R8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31414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0275"/>
            <a:ext cx="8229600" cy="1143000"/>
          </a:xfrm>
        </p:spPr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29/4/15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Daniele Mirarchi, BE-ABP-HSS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7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959" y="-12958"/>
            <a:ext cx="958946" cy="958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" descr="lcoll_logo3_small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8790" y="0"/>
            <a:ext cx="930153" cy="986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Connector 9"/>
          <p:cNvCxnSpPr/>
          <p:nvPr/>
        </p:nvCxnSpPr>
        <p:spPr>
          <a:xfrm>
            <a:off x="1658717" y="945988"/>
            <a:ext cx="5883261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-30644" y="2032774"/>
            <a:ext cx="93281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charset="2"/>
              <a:buChar char="ü"/>
            </a:pPr>
            <a:r>
              <a:rPr lang="en-GB" b="1" dirty="0" smtClean="0"/>
              <a:t>First</a:t>
            </a:r>
            <a:r>
              <a:rPr lang="en-GB" dirty="0" smtClean="0"/>
              <a:t> (20/4 at injection) and </a:t>
            </a:r>
            <a:r>
              <a:rPr lang="en-GB" b="1" dirty="0" smtClean="0"/>
              <a:t>second scan </a:t>
            </a:r>
            <a:r>
              <a:rPr lang="en-GB" dirty="0" smtClean="0"/>
              <a:t>(23/4 at injection and flat top) made with </a:t>
            </a:r>
            <a:r>
              <a:rPr lang="en-GB" b="1" dirty="0" smtClean="0"/>
              <a:t>pilot</a:t>
            </a:r>
            <a:r>
              <a:rPr lang="en-GB" dirty="0" smtClean="0"/>
              <a:t> </a:t>
            </a:r>
            <a:r>
              <a:rPr lang="en-GB" b="1" dirty="0" smtClean="0"/>
              <a:t>bunch</a:t>
            </a:r>
            <a:r>
              <a:rPr lang="en-GB" dirty="0" smtClean="0"/>
              <a:t>: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0" y="2833977"/>
            <a:ext cx="54168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charset="2"/>
              <a:buChar char="ü"/>
            </a:pPr>
            <a:r>
              <a:rPr lang="en-GB" b="1" dirty="0" smtClean="0"/>
              <a:t>OP scan </a:t>
            </a:r>
            <a:r>
              <a:rPr lang="en-GB" dirty="0" smtClean="0"/>
              <a:t>(22/4 at flat top) made with </a:t>
            </a:r>
            <a:r>
              <a:rPr lang="en-GB" b="1" dirty="0" smtClean="0"/>
              <a:t>nominal</a:t>
            </a:r>
            <a:r>
              <a:rPr lang="en-GB" dirty="0" smtClean="0"/>
              <a:t> </a:t>
            </a:r>
            <a:r>
              <a:rPr lang="en-GB" b="1" dirty="0" smtClean="0"/>
              <a:t>bunch</a:t>
            </a:r>
            <a:r>
              <a:rPr lang="en-GB" dirty="0" smtClean="0"/>
              <a:t>: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0" y="3579962"/>
            <a:ext cx="88665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charset="2"/>
              <a:buChar char="ü"/>
            </a:pPr>
            <a:r>
              <a:rPr lang="en-GB" b="1" dirty="0" smtClean="0"/>
              <a:t>Third scan </a:t>
            </a:r>
            <a:r>
              <a:rPr lang="en-GB" dirty="0" smtClean="0"/>
              <a:t>(26/4 at injection) made with </a:t>
            </a:r>
            <a:r>
              <a:rPr lang="en-GB" b="1" dirty="0" smtClean="0"/>
              <a:t>pilot bunch</a:t>
            </a:r>
            <a:r>
              <a:rPr lang="en-GB" dirty="0" smtClean="0"/>
              <a:t>, but </a:t>
            </a:r>
            <a:r>
              <a:rPr lang="en-GB" b="1" dirty="0" smtClean="0"/>
              <a:t>after</a:t>
            </a:r>
            <a:r>
              <a:rPr lang="en-GB" dirty="0" smtClean="0"/>
              <a:t> about </a:t>
            </a:r>
            <a:r>
              <a:rPr lang="en-GB" b="1" dirty="0" smtClean="0"/>
              <a:t>20min with nominal </a:t>
            </a:r>
            <a:br>
              <a:rPr lang="en-GB" b="1" dirty="0" smtClean="0"/>
            </a:br>
            <a:r>
              <a:rPr lang="en-GB" b="1" dirty="0" smtClean="0"/>
              <a:t>bunch</a:t>
            </a:r>
            <a:r>
              <a:rPr lang="en-GB" dirty="0" smtClean="0"/>
              <a:t> circulating in the machine: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0" y="4330847"/>
            <a:ext cx="91895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ü"/>
            </a:pPr>
            <a:r>
              <a:rPr lang="en-GB" b="1" dirty="0" smtClean="0"/>
              <a:t>“More scans” </a:t>
            </a:r>
            <a:r>
              <a:rPr lang="en-GB" dirty="0" smtClean="0"/>
              <a:t>(26/4 at injection) made with </a:t>
            </a:r>
            <a:r>
              <a:rPr lang="en-GB" b="1" dirty="0" smtClean="0"/>
              <a:t>pilot bunch </a:t>
            </a:r>
            <a:r>
              <a:rPr lang="en-GB" dirty="0" smtClean="0"/>
              <a:t>after about 2 hours of measurements (third scan):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0" y="5270196"/>
            <a:ext cx="5788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charset="2"/>
              <a:buChar char="ü"/>
            </a:pPr>
            <a:r>
              <a:rPr lang="en-GB" u="sng" dirty="0"/>
              <a:t>C</a:t>
            </a:r>
            <a:r>
              <a:rPr lang="en-GB" u="sng" dirty="0" smtClean="0"/>
              <a:t>orrelation with circulating intensity seems also excluded</a:t>
            </a:r>
            <a:endParaRPr lang="en-GB" u="sng" dirty="0"/>
          </a:p>
        </p:txBody>
      </p:sp>
      <p:sp>
        <p:nvSpPr>
          <p:cNvPr id="17" name="TextBox 16"/>
          <p:cNvSpPr txBox="1"/>
          <p:nvPr/>
        </p:nvSpPr>
        <p:spPr>
          <a:xfrm>
            <a:off x="-30644" y="1105606"/>
            <a:ext cx="89562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algn="ctr">
              <a:buFont typeface="Wingdings" charset="2"/>
              <a:buChar char="ü"/>
            </a:pPr>
            <a:r>
              <a:rPr lang="en-GB" dirty="0" smtClean="0"/>
              <a:t>Various </a:t>
            </a:r>
            <a:r>
              <a:rPr lang="en-GB" b="1" dirty="0" smtClean="0"/>
              <a:t>dump</a:t>
            </a:r>
            <a:r>
              <a:rPr lang="en-GB" dirty="0" smtClean="0"/>
              <a:t> of </a:t>
            </a:r>
            <a:r>
              <a:rPr lang="en-GB" b="1" dirty="0" smtClean="0"/>
              <a:t>beam 2</a:t>
            </a:r>
            <a:r>
              <a:rPr lang="en-GB" dirty="0" smtClean="0"/>
              <a:t> triggered </a:t>
            </a:r>
            <a:r>
              <a:rPr lang="en-GB" dirty="0"/>
              <a:t> after </a:t>
            </a:r>
            <a:r>
              <a:rPr lang="en-GB" dirty="0">
                <a:latin typeface="Times"/>
                <a:cs typeface="Times"/>
              </a:rPr>
              <a:t>~</a:t>
            </a:r>
            <a:r>
              <a:rPr lang="en-GB" dirty="0"/>
              <a:t>10-15 min at </a:t>
            </a:r>
            <a:r>
              <a:rPr lang="en-GB" b="1" dirty="0"/>
              <a:t>flat </a:t>
            </a:r>
            <a:r>
              <a:rPr lang="en-GB" b="1" dirty="0" smtClean="0"/>
              <a:t>top </a:t>
            </a:r>
            <a:r>
              <a:rPr lang="en-GB" dirty="0" smtClean="0"/>
              <a:t>by </a:t>
            </a:r>
            <a:r>
              <a:rPr lang="en-GB" b="1" dirty="0" smtClean="0"/>
              <a:t>M-UFOs in MB.15R8.B2</a:t>
            </a:r>
            <a:endParaRPr lang="en-GB" b="1" dirty="0"/>
          </a:p>
        </p:txBody>
      </p:sp>
      <p:sp>
        <p:nvSpPr>
          <p:cNvPr id="9" name="TextBox 8"/>
          <p:cNvSpPr txBox="1"/>
          <p:nvPr/>
        </p:nvSpPr>
        <p:spPr>
          <a:xfrm>
            <a:off x="-30644" y="1551000"/>
            <a:ext cx="89691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charset="2"/>
              <a:buChar char="ü"/>
            </a:pPr>
            <a:r>
              <a:rPr lang="en-GB" dirty="0" smtClean="0"/>
              <a:t>Local </a:t>
            </a:r>
            <a:r>
              <a:rPr lang="en-GB" b="1" dirty="0" smtClean="0"/>
              <a:t>aperture restriction </a:t>
            </a:r>
            <a:r>
              <a:rPr lang="en-GB" dirty="0" smtClean="0"/>
              <a:t>were </a:t>
            </a:r>
            <a:r>
              <a:rPr lang="en-GB" b="1" dirty="0" smtClean="0"/>
              <a:t>not found before </a:t>
            </a:r>
            <a:r>
              <a:rPr lang="en-GB" dirty="0" smtClean="0"/>
              <a:t>beam screen </a:t>
            </a:r>
            <a:r>
              <a:rPr lang="en-GB" b="1" dirty="0" smtClean="0"/>
              <a:t>warm up</a:t>
            </a:r>
            <a:r>
              <a:rPr lang="en-GB" dirty="0" smtClean="0"/>
              <a:t>, while </a:t>
            </a:r>
            <a:r>
              <a:rPr lang="en-GB" b="1" dirty="0" smtClean="0"/>
              <a:t>ULOs after </a:t>
            </a:r>
            <a:endParaRPr lang="en-GB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1488038" y="2402106"/>
            <a:ext cx="76559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>
                <a:solidFill>
                  <a:srgbClr val="008000"/>
                </a:solidFill>
              </a:rPr>
              <a:t>consistent results were found (restriction at H=0, -9mm &lt; V &lt; -10mm at B15R8</a:t>
            </a:r>
            <a:r>
              <a:rPr lang="en-GB" i="1" dirty="0" smtClean="0">
                <a:solidFill>
                  <a:srgbClr val="008000"/>
                </a:solidFill>
              </a:rPr>
              <a:t>)</a:t>
            </a:r>
            <a:endParaRPr lang="en-GB" i="1" dirty="0">
              <a:solidFill>
                <a:srgbClr val="008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437162" y="3146865"/>
            <a:ext cx="40118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>
                <a:solidFill>
                  <a:srgbClr val="008000"/>
                </a:solidFill>
              </a:rPr>
              <a:t>restriction at H=0,  -3.1mm &lt; V &lt; -</a:t>
            </a:r>
            <a:r>
              <a:rPr lang="en-GB" i="1" dirty="0" smtClean="0">
                <a:solidFill>
                  <a:srgbClr val="008000"/>
                </a:solidFill>
              </a:rPr>
              <a:t>3.3mm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4437162" y="3903809"/>
            <a:ext cx="39596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>
                <a:solidFill>
                  <a:srgbClr val="008000"/>
                </a:solidFill>
              </a:rPr>
              <a:t>restriction at H=0, -5.0mm &lt; V &lt; -</a:t>
            </a:r>
            <a:r>
              <a:rPr lang="en-GB" i="1" dirty="0" smtClean="0">
                <a:solidFill>
                  <a:srgbClr val="008000"/>
                </a:solidFill>
              </a:rPr>
              <a:t>5.6mm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4438133" y="4658647"/>
            <a:ext cx="4060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>
                <a:solidFill>
                  <a:srgbClr val="008000"/>
                </a:solidFill>
              </a:rPr>
              <a:t>restriction </a:t>
            </a:r>
            <a:r>
              <a:rPr lang="en-GB" i="1" dirty="0">
                <a:solidFill>
                  <a:srgbClr val="008000"/>
                </a:solidFill>
              </a:rPr>
              <a:t>at H=0, -9.0mm &lt; V &lt; -</a:t>
            </a:r>
            <a:r>
              <a:rPr lang="en-GB" i="1" dirty="0" smtClean="0">
                <a:solidFill>
                  <a:srgbClr val="008000"/>
                </a:solidFill>
              </a:rPr>
              <a:t>9.5mm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0" y="5839555"/>
            <a:ext cx="6045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charset="2"/>
              <a:buChar char="ü"/>
            </a:pPr>
            <a:r>
              <a:rPr lang="en-US" u="sng" dirty="0" smtClean="0">
                <a:solidFill>
                  <a:srgbClr val="000000"/>
                </a:solidFill>
                <a:ea typeface="ＭＳ Ｐゴシック" charset="0"/>
              </a:rPr>
              <a:t>No </a:t>
            </a:r>
            <a:r>
              <a:rPr lang="en-US" u="sng" dirty="0">
                <a:solidFill>
                  <a:srgbClr val="000000"/>
                </a:solidFill>
                <a:ea typeface="ＭＳ Ｐゴシック" charset="0"/>
              </a:rPr>
              <a:t>obvious </a:t>
            </a:r>
            <a:r>
              <a:rPr lang="en-US" u="sng" dirty="0" smtClean="0">
                <a:solidFill>
                  <a:srgbClr val="000000"/>
                </a:solidFill>
                <a:ea typeface="ＭＳ Ｐゴシック" charset="0"/>
              </a:rPr>
              <a:t>activity seen in C15R8 during Beam 2 loss maps</a:t>
            </a:r>
            <a:endParaRPr lang="en-GB" u="sng" dirty="0">
              <a:solidFill>
                <a:srgbClr val="000000"/>
              </a:solidFill>
            </a:endParaRPr>
          </a:p>
        </p:txBody>
      </p:sp>
      <p:sp>
        <p:nvSpPr>
          <p:cNvPr id="25" name="Bent Arrow 24"/>
          <p:cNvSpPr/>
          <p:nvPr/>
        </p:nvSpPr>
        <p:spPr>
          <a:xfrm rot="10800000" flipH="1">
            <a:off x="1053583" y="2402106"/>
            <a:ext cx="434455" cy="264894"/>
          </a:xfrm>
          <a:prstGeom prst="bentArrow">
            <a:avLst>
              <a:gd name="adj1" fmla="val 25000"/>
              <a:gd name="adj2" fmla="val 23396"/>
              <a:gd name="adj3" fmla="val 25000"/>
              <a:gd name="adj4" fmla="val 4375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7" name="Bent Arrow 26"/>
          <p:cNvSpPr/>
          <p:nvPr/>
        </p:nvSpPr>
        <p:spPr>
          <a:xfrm rot="10800000" flipH="1">
            <a:off x="4023189" y="3175087"/>
            <a:ext cx="434455" cy="264894"/>
          </a:xfrm>
          <a:prstGeom prst="bentArrow">
            <a:avLst>
              <a:gd name="adj1" fmla="val 25000"/>
              <a:gd name="adj2" fmla="val 23396"/>
              <a:gd name="adj3" fmla="val 25000"/>
              <a:gd name="adj4" fmla="val 4375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8" name="Bent Arrow 27"/>
          <p:cNvSpPr/>
          <p:nvPr/>
        </p:nvSpPr>
        <p:spPr>
          <a:xfrm rot="10800000" flipH="1">
            <a:off x="4025285" y="3926080"/>
            <a:ext cx="434455" cy="264894"/>
          </a:xfrm>
          <a:prstGeom prst="bentArrow">
            <a:avLst>
              <a:gd name="adj1" fmla="val 25000"/>
              <a:gd name="adj2" fmla="val 23396"/>
              <a:gd name="adj3" fmla="val 25000"/>
              <a:gd name="adj4" fmla="val 4375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9" name="Bent Arrow 28"/>
          <p:cNvSpPr/>
          <p:nvPr/>
        </p:nvSpPr>
        <p:spPr>
          <a:xfrm rot="10800000" flipH="1">
            <a:off x="4025285" y="4690913"/>
            <a:ext cx="434455" cy="264894"/>
          </a:xfrm>
          <a:prstGeom prst="bentArrow">
            <a:avLst>
              <a:gd name="adj1" fmla="val 25000"/>
              <a:gd name="adj2" fmla="val 23396"/>
              <a:gd name="adj3" fmla="val 25000"/>
              <a:gd name="adj4" fmla="val 4375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066994" y="5150726"/>
            <a:ext cx="306285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FF0000"/>
                </a:solidFill>
              </a:rPr>
              <a:t>More scans are yet to come,</a:t>
            </a:r>
          </a:p>
          <a:p>
            <a:pPr algn="ctr"/>
            <a:r>
              <a:rPr lang="en-GB" b="1" dirty="0">
                <a:solidFill>
                  <a:srgbClr val="FF0000"/>
                </a:solidFill>
              </a:rPr>
              <a:t>a</a:t>
            </a:r>
            <a:r>
              <a:rPr lang="en-GB" b="1" dirty="0" smtClean="0">
                <a:solidFill>
                  <a:srgbClr val="FF0000"/>
                </a:solidFill>
              </a:rPr>
              <a:t>ny idea is welcome!</a:t>
            </a:r>
          </a:p>
          <a:p>
            <a:pPr algn="ctr"/>
            <a:r>
              <a:rPr lang="en-GB" b="1" dirty="0" smtClean="0">
                <a:solidFill>
                  <a:srgbClr val="FF0000"/>
                </a:solidFill>
              </a:rPr>
              <a:t>(Latest meas. </a:t>
            </a:r>
            <a:r>
              <a:rPr lang="en-GB" b="1" dirty="0">
                <a:solidFill>
                  <a:srgbClr val="FF0000"/>
                </a:solidFill>
              </a:rPr>
              <a:t>t</a:t>
            </a:r>
            <a:r>
              <a:rPr lang="en-GB" b="1" dirty="0" smtClean="0">
                <a:solidFill>
                  <a:srgbClr val="FF0000"/>
                </a:solidFill>
              </a:rPr>
              <a:t>onight: &gt;6mm</a:t>
            </a:r>
            <a:r>
              <a:rPr lang="en-GB" b="1" dirty="0" smtClean="0">
                <a:solidFill>
                  <a:srgbClr val="FF0000"/>
                </a:solidFill>
              </a:rPr>
              <a:t>)</a:t>
            </a:r>
          </a:p>
          <a:p>
            <a:pPr algn="ctr"/>
            <a:r>
              <a:rPr lang="en-GB" b="1" dirty="0" smtClean="0">
                <a:solidFill>
                  <a:srgbClr val="FF0000"/>
                </a:solidFill>
              </a:rPr>
              <a:t>More news at LMC by Stefano</a:t>
            </a:r>
            <a:r>
              <a:rPr lang="en-GB" b="1" dirty="0" smtClean="0">
                <a:solidFill>
                  <a:srgbClr val="FF0000"/>
                </a:solidFill>
              </a:rPr>
              <a:t> 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40025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470504"/>
            <a:ext cx="7772400" cy="2259894"/>
          </a:xfrm>
        </p:spPr>
        <p:txBody>
          <a:bodyPr>
            <a:normAutofit/>
          </a:bodyPr>
          <a:lstStyle/>
          <a:p>
            <a:r>
              <a:rPr lang="en-US" b="1" dirty="0" smtClean="0"/>
              <a:t> BACKUP</a:t>
            </a:r>
            <a:endParaRPr lang="en-US" b="1" dirty="0"/>
          </a:p>
        </p:txBody>
      </p:sp>
      <p:pic>
        <p:nvPicPr>
          <p:cNvPr id="4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67940" cy="1167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" descr="lcoll_logo3_small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0"/>
            <a:ext cx="1386543" cy="1471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93709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scan_BMP_2304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5556" y="1531610"/>
            <a:ext cx="6075471" cy="437096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0275"/>
            <a:ext cx="8229600" cy="1143000"/>
          </a:xfrm>
        </p:spPr>
        <p:txBody>
          <a:bodyPr/>
          <a:lstStyle/>
          <a:p>
            <a:r>
              <a:rPr lang="en-US" dirty="0" smtClean="0"/>
              <a:t>Were we where we though?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29/4/15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Daniele Mirarchi, BE-ABP-HSS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7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959" y="-12958"/>
            <a:ext cx="958946" cy="958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" descr="lcoll_logo3_small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8790" y="0"/>
            <a:ext cx="930153" cy="986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Connector 9"/>
          <p:cNvCxnSpPr/>
          <p:nvPr/>
        </p:nvCxnSpPr>
        <p:spPr>
          <a:xfrm>
            <a:off x="1658717" y="945988"/>
            <a:ext cx="5883261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262891" y="1334470"/>
            <a:ext cx="65871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>
                <a:solidFill>
                  <a:srgbClr val="FF0000"/>
                </a:solidFill>
              </a:rPr>
              <a:t>Measured beam position by </a:t>
            </a:r>
            <a:r>
              <a:rPr lang="tr-TR" i="1" dirty="0">
                <a:solidFill>
                  <a:srgbClr val="FF0000"/>
                </a:solidFill>
              </a:rPr>
              <a:t>BPM.15R8.</a:t>
            </a:r>
            <a:r>
              <a:rPr lang="tr-TR" i="1" dirty="0" smtClean="0">
                <a:solidFill>
                  <a:srgbClr val="FF0000"/>
                </a:solidFill>
              </a:rPr>
              <a:t>B2 </a:t>
            </a:r>
            <a:r>
              <a:rPr lang="tr-TR" i="1" dirty="0" err="1" smtClean="0">
                <a:solidFill>
                  <a:srgbClr val="FF0000"/>
                </a:solidFill>
              </a:rPr>
              <a:t>during</a:t>
            </a:r>
            <a:r>
              <a:rPr lang="tr-TR" i="1" dirty="0" smtClean="0">
                <a:solidFill>
                  <a:srgbClr val="FF0000"/>
                </a:solidFill>
              </a:rPr>
              <a:t> </a:t>
            </a:r>
            <a:r>
              <a:rPr lang="tr-TR" i="1" dirty="0" err="1" smtClean="0">
                <a:solidFill>
                  <a:srgbClr val="FF0000"/>
                </a:solidFill>
              </a:rPr>
              <a:t>second</a:t>
            </a:r>
            <a:r>
              <a:rPr lang="tr-TR" i="1" dirty="0" smtClean="0">
                <a:solidFill>
                  <a:srgbClr val="FF0000"/>
                </a:solidFill>
              </a:rPr>
              <a:t> </a:t>
            </a:r>
            <a:r>
              <a:rPr lang="tr-TR" i="1" dirty="0" err="1" smtClean="0">
                <a:solidFill>
                  <a:srgbClr val="FF0000"/>
                </a:solidFill>
              </a:rPr>
              <a:t>scan</a:t>
            </a:r>
            <a:r>
              <a:rPr lang="tr-TR" i="1" dirty="0" smtClean="0">
                <a:solidFill>
                  <a:srgbClr val="FF0000"/>
                </a:solidFill>
              </a:rPr>
              <a:t> (23/4) </a:t>
            </a:r>
            <a:endParaRPr lang="en-GB" i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62891" y="5978609"/>
            <a:ext cx="5442516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8000"/>
                </a:solidFill>
              </a:rPr>
              <a:t>Distortions due to non-</a:t>
            </a:r>
            <a:r>
              <a:rPr lang="en-GB" dirty="0" err="1" smtClean="0">
                <a:solidFill>
                  <a:srgbClr val="008000"/>
                </a:solidFill>
              </a:rPr>
              <a:t>linearities</a:t>
            </a:r>
            <a:r>
              <a:rPr lang="en-GB" dirty="0" smtClean="0">
                <a:solidFill>
                  <a:srgbClr val="008000"/>
                </a:solidFill>
              </a:rPr>
              <a:t> at large displacements</a:t>
            </a:r>
            <a:endParaRPr lang="en-GB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21268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0275"/>
            <a:ext cx="8229600" cy="1143000"/>
          </a:xfrm>
        </p:spPr>
        <p:txBody>
          <a:bodyPr>
            <a:normAutofit/>
          </a:bodyPr>
          <a:lstStyle/>
          <a:p>
            <a:r>
              <a:rPr lang="en-GB" i="1" dirty="0"/>
              <a:t>Q' </a:t>
            </a:r>
            <a:r>
              <a:rPr lang="en-GB" i="1" dirty="0" smtClean="0"/>
              <a:t>measurements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29/4/15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Daniele Mirarchi, BE-ABP-HSS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7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959" y="-12958"/>
            <a:ext cx="958946" cy="958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" descr="lcoll_logo3_small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8790" y="0"/>
            <a:ext cx="930153" cy="986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Connector 9"/>
          <p:cNvCxnSpPr/>
          <p:nvPr/>
        </p:nvCxnSpPr>
        <p:spPr>
          <a:xfrm>
            <a:off x="1658717" y="945988"/>
            <a:ext cx="5883261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attach_reader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7083" y="1199447"/>
            <a:ext cx="6506563" cy="5156903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569690" y="5781511"/>
            <a:ext cx="11980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i="1" dirty="0" smtClean="0"/>
              <a:t>S. </a:t>
            </a:r>
            <a:r>
              <a:rPr lang="en-GB" i="1" dirty="0" err="1" smtClean="0"/>
              <a:t>Redaelli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34408776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0275"/>
            <a:ext cx="8229600" cy="1143000"/>
          </a:xfrm>
        </p:spPr>
        <p:txBody>
          <a:bodyPr>
            <a:normAutofit/>
          </a:bodyPr>
          <a:lstStyle/>
          <a:p>
            <a:r>
              <a:rPr lang="en-GB" i="1" dirty="0" smtClean="0"/>
              <a:t>Losses in physics in 2012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29/4/15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Daniele Mirarchi, BE-ABP-HSS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7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959" y="-12958"/>
            <a:ext cx="958946" cy="958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" descr="lcoll_logo3_small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8790" y="0"/>
            <a:ext cx="930153" cy="986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Connector 9"/>
          <p:cNvCxnSpPr/>
          <p:nvPr/>
        </p:nvCxnSpPr>
        <p:spPr>
          <a:xfrm>
            <a:off x="1658717" y="945988"/>
            <a:ext cx="5883261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Screen shot 2015-04-22 at 10.28.17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8777" y="1469615"/>
            <a:ext cx="6420070" cy="441189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454139" y="5413402"/>
            <a:ext cx="11980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i="1" dirty="0" smtClean="0"/>
              <a:t>S. </a:t>
            </a:r>
            <a:r>
              <a:rPr lang="en-GB" i="1" dirty="0" err="1" smtClean="0"/>
              <a:t>Redaelli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212100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5-04-22 at 10.51.36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8778" y="1469615"/>
            <a:ext cx="6420070" cy="44118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0275"/>
            <a:ext cx="8229600" cy="1143000"/>
          </a:xfrm>
        </p:spPr>
        <p:txBody>
          <a:bodyPr>
            <a:normAutofit/>
          </a:bodyPr>
          <a:lstStyle/>
          <a:p>
            <a:r>
              <a:rPr lang="en-GB" i="1" dirty="0" smtClean="0"/>
              <a:t>Losses in physics in 2012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29/4/15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Daniele Mirarchi, BE-ABP-HSS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7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959" y="-12958"/>
            <a:ext cx="958946" cy="958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" descr="lcoll_logo3_small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8790" y="0"/>
            <a:ext cx="930153" cy="986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Connector 9"/>
          <p:cNvCxnSpPr/>
          <p:nvPr/>
        </p:nvCxnSpPr>
        <p:spPr>
          <a:xfrm>
            <a:off x="1658717" y="945988"/>
            <a:ext cx="5883261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454139" y="5413402"/>
            <a:ext cx="11980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i="1" dirty="0" smtClean="0"/>
              <a:t>S. </a:t>
            </a:r>
            <a:r>
              <a:rPr lang="en-GB" i="1" dirty="0" err="1" smtClean="0"/>
              <a:t>Redaelli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22843880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20150416072709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370" b="13169"/>
          <a:stretch/>
        </p:blipFill>
        <p:spPr>
          <a:xfrm>
            <a:off x="1841613" y="1735637"/>
            <a:ext cx="5503213" cy="250645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0275"/>
            <a:ext cx="8229600" cy="1143000"/>
          </a:xfrm>
        </p:spPr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29/4/15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Daniele Mirarchi, BE-ABP-HSS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7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959" y="-12958"/>
            <a:ext cx="958946" cy="958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" descr="lcoll_logo3_small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8790" y="0"/>
            <a:ext cx="930153" cy="986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Connector 9"/>
          <p:cNvCxnSpPr/>
          <p:nvPr/>
        </p:nvCxnSpPr>
        <p:spPr>
          <a:xfrm>
            <a:off x="1658717" y="945988"/>
            <a:ext cx="5883261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-93335" y="1063273"/>
            <a:ext cx="9353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Various </a:t>
            </a:r>
            <a:r>
              <a:rPr lang="en-GB" b="1" dirty="0" smtClean="0"/>
              <a:t>dump</a:t>
            </a:r>
            <a:r>
              <a:rPr lang="en-GB" dirty="0" smtClean="0"/>
              <a:t> of </a:t>
            </a:r>
            <a:r>
              <a:rPr lang="en-GB" b="1" dirty="0" smtClean="0"/>
              <a:t>beam 2</a:t>
            </a:r>
            <a:r>
              <a:rPr lang="en-GB" dirty="0" smtClean="0"/>
              <a:t> triggered </a:t>
            </a:r>
            <a:r>
              <a:rPr lang="en-GB" dirty="0"/>
              <a:t> after </a:t>
            </a:r>
            <a:r>
              <a:rPr lang="en-GB" dirty="0">
                <a:latin typeface="Times"/>
                <a:cs typeface="Times"/>
              </a:rPr>
              <a:t>~</a:t>
            </a:r>
            <a:r>
              <a:rPr lang="en-GB" dirty="0"/>
              <a:t>10-15 min at </a:t>
            </a:r>
            <a:r>
              <a:rPr lang="en-GB" b="1" dirty="0"/>
              <a:t>flat </a:t>
            </a:r>
            <a:r>
              <a:rPr lang="en-GB" b="1" dirty="0" smtClean="0"/>
              <a:t>top </a:t>
            </a:r>
            <a:r>
              <a:rPr lang="en-GB" dirty="0" smtClean="0"/>
              <a:t>by </a:t>
            </a:r>
            <a:r>
              <a:rPr lang="en-GB" b="1" dirty="0" smtClean="0"/>
              <a:t>BLMBI.15R8.B0T20_MBA-MBB </a:t>
            </a:r>
            <a:endParaRPr lang="en-GB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2979507" y="1341797"/>
            <a:ext cx="32304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>
                <a:solidFill>
                  <a:srgbClr val="FF0000"/>
                </a:solidFill>
              </a:rPr>
              <a:t>Main suspect: Multi-UFOs event</a:t>
            </a:r>
            <a:endParaRPr lang="en-GB" i="1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553200" y="3447562"/>
            <a:ext cx="12362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40 </a:t>
            </a:r>
            <a:r>
              <a:rPr lang="en-GB" sz="1400" dirty="0" err="1" smtClean="0"/>
              <a:t>μs</a:t>
            </a:r>
            <a:r>
              <a:rPr lang="en-GB" sz="1400" dirty="0" smtClean="0"/>
              <a:t> int. time </a:t>
            </a:r>
            <a:endParaRPr lang="en-GB" sz="1400" dirty="0"/>
          </a:p>
        </p:txBody>
      </p:sp>
      <p:sp>
        <p:nvSpPr>
          <p:cNvPr id="26" name="TextBox 25"/>
          <p:cNvSpPr txBox="1"/>
          <p:nvPr/>
        </p:nvSpPr>
        <p:spPr>
          <a:xfrm>
            <a:off x="-12959" y="4296613"/>
            <a:ext cx="9171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b="1" dirty="0" err="1" smtClean="0"/>
              <a:t>hadronic</a:t>
            </a:r>
            <a:r>
              <a:rPr lang="en-GB" b="1" dirty="0" smtClean="0"/>
              <a:t> showers </a:t>
            </a:r>
            <a:r>
              <a:rPr lang="en-GB" dirty="0" smtClean="0"/>
              <a:t>causing such losses should take place in the </a:t>
            </a:r>
            <a:r>
              <a:rPr lang="en-GB" b="1" dirty="0" smtClean="0"/>
              <a:t>middle of MB.15R8.B2</a:t>
            </a:r>
            <a:r>
              <a:rPr lang="en-GB" dirty="0" smtClean="0"/>
              <a:t>(FLUKA)</a:t>
            </a:r>
            <a:endParaRPr lang="en-GB" dirty="0"/>
          </a:p>
        </p:txBody>
      </p:sp>
      <p:sp>
        <p:nvSpPr>
          <p:cNvPr id="29" name="TextBox 28"/>
          <p:cNvSpPr txBox="1"/>
          <p:nvPr/>
        </p:nvSpPr>
        <p:spPr>
          <a:xfrm>
            <a:off x="-12959" y="4990246"/>
            <a:ext cx="89672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b="1" dirty="0" smtClean="0"/>
              <a:t>Beam screen </a:t>
            </a:r>
            <a:r>
              <a:rPr lang="en-GB" dirty="0" smtClean="0"/>
              <a:t>of C15R8 </a:t>
            </a:r>
            <a:r>
              <a:rPr lang="en-GB" b="1" dirty="0" smtClean="0"/>
              <a:t>warmed up </a:t>
            </a:r>
            <a:r>
              <a:rPr lang="en-GB" dirty="0" smtClean="0"/>
              <a:t>of </a:t>
            </a:r>
            <a:r>
              <a:rPr lang="en-GB" dirty="0" smtClean="0">
                <a:cs typeface="Times"/>
              </a:rPr>
              <a:t>&gt;7</a:t>
            </a:r>
            <a:r>
              <a:rPr lang="en-GB" dirty="0" smtClean="0"/>
              <a:t>0K for 2h the 18</a:t>
            </a:r>
            <a:r>
              <a:rPr lang="en-GB" baseline="30000" dirty="0" smtClean="0"/>
              <a:t>th</a:t>
            </a:r>
            <a:r>
              <a:rPr lang="en-GB" dirty="0" smtClean="0"/>
              <a:t> of April</a:t>
            </a:r>
            <a:endParaRPr lang="en-GB" dirty="0"/>
          </a:p>
        </p:txBody>
      </p:sp>
      <p:sp>
        <p:nvSpPr>
          <p:cNvPr id="31" name="TextBox 30"/>
          <p:cNvSpPr txBox="1"/>
          <p:nvPr/>
        </p:nvSpPr>
        <p:spPr>
          <a:xfrm>
            <a:off x="0" y="5344189"/>
            <a:ext cx="89672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dirty="0" smtClean="0"/>
              <a:t>First </a:t>
            </a:r>
            <a:r>
              <a:rPr lang="en-GB" b="1" dirty="0" smtClean="0"/>
              <a:t>ramp after </a:t>
            </a:r>
            <a:r>
              <a:rPr lang="en-GB" dirty="0" smtClean="0"/>
              <a:t>(night of 19</a:t>
            </a:r>
            <a:r>
              <a:rPr lang="en-GB" baseline="30000" dirty="0" smtClean="0"/>
              <a:t>th</a:t>
            </a:r>
            <a:r>
              <a:rPr lang="en-GB" dirty="0" smtClean="0"/>
              <a:t> of April</a:t>
            </a:r>
            <a:r>
              <a:rPr lang="en-GB" b="1" dirty="0" smtClean="0"/>
              <a:t>) last for 4h </a:t>
            </a:r>
            <a:r>
              <a:rPr lang="en-GB" dirty="0" smtClean="0"/>
              <a:t>without M-UFOs events </a:t>
            </a:r>
            <a:endParaRPr lang="en-GB" dirty="0"/>
          </a:p>
        </p:txBody>
      </p:sp>
      <p:sp>
        <p:nvSpPr>
          <p:cNvPr id="27" name="TextBox 26"/>
          <p:cNvSpPr txBox="1"/>
          <p:nvPr/>
        </p:nvSpPr>
        <p:spPr>
          <a:xfrm>
            <a:off x="65978" y="6017638"/>
            <a:ext cx="91254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u="sng" dirty="0" smtClean="0"/>
              <a:t>May be something frozen was creating “falling objects” and then fallen down for the warm up?</a:t>
            </a:r>
            <a:endParaRPr lang="en-GB" i="1" u="sng" dirty="0"/>
          </a:p>
        </p:txBody>
      </p:sp>
      <p:sp>
        <p:nvSpPr>
          <p:cNvPr id="19" name="TextBox 18"/>
          <p:cNvSpPr txBox="1"/>
          <p:nvPr/>
        </p:nvSpPr>
        <p:spPr>
          <a:xfrm>
            <a:off x="0" y="4659291"/>
            <a:ext cx="89672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dirty="0" smtClean="0"/>
              <a:t>Initial local aperture measurements: </a:t>
            </a:r>
            <a:r>
              <a:rPr lang="en-GB" b="1" dirty="0"/>
              <a:t>a</a:t>
            </a:r>
            <a:r>
              <a:rPr lang="en-GB" b="1" dirty="0" smtClean="0"/>
              <a:t>perture restriction were </a:t>
            </a:r>
            <a:r>
              <a:rPr lang="en-GB" b="1" dirty="0"/>
              <a:t>not </a:t>
            </a:r>
            <a:r>
              <a:rPr lang="en-GB" b="1" dirty="0" smtClean="0"/>
              <a:t>found</a:t>
            </a:r>
            <a:endParaRPr lang="en-GB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0" y="5680073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dirty="0" smtClean="0"/>
              <a:t>New local </a:t>
            </a:r>
            <a:r>
              <a:rPr lang="en-GB" b="1" dirty="0" smtClean="0"/>
              <a:t>aperture measurements </a:t>
            </a:r>
            <a:r>
              <a:rPr lang="en-GB" dirty="0" smtClean="0"/>
              <a:t>show the presence of </a:t>
            </a:r>
            <a:r>
              <a:rPr lang="en-US" b="1" dirty="0"/>
              <a:t>Unidentified Lying </a:t>
            </a:r>
            <a:r>
              <a:rPr lang="en-US" b="1" dirty="0" smtClean="0"/>
              <a:t>Objects (ULOs)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4514412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xample_tot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6401" y="3885665"/>
            <a:ext cx="2846385" cy="2779472"/>
          </a:xfrm>
          <a:prstGeom prst="rect">
            <a:avLst/>
          </a:prstGeom>
        </p:spPr>
      </p:pic>
      <p:sp>
        <p:nvSpPr>
          <p:cNvPr id="43" name="TextBox 42"/>
          <p:cNvSpPr txBox="1"/>
          <p:nvPr/>
        </p:nvSpPr>
        <p:spPr>
          <a:xfrm>
            <a:off x="6035425" y="4160421"/>
            <a:ext cx="11233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Beam screen</a:t>
            </a:r>
            <a:endParaRPr lang="en-GB" sz="1400" dirty="0"/>
          </a:p>
        </p:txBody>
      </p:sp>
      <p:cxnSp>
        <p:nvCxnSpPr>
          <p:cNvPr id="45" name="Elbow Connector 44"/>
          <p:cNvCxnSpPr/>
          <p:nvPr/>
        </p:nvCxnSpPr>
        <p:spPr>
          <a:xfrm>
            <a:off x="7064015" y="4341330"/>
            <a:ext cx="252744" cy="153888"/>
          </a:xfrm>
          <a:prstGeom prst="bentConnector3">
            <a:avLst>
              <a:gd name="adj1" fmla="val 103460"/>
            </a:avLst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6193385" y="4892048"/>
            <a:ext cx="1378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00E300"/>
                </a:solidFill>
              </a:rPr>
              <a:t>No losses at B15</a:t>
            </a:r>
            <a:endParaRPr lang="en-GB" sz="1400" dirty="0">
              <a:solidFill>
                <a:srgbClr val="00E300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355195" y="5676070"/>
            <a:ext cx="13459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1</a:t>
            </a:r>
            <a:r>
              <a:rPr lang="en-GB" sz="1400" baseline="30000" dirty="0" smtClean="0">
                <a:solidFill>
                  <a:srgbClr val="FF0000"/>
                </a:solidFill>
              </a:rPr>
              <a:t>st</a:t>
            </a:r>
            <a:r>
              <a:rPr lang="en-GB" sz="1400" dirty="0" smtClean="0">
                <a:solidFill>
                  <a:srgbClr val="FF0000"/>
                </a:solidFill>
              </a:rPr>
              <a:t> losses at B15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0275"/>
            <a:ext cx="8229600" cy="1143000"/>
          </a:xfrm>
        </p:spPr>
        <p:txBody>
          <a:bodyPr/>
          <a:lstStyle/>
          <a:p>
            <a:r>
              <a:rPr lang="en-US" dirty="0" smtClean="0"/>
              <a:t>Measurements procedure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29/4/15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Daniele Mirarchi, BE-ABP-HSS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84556" y="6356350"/>
            <a:ext cx="2133600" cy="365125"/>
          </a:xfrm>
        </p:spPr>
        <p:txBody>
          <a:bodyPr/>
          <a:lstStyle/>
          <a:p>
            <a:fld id="{CFE4BAC9-6D41-4691-9299-18EF07EF0177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7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959" y="-12958"/>
            <a:ext cx="958946" cy="958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" descr="lcoll_logo3_small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8790" y="0"/>
            <a:ext cx="930153" cy="986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Connector 9"/>
          <p:cNvCxnSpPr/>
          <p:nvPr/>
        </p:nvCxnSpPr>
        <p:spPr>
          <a:xfrm>
            <a:off x="1658717" y="945988"/>
            <a:ext cx="5883261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93292" y="1101984"/>
            <a:ext cx="66736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GB" dirty="0" smtClean="0"/>
              <a:t>Local orbit bump: given that MQ.15R8.B2 is a focusing </a:t>
            </a:r>
            <a:r>
              <a:rPr lang="en-GB" dirty="0" err="1" smtClean="0"/>
              <a:t>quadrupole</a:t>
            </a:r>
            <a:endParaRPr lang="en-GB" dirty="0"/>
          </a:p>
        </p:txBody>
      </p:sp>
      <p:pic>
        <p:nvPicPr>
          <p:cNvPr id="11" name="Picture 10" descr="20150423002609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816699"/>
            <a:ext cx="4585402" cy="1834161"/>
          </a:xfrm>
          <a:prstGeom prst="rect">
            <a:avLst/>
          </a:prstGeom>
        </p:spPr>
      </p:pic>
      <p:pic>
        <p:nvPicPr>
          <p:cNvPr id="12" name="Picture 11" descr="20150423003426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6943" y="1816699"/>
            <a:ext cx="4572000" cy="18288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945987" y="1405336"/>
            <a:ext cx="2954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8000"/>
                </a:solidFill>
              </a:rPr>
              <a:t>4 correctors bump in V plane</a:t>
            </a:r>
            <a:endParaRPr lang="en-GB" b="1" dirty="0">
              <a:solidFill>
                <a:srgbClr val="008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87614" y="1405336"/>
            <a:ext cx="2958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008000"/>
                </a:solidFill>
              </a:rPr>
              <a:t>3</a:t>
            </a:r>
            <a:r>
              <a:rPr lang="en-GB" b="1" dirty="0" smtClean="0">
                <a:solidFill>
                  <a:srgbClr val="008000"/>
                </a:solidFill>
              </a:rPr>
              <a:t> correctors bump in H plane</a:t>
            </a:r>
            <a:endParaRPr lang="en-GB" b="1" dirty="0">
              <a:solidFill>
                <a:srgbClr val="008000"/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2342184" y="2226891"/>
            <a:ext cx="0" cy="1523171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1763515" y="2226894"/>
            <a:ext cx="0" cy="1666042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2927199" y="2226892"/>
            <a:ext cx="0" cy="1666044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6922706" y="2226891"/>
            <a:ext cx="0" cy="1523171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076827" y="3690671"/>
            <a:ext cx="5307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</a:rPr>
              <a:t>Q15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528040" y="3843071"/>
            <a:ext cx="5309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</a:rPr>
              <a:t>Q14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661842" y="3859948"/>
            <a:ext cx="5307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</a:rPr>
              <a:t>Q16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657349" y="3673794"/>
            <a:ext cx="5307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</a:rPr>
              <a:t>Q15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5347" y="3747705"/>
            <a:ext cx="1583605" cy="36933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B15=1.14*Q15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32" name="Oval 31"/>
          <p:cNvSpPr/>
          <p:nvPr/>
        </p:nvSpPr>
        <p:spPr>
          <a:xfrm>
            <a:off x="2155152" y="2924848"/>
            <a:ext cx="138545" cy="130849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4" name="Elbow Connector 33"/>
          <p:cNvCxnSpPr>
            <a:stCxn id="31" idx="0"/>
            <a:endCxn id="32" idx="2"/>
          </p:cNvCxnSpPr>
          <p:nvPr/>
        </p:nvCxnSpPr>
        <p:spPr>
          <a:xfrm rot="5400000" flipH="1" flipV="1">
            <a:off x="1102435" y="2694988"/>
            <a:ext cx="757432" cy="1348002"/>
          </a:xfrm>
          <a:prstGeom prst="bentConnector2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5127997" y="3680411"/>
            <a:ext cx="1572704" cy="36933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B15=0.86*Q15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36" name="Oval 35"/>
          <p:cNvSpPr/>
          <p:nvPr/>
        </p:nvSpPr>
        <p:spPr>
          <a:xfrm>
            <a:off x="6656070" y="3162546"/>
            <a:ext cx="138545" cy="130849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7" name="Elbow Connector 36"/>
          <p:cNvCxnSpPr>
            <a:stCxn id="35" idx="0"/>
            <a:endCxn id="36" idx="2"/>
          </p:cNvCxnSpPr>
          <p:nvPr/>
        </p:nvCxnSpPr>
        <p:spPr>
          <a:xfrm rot="5400000" flipH="1" flipV="1">
            <a:off x="6058989" y="3083331"/>
            <a:ext cx="452440" cy="741721"/>
          </a:xfrm>
          <a:prstGeom prst="bentConnector2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193292" y="4315416"/>
            <a:ext cx="4929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GB" dirty="0" smtClean="0"/>
              <a:t>First fast scans performed the night of 18</a:t>
            </a:r>
            <a:r>
              <a:rPr lang="en-GB" baseline="30000" dirty="0" smtClean="0"/>
              <a:t>th</a:t>
            </a:r>
            <a:r>
              <a:rPr lang="en-GB" dirty="0" smtClean="0"/>
              <a:t> April</a:t>
            </a:r>
            <a:endParaRPr lang="en-GB" dirty="0"/>
          </a:p>
        </p:txBody>
      </p:sp>
      <p:sp>
        <p:nvSpPr>
          <p:cNvPr id="39" name="TextBox 38"/>
          <p:cNvSpPr txBox="1"/>
          <p:nvPr/>
        </p:nvSpPr>
        <p:spPr>
          <a:xfrm>
            <a:off x="193292" y="4767146"/>
            <a:ext cx="5339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GB" dirty="0" smtClean="0"/>
              <a:t>First detailed scan performed the night of 20</a:t>
            </a:r>
            <a:r>
              <a:rPr lang="en-GB" baseline="30000" dirty="0" smtClean="0"/>
              <a:t>th</a:t>
            </a:r>
            <a:r>
              <a:rPr lang="en-GB" dirty="0" smtClean="0"/>
              <a:t> April:</a:t>
            </a:r>
            <a:r>
              <a:rPr lang="en-GB" baseline="30000" dirty="0" smtClean="0"/>
              <a:t> 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0" name="TextBox 39"/>
          <p:cNvSpPr txBox="1"/>
          <p:nvPr/>
        </p:nvSpPr>
        <p:spPr>
          <a:xfrm>
            <a:off x="632366" y="5167976"/>
            <a:ext cx="3788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charset="2"/>
              <a:buChar char="ü"/>
            </a:pPr>
            <a:r>
              <a:rPr lang="en-GB" i="1" dirty="0" smtClean="0"/>
              <a:t>Beam shaped with IR7-TCPs (H &amp; V)</a:t>
            </a:r>
            <a:endParaRPr lang="en-GB" i="1" dirty="0"/>
          </a:p>
        </p:txBody>
      </p:sp>
      <p:sp>
        <p:nvSpPr>
          <p:cNvPr id="41" name="TextBox 40"/>
          <p:cNvSpPr txBox="1"/>
          <p:nvPr/>
        </p:nvSpPr>
        <p:spPr>
          <a:xfrm>
            <a:off x="632366" y="5508857"/>
            <a:ext cx="3865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charset="2"/>
              <a:buChar char="ü"/>
            </a:pPr>
            <a:r>
              <a:rPr lang="en-GB" i="1" dirty="0" smtClean="0"/>
              <a:t>Systematic probing of local aperture </a:t>
            </a:r>
            <a:endParaRPr lang="en-GB" i="1" dirty="0"/>
          </a:p>
        </p:txBody>
      </p:sp>
      <p:sp>
        <p:nvSpPr>
          <p:cNvPr id="42" name="TextBox 41"/>
          <p:cNvSpPr txBox="1"/>
          <p:nvPr/>
        </p:nvSpPr>
        <p:spPr>
          <a:xfrm>
            <a:off x="632366" y="5814122"/>
            <a:ext cx="50685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charset="2"/>
              <a:buChar char="ü"/>
            </a:pPr>
            <a:r>
              <a:rPr lang="en-GB" i="1" dirty="0" smtClean="0"/>
              <a:t>Max excursion in H</a:t>
            </a:r>
            <a:r>
              <a:rPr lang="en-GB" i="1" dirty="0" smtClean="0">
                <a:latin typeface="Times"/>
                <a:cs typeface="Times"/>
              </a:rPr>
              <a:t>~±</a:t>
            </a:r>
            <a:r>
              <a:rPr lang="en-GB" i="1" dirty="0" smtClean="0"/>
              <a:t>14mm, </a:t>
            </a:r>
            <a:br>
              <a:rPr lang="en-GB" i="1" dirty="0" smtClean="0"/>
            </a:br>
            <a:r>
              <a:rPr lang="en-GB" i="1" dirty="0" smtClean="0"/>
              <a:t>in V</a:t>
            </a:r>
            <a:r>
              <a:rPr lang="en-GB" i="1" dirty="0" smtClean="0">
                <a:latin typeface="Times"/>
                <a:cs typeface="Times"/>
              </a:rPr>
              <a:t>~±</a:t>
            </a:r>
            <a:r>
              <a:rPr lang="en-GB" i="1" dirty="0" smtClean="0"/>
              <a:t>8mm (due to losses rising at Q14 and Q16)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13362679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0275"/>
            <a:ext cx="8229600" cy="1143000"/>
          </a:xfrm>
        </p:spPr>
        <p:txBody>
          <a:bodyPr/>
          <a:lstStyle/>
          <a:p>
            <a:r>
              <a:rPr lang="en-US" dirty="0" smtClean="0"/>
              <a:t>First scan 20-21/4/15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29/4/15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Daniele Mirarchi, BE-ABP-HSS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7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959" y="-12958"/>
            <a:ext cx="958946" cy="958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" descr="lcoll_logo3_small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8790" y="0"/>
            <a:ext cx="930153" cy="986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Connector 9"/>
          <p:cNvCxnSpPr/>
          <p:nvPr/>
        </p:nvCxnSpPr>
        <p:spPr>
          <a:xfrm>
            <a:off x="1658717" y="945988"/>
            <a:ext cx="5883261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safe_mm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71093"/>
            <a:ext cx="4404746" cy="4301199"/>
          </a:xfrm>
          <a:prstGeom prst="rect">
            <a:avLst/>
          </a:prstGeom>
        </p:spPr>
      </p:pic>
      <p:pic>
        <p:nvPicPr>
          <p:cNvPr id="11" name="Picture 10" descr="safe_sigma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4197" y="1971093"/>
            <a:ext cx="4404746" cy="430119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88172" y="1128788"/>
            <a:ext cx="41216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b="1" dirty="0" smtClean="0"/>
              <a:t>Cut applied </a:t>
            </a:r>
            <a:r>
              <a:rPr lang="en-GB" dirty="0" smtClean="0"/>
              <a:t>with IR7-TCPs: </a:t>
            </a:r>
            <a:r>
              <a:rPr lang="en-GB" b="1" dirty="0" smtClean="0"/>
              <a:t>4σ</a:t>
            </a:r>
            <a:r>
              <a:rPr lang="en-GB" b="1" baseline="-25000" dirty="0" smtClean="0"/>
              <a:t>y</a:t>
            </a:r>
            <a:r>
              <a:rPr lang="en-GB" b="1" dirty="0" smtClean="0"/>
              <a:t> and 3σ</a:t>
            </a:r>
            <a:r>
              <a:rPr lang="en-GB" b="1" baseline="-25000" dirty="0"/>
              <a:t>x</a:t>
            </a:r>
            <a:endParaRPr lang="en-GB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88172" y="1505052"/>
            <a:ext cx="6724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b="1" dirty="0" smtClean="0"/>
              <a:t>Step of 2-3mm </a:t>
            </a:r>
            <a:r>
              <a:rPr lang="en-GB" dirty="0" smtClean="0"/>
              <a:t>for </a:t>
            </a:r>
            <a:r>
              <a:rPr lang="en-GB" b="1" dirty="0" smtClean="0"/>
              <a:t>H</a:t>
            </a:r>
            <a:r>
              <a:rPr lang="en-GB" dirty="0" smtClean="0"/>
              <a:t> bumps, </a:t>
            </a:r>
            <a:r>
              <a:rPr lang="en-GB" b="1" dirty="0" smtClean="0"/>
              <a:t>1mm</a:t>
            </a:r>
            <a:r>
              <a:rPr lang="en-GB" dirty="0" smtClean="0"/>
              <a:t> for </a:t>
            </a:r>
            <a:r>
              <a:rPr lang="en-GB" b="1" dirty="0" smtClean="0"/>
              <a:t>V</a:t>
            </a:r>
            <a:r>
              <a:rPr lang="en-GB" dirty="0" smtClean="0"/>
              <a:t> bumps (</a:t>
            </a:r>
            <a:r>
              <a:rPr lang="en-GB" dirty="0" smtClean="0">
                <a:latin typeface="Times"/>
                <a:cs typeface="Times"/>
              </a:rPr>
              <a:t>~</a:t>
            </a:r>
            <a:r>
              <a:rPr lang="en-GB" dirty="0" smtClean="0">
                <a:cs typeface="Times"/>
              </a:rPr>
              <a:t>1.4</a:t>
            </a:r>
            <a:r>
              <a:rPr lang="en-GB" dirty="0" smtClean="0"/>
              <a:t>σ</a:t>
            </a:r>
            <a:r>
              <a:rPr lang="en-GB" baseline="-25000" dirty="0" smtClean="0"/>
              <a:t>y </a:t>
            </a:r>
            <a:r>
              <a:rPr lang="en-GB" dirty="0" smtClean="0"/>
              <a:t>at MB15R8)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2088001" y="1891966"/>
            <a:ext cx="49680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00E300"/>
                </a:solidFill>
              </a:rPr>
              <a:t>Safe aperture (last step before losses on MB15R8)</a:t>
            </a:r>
            <a:endParaRPr lang="en-GB" b="1" dirty="0">
              <a:solidFill>
                <a:srgbClr val="00E3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35079" y="2355110"/>
            <a:ext cx="28838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Physics </a:t>
            </a:r>
            <a:r>
              <a:rPr lang="en-GB" dirty="0">
                <a:solidFill>
                  <a:srgbClr val="0000FF"/>
                </a:solidFill>
              </a:rPr>
              <a:t>aperture at MB.15R8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338940" y="2355110"/>
            <a:ext cx="2189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A</a:t>
            </a:r>
            <a:r>
              <a:rPr lang="en-GB" dirty="0" smtClean="0">
                <a:solidFill>
                  <a:srgbClr val="0000FF"/>
                </a:solidFill>
              </a:rPr>
              <a:t>perture in units of </a:t>
            </a:r>
            <a:r>
              <a:rPr lang="en-GB" dirty="0" err="1" smtClean="0">
                <a:solidFill>
                  <a:srgbClr val="0000FF"/>
                </a:solidFill>
              </a:rPr>
              <a:t>σ</a:t>
            </a:r>
            <a:r>
              <a:rPr lang="en-GB" dirty="0" smtClean="0">
                <a:solidFill>
                  <a:srgbClr val="0000FF"/>
                </a:solidFill>
              </a:rPr>
              <a:t> </a:t>
            </a:r>
            <a:endParaRPr lang="en-GB" dirty="0">
              <a:solidFill>
                <a:srgbClr val="0000FF"/>
              </a:solidFill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 flipH="1">
            <a:off x="188172" y="4695304"/>
            <a:ext cx="3110459" cy="0"/>
          </a:xfrm>
          <a:prstGeom prst="line">
            <a:avLst/>
          </a:prstGeom>
          <a:ln w="3175" cmpd="sng">
            <a:solidFill>
              <a:srgbClr val="0000FF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065192" y="4301372"/>
            <a:ext cx="1095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 </a:t>
            </a:r>
            <a:r>
              <a:rPr lang="en-GB" dirty="0" smtClean="0">
                <a:solidFill>
                  <a:srgbClr val="0000FF"/>
                </a:solidFill>
                <a:latin typeface="Times"/>
                <a:cs typeface="Times"/>
              </a:rPr>
              <a:t>~</a:t>
            </a:r>
            <a:r>
              <a:rPr lang="en-GB" dirty="0" smtClean="0">
                <a:solidFill>
                  <a:srgbClr val="0000FF"/>
                </a:solidFill>
                <a:cs typeface="Times"/>
              </a:rPr>
              <a:t>-8.4</a:t>
            </a:r>
            <a:r>
              <a:rPr lang="en-GB" dirty="0" smtClean="0">
                <a:solidFill>
                  <a:srgbClr val="0000FF"/>
                </a:solidFill>
              </a:rPr>
              <a:t>mm</a:t>
            </a:r>
            <a:endParaRPr lang="en-GB" dirty="0">
              <a:solidFill>
                <a:srgbClr val="0000FF"/>
              </a:solidFill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 flipH="1">
            <a:off x="5021420" y="4815423"/>
            <a:ext cx="3110459" cy="0"/>
          </a:xfrm>
          <a:prstGeom prst="line">
            <a:avLst/>
          </a:prstGeom>
          <a:ln w="3175" cmpd="sng">
            <a:solidFill>
              <a:srgbClr val="0000FF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7898440" y="4461803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 </a:t>
            </a:r>
            <a:r>
              <a:rPr lang="en-GB" dirty="0" smtClean="0">
                <a:solidFill>
                  <a:srgbClr val="0000FF"/>
                </a:solidFill>
                <a:latin typeface="Times"/>
                <a:cs typeface="Times"/>
              </a:rPr>
              <a:t>~</a:t>
            </a:r>
            <a:r>
              <a:rPr lang="en-GB" dirty="0" smtClean="0">
                <a:solidFill>
                  <a:srgbClr val="0000FF"/>
                </a:solidFill>
              </a:rPr>
              <a:t>12σ</a:t>
            </a:r>
            <a:r>
              <a:rPr lang="en-GB" baseline="-25000" dirty="0" smtClean="0">
                <a:solidFill>
                  <a:srgbClr val="0000FF"/>
                </a:solidFill>
              </a:rPr>
              <a:t>y</a:t>
            </a:r>
            <a:endParaRPr lang="en-GB" baseline="-25000" dirty="0">
              <a:solidFill>
                <a:srgbClr val="0000FF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056884" y="956522"/>
            <a:ext cx="3782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i="1" dirty="0" smtClean="0">
                <a:solidFill>
                  <a:srgbClr val="0000FF"/>
                </a:solidFill>
              </a:rPr>
              <a:t>Measurements performed at injection</a:t>
            </a:r>
            <a:endParaRPr lang="en-GB" i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82004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touched_sigma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4196" y="1973919"/>
            <a:ext cx="4404747" cy="4301199"/>
          </a:xfrm>
          <a:prstGeom prst="rect">
            <a:avLst/>
          </a:prstGeom>
        </p:spPr>
      </p:pic>
      <p:pic>
        <p:nvPicPr>
          <p:cNvPr id="23" name="Picture 22" descr="touched_smm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9" y="1971093"/>
            <a:ext cx="4404746" cy="43011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0275"/>
            <a:ext cx="8229600" cy="1143000"/>
          </a:xfrm>
        </p:spPr>
        <p:txBody>
          <a:bodyPr/>
          <a:lstStyle/>
          <a:p>
            <a:r>
              <a:rPr lang="en-US" dirty="0" smtClean="0"/>
              <a:t>First scan 20-21/4/15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29/4/15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Daniele Mirarchi, BE-ABP-HSS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7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959" y="-12958"/>
            <a:ext cx="958946" cy="958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" descr="lcoll_logo3_small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8790" y="0"/>
            <a:ext cx="930153" cy="986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Connector 9"/>
          <p:cNvCxnSpPr/>
          <p:nvPr/>
        </p:nvCxnSpPr>
        <p:spPr>
          <a:xfrm>
            <a:off x="1658717" y="945988"/>
            <a:ext cx="5883261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88172" y="1128788"/>
            <a:ext cx="7532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b="1" dirty="0" smtClean="0"/>
              <a:t>V bumps stopped when losses observed </a:t>
            </a:r>
            <a:r>
              <a:rPr lang="en-GB" dirty="0" smtClean="0"/>
              <a:t>on BLMBI.15R8.B0T20_MBA-MBB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188172" y="1505052"/>
            <a:ext cx="7520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dirty="0" smtClean="0"/>
              <a:t>Each beam loss provoked about the </a:t>
            </a:r>
            <a:r>
              <a:rPr lang="en-GB" b="1" dirty="0" smtClean="0"/>
              <a:t>same BLM signal and drop in intensity</a:t>
            </a:r>
            <a:endParaRPr lang="en-GB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3620469" y="1891966"/>
            <a:ext cx="1903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FF0000"/>
                </a:solidFill>
              </a:rPr>
              <a:t>Touched aperture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35079" y="2355110"/>
            <a:ext cx="29360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Physics </a:t>
            </a:r>
            <a:r>
              <a:rPr lang="en-GB" dirty="0">
                <a:solidFill>
                  <a:srgbClr val="0000FF"/>
                </a:solidFill>
              </a:rPr>
              <a:t>aperture </a:t>
            </a:r>
            <a:r>
              <a:rPr lang="en-GB" dirty="0" smtClean="0">
                <a:solidFill>
                  <a:srgbClr val="0000FF"/>
                </a:solidFill>
              </a:rPr>
              <a:t>at </a:t>
            </a:r>
            <a:r>
              <a:rPr lang="en-GB" dirty="0">
                <a:solidFill>
                  <a:srgbClr val="0000FF"/>
                </a:solidFill>
              </a:rPr>
              <a:t>MB.15R8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338940" y="2355110"/>
            <a:ext cx="2189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A</a:t>
            </a:r>
            <a:r>
              <a:rPr lang="en-GB" dirty="0" smtClean="0">
                <a:solidFill>
                  <a:srgbClr val="0000FF"/>
                </a:solidFill>
              </a:rPr>
              <a:t>perture in units of </a:t>
            </a:r>
            <a:r>
              <a:rPr lang="en-GB" dirty="0" err="1" smtClean="0">
                <a:solidFill>
                  <a:srgbClr val="0000FF"/>
                </a:solidFill>
              </a:rPr>
              <a:t>σ</a:t>
            </a:r>
            <a:r>
              <a:rPr lang="en-GB" dirty="0" smtClean="0">
                <a:solidFill>
                  <a:srgbClr val="0000FF"/>
                </a:solidFill>
              </a:rPr>
              <a:t> </a:t>
            </a:r>
            <a:endParaRPr lang="en-GB" dirty="0">
              <a:solidFill>
                <a:srgbClr val="0000FF"/>
              </a:solidFill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 flipH="1">
            <a:off x="188172" y="4780248"/>
            <a:ext cx="3110459" cy="0"/>
          </a:xfrm>
          <a:prstGeom prst="line">
            <a:avLst/>
          </a:prstGeom>
          <a:ln w="3175" cmpd="sng">
            <a:solidFill>
              <a:srgbClr val="0000FF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065192" y="4386316"/>
            <a:ext cx="1095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 </a:t>
            </a:r>
            <a:r>
              <a:rPr lang="en-GB" dirty="0" smtClean="0">
                <a:solidFill>
                  <a:srgbClr val="0000FF"/>
                </a:solidFill>
                <a:latin typeface="Times"/>
                <a:cs typeface="Times"/>
              </a:rPr>
              <a:t>~</a:t>
            </a:r>
            <a:r>
              <a:rPr lang="en-GB" dirty="0" smtClean="0">
                <a:solidFill>
                  <a:srgbClr val="0000FF"/>
                </a:solidFill>
                <a:cs typeface="Times"/>
              </a:rPr>
              <a:t>-9.4</a:t>
            </a:r>
            <a:r>
              <a:rPr lang="en-GB" dirty="0" smtClean="0">
                <a:solidFill>
                  <a:srgbClr val="0000FF"/>
                </a:solidFill>
              </a:rPr>
              <a:t>mm</a:t>
            </a:r>
            <a:endParaRPr lang="en-GB" dirty="0">
              <a:solidFill>
                <a:srgbClr val="0000FF"/>
              </a:solidFill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 flipH="1">
            <a:off x="5021420" y="4923502"/>
            <a:ext cx="3110459" cy="0"/>
          </a:xfrm>
          <a:prstGeom prst="line">
            <a:avLst/>
          </a:prstGeom>
          <a:ln w="3175" cmpd="sng">
            <a:solidFill>
              <a:srgbClr val="0000FF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7898440" y="4569882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 </a:t>
            </a:r>
            <a:r>
              <a:rPr lang="en-GB" dirty="0" smtClean="0">
                <a:solidFill>
                  <a:srgbClr val="0000FF"/>
                </a:solidFill>
                <a:latin typeface="Times"/>
                <a:cs typeface="Times"/>
              </a:rPr>
              <a:t>~</a:t>
            </a:r>
            <a:r>
              <a:rPr lang="en-GB" dirty="0" smtClean="0">
                <a:solidFill>
                  <a:srgbClr val="0000FF"/>
                </a:solidFill>
              </a:rPr>
              <a:t>14σ</a:t>
            </a:r>
            <a:r>
              <a:rPr lang="en-GB" baseline="-25000" dirty="0" smtClean="0">
                <a:solidFill>
                  <a:srgbClr val="0000FF"/>
                </a:solidFill>
              </a:rPr>
              <a:t>y</a:t>
            </a:r>
            <a:endParaRPr lang="en-GB" baseline="-25000" dirty="0">
              <a:solidFill>
                <a:srgbClr val="0000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6792" y="6141110"/>
            <a:ext cx="8610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i="1" dirty="0" smtClean="0">
                <a:solidFill>
                  <a:srgbClr val="FF0000"/>
                </a:solidFill>
              </a:rPr>
              <a:t>Edge of aperture restriction found between </a:t>
            </a:r>
            <a:r>
              <a:rPr lang="en-GB" i="1" dirty="0" smtClean="0">
                <a:solidFill>
                  <a:srgbClr val="FF0000"/>
                </a:solidFill>
                <a:latin typeface="Times"/>
                <a:cs typeface="Times"/>
              </a:rPr>
              <a:t>~ -</a:t>
            </a:r>
            <a:r>
              <a:rPr lang="en-GB" i="1" dirty="0" smtClean="0">
                <a:solidFill>
                  <a:srgbClr val="FF0000"/>
                </a:solidFill>
              </a:rPr>
              <a:t>8.4mm and </a:t>
            </a:r>
            <a:r>
              <a:rPr lang="en-GB" i="1" dirty="0" smtClean="0">
                <a:solidFill>
                  <a:srgbClr val="FF0000"/>
                </a:solidFill>
                <a:latin typeface="Times"/>
                <a:cs typeface="Times"/>
              </a:rPr>
              <a:t>~ -</a:t>
            </a:r>
            <a:r>
              <a:rPr lang="en-GB" i="1" dirty="0" smtClean="0">
                <a:solidFill>
                  <a:srgbClr val="FF0000"/>
                </a:solidFill>
              </a:rPr>
              <a:t>9.4mm, i.e. </a:t>
            </a:r>
            <a:r>
              <a:rPr lang="en-GB" i="1" dirty="0" smtClean="0">
                <a:solidFill>
                  <a:srgbClr val="FF0000"/>
                </a:solidFill>
                <a:latin typeface="Times"/>
                <a:cs typeface="Times"/>
              </a:rPr>
              <a:t>~</a:t>
            </a:r>
            <a:r>
              <a:rPr lang="en-GB" i="1" dirty="0" smtClean="0">
                <a:solidFill>
                  <a:srgbClr val="FF0000"/>
                </a:solidFill>
              </a:rPr>
              <a:t>12σ</a:t>
            </a:r>
            <a:r>
              <a:rPr lang="en-GB" i="1" baseline="-25000" dirty="0" smtClean="0">
                <a:solidFill>
                  <a:srgbClr val="FF0000"/>
                </a:solidFill>
              </a:rPr>
              <a:t>y</a:t>
            </a:r>
            <a:r>
              <a:rPr lang="en-GB" i="1" dirty="0" smtClean="0">
                <a:solidFill>
                  <a:srgbClr val="FF0000"/>
                </a:solidFill>
              </a:rPr>
              <a:t> and </a:t>
            </a:r>
            <a:r>
              <a:rPr lang="en-GB" i="1" dirty="0" smtClean="0">
                <a:solidFill>
                  <a:srgbClr val="FF0000"/>
                </a:solidFill>
                <a:latin typeface="Times"/>
                <a:cs typeface="Times"/>
              </a:rPr>
              <a:t>~</a:t>
            </a:r>
            <a:r>
              <a:rPr lang="en-GB" i="1" dirty="0" smtClean="0">
                <a:solidFill>
                  <a:srgbClr val="FF0000"/>
                </a:solidFill>
              </a:rPr>
              <a:t>14σ</a:t>
            </a:r>
            <a:r>
              <a:rPr lang="en-GB" i="1" baseline="-25000" dirty="0" smtClean="0">
                <a:solidFill>
                  <a:srgbClr val="FF0000"/>
                </a:solidFill>
              </a:rPr>
              <a:t>y</a:t>
            </a:r>
            <a:endParaRPr lang="en-GB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13232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0275"/>
            <a:ext cx="8229600" cy="1143000"/>
          </a:xfrm>
        </p:spPr>
        <p:txBody>
          <a:bodyPr/>
          <a:lstStyle/>
          <a:p>
            <a:r>
              <a:rPr lang="en-US" dirty="0" smtClean="0"/>
              <a:t>OP scans 22/4/15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29/4/15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Daniele Mirarchi, BE-ABP-HSS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7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959" y="-12958"/>
            <a:ext cx="958946" cy="958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" descr="lcoll_logo3_small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8790" y="0"/>
            <a:ext cx="930153" cy="986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Connector 9"/>
          <p:cNvCxnSpPr/>
          <p:nvPr/>
        </p:nvCxnSpPr>
        <p:spPr>
          <a:xfrm>
            <a:off x="1658717" y="945988"/>
            <a:ext cx="5883261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37387" y="1503231"/>
            <a:ext cx="88280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b="1" dirty="0" smtClean="0"/>
              <a:t>Similar scan performed </a:t>
            </a:r>
            <a:r>
              <a:rPr lang="en-GB" dirty="0" smtClean="0"/>
              <a:t>during the night shift of 22</a:t>
            </a:r>
            <a:r>
              <a:rPr lang="en-GB" baseline="30000" dirty="0" smtClean="0"/>
              <a:t>nd</a:t>
            </a:r>
            <a:r>
              <a:rPr lang="en-GB" dirty="0" smtClean="0"/>
              <a:t> April by OP (B. </a:t>
            </a:r>
            <a:r>
              <a:rPr lang="en-GB" dirty="0" err="1" smtClean="0"/>
              <a:t>Salvachua</a:t>
            </a:r>
            <a:r>
              <a:rPr lang="en-GB" dirty="0" smtClean="0"/>
              <a:t>) </a:t>
            </a:r>
            <a:r>
              <a:rPr lang="en-GB" b="1" dirty="0" smtClean="0">
                <a:solidFill>
                  <a:srgbClr val="0000FF"/>
                </a:solidFill>
              </a:rPr>
              <a:t>at flat top</a:t>
            </a:r>
            <a:endParaRPr lang="en-GB" b="1" dirty="0">
              <a:solidFill>
                <a:srgbClr val="0000F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72479" y="2050374"/>
            <a:ext cx="44678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charset="2"/>
              <a:buChar char="ü"/>
            </a:pPr>
            <a:r>
              <a:rPr lang="en-GB" b="1" dirty="0" smtClean="0"/>
              <a:t>Cut applied </a:t>
            </a:r>
            <a:r>
              <a:rPr lang="en-GB" dirty="0" smtClean="0"/>
              <a:t>with IR7-TCPs: </a:t>
            </a:r>
            <a:r>
              <a:rPr lang="en-GB" b="1" dirty="0" smtClean="0"/>
              <a:t>9.5σ</a:t>
            </a:r>
            <a:r>
              <a:rPr lang="en-GB" b="1" baseline="-25000" dirty="0"/>
              <a:t>x</a:t>
            </a:r>
            <a:r>
              <a:rPr lang="en-GB" b="1" dirty="0" smtClean="0"/>
              <a:t> and 5.4σ</a:t>
            </a:r>
            <a:r>
              <a:rPr lang="en-GB" b="1" baseline="-25000" dirty="0"/>
              <a:t>y</a:t>
            </a:r>
            <a:endParaRPr lang="en-GB" b="1" dirty="0" smtClean="0"/>
          </a:p>
        </p:txBody>
      </p:sp>
      <p:sp>
        <p:nvSpPr>
          <p:cNvPr id="16" name="TextBox 15"/>
          <p:cNvSpPr txBox="1"/>
          <p:nvPr/>
        </p:nvSpPr>
        <p:spPr>
          <a:xfrm>
            <a:off x="137387" y="3413227"/>
            <a:ext cx="35317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GB" dirty="0" smtClean="0"/>
              <a:t>Less positions probed, however: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672479" y="3985320"/>
            <a:ext cx="6365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charset="2"/>
              <a:buChar char="ü"/>
            </a:pPr>
            <a:r>
              <a:rPr lang="en-GB" b="1" dirty="0" smtClean="0"/>
              <a:t>First </a:t>
            </a:r>
            <a:r>
              <a:rPr lang="en-GB" b="1" dirty="0"/>
              <a:t>losses</a:t>
            </a:r>
            <a:r>
              <a:rPr lang="en-GB" dirty="0"/>
              <a:t> in C15R8 observed </a:t>
            </a:r>
            <a:r>
              <a:rPr lang="en-GB" dirty="0" smtClean="0"/>
              <a:t>with: </a:t>
            </a:r>
            <a:r>
              <a:rPr lang="en-GB" b="1" dirty="0" smtClean="0"/>
              <a:t>bump H=0mm, V= -1.7mm</a:t>
            </a:r>
            <a:endParaRPr lang="en-GB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672479" y="2625896"/>
            <a:ext cx="4852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charset="2"/>
              <a:buChar char="ü"/>
            </a:pPr>
            <a:r>
              <a:rPr lang="en-GB" b="1" dirty="0" smtClean="0"/>
              <a:t>Steps of </a:t>
            </a:r>
            <a:r>
              <a:rPr lang="en-GB" b="1" dirty="0" smtClean="0">
                <a:latin typeface="Times"/>
                <a:cs typeface="Times"/>
              </a:rPr>
              <a:t>~</a:t>
            </a:r>
            <a:r>
              <a:rPr lang="en-GB" b="1" dirty="0" smtClean="0"/>
              <a:t>200μm </a:t>
            </a:r>
            <a:r>
              <a:rPr lang="en-GB" dirty="0" smtClean="0"/>
              <a:t>(</a:t>
            </a:r>
            <a:r>
              <a:rPr lang="en-GB" dirty="0" smtClean="0">
                <a:latin typeface="Times"/>
                <a:cs typeface="Times"/>
              </a:rPr>
              <a:t>~</a:t>
            </a:r>
            <a:r>
              <a:rPr lang="en-GB" dirty="0" smtClean="0">
                <a:cs typeface="Times"/>
              </a:rPr>
              <a:t>1</a:t>
            </a:r>
            <a:r>
              <a:rPr lang="en-GB" dirty="0" smtClean="0"/>
              <a:t>σ</a:t>
            </a:r>
            <a:r>
              <a:rPr lang="en-GB" baseline="-25000" dirty="0" smtClean="0"/>
              <a:t>y </a:t>
            </a:r>
            <a:r>
              <a:rPr lang="en-GB" dirty="0" smtClean="0"/>
              <a:t>at MB15R8) for </a:t>
            </a:r>
            <a:r>
              <a:rPr lang="en-GB" b="1" dirty="0" smtClean="0"/>
              <a:t>V</a:t>
            </a:r>
            <a:r>
              <a:rPr lang="en-GB" dirty="0" smtClean="0"/>
              <a:t> bump 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576199" y="4907412"/>
            <a:ext cx="79916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Taking into account the beam dimensions of 5.4σ</a:t>
            </a:r>
            <a:r>
              <a:rPr lang="en-GB" baseline="-25000" dirty="0" smtClean="0"/>
              <a:t>y</a:t>
            </a:r>
            <a:r>
              <a:rPr lang="en-GB" dirty="0" smtClean="0"/>
              <a:t> , and translating this at MB.15R8: 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214717" y="5505013"/>
            <a:ext cx="87145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i="1" dirty="0" smtClean="0">
                <a:solidFill>
                  <a:srgbClr val="FF0000"/>
                </a:solidFill>
              </a:rPr>
              <a:t>Edge of aperture restriction found between </a:t>
            </a:r>
            <a:r>
              <a:rPr lang="en-GB" i="1" dirty="0" smtClean="0">
                <a:solidFill>
                  <a:srgbClr val="FF0000"/>
                </a:solidFill>
                <a:latin typeface="Times"/>
                <a:cs typeface="Times"/>
              </a:rPr>
              <a:t>~ </a:t>
            </a:r>
            <a:r>
              <a:rPr lang="en-GB" i="1" dirty="0" smtClean="0">
                <a:solidFill>
                  <a:srgbClr val="FF0000"/>
                </a:solidFill>
                <a:cs typeface="Times"/>
              </a:rPr>
              <a:t>-3.1mm</a:t>
            </a:r>
            <a:r>
              <a:rPr lang="en-GB" i="1" dirty="0" smtClean="0">
                <a:solidFill>
                  <a:srgbClr val="FF0000"/>
                </a:solidFill>
              </a:rPr>
              <a:t> and </a:t>
            </a:r>
            <a:r>
              <a:rPr lang="en-GB" i="1" dirty="0" smtClean="0">
                <a:solidFill>
                  <a:srgbClr val="FF0000"/>
                </a:solidFill>
                <a:latin typeface="Times"/>
                <a:cs typeface="Times"/>
              </a:rPr>
              <a:t>~ </a:t>
            </a:r>
            <a:r>
              <a:rPr lang="en-GB" i="1" dirty="0" smtClean="0">
                <a:solidFill>
                  <a:srgbClr val="FF0000"/>
                </a:solidFill>
                <a:cs typeface="Times"/>
              </a:rPr>
              <a:t>-3.3mm</a:t>
            </a:r>
            <a:r>
              <a:rPr lang="en-GB" i="1" dirty="0">
                <a:solidFill>
                  <a:srgbClr val="FF0000"/>
                </a:solidFill>
              </a:rPr>
              <a:t>, i.e. </a:t>
            </a:r>
            <a:r>
              <a:rPr lang="en-GB" i="1" dirty="0" smtClean="0">
                <a:solidFill>
                  <a:srgbClr val="FF0000"/>
                </a:solidFill>
                <a:latin typeface="Times"/>
                <a:cs typeface="Times"/>
              </a:rPr>
              <a:t>~</a:t>
            </a:r>
            <a:r>
              <a:rPr lang="en-GB" i="1" dirty="0" smtClean="0">
                <a:solidFill>
                  <a:srgbClr val="FF0000"/>
                </a:solidFill>
              </a:rPr>
              <a:t>4.5σ</a:t>
            </a:r>
            <a:r>
              <a:rPr lang="en-GB" i="1" baseline="-25000" dirty="0" smtClean="0">
                <a:solidFill>
                  <a:srgbClr val="FF0000"/>
                </a:solidFill>
              </a:rPr>
              <a:t>y</a:t>
            </a:r>
            <a:r>
              <a:rPr lang="en-GB" i="1" dirty="0" smtClean="0">
                <a:solidFill>
                  <a:srgbClr val="FF0000"/>
                </a:solidFill>
              </a:rPr>
              <a:t> </a:t>
            </a:r>
            <a:r>
              <a:rPr lang="en-GB" i="1" dirty="0">
                <a:solidFill>
                  <a:srgbClr val="FF0000"/>
                </a:solidFill>
              </a:rPr>
              <a:t>and </a:t>
            </a:r>
            <a:r>
              <a:rPr lang="en-GB" i="1" dirty="0" smtClean="0">
                <a:solidFill>
                  <a:srgbClr val="FF0000"/>
                </a:solidFill>
                <a:latin typeface="Times"/>
                <a:cs typeface="Times"/>
              </a:rPr>
              <a:t>~</a:t>
            </a:r>
            <a:r>
              <a:rPr lang="en-GB" i="1" dirty="0" smtClean="0">
                <a:solidFill>
                  <a:srgbClr val="FF0000"/>
                </a:solidFill>
              </a:rPr>
              <a:t>4.8σ</a:t>
            </a:r>
            <a:r>
              <a:rPr lang="en-GB" i="1" baseline="-25000" dirty="0" smtClean="0">
                <a:solidFill>
                  <a:srgbClr val="FF0000"/>
                </a:solidFill>
              </a:rPr>
              <a:t>y</a:t>
            </a:r>
            <a:r>
              <a:rPr lang="en-GB" i="1" dirty="0" smtClean="0">
                <a:solidFill>
                  <a:srgbClr val="FF0000"/>
                </a:solidFill>
              </a:rPr>
              <a:t> </a:t>
            </a:r>
            <a:endParaRPr lang="en-GB" i="1" dirty="0">
              <a:solidFill>
                <a:srgbClr val="FF0000"/>
              </a:solidFill>
            </a:endParaRPr>
          </a:p>
        </p:txBody>
      </p:sp>
      <p:sp>
        <p:nvSpPr>
          <p:cNvPr id="21" name="Down Arrow 20"/>
          <p:cNvSpPr/>
          <p:nvPr/>
        </p:nvSpPr>
        <p:spPr>
          <a:xfrm>
            <a:off x="4008036" y="4440748"/>
            <a:ext cx="1127929" cy="31599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1621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safe_s_tot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0830" y="1982610"/>
            <a:ext cx="4398078" cy="4302640"/>
          </a:xfrm>
          <a:prstGeom prst="rect">
            <a:avLst/>
          </a:prstGeom>
        </p:spPr>
      </p:pic>
      <p:pic>
        <p:nvPicPr>
          <p:cNvPr id="24" name="Picture 23" descr="safe_mm_tot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9" y="1982610"/>
            <a:ext cx="4392953" cy="428968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0275"/>
            <a:ext cx="8229600" cy="1143000"/>
          </a:xfrm>
        </p:spPr>
        <p:txBody>
          <a:bodyPr/>
          <a:lstStyle/>
          <a:p>
            <a:r>
              <a:rPr lang="en-US" dirty="0" smtClean="0"/>
              <a:t>Second scan 23/4/15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29/4/15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Daniele Mirarchi, BE-ABP-HSS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7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959" y="-12958"/>
            <a:ext cx="958946" cy="958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" descr="lcoll_logo3_small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8790" y="0"/>
            <a:ext cx="930153" cy="986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Connector 9"/>
          <p:cNvCxnSpPr/>
          <p:nvPr/>
        </p:nvCxnSpPr>
        <p:spPr>
          <a:xfrm>
            <a:off x="1658717" y="945988"/>
            <a:ext cx="5883261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88172" y="1128788"/>
            <a:ext cx="41216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b="1" dirty="0" smtClean="0"/>
              <a:t>Cut applied </a:t>
            </a:r>
            <a:r>
              <a:rPr lang="en-GB" dirty="0" smtClean="0"/>
              <a:t>with IR7-TCPs: </a:t>
            </a:r>
            <a:r>
              <a:rPr lang="en-GB" b="1" dirty="0" smtClean="0"/>
              <a:t>4σ</a:t>
            </a:r>
            <a:r>
              <a:rPr lang="en-GB" b="1" baseline="-25000" dirty="0" smtClean="0"/>
              <a:t>y</a:t>
            </a:r>
            <a:r>
              <a:rPr lang="en-GB" b="1" dirty="0" smtClean="0"/>
              <a:t> and 2σ</a:t>
            </a:r>
            <a:r>
              <a:rPr lang="en-GB" b="1" baseline="-25000" dirty="0" smtClean="0"/>
              <a:t>x</a:t>
            </a:r>
            <a:endParaRPr lang="en-GB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88172" y="1505052"/>
            <a:ext cx="67120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b="1" dirty="0" smtClean="0"/>
              <a:t>Step of 2mm </a:t>
            </a:r>
            <a:r>
              <a:rPr lang="en-GB" dirty="0" smtClean="0"/>
              <a:t>for </a:t>
            </a:r>
            <a:r>
              <a:rPr lang="en-GB" b="1" dirty="0" smtClean="0"/>
              <a:t>H</a:t>
            </a:r>
            <a:r>
              <a:rPr lang="en-GB" dirty="0" smtClean="0"/>
              <a:t> bumps, </a:t>
            </a:r>
            <a:r>
              <a:rPr lang="en-GB" b="1" dirty="0" smtClean="0"/>
              <a:t>0.5mm</a:t>
            </a:r>
            <a:r>
              <a:rPr lang="en-GB" dirty="0" smtClean="0"/>
              <a:t> for </a:t>
            </a:r>
            <a:r>
              <a:rPr lang="en-GB" b="1" dirty="0" smtClean="0"/>
              <a:t>V</a:t>
            </a:r>
            <a:r>
              <a:rPr lang="en-GB" dirty="0" smtClean="0"/>
              <a:t> bumps (</a:t>
            </a:r>
            <a:r>
              <a:rPr lang="en-GB" dirty="0" smtClean="0">
                <a:latin typeface="Times"/>
                <a:cs typeface="Times"/>
              </a:rPr>
              <a:t>~</a:t>
            </a:r>
            <a:r>
              <a:rPr lang="en-GB" dirty="0" smtClean="0">
                <a:cs typeface="Times"/>
              </a:rPr>
              <a:t>0.7</a:t>
            </a:r>
            <a:r>
              <a:rPr lang="en-GB" dirty="0" smtClean="0"/>
              <a:t>σ</a:t>
            </a:r>
            <a:r>
              <a:rPr lang="en-GB" baseline="-25000" dirty="0" smtClean="0"/>
              <a:t>y </a:t>
            </a:r>
            <a:r>
              <a:rPr lang="en-GB" dirty="0" smtClean="0"/>
              <a:t>at MB15R8)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2088001" y="1877025"/>
            <a:ext cx="49680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00E300"/>
                </a:solidFill>
              </a:rPr>
              <a:t>Safe aperture (last step before losses on MB15R8)</a:t>
            </a:r>
            <a:endParaRPr lang="en-GB" b="1" dirty="0">
              <a:solidFill>
                <a:srgbClr val="00E3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35079" y="2355110"/>
            <a:ext cx="29360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Physics </a:t>
            </a:r>
            <a:r>
              <a:rPr lang="en-GB" dirty="0">
                <a:solidFill>
                  <a:srgbClr val="0000FF"/>
                </a:solidFill>
              </a:rPr>
              <a:t>aperture </a:t>
            </a:r>
            <a:r>
              <a:rPr lang="en-GB" dirty="0" smtClean="0">
                <a:solidFill>
                  <a:srgbClr val="0000FF"/>
                </a:solidFill>
              </a:rPr>
              <a:t>at </a:t>
            </a:r>
            <a:r>
              <a:rPr lang="en-GB" dirty="0">
                <a:solidFill>
                  <a:srgbClr val="0000FF"/>
                </a:solidFill>
              </a:rPr>
              <a:t>MB.15R8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338940" y="2355110"/>
            <a:ext cx="2189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A</a:t>
            </a:r>
            <a:r>
              <a:rPr lang="en-GB" dirty="0" smtClean="0">
                <a:solidFill>
                  <a:srgbClr val="0000FF"/>
                </a:solidFill>
              </a:rPr>
              <a:t>perture in units of </a:t>
            </a:r>
            <a:r>
              <a:rPr lang="en-GB" dirty="0" err="1" smtClean="0">
                <a:solidFill>
                  <a:srgbClr val="0000FF"/>
                </a:solidFill>
              </a:rPr>
              <a:t>σ</a:t>
            </a:r>
            <a:r>
              <a:rPr lang="en-GB" dirty="0" smtClean="0">
                <a:solidFill>
                  <a:srgbClr val="0000FF"/>
                </a:solidFill>
              </a:rPr>
              <a:t> </a:t>
            </a:r>
            <a:endParaRPr lang="en-GB" dirty="0">
              <a:solidFill>
                <a:srgbClr val="0000FF"/>
              </a:solidFill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 flipH="1">
            <a:off x="188172" y="4695304"/>
            <a:ext cx="3110459" cy="0"/>
          </a:xfrm>
          <a:prstGeom prst="line">
            <a:avLst/>
          </a:prstGeom>
          <a:ln w="3175" cmpd="sng">
            <a:solidFill>
              <a:srgbClr val="0000FF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065192" y="4301372"/>
            <a:ext cx="10190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 </a:t>
            </a:r>
            <a:r>
              <a:rPr lang="en-GB" dirty="0" smtClean="0">
                <a:solidFill>
                  <a:srgbClr val="0000FF"/>
                </a:solidFill>
                <a:latin typeface="Times"/>
                <a:cs typeface="Times"/>
              </a:rPr>
              <a:t>~</a:t>
            </a:r>
            <a:r>
              <a:rPr lang="en-GB" dirty="0" smtClean="0">
                <a:solidFill>
                  <a:srgbClr val="0000FF"/>
                </a:solidFill>
                <a:cs typeface="Times"/>
              </a:rPr>
              <a:t>8.4</a:t>
            </a:r>
            <a:r>
              <a:rPr lang="en-GB" dirty="0" smtClean="0">
                <a:solidFill>
                  <a:srgbClr val="0000FF"/>
                </a:solidFill>
              </a:rPr>
              <a:t>mm</a:t>
            </a:r>
            <a:endParaRPr lang="en-GB" dirty="0">
              <a:solidFill>
                <a:srgbClr val="0000FF"/>
              </a:solidFill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 flipH="1">
            <a:off x="5021420" y="4815423"/>
            <a:ext cx="3110459" cy="0"/>
          </a:xfrm>
          <a:prstGeom prst="line">
            <a:avLst/>
          </a:prstGeom>
          <a:ln w="3175" cmpd="sng">
            <a:solidFill>
              <a:srgbClr val="0000FF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7898440" y="4461803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 </a:t>
            </a:r>
            <a:r>
              <a:rPr lang="en-GB" dirty="0" smtClean="0">
                <a:solidFill>
                  <a:srgbClr val="0000FF"/>
                </a:solidFill>
                <a:latin typeface="Times"/>
                <a:cs typeface="Times"/>
              </a:rPr>
              <a:t>~</a:t>
            </a:r>
            <a:r>
              <a:rPr lang="en-GB" dirty="0" smtClean="0">
                <a:solidFill>
                  <a:srgbClr val="0000FF"/>
                </a:solidFill>
              </a:rPr>
              <a:t>12σ</a:t>
            </a:r>
            <a:r>
              <a:rPr lang="en-GB" baseline="-25000" dirty="0" smtClean="0">
                <a:solidFill>
                  <a:srgbClr val="0000FF"/>
                </a:solidFill>
              </a:rPr>
              <a:t>y</a:t>
            </a:r>
            <a:endParaRPr lang="en-GB" baseline="-25000" dirty="0">
              <a:solidFill>
                <a:srgbClr val="0000FF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056884" y="956522"/>
            <a:ext cx="3782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i="1" dirty="0" smtClean="0">
                <a:solidFill>
                  <a:srgbClr val="0000FF"/>
                </a:solidFill>
              </a:rPr>
              <a:t>Measurements performed at injection</a:t>
            </a:r>
            <a:endParaRPr lang="en-GB" i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22306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 descr="touched_s_tot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2720" y="1974682"/>
            <a:ext cx="4406223" cy="4302641"/>
          </a:xfrm>
          <a:prstGeom prst="rect">
            <a:avLst/>
          </a:prstGeom>
        </p:spPr>
      </p:pic>
      <p:pic>
        <p:nvPicPr>
          <p:cNvPr id="25" name="Picture 24" descr="touched_mm_tot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74682"/>
            <a:ext cx="4403965" cy="430043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0275"/>
            <a:ext cx="8229600" cy="1143000"/>
          </a:xfrm>
        </p:spPr>
        <p:txBody>
          <a:bodyPr/>
          <a:lstStyle/>
          <a:p>
            <a:r>
              <a:rPr lang="en-US" dirty="0" smtClean="0"/>
              <a:t>Second scan 23/4/15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29/4/15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Daniele Mirarchi, BE-ABP-HSS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7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959" y="-12958"/>
            <a:ext cx="958946" cy="958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" descr="lcoll_logo3_small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8790" y="0"/>
            <a:ext cx="930153" cy="986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Connector 9"/>
          <p:cNvCxnSpPr/>
          <p:nvPr/>
        </p:nvCxnSpPr>
        <p:spPr>
          <a:xfrm>
            <a:off x="1658717" y="945988"/>
            <a:ext cx="5883261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88172" y="1064216"/>
            <a:ext cx="7532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b="1" dirty="0" smtClean="0"/>
              <a:t>V bumps stopped when losses observed </a:t>
            </a:r>
            <a:r>
              <a:rPr lang="en-GB" dirty="0" smtClean="0"/>
              <a:t>on BLMBI.15R8.B0T20_MBA-MBB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188172" y="1397432"/>
            <a:ext cx="7648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dirty="0" smtClean="0"/>
              <a:t>Tentatively each beam loss provoked </a:t>
            </a:r>
            <a:r>
              <a:rPr lang="en-GB" b="1" dirty="0" smtClean="0"/>
              <a:t>same BLM signal and drop in intensity</a:t>
            </a:r>
            <a:endParaRPr lang="en-GB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3620469" y="1980541"/>
            <a:ext cx="1903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FF0000"/>
                </a:solidFill>
              </a:rPr>
              <a:t>Touched aperture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35079" y="2355110"/>
            <a:ext cx="29360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Physics </a:t>
            </a:r>
            <a:r>
              <a:rPr lang="en-GB" dirty="0">
                <a:solidFill>
                  <a:srgbClr val="0000FF"/>
                </a:solidFill>
              </a:rPr>
              <a:t>aperture </a:t>
            </a:r>
            <a:r>
              <a:rPr lang="en-GB" dirty="0" smtClean="0">
                <a:solidFill>
                  <a:srgbClr val="0000FF"/>
                </a:solidFill>
              </a:rPr>
              <a:t>at </a:t>
            </a:r>
            <a:r>
              <a:rPr lang="en-GB" dirty="0">
                <a:solidFill>
                  <a:srgbClr val="0000FF"/>
                </a:solidFill>
              </a:rPr>
              <a:t>MB.15R8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338940" y="2355110"/>
            <a:ext cx="2189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A</a:t>
            </a:r>
            <a:r>
              <a:rPr lang="en-GB" dirty="0" smtClean="0">
                <a:solidFill>
                  <a:srgbClr val="0000FF"/>
                </a:solidFill>
              </a:rPr>
              <a:t>perture in units of </a:t>
            </a:r>
            <a:r>
              <a:rPr lang="en-GB" dirty="0" err="1" smtClean="0">
                <a:solidFill>
                  <a:srgbClr val="0000FF"/>
                </a:solidFill>
              </a:rPr>
              <a:t>σ</a:t>
            </a:r>
            <a:r>
              <a:rPr lang="en-GB" dirty="0" smtClean="0">
                <a:solidFill>
                  <a:srgbClr val="0000FF"/>
                </a:solidFill>
              </a:rPr>
              <a:t> </a:t>
            </a:r>
            <a:endParaRPr lang="en-GB" dirty="0">
              <a:solidFill>
                <a:srgbClr val="0000FF"/>
              </a:solidFill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 flipH="1">
            <a:off x="188172" y="4744447"/>
            <a:ext cx="3110459" cy="0"/>
          </a:xfrm>
          <a:prstGeom prst="line">
            <a:avLst/>
          </a:prstGeom>
          <a:ln w="3175" cmpd="sng">
            <a:solidFill>
              <a:srgbClr val="0000FF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065192" y="4350515"/>
            <a:ext cx="1095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 </a:t>
            </a:r>
            <a:r>
              <a:rPr lang="en-GB" dirty="0" smtClean="0">
                <a:solidFill>
                  <a:srgbClr val="0000FF"/>
                </a:solidFill>
                <a:latin typeface="Times"/>
                <a:cs typeface="Times"/>
              </a:rPr>
              <a:t>~</a:t>
            </a:r>
            <a:r>
              <a:rPr lang="en-GB" dirty="0" smtClean="0">
                <a:solidFill>
                  <a:srgbClr val="0000FF"/>
                </a:solidFill>
                <a:cs typeface="Times"/>
              </a:rPr>
              <a:t>-9.0</a:t>
            </a:r>
            <a:r>
              <a:rPr lang="en-GB" dirty="0" smtClean="0">
                <a:solidFill>
                  <a:srgbClr val="0000FF"/>
                </a:solidFill>
              </a:rPr>
              <a:t>mm</a:t>
            </a:r>
            <a:endParaRPr lang="en-GB" dirty="0">
              <a:solidFill>
                <a:srgbClr val="0000FF"/>
              </a:solidFill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 flipH="1">
            <a:off x="5021420" y="4878403"/>
            <a:ext cx="3110459" cy="0"/>
          </a:xfrm>
          <a:prstGeom prst="line">
            <a:avLst/>
          </a:prstGeom>
          <a:ln w="3175" cmpd="sng">
            <a:solidFill>
              <a:srgbClr val="0000FF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7898440" y="4524783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 </a:t>
            </a:r>
            <a:r>
              <a:rPr lang="en-GB" dirty="0" smtClean="0">
                <a:solidFill>
                  <a:srgbClr val="0000FF"/>
                </a:solidFill>
                <a:latin typeface="Times"/>
                <a:cs typeface="Times"/>
              </a:rPr>
              <a:t>~</a:t>
            </a:r>
            <a:r>
              <a:rPr lang="en-GB" dirty="0" smtClean="0">
                <a:solidFill>
                  <a:srgbClr val="0000FF"/>
                </a:solidFill>
              </a:rPr>
              <a:t>13σ</a:t>
            </a:r>
            <a:r>
              <a:rPr lang="en-GB" baseline="-25000" dirty="0" smtClean="0">
                <a:solidFill>
                  <a:srgbClr val="0000FF"/>
                </a:solidFill>
              </a:rPr>
              <a:t>y</a:t>
            </a:r>
            <a:endParaRPr lang="en-GB" baseline="-25000" dirty="0">
              <a:solidFill>
                <a:srgbClr val="0000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6792" y="6141110"/>
            <a:ext cx="8610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i="1" dirty="0" smtClean="0">
                <a:solidFill>
                  <a:srgbClr val="FF0000"/>
                </a:solidFill>
              </a:rPr>
              <a:t>Edge of aperture restriction found between </a:t>
            </a:r>
            <a:r>
              <a:rPr lang="en-GB" i="1" dirty="0" smtClean="0">
                <a:solidFill>
                  <a:srgbClr val="FF0000"/>
                </a:solidFill>
                <a:latin typeface="Times"/>
                <a:cs typeface="Times"/>
              </a:rPr>
              <a:t>~ -</a:t>
            </a:r>
            <a:r>
              <a:rPr lang="en-GB" i="1" dirty="0" smtClean="0">
                <a:solidFill>
                  <a:srgbClr val="FF0000"/>
                </a:solidFill>
              </a:rPr>
              <a:t>8.4mm and </a:t>
            </a:r>
            <a:r>
              <a:rPr lang="en-GB" i="1" dirty="0" smtClean="0">
                <a:solidFill>
                  <a:srgbClr val="FF0000"/>
                </a:solidFill>
                <a:latin typeface="Times"/>
                <a:cs typeface="Times"/>
              </a:rPr>
              <a:t>~ -</a:t>
            </a:r>
            <a:r>
              <a:rPr lang="en-GB" i="1" dirty="0" smtClean="0">
                <a:solidFill>
                  <a:srgbClr val="FF0000"/>
                </a:solidFill>
              </a:rPr>
              <a:t>9.0mm, i.e. </a:t>
            </a:r>
            <a:r>
              <a:rPr lang="en-GB" i="1" dirty="0" smtClean="0">
                <a:solidFill>
                  <a:srgbClr val="FF0000"/>
                </a:solidFill>
                <a:latin typeface="Times"/>
                <a:cs typeface="Times"/>
              </a:rPr>
              <a:t>~</a:t>
            </a:r>
            <a:r>
              <a:rPr lang="en-GB" i="1" dirty="0" smtClean="0">
                <a:solidFill>
                  <a:srgbClr val="FF0000"/>
                </a:solidFill>
              </a:rPr>
              <a:t>12σ</a:t>
            </a:r>
            <a:r>
              <a:rPr lang="en-GB" i="1" baseline="-25000" dirty="0" smtClean="0">
                <a:solidFill>
                  <a:srgbClr val="FF0000"/>
                </a:solidFill>
              </a:rPr>
              <a:t>y</a:t>
            </a:r>
            <a:r>
              <a:rPr lang="en-GB" i="1" dirty="0" smtClean="0">
                <a:solidFill>
                  <a:srgbClr val="FF0000"/>
                </a:solidFill>
              </a:rPr>
              <a:t> and </a:t>
            </a:r>
            <a:r>
              <a:rPr lang="en-GB" i="1" dirty="0" smtClean="0">
                <a:solidFill>
                  <a:srgbClr val="FF0000"/>
                </a:solidFill>
                <a:latin typeface="Times"/>
                <a:cs typeface="Times"/>
              </a:rPr>
              <a:t>~</a:t>
            </a:r>
            <a:r>
              <a:rPr lang="en-GB" i="1" dirty="0" smtClean="0">
                <a:solidFill>
                  <a:srgbClr val="FF0000"/>
                </a:solidFill>
              </a:rPr>
              <a:t>13σ</a:t>
            </a:r>
            <a:r>
              <a:rPr lang="en-GB" i="1" baseline="-25000" dirty="0" smtClean="0">
                <a:solidFill>
                  <a:srgbClr val="FF0000"/>
                </a:solidFill>
              </a:rPr>
              <a:t>y</a:t>
            </a:r>
            <a:endParaRPr lang="en-GB" i="1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80680" y="1723579"/>
            <a:ext cx="72507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dirty="0" smtClean="0">
                <a:solidFill>
                  <a:srgbClr val="000000"/>
                </a:solidFill>
              </a:rPr>
              <a:t>The </a:t>
            </a:r>
            <a:r>
              <a:rPr lang="en-GB" b="1" dirty="0" smtClean="0">
                <a:solidFill>
                  <a:srgbClr val="000000"/>
                </a:solidFill>
              </a:rPr>
              <a:t>ADT</a:t>
            </a:r>
            <a:r>
              <a:rPr lang="en-GB" dirty="0" smtClean="0">
                <a:solidFill>
                  <a:srgbClr val="000000"/>
                </a:solidFill>
              </a:rPr>
              <a:t> was now </a:t>
            </a:r>
            <a:r>
              <a:rPr lang="en-GB" b="1" dirty="0" smtClean="0">
                <a:solidFill>
                  <a:srgbClr val="000000"/>
                </a:solidFill>
              </a:rPr>
              <a:t>operational</a:t>
            </a:r>
            <a:r>
              <a:rPr lang="en-GB" dirty="0" smtClean="0">
                <a:solidFill>
                  <a:srgbClr val="000000"/>
                </a:solidFill>
              </a:rPr>
              <a:t>, small blow up made after each beam loss </a:t>
            </a:r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29300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0275"/>
            <a:ext cx="8229600" cy="1143000"/>
          </a:xfrm>
        </p:spPr>
        <p:txBody>
          <a:bodyPr/>
          <a:lstStyle/>
          <a:p>
            <a:r>
              <a:rPr lang="en-US" dirty="0" smtClean="0"/>
              <a:t>Second scan 23/4/15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29/4/15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Daniele Mirarchi, BE-ABP-HSS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7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959" y="-12958"/>
            <a:ext cx="958946" cy="958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" descr="lcoll_logo3_small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8790" y="0"/>
            <a:ext cx="930153" cy="986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Connector 9"/>
          <p:cNvCxnSpPr/>
          <p:nvPr/>
        </p:nvCxnSpPr>
        <p:spPr>
          <a:xfrm>
            <a:off x="1658717" y="945988"/>
            <a:ext cx="5883261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00424" y="1630704"/>
            <a:ext cx="6737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GB" b="1" dirty="0" smtClean="0"/>
              <a:t>After</a:t>
            </a:r>
            <a:r>
              <a:rPr lang="en-GB" dirty="0" smtClean="0"/>
              <a:t> measurements at </a:t>
            </a:r>
            <a:r>
              <a:rPr lang="en-GB" b="1" dirty="0" smtClean="0"/>
              <a:t>injection for B2</a:t>
            </a:r>
            <a:r>
              <a:rPr lang="en-GB" dirty="0" smtClean="0"/>
              <a:t>, performed also at </a:t>
            </a:r>
            <a:r>
              <a:rPr lang="en-GB" b="1" dirty="0" smtClean="0"/>
              <a:t>flat top:</a:t>
            </a:r>
            <a:endParaRPr lang="en-GB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79480" y="2013134"/>
            <a:ext cx="80073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dirty="0" smtClean="0"/>
              <a:t>Unfortunately </a:t>
            </a:r>
            <a:r>
              <a:rPr lang="en-GB" b="1" dirty="0" smtClean="0"/>
              <a:t>only one measurements </a:t>
            </a:r>
            <a:r>
              <a:rPr lang="en-GB" dirty="0" smtClean="0"/>
              <a:t>(with </a:t>
            </a:r>
            <a:r>
              <a:rPr lang="en-GB" b="1" dirty="0" smtClean="0"/>
              <a:t>bump H=0mm</a:t>
            </a:r>
            <a:r>
              <a:rPr lang="en-GB" dirty="0" smtClean="0"/>
              <a:t>) was possible due to </a:t>
            </a:r>
            <a:br>
              <a:rPr lang="en-GB" dirty="0" smtClean="0"/>
            </a:br>
            <a:r>
              <a:rPr lang="en-GB" dirty="0" smtClean="0"/>
              <a:t>dump triggered by a UFO at our location 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300424" y="1104578"/>
            <a:ext cx="8289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GB" i="1" u="sng" dirty="0" smtClean="0"/>
              <a:t>Probed also same location for B1 (at injection): aperture restrictions were not found </a:t>
            </a:r>
            <a:endParaRPr lang="en-GB" i="1" u="sng" dirty="0"/>
          </a:p>
        </p:txBody>
      </p:sp>
      <p:sp>
        <p:nvSpPr>
          <p:cNvPr id="24" name="TextBox 23"/>
          <p:cNvSpPr txBox="1"/>
          <p:nvPr/>
        </p:nvSpPr>
        <p:spPr>
          <a:xfrm>
            <a:off x="679480" y="2665413"/>
            <a:ext cx="41216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b="1" dirty="0" smtClean="0"/>
              <a:t>Cut applied</a:t>
            </a:r>
            <a:r>
              <a:rPr lang="en-GB" dirty="0" smtClean="0"/>
              <a:t> with IR7-TCPs: </a:t>
            </a:r>
            <a:r>
              <a:rPr lang="en-GB" b="1" dirty="0" smtClean="0"/>
              <a:t>5σ</a:t>
            </a:r>
            <a:r>
              <a:rPr lang="en-GB" b="1" baseline="-25000" dirty="0" smtClean="0"/>
              <a:t>y</a:t>
            </a:r>
            <a:r>
              <a:rPr lang="en-GB" b="1" dirty="0" smtClean="0"/>
              <a:t> and 5σ</a:t>
            </a:r>
            <a:r>
              <a:rPr lang="en-GB" b="1" baseline="-25000" dirty="0" smtClean="0"/>
              <a:t>x</a:t>
            </a:r>
            <a:endParaRPr lang="en-GB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679480" y="3111385"/>
            <a:ext cx="49936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b="1" dirty="0" smtClean="0"/>
              <a:t>Steps of 0.1</a:t>
            </a:r>
            <a:r>
              <a:rPr lang="en-GB" dirty="0" smtClean="0"/>
              <a:t>mm for </a:t>
            </a:r>
            <a:r>
              <a:rPr lang="en-GB" b="1" dirty="0" smtClean="0"/>
              <a:t>V</a:t>
            </a:r>
            <a:r>
              <a:rPr lang="en-GB" dirty="0" smtClean="0"/>
              <a:t> bumps (</a:t>
            </a:r>
            <a:r>
              <a:rPr lang="en-GB" dirty="0" smtClean="0">
                <a:latin typeface="Times"/>
                <a:cs typeface="Times"/>
              </a:rPr>
              <a:t>~</a:t>
            </a:r>
            <a:r>
              <a:rPr lang="en-GB" dirty="0" smtClean="0">
                <a:cs typeface="Times"/>
              </a:rPr>
              <a:t>0.5</a:t>
            </a:r>
            <a:r>
              <a:rPr lang="en-GB" dirty="0" smtClean="0"/>
              <a:t>σ</a:t>
            </a:r>
            <a:r>
              <a:rPr lang="en-GB" baseline="-25000" dirty="0" smtClean="0"/>
              <a:t>y </a:t>
            </a:r>
            <a:r>
              <a:rPr lang="en-GB" dirty="0" smtClean="0"/>
              <a:t>at MB15R8)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-12959" y="3742294"/>
            <a:ext cx="6481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algn="ctr">
              <a:buFont typeface="Wingdings" charset="2"/>
              <a:buChar char="ü"/>
            </a:pPr>
            <a:r>
              <a:rPr lang="en-GB" dirty="0" smtClean="0"/>
              <a:t>Edge of </a:t>
            </a:r>
            <a:r>
              <a:rPr lang="en-GB" b="1" dirty="0" smtClean="0"/>
              <a:t>local aperture restriction </a:t>
            </a:r>
            <a:r>
              <a:rPr lang="en-GB" dirty="0" smtClean="0"/>
              <a:t>found with </a:t>
            </a:r>
            <a:r>
              <a:rPr lang="en-GB" b="1" dirty="0" smtClean="0"/>
              <a:t>V bump </a:t>
            </a:r>
            <a:r>
              <a:rPr lang="en-GB" dirty="0" smtClean="0"/>
              <a:t>of </a:t>
            </a:r>
            <a:r>
              <a:rPr lang="en-GB" b="1" dirty="0" smtClean="0"/>
              <a:t>-7.9mm </a:t>
            </a:r>
            <a:endParaRPr lang="en-GB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968149" y="4295892"/>
            <a:ext cx="79916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Taking into account the beam dimensions of </a:t>
            </a:r>
            <a:r>
              <a:rPr lang="en-GB" dirty="0"/>
              <a:t>5</a:t>
            </a:r>
            <a:r>
              <a:rPr lang="en-GB" dirty="0" smtClean="0"/>
              <a:t>σ</a:t>
            </a:r>
            <a:r>
              <a:rPr lang="en-GB" baseline="-25000" dirty="0" smtClean="0"/>
              <a:t>y</a:t>
            </a:r>
            <a:r>
              <a:rPr lang="en-GB" dirty="0" smtClean="0"/>
              <a:t> , and translating this at MB.15R8: </a:t>
            </a:r>
            <a:endParaRPr lang="en-GB" dirty="0"/>
          </a:p>
        </p:txBody>
      </p:sp>
      <p:sp>
        <p:nvSpPr>
          <p:cNvPr id="29" name="TextBox 28"/>
          <p:cNvSpPr txBox="1"/>
          <p:nvPr/>
        </p:nvSpPr>
        <p:spPr>
          <a:xfrm>
            <a:off x="1632538" y="4668514"/>
            <a:ext cx="70842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i="1" dirty="0" smtClean="0">
                <a:solidFill>
                  <a:srgbClr val="FF0000"/>
                </a:solidFill>
              </a:rPr>
              <a:t>Edge of aperture restriction (at H=0mm) found at V </a:t>
            </a:r>
            <a:r>
              <a:rPr lang="en-GB" i="1" dirty="0" smtClean="0">
                <a:solidFill>
                  <a:srgbClr val="FF0000"/>
                </a:solidFill>
                <a:latin typeface="Times"/>
                <a:cs typeface="Times"/>
              </a:rPr>
              <a:t>~ </a:t>
            </a:r>
            <a:r>
              <a:rPr lang="en-GB" i="1" dirty="0" smtClean="0">
                <a:solidFill>
                  <a:srgbClr val="FF0000"/>
                </a:solidFill>
                <a:cs typeface="Times"/>
              </a:rPr>
              <a:t>-9.91mm at flat top</a:t>
            </a:r>
            <a:endParaRPr lang="en-GB" i="1" dirty="0">
              <a:solidFill>
                <a:srgbClr val="FF0000"/>
              </a:solidFill>
            </a:endParaRPr>
          </a:p>
        </p:txBody>
      </p:sp>
      <p:sp>
        <p:nvSpPr>
          <p:cNvPr id="23" name="Bent Arrow 22"/>
          <p:cNvSpPr/>
          <p:nvPr/>
        </p:nvSpPr>
        <p:spPr>
          <a:xfrm rot="10800000" flipH="1">
            <a:off x="214191" y="4080266"/>
            <a:ext cx="812690" cy="553598"/>
          </a:xfrm>
          <a:prstGeom prst="bentArrow">
            <a:avLst>
              <a:gd name="adj1" fmla="val 25000"/>
              <a:gd name="adj2" fmla="val 23396"/>
              <a:gd name="adj3" fmla="val 25000"/>
              <a:gd name="adj4" fmla="val 4375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-12959" y="5151299"/>
            <a:ext cx="91999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charset="2"/>
              <a:buChar char="ü"/>
            </a:pPr>
            <a:r>
              <a:rPr lang="en-GB" b="1" dirty="0" smtClean="0"/>
              <a:t>Consistent with </a:t>
            </a:r>
            <a:r>
              <a:rPr lang="en-GB" dirty="0" smtClean="0"/>
              <a:t>what found at </a:t>
            </a:r>
            <a:r>
              <a:rPr lang="en-GB" b="1" dirty="0" smtClean="0"/>
              <a:t>injection</a:t>
            </a:r>
            <a:r>
              <a:rPr lang="en-GB" dirty="0" smtClean="0"/>
              <a:t> for bump </a:t>
            </a:r>
            <a:r>
              <a:rPr lang="en-GB" b="1" dirty="0" smtClean="0"/>
              <a:t>H=0mm</a:t>
            </a:r>
            <a:r>
              <a:rPr lang="en-GB" dirty="0" smtClean="0"/>
              <a:t>: edge found with bump </a:t>
            </a:r>
            <a:r>
              <a:rPr lang="en-GB" b="1" dirty="0" smtClean="0"/>
              <a:t>V=-6.0mm  </a:t>
            </a:r>
            <a:endParaRPr lang="en-GB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902751" y="5662427"/>
            <a:ext cx="79916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Taking into account the beam dimensions of 4σ</a:t>
            </a:r>
            <a:r>
              <a:rPr lang="en-GB" baseline="-25000" dirty="0" smtClean="0"/>
              <a:t>y</a:t>
            </a:r>
            <a:r>
              <a:rPr lang="en-GB" dirty="0" smtClean="0"/>
              <a:t> , and translating this at MB.15R8: </a:t>
            </a:r>
            <a:endParaRPr lang="en-GB" dirty="0"/>
          </a:p>
        </p:txBody>
      </p:sp>
      <p:sp>
        <p:nvSpPr>
          <p:cNvPr id="32" name="TextBox 31"/>
          <p:cNvSpPr txBox="1"/>
          <p:nvPr/>
        </p:nvSpPr>
        <p:spPr>
          <a:xfrm>
            <a:off x="1536202" y="6042037"/>
            <a:ext cx="71461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i="1" dirty="0" smtClean="0">
                <a:solidFill>
                  <a:srgbClr val="FF0000"/>
                </a:solidFill>
              </a:rPr>
              <a:t>Edge of aperture restriction (at H=0mm) found at V </a:t>
            </a:r>
            <a:r>
              <a:rPr lang="en-GB" i="1" dirty="0" smtClean="0">
                <a:solidFill>
                  <a:srgbClr val="FF0000"/>
                </a:solidFill>
                <a:latin typeface="Times"/>
                <a:cs typeface="Times"/>
              </a:rPr>
              <a:t>~ </a:t>
            </a:r>
            <a:r>
              <a:rPr lang="en-GB" i="1" dirty="0" smtClean="0">
                <a:solidFill>
                  <a:srgbClr val="FF0000"/>
                </a:solidFill>
                <a:cs typeface="Times"/>
              </a:rPr>
              <a:t>-9.60mm at injection</a:t>
            </a:r>
            <a:endParaRPr lang="en-GB" i="1" dirty="0">
              <a:solidFill>
                <a:srgbClr val="FF0000"/>
              </a:solidFill>
            </a:endParaRPr>
          </a:p>
        </p:txBody>
      </p:sp>
      <p:sp>
        <p:nvSpPr>
          <p:cNvPr id="33" name="Bent Arrow 32"/>
          <p:cNvSpPr/>
          <p:nvPr/>
        </p:nvSpPr>
        <p:spPr>
          <a:xfrm rot="10800000" flipH="1">
            <a:off x="214190" y="5446801"/>
            <a:ext cx="812690" cy="553598"/>
          </a:xfrm>
          <a:prstGeom prst="bentArrow">
            <a:avLst>
              <a:gd name="adj1" fmla="val 25000"/>
              <a:gd name="adj2" fmla="val 23396"/>
              <a:gd name="adj3" fmla="val 25000"/>
              <a:gd name="adj4" fmla="val 4375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98678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2462</TotalTime>
  <Words>1671</Words>
  <Application>Microsoft Macintosh PowerPoint</Application>
  <PresentationFormat>On-screen Show (4:3)</PresentationFormat>
  <Paragraphs>196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 Investigations of Unidentified Lying Objects in the LHC</vt:lpstr>
      <vt:lpstr>Introduction</vt:lpstr>
      <vt:lpstr>Measurements procedure</vt:lpstr>
      <vt:lpstr>First scan 20-21/4/15</vt:lpstr>
      <vt:lpstr>First scan 20-21/4/15</vt:lpstr>
      <vt:lpstr>OP scans 22/4/15</vt:lpstr>
      <vt:lpstr>Second scan 23/4/15</vt:lpstr>
      <vt:lpstr>Second scan 23/4/15</vt:lpstr>
      <vt:lpstr>Second scan 23/4/15</vt:lpstr>
      <vt:lpstr>Third scan 26/4/15</vt:lpstr>
      <vt:lpstr>More scans 26/4/15</vt:lpstr>
      <vt:lpstr>Were we where we though?</vt:lpstr>
      <vt:lpstr>Beam 2 loss maps</vt:lpstr>
      <vt:lpstr>Conclusions</vt:lpstr>
      <vt:lpstr> BACKUP</vt:lpstr>
      <vt:lpstr>Were we where we though?</vt:lpstr>
      <vt:lpstr>Q' measurements</vt:lpstr>
      <vt:lpstr>Losses in physics in 2012</vt:lpstr>
      <vt:lpstr>Losses in physics in 2012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Investigations of Unidentified Lying Objects in the LHC</dc:title>
  <dc:creator>Daniele Mirarchi</dc:creator>
  <cp:lastModifiedBy>Daniele Mirarchi</cp:lastModifiedBy>
  <cp:revision>66</cp:revision>
  <dcterms:created xsi:type="dcterms:W3CDTF">2015-04-27T14:47:14Z</dcterms:created>
  <dcterms:modified xsi:type="dcterms:W3CDTF">2015-04-29T08:12:02Z</dcterms:modified>
</cp:coreProperties>
</file>