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9" r:id="rId2"/>
    <p:sldId id="290" r:id="rId3"/>
    <p:sldId id="289" r:id="rId4"/>
    <p:sldId id="286" r:id="rId5"/>
    <p:sldId id="287" r:id="rId6"/>
    <p:sldId id="291" r:id="rId7"/>
    <p:sldId id="285" r:id="rId8"/>
    <p:sldId id="277" r:id="rId9"/>
    <p:sldId id="280" r:id="rId10"/>
    <p:sldId id="281" r:id="rId11"/>
    <p:sldId id="288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tti Onnela" initials="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0722B-B80B-4B3A-B956-81E801ED3DEB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B4BFB-1CFC-4162-A49A-6BF6F6EA97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56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4042-2F2C-4C7A-8678-4CAF753780FF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E5C18-EA6C-453B-A256-BCF1CF2B9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91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5C18-EA6C-453B-A256-BCF1CF2B9A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44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5C18-EA6C-453B-A256-BCF1CF2B9A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9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5C18-EA6C-453B-A256-BCF1CF2B9A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48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5C18-EA6C-453B-A256-BCF1CF2B9A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531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5C18-EA6C-453B-A256-BCF1CF2B9A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96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5C18-EA6C-453B-A256-BCF1CF2B9A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3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92875"/>
            <a:ext cx="3504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East Area upgrade, 1.4.2015 / CLOUD, A.Onnela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99" y="184784"/>
            <a:ext cx="914401" cy="501016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305800" y="152400"/>
            <a:ext cx="533400" cy="533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75000"/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507"/>
            <a:ext cx="9144000" cy="69010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686800" cy="2286000"/>
          </a:xfrm>
          <a:solidFill>
            <a:schemeClr val="bg1"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0" rIns="0" bIns="0"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1st meeting on LS2 East Area upgrade, 1</a:t>
            </a: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April 2015</a:t>
            </a:r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Inputs from CLOUD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Antti Onnela, PH-DT, CLOUD Technical and Resource coordinator, GLIMOS</a:t>
            </a:r>
            <a:endParaRPr lang="en-US" sz="1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477000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http://indico.cern.ch/event/382763/</a:t>
            </a:r>
          </a:p>
        </p:txBody>
      </p:sp>
    </p:spTree>
    <p:extLst>
      <p:ext uri="{BB962C8B-B14F-4D97-AF65-F5344CB8AC3E}">
        <p14:creationId xmlns:p14="http://schemas.microsoft.com/office/powerpoint/2010/main" val="36802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 reception/preparation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pic>
        <p:nvPicPr>
          <p:cNvPr id="8" name="Picture 7" descr="HD_1:Downloads:cloud8_crop_lowres_28OCT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63" y="3352800"/>
            <a:ext cx="2568737" cy="31951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2" descr="\\cern.ch\dfs\Users\a\antti\Desktop\Temp_photos\CLOUD_East_hall_and_Bungalow\P1030537b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 bwMode="auto">
          <a:xfrm>
            <a:off x="555464" y="749554"/>
            <a:ext cx="2568736" cy="254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Experiments\CLOUD\Photos\2014-11-04_East_hall_area_Karcher_cleaning_at_+95C_PPD_Welas\P1030873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1120411"/>
            <a:ext cx="4114800" cy="262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4718437" y="2537142"/>
            <a:ext cx="1676400" cy="51425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21676" y="1770251"/>
            <a:ext cx="1002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FF00"/>
                </a:solidFill>
              </a:rPr>
              <a:t>CLOUD</a:t>
            </a:r>
          </a:p>
          <a:p>
            <a:r>
              <a:rPr lang="en-GB" sz="1200" dirty="0" err="1" smtClean="0">
                <a:solidFill>
                  <a:srgbClr val="FFFF00"/>
                </a:solidFill>
              </a:rPr>
              <a:t>equipments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078111" y="2132111"/>
            <a:ext cx="767964" cy="5334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7755" y="2926667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2060"/>
                </a:solidFill>
              </a:rPr>
              <a:t>No run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7755" y="6218114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2060"/>
                </a:solidFill>
              </a:rPr>
              <a:t>Run</a:t>
            </a:r>
          </a:p>
        </p:txBody>
      </p:sp>
      <p:sp>
        <p:nvSpPr>
          <p:cNvPr id="15" name="Oval 14"/>
          <p:cNvSpPr/>
          <p:nvPr/>
        </p:nvSpPr>
        <p:spPr>
          <a:xfrm>
            <a:off x="4718436" y="2881412"/>
            <a:ext cx="2825363" cy="60909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077198" y="2492791"/>
            <a:ext cx="1000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FF00"/>
                </a:solidFill>
              </a:rPr>
              <a:t>P349 </a:t>
            </a:r>
            <a:r>
              <a:rPr lang="en-GB" sz="1200" dirty="0" err="1" smtClean="0">
                <a:solidFill>
                  <a:srgbClr val="FFFF00"/>
                </a:solidFill>
              </a:rPr>
              <a:t>equipments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549760" y="2766009"/>
            <a:ext cx="549032" cy="376893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80235" y="3395665"/>
            <a:ext cx="10209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2060"/>
                </a:solidFill>
              </a:rPr>
              <a:t>Oct 2014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0" y="3858797"/>
            <a:ext cx="4130327" cy="270893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87998" y="6198967"/>
            <a:ext cx="9965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2060"/>
                </a:solidFill>
              </a:rPr>
              <a:t>March 2015</a:t>
            </a:r>
            <a:endParaRPr lang="en-GB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 Area layout option </a:t>
            </a:r>
            <a:r>
              <a:rPr lang="en-GB" dirty="0" smtClean="0"/>
              <a:t>without T11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33565"/>
            <a:ext cx="8229600" cy="40496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5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Feed-back on the East Area Upgrade Spec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925096"/>
            <a:ext cx="4179849" cy="2806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82499" y="4014440"/>
            <a:ext cx="8556702" cy="26311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5000"/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i="1" dirty="0" smtClean="0"/>
              <a:t>A layout of the future East Area with T11 has been designed by Lau </a:t>
            </a:r>
            <a:r>
              <a:rPr lang="en-GB" sz="1600" i="1" dirty="0" err="1" smtClean="0"/>
              <a:t>Gatignon</a:t>
            </a:r>
            <a:r>
              <a:rPr lang="en-GB" sz="1600" i="1" dirty="0" smtClean="0"/>
              <a:t> et al. Thank you!</a:t>
            </a:r>
          </a:p>
          <a:p>
            <a:pPr marL="0" indent="0">
              <a:buNone/>
            </a:pPr>
            <a:r>
              <a:rPr lang="en-GB" sz="1600" dirty="0" smtClean="0"/>
              <a:t>However, in </a:t>
            </a:r>
            <a:r>
              <a:rPr lang="en-GB" sz="1600" dirty="0" smtClean="0"/>
              <a:t>the </a:t>
            </a:r>
            <a:r>
              <a:rPr lang="en-GB" sz="1600" dirty="0" smtClean="0"/>
              <a:t>current draft </a:t>
            </a:r>
            <a:r>
              <a:rPr lang="en-GB" sz="1600" dirty="0" smtClean="0"/>
              <a:t>spec the moving of CLOUD to T9 end is </a:t>
            </a:r>
            <a:r>
              <a:rPr lang="en-GB" sz="1600" dirty="0" smtClean="0"/>
              <a:t>still shown </a:t>
            </a:r>
            <a:r>
              <a:rPr lang="en-GB" sz="1600" dirty="0" smtClean="0"/>
              <a:t>as the base-line, while preserving T11 is mentioned as an option. This is opposite to CLOUD’s view point and requests.</a:t>
            </a:r>
          </a:p>
          <a:p>
            <a:pPr indent="-165100"/>
            <a:r>
              <a:rPr lang="en-GB" sz="1600" dirty="0"/>
              <a:t>Before the CLOUD start in 2009 a larger beam-area was considered important. However, the past 6 years </a:t>
            </a:r>
            <a:r>
              <a:rPr lang="en-GB" sz="1600" dirty="0" smtClean="0"/>
              <a:t>of running CLOUD have proven </a:t>
            </a:r>
            <a:r>
              <a:rPr lang="en-GB" sz="1600" dirty="0"/>
              <a:t>that the current T11 area is sufficient and that the decoupling of </a:t>
            </a:r>
            <a:r>
              <a:rPr lang="en-GB" sz="1600" dirty="0" smtClean="0"/>
              <a:t>T11 from </a:t>
            </a:r>
            <a:r>
              <a:rPr lang="en-GB" sz="1600" dirty="0"/>
              <a:t>the other beams is very </a:t>
            </a:r>
            <a:r>
              <a:rPr lang="en-GB" sz="1600" dirty="0" smtClean="0"/>
              <a:t>important for CLOUD and useful for the neighbouring beams, too.</a:t>
            </a:r>
            <a:endParaRPr lang="en-GB" sz="1600" dirty="0"/>
          </a:p>
          <a:p>
            <a:pPr lvl="1" indent="-207963"/>
            <a:r>
              <a:rPr lang="en-GB" sz="1400" dirty="0"/>
              <a:t>This change of CLOUD priority has been mentioned in several discussions and the reasons for it presented </a:t>
            </a:r>
            <a:r>
              <a:rPr lang="en-GB" sz="1400" dirty="0" smtClean="0"/>
              <a:t>in </a:t>
            </a:r>
            <a:r>
              <a:rPr lang="en-GB" sz="1400" dirty="0"/>
              <a:t>the East Area Day on 1 Feb </a:t>
            </a:r>
            <a:r>
              <a:rPr lang="en-GB" sz="1400" dirty="0" smtClean="0"/>
              <a:t>2012 (slide above).</a:t>
            </a:r>
            <a:endParaRPr lang="en-GB" sz="1400" dirty="0"/>
          </a:p>
          <a:p>
            <a:pPr indent="-165100"/>
            <a:r>
              <a:rPr lang="en-GB" sz="1600" dirty="0" smtClean="0"/>
              <a:t>In the spec the preserving </a:t>
            </a:r>
            <a:r>
              <a:rPr lang="en-GB" sz="1600" dirty="0" smtClean="0"/>
              <a:t>of T11 </a:t>
            </a:r>
            <a:r>
              <a:rPr lang="en-GB" sz="1600" dirty="0" smtClean="0"/>
              <a:t>is </a:t>
            </a:r>
            <a:r>
              <a:rPr lang="en-GB" sz="1600" dirty="0" smtClean="0"/>
              <a:t>shown </a:t>
            </a:r>
            <a:r>
              <a:rPr lang="en-GB" sz="1600" dirty="0" smtClean="0"/>
              <a:t>with</a:t>
            </a:r>
            <a:r>
              <a:rPr lang="en-GB" sz="1600" dirty="0" smtClean="0"/>
              <a:t> </a:t>
            </a:r>
            <a:r>
              <a:rPr lang="en-GB" sz="1600" dirty="0" smtClean="0"/>
              <a:t>additional costs and complications, while the resource needs and complications in moving CLOUD </a:t>
            </a:r>
            <a:r>
              <a:rPr lang="en-GB" sz="1600" dirty="0" smtClean="0"/>
              <a:t>(if T11 suppressed) are </a:t>
            </a:r>
            <a:r>
              <a:rPr lang="en-GB" sz="1600" dirty="0" smtClean="0"/>
              <a:t>not accounted.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901" y="889349"/>
            <a:ext cx="3821099" cy="2888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014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CLOUD’s request: Future East Area with T11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431" y="1226634"/>
            <a:ext cx="8862795" cy="466121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261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 better, with small modification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111" y="1279036"/>
            <a:ext cx="8719771" cy="483021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75755" y="1573753"/>
            <a:ext cx="1245220" cy="954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10-15 m2 extension, </a:t>
            </a:r>
            <a:r>
              <a:rPr lang="en-GB" sz="1400" b="1" dirty="0">
                <a:solidFill>
                  <a:srgbClr val="FF0000"/>
                </a:solidFill>
              </a:rPr>
              <a:t>with </a:t>
            </a:r>
            <a:r>
              <a:rPr lang="en-GB" sz="1400" b="1" dirty="0" smtClean="0">
                <a:solidFill>
                  <a:srgbClr val="FF0000"/>
                </a:solidFill>
              </a:rPr>
              <a:t>corridor modified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334127" y="2527860"/>
            <a:ext cx="1590673" cy="184292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25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That extension helps precisely where needed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355" y="3740650"/>
            <a:ext cx="4892844" cy="2752225"/>
          </a:xfrm>
          <a:prstGeom prst="rect">
            <a:avLst/>
          </a:prstGeom>
        </p:spPr>
      </p:pic>
      <p:pic>
        <p:nvPicPr>
          <p:cNvPr id="8" name="Picture 7" descr="HD_1:Downloads:cloud8_crop_lowres_28OCT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06" y="3152078"/>
            <a:ext cx="2912139" cy="3340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6356" y="889386"/>
            <a:ext cx="4892844" cy="275026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683727" y="5077523"/>
            <a:ext cx="386575" cy="54258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88966" y="2264516"/>
            <a:ext cx="1605776" cy="0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29454" y="6126246"/>
            <a:ext cx="1441582" cy="307777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Current T10 area</a:t>
            </a:r>
            <a:endParaRPr lang="en-GB" sz="1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7221925" y="4623126"/>
            <a:ext cx="55756" cy="281143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277681" y="4928839"/>
            <a:ext cx="460917" cy="34282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307565" y="3849275"/>
            <a:ext cx="14942" cy="1096706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307565" y="3886175"/>
            <a:ext cx="460917" cy="34282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249803" y="3767032"/>
            <a:ext cx="83634" cy="136450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7223414" y="3767032"/>
            <a:ext cx="15459" cy="906914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593979" y="5450211"/>
            <a:ext cx="121141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T11 extension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7581543" y="4773506"/>
            <a:ext cx="288155" cy="676705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122179" y="2388422"/>
            <a:ext cx="1731194" cy="46166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Narrowest space around the CLOUD chamber</a:t>
            </a:r>
            <a:endParaRPr lang="en-GB" sz="1200" dirty="0"/>
          </a:p>
        </p:txBody>
      </p:sp>
      <p:pic>
        <p:nvPicPr>
          <p:cNvPr id="52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40822" t="27081" r="18596" b="14896"/>
          <a:stretch/>
        </p:blipFill>
        <p:spPr>
          <a:xfrm>
            <a:off x="568291" y="851346"/>
            <a:ext cx="2735767" cy="21667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61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CLOUD, towards future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04353" y="1347439"/>
            <a:ext cx="7887694" cy="2778511"/>
          </a:xfrm>
        </p:spPr>
        <p:txBody>
          <a:bodyPr>
            <a:normAutofit fontScale="92500" lnSpcReduction="20000"/>
          </a:bodyPr>
          <a:lstStyle/>
          <a:p>
            <a:r>
              <a:rPr lang="en-GB" sz="1700" dirty="0"/>
              <a:t>CLOUD is operational since autumn 2009. </a:t>
            </a:r>
            <a:r>
              <a:rPr lang="en-GB" sz="1700" dirty="0" smtClean="0"/>
              <a:t/>
            </a:r>
            <a:br>
              <a:rPr lang="en-GB" sz="1700" dirty="0" smtClean="0"/>
            </a:br>
            <a:r>
              <a:rPr lang="en-GB" sz="1700" dirty="0" smtClean="0"/>
              <a:t>Physics runs every </a:t>
            </a:r>
            <a:r>
              <a:rPr lang="en-GB" sz="1700" dirty="0"/>
              <a:t>year, also during LS1 (with </a:t>
            </a:r>
            <a:r>
              <a:rPr lang="en-GB" sz="1700" dirty="0" err="1"/>
              <a:t>cosmics</a:t>
            </a:r>
            <a:r>
              <a:rPr lang="en-GB" sz="1700" dirty="0"/>
              <a:t>). </a:t>
            </a:r>
            <a:r>
              <a:rPr lang="en-GB" sz="1700" dirty="0" smtClean="0"/>
              <a:t/>
            </a:r>
            <a:br>
              <a:rPr lang="en-GB" sz="1700" dirty="0" smtClean="0"/>
            </a:br>
            <a:r>
              <a:rPr lang="en-GB" sz="1700" dirty="0" smtClean="0"/>
              <a:t>Recognised </a:t>
            </a:r>
            <a:r>
              <a:rPr lang="en-GB" sz="1700" dirty="0"/>
              <a:t>as world’s top lab experiment in its field (so far, performance is unmatched</a:t>
            </a:r>
            <a:r>
              <a:rPr lang="en-GB" sz="1700" dirty="0" smtClean="0"/>
              <a:t>).</a:t>
            </a:r>
            <a:endParaRPr lang="en-GB" sz="1700" dirty="0"/>
          </a:p>
          <a:p>
            <a:pPr>
              <a:spcBef>
                <a:spcPts val="1800"/>
              </a:spcBef>
            </a:pPr>
            <a:r>
              <a:rPr lang="en-GB" sz="1700" dirty="0" smtClean="0"/>
              <a:t>CLOUD </a:t>
            </a:r>
            <a:r>
              <a:rPr lang="en-GB" sz="1700" dirty="0"/>
              <a:t>status &amp; long-term plans, CERN-SPSC-2014-018 SPSC-P-317-ADD-4, 4 June 2014:  </a:t>
            </a:r>
            <a:br>
              <a:rPr lang="en-GB" sz="1700" dirty="0"/>
            </a:br>
            <a:r>
              <a:rPr lang="en-GB" sz="1700" i="1" dirty="0"/>
              <a:t>”… we </a:t>
            </a:r>
            <a:r>
              <a:rPr lang="en-GB" sz="1700" i="1" dirty="0" smtClean="0"/>
              <a:t>(CLOUD collaboration) estimate </a:t>
            </a:r>
            <a:r>
              <a:rPr lang="en-GB" sz="1700" i="1" dirty="0"/>
              <a:t>that CLOUD will need a </a:t>
            </a:r>
            <a:r>
              <a:rPr lang="en-GB" sz="1700" b="1" i="1" dirty="0">
                <a:solidFill>
                  <a:srgbClr val="FF0000"/>
                </a:solidFill>
              </a:rPr>
              <a:t>further ten years’ operation </a:t>
            </a:r>
            <a:r>
              <a:rPr lang="en-GB" sz="1700" i="1" dirty="0"/>
              <a:t>at the CERN PS to carry out the important experimental and modelling programme described…”</a:t>
            </a:r>
          </a:p>
          <a:p>
            <a:pPr>
              <a:spcBef>
                <a:spcPts val="1800"/>
              </a:spcBef>
            </a:pPr>
            <a:r>
              <a:rPr lang="en-GB" sz="1700" dirty="0"/>
              <a:t>SPSC 114 minutes, June 2014: </a:t>
            </a:r>
            <a:r>
              <a:rPr lang="en-GB" sz="1700" i="1" dirty="0" smtClean="0"/>
              <a:t/>
            </a:r>
            <a:br>
              <a:rPr lang="en-GB" sz="1700" i="1" dirty="0" smtClean="0"/>
            </a:br>
            <a:r>
              <a:rPr lang="en-GB" sz="1700" i="1" dirty="0" smtClean="0"/>
              <a:t>"...</a:t>
            </a:r>
            <a:r>
              <a:rPr lang="en-GB" sz="1700" i="1" dirty="0"/>
              <a:t>The SPSC congratulates the consortium on the internationally leading results, which were achieved since 2009</a:t>
            </a:r>
            <a:r>
              <a:rPr lang="en-GB" sz="1700" i="1" dirty="0" smtClean="0"/>
              <a:t>... The </a:t>
            </a:r>
            <a:r>
              <a:rPr lang="en-GB" sz="1700" i="1" dirty="0"/>
              <a:t>Committee recommends CERN to provide adequate support to the collaboration."</a:t>
            </a:r>
            <a:endParaRPr lang="en-GB" sz="17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38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083" y="1613209"/>
            <a:ext cx="7434145" cy="451295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CLOUD re-confirms its request to preserve the T11, </a:t>
            </a:r>
            <a:br>
              <a:rPr lang="en-GB" dirty="0" smtClean="0"/>
            </a:br>
            <a:r>
              <a:rPr lang="en-GB" dirty="0" smtClean="0"/>
              <a:t>and asks this to become the choice for the planned East Area Upgrade</a:t>
            </a:r>
            <a:r>
              <a:rPr lang="en-GB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A </a:t>
            </a:r>
            <a:r>
              <a:rPr lang="en-GB" dirty="0" smtClean="0"/>
              <a:t>small extension to T10, modifying the geometry of a planned access corridor, would increase T11 by 10-15 m</a:t>
            </a:r>
            <a:r>
              <a:rPr lang="en-GB" baseline="30000" dirty="0" smtClean="0"/>
              <a:t>2</a:t>
            </a:r>
            <a:r>
              <a:rPr lang="en-GB" dirty="0" smtClean="0"/>
              <a:t>, exactly where it is most useful.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1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until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709" y="1007164"/>
            <a:ext cx="8686800" cy="1417983"/>
          </a:xfrm>
        </p:spPr>
        <p:txBody>
          <a:bodyPr>
            <a:noAutofit/>
          </a:bodyPr>
          <a:lstStyle/>
          <a:p>
            <a:r>
              <a:rPr lang="en-GB" sz="1600" dirty="0" smtClean="0"/>
              <a:t>2006: Approved as CERN experiment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400" dirty="0" smtClean="0"/>
              <a:t>	Technical pre-run with a 8 m</a:t>
            </a:r>
            <a:r>
              <a:rPr lang="en-GB" sz="1400" baseline="30000" dirty="0" smtClean="0"/>
              <a:t>3</a:t>
            </a:r>
            <a:r>
              <a:rPr lang="en-GB" sz="1400" dirty="0" smtClean="0"/>
              <a:t> chamber in the East Hall T11 area.</a:t>
            </a:r>
          </a:p>
          <a:p>
            <a:r>
              <a:rPr lang="en-GB" sz="1600" dirty="0" smtClean="0"/>
              <a:t>2008-2009: Design and construction of 27 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 aerosol chamber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400" dirty="0" smtClean="0"/>
              <a:t>	Modification of East Hall T11 area to accommodate the chamber, its supplies and instruments</a:t>
            </a:r>
          </a:p>
          <a:p>
            <a:r>
              <a:rPr lang="en-GB" sz="1600" dirty="0" smtClean="0"/>
              <a:t>Beam-runs: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East Area upgrade, 1.4.2015 / CLOUD, A.Onnela</a:t>
            </a:r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4212206"/>
            <a:ext cx="8686800" cy="2188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5000"/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Continuous </a:t>
            </a:r>
            <a:r>
              <a:rPr lang="en-GB" sz="1600" dirty="0" smtClean="0"/>
              <a:t>modifications, improvements between </a:t>
            </a:r>
            <a:r>
              <a:rPr lang="en-GB" sz="1600" dirty="0"/>
              <a:t>beam-runs:</a:t>
            </a:r>
          </a:p>
          <a:p>
            <a:pPr lvl="1"/>
            <a:r>
              <a:rPr lang="en-GB" sz="1400" dirty="0" smtClean="0"/>
              <a:t>Gas </a:t>
            </a:r>
            <a:r>
              <a:rPr lang="en-GB" sz="1400" dirty="0"/>
              <a:t>system and its controls, Thermal system (-70C operation, temperature measurements), </a:t>
            </a:r>
            <a:r>
              <a:rPr lang="en-GB" sz="1400" dirty="0" smtClean="0"/>
              <a:t>UV-systems</a:t>
            </a:r>
            <a:endParaRPr lang="en-GB" sz="1400" dirty="0"/>
          </a:p>
          <a:p>
            <a:pPr lvl="1"/>
            <a:r>
              <a:rPr lang="en-GB" sz="1400" dirty="0" smtClean="0"/>
              <a:t>Additional </a:t>
            </a:r>
            <a:r>
              <a:rPr lang="en-GB" sz="1400" dirty="0"/>
              <a:t>/ improved measurement instruments</a:t>
            </a:r>
          </a:p>
          <a:p>
            <a:pPr lvl="1"/>
            <a:r>
              <a:rPr lang="en-GB" sz="1400" dirty="0" smtClean="0"/>
              <a:t>Modifications </a:t>
            </a:r>
            <a:r>
              <a:rPr lang="en-GB" sz="1400" dirty="0"/>
              <a:t>foreseen to continue in future, to match with the experimental programme.</a:t>
            </a:r>
          </a:p>
          <a:p>
            <a:r>
              <a:rPr lang="en-GB" sz="1600" dirty="0" smtClean="0"/>
              <a:t>Results:</a:t>
            </a:r>
          </a:p>
          <a:p>
            <a:pPr lvl="1"/>
            <a:r>
              <a:rPr lang="en-GB" sz="1400" dirty="0" smtClean="0"/>
              <a:t>5 </a:t>
            </a:r>
            <a:r>
              <a:rPr lang="en-GB" sz="1400" dirty="0"/>
              <a:t>high-impact publications (2 Nature, 1 Science, 2 PNAS</a:t>
            </a:r>
            <a:r>
              <a:rPr lang="en-GB" sz="1400" dirty="0" smtClean="0"/>
              <a:t>), 8 other publications (physics </a:t>
            </a:r>
            <a:r>
              <a:rPr lang="en-GB" sz="1400" dirty="0"/>
              <a:t>+ technical &amp; method developments</a:t>
            </a:r>
            <a:r>
              <a:rPr lang="en-GB" sz="1400" dirty="0" smtClean="0"/>
              <a:t>). More in preparation.</a:t>
            </a:r>
          </a:p>
          <a:p>
            <a:pPr lvl="1"/>
            <a:r>
              <a:rPr lang="en-GB" sz="1400" dirty="0"/>
              <a:t>CLOUD is recognised as world’s top lab experiment in its field (so far, performance is unmatched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709488"/>
              </p:ext>
            </p:extLst>
          </p:nvPr>
        </p:nvGraphicFramePr>
        <p:xfrm>
          <a:off x="1323734" y="2327100"/>
          <a:ext cx="6505575" cy="18440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24303"/>
                <a:gridCol w="652597"/>
                <a:gridCol w="466423"/>
                <a:gridCol w="4662252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Run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Month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Year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Aim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CLOUD1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Nov–Dec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2009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Commissioning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CLOUD2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Jun–Jul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2010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Binary H</a:t>
                      </a:r>
                      <a:r>
                        <a:rPr lang="en-GB" sz="1100" baseline="-25000" dirty="0">
                          <a:effectLst/>
                        </a:rPr>
                        <a:t>2</a:t>
                      </a:r>
                      <a:r>
                        <a:rPr lang="en-GB" sz="1100" dirty="0">
                          <a:effectLst/>
                        </a:rPr>
                        <a:t>SO</a:t>
                      </a:r>
                      <a:r>
                        <a:rPr lang="en-GB" sz="1100" baseline="-25000" dirty="0">
                          <a:effectLst/>
                        </a:rPr>
                        <a:t>4</a:t>
                      </a:r>
                      <a:r>
                        <a:rPr lang="en-GB" sz="1100" dirty="0">
                          <a:effectLst/>
                        </a:rPr>
                        <a:t> and NH</a:t>
                      </a:r>
                      <a:r>
                        <a:rPr lang="en-GB" sz="1100" baseline="-25000" dirty="0">
                          <a:effectLst/>
                        </a:rPr>
                        <a:t>3</a:t>
                      </a:r>
                      <a:r>
                        <a:rPr lang="en-GB" sz="1100" dirty="0">
                          <a:effectLst/>
                        </a:rPr>
                        <a:t> ternary nucleation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CLOUD3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Oct–Nov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2010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Binary H</a:t>
                      </a:r>
                      <a:r>
                        <a:rPr lang="en-GB" sz="1100" baseline="-25000" dirty="0">
                          <a:effectLst/>
                        </a:rPr>
                        <a:t>2</a:t>
                      </a:r>
                      <a:r>
                        <a:rPr lang="en-GB" sz="1100" dirty="0">
                          <a:effectLst/>
                        </a:rPr>
                        <a:t>SO</a:t>
                      </a:r>
                      <a:r>
                        <a:rPr lang="en-GB" sz="1100" baseline="-25000" dirty="0">
                          <a:effectLst/>
                        </a:rPr>
                        <a:t>4</a:t>
                      </a:r>
                      <a:r>
                        <a:rPr lang="en-GB" sz="1100" dirty="0">
                          <a:effectLst/>
                        </a:rPr>
                        <a:t> and NH</a:t>
                      </a:r>
                      <a:r>
                        <a:rPr lang="en-GB" sz="1100" baseline="-25000" dirty="0">
                          <a:effectLst/>
                        </a:rPr>
                        <a:t>3</a:t>
                      </a:r>
                      <a:r>
                        <a:rPr lang="en-GB" sz="1100" dirty="0">
                          <a:effectLst/>
                        </a:rPr>
                        <a:t> ternary nucleation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CLOUD4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Jun–Jul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2011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</a:rPr>
                        <a:t>Dimethylamine</a:t>
                      </a:r>
                      <a:r>
                        <a:rPr lang="en-GB" sz="1100" dirty="0">
                          <a:effectLst/>
                        </a:rPr>
                        <a:t> &amp; </a:t>
                      </a:r>
                      <a:r>
                        <a:rPr lang="en-GB" sz="1100" dirty="0" err="1">
                          <a:effectLst/>
                        </a:rPr>
                        <a:t>pinanediol</a:t>
                      </a:r>
                      <a:r>
                        <a:rPr lang="en-GB" sz="1100" dirty="0">
                          <a:effectLst/>
                        </a:rPr>
                        <a:t> ternary nucleation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CLOUD5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Oct–Nov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2011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Free tropospheric binary H</a:t>
                      </a:r>
                      <a:r>
                        <a:rPr lang="en-GB" sz="1100" baseline="-25000" dirty="0">
                          <a:effectLst/>
                        </a:rPr>
                        <a:t>2</a:t>
                      </a:r>
                      <a:r>
                        <a:rPr lang="en-GB" sz="1100" dirty="0">
                          <a:effectLst/>
                        </a:rPr>
                        <a:t>SO</a:t>
                      </a:r>
                      <a:r>
                        <a:rPr lang="en-GB" sz="1100" baseline="-25000" dirty="0">
                          <a:effectLst/>
                        </a:rPr>
                        <a:t>4</a:t>
                      </a:r>
                      <a:r>
                        <a:rPr lang="en-GB" sz="1100" dirty="0">
                          <a:effectLst/>
                        </a:rPr>
                        <a:t> &amp; NH</a:t>
                      </a:r>
                      <a:r>
                        <a:rPr lang="en-GB" sz="1100" baseline="-25000" dirty="0">
                          <a:effectLst/>
                        </a:rPr>
                        <a:t>3</a:t>
                      </a:r>
                      <a:r>
                        <a:rPr lang="en-GB" sz="1100" dirty="0">
                          <a:effectLst/>
                        </a:rPr>
                        <a:t> ternary nucleation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785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CLOUD6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Jun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2012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Initial cloud formation (cloudy) experiments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CLOUD7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Oct–Dec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2012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NH</a:t>
                      </a:r>
                      <a:r>
                        <a:rPr lang="en-GB" sz="1100" baseline="-25000" dirty="0">
                          <a:effectLst/>
                        </a:rPr>
                        <a:t>3</a:t>
                      </a:r>
                      <a:r>
                        <a:rPr lang="en-GB" sz="1100" dirty="0">
                          <a:effectLst/>
                        </a:rPr>
                        <a:t>, </a:t>
                      </a:r>
                      <a:r>
                        <a:rPr lang="en-GB" sz="1100" dirty="0" err="1">
                          <a:effectLst/>
                        </a:rPr>
                        <a:t>dimethylamine</a:t>
                      </a:r>
                      <a:r>
                        <a:rPr lang="en-GB" sz="1100" dirty="0">
                          <a:effectLst/>
                        </a:rPr>
                        <a:t> &amp; alpha-</a:t>
                      </a:r>
                      <a:r>
                        <a:rPr lang="en-GB" sz="1100" dirty="0" err="1">
                          <a:effectLst/>
                        </a:rPr>
                        <a:t>pinene</a:t>
                      </a:r>
                      <a:r>
                        <a:rPr lang="en-GB" sz="1100" dirty="0">
                          <a:effectLst/>
                        </a:rPr>
                        <a:t> ternary nucleation &amp; growth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CLOUD8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Oct-Dec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2013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Low H</a:t>
                      </a:r>
                      <a:r>
                        <a:rPr lang="en-GB" sz="1100" baseline="-25000" dirty="0">
                          <a:effectLst/>
                        </a:rPr>
                        <a:t>2</a:t>
                      </a:r>
                      <a:r>
                        <a:rPr lang="en-GB" sz="1100" dirty="0">
                          <a:effectLst/>
                        </a:rPr>
                        <a:t>SO</a:t>
                      </a:r>
                      <a:r>
                        <a:rPr lang="en-GB" sz="1100" baseline="-25000" dirty="0">
                          <a:effectLst/>
                        </a:rPr>
                        <a:t>4</a:t>
                      </a:r>
                      <a:r>
                        <a:rPr lang="en-GB" sz="1100" dirty="0">
                          <a:effectLst/>
                        </a:rPr>
                        <a:t> nucleation &amp; cloudy </a:t>
                      </a:r>
                      <a:r>
                        <a:rPr lang="en-GB" sz="1100" dirty="0" err="1">
                          <a:effectLst/>
                        </a:rPr>
                        <a:t>expts</a:t>
                      </a:r>
                      <a:r>
                        <a:rPr lang="en-GB" sz="1100" dirty="0">
                          <a:effectLst/>
                        </a:rPr>
                        <a:t>. (aqueous phase &amp; ice, with GCRs – </a:t>
                      </a:r>
                      <a:r>
                        <a:rPr lang="en-GB" sz="1100" b="1" dirty="0">
                          <a:effectLst/>
                        </a:rPr>
                        <a:t>no PS</a:t>
                      </a:r>
                      <a:r>
                        <a:rPr lang="en-GB" sz="1100" dirty="0">
                          <a:effectLst/>
                        </a:rPr>
                        <a:t>) 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CLOUD9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Sep-Nov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2014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Cloudy experiments (aqueous phase &amp; ice) &amp; small ion studies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</TotalTime>
  <Words>591</Words>
  <Application>Microsoft Office PowerPoint</Application>
  <PresentationFormat>On-screen Show (4:3)</PresentationFormat>
  <Paragraphs>109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Office Theme</vt:lpstr>
      <vt:lpstr>1st meeting on LS2 East Area upgrade, 1 April 2015 Inputs from CLOUD  Antti Onnela, PH-DT, CLOUD Technical and Resource coordinator, GLIMOS</vt:lpstr>
      <vt:lpstr>Feed-back on the East Area Upgrade Spec</vt:lpstr>
      <vt:lpstr>CLOUD’s request: Future East Area with T11</vt:lpstr>
      <vt:lpstr>Even better, with small modification</vt:lpstr>
      <vt:lpstr>That extension helps precisely where needed</vt:lpstr>
      <vt:lpstr>CLOUD, towards future</vt:lpstr>
      <vt:lpstr>Summary</vt:lpstr>
      <vt:lpstr>Spare slides</vt:lpstr>
      <vt:lpstr>CLOUD until now</vt:lpstr>
      <vt:lpstr>Instrument reception/preparation</vt:lpstr>
      <vt:lpstr>East Area layout option without T11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Day, 1 Feb 2012 CLOUD</dc:title>
  <dc:creator>Antti Onnela</dc:creator>
  <cp:lastModifiedBy>Antti Onnela</cp:lastModifiedBy>
  <cp:revision>155</cp:revision>
  <dcterms:created xsi:type="dcterms:W3CDTF">2006-08-16T00:00:00Z</dcterms:created>
  <dcterms:modified xsi:type="dcterms:W3CDTF">2015-04-01T06:30:18Z</dcterms:modified>
</cp:coreProperties>
</file>