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handoutMasterIdLst>
    <p:handoutMasterId r:id="rId23"/>
  </p:handoutMasterIdLst>
  <p:sldIdLst>
    <p:sldId id="256" r:id="rId2"/>
    <p:sldId id="290" r:id="rId3"/>
    <p:sldId id="306" r:id="rId4"/>
    <p:sldId id="291" r:id="rId5"/>
    <p:sldId id="292" r:id="rId6"/>
    <p:sldId id="307" r:id="rId7"/>
    <p:sldId id="293" r:id="rId8"/>
    <p:sldId id="295" r:id="rId9"/>
    <p:sldId id="296" r:id="rId10"/>
    <p:sldId id="300" r:id="rId11"/>
    <p:sldId id="299" r:id="rId12"/>
    <p:sldId id="297" r:id="rId13"/>
    <p:sldId id="298" r:id="rId14"/>
    <p:sldId id="303" r:id="rId15"/>
    <p:sldId id="302" r:id="rId16"/>
    <p:sldId id="305" r:id="rId17"/>
    <p:sldId id="294" r:id="rId18"/>
    <p:sldId id="301" r:id="rId19"/>
    <p:sldId id="304" r:id="rId20"/>
    <p:sldId id="25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2" d="100"/>
          <a:sy n="82" d="100"/>
        </p:scale>
        <p:origin x="-150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62EE8-678C-D843-B957-E687072C439D}" type="datetimeFigureOut">
              <a:rPr lang="en-US" smtClean="0"/>
              <a:t>3/30/15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0EE48E-59AB-B547-8CD3-8C266350708A}" type="slidenum">
              <a:rPr lang="en-GB" smtClean="0"/>
              <a:t>‹#›</a:t>
            </a:fld>
            <a:endParaRPr lang="en-GB"/>
          </a:p>
        </p:txBody>
      </p:sp>
    </p:spTree>
    <p:extLst>
      <p:ext uri="{BB962C8B-B14F-4D97-AF65-F5344CB8AC3E}">
        <p14:creationId xmlns:p14="http://schemas.microsoft.com/office/powerpoint/2010/main" val="35573428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C2A505-1A38-A24D-82C5-18C05570A007}" type="datetimeFigureOut">
              <a:rPr lang="en-US" smtClean="0"/>
              <a:t>3/30/15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A8E672-B88E-574D-AACD-0219F8F2808D}" type="slidenum">
              <a:rPr lang="en-GB" smtClean="0"/>
              <a:t>‹#›</a:t>
            </a:fld>
            <a:endParaRPr lang="en-GB"/>
          </a:p>
        </p:txBody>
      </p:sp>
    </p:spTree>
    <p:extLst>
      <p:ext uri="{BB962C8B-B14F-4D97-AF65-F5344CB8AC3E}">
        <p14:creationId xmlns:p14="http://schemas.microsoft.com/office/powerpoint/2010/main" val="19881442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pic>
        <p:nvPicPr>
          <p:cNvPr id="4" name="Picture 3" descr="2014-04-09_CERN_60years_ENdept.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1800" y="5426020"/>
            <a:ext cx="4376736" cy="115200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949325"/>
            <a:ext cx="8226425" cy="5324475"/>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pic>
        <p:nvPicPr>
          <p:cNvPr id="3" name="Picture 2" descr="2014-04-09_CERN_60years_ENdept.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88286" y="2796780"/>
            <a:ext cx="4376736" cy="1152000"/>
          </a:xfrm>
          <a:prstGeom prst="rect">
            <a:avLst/>
          </a:prstGeom>
        </p:spPr>
      </p:pic>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fr-CH" smtClean="0"/>
              <a:t>Click to edit Master text styles</a:t>
            </a:r>
          </a:p>
        </p:txBody>
      </p:sp>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295325" y="6356350"/>
            <a:ext cx="2025311"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fr-CH" smtClean="0"/>
              <a:t>L.Gatignon, 1-04-2015</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smtClean="0"/>
              <a:t>East Area Consolidation Phase 2</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949333"/>
            <a:ext cx="8226854" cy="5336430"/>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pic>
        <p:nvPicPr>
          <p:cNvPr id="7" name="Picture 6" descr="2014-04-09_CERN_60years_ENdept_75dpi.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99" y="6327150"/>
            <a:ext cx="1641276" cy="432000"/>
          </a:xfrm>
          <a:prstGeom prst="rect">
            <a:avLst/>
          </a:prstGeom>
        </p:spPr>
      </p:pic>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2" r:id="rId3"/>
    <p:sldLayoutId id="2147483684" r:id="rId4"/>
    <p:sldLayoutId id="2147483680" r:id="rId5"/>
    <p:sldLayoutId id="2147483676" r:id="rId6"/>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90000"/>
        </a:lnSpc>
        <a:spcBef>
          <a:spcPts val="600"/>
        </a:spcBef>
        <a:buClr>
          <a:schemeClr val="accent1"/>
        </a:buClr>
        <a:buSzPct val="100000"/>
        <a:buFont typeface="Arial"/>
        <a:buChar char="•"/>
        <a:defRPr kumimoji="0" sz="3200" b="0" i="0" kern="1200">
          <a:solidFill>
            <a:srgbClr val="0C377B"/>
          </a:solidFill>
          <a:latin typeface="+mn-lt"/>
          <a:ea typeface="+mn-ea"/>
          <a:cs typeface="Ubuntu Light"/>
        </a:defRPr>
      </a:lvl1pPr>
      <a:lvl2pPr marL="460375" indent="-228600" algn="l" rtl="0" eaLnBrk="1" latinLnBrk="0" hangingPunct="1">
        <a:lnSpc>
          <a:spcPct val="90000"/>
        </a:lnSpc>
        <a:spcBef>
          <a:spcPts val="600"/>
        </a:spcBef>
        <a:buClr>
          <a:schemeClr val="bg2"/>
        </a:buClr>
        <a:buSzPct val="100000"/>
        <a:buFont typeface="Arial"/>
        <a:buChar char="•"/>
        <a:defRPr kumimoji="0" sz="3200" b="0" i="0" kern="1200">
          <a:solidFill>
            <a:srgbClr val="0C377B"/>
          </a:solidFill>
          <a:latin typeface="+mn-lt"/>
          <a:ea typeface="+mn-ea"/>
          <a:cs typeface="Ubuntu Light"/>
        </a:defRPr>
      </a:lvl2pPr>
      <a:lvl3pPr marL="685800" indent="-225425" algn="l" rtl="0" eaLnBrk="1" latinLnBrk="0" hangingPunct="1">
        <a:lnSpc>
          <a:spcPct val="90000"/>
        </a:lnSpc>
        <a:spcBef>
          <a:spcPts val="600"/>
        </a:spcBef>
        <a:buClr>
          <a:schemeClr val="accent2"/>
        </a:buClr>
        <a:buSzPct val="100000"/>
        <a:buFont typeface="Arial"/>
        <a:buChar char="•"/>
        <a:defRPr kumimoji="0" sz="3200" b="0" i="0" kern="1200">
          <a:solidFill>
            <a:srgbClr val="0C377B"/>
          </a:solidFill>
          <a:latin typeface="+mn-lt"/>
          <a:ea typeface="+mn-ea"/>
          <a:cs typeface="Ubuntu Light"/>
        </a:defRPr>
      </a:lvl3pPr>
      <a:lvl4pPr marL="909638" indent="-223838" algn="l" rtl="0" eaLnBrk="1" latinLnBrk="0" hangingPunct="1">
        <a:lnSpc>
          <a:spcPct val="90000"/>
        </a:lnSpc>
        <a:spcBef>
          <a:spcPts val="600"/>
        </a:spcBef>
        <a:buClr>
          <a:schemeClr val="accent3"/>
        </a:buClr>
        <a:buSzPct val="100000"/>
        <a:buFont typeface="Arial"/>
        <a:buChar char="•"/>
        <a:defRPr kumimoji="0" sz="3200" b="0" i="0" kern="1200">
          <a:solidFill>
            <a:srgbClr val="0C377B"/>
          </a:solidFill>
          <a:latin typeface="+mn-lt"/>
          <a:ea typeface="+mn-ea"/>
          <a:cs typeface="Ubuntu Light"/>
        </a:defRPr>
      </a:lvl4pPr>
      <a:lvl5pPr marL="1146175" indent="-236538" algn="l" rtl="0" eaLnBrk="1" latinLnBrk="0" hangingPunct="1">
        <a:lnSpc>
          <a:spcPct val="90000"/>
        </a:lnSpc>
        <a:spcBef>
          <a:spcPts val="600"/>
        </a:spcBef>
        <a:buClr>
          <a:schemeClr val="accent4"/>
        </a:buClr>
        <a:buSzPct val="100000"/>
        <a:buFont typeface="Arial"/>
        <a:buChar char="•"/>
        <a:defRPr kumimoji="0" sz="32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g"/><Relationship Id="rId3"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16776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East Area consolidation phase 2</a:t>
            </a:r>
            <a:endParaRPr lang="en-US" dirty="0"/>
          </a:p>
        </p:txBody>
      </p:sp>
      <p:sp>
        <p:nvSpPr>
          <p:cNvPr id="3" name="Text Placeholder 2"/>
          <p:cNvSpPr>
            <a:spLocks noGrp="1"/>
          </p:cNvSpPr>
          <p:nvPr>
            <p:ph type="body" idx="1"/>
          </p:nvPr>
        </p:nvSpPr>
        <p:spPr/>
        <p:txBody>
          <a:bodyPr/>
          <a:lstStyle/>
          <a:p>
            <a:r>
              <a:rPr lang="en-GB" dirty="0"/>
              <a:t>Lau Gatignon, </a:t>
            </a:r>
            <a:r>
              <a:rPr lang="en-GB" dirty="0" smtClean="0"/>
              <a:t>1 April </a:t>
            </a:r>
            <a:r>
              <a:rPr lang="en-GB" dirty="0"/>
              <a:t>2015</a:t>
            </a:r>
          </a:p>
          <a:p>
            <a:endParaRPr lang="en-US" dirty="0"/>
          </a:p>
        </p:txBody>
      </p:sp>
    </p:spTree>
    <p:extLst>
      <p:ext uri="{BB962C8B-B14F-4D97-AF65-F5344CB8AC3E}">
        <p14:creationId xmlns:p14="http://schemas.microsoft.com/office/powerpoint/2010/main" val="371828587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47653"/>
            <a:ext cx="8226854" cy="715840"/>
          </a:xfrm>
        </p:spPr>
        <p:txBody>
          <a:bodyPr/>
          <a:lstStyle/>
          <a:p>
            <a:r>
              <a:rPr lang="en-GB" dirty="0" smtClean="0"/>
              <a:t>Without T11</a:t>
            </a:r>
            <a:endParaRPr lang="en-GB" dirty="0"/>
          </a:p>
        </p:txBody>
      </p:sp>
      <p:sp>
        <p:nvSpPr>
          <p:cNvPr id="2" name="Date Placeholder 1"/>
          <p:cNvSpPr>
            <a:spLocks noGrp="1"/>
          </p:cNvSpPr>
          <p:nvPr>
            <p:ph type="dt" sz="half" idx="10"/>
          </p:nvPr>
        </p:nvSpPr>
        <p:spPr/>
        <p:txBody>
          <a:bodyPr/>
          <a:lstStyle/>
          <a:p>
            <a:r>
              <a:rPr lang="fr-CH" smtClean="0"/>
              <a:t>L.Gatignon, 1-04-2015</a:t>
            </a:r>
            <a:endParaRPr lang="en-US" dirty="0"/>
          </a:p>
        </p:txBody>
      </p:sp>
      <p:sp>
        <p:nvSpPr>
          <p:cNvPr id="3" name="Footer Placeholder 2"/>
          <p:cNvSpPr>
            <a:spLocks noGrp="1"/>
          </p:cNvSpPr>
          <p:nvPr>
            <p:ph type="ftr" sz="quarter" idx="11"/>
          </p:nvPr>
        </p:nvSpPr>
        <p:spPr/>
        <p:txBody>
          <a:bodyPr/>
          <a:lstStyle/>
          <a:p>
            <a:r>
              <a:rPr lang="en-US" smtClean="0"/>
              <a:t>East Area Consolidation Phase 2</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a:p>
        </p:txBody>
      </p:sp>
      <p:pic>
        <p:nvPicPr>
          <p:cNvPr id="5" name="Picture 4" descr="Vue dessus T9-T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0817"/>
            <a:ext cx="9144000" cy="5362723"/>
          </a:xfrm>
          <a:prstGeom prst="rect">
            <a:avLst/>
          </a:prstGeom>
        </p:spPr>
      </p:pic>
    </p:spTree>
    <p:extLst>
      <p:ext uri="{BB962C8B-B14F-4D97-AF65-F5344CB8AC3E}">
        <p14:creationId xmlns:p14="http://schemas.microsoft.com/office/powerpoint/2010/main" val="312283668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4925" y="20760"/>
            <a:ext cx="8226854" cy="715840"/>
          </a:xfrm>
        </p:spPr>
        <p:txBody>
          <a:bodyPr/>
          <a:lstStyle/>
          <a:p>
            <a:r>
              <a:rPr lang="en-GB" dirty="0" smtClean="0"/>
              <a:t>With T11</a:t>
            </a:r>
            <a:endParaRPr lang="en-GB" dirty="0"/>
          </a:p>
        </p:txBody>
      </p:sp>
      <p:sp>
        <p:nvSpPr>
          <p:cNvPr id="2" name="Date Placeholder 1"/>
          <p:cNvSpPr>
            <a:spLocks noGrp="1"/>
          </p:cNvSpPr>
          <p:nvPr>
            <p:ph type="dt" sz="half" idx="10"/>
          </p:nvPr>
        </p:nvSpPr>
        <p:spPr/>
        <p:txBody>
          <a:bodyPr/>
          <a:lstStyle/>
          <a:p>
            <a:r>
              <a:rPr lang="fr-CH" smtClean="0"/>
              <a:t>L.Gatignon, 1-04-2015</a:t>
            </a:r>
            <a:endParaRPr lang="en-US" dirty="0"/>
          </a:p>
        </p:txBody>
      </p:sp>
      <p:sp>
        <p:nvSpPr>
          <p:cNvPr id="3" name="Footer Placeholder 2"/>
          <p:cNvSpPr>
            <a:spLocks noGrp="1"/>
          </p:cNvSpPr>
          <p:nvPr>
            <p:ph type="ftr" sz="quarter" idx="11"/>
          </p:nvPr>
        </p:nvSpPr>
        <p:spPr/>
        <p:txBody>
          <a:bodyPr/>
          <a:lstStyle/>
          <a:p>
            <a:r>
              <a:rPr lang="en-US" smtClean="0"/>
              <a:t>East Area Consolidation Phase 2</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a:p>
        </p:txBody>
      </p:sp>
      <p:pic>
        <p:nvPicPr>
          <p:cNvPr id="5" name="Picture 4" descr="Vue dessus T9-T10-T1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36600"/>
            <a:ext cx="9144000" cy="5362723"/>
          </a:xfrm>
          <a:prstGeom prst="rect">
            <a:avLst/>
          </a:prstGeom>
        </p:spPr>
      </p:pic>
    </p:spTree>
    <p:extLst>
      <p:ext uri="{BB962C8B-B14F-4D97-AF65-F5344CB8AC3E}">
        <p14:creationId xmlns:p14="http://schemas.microsoft.com/office/powerpoint/2010/main" val="28831424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t>L.Gatignon, 1-04-2015</a:t>
            </a:r>
            <a:endParaRPr lang="en-US" dirty="0"/>
          </a:p>
        </p:txBody>
      </p:sp>
      <p:sp>
        <p:nvSpPr>
          <p:cNvPr id="3" name="Footer Placeholder 2"/>
          <p:cNvSpPr>
            <a:spLocks noGrp="1"/>
          </p:cNvSpPr>
          <p:nvPr>
            <p:ph type="ftr" sz="quarter" idx="11"/>
          </p:nvPr>
        </p:nvSpPr>
        <p:spPr/>
        <p:txBody>
          <a:bodyPr/>
          <a:lstStyle/>
          <a:p>
            <a:r>
              <a:rPr lang="en-US" smtClean="0"/>
              <a:t>East Area Consolidation Phase 2</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a:p>
        </p:txBody>
      </p:sp>
      <p:pic>
        <p:nvPicPr>
          <p:cNvPr id="5" name="Picture 4" descr="Vue 3D (1) T9-T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5256896" cy="3083035"/>
          </a:xfrm>
          <a:prstGeom prst="rect">
            <a:avLst/>
          </a:prstGeom>
        </p:spPr>
      </p:pic>
      <p:pic>
        <p:nvPicPr>
          <p:cNvPr id="6" name="Picture 5" descr="Vue 3D (1) T9-T10-T1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0797" y="3146532"/>
            <a:ext cx="5256896" cy="3083035"/>
          </a:xfrm>
          <a:prstGeom prst="rect">
            <a:avLst/>
          </a:prstGeom>
        </p:spPr>
      </p:pic>
    </p:spTree>
    <p:extLst>
      <p:ext uri="{BB962C8B-B14F-4D97-AF65-F5344CB8AC3E}">
        <p14:creationId xmlns:p14="http://schemas.microsoft.com/office/powerpoint/2010/main" val="418689325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t>L.Gatignon, 1-04-2015</a:t>
            </a:r>
            <a:endParaRPr lang="en-US" dirty="0"/>
          </a:p>
        </p:txBody>
      </p:sp>
      <p:sp>
        <p:nvSpPr>
          <p:cNvPr id="3" name="Footer Placeholder 2"/>
          <p:cNvSpPr>
            <a:spLocks noGrp="1"/>
          </p:cNvSpPr>
          <p:nvPr>
            <p:ph type="ftr" sz="quarter" idx="11"/>
          </p:nvPr>
        </p:nvSpPr>
        <p:spPr/>
        <p:txBody>
          <a:bodyPr/>
          <a:lstStyle/>
          <a:p>
            <a:r>
              <a:rPr lang="en-US" smtClean="0"/>
              <a:t>East Area Consolidation Phase 2</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a:p>
        </p:txBody>
      </p:sp>
      <p:pic>
        <p:nvPicPr>
          <p:cNvPr id="5" name="Picture 4" descr="Vue 3D (2) T9-T10-T1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104" y="3131867"/>
            <a:ext cx="5256896" cy="3083035"/>
          </a:xfrm>
          <a:prstGeom prst="rect">
            <a:avLst/>
          </a:prstGeom>
        </p:spPr>
      </p:pic>
      <p:pic>
        <p:nvPicPr>
          <p:cNvPr id="6" name="Picture 5" descr="Vue 3D (2) T9-T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256896" cy="3083035"/>
          </a:xfrm>
          <a:prstGeom prst="rect">
            <a:avLst/>
          </a:prstGeom>
        </p:spPr>
      </p:pic>
    </p:spTree>
    <p:extLst>
      <p:ext uri="{BB962C8B-B14F-4D97-AF65-F5344CB8AC3E}">
        <p14:creationId xmlns:p14="http://schemas.microsoft.com/office/powerpoint/2010/main" val="322696332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t>L.Gatignon, 1-04-2015</a:t>
            </a:r>
            <a:endParaRPr lang="en-US" dirty="0"/>
          </a:p>
        </p:txBody>
      </p:sp>
      <p:sp>
        <p:nvSpPr>
          <p:cNvPr id="3" name="Footer Placeholder 2"/>
          <p:cNvSpPr>
            <a:spLocks noGrp="1"/>
          </p:cNvSpPr>
          <p:nvPr>
            <p:ph type="ftr" sz="quarter" idx="11"/>
          </p:nvPr>
        </p:nvSpPr>
        <p:spPr/>
        <p:txBody>
          <a:bodyPr/>
          <a:lstStyle/>
          <a:p>
            <a:r>
              <a:rPr lang="en-US" smtClean="0"/>
              <a:t>East Area Consolidation Phase 2</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a:p>
        </p:txBody>
      </p:sp>
      <p:pic>
        <p:nvPicPr>
          <p:cNvPr id="5" name="Picture 4"/>
          <p:cNvPicPr>
            <a:picLocks noChangeAspect="1"/>
          </p:cNvPicPr>
          <p:nvPr/>
        </p:nvPicPr>
        <p:blipFill>
          <a:blip r:embed="rId2"/>
          <a:stretch>
            <a:fillRect/>
          </a:stretch>
        </p:blipFill>
        <p:spPr>
          <a:xfrm>
            <a:off x="237473" y="631785"/>
            <a:ext cx="8648404" cy="6226215"/>
          </a:xfrm>
          <a:prstGeom prst="rect">
            <a:avLst/>
          </a:prstGeom>
        </p:spPr>
      </p:pic>
      <p:sp>
        <p:nvSpPr>
          <p:cNvPr id="6" name="TextBox 5"/>
          <p:cNvSpPr txBox="1"/>
          <p:nvPr/>
        </p:nvSpPr>
        <p:spPr>
          <a:xfrm>
            <a:off x="2447003" y="41298"/>
            <a:ext cx="3230008" cy="369332"/>
          </a:xfrm>
          <a:prstGeom prst="rect">
            <a:avLst/>
          </a:prstGeom>
          <a:noFill/>
        </p:spPr>
        <p:txBody>
          <a:bodyPr wrap="none" rtlCol="0">
            <a:spAutoFit/>
          </a:bodyPr>
          <a:lstStyle/>
          <a:p>
            <a:r>
              <a:rPr lang="en-GB" dirty="0" err="1" smtClean="0"/>
              <a:t>Beatch</a:t>
            </a:r>
            <a:r>
              <a:rPr lang="en-GB" dirty="0" smtClean="0"/>
              <a:t> for new T11 beam line </a:t>
            </a:r>
            <a:endParaRPr lang="en-GB" dirty="0"/>
          </a:p>
        </p:txBody>
      </p:sp>
    </p:spTree>
    <p:extLst>
      <p:ext uri="{BB962C8B-B14F-4D97-AF65-F5344CB8AC3E}">
        <p14:creationId xmlns:p14="http://schemas.microsoft.com/office/powerpoint/2010/main" val="29105962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t>L.Gatignon, 1-04-2015</a:t>
            </a:r>
            <a:endParaRPr lang="en-US" dirty="0"/>
          </a:p>
        </p:txBody>
      </p:sp>
      <p:sp>
        <p:nvSpPr>
          <p:cNvPr id="3" name="Footer Placeholder 2"/>
          <p:cNvSpPr>
            <a:spLocks noGrp="1"/>
          </p:cNvSpPr>
          <p:nvPr>
            <p:ph type="ftr" sz="quarter" idx="11"/>
          </p:nvPr>
        </p:nvSpPr>
        <p:spPr/>
        <p:txBody>
          <a:bodyPr/>
          <a:lstStyle/>
          <a:p>
            <a:r>
              <a:rPr lang="en-US" smtClean="0"/>
              <a:t>East Area Consolidation Phase 2</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a:p>
        </p:txBody>
      </p:sp>
      <p:pic>
        <p:nvPicPr>
          <p:cNvPr id="5" name="Picture 4"/>
          <p:cNvPicPr>
            <a:picLocks noChangeAspect="1"/>
          </p:cNvPicPr>
          <p:nvPr/>
        </p:nvPicPr>
        <p:blipFill>
          <a:blip r:embed="rId2"/>
          <a:stretch>
            <a:fillRect/>
          </a:stretch>
        </p:blipFill>
        <p:spPr>
          <a:xfrm>
            <a:off x="-27780" y="116494"/>
            <a:ext cx="9144000" cy="5941671"/>
          </a:xfrm>
          <a:prstGeom prst="rect">
            <a:avLst/>
          </a:prstGeom>
        </p:spPr>
      </p:pic>
    </p:spTree>
    <p:extLst>
      <p:ext uri="{BB962C8B-B14F-4D97-AF65-F5344CB8AC3E}">
        <p14:creationId xmlns:p14="http://schemas.microsoft.com/office/powerpoint/2010/main" val="92148274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6639"/>
            <a:ext cx="8226854" cy="715840"/>
          </a:xfrm>
        </p:spPr>
        <p:txBody>
          <a:bodyPr/>
          <a:lstStyle/>
          <a:p>
            <a:r>
              <a:rPr lang="en-GB" dirty="0" smtClean="0"/>
              <a:t>Currents new T11</a:t>
            </a:r>
            <a:endParaRPr lang="en-GB" dirty="0"/>
          </a:p>
        </p:txBody>
      </p:sp>
      <p:sp>
        <p:nvSpPr>
          <p:cNvPr id="2" name="Date Placeholder 1"/>
          <p:cNvSpPr>
            <a:spLocks noGrp="1"/>
          </p:cNvSpPr>
          <p:nvPr>
            <p:ph type="dt" sz="half" idx="10"/>
          </p:nvPr>
        </p:nvSpPr>
        <p:spPr/>
        <p:txBody>
          <a:bodyPr/>
          <a:lstStyle/>
          <a:p>
            <a:r>
              <a:rPr lang="fr-CH" smtClean="0"/>
              <a:t>L.Gatignon, 1-04-2015</a:t>
            </a:r>
            <a:endParaRPr lang="en-US" dirty="0"/>
          </a:p>
        </p:txBody>
      </p:sp>
      <p:sp>
        <p:nvSpPr>
          <p:cNvPr id="3" name="Footer Placeholder 2"/>
          <p:cNvSpPr>
            <a:spLocks noGrp="1"/>
          </p:cNvSpPr>
          <p:nvPr>
            <p:ph type="ftr" sz="quarter" idx="11"/>
          </p:nvPr>
        </p:nvSpPr>
        <p:spPr/>
        <p:txBody>
          <a:bodyPr/>
          <a:lstStyle/>
          <a:p>
            <a:r>
              <a:rPr lang="en-US" smtClean="0"/>
              <a:t>East Area Consolidation Phase 2</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050930761"/>
              </p:ext>
            </p:extLst>
          </p:nvPr>
        </p:nvGraphicFramePr>
        <p:xfrm>
          <a:off x="139396" y="812867"/>
          <a:ext cx="8836455" cy="4480560"/>
        </p:xfrm>
        <a:graphic>
          <a:graphicData uri="http://schemas.openxmlformats.org/drawingml/2006/table">
            <a:tbl>
              <a:tblPr firstRow="1" bandRow="1">
                <a:tableStyleId>{5C22544A-7EE6-4342-B048-85BDC9FD1C3A}</a:tableStyleId>
              </a:tblPr>
              <a:tblGrid>
                <a:gridCol w="1464520"/>
                <a:gridCol w="1406648"/>
                <a:gridCol w="2132869"/>
                <a:gridCol w="1853955"/>
                <a:gridCol w="1978463"/>
              </a:tblGrid>
              <a:tr h="370840">
                <a:tc>
                  <a:txBody>
                    <a:bodyPr/>
                    <a:lstStyle/>
                    <a:p>
                      <a:pPr algn="ctr"/>
                      <a:r>
                        <a:rPr lang="en-GB" sz="2400" dirty="0" smtClean="0"/>
                        <a:t>Magnet</a:t>
                      </a:r>
                      <a:endParaRPr lang="en-GB" sz="2400" dirty="0"/>
                    </a:p>
                  </a:txBody>
                  <a:tcPr/>
                </a:tc>
                <a:tc>
                  <a:txBody>
                    <a:bodyPr/>
                    <a:lstStyle/>
                    <a:p>
                      <a:pPr algn="ctr"/>
                      <a:r>
                        <a:rPr lang="en-GB" sz="2400" dirty="0" smtClean="0"/>
                        <a:t>Type</a:t>
                      </a:r>
                      <a:endParaRPr lang="en-GB" sz="2400" dirty="0"/>
                    </a:p>
                  </a:txBody>
                  <a:tcPr/>
                </a:tc>
                <a:tc>
                  <a:txBody>
                    <a:bodyPr/>
                    <a:lstStyle/>
                    <a:p>
                      <a:pPr algn="ctr"/>
                      <a:r>
                        <a:rPr lang="en-GB" sz="2400" dirty="0" smtClean="0"/>
                        <a:t>Type</a:t>
                      </a:r>
                      <a:r>
                        <a:rPr lang="en-GB" sz="2400" baseline="0" dirty="0" smtClean="0"/>
                        <a:t> </a:t>
                      </a:r>
                      <a:r>
                        <a:rPr lang="en-US" sz="2400" baseline="0" dirty="0" smtClean="0"/>
                        <a:t>f</a:t>
                      </a:r>
                      <a:r>
                        <a:rPr lang="en-GB" sz="2400" baseline="0" dirty="0" smtClean="0"/>
                        <a:t>or </a:t>
                      </a:r>
                    </a:p>
                    <a:p>
                      <a:pPr algn="ctr"/>
                      <a:r>
                        <a:rPr lang="en-GB" sz="2400" baseline="0" dirty="0" smtClean="0"/>
                        <a:t>BL/GL</a:t>
                      </a:r>
                      <a:endParaRPr lang="en-GB" sz="2400" dirty="0"/>
                    </a:p>
                  </a:txBody>
                  <a:tcPr/>
                </a:tc>
                <a:tc>
                  <a:txBody>
                    <a:bodyPr/>
                    <a:lstStyle/>
                    <a:p>
                      <a:pPr algn="ctr"/>
                      <a:r>
                        <a:rPr lang="en-GB" sz="2400" dirty="0" smtClean="0"/>
                        <a:t>GL/BL max</a:t>
                      </a:r>
                    </a:p>
                    <a:p>
                      <a:pPr algn="ctr"/>
                      <a:r>
                        <a:rPr lang="en-GB" sz="2400" dirty="0" smtClean="0"/>
                        <a:t>(T or Tm)</a:t>
                      </a:r>
                      <a:endParaRPr lang="en-GB" sz="2400" dirty="0"/>
                    </a:p>
                  </a:txBody>
                  <a:tcPr/>
                </a:tc>
                <a:tc>
                  <a:txBody>
                    <a:bodyPr/>
                    <a:lstStyle/>
                    <a:p>
                      <a:pPr algn="ctr"/>
                      <a:r>
                        <a:rPr lang="en-GB" sz="2400" dirty="0" smtClean="0"/>
                        <a:t>I max</a:t>
                      </a:r>
                    </a:p>
                    <a:p>
                      <a:pPr algn="ctr"/>
                      <a:r>
                        <a:rPr lang="en-GB" sz="2400" dirty="0" smtClean="0"/>
                        <a:t>(Amps)</a:t>
                      </a:r>
                      <a:endParaRPr lang="en-GB" sz="2400" dirty="0"/>
                    </a:p>
                  </a:txBody>
                  <a:tcPr/>
                </a:tc>
              </a:tr>
              <a:tr h="370840">
                <a:tc>
                  <a:txBody>
                    <a:bodyPr/>
                    <a:lstStyle/>
                    <a:p>
                      <a:r>
                        <a:rPr lang="en-GB" sz="2400" dirty="0" smtClean="0"/>
                        <a:t>QDE1</a:t>
                      </a:r>
                      <a:endParaRPr lang="en-GB" sz="2400" dirty="0"/>
                    </a:p>
                  </a:txBody>
                  <a:tcPr/>
                </a:tc>
                <a:tc>
                  <a:txBody>
                    <a:bodyPr/>
                    <a:lstStyle/>
                    <a:p>
                      <a:r>
                        <a:rPr lang="en-GB" sz="2400" dirty="0" smtClean="0"/>
                        <a:t>Q600</a:t>
                      </a:r>
                      <a:endParaRPr lang="en-GB" sz="2400" dirty="0"/>
                    </a:p>
                  </a:txBody>
                  <a:tcPr/>
                </a:tc>
                <a:tc>
                  <a:txBody>
                    <a:bodyPr/>
                    <a:lstStyle/>
                    <a:p>
                      <a:r>
                        <a:rPr lang="en-GB" sz="2400" dirty="0" smtClean="0"/>
                        <a:t>Q150</a:t>
                      </a:r>
                      <a:endParaRPr lang="en-GB" sz="2400" dirty="0"/>
                    </a:p>
                  </a:txBody>
                  <a:tcPr/>
                </a:tc>
                <a:tc>
                  <a:txBody>
                    <a:bodyPr/>
                    <a:lstStyle/>
                    <a:p>
                      <a:pPr algn="ctr"/>
                      <a:r>
                        <a:rPr lang="en-GB" sz="2400" dirty="0" smtClean="0"/>
                        <a:t>5.85</a:t>
                      </a:r>
                      <a:endParaRPr lang="en-GB" sz="2400" dirty="0"/>
                    </a:p>
                  </a:txBody>
                  <a:tcPr/>
                </a:tc>
                <a:tc>
                  <a:txBody>
                    <a:bodyPr/>
                    <a:lstStyle/>
                    <a:p>
                      <a:pPr algn="ctr"/>
                      <a:r>
                        <a:rPr lang="en-GB" sz="2400" b="1" dirty="0" smtClean="0"/>
                        <a:t>400</a:t>
                      </a:r>
                      <a:endParaRPr lang="en-GB" sz="2400" b="1" dirty="0"/>
                    </a:p>
                  </a:txBody>
                  <a:tcPr/>
                </a:tc>
              </a:tr>
              <a:tr h="370840">
                <a:tc>
                  <a:txBody>
                    <a:bodyPr/>
                    <a:lstStyle/>
                    <a:p>
                      <a:r>
                        <a:rPr lang="en-GB" sz="2400" dirty="0" smtClean="0"/>
                        <a:t>QFO2</a:t>
                      </a:r>
                      <a:endParaRPr lang="en-GB" sz="2400" dirty="0"/>
                    </a:p>
                  </a:txBody>
                  <a:tcPr/>
                </a:tc>
                <a:tc>
                  <a:txBody>
                    <a:bodyPr/>
                    <a:lstStyle/>
                    <a:p>
                      <a:r>
                        <a:rPr lang="en-GB" sz="2400" dirty="0" smtClean="0"/>
                        <a:t>Q600</a:t>
                      </a:r>
                      <a:endParaRPr lang="en-GB" sz="2400" dirty="0"/>
                    </a:p>
                  </a:txBody>
                  <a:tcPr/>
                </a:tc>
                <a:tc>
                  <a:txBody>
                    <a:bodyPr/>
                    <a:lstStyle/>
                    <a:p>
                      <a:r>
                        <a:rPr lang="en-GB" sz="2400" dirty="0" smtClean="0"/>
                        <a:t>Q150</a:t>
                      </a:r>
                      <a:endParaRPr lang="en-GB" sz="2400" dirty="0"/>
                    </a:p>
                  </a:txBody>
                  <a:tcPr/>
                </a:tc>
                <a:tc>
                  <a:txBody>
                    <a:bodyPr/>
                    <a:lstStyle/>
                    <a:p>
                      <a:pPr algn="ctr"/>
                      <a:r>
                        <a:rPr lang="en-GB" sz="2400" dirty="0" smtClean="0"/>
                        <a:t>6.10</a:t>
                      </a:r>
                      <a:endParaRPr lang="en-GB" sz="2400" dirty="0"/>
                    </a:p>
                  </a:txBody>
                  <a:tcPr/>
                </a:tc>
                <a:tc>
                  <a:txBody>
                    <a:bodyPr/>
                    <a:lstStyle/>
                    <a:p>
                      <a:pPr algn="ctr"/>
                      <a:r>
                        <a:rPr lang="en-GB" sz="2400" b="1" dirty="0" smtClean="0"/>
                        <a:t>400</a:t>
                      </a:r>
                      <a:endParaRPr lang="en-GB" sz="2400" b="1" dirty="0"/>
                    </a:p>
                  </a:txBody>
                  <a:tcPr/>
                </a:tc>
              </a:tr>
              <a:tr h="370840">
                <a:tc>
                  <a:txBody>
                    <a:bodyPr/>
                    <a:lstStyle/>
                    <a:p>
                      <a:r>
                        <a:rPr lang="en-GB" sz="2400" dirty="0" smtClean="0"/>
                        <a:t>BHZ01</a:t>
                      </a:r>
                      <a:endParaRPr lang="en-GB" sz="2400" dirty="0"/>
                    </a:p>
                  </a:txBody>
                  <a:tcPr/>
                </a:tc>
                <a:tc>
                  <a:txBody>
                    <a:bodyPr/>
                    <a:lstStyle/>
                    <a:p>
                      <a:r>
                        <a:rPr lang="en-GB" sz="2400" dirty="0" smtClean="0"/>
                        <a:t>Mc200</a:t>
                      </a:r>
                      <a:endParaRPr lang="en-GB" sz="2400" dirty="0"/>
                    </a:p>
                  </a:txBody>
                  <a:tcPr/>
                </a:tc>
                <a:tc>
                  <a:txBody>
                    <a:bodyPr/>
                    <a:lstStyle/>
                    <a:p>
                      <a:r>
                        <a:rPr lang="en-GB" sz="2400" dirty="0" smtClean="0"/>
                        <a:t>D200c</a:t>
                      </a:r>
                      <a:endParaRPr lang="en-GB" sz="2400" dirty="0"/>
                    </a:p>
                  </a:txBody>
                  <a:tcPr/>
                </a:tc>
                <a:tc>
                  <a:txBody>
                    <a:bodyPr/>
                    <a:lstStyle/>
                    <a:p>
                      <a:pPr algn="ctr"/>
                      <a:r>
                        <a:rPr lang="en-GB" sz="2400" dirty="0" smtClean="0"/>
                        <a:t>2.51</a:t>
                      </a:r>
                      <a:endParaRPr lang="en-GB" sz="2400" dirty="0"/>
                    </a:p>
                  </a:txBody>
                  <a:tcPr/>
                </a:tc>
                <a:tc>
                  <a:txBody>
                    <a:bodyPr/>
                    <a:lstStyle/>
                    <a:p>
                      <a:pPr algn="ctr"/>
                      <a:r>
                        <a:rPr lang="en-GB" sz="2400" b="1" dirty="0" smtClean="0"/>
                        <a:t>700</a:t>
                      </a:r>
                      <a:endParaRPr lang="en-GB" sz="2400" b="1" dirty="0"/>
                    </a:p>
                  </a:txBody>
                  <a:tcPr/>
                </a:tc>
              </a:tr>
              <a:tr h="370840">
                <a:tc>
                  <a:txBody>
                    <a:bodyPr/>
                    <a:lstStyle/>
                    <a:p>
                      <a:r>
                        <a:rPr lang="en-GB" sz="2400" dirty="0" smtClean="0"/>
                        <a:t>QFO3</a:t>
                      </a:r>
                      <a:endParaRPr lang="en-GB" sz="2400" dirty="0"/>
                    </a:p>
                  </a:txBody>
                  <a:tcPr/>
                </a:tc>
                <a:tc>
                  <a:txBody>
                    <a:bodyPr/>
                    <a:lstStyle/>
                    <a:p>
                      <a:r>
                        <a:rPr lang="en-GB" sz="2400" dirty="0" smtClean="0"/>
                        <a:t>QFS</a:t>
                      </a:r>
                      <a:endParaRPr lang="en-GB" sz="2400" dirty="0"/>
                    </a:p>
                  </a:txBody>
                  <a:tcPr/>
                </a:tc>
                <a:tc>
                  <a:txBody>
                    <a:bodyPr/>
                    <a:lstStyle/>
                    <a:p>
                      <a:r>
                        <a:rPr lang="en-GB" sz="2400" dirty="0" smtClean="0"/>
                        <a:t>QFS</a:t>
                      </a:r>
                      <a:endParaRPr lang="en-GB" sz="2400" dirty="0"/>
                    </a:p>
                  </a:txBody>
                  <a:tcPr/>
                </a:tc>
                <a:tc>
                  <a:txBody>
                    <a:bodyPr/>
                    <a:lstStyle/>
                    <a:p>
                      <a:pPr algn="ctr"/>
                      <a:r>
                        <a:rPr lang="en-GB" sz="2400" dirty="0" smtClean="0"/>
                        <a:t>9.3</a:t>
                      </a:r>
                      <a:endParaRPr lang="en-GB" sz="2400" dirty="0"/>
                    </a:p>
                  </a:txBody>
                  <a:tcPr/>
                </a:tc>
                <a:tc>
                  <a:txBody>
                    <a:bodyPr/>
                    <a:lstStyle/>
                    <a:p>
                      <a:pPr algn="ctr"/>
                      <a:r>
                        <a:rPr lang="en-GB" sz="2400" b="1" dirty="0" smtClean="0"/>
                        <a:t>300</a:t>
                      </a:r>
                      <a:endParaRPr lang="en-GB" sz="2400" b="1" dirty="0"/>
                    </a:p>
                  </a:txBody>
                  <a:tcPr/>
                </a:tc>
              </a:tr>
              <a:tr h="370840">
                <a:tc>
                  <a:txBody>
                    <a:bodyPr/>
                    <a:lstStyle/>
                    <a:p>
                      <a:r>
                        <a:rPr lang="en-GB" sz="2400" dirty="0" smtClean="0"/>
                        <a:t>BHZ2</a:t>
                      </a:r>
                      <a:endParaRPr lang="en-GB" sz="2400" dirty="0"/>
                    </a:p>
                  </a:txBody>
                  <a:tcPr/>
                </a:tc>
                <a:tc>
                  <a:txBody>
                    <a:bodyPr/>
                    <a:lstStyle/>
                    <a:p>
                      <a:r>
                        <a:rPr lang="en-GB" sz="2400" dirty="0" smtClean="0"/>
                        <a:t>MBPL</a:t>
                      </a:r>
                      <a:endParaRPr lang="en-GB" sz="2400" dirty="0"/>
                    </a:p>
                  </a:txBody>
                  <a:tcPr/>
                </a:tc>
                <a:tc>
                  <a:txBody>
                    <a:bodyPr/>
                    <a:lstStyle/>
                    <a:p>
                      <a:r>
                        <a:rPr lang="en-GB" sz="2400" dirty="0" smtClean="0"/>
                        <a:t>MBPL140</a:t>
                      </a:r>
                      <a:endParaRPr lang="en-GB" sz="2400" dirty="0"/>
                    </a:p>
                  </a:txBody>
                  <a:tcPr/>
                </a:tc>
                <a:tc>
                  <a:txBody>
                    <a:bodyPr/>
                    <a:lstStyle/>
                    <a:p>
                      <a:pPr algn="ctr"/>
                      <a:r>
                        <a:rPr lang="en-GB" sz="2400" dirty="0" smtClean="0"/>
                        <a:t>2.50</a:t>
                      </a:r>
                      <a:endParaRPr lang="en-GB" sz="2400" dirty="0"/>
                    </a:p>
                  </a:txBody>
                  <a:tcPr/>
                </a:tc>
                <a:tc>
                  <a:txBody>
                    <a:bodyPr/>
                    <a:lstStyle/>
                    <a:p>
                      <a:pPr algn="ctr"/>
                      <a:r>
                        <a:rPr lang="en-GB" sz="2400" b="1" dirty="0" smtClean="0"/>
                        <a:t>500</a:t>
                      </a:r>
                    </a:p>
                  </a:txBody>
                  <a:tcPr/>
                </a:tc>
              </a:tr>
              <a:tr h="370840">
                <a:tc>
                  <a:txBody>
                    <a:bodyPr/>
                    <a:lstStyle/>
                    <a:p>
                      <a:r>
                        <a:rPr lang="en-GB" sz="2400" dirty="0" smtClean="0"/>
                        <a:t>QFO4</a:t>
                      </a:r>
                      <a:endParaRPr lang="en-GB" sz="2400" dirty="0"/>
                    </a:p>
                  </a:txBody>
                  <a:tcPr/>
                </a:tc>
                <a:tc>
                  <a:txBody>
                    <a:bodyPr/>
                    <a:lstStyle/>
                    <a:p>
                      <a:r>
                        <a:rPr lang="en-GB" sz="2400" dirty="0" smtClean="0"/>
                        <a:t>Q100</a:t>
                      </a:r>
                      <a:endParaRPr lang="en-GB" sz="2400" dirty="0"/>
                    </a:p>
                  </a:txBody>
                  <a:tcPr/>
                </a:tc>
                <a:tc>
                  <a:txBody>
                    <a:bodyPr/>
                    <a:lstStyle/>
                    <a:p>
                      <a:r>
                        <a:rPr lang="en-GB" sz="2400" dirty="0" smtClean="0"/>
                        <a:t>QPS</a:t>
                      </a:r>
                      <a:endParaRPr lang="en-GB" sz="2400" dirty="0"/>
                    </a:p>
                  </a:txBody>
                  <a:tcPr/>
                </a:tc>
                <a:tc>
                  <a:txBody>
                    <a:bodyPr/>
                    <a:lstStyle/>
                    <a:p>
                      <a:pPr algn="ctr"/>
                      <a:r>
                        <a:rPr lang="en-GB" sz="2400" dirty="0" smtClean="0"/>
                        <a:t>9.4</a:t>
                      </a:r>
                      <a:endParaRPr lang="en-GB" sz="2400" dirty="0"/>
                    </a:p>
                  </a:txBody>
                  <a:tcPr/>
                </a:tc>
                <a:tc>
                  <a:txBody>
                    <a:bodyPr/>
                    <a:lstStyle/>
                    <a:p>
                      <a:pPr algn="ctr"/>
                      <a:r>
                        <a:rPr lang="en-GB" sz="2400" b="1" dirty="0" smtClean="0"/>
                        <a:t>600</a:t>
                      </a:r>
                      <a:endParaRPr lang="en-GB" sz="2400" b="1" dirty="0"/>
                    </a:p>
                  </a:txBody>
                  <a:tcPr/>
                </a:tc>
              </a:tr>
              <a:tr h="370840">
                <a:tc>
                  <a:txBody>
                    <a:bodyPr/>
                    <a:lstStyle/>
                    <a:p>
                      <a:r>
                        <a:rPr lang="en-GB" sz="2400" dirty="0" smtClean="0"/>
                        <a:t>QDE5</a:t>
                      </a:r>
                      <a:endParaRPr lang="en-GB" sz="2400" dirty="0"/>
                    </a:p>
                  </a:txBody>
                  <a:tcPr/>
                </a:tc>
                <a:tc>
                  <a:txBody>
                    <a:bodyPr/>
                    <a:lstStyle/>
                    <a:p>
                      <a:r>
                        <a:rPr lang="en-GB" sz="2400" dirty="0" smtClean="0"/>
                        <a:t>Q100</a:t>
                      </a:r>
                      <a:endParaRPr lang="en-GB" sz="2400" dirty="0"/>
                    </a:p>
                  </a:txBody>
                  <a:tcPr/>
                </a:tc>
                <a:tc>
                  <a:txBody>
                    <a:bodyPr/>
                    <a:lstStyle/>
                    <a:p>
                      <a:r>
                        <a:rPr lang="en-GB" sz="2400" dirty="0" smtClean="0"/>
                        <a:t>QPS</a:t>
                      </a:r>
                      <a:endParaRPr lang="en-GB" sz="2400" dirty="0"/>
                    </a:p>
                  </a:txBody>
                  <a:tcPr/>
                </a:tc>
                <a:tc>
                  <a:txBody>
                    <a:bodyPr/>
                    <a:lstStyle/>
                    <a:p>
                      <a:pPr algn="ctr"/>
                      <a:r>
                        <a:rPr lang="en-GB" sz="2400" dirty="0" smtClean="0"/>
                        <a:t>10.5</a:t>
                      </a:r>
                      <a:endParaRPr lang="en-GB" sz="2400" dirty="0"/>
                    </a:p>
                  </a:txBody>
                  <a:tcPr/>
                </a:tc>
                <a:tc>
                  <a:txBody>
                    <a:bodyPr/>
                    <a:lstStyle/>
                    <a:p>
                      <a:pPr algn="ctr"/>
                      <a:r>
                        <a:rPr lang="en-GB" sz="2400" b="1" dirty="0" smtClean="0"/>
                        <a:t>600</a:t>
                      </a:r>
                      <a:endParaRPr lang="en-GB" sz="2400" b="1" dirty="0"/>
                    </a:p>
                  </a:txBody>
                  <a:tcPr/>
                </a:tc>
              </a:tr>
              <a:tr h="370840">
                <a:tc>
                  <a:txBody>
                    <a:bodyPr/>
                    <a:lstStyle/>
                    <a:p>
                      <a:r>
                        <a:rPr lang="en-GB" sz="2400" dirty="0" smtClean="0"/>
                        <a:t>BVT1</a:t>
                      </a:r>
                      <a:endParaRPr lang="en-GB" sz="2400" dirty="0"/>
                    </a:p>
                  </a:txBody>
                  <a:tcPr/>
                </a:tc>
                <a:tc>
                  <a:txBody>
                    <a:bodyPr/>
                    <a:lstStyle/>
                    <a:p>
                      <a:r>
                        <a:rPr lang="en-GB" sz="2400" dirty="0" smtClean="0"/>
                        <a:t>M100</a:t>
                      </a:r>
                      <a:endParaRPr lang="en-GB" sz="2400" dirty="0"/>
                    </a:p>
                  </a:txBody>
                  <a:tcPr/>
                </a:tc>
                <a:tc>
                  <a:txBody>
                    <a:bodyPr/>
                    <a:lstStyle/>
                    <a:p>
                      <a:r>
                        <a:rPr lang="en-GB" sz="2400" dirty="0" smtClean="0"/>
                        <a:t>MBPS200</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b="1" dirty="0" smtClean="0"/>
                        <a:t>500</a:t>
                      </a:r>
                      <a:endParaRPr lang="en-GB" sz="2400" b="1" dirty="0"/>
                    </a:p>
                  </a:txBody>
                  <a:tcPr/>
                </a:tc>
              </a:tr>
            </a:tbl>
          </a:graphicData>
        </a:graphic>
      </p:graphicFrame>
      <p:sp>
        <p:nvSpPr>
          <p:cNvPr id="7" name="TextBox 6"/>
          <p:cNvSpPr txBox="1"/>
          <p:nvPr/>
        </p:nvSpPr>
        <p:spPr>
          <a:xfrm>
            <a:off x="929039" y="5669177"/>
            <a:ext cx="7027885" cy="461665"/>
          </a:xfrm>
          <a:prstGeom prst="rect">
            <a:avLst/>
          </a:prstGeom>
          <a:noFill/>
        </p:spPr>
        <p:txBody>
          <a:bodyPr wrap="none" rtlCol="0">
            <a:spAutoFit/>
          </a:bodyPr>
          <a:lstStyle/>
          <a:p>
            <a:r>
              <a:rPr lang="en-GB" sz="2400" dirty="0" smtClean="0"/>
              <a:t>The I max includes a reasonable margin for tuning</a:t>
            </a:r>
            <a:endParaRPr lang="en-GB" sz="2400" dirty="0"/>
          </a:p>
        </p:txBody>
      </p:sp>
    </p:spTree>
    <p:extLst>
      <p:ext uri="{BB962C8B-B14F-4D97-AF65-F5344CB8AC3E}">
        <p14:creationId xmlns:p14="http://schemas.microsoft.com/office/powerpoint/2010/main" val="6675126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Pulsing magnets</a:t>
            </a:r>
            <a:endParaRPr lang="en-GB"/>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17</a:t>
            </a:fld>
            <a:endParaRPr lang="en-US"/>
          </a:p>
        </p:txBody>
      </p:sp>
      <p:sp>
        <p:nvSpPr>
          <p:cNvPr id="6" name="Content Placeholder 5"/>
          <p:cNvSpPr>
            <a:spLocks noGrp="1"/>
          </p:cNvSpPr>
          <p:nvPr>
            <p:ph sz="quarter" idx="13"/>
          </p:nvPr>
        </p:nvSpPr>
        <p:spPr/>
        <p:txBody>
          <a:bodyPr>
            <a:normAutofit/>
          </a:bodyPr>
          <a:lstStyle/>
          <a:p>
            <a:pPr>
              <a:lnSpc>
                <a:spcPts val="2600"/>
              </a:lnSpc>
            </a:pPr>
            <a:r>
              <a:rPr lang="en-GB" sz="2000" dirty="0" smtClean="0"/>
              <a:t>It was pointed out by </a:t>
            </a:r>
            <a:r>
              <a:rPr lang="en-GB" sz="2000" dirty="0" err="1" smtClean="0"/>
              <a:t>J.Cottet</a:t>
            </a:r>
            <a:r>
              <a:rPr lang="en-GB" sz="2000" dirty="0" smtClean="0"/>
              <a:t> and </a:t>
            </a:r>
            <a:r>
              <a:rPr lang="en-GB" sz="2000" dirty="0" err="1" smtClean="0"/>
              <a:t>J.P.Burnet</a:t>
            </a:r>
            <a:r>
              <a:rPr lang="en-GB" sz="2000" dirty="0" smtClean="0"/>
              <a:t> that a lot of electrical power could be saved by pulsing the magnets in the East Area.</a:t>
            </a:r>
          </a:p>
          <a:p>
            <a:pPr>
              <a:lnSpc>
                <a:spcPts val="2600"/>
              </a:lnSpc>
            </a:pPr>
            <a:r>
              <a:rPr lang="en-GB" sz="2000" dirty="0" smtClean="0"/>
              <a:t>However, as many magnets are massive, they have to be replaced (at least their yokes) by laminated ones. This concerns all M100, M200, Q100, Q200 and possibly MDX magnets. The investment cost and lead time must be defined.</a:t>
            </a:r>
          </a:p>
          <a:p>
            <a:pPr>
              <a:lnSpc>
                <a:spcPts val="2600"/>
              </a:lnSpc>
            </a:pPr>
            <a:r>
              <a:rPr lang="en-GB" sz="2000" dirty="0" err="1" smtClean="0"/>
              <a:t>E.Montbarbon</a:t>
            </a:r>
            <a:r>
              <a:rPr lang="en-GB" sz="2000" dirty="0" smtClean="0"/>
              <a:t> has shown that all M100m M200 </a:t>
            </a:r>
            <a:r>
              <a:rPr lang="en-GB" sz="2000" smtClean="0"/>
              <a:t>can have </a:t>
            </a:r>
            <a:r>
              <a:rPr lang="en-GB" sz="2000" dirty="0" smtClean="0"/>
              <a:t>140 mm gap, except the last M100 in T11 (which could remain as it is).</a:t>
            </a:r>
          </a:p>
          <a:p>
            <a:pPr>
              <a:lnSpc>
                <a:spcPts val="2600"/>
              </a:lnSpc>
            </a:pPr>
            <a:r>
              <a:rPr lang="en-GB" sz="2000" dirty="0" smtClean="0"/>
              <a:t>The reduced power consumption is known but must be completed for the case with T11.</a:t>
            </a:r>
          </a:p>
          <a:p>
            <a:pPr>
              <a:lnSpc>
                <a:spcPts val="2600"/>
              </a:lnSpc>
            </a:pPr>
            <a:r>
              <a:rPr lang="en-GB" sz="2000" dirty="0" smtClean="0"/>
              <a:t>As the power consumption decreases, the requirements on electrical and cooling infrastructure decrease. As it has to be consolidated anyway, the cost savings must be evaluated for these items.</a:t>
            </a:r>
            <a:endParaRPr lang="en-GB" sz="2000" dirty="0"/>
          </a:p>
        </p:txBody>
      </p:sp>
    </p:spTree>
    <p:extLst>
      <p:ext uri="{BB962C8B-B14F-4D97-AF65-F5344CB8AC3E}">
        <p14:creationId xmlns:p14="http://schemas.microsoft.com/office/powerpoint/2010/main" val="397620048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Timeline</a:t>
            </a:r>
            <a:endParaRPr lang="en-GB" dirty="0"/>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18</a:t>
            </a:fld>
            <a:endParaRPr lang="en-US"/>
          </a:p>
        </p:txBody>
      </p:sp>
      <p:sp>
        <p:nvSpPr>
          <p:cNvPr id="6" name="Content Placeholder 5"/>
          <p:cNvSpPr>
            <a:spLocks noGrp="1"/>
          </p:cNvSpPr>
          <p:nvPr>
            <p:ph sz="quarter" idx="13"/>
          </p:nvPr>
        </p:nvSpPr>
        <p:spPr>
          <a:xfrm>
            <a:off x="457200" y="949325"/>
            <a:ext cx="8515148" cy="5324475"/>
          </a:xfrm>
        </p:spPr>
        <p:txBody>
          <a:bodyPr>
            <a:normAutofit/>
          </a:bodyPr>
          <a:lstStyle/>
          <a:p>
            <a:pPr>
              <a:lnSpc>
                <a:spcPts val="3200"/>
              </a:lnSpc>
            </a:pPr>
            <a:r>
              <a:rPr lang="en-GB" sz="2400" dirty="0" smtClean="0"/>
              <a:t>Next meeting in about 3 weeks from now (around 21/04)</a:t>
            </a:r>
            <a:br>
              <a:rPr lang="en-GB" sz="2400" dirty="0" smtClean="0"/>
            </a:br>
            <a:r>
              <a:rPr lang="en-GB" sz="2000" dirty="0" smtClean="0"/>
              <a:t>	Come with your findings and confront with those of other groups</a:t>
            </a:r>
          </a:p>
          <a:p>
            <a:pPr>
              <a:lnSpc>
                <a:spcPts val="3200"/>
              </a:lnSpc>
            </a:pPr>
            <a:r>
              <a:rPr lang="en-GB" sz="2400" dirty="0" smtClean="0"/>
              <a:t>Final meeting: first week of May (around 6 May) </a:t>
            </a:r>
            <a:br>
              <a:rPr lang="en-GB" sz="2400" dirty="0" smtClean="0"/>
            </a:br>
            <a:r>
              <a:rPr lang="en-GB" sz="2000" dirty="0" smtClean="0"/>
              <a:t>	Agree on final document for circulation and approval</a:t>
            </a:r>
          </a:p>
          <a:p>
            <a:pPr>
              <a:lnSpc>
                <a:spcPts val="3200"/>
              </a:lnSpc>
            </a:pPr>
            <a:r>
              <a:rPr lang="en-GB" sz="2000" dirty="0" smtClean="0"/>
              <a:t>Any preferred time in the week?</a:t>
            </a:r>
          </a:p>
        </p:txBody>
      </p:sp>
    </p:spTree>
    <p:extLst>
      <p:ext uri="{BB962C8B-B14F-4D97-AF65-F5344CB8AC3E}">
        <p14:creationId xmlns:p14="http://schemas.microsoft.com/office/powerpoint/2010/main" val="161974641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Where do we go from there</a:t>
            </a:r>
            <a:endParaRPr lang="en-GB" dirty="0"/>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dirty="0"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19</a:t>
            </a:fld>
            <a:endParaRPr lang="en-US"/>
          </a:p>
        </p:txBody>
      </p:sp>
      <p:sp>
        <p:nvSpPr>
          <p:cNvPr id="6" name="Content Placeholder 5"/>
          <p:cNvSpPr>
            <a:spLocks noGrp="1"/>
          </p:cNvSpPr>
          <p:nvPr>
            <p:ph sz="quarter" idx="13"/>
          </p:nvPr>
        </p:nvSpPr>
        <p:spPr>
          <a:xfrm>
            <a:off x="134224" y="949325"/>
            <a:ext cx="8796825" cy="5324475"/>
          </a:xfrm>
        </p:spPr>
        <p:txBody>
          <a:bodyPr>
            <a:normAutofit/>
          </a:bodyPr>
          <a:lstStyle/>
          <a:p>
            <a:pPr>
              <a:lnSpc>
                <a:spcPts val="2600"/>
              </a:lnSpc>
            </a:pPr>
            <a:r>
              <a:rPr lang="en-GB" sz="2000" dirty="0" smtClean="0"/>
              <a:t>As a result of our studies we have </a:t>
            </a:r>
            <a:r>
              <a:rPr lang="en-GB" sz="2000" smtClean="0"/>
              <a:t>to provide solutions </a:t>
            </a:r>
            <a:r>
              <a:rPr lang="en-GB" sz="2000" dirty="0" smtClean="0"/>
              <a:t>and to get cost and manpower estimates as well as a spending profile</a:t>
            </a:r>
          </a:p>
          <a:p>
            <a:pPr>
              <a:lnSpc>
                <a:spcPts val="2600"/>
              </a:lnSpc>
            </a:pPr>
            <a:r>
              <a:rPr lang="en-GB" sz="2000" dirty="0" smtClean="0"/>
              <a:t>The preliminary spending profile has </a:t>
            </a:r>
            <a:br>
              <a:rPr lang="en-GB" sz="2000" dirty="0" smtClean="0"/>
            </a:br>
            <a:r>
              <a:rPr lang="en-GB" sz="2000" dirty="0" smtClean="0"/>
              <a:t>a peak in LS2, not presently foreseen</a:t>
            </a:r>
            <a:br>
              <a:rPr lang="en-GB" sz="2000" dirty="0" smtClean="0"/>
            </a:br>
            <a:r>
              <a:rPr lang="en-GB" sz="2000" dirty="0" smtClean="0"/>
              <a:t>(2012 estimates are shown)</a:t>
            </a:r>
          </a:p>
          <a:p>
            <a:pPr>
              <a:lnSpc>
                <a:spcPts val="2600"/>
              </a:lnSpc>
            </a:pPr>
            <a:r>
              <a:rPr lang="en-GB" sz="2000" dirty="0" smtClean="0"/>
              <a:t>Based on these numbers the </a:t>
            </a:r>
            <a:br>
              <a:rPr lang="en-GB" sz="2000" dirty="0" smtClean="0"/>
            </a:br>
            <a:r>
              <a:rPr lang="en-GB" sz="2000" dirty="0" smtClean="0"/>
              <a:t>management can decide on </a:t>
            </a:r>
            <a:br>
              <a:rPr lang="en-GB" sz="2000" dirty="0" smtClean="0"/>
            </a:br>
            <a:r>
              <a:rPr lang="en-GB" sz="2000" dirty="0" smtClean="0"/>
              <a:t>prioritisation of the consolidation </a:t>
            </a:r>
            <a:br>
              <a:rPr lang="en-GB" sz="2000" dirty="0" smtClean="0"/>
            </a:br>
            <a:r>
              <a:rPr lang="en-GB" sz="2000" dirty="0" smtClean="0"/>
              <a:t>work between NA and EA</a:t>
            </a:r>
            <a:endParaRPr lang="en-GB" sz="2000"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4770109" y="1832629"/>
            <a:ext cx="4373891" cy="4294962"/>
          </a:xfrm>
          <a:prstGeom prst="rect">
            <a:avLst/>
          </a:prstGeom>
          <a:noFill/>
          <a:ln>
            <a:noFill/>
          </a:ln>
        </p:spPr>
      </p:pic>
      <p:sp>
        <p:nvSpPr>
          <p:cNvPr id="8" name="Rectangle 7"/>
          <p:cNvSpPr/>
          <p:nvPr/>
        </p:nvSpPr>
        <p:spPr>
          <a:xfrm rot="18935622">
            <a:off x="4971923" y="3602413"/>
            <a:ext cx="3956882" cy="923330"/>
          </a:xfrm>
          <a:prstGeom prst="rect">
            <a:avLst/>
          </a:prstGeom>
          <a:noFill/>
        </p:spPr>
        <p:txBody>
          <a:bodyPr wrap="none" lIns="91440" tIns="45720" rIns="91440" bIns="45720">
            <a:spAutoFit/>
          </a:bodyPr>
          <a:lstStyle/>
          <a:p>
            <a:pPr algn="ctr"/>
            <a:r>
              <a:rPr lang="fr-CH"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fr-CH"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56436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a:t>
            </a:fld>
            <a:endParaRPr lang="en-US"/>
          </a:p>
        </p:txBody>
      </p:sp>
      <p:sp>
        <p:nvSpPr>
          <p:cNvPr id="6" name="Content Placeholder 5"/>
          <p:cNvSpPr>
            <a:spLocks noGrp="1"/>
          </p:cNvSpPr>
          <p:nvPr>
            <p:ph sz="quarter" idx="13"/>
          </p:nvPr>
        </p:nvSpPr>
        <p:spPr>
          <a:xfrm>
            <a:off x="460375" y="1155813"/>
            <a:ext cx="8226425" cy="5671213"/>
          </a:xfrm>
        </p:spPr>
        <p:txBody>
          <a:bodyPr>
            <a:normAutofit/>
          </a:bodyPr>
          <a:lstStyle/>
          <a:p>
            <a:pPr>
              <a:lnSpc>
                <a:spcPts val="2600"/>
              </a:lnSpc>
            </a:pPr>
            <a:r>
              <a:rPr lang="en-US" sz="2000" dirty="0"/>
              <a:t>Up to early 2012 we </a:t>
            </a:r>
            <a:r>
              <a:rPr lang="en-US" sz="2000" dirty="0" smtClean="0"/>
              <a:t>had </a:t>
            </a:r>
            <a:r>
              <a:rPr lang="en-US" sz="2000" dirty="0"/>
              <a:t>defined an upgrade and consolidation program for the East Area, following a large number of serious hardware failures. The program aimed at consolidating beams and infrastructures, but also to optimize the beam lines in terms of performance (top momentum, choice of particle type, </a:t>
            </a:r>
            <a:r>
              <a:rPr lang="en-US" sz="2000" dirty="0" err="1"/>
              <a:t>etc</a:t>
            </a:r>
            <a:r>
              <a:rPr lang="en-US" sz="2000" dirty="0"/>
              <a:t>) and maintainability and better management of radiation dose. </a:t>
            </a:r>
            <a:endParaRPr lang="en-US" sz="2000" dirty="0" smtClean="0"/>
          </a:p>
          <a:p>
            <a:pPr>
              <a:lnSpc>
                <a:spcPts val="2600"/>
              </a:lnSpc>
            </a:pPr>
            <a:r>
              <a:rPr lang="en-US" sz="2000" dirty="0" smtClean="0"/>
              <a:t>The </a:t>
            </a:r>
            <a:r>
              <a:rPr lang="en-US" sz="2000" b="1" dirty="0"/>
              <a:t>T7 and T11 lines would disappear</a:t>
            </a:r>
            <a:r>
              <a:rPr lang="en-US" sz="2000" dirty="0"/>
              <a:t>, T9 and T10 be improved and the front-end of the primary  line modified. All beam lines would only contain magnets approved by TE/MSC. At that time it was thought that </a:t>
            </a:r>
            <a:r>
              <a:rPr lang="en-US" sz="2000" b="1" dirty="0">
                <a:solidFill>
                  <a:srgbClr val="FF0000"/>
                </a:solidFill>
              </a:rPr>
              <a:t>DIRAC might continue to run after LS1 </a:t>
            </a:r>
            <a:r>
              <a:rPr lang="en-US" sz="2000" dirty="0"/>
              <a:t>and  only after some time the radiation facilities might move to the DIRAC location</a:t>
            </a:r>
            <a:r>
              <a:rPr lang="en-US" sz="2000" dirty="0" smtClean="0"/>
              <a:t>.</a:t>
            </a:r>
          </a:p>
          <a:p>
            <a:pPr>
              <a:lnSpc>
                <a:spcPts val="2600"/>
              </a:lnSpc>
            </a:pPr>
            <a:r>
              <a:rPr lang="en-US" sz="2000" dirty="0"/>
              <a:t>The proposed program was validated during the East Area day in 2012, but with the request to </a:t>
            </a:r>
            <a:r>
              <a:rPr lang="en-US" sz="2000" b="1" dirty="0">
                <a:solidFill>
                  <a:srgbClr val="FF0000"/>
                </a:solidFill>
              </a:rPr>
              <a:t>maintain the T11 beam </a:t>
            </a:r>
            <a:r>
              <a:rPr lang="en-US" sz="2000" dirty="0"/>
              <a:t>in the reorganization of the beam lines</a:t>
            </a:r>
            <a:r>
              <a:rPr lang="en-US" sz="2000" dirty="0" smtClean="0"/>
              <a:t>.</a:t>
            </a:r>
            <a:r>
              <a:rPr lang="en-US" sz="2000" dirty="0"/>
              <a:t/>
            </a:r>
            <a:br>
              <a:rPr lang="en-US" sz="2000" dirty="0"/>
            </a:br>
            <a:r>
              <a:rPr lang="en-US" sz="2000" dirty="0"/>
              <a:t/>
            </a:r>
            <a:br>
              <a:rPr lang="en-US" sz="2000" dirty="0"/>
            </a:br>
            <a:endParaRPr lang="en-US" sz="2000" dirty="0"/>
          </a:p>
          <a:p>
            <a:pPr>
              <a:lnSpc>
                <a:spcPts val="2600"/>
              </a:lnSpc>
            </a:pPr>
            <a:endParaRPr lang="en-GB" sz="2000" dirty="0"/>
          </a:p>
        </p:txBody>
      </p:sp>
    </p:spTree>
    <p:extLst>
      <p:ext uri="{BB962C8B-B14F-4D97-AF65-F5344CB8AC3E}">
        <p14:creationId xmlns:p14="http://schemas.microsoft.com/office/powerpoint/2010/main" val="26632759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6959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a:t>
            </a:fld>
            <a:endParaRPr lang="en-US"/>
          </a:p>
        </p:txBody>
      </p:sp>
      <p:pic>
        <p:nvPicPr>
          <p:cNvPr id="7" name="Picture 6"/>
          <p:cNvPicPr>
            <a:picLocks noChangeAspect="1"/>
          </p:cNvPicPr>
          <p:nvPr/>
        </p:nvPicPr>
        <p:blipFill>
          <a:blip r:embed="rId2"/>
          <a:stretch>
            <a:fillRect/>
          </a:stretch>
        </p:blipFill>
        <p:spPr>
          <a:xfrm>
            <a:off x="0" y="464692"/>
            <a:ext cx="4839821" cy="5777604"/>
          </a:xfrm>
          <a:prstGeom prst="rect">
            <a:avLst/>
          </a:prstGeom>
        </p:spPr>
      </p:pic>
      <p:pic>
        <p:nvPicPr>
          <p:cNvPr id="8" name="Picture 7"/>
          <p:cNvPicPr>
            <a:picLocks noChangeAspect="1"/>
          </p:cNvPicPr>
          <p:nvPr/>
        </p:nvPicPr>
        <p:blipFill>
          <a:blip r:embed="rId3"/>
          <a:stretch>
            <a:fillRect/>
          </a:stretch>
        </p:blipFill>
        <p:spPr>
          <a:xfrm>
            <a:off x="4297079" y="511158"/>
            <a:ext cx="4848448" cy="5653688"/>
          </a:xfrm>
          <a:prstGeom prst="rect">
            <a:avLst/>
          </a:prstGeom>
        </p:spPr>
      </p:pic>
      <p:sp>
        <p:nvSpPr>
          <p:cNvPr id="9" name="Rectangle 8"/>
          <p:cNvSpPr/>
          <p:nvPr/>
        </p:nvSpPr>
        <p:spPr>
          <a:xfrm>
            <a:off x="2098538" y="0"/>
            <a:ext cx="4084471" cy="369332"/>
          </a:xfrm>
          <a:prstGeom prst="rect">
            <a:avLst/>
          </a:prstGeom>
        </p:spPr>
        <p:txBody>
          <a:bodyPr wrap="none">
            <a:spAutoFit/>
          </a:bodyPr>
          <a:lstStyle/>
          <a:p>
            <a:r>
              <a:rPr lang="pt-BR" b="1" dirty="0" err="1"/>
              <a:t>https</a:t>
            </a:r>
            <a:r>
              <a:rPr lang="pt-BR" b="1" dirty="0"/>
              <a:t>://</a:t>
            </a:r>
            <a:r>
              <a:rPr lang="pt-BR" b="1" dirty="0" err="1"/>
              <a:t>indico.cern.ch</a:t>
            </a:r>
            <a:r>
              <a:rPr lang="pt-BR" b="1" dirty="0"/>
              <a:t>/</a:t>
            </a:r>
            <a:r>
              <a:rPr lang="pt-BR" b="1" dirty="0" err="1"/>
              <a:t>event</a:t>
            </a:r>
            <a:r>
              <a:rPr lang="pt-BR" b="1" dirty="0"/>
              <a:t>/167761/</a:t>
            </a:r>
            <a:endParaRPr lang="en-GB" b="1" dirty="0"/>
          </a:p>
        </p:txBody>
      </p:sp>
    </p:spTree>
    <p:extLst>
      <p:ext uri="{BB962C8B-B14F-4D97-AF65-F5344CB8AC3E}">
        <p14:creationId xmlns:p14="http://schemas.microsoft.com/office/powerpoint/2010/main" val="29987252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has changed?</a:t>
            </a:r>
            <a:endParaRPr lang="en-GB" dirty="0"/>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4</a:t>
            </a:fld>
            <a:endParaRPr lang="en-US"/>
          </a:p>
        </p:txBody>
      </p:sp>
      <p:sp>
        <p:nvSpPr>
          <p:cNvPr id="6" name="Content Placeholder 5"/>
          <p:cNvSpPr>
            <a:spLocks noGrp="1"/>
          </p:cNvSpPr>
          <p:nvPr>
            <p:ph sz="quarter" idx="13"/>
          </p:nvPr>
        </p:nvSpPr>
        <p:spPr>
          <a:xfrm>
            <a:off x="457200" y="949325"/>
            <a:ext cx="8226425" cy="5908675"/>
          </a:xfrm>
        </p:spPr>
        <p:txBody>
          <a:bodyPr>
            <a:normAutofit fontScale="92500"/>
          </a:bodyPr>
          <a:lstStyle/>
          <a:p>
            <a:pPr>
              <a:lnSpc>
                <a:spcPts val="2600"/>
              </a:lnSpc>
            </a:pPr>
            <a:r>
              <a:rPr lang="en-US" sz="2200" dirty="0"/>
              <a:t>However, towards the end of 2012 it was decided to </a:t>
            </a:r>
            <a:r>
              <a:rPr lang="en-US" sz="2200" b="1" dirty="0"/>
              <a:t>stop and dismantle DIRAC immediately</a:t>
            </a:r>
            <a:r>
              <a:rPr lang="en-US" sz="2200" dirty="0"/>
              <a:t> and to give priority to the radiation facilities, which in the meantime have been constructed (CHARM and IRRAD).  </a:t>
            </a:r>
            <a:endParaRPr lang="en-US" sz="2200" dirty="0" smtClean="0"/>
          </a:p>
          <a:p>
            <a:pPr>
              <a:lnSpc>
                <a:spcPts val="2600"/>
              </a:lnSpc>
            </a:pPr>
            <a:r>
              <a:rPr lang="en-US" sz="2200" dirty="0" smtClean="0"/>
              <a:t>Also </a:t>
            </a:r>
            <a:r>
              <a:rPr lang="en-US" sz="2200" dirty="0"/>
              <a:t>at the same time it was suggested to </a:t>
            </a:r>
            <a:r>
              <a:rPr lang="en-US" sz="2200" b="1" dirty="0">
                <a:solidFill>
                  <a:srgbClr val="FF0000"/>
                </a:solidFill>
              </a:rPr>
              <a:t>replace a number of massive magnets  in the beam lines by laminated equivalents </a:t>
            </a:r>
            <a:r>
              <a:rPr lang="en-US" sz="2200" dirty="0"/>
              <a:t>that can be pulsed. The power  savings would amortize the investment cost for new magnets in a few years.  Also the new </a:t>
            </a:r>
            <a:r>
              <a:rPr lang="en-US" sz="2200" b="1" dirty="0">
                <a:solidFill>
                  <a:srgbClr val="FF0000"/>
                </a:solidFill>
              </a:rPr>
              <a:t>electrical and cooling infrastructure </a:t>
            </a:r>
            <a:r>
              <a:rPr lang="en-US" sz="2200" dirty="0"/>
              <a:t>can be </a:t>
            </a:r>
            <a:r>
              <a:rPr lang="en-US" sz="2200" dirty="0" smtClean="0"/>
              <a:t>re-dimensioned </a:t>
            </a:r>
            <a:r>
              <a:rPr lang="en-US" sz="2200" dirty="0"/>
              <a:t>(i.e.  smaller), leading to potentially even larger savings</a:t>
            </a:r>
            <a:r>
              <a:rPr lang="en-US" sz="2200" dirty="0" smtClean="0"/>
              <a:t>.</a:t>
            </a:r>
          </a:p>
          <a:p>
            <a:pPr>
              <a:lnSpc>
                <a:spcPts val="2600"/>
              </a:lnSpc>
            </a:pPr>
            <a:r>
              <a:rPr lang="en-US" sz="2200" dirty="0"/>
              <a:t>In this light it is now time to come back to this remaining part of the  project </a:t>
            </a:r>
            <a:r>
              <a:rPr lang="en-US" sz="2200" b="1" dirty="0">
                <a:solidFill>
                  <a:srgbClr val="FF0000"/>
                </a:solidFill>
              </a:rPr>
              <a:t>and </a:t>
            </a:r>
            <a:r>
              <a:rPr lang="en-US" sz="2200" b="1" dirty="0" err="1">
                <a:solidFill>
                  <a:srgbClr val="FF0000"/>
                </a:solidFill>
              </a:rPr>
              <a:t>finalise</a:t>
            </a:r>
            <a:r>
              <a:rPr lang="en-US" sz="2200" b="1" dirty="0">
                <a:solidFill>
                  <a:srgbClr val="FF0000"/>
                </a:solidFill>
              </a:rPr>
              <a:t> the design, documentation and costing</a:t>
            </a:r>
            <a:r>
              <a:rPr lang="en-US" sz="2200" dirty="0"/>
              <a:t>. We have compiled the existing documentation into a single (large) document which is available </a:t>
            </a:r>
            <a:r>
              <a:rPr lang="en-US" sz="2200" dirty="0" smtClean="0"/>
              <a:t>at </a:t>
            </a:r>
            <a:r>
              <a:rPr lang="en-US" sz="2200" u="sng" dirty="0" smtClean="0">
                <a:hlinkClick r:id="rId2"/>
              </a:rPr>
              <a:t>https</a:t>
            </a:r>
            <a:r>
              <a:rPr lang="en-US" sz="2200" u="sng" dirty="0">
                <a:hlinkClick r:id="rId2"/>
              </a:rPr>
              <a:t>://indico.cern.ch/event/167761</a:t>
            </a:r>
            <a:r>
              <a:rPr lang="en-US" sz="2200" u="sng" dirty="0" smtClean="0">
                <a:hlinkClick r:id="rId2"/>
              </a:rPr>
              <a:t>/</a:t>
            </a:r>
            <a:r>
              <a:rPr lang="en-US" sz="2200" dirty="0"/>
              <a:t/>
            </a:r>
            <a:br>
              <a:rPr lang="en-US" sz="2200" dirty="0"/>
            </a:br>
            <a:endParaRPr lang="en-US" sz="2200" dirty="0"/>
          </a:p>
          <a:p>
            <a:endParaRPr lang="en-GB" dirty="0"/>
          </a:p>
        </p:txBody>
      </p:sp>
    </p:spTree>
    <p:extLst>
      <p:ext uri="{BB962C8B-B14F-4D97-AF65-F5344CB8AC3E}">
        <p14:creationId xmlns:p14="http://schemas.microsoft.com/office/powerpoint/2010/main" val="32903287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Aim of these meetings</a:t>
            </a:r>
            <a:endParaRPr lang="en-GB" dirty="0"/>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5</a:t>
            </a:fld>
            <a:endParaRPr lang="en-US"/>
          </a:p>
        </p:txBody>
      </p:sp>
      <p:sp>
        <p:nvSpPr>
          <p:cNvPr id="6" name="Content Placeholder 5"/>
          <p:cNvSpPr>
            <a:spLocks noGrp="1"/>
          </p:cNvSpPr>
          <p:nvPr>
            <p:ph sz="quarter" idx="13"/>
          </p:nvPr>
        </p:nvSpPr>
        <p:spPr/>
        <p:txBody>
          <a:bodyPr>
            <a:normAutofit/>
          </a:bodyPr>
          <a:lstStyle/>
          <a:p>
            <a:pPr>
              <a:lnSpc>
                <a:spcPts val="2600"/>
              </a:lnSpc>
            </a:pPr>
            <a:r>
              <a:rPr lang="en-US" sz="2200" dirty="0"/>
              <a:t>The aim of this meeting (and probably a few more) is to correct, complete  and </a:t>
            </a:r>
            <a:r>
              <a:rPr lang="en-US" sz="2200" dirty="0" err="1"/>
              <a:t>finalise</a:t>
            </a:r>
            <a:r>
              <a:rPr lang="en-US" sz="2200" dirty="0"/>
              <a:t> this document. The chapter on T11 and pulsed magnets still need some work. </a:t>
            </a:r>
            <a:endParaRPr lang="en-US" sz="2200" dirty="0" smtClean="0"/>
          </a:p>
          <a:p>
            <a:pPr>
              <a:lnSpc>
                <a:spcPts val="2600"/>
              </a:lnSpc>
            </a:pPr>
            <a:r>
              <a:rPr lang="en-US" sz="2200" dirty="0" smtClean="0"/>
              <a:t>The </a:t>
            </a:r>
            <a:r>
              <a:rPr lang="en-US" sz="2200" dirty="0"/>
              <a:t>particular issues </a:t>
            </a:r>
            <a:r>
              <a:rPr lang="en-US" sz="2200" dirty="0" smtClean="0"/>
              <a:t>are:</a:t>
            </a:r>
          </a:p>
          <a:p>
            <a:pPr marL="901700" indent="-457200">
              <a:lnSpc>
                <a:spcPts val="2600"/>
              </a:lnSpc>
              <a:buFont typeface="+mj-lt"/>
              <a:buAutoNum type="arabicPeriod"/>
              <a:tabLst>
                <a:tab pos="804863" algn="l"/>
              </a:tabLst>
            </a:pPr>
            <a:r>
              <a:rPr lang="en-US" sz="2200" dirty="0" smtClean="0"/>
              <a:t>Correct </a:t>
            </a:r>
            <a:r>
              <a:rPr lang="en-US" sz="2200" dirty="0"/>
              <a:t>the description of the CHARM and IRRAD part</a:t>
            </a:r>
            <a:r>
              <a:rPr lang="en-US" sz="2200" dirty="0" smtClean="0"/>
              <a:t>,</a:t>
            </a:r>
          </a:p>
          <a:p>
            <a:pPr marL="901700" indent="-457200">
              <a:lnSpc>
                <a:spcPts val="2600"/>
              </a:lnSpc>
              <a:buFont typeface="+mj-lt"/>
              <a:buAutoNum type="arabicPeriod"/>
              <a:tabLst>
                <a:tab pos="804863" algn="l"/>
              </a:tabLst>
            </a:pPr>
            <a:r>
              <a:rPr lang="en-US" sz="2200" b="1" dirty="0" smtClean="0"/>
              <a:t>COSTING</a:t>
            </a:r>
            <a:r>
              <a:rPr lang="en-US" sz="2200" dirty="0" smtClean="0"/>
              <a:t> </a:t>
            </a:r>
            <a:r>
              <a:rPr lang="en-US" sz="2200" dirty="0"/>
              <a:t>of pulsed magnets incl. power supplies and impact on electrical and cooling system cost</a:t>
            </a:r>
            <a:r>
              <a:rPr lang="en-US" sz="2200" dirty="0" smtClean="0"/>
              <a:t>,</a:t>
            </a:r>
          </a:p>
          <a:p>
            <a:pPr marL="901700" indent="-457200">
              <a:lnSpc>
                <a:spcPts val="2600"/>
              </a:lnSpc>
              <a:buFont typeface="+mj-lt"/>
              <a:buAutoNum type="arabicPeriod"/>
              <a:tabLst>
                <a:tab pos="804863" algn="l"/>
              </a:tabLst>
            </a:pPr>
            <a:r>
              <a:rPr lang="en-US" sz="2200" dirty="0" smtClean="0"/>
              <a:t>Review </a:t>
            </a:r>
            <a:r>
              <a:rPr lang="en-US" sz="2200" dirty="0"/>
              <a:t>all other </a:t>
            </a:r>
            <a:r>
              <a:rPr lang="en-US" sz="2200" b="1" dirty="0"/>
              <a:t>COSTS</a:t>
            </a:r>
            <a:r>
              <a:rPr lang="en-US" sz="2200" dirty="0"/>
              <a:t>, in view of what we have done and learned in the first project phase</a:t>
            </a:r>
            <a:r>
              <a:rPr lang="en-US" sz="2200" dirty="0" smtClean="0"/>
              <a:t>,</a:t>
            </a:r>
          </a:p>
          <a:p>
            <a:pPr marL="901700" indent="-457200">
              <a:lnSpc>
                <a:spcPts val="2600"/>
              </a:lnSpc>
              <a:buFont typeface="+mj-lt"/>
              <a:buAutoNum type="arabicPeriod"/>
              <a:tabLst>
                <a:tab pos="804863" algn="l"/>
              </a:tabLst>
            </a:pPr>
            <a:r>
              <a:rPr lang="en-US" sz="2200" dirty="0" smtClean="0"/>
              <a:t>Any </a:t>
            </a:r>
            <a:r>
              <a:rPr lang="en-US" sz="2200" dirty="0"/>
              <a:t>other corrections to the text.</a:t>
            </a:r>
            <a:r>
              <a:rPr lang="en-US" dirty="0"/>
              <a:t/>
            </a:r>
            <a:br>
              <a:rPr lang="en-US" dirty="0"/>
            </a:br>
            <a:endParaRPr lang="en-US" dirty="0"/>
          </a:p>
          <a:p>
            <a:endParaRPr lang="en-GB" dirty="0"/>
          </a:p>
        </p:txBody>
      </p:sp>
      <p:sp>
        <p:nvSpPr>
          <p:cNvPr id="7" name="Rectangle 6"/>
          <p:cNvSpPr/>
          <p:nvPr/>
        </p:nvSpPr>
        <p:spPr>
          <a:xfrm>
            <a:off x="454025" y="4972033"/>
            <a:ext cx="8229600" cy="1088332"/>
          </a:xfrm>
          <a:prstGeom prst="rect">
            <a:avLst/>
          </a:prstGeom>
        </p:spPr>
        <p:txBody>
          <a:bodyPr wrap="square">
            <a:spAutoFit/>
          </a:bodyPr>
          <a:lstStyle/>
          <a:p>
            <a:pPr>
              <a:lnSpc>
                <a:spcPts val="2600"/>
              </a:lnSpc>
              <a:spcBef>
                <a:spcPts val="600"/>
              </a:spcBef>
            </a:pPr>
            <a:r>
              <a:rPr lang="en-US" sz="2000" dirty="0" smtClean="0">
                <a:solidFill>
                  <a:srgbClr val="008000"/>
                </a:solidFill>
              </a:rPr>
              <a:t>Since </a:t>
            </a:r>
            <a:r>
              <a:rPr lang="en-US" sz="2000" dirty="0">
                <a:solidFill>
                  <a:srgbClr val="008000"/>
                </a:solidFill>
              </a:rPr>
              <a:t>2012 a lot of information concerning the East Area complex has been carefully documented in the </a:t>
            </a:r>
            <a:r>
              <a:rPr lang="en-US" sz="2000" b="1" dirty="0">
                <a:solidFill>
                  <a:srgbClr val="008000"/>
                </a:solidFill>
              </a:rPr>
              <a:t>S</a:t>
            </a:r>
            <a:r>
              <a:rPr lang="en-US" sz="2000" b="1" dirty="0" smtClean="0">
                <a:solidFill>
                  <a:srgbClr val="008000"/>
                </a:solidFill>
              </a:rPr>
              <a:t>afety </a:t>
            </a:r>
            <a:r>
              <a:rPr lang="en-US" sz="2000" b="1" dirty="0">
                <a:solidFill>
                  <a:srgbClr val="008000"/>
                </a:solidFill>
              </a:rPr>
              <a:t>F</a:t>
            </a:r>
            <a:r>
              <a:rPr lang="en-US" sz="2000" b="1" dirty="0" smtClean="0">
                <a:solidFill>
                  <a:srgbClr val="008000"/>
                </a:solidFill>
              </a:rPr>
              <a:t>ile</a:t>
            </a:r>
            <a:r>
              <a:rPr lang="en-US" sz="2000" dirty="0">
                <a:solidFill>
                  <a:srgbClr val="008000"/>
                </a:solidFill>
              </a:rPr>
              <a:t>, e.g. EDMS document number 1273737 </a:t>
            </a:r>
            <a:r>
              <a:rPr lang="en-US" sz="2000" dirty="0" smtClean="0">
                <a:solidFill>
                  <a:srgbClr val="008000"/>
                </a:solidFill>
              </a:rPr>
              <a:t> (descriptive part) </a:t>
            </a:r>
            <a:endParaRPr lang="en-GB" sz="2000" dirty="0">
              <a:solidFill>
                <a:srgbClr val="008000"/>
              </a:solidFill>
            </a:endParaRPr>
          </a:p>
        </p:txBody>
      </p:sp>
    </p:spTree>
    <p:extLst>
      <p:ext uri="{BB962C8B-B14F-4D97-AF65-F5344CB8AC3E}">
        <p14:creationId xmlns:p14="http://schemas.microsoft.com/office/powerpoint/2010/main" val="26528498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input needed</a:t>
            </a:r>
            <a:endParaRPr lang="en-GB" dirty="0"/>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6</a:t>
            </a:fld>
            <a:endParaRPr lang="en-US"/>
          </a:p>
        </p:txBody>
      </p:sp>
      <p:sp>
        <p:nvSpPr>
          <p:cNvPr id="6" name="Content Placeholder 5"/>
          <p:cNvSpPr>
            <a:spLocks noGrp="1"/>
          </p:cNvSpPr>
          <p:nvPr>
            <p:ph sz="quarter" idx="13"/>
          </p:nvPr>
        </p:nvSpPr>
        <p:spPr/>
        <p:txBody>
          <a:bodyPr>
            <a:normAutofit/>
          </a:bodyPr>
          <a:lstStyle/>
          <a:p>
            <a:pPr>
              <a:lnSpc>
                <a:spcPts val="3000"/>
              </a:lnSpc>
            </a:pPr>
            <a:r>
              <a:rPr lang="en-GB" sz="2400" dirty="0" smtClean="0"/>
              <a:t>Time profiles</a:t>
            </a:r>
          </a:p>
          <a:p>
            <a:pPr>
              <a:lnSpc>
                <a:spcPts val="3000"/>
              </a:lnSpc>
            </a:pPr>
            <a:r>
              <a:rPr lang="en-GB" sz="2400" dirty="0" smtClean="0"/>
              <a:t>Risk scores</a:t>
            </a:r>
          </a:p>
          <a:p>
            <a:pPr>
              <a:lnSpc>
                <a:spcPts val="3000"/>
              </a:lnSpc>
            </a:pPr>
            <a:r>
              <a:rPr lang="en-GB" sz="2400" dirty="0" smtClean="0"/>
              <a:t>If there would be any items for 2015, we need a </a:t>
            </a:r>
            <a:br>
              <a:rPr lang="en-GB" sz="2400" dirty="0" smtClean="0"/>
            </a:br>
            <a:r>
              <a:rPr lang="en-GB" sz="2400" dirty="0" smtClean="0"/>
              <a:t>Consolidation Work Unit Description document</a:t>
            </a:r>
            <a:endParaRPr lang="en-GB" sz="2400" dirty="0"/>
          </a:p>
        </p:txBody>
      </p:sp>
    </p:spTree>
    <p:extLst>
      <p:ext uri="{BB962C8B-B14F-4D97-AF65-F5344CB8AC3E}">
        <p14:creationId xmlns:p14="http://schemas.microsoft.com/office/powerpoint/2010/main" val="886868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 T11 beam</a:t>
            </a:r>
            <a:endParaRPr lang="en-GB" dirty="0"/>
          </a:p>
        </p:txBody>
      </p:sp>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7</a:t>
            </a:fld>
            <a:endParaRPr lang="en-US"/>
          </a:p>
        </p:txBody>
      </p:sp>
      <p:sp>
        <p:nvSpPr>
          <p:cNvPr id="6" name="Content Placeholder 5"/>
          <p:cNvSpPr>
            <a:spLocks noGrp="1"/>
          </p:cNvSpPr>
          <p:nvPr>
            <p:ph sz="quarter" idx="13"/>
          </p:nvPr>
        </p:nvSpPr>
        <p:spPr/>
        <p:txBody>
          <a:bodyPr>
            <a:normAutofit/>
          </a:bodyPr>
          <a:lstStyle/>
          <a:p>
            <a:pPr>
              <a:lnSpc>
                <a:spcPts val="2600"/>
              </a:lnSpc>
            </a:pPr>
            <a:r>
              <a:rPr lang="en-GB" sz="2000" dirty="0" smtClean="0"/>
              <a:t>The initial project proposal did not include a T11 replacement, as CLOUD wanted a larger area and ideally an even larger beam spot (now ~1.6x1.6 m</a:t>
            </a:r>
            <a:r>
              <a:rPr lang="en-GB" sz="2000" baseline="30000" dirty="0" smtClean="0"/>
              <a:t>2</a:t>
            </a:r>
            <a:r>
              <a:rPr lang="en-GB" sz="2000" dirty="0" smtClean="0"/>
              <a:t>)</a:t>
            </a:r>
          </a:p>
          <a:p>
            <a:pPr>
              <a:lnSpc>
                <a:spcPts val="2600"/>
              </a:lnSpc>
            </a:pPr>
            <a:r>
              <a:rPr lang="en-GB" sz="2000" dirty="0" smtClean="0"/>
              <a:t>Just before the East Area Day (early 2012) CLOUD changed priority and likes the present location better, as it provides more freedom for their running plans. It also provides one more beam line, even if only used for a fraction of the beam time.</a:t>
            </a:r>
          </a:p>
          <a:p>
            <a:pPr>
              <a:lnSpc>
                <a:spcPts val="2600"/>
              </a:lnSpc>
            </a:pPr>
            <a:r>
              <a:rPr lang="en-GB" sz="2000" dirty="0" smtClean="0"/>
              <a:t>A study has been done (by </a:t>
            </a:r>
            <a:r>
              <a:rPr lang="en-GB" sz="2000" dirty="0" err="1" smtClean="0"/>
              <a:t>E.Montbarbon</a:t>
            </a:r>
            <a:r>
              <a:rPr lang="en-GB" sz="2000" dirty="0" smtClean="0"/>
              <a:t> and LG) to study the feasibility of adding again a T11.like beam and it is possible, but at the cost of more difficult access to some magnets, reduced functionality of T10 (no pure electron beams) and extra cost (</a:t>
            </a:r>
            <a:r>
              <a:rPr lang="en-GB" sz="2000" dirty="0" err="1" smtClean="0"/>
              <a:t>tbd</a:t>
            </a:r>
            <a:r>
              <a:rPr lang="en-GB" sz="2000" dirty="0" smtClean="0"/>
              <a:t>).</a:t>
            </a:r>
          </a:p>
          <a:p>
            <a:pPr>
              <a:lnSpc>
                <a:spcPts val="2600"/>
              </a:lnSpc>
            </a:pPr>
            <a:r>
              <a:rPr lang="en-GB" sz="2000" dirty="0" smtClean="0"/>
              <a:t>The extra cost has to be defined. The required input is available in the report. Your reaction on the implications is welcome.</a:t>
            </a:r>
            <a:endParaRPr lang="en-GB" sz="2000" dirty="0"/>
          </a:p>
        </p:txBody>
      </p:sp>
    </p:spTree>
    <p:extLst>
      <p:ext uri="{BB962C8B-B14F-4D97-AF65-F5344CB8AC3E}">
        <p14:creationId xmlns:p14="http://schemas.microsoft.com/office/powerpoint/2010/main" val="424898085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fr-CH" smtClean="0"/>
              <a:t>L.Gatignon, 1-04-2015</a:t>
            </a:r>
            <a:endParaRPr lang="en-US" dirty="0"/>
          </a:p>
        </p:txBody>
      </p:sp>
      <p:sp>
        <p:nvSpPr>
          <p:cNvPr id="4" name="Footer Placeholder 3"/>
          <p:cNvSpPr>
            <a:spLocks noGrp="1"/>
          </p:cNvSpPr>
          <p:nvPr>
            <p:ph type="ftr" sz="quarter" idx="11"/>
          </p:nvPr>
        </p:nvSpPr>
        <p:spPr/>
        <p:txBody>
          <a:bodyPr/>
          <a:lstStyle/>
          <a:p>
            <a:r>
              <a:rPr lang="en-US" smtClean="0"/>
              <a:t>East Area Consolidation Phase 2</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8</a:t>
            </a:fld>
            <a:endParaRPr lang="en-US"/>
          </a:p>
        </p:txBody>
      </p:sp>
      <p:pic>
        <p:nvPicPr>
          <p:cNvPr id="7" name="Picture 6"/>
          <p:cNvPicPr>
            <a:picLocks noChangeAspect="1"/>
          </p:cNvPicPr>
          <p:nvPr/>
        </p:nvPicPr>
        <p:blipFill>
          <a:blip r:embed="rId2"/>
          <a:stretch>
            <a:fillRect/>
          </a:stretch>
        </p:blipFill>
        <p:spPr>
          <a:xfrm>
            <a:off x="237472" y="-13031"/>
            <a:ext cx="8906527" cy="6304525"/>
          </a:xfrm>
          <a:prstGeom prst="rect">
            <a:avLst/>
          </a:prstGeom>
        </p:spPr>
      </p:pic>
      <p:sp>
        <p:nvSpPr>
          <p:cNvPr id="8" name="TextBox 7"/>
          <p:cNvSpPr txBox="1"/>
          <p:nvPr/>
        </p:nvSpPr>
        <p:spPr>
          <a:xfrm>
            <a:off x="609170" y="5750705"/>
            <a:ext cx="1490537" cy="369332"/>
          </a:xfrm>
          <a:prstGeom prst="rect">
            <a:avLst/>
          </a:prstGeom>
          <a:noFill/>
        </p:spPr>
        <p:txBody>
          <a:bodyPr wrap="none" rtlCol="0">
            <a:spAutoFit/>
          </a:bodyPr>
          <a:lstStyle/>
          <a:p>
            <a:r>
              <a:rPr lang="en-GB" b="1" dirty="0" smtClean="0">
                <a:solidFill>
                  <a:srgbClr val="008000"/>
                </a:solidFill>
              </a:rPr>
              <a:t>Without T11</a:t>
            </a:r>
            <a:endParaRPr lang="en-GB" b="1" dirty="0">
              <a:solidFill>
                <a:srgbClr val="008000"/>
              </a:solidFill>
            </a:endParaRPr>
          </a:p>
        </p:txBody>
      </p:sp>
    </p:spTree>
    <p:extLst>
      <p:ext uri="{BB962C8B-B14F-4D97-AF65-F5344CB8AC3E}">
        <p14:creationId xmlns:p14="http://schemas.microsoft.com/office/powerpoint/2010/main" val="14965869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t>L.Gatignon, 1-04-2015</a:t>
            </a:r>
            <a:endParaRPr lang="en-US" dirty="0"/>
          </a:p>
        </p:txBody>
      </p:sp>
      <p:sp>
        <p:nvSpPr>
          <p:cNvPr id="3" name="Footer Placeholder 2"/>
          <p:cNvSpPr>
            <a:spLocks noGrp="1"/>
          </p:cNvSpPr>
          <p:nvPr>
            <p:ph type="ftr" sz="quarter" idx="11"/>
          </p:nvPr>
        </p:nvSpPr>
        <p:spPr/>
        <p:txBody>
          <a:bodyPr/>
          <a:lstStyle/>
          <a:p>
            <a:r>
              <a:rPr lang="en-US" smtClean="0"/>
              <a:t>East Area Consolidation Phase 2</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a:p>
        </p:txBody>
      </p:sp>
      <p:pic>
        <p:nvPicPr>
          <p:cNvPr id="5" name="Picture 4"/>
          <p:cNvPicPr>
            <a:picLocks noChangeAspect="1"/>
          </p:cNvPicPr>
          <p:nvPr/>
        </p:nvPicPr>
        <p:blipFill>
          <a:blip r:embed="rId2"/>
          <a:stretch>
            <a:fillRect/>
          </a:stretch>
        </p:blipFill>
        <p:spPr>
          <a:xfrm>
            <a:off x="156268" y="-5655"/>
            <a:ext cx="8987732" cy="6362006"/>
          </a:xfrm>
          <a:prstGeom prst="rect">
            <a:avLst/>
          </a:prstGeom>
        </p:spPr>
      </p:pic>
      <p:sp>
        <p:nvSpPr>
          <p:cNvPr id="6" name="TextBox 5"/>
          <p:cNvSpPr txBox="1"/>
          <p:nvPr/>
        </p:nvSpPr>
        <p:spPr>
          <a:xfrm>
            <a:off x="609170" y="5750705"/>
            <a:ext cx="1131665" cy="369332"/>
          </a:xfrm>
          <a:prstGeom prst="rect">
            <a:avLst/>
          </a:prstGeom>
          <a:noFill/>
        </p:spPr>
        <p:txBody>
          <a:bodyPr wrap="none" rtlCol="0">
            <a:spAutoFit/>
          </a:bodyPr>
          <a:lstStyle/>
          <a:p>
            <a:r>
              <a:rPr lang="en-GB" b="1" dirty="0" smtClean="0">
                <a:solidFill>
                  <a:srgbClr val="008000"/>
                </a:solidFill>
              </a:rPr>
              <a:t>With T11</a:t>
            </a:r>
            <a:endParaRPr lang="en-GB" b="1" dirty="0">
              <a:solidFill>
                <a:srgbClr val="008000"/>
              </a:solidFill>
            </a:endParaRPr>
          </a:p>
        </p:txBody>
      </p:sp>
    </p:spTree>
    <p:extLst>
      <p:ext uri="{BB962C8B-B14F-4D97-AF65-F5344CB8AC3E}">
        <p14:creationId xmlns:p14="http://schemas.microsoft.com/office/powerpoint/2010/main" val="392765330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xperimental Areas Status-SPSC116">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Experimental Areas Status-SPSC116.potx</Template>
  <TotalTime>573</TotalTime>
  <Words>1183</Words>
  <Application>Microsoft Macintosh PowerPoint</Application>
  <PresentationFormat>On-screen Show (4:3)</PresentationFormat>
  <Paragraphs>152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Experimental Areas Status-SPSC116</vt:lpstr>
      <vt:lpstr>East Area consolidation phase 2</vt:lpstr>
      <vt:lpstr>Introduction</vt:lpstr>
      <vt:lpstr>PowerPoint Presentation</vt:lpstr>
      <vt:lpstr>What has changed?</vt:lpstr>
      <vt:lpstr>Aim of these meetings</vt:lpstr>
      <vt:lpstr>Additional input needed</vt:lpstr>
      <vt:lpstr>Add T11 beam</vt:lpstr>
      <vt:lpstr>PowerPoint Presentation</vt:lpstr>
      <vt:lpstr>PowerPoint Presentation</vt:lpstr>
      <vt:lpstr>Without T11</vt:lpstr>
      <vt:lpstr>With T11</vt:lpstr>
      <vt:lpstr>PowerPoint Presentation</vt:lpstr>
      <vt:lpstr>PowerPoint Presentation</vt:lpstr>
      <vt:lpstr>PowerPoint Presentation</vt:lpstr>
      <vt:lpstr>PowerPoint Presentation</vt:lpstr>
      <vt:lpstr>Currents new T11</vt:lpstr>
      <vt:lpstr>Pulsing magnets</vt:lpstr>
      <vt:lpstr>Timeline</vt:lpstr>
      <vt:lpstr>Where do we go from there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Gatignon</cp:lastModifiedBy>
  <cp:revision>66</cp:revision>
  <cp:lastPrinted>2015-03-17T14:35:33Z</cp:lastPrinted>
  <dcterms:created xsi:type="dcterms:W3CDTF">2014-04-09T15:49:20Z</dcterms:created>
  <dcterms:modified xsi:type="dcterms:W3CDTF">2015-03-30T08:15:21Z</dcterms:modified>
</cp:coreProperties>
</file>