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3" r:id="rId3"/>
    <p:sldId id="301" r:id="rId4"/>
    <p:sldId id="278" r:id="rId5"/>
    <p:sldId id="267" r:id="rId6"/>
    <p:sldId id="290" r:id="rId7"/>
    <p:sldId id="279" r:id="rId8"/>
    <p:sldId id="292" r:id="rId9"/>
    <p:sldId id="293" r:id="rId10"/>
    <p:sldId id="294" r:id="rId11"/>
    <p:sldId id="295" r:id="rId12"/>
    <p:sldId id="296" r:id="rId13"/>
    <p:sldId id="280" r:id="rId14"/>
    <p:sldId id="298" r:id="rId15"/>
    <p:sldId id="299" r:id="rId16"/>
    <p:sldId id="297" r:id="rId17"/>
    <p:sldId id="257" r:id="rId1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6600"/>
    <a:srgbClr val="FFFF00"/>
    <a:srgbClr val="FF9933"/>
    <a:srgbClr val="339966"/>
    <a:srgbClr val="808000"/>
    <a:srgbClr val="666633"/>
    <a:srgbClr val="99CC00"/>
    <a:srgbClr val="9966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6552" autoAdjust="0"/>
  </p:normalViewPr>
  <p:slideViewPr>
    <p:cSldViewPr>
      <p:cViewPr varScale="1">
        <p:scale>
          <a:sx n="75" d="100"/>
          <a:sy n="75" d="100"/>
        </p:scale>
        <p:origin x="12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33126-4587-42BC-B2AC-FA58F40C0AC1}" type="datetimeFigureOut">
              <a:rPr lang="en-GB" smtClean="0"/>
              <a:t>01/04/2015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DF96A-C5EF-4893-A8F0-302B58A05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295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F47FD-80F5-46BB-9F19-3357A609AC31}" type="datetimeFigureOut">
              <a:rPr lang="en-GB" smtClean="0"/>
              <a:t>01/04/2015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7D8AA-C56F-439E-9870-435D2CBD3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12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9B591-DD37-4038-8699-F148CC523422}" type="slidenum">
              <a:rPr lang="en-GB"/>
              <a:pPr/>
              <a:t>2</a:t>
            </a:fld>
            <a:endParaRPr lang="en-GB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98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708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9B591-DD37-4038-8699-F148CC523422}" type="slidenum">
              <a:rPr lang="en-GB"/>
              <a:pPr/>
              <a:t>4</a:t>
            </a:fld>
            <a:endParaRPr lang="en-GB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270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9B591-DD37-4038-8699-F148CC523422}" type="slidenum">
              <a:rPr lang="en-GB"/>
              <a:pPr/>
              <a:t>7</a:t>
            </a:fld>
            <a:endParaRPr lang="en-GB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9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467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713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1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826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68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9B591-DD37-4038-8699-F148CC523422}" type="slidenum">
              <a:rPr lang="en-GB"/>
              <a:pPr/>
              <a:t>13</a:t>
            </a:fld>
            <a:endParaRPr lang="en-GB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9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827584" y="342900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34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Calibri" pitchFamily="34" charset="0"/>
              </a:defRPr>
            </a:lvl1pPr>
            <a:lvl2pPr marL="905256" indent="-457200">
              <a:buClr>
                <a:schemeClr val="tx1"/>
              </a:buClr>
              <a:buFont typeface="Wingdings" panose="05000000000000000000" pitchFamily="2" charset="2"/>
              <a:buChar char="ú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092708" indent="-342900">
              <a:buClr>
                <a:schemeClr val="tx1"/>
              </a:buClr>
              <a:buSzPct val="90000"/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385316" indent="-342900">
              <a:buClr>
                <a:schemeClr val="tx1"/>
              </a:buClr>
              <a:buSzPct val="90000"/>
              <a:buFont typeface="Wingdings" pitchFamily="2" charset="2"/>
              <a:buChar char="ð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>
              <a:buClr>
                <a:schemeClr val="tx1"/>
              </a:buClr>
              <a:buSzPct val="90000"/>
              <a:defRPr sz="1200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6F2D1C9-46B5-435A-9D58-AD7067B927D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SzPct val="100000"/>
              <a:buFont typeface="Wingdings" pitchFamily="2" charset="2"/>
              <a:buChar char="§"/>
              <a:defRPr sz="2400" b="1"/>
            </a:lvl1pPr>
            <a:lvl2pPr marL="905256" indent="-457200">
              <a:buClr>
                <a:schemeClr val="tx1"/>
              </a:buClr>
              <a:buSzPct val="115000"/>
              <a:buFont typeface="Wingdings 3" panose="05040102010807070707" pitchFamily="18" charset="2"/>
              <a:buChar char=""/>
              <a:defRPr sz="2000">
                <a:solidFill>
                  <a:schemeClr val="tx1"/>
                </a:solidFill>
                <a:latin typeface="Franklin Gothic Demi Cond" panose="020B0706030402020204" pitchFamily="34" charset="0"/>
              </a:defRPr>
            </a:lvl2pPr>
            <a:lvl3pPr marL="1092708" indent="-342900">
              <a:buClr>
                <a:schemeClr val="tx1"/>
              </a:buClr>
              <a:buSzPct val="90000"/>
              <a:buFont typeface="Wingdings" pitchFamily="2" charset="2"/>
              <a:buChar char="ð"/>
              <a:defRPr sz="1800">
                <a:solidFill>
                  <a:schemeClr val="tx1"/>
                </a:solidFill>
              </a:defRPr>
            </a:lvl3pPr>
            <a:lvl4pPr marL="1385316" indent="-342900">
              <a:buClr>
                <a:schemeClr val="tx1"/>
              </a:buClr>
              <a:buSzPct val="90000"/>
              <a:buFont typeface="Wingdings" pitchFamily="2" charset="2"/>
              <a:buChar char="ð"/>
              <a:defRPr sz="16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90000"/>
              <a:defRPr sz="16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D619-1305-4F0C-890D-15ECEBB05C4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481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D619-1305-4F0C-890D-15ECEBB05C43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0" r:id="rId2"/>
    <p:sldLayoutId id="2147483681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78" r:id="rId12"/>
    <p:sldLayoutId id="2147483691" r:id="rId13"/>
    <p:sldLayoutId id="2147483692" r:id="rId14"/>
    <p:sldLayoutId id="2147483673" r:id="rId15"/>
    <p:sldLayoutId id="2147483674" r:id="rId16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§"/>
        <a:defRPr kumimoji="0" sz="2400" b="1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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85000"/>
        <a:buFont typeface="Wingdings" pitchFamily="2" charset="2"/>
        <a:buChar char="ð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itchFamily="2" charset="2"/>
        <a:buChar char="ð"/>
        <a:defRPr kumimoji="0"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Wingdings" pitchFamily="2" charset="2"/>
        <a:buChar char="ð"/>
        <a:defRPr kumimoji="0"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109/TMAG.2013.227097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1162401" TargetMode="External"/><Relationship Id="rId4" Type="http://schemas.openxmlformats.org/officeDocument/2006/relationships/hyperlink" Target="https://edms.cern.ch/document/129536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East Area Consolidation</a:t>
            </a:r>
            <a:endParaRPr lang="en-GB" sz="4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76" y="0"/>
            <a:ext cx="9144000" cy="875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729728"/>
            <a:ext cx="417873" cy="41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195736" y="3695716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/>
              <a:t>Konstantinos Papastergiou </a:t>
            </a:r>
          </a:p>
          <a:p>
            <a:pPr algn="r"/>
            <a:r>
              <a:rPr lang="fr-FR" sz="1200" dirty="0" smtClean="0"/>
              <a:t>CERN </a:t>
            </a:r>
            <a:r>
              <a:rPr lang="fr-FR" sz="1200" dirty="0" err="1" smtClean="0"/>
              <a:t>Technology</a:t>
            </a:r>
            <a:r>
              <a:rPr lang="fr-FR" sz="1200" dirty="0" smtClean="0"/>
              <a:t> </a:t>
            </a:r>
            <a:r>
              <a:rPr lang="fr-FR" sz="1200" dirty="0" err="1" smtClean="0"/>
              <a:t>Department</a:t>
            </a:r>
            <a:r>
              <a:rPr lang="fr-FR" sz="1200" dirty="0" smtClean="0"/>
              <a:t> | </a:t>
            </a:r>
            <a:r>
              <a:rPr lang="fr-FR" sz="1200" dirty="0" err="1" smtClean="0"/>
              <a:t>Electrical</a:t>
            </a:r>
            <a:r>
              <a:rPr lang="fr-FR" sz="1200" dirty="0" smtClean="0"/>
              <a:t> Power </a:t>
            </a:r>
            <a:r>
              <a:rPr lang="fr-FR" sz="1200" dirty="0" err="1" smtClean="0"/>
              <a:t>Converters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5805264"/>
            <a:ext cx="4752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smtClean="0"/>
              <a:t>With information by </a:t>
            </a:r>
            <a:r>
              <a:rPr lang="en-GB" sz="1100" b="1" dirty="0" smtClean="0"/>
              <a:t>J-L. Blanc, G. Le Godec, J. </a:t>
            </a:r>
            <a:r>
              <a:rPr lang="en-GB" sz="1100" b="1" dirty="0" err="1" smtClean="0"/>
              <a:t>Cottet</a:t>
            </a:r>
            <a:r>
              <a:rPr lang="en-GB" sz="1100" b="1" dirty="0" smtClean="0"/>
              <a:t> and J-P Burnet</a:t>
            </a:r>
            <a:endParaRPr lang="en-U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65724" y="227161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/>
              <a:t>01 April 2015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1193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436096" y="4469934"/>
            <a:ext cx="792088" cy="1152128"/>
            <a:chOff x="7380312" y="5157192"/>
            <a:chExt cx="792088" cy="1152128"/>
          </a:xfrm>
        </p:grpSpPr>
        <p:sp>
          <p:nvSpPr>
            <p:cNvPr id="7" name="Circular Arrow 6"/>
            <p:cNvSpPr/>
            <p:nvPr/>
          </p:nvSpPr>
          <p:spPr>
            <a:xfrm>
              <a:off x="7380312" y="5157192"/>
              <a:ext cx="792088" cy="1152128"/>
            </a:xfrm>
            <a:prstGeom prst="circularArrow">
              <a:avLst>
                <a:gd name="adj1" fmla="val 15361"/>
                <a:gd name="adj2" fmla="val 1142319"/>
                <a:gd name="adj3" fmla="val 20626578"/>
                <a:gd name="adj4" fmla="val 11948802"/>
                <a:gd name="adj5" fmla="val 13463"/>
              </a:avLst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6000">
                  <a:srgbClr val="FFFF00"/>
                </a:gs>
                <a:gs pos="71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" name="Circular Arrow 7"/>
            <p:cNvSpPr/>
            <p:nvPr/>
          </p:nvSpPr>
          <p:spPr>
            <a:xfrm flipH="1">
              <a:off x="7389902" y="5157192"/>
              <a:ext cx="772907" cy="1152128"/>
            </a:xfrm>
            <a:prstGeom prst="circularArrow">
              <a:avLst>
                <a:gd name="adj1" fmla="val 15361"/>
                <a:gd name="adj2" fmla="val 1142319"/>
                <a:gd name="adj3" fmla="val 20626578"/>
                <a:gd name="adj4" fmla="val 11948802"/>
                <a:gd name="adj5" fmla="val 13463"/>
              </a:avLst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6000">
                  <a:srgbClr val="FFFF00"/>
                </a:gs>
                <a:gs pos="71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Energy Recovery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Magnet Energy Recovery is a specific variant of power cycling in which energy is stored locally in the power converter instead of returning it to the grid</a:t>
            </a:r>
            <a:endParaRPr lang="fr-FR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723007"/>
            <a:ext cx="5382151" cy="3451681"/>
          </a:xfrm>
          <a:prstGeom prst="rect">
            <a:avLst/>
          </a:prstGeom>
        </p:spPr>
      </p:pic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9977D619-1305-4F0C-890D-15ECEBB05C43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19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243" y="1412776"/>
            <a:ext cx="8238245" cy="3997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Level Gains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389980" y="2024844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229750" y="3266083"/>
            <a:ext cx="130924" cy="13092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FF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295212" y="3886450"/>
            <a:ext cx="130924" cy="144016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FF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360674" y="4509408"/>
            <a:ext cx="130924" cy="144016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FF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7033165" y="2020318"/>
            <a:ext cx="142198" cy="132676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3923928" y="3140968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3995936" y="2024844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7106404" y="1807877"/>
            <a:ext cx="1448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(Cost: ~225CHF/kJ)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23" name="Content Placeholder 3"/>
          <p:cNvSpPr>
            <a:spLocks noGrp="1"/>
          </p:cNvSpPr>
          <p:nvPr>
            <p:ph idx="1"/>
          </p:nvPr>
        </p:nvSpPr>
        <p:spPr>
          <a:xfrm>
            <a:off x="432088" y="4343230"/>
            <a:ext cx="8226854" cy="1411899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 smtClean="0"/>
              <a:t>Benefits of energy recovery in the converter:</a:t>
            </a:r>
          </a:p>
          <a:p>
            <a:r>
              <a:rPr lang="en-GB" sz="1800" dirty="0" smtClean="0"/>
              <a:t>Significantly lower costs of grid interconnection equipment</a:t>
            </a:r>
          </a:p>
          <a:p>
            <a:r>
              <a:rPr lang="en-GB" sz="1800" dirty="0" smtClean="0"/>
              <a:t>Grid infrastructure standardisation/standard equipment</a:t>
            </a:r>
          </a:p>
          <a:p>
            <a:r>
              <a:rPr lang="en-GB" sz="1800" dirty="0"/>
              <a:t>Lower capacity of reactive power </a:t>
            </a:r>
            <a:r>
              <a:rPr lang="en-GB" sz="1800" dirty="0" smtClean="0"/>
              <a:t>compensation</a:t>
            </a:r>
          </a:p>
          <a:p>
            <a:r>
              <a:rPr lang="en-GB" sz="1800" dirty="0" smtClean="0"/>
              <a:t>Fault ride-through capability of power converters</a:t>
            </a:r>
          </a:p>
          <a:p>
            <a:endParaRPr lang="fr-FR" sz="1800" dirty="0"/>
          </a:p>
        </p:txBody>
      </p:sp>
      <p:sp>
        <p:nvSpPr>
          <p:cNvPr id="26" name="Rectangle 25"/>
          <p:cNvSpPr/>
          <p:nvPr/>
        </p:nvSpPr>
        <p:spPr>
          <a:xfrm>
            <a:off x="5606028" y="1993750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076056" y="1993750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6084168" y="2557454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69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3" grpId="0" build="p"/>
      <p:bldP spid="26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Examples</a:t>
            </a:r>
            <a:r>
              <a:rPr lang="fr-FR" dirty="0" smtClean="0"/>
              <a:t> of </a:t>
            </a:r>
            <a:r>
              <a:rPr lang="fr-FR" dirty="0" err="1" smtClean="0"/>
              <a:t>converter</a:t>
            </a:r>
            <a:r>
              <a:rPr lang="fr-FR" dirty="0" smtClean="0"/>
              <a:t> standard bricks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859" y="1173935"/>
            <a:ext cx="6299469" cy="518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0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Cycling Operation Impact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200" b="1" dirty="0" smtClean="0"/>
              <a:t>Cycling operation will raise the project costs:</a:t>
            </a:r>
          </a:p>
          <a:p>
            <a:pPr lvl="1"/>
            <a:r>
              <a:rPr lang="en-GB" sz="1800" dirty="0" smtClean="0"/>
              <a:t>Magnet consolidation of solid steel yokes: 1.3MCHF</a:t>
            </a:r>
          </a:p>
          <a:p>
            <a:pPr lvl="1"/>
            <a:r>
              <a:rPr lang="en-GB" sz="1800" dirty="0" smtClean="0"/>
              <a:t>Power Converter replacement costs will increase &gt; 1.5MCHF (to 3M+)</a:t>
            </a:r>
          </a:p>
          <a:p>
            <a:pPr lvl="2"/>
            <a:r>
              <a:rPr lang="en-GB" dirty="0" smtClean="0"/>
              <a:t>Power converter consolidation was already scheduled</a:t>
            </a:r>
          </a:p>
          <a:p>
            <a:pPr lvl="1"/>
            <a:r>
              <a:rPr lang="en-GB" sz="1800" dirty="0" smtClean="0"/>
              <a:t>Electrical distribution costs will be lower</a:t>
            </a:r>
          </a:p>
          <a:p>
            <a:pPr lvl="2"/>
            <a:r>
              <a:rPr lang="en-GB" dirty="0" smtClean="0"/>
              <a:t>2x2MVA transformers are sufficient to power the EAST Area (currently 8 transformers)</a:t>
            </a:r>
          </a:p>
          <a:p>
            <a:pPr marL="448056" lvl="1" indent="0">
              <a:buNone/>
            </a:pPr>
            <a:endParaRPr lang="en-GB" dirty="0" smtClean="0"/>
          </a:p>
          <a:p>
            <a:r>
              <a:rPr lang="en-GB" sz="2200" b="1" dirty="0" smtClean="0"/>
              <a:t>And will result recurring savings:</a:t>
            </a:r>
          </a:p>
          <a:p>
            <a:pPr lvl="1"/>
            <a:r>
              <a:rPr lang="en-GB" sz="1800" dirty="0" smtClean="0"/>
              <a:t>Up to 10GWh/year</a:t>
            </a:r>
          </a:p>
          <a:p>
            <a:pPr lvl="1"/>
            <a:r>
              <a:rPr lang="en-GB" sz="1800" dirty="0" smtClean="0"/>
              <a:t>Up to 600kCHF/year</a:t>
            </a:r>
          </a:p>
          <a:p>
            <a:r>
              <a:rPr lang="en-GB" sz="1800" dirty="0" smtClean="0"/>
              <a:t>…and a much smaller carbon footprint from the East Experimental Area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sz="2200" b="1" dirty="0" smtClean="0"/>
              <a:t>Depending on the level of consolidation desired the project additional costs be recovered in 5-10 years of operation (~4500h/</a:t>
            </a:r>
            <a:r>
              <a:rPr lang="en-GB" sz="2200" b="1" dirty="0" err="1" smtClean="0"/>
              <a:t>yr</a:t>
            </a:r>
            <a:r>
              <a:rPr lang="en-GB" sz="2200" dirty="0"/>
              <a:t>)</a:t>
            </a:r>
            <a:endParaRPr lang="en-GB" sz="2200" b="1" dirty="0" smtClean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</p:spPr>
        <p:txBody>
          <a:bodyPr/>
          <a:lstStyle/>
          <a:p>
            <a:fld id="{46F2D1C9-46B5-435A-9D58-AD7067B927D5}" type="slidenum">
              <a:rPr lang="en-GB" sz="1100" b="1" smtClean="0">
                <a:latin typeface="Calibri" panose="020F0502020204030204" pitchFamily="34" charset="0"/>
              </a:rPr>
              <a:pPr/>
              <a:t>13</a:t>
            </a:fld>
            <a:endParaRPr lang="en-GB" sz="1100" b="1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rot="1036861">
            <a:off x="7171172" y="702550"/>
            <a:ext cx="1536759" cy="5760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spc="250" dirty="0">
                <a:solidFill>
                  <a:srgbClr val="FF0000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p</a:t>
            </a:r>
            <a:r>
              <a:rPr lang="en-GB" sz="1600" spc="250" dirty="0" smtClean="0">
                <a:solidFill>
                  <a:srgbClr val="FF0000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reliminary</a:t>
            </a:r>
          </a:p>
          <a:p>
            <a:pPr algn="ctr"/>
            <a:r>
              <a:rPr lang="en-GB" sz="1600" spc="250" dirty="0" smtClean="0">
                <a:solidFill>
                  <a:srgbClr val="FF0000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figures</a:t>
            </a:r>
            <a:endParaRPr lang="en-GB" sz="1600" spc="250" dirty="0">
              <a:solidFill>
                <a:srgbClr val="FF0000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0890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Map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76" y="1417320"/>
            <a:ext cx="7154306" cy="4686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2160" y="31409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ebdings" panose="05030102010509060703" pitchFamily="18" charset="2"/>
              </a:rPr>
              <a:t></a:t>
            </a:r>
            <a:r>
              <a:rPr lang="en-GB" dirty="0" smtClean="0"/>
              <a:t>110kCHF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4725144"/>
            <a:ext cx="177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  <a:sym typeface="Webdings" panose="05030102010509060703" pitchFamily="18" charset="2"/>
              </a:rPr>
              <a:t></a:t>
            </a:r>
            <a:r>
              <a:rPr lang="en-GB" dirty="0" smtClean="0"/>
              <a:t>12kCHF/</a:t>
            </a:r>
            <a:r>
              <a:rPr lang="en-GB" dirty="0" err="1" smtClean="0"/>
              <a:t>yr</a:t>
            </a:r>
            <a:r>
              <a:rPr lang="en-GB" dirty="0"/>
              <a:t>*</a:t>
            </a:r>
          </a:p>
        </p:txBody>
      </p:sp>
      <p:sp>
        <p:nvSpPr>
          <p:cNvPr id="2" name="Rectangle 1"/>
          <p:cNvSpPr/>
          <p:nvPr/>
        </p:nvSpPr>
        <p:spPr>
          <a:xfrm>
            <a:off x="5868144" y="5126226"/>
            <a:ext cx="18261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/>
              <a:t>* Accounting for magnet losses only</a:t>
            </a:r>
            <a:endParaRPr lang="en-GB" sz="800" dirty="0"/>
          </a:p>
        </p:txBody>
      </p:sp>
      <p:sp>
        <p:nvSpPr>
          <p:cNvPr id="9" name="Rectangle 8"/>
          <p:cNvSpPr/>
          <p:nvPr/>
        </p:nvSpPr>
        <p:spPr>
          <a:xfrm rot="1036861">
            <a:off x="7171172" y="702550"/>
            <a:ext cx="1536759" cy="5760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spc="250" dirty="0">
                <a:solidFill>
                  <a:srgbClr val="FF0000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p</a:t>
            </a:r>
            <a:r>
              <a:rPr lang="en-GB" sz="1600" spc="250" dirty="0" smtClean="0">
                <a:solidFill>
                  <a:srgbClr val="FF0000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reliminary</a:t>
            </a:r>
          </a:p>
          <a:p>
            <a:pPr algn="ctr"/>
            <a:r>
              <a:rPr lang="en-GB" sz="1600" spc="250" dirty="0" smtClean="0">
                <a:solidFill>
                  <a:srgbClr val="FF0000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figures</a:t>
            </a:r>
            <a:endParaRPr lang="en-GB" sz="1600" spc="250" dirty="0">
              <a:solidFill>
                <a:srgbClr val="FF0000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93951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Introduce to key figures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Key cost drivers of the project (in the following order)</a:t>
            </a:r>
          </a:p>
          <a:p>
            <a:pPr lvl="1"/>
            <a:r>
              <a:rPr lang="en-GB" b="0" dirty="0" smtClean="0">
                <a:latin typeface="Calibri" panose="020F0502020204030204" pitchFamily="34" charset="0"/>
              </a:rPr>
              <a:t>8xMCB </a:t>
            </a:r>
            <a:r>
              <a:rPr lang="en-GB" b="0" dirty="0">
                <a:latin typeface="Calibri" panose="020F0502020204030204" pitchFamily="34" charset="0"/>
              </a:rPr>
              <a:t>(800A</a:t>
            </a:r>
            <a:r>
              <a:rPr lang="en-GB" b="0" baseline="-25000" dirty="0">
                <a:latin typeface="Calibri" panose="020F0502020204030204" pitchFamily="34" charset="0"/>
              </a:rPr>
              <a:t>pk</a:t>
            </a:r>
            <a:r>
              <a:rPr lang="en-GB" b="0" dirty="0">
                <a:latin typeface="Calibri" panose="020F0502020204030204" pitchFamily="34" charset="0"/>
              </a:rPr>
              <a:t>) </a:t>
            </a:r>
            <a:r>
              <a:rPr lang="en-GB" b="0" dirty="0" smtClean="0">
                <a:latin typeface="Calibri" panose="020F0502020204030204" pitchFamily="34" charset="0"/>
              </a:rPr>
              <a:t> (204kJ per circuit)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4x</a:t>
            </a:r>
            <a:r>
              <a:rPr lang="en-GB" b="0" dirty="0" smtClean="0">
                <a:latin typeface="Calibri" panose="020F0502020204030204" pitchFamily="34" charset="0"/>
              </a:rPr>
              <a:t>M200SP (750A</a:t>
            </a:r>
            <a:r>
              <a:rPr lang="en-GB" b="0" baseline="-25000" dirty="0" smtClean="0">
                <a:latin typeface="Calibri" panose="020F0502020204030204" pitchFamily="34" charset="0"/>
              </a:rPr>
              <a:t>pk</a:t>
            </a:r>
            <a:r>
              <a:rPr lang="en-GB" b="0" dirty="0" smtClean="0">
                <a:latin typeface="Calibri" panose="020F0502020204030204" pitchFamily="34" charset="0"/>
              </a:rPr>
              <a:t>)  (274kJ per circuit)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2x</a:t>
            </a:r>
            <a:r>
              <a:rPr lang="en-GB" b="0" dirty="0" smtClean="0">
                <a:latin typeface="Calibri" panose="020F0502020204030204" pitchFamily="34" charset="0"/>
              </a:rPr>
              <a:t>M100SP (600A</a:t>
            </a:r>
            <a:r>
              <a:rPr lang="en-GB" sz="1600" b="0" baseline="-25000" dirty="0" smtClean="0">
                <a:latin typeface="Calibri" panose="020F0502020204030204" pitchFamily="34" charset="0"/>
              </a:rPr>
              <a:t>pk</a:t>
            </a:r>
            <a:r>
              <a:rPr lang="en-GB" b="0" dirty="0" smtClean="0">
                <a:latin typeface="Calibri" panose="020F0502020204030204" pitchFamily="34" charset="0"/>
              </a:rPr>
              <a:t>) (119kJ per circuit)</a:t>
            </a:r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b="0" dirty="0" smtClean="0"/>
              <a:t>Converters with local energy recovery or mix of technologies?</a:t>
            </a:r>
          </a:p>
          <a:p>
            <a:r>
              <a:rPr lang="en-GB" b="0" dirty="0" smtClean="0"/>
              <a:t>Multiple or single scenario for </a:t>
            </a:r>
            <a:r>
              <a:rPr lang="en-GB" b="0" dirty="0" err="1" smtClean="0"/>
              <a:t>P.Conversion</a:t>
            </a:r>
            <a:r>
              <a:rPr lang="en-GB" b="0" dirty="0" smtClean="0"/>
              <a:t> budget?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313679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Related documents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b="0" dirty="0" err="1" smtClean="0"/>
              <a:t>G.Le</a:t>
            </a:r>
            <a:r>
              <a:rPr lang="en-GB" sz="1800" b="0" dirty="0" smtClean="0"/>
              <a:t> Godec, </a:t>
            </a:r>
            <a:r>
              <a:rPr lang="en-GB" sz="1800" i="1" dirty="0" smtClean="0"/>
              <a:t>Energy Recovery and Modular Approach: introduction to a collaboration</a:t>
            </a:r>
            <a:r>
              <a:rPr lang="en-GB" sz="1800" b="0" dirty="0" smtClean="0"/>
              <a:t>, TETM, CERN (EDMS 1295364)</a:t>
            </a:r>
          </a:p>
          <a:p>
            <a:r>
              <a:rPr lang="en-GB" sz="1800" b="0" dirty="0" err="1"/>
              <a:t>J.Cottet</a:t>
            </a:r>
            <a:r>
              <a:rPr lang="en-GB" sz="1800" b="0" dirty="0"/>
              <a:t>, J-</a:t>
            </a:r>
            <a:r>
              <a:rPr lang="en-GB" sz="1800" b="0" dirty="0" err="1"/>
              <a:t>P.Burnet</a:t>
            </a:r>
            <a:r>
              <a:rPr lang="en-GB" sz="1800" b="0" dirty="0"/>
              <a:t>, </a:t>
            </a:r>
            <a:r>
              <a:rPr lang="en-GB" sz="1800" i="1" dirty="0"/>
              <a:t>Energy balance of the East Area and possible improvements</a:t>
            </a:r>
            <a:r>
              <a:rPr lang="en-GB" sz="1800" b="0" dirty="0"/>
              <a:t>, TETM, CERN</a:t>
            </a:r>
          </a:p>
          <a:p>
            <a:r>
              <a:rPr lang="en-GB" sz="1800" b="0" dirty="0" err="1" smtClean="0"/>
              <a:t>S.Rossini</a:t>
            </a:r>
            <a:r>
              <a:rPr lang="en-GB" sz="1800" b="0" dirty="0" smtClean="0"/>
              <a:t>, </a:t>
            </a:r>
            <a:r>
              <a:rPr lang="en-GB" sz="1800" b="0" dirty="0" err="1" smtClean="0"/>
              <a:t>K.Papastergiou</a:t>
            </a:r>
            <a:r>
              <a:rPr lang="en-GB" sz="1800" b="0" dirty="0" smtClean="0"/>
              <a:t>, </a:t>
            </a:r>
            <a:r>
              <a:rPr lang="en-GB" sz="1800" i="1" dirty="0"/>
              <a:t>Magnet Energy Recovery: a review of topologies and energy management strategies</a:t>
            </a:r>
            <a:r>
              <a:rPr lang="en-GB" sz="1800" b="0" dirty="0" smtClean="0"/>
              <a:t>, 2014, EDMS1450551 </a:t>
            </a:r>
          </a:p>
          <a:p>
            <a:r>
              <a:rPr lang="en-GB" sz="1800" b="0" dirty="0" err="1" smtClean="0"/>
              <a:t>D.Tommasini</a:t>
            </a:r>
            <a:r>
              <a:rPr lang="en-GB" sz="1800" b="0" dirty="0" smtClean="0"/>
              <a:t>, </a:t>
            </a:r>
            <a:r>
              <a:rPr lang="en-GB" sz="1800" i="1" dirty="0" smtClean="0"/>
              <a:t>Practical definitions and formulae for magnets</a:t>
            </a:r>
            <a:r>
              <a:rPr lang="en-GB" sz="1800" b="0" dirty="0" smtClean="0"/>
              <a:t>, CERN, Geneva (EDMS1162401)</a:t>
            </a:r>
          </a:p>
          <a:p>
            <a:r>
              <a:rPr lang="en-GB" sz="1800" b="0" dirty="0" err="1" smtClean="0"/>
              <a:t>K.Papastergiou</a:t>
            </a:r>
            <a:r>
              <a:rPr lang="en-GB" sz="1800" b="0" dirty="0" smtClean="0"/>
              <a:t>, </a:t>
            </a:r>
            <a:r>
              <a:rPr lang="en-GB" sz="1800" i="1" dirty="0"/>
              <a:t>Functional Specification: Economy Mode Operation in Accelerator Transfer </a:t>
            </a:r>
            <a:r>
              <a:rPr lang="en-GB" sz="1800" i="1" dirty="0" smtClean="0"/>
              <a:t>Lines</a:t>
            </a:r>
            <a:r>
              <a:rPr lang="en-GB" sz="1800" b="0" dirty="0" smtClean="0"/>
              <a:t>, EDMS1493325</a:t>
            </a:r>
            <a:endParaRPr lang="fr-FR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extBox 4">
            <a:hlinkClick r:id="rId3"/>
          </p:cNvPr>
          <p:cNvSpPr txBox="1"/>
          <p:nvPr/>
        </p:nvSpPr>
        <p:spPr>
          <a:xfrm>
            <a:off x="4896036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anose="05000000000000000000" pitchFamily="2" charset="2"/>
              </a:rPr>
              <a:t></a:t>
            </a:r>
            <a:endParaRPr lang="fr-FR" dirty="0"/>
          </a:p>
        </p:txBody>
      </p:sp>
      <p:sp>
        <p:nvSpPr>
          <p:cNvPr id="6" name="TextBox 5">
            <a:hlinkClick r:id="rId4"/>
          </p:cNvPr>
          <p:cNvSpPr txBox="1"/>
          <p:nvPr/>
        </p:nvSpPr>
        <p:spPr>
          <a:xfrm>
            <a:off x="5076056" y="16288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anose="05000000000000000000" pitchFamily="2" charset="2"/>
              </a:rPr>
              <a:t></a:t>
            </a:r>
            <a:endParaRPr lang="fr-FR" dirty="0"/>
          </a:p>
        </p:txBody>
      </p:sp>
      <p:sp>
        <p:nvSpPr>
          <p:cNvPr id="7" name="TextBox 6">
            <a:hlinkClick r:id="rId5"/>
          </p:cNvPr>
          <p:cNvSpPr txBox="1"/>
          <p:nvPr/>
        </p:nvSpPr>
        <p:spPr>
          <a:xfrm>
            <a:off x="2483768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anose="05000000000000000000" pitchFamily="2" charset="2"/>
              </a:rPr>
              <a:t></a:t>
            </a:r>
            <a:endParaRPr lang="fr-FR" dirty="0"/>
          </a:p>
        </p:txBody>
      </p:sp>
      <p:sp>
        <p:nvSpPr>
          <p:cNvPr id="13" name="TextBox 12">
            <a:hlinkClick r:id="rId3"/>
          </p:cNvPr>
          <p:cNvSpPr txBox="1"/>
          <p:nvPr/>
        </p:nvSpPr>
        <p:spPr>
          <a:xfrm>
            <a:off x="5940152" y="2814156"/>
            <a:ext cx="360040" cy="4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anose="05000000000000000000" pitchFamily="2" charset="2"/>
              </a:rPr>
              <a:t>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37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88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Previously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b="1" dirty="0" smtClean="0"/>
              <a:t>The East Area </a:t>
            </a:r>
            <a:r>
              <a:rPr lang="en-GB" sz="2200" dirty="0" smtClean="0"/>
              <a:t>Energy Consumption is high at 15GWh/</a:t>
            </a:r>
            <a:r>
              <a:rPr lang="en-GB" sz="2200" dirty="0" err="1" smtClean="0"/>
              <a:t>yr</a:t>
            </a:r>
            <a:endParaRPr lang="en-GB" sz="2200" dirty="0" smtClean="0"/>
          </a:p>
          <a:p>
            <a:pPr lvl="1"/>
            <a:r>
              <a:rPr lang="en-GB" sz="1800" dirty="0" smtClean="0"/>
              <a:t>Third highest consumer after PS (55GWh) and PS Booster (25GWh)</a:t>
            </a:r>
          </a:p>
          <a:p>
            <a:pPr lvl="1"/>
            <a:r>
              <a:rPr lang="en-GB" sz="1800" dirty="0" smtClean="0"/>
              <a:t>Continuously energised BUT used &lt; 4% of time for physics operations</a:t>
            </a:r>
          </a:p>
          <a:p>
            <a:pPr lvl="1"/>
            <a:r>
              <a:rPr lang="en-GB" sz="1800" dirty="0" smtClean="0"/>
              <a:t>DC powering of magnets </a:t>
            </a:r>
            <a:r>
              <a:rPr lang="en-GB" sz="1800" dirty="0" smtClean="0">
                <a:sym typeface="Wingdings 3"/>
              </a:rPr>
              <a:t></a:t>
            </a:r>
            <a:r>
              <a:rPr lang="en-GB" sz="1800" dirty="0" smtClean="0"/>
              <a:t> unnecessary cooling requirements</a:t>
            </a:r>
          </a:p>
          <a:p>
            <a:r>
              <a:rPr lang="en-GB" sz="2200" b="1" dirty="0" smtClean="0"/>
              <a:t>Cycling the magnet current can save electricity</a:t>
            </a:r>
          </a:p>
          <a:p>
            <a:pPr lvl="1"/>
            <a:r>
              <a:rPr lang="en-GB" sz="1800" dirty="0" smtClean="0"/>
              <a:t>Energy requirement from 11GWh to 0.6GWh per year</a:t>
            </a:r>
          </a:p>
          <a:p>
            <a:pPr lvl="1"/>
            <a:r>
              <a:rPr lang="en-GB" sz="1800" dirty="0" smtClean="0"/>
              <a:t>Saving estimated at 600kCHF per year* for new EA configuration</a:t>
            </a:r>
          </a:p>
          <a:p>
            <a:r>
              <a:rPr lang="en-GB" sz="2200" b="1" dirty="0" smtClean="0"/>
              <a:t>Example of a self-funded project</a:t>
            </a:r>
          </a:p>
          <a:p>
            <a:pPr lvl="1"/>
            <a:r>
              <a:rPr lang="en-GB" sz="1800" dirty="0" smtClean="0"/>
              <a:t>Extra cost originally estimated 3MCHF (</a:t>
            </a:r>
            <a:r>
              <a:rPr lang="en-GB" sz="1800" dirty="0" err="1" smtClean="0"/>
              <a:t>Magnets+P</a:t>
            </a:r>
            <a:r>
              <a:rPr lang="en-GB" sz="1800" dirty="0" smtClean="0"/>
              <a:t>. Conversion)</a:t>
            </a:r>
          </a:p>
          <a:p>
            <a:pPr lvl="1"/>
            <a:r>
              <a:rPr lang="en-GB" sz="1800" dirty="0" smtClean="0"/>
              <a:t>Short investment depreciation time  - approximately </a:t>
            </a:r>
            <a:r>
              <a:rPr lang="en-GB" sz="1800" b="1" dirty="0" smtClean="0"/>
              <a:t>5 years</a:t>
            </a:r>
          </a:p>
          <a:p>
            <a:r>
              <a:rPr lang="en-GB" sz="2200" b="1" dirty="0" smtClean="0"/>
              <a:t>New technology is being developed for transfer lines</a:t>
            </a:r>
            <a:endParaRPr lang="en-GB" sz="2200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</p:spPr>
        <p:txBody>
          <a:bodyPr/>
          <a:lstStyle/>
          <a:p>
            <a:fld id="{46F2D1C9-46B5-435A-9D58-AD7067B927D5}" type="slidenum">
              <a:rPr lang="en-GB" sz="1100" b="1" smtClean="0">
                <a:latin typeface="Calibri" panose="020F0502020204030204" pitchFamily="34" charset="0"/>
              </a:rPr>
              <a:pPr/>
              <a:t>2</a:t>
            </a:fld>
            <a:endParaRPr lang="en-GB" sz="1100" b="1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5733256"/>
            <a:ext cx="6120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* Source: </a:t>
            </a:r>
            <a:r>
              <a:rPr lang="en-GB" sz="1050" dirty="0" err="1" smtClean="0"/>
              <a:t>J.Cottet</a:t>
            </a:r>
            <a:r>
              <a:rPr lang="en-GB" sz="1050" dirty="0" smtClean="0"/>
              <a:t>, Energy Balance of the East Area and possible Improvements, 2012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558309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2012 proposal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340768"/>
            <a:ext cx="6984776" cy="4418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2572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6992"/>
            <a:ext cx="3712568" cy="2591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Cycling magnet </a:t>
            </a:r>
            <a:r>
              <a:rPr lang="en-GB" dirty="0" smtClean="0"/>
              <a:t>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632448"/>
            <a:ext cx="4137140" cy="237626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Cycling </a:t>
            </a:r>
            <a:r>
              <a:rPr lang="en-GB" sz="2000" dirty="0" smtClean="0"/>
              <a:t>operation requires a di/</a:t>
            </a:r>
            <a:r>
              <a:rPr lang="en-GB" sz="2000" dirty="0" err="1" smtClean="0"/>
              <a:t>dt</a:t>
            </a:r>
            <a:r>
              <a:rPr lang="en-GB" sz="2000" dirty="0" smtClean="0"/>
              <a:t> through the magnet</a:t>
            </a:r>
          </a:p>
          <a:p>
            <a:pPr lvl="1"/>
            <a:r>
              <a:rPr lang="en-GB" sz="1800" dirty="0" smtClean="0"/>
              <a:t>23/55 magnets do not support cycling due to a solid steel yoke</a:t>
            </a:r>
          </a:p>
          <a:p>
            <a:pPr lvl="1"/>
            <a:r>
              <a:rPr lang="en-GB" sz="1800" dirty="0" smtClean="0"/>
              <a:t>Eddy currents would heat up the yoke material</a:t>
            </a:r>
          </a:p>
          <a:p>
            <a:pPr lvl="1"/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08" y="1268760"/>
            <a:ext cx="845226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403648" y="1927983"/>
            <a:ext cx="36004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31840" y="2382333"/>
            <a:ext cx="360040" cy="0"/>
          </a:xfrm>
          <a:prstGeom prst="line">
            <a:avLst/>
          </a:prstGeom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829589" y="1923956"/>
            <a:ext cx="36004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14124" y="2415786"/>
            <a:ext cx="360040" cy="0"/>
          </a:xfrm>
          <a:prstGeom prst="line">
            <a:avLst/>
          </a:prstGeom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</p:spPr>
        <p:txBody>
          <a:bodyPr/>
          <a:lstStyle/>
          <a:p>
            <a:fld id="{46F2D1C9-46B5-435A-9D58-AD7067B927D5}" type="slidenum">
              <a:rPr lang="en-GB" sz="1100" b="1" smtClean="0">
                <a:latin typeface="Calibri" panose="020F0502020204030204" pitchFamily="34" charset="0"/>
              </a:rPr>
              <a:pPr/>
              <a:t>4</a:t>
            </a:fld>
            <a:endParaRPr lang="en-GB" sz="1100" b="1" dirty="0">
              <a:latin typeface="Calibri" panose="020F0502020204030204" pitchFamily="34" charset="0"/>
            </a:endParaRPr>
          </a:p>
        </p:txBody>
      </p:sp>
      <p:sp>
        <p:nvSpPr>
          <p:cNvPr id="7" name="AutoShape 4" descr="http://upload.wikimedia.org/wikipedia/commons/c/c2/EI-transformer_core_interleaved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http://upload.wikimedia.org/wikipedia/commons/c/c2/EI-transformer_core_interleaved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905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212" y="1124744"/>
            <a:ext cx="863557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EEF14A-2A8D-490D-94A3-8B4AE259B7CC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pitchFamily="-112" charset="-128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187624" y="2132856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ea typeface="Times New Roman" pitchFamily="18" charset="0"/>
                <a:cs typeface="Arial" pitchFamily="34" charset="0"/>
              </a:rPr>
              <a:t>84% 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52320" y="2060848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12% 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24328" y="357301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ea typeface="Times New Roman" pitchFamily="18" charset="0"/>
                <a:cs typeface="Arial" pitchFamily="34" charset="0"/>
              </a:rPr>
              <a:t>4% </a:t>
            </a:r>
            <a:endParaRPr lang="fr-FR" b="1" dirty="0">
              <a:solidFill>
                <a:srgbClr val="00B050"/>
              </a:solidFill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566477"/>
              </p:ext>
            </p:extLst>
          </p:nvPr>
        </p:nvGraphicFramePr>
        <p:xfrm>
          <a:off x="337368" y="4109778"/>
          <a:ext cx="2673351" cy="1600608"/>
        </p:xfrm>
        <a:graphic>
          <a:graphicData uri="http://schemas.openxmlformats.org/drawingml/2006/table">
            <a:tbl>
              <a:tblPr/>
              <a:tblGrid>
                <a:gridCol w="1382713"/>
                <a:gridCol w="1290638"/>
              </a:tblGrid>
              <a:tr h="266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 Equipment</a:t>
                      </a:r>
                      <a:endParaRPr lang="fr-FR" sz="12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Energy in </a:t>
                      </a:r>
                      <a:r>
                        <a:rPr lang="en-GB" sz="1200" b="1" dirty="0" err="1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MWh</a:t>
                      </a:r>
                      <a:endParaRPr lang="fr-FR" sz="12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6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T8 Spectrometer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6 360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6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T7 Spectrometer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 dirty="0" smtClean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NA</a:t>
                      </a:r>
                      <a:endParaRPr lang="fr-FR" sz="1200" i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6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Building 251</a:t>
                      </a:r>
                      <a:endParaRPr lang="fr-FR" sz="12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5 386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6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SMH 57 AND 61</a:t>
                      </a:r>
                      <a:endParaRPr lang="fr-FR" sz="12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22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6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Building 263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1 303</a:t>
                      </a:r>
                      <a:endParaRPr lang="fr-FR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2" name="Connecteur droit avec flèche 11"/>
          <p:cNvCxnSpPr/>
          <p:nvPr/>
        </p:nvCxnSpPr>
        <p:spPr bwMode="auto">
          <a:xfrm flipV="1">
            <a:off x="2987824" y="4941168"/>
            <a:ext cx="1296144" cy="720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Consumption: detail</a:t>
            </a:r>
            <a:endParaRPr lang="en-GB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</p:spPr>
        <p:txBody>
          <a:bodyPr/>
          <a:lstStyle/>
          <a:p>
            <a:fld id="{46F2D1C9-46B5-435A-9D58-AD7067B927D5}" type="slidenum">
              <a:rPr lang="en-GB" sz="1100" b="1" smtClean="0">
                <a:latin typeface="Calibri" panose="020F0502020204030204" pitchFamily="34" charset="0"/>
              </a:rPr>
              <a:pPr/>
              <a:t>5</a:t>
            </a:fld>
            <a:endParaRPr lang="en-GB" sz="11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9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refurbishment cost</a:t>
            </a:r>
            <a:endParaRPr lang="en-GB" dirty="0"/>
          </a:p>
        </p:txBody>
      </p:sp>
      <p:graphicFrame>
        <p:nvGraphicFramePr>
          <p:cNvPr id="4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039188"/>
              </p:ext>
            </p:extLst>
          </p:nvPr>
        </p:nvGraphicFramePr>
        <p:xfrm>
          <a:off x="713072" y="2564904"/>
          <a:ext cx="7767598" cy="2003960"/>
        </p:xfrm>
        <a:graphic>
          <a:graphicData uri="http://schemas.openxmlformats.org/drawingml/2006/table">
            <a:tbl>
              <a:tblPr/>
              <a:tblGrid>
                <a:gridCol w="478261"/>
                <a:gridCol w="2490020"/>
                <a:gridCol w="2673543"/>
                <a:gridCol w="2125774"/>
              </a:tblGrid>
              <a:tr h="18634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6655" marR="6655" marT="665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Estimated Price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magnet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Number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magnets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cost per family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) 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63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MDX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3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M100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3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M200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3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Q100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3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Q200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3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Q74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3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1.3  MCHF</a:t>
                      </a:r>
                    </a:p>
                  </a:txBody>
                  <a:tcPr marL="6655" marR="6655" marT="665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 smtClean="0"/>
              <a:t>Solution Elaborated by the Magnet Groups at CERN</a:t>
            </a:r>
          </a:p>
          <a:p>
            <a:r>
              <a:rPr lang="en-US" sz="2000" dirty="0" smtClean="0"/>
              <a:t>replacement all the solid steel yokes by new laminated yokes while keeping the present coils</a:t>
            </a:r>
            <a:endParaRPr lang="en-US" sz="20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83444" y="4653136"/>
            <a:ext cx="8226854" cy="904863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 kumimoji="0" sz="2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ú"/>
              <a:defRPr kumimoji="0"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Char char="ð"/>
              <a:defRPr kumimoji="0"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Char char="ð"/>
              <a:defRPr kumimoji="0"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Char char="ð"/>
              <a:defRPr kumimoji="0"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Total magnet refurbishment cost is 1.3MCHF</a:t>
            </a:r>
          </a:p>
          <a:p>
            <a:r>
              <a:rPr lang="en-US" sz="2400" dirty="0" smtClean="0"/>
              <a:t>Considerable cost – could it be financed by energy saving?</a:t>
            </a:r>
            <a:endParaRPr lang="en-US" sz="140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</p:spPr>
        <p:txBody>
          <a:bodyPr/>
          <a:lstStyle/>
          <a:p>
            <a:fld id="{46F2D1C9-46B5-435A-9D58-AD7067B927D5}" type="slidenum">
              <a:rPr lang="en-GB" sz="1100" b="1" smtClean="0">
                <a:latin typeface="Calibri" panose="020F0502020204030204" pitchFamily="34" charset="0"/>
              </a:rPr>
              <a:pPr/>
              <a:t>6</a:t>
            </a:fld>
            <a:endParaRPr lang="en-GB" sz="11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14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182704"/>
              </p:ext>
            </p:extLst>
          </p:nvPr>
        </p:nvGraphicFramePr>
        <p:xfrm>
          <a:off x="755576" y="1412776"/>
          <a:ext cx="7776864" cy="2020640"/>
        </p:xfrm>
        <a:graphic>
          <a:graphicData uri="http://schemas.openxmlformats.org/drawingml/2006/table">
            <a:tbl>
              <a:tblPr/>
              <a:tblGrid>
                <a:gridCol w="1397877"/>
                <a:gridCol w="3010259"/>
                <a:gridCol w="2287567"/>
                <a:gridCol w="1081161"/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FUTURE</a:t>
                      </a:r>
                      <a:r>
                        <a:rPr lang="fr-FR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 OPERATION (HYPOTHESIS)</a:t>
                      </a:r>
                      <a:endParaRPr lang="fr-FR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Zone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number of cycle per </a:t>
                      </a:r>
                      <a:r>
                        <a:rPr lang="en-GB" sz="1600" b="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Supercycle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duration in 2011 (in </a:t>
                      </a: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hr)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duty cycle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011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Total - </a:t>
                      </a:r>
                      <a:r>
                        <a:rPr lang="en-GB" sz="1600" b="1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 East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6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4301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15%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11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EASTA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2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 panose="020F0502020204030204" pitchFamily="34" charset="0"/>
                          <a:ea typeface="Times New Roman"/>
                        </a:rPr>
                        <a:t>4301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5%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11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EASTA on T9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1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4301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2.5%</a:t>
                      </a:r>
                      <a:endParaRPr lang="fr-FR" sz="140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11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EASTA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on T10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1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4301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2.5%</a:t>
                      </a:r>
                      <a:endParaRPr lang="fr-FR" sz="1400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11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EASTB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4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 panose="020F0502020204030204" pitchFamily="34" charset="0"/>
                          <a:ea typeface="Times New Roman"/>
                        </a:rPr>
                        <a:t>4044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</a:rPr>
                        <a:t>10%</a:t>
                      </a:r>
                      <a:endParaRPr lang="fr-FR" sz="1600" b="1" dirty="0"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880808"/>
              </p:ext>
            </p:extLst>
          </p:nvPr>
        </p:nvGraphicFramePr>
        <p:xfrm>
          <a:off x="766763" y="3645026"/>
          <a:ext cx="7837685" cy="2204777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901562"/>
                <a:gridCol w="1060315"/>
                <a:gridCol w="1258803"/>
                <a:gridCol w="1215519"/>
                <a:gridCol w="1401486"/>
              </a:tblGrid>
              <a:tr h="321581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CALCULATION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RESULTS: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ENERGY-WATER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CONSUMPTION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448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Pulsed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Mode 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Continuous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Mode  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1922"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Energy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MWh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Price in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Energy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MWh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Price in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1922">
                <a:tc>
                  <a:txBody>
                    <a:bodyPr/>
                    <a:lstStyle/>
                    <a:p>
                      <a:pPr algn="r" rtl="0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magnet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electrical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consumption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557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28.3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9 128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464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1922">
                <a:tc>
                  <a:txBody>
                    <a:bodyPr/>
                    <a:lstStyle/>
                    <a:p>
                      <a:pPr algn="r" rtl="0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Water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cooling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electrical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consumption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 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1 294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1922">
                <a:tc>
                  <a:txBody>
                    <a:bodyPr/>
                    <a:lstStyle/>
                    <a:p>
                      <a:pPr algn="r" rtl="0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Air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cooling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electrical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consumption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 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431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837">
                <a:tc>
                  <a:txBody>
                    <a:bodyPr/>
                    <a:lstStyle/>
                    <a:p>
                      <a:pPr algn="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electricity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consumption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662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10 853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551.8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837">
                <a:tc>
                  <a:txBody>
                    <a:bodyPr/>
                    <a:lstStyle/>
                    <a:p>
                      <a:pPr algn="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cooling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fluid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cost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101.5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9144"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fr-FR" sz="15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energy</a:t>
                      </a:r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500" b="1" i="0" u="none" strike="no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cost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5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fr-FR" sz="1600" b="1" i="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fr-FR" sz="16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sym typeface="Wingdings"/>
                        </a:rPr>
                        <a:t></a:t>
                      </a:r>
                      <a:endParaRPr lang="fr-FR" sz="1500" b="1" i="0" u="none" strike="noStrike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5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653 </a:t>
                      </a:r>
                      <a:r>
                        <a:rPr lang="fr-FR" sz="1600" b="1" i="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fr-FR" sz="16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1" i="0" u="none" strike="noStrike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sym typeface="Wingdings"/>
                        </a:rPr>
                        <a:t></a:t>
                      </a:r>
                      <a:endParaRPr lang="fr-FR" sz="1500" b="1" i="0" u="none" strike="noStrike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965" marR="7965" marT="796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Pulsed Operation: consumption</a:t>
            </a:r>
            <a:endParaRPr lang="en-GB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12957"/>
            <a:ext cx="514400" cy="365125"/>
          </a:xfrm>
        </p:spPr>
        <p:txBody>
          <a:bodyPr/>
          <a:lstStyle/>
          <a:p>
            <a:fld id="{46F2D1C9-46B5-435A-9D58-AD7067B927D5}" type="slidenum">
              <a:rPr lang="en-GB" sz="1100" b="1" smtClean="0">
                <a:latin typeface="Calibri" panose="020F0502020204030204" pitchFamily="34" charset="0"/>
              </a:rPr>
              <a:pPr/>
              <a:t>7</a:t>
            </a:fld>
            <a:endParaRPr lang="en-GB" sz="11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362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versus Cycling operation</a:t>
            </a:r>
            <a:endParaRPr lang="fr-F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115616" y="2605691"/>
          <a:ext cx="5093119" cy="73152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442485"/>
                <a:gridCol w="1057280"/>
                <a:gridCol w="1057280"/>
                <a:gridCol w="153607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Magnet type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Total (1.2sec)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Recoverable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Thermal loss (1.2sec)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Quadrupole (26Gev)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11kJ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6kJ</a:t>
                      </a:r>
                      <a:endParaRPr lang="fr-FR" sz="1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5kJ</a:t>
                      </a:r>
                      <a:endParaRPr lang="fr-FR" sz="1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Small Dipole (26Gev)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31.5kJ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25kJ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6.5kJ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Large Dipole (26Gev)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101kJ</a:t>
                      </a:r>
                      <a:endParaRPr lang="fr-FR" sz="1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82kJ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19kJ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845" y="1345955"/>
            <a:ext cx="6981564" cy="101520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049463" y="3494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5576" y="630971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sz="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 Assuming </a:t>
            </a:r>
            <a:r>
              <a:rPr lang="en-GB" altLang="fr-FR" sz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 of electricity between 0.05 and 0.065CHF/kWh. 1kJ of energy over a 1.2sec cycle corresponds to 1kJ/1.2sec=0.83kW of average power. Assuming this 1.2sec (PS) cycle repeats for 24hours over 270 working days the total energy required from the power network (for each 1kJ) is 5378kWh/annum. If this energy is not recovered in capacitor banks after every magnet cycle it is returned to the power network and is not remunerated by the provider.</a:t>
            </a:r>
            <a:endParaRPr lang="en-GB" altLang="fr-FR" sz="11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2080" y="3810647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r">
              <a:buNone/>
            </a:pPr>
            <a:r>
              <a:rPr lang="en-GB" sz="2000" b="1" dirty="0" smtClean="0">
                <a:latin typeface="Calibri" panose="020F0502020204030204" pitchFamily="34" charset="0"/>
              </a:rPr>
              <a:t>Annual cost of electricity for 1kJ:</a:t>
            </a:r>
          </a:p>
          <a:p>
            <a:pPr marL="36576" indent="0" algn="r">
              <a:buNone/>
            </a:pPr>
            <a:r>
              <a:rPr lang="en-GB" sz="1200" i="1" dirty="0" smtClean="0">
                <a:latin typeface="Calibri" panose="020F0502020204030204" pitchFamily="34" charset="0"/>
              </a:rPr>
              <a:t>(Non-recoverable/consumed every 1.2seconds)   </a:t>
            </a:r>
            <a:endParaRPr lang="en-GB" sz="1200" i="1" dirty="0">
              <a:latin typeface="Calibri" panose="020F050202020403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3741822"/>
            <a:ext cx="9144000" cy="0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Lightbulb jokes for filmmake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5264"/>
            <a:ext cx="774524" cy="77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>
            <a:off x="0" y="4428292"/>
            <a:ext cx="9144000" cy="0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955519" y="3833064"/>
            <a:ext cx="3331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b="1" dirty="0" smtClean="0">
                <a:latin typeface="Calibri" panose="020F0502020204030204" pitchFamily="34" charset="0"/>
              </a:rPr>
              <a:t>270-350 CHF*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150" y="4407136"/>
            <a:ext cx="8136904" cy="167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1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77" y="1430324"/>
            <a:ext cx="8238245" cy="3997351"/>
          </a:xfrm>
          <a:prstGeom prst="rect">
            <a:avLst/>
          </a:prstGeom>
        </p:spPr>
      </p:pic>
      <p:sp>
        <p:nvSpPr>
          <p:cNvPr id="43" name="Left-Up Arrow 42"/>
          <p:cNvSpPr/>
          <p:nvPr/>
        </p:nvSpPr>
        <p:spPr>
          <a:xfrm rot="16200000">
            <a:off x="4668392" y="3383212"/>
            <a:ext cx="1101525" cy="2590450"/>
          </a:xfrm>
          <a:prstGeom prst="leftUpArrow">
            <a:avLst>
              <a:gd name="adj1" fmla="val 12651"/>
              <a:gd name="adj2" fmla="val 11355"/>
              <a:gd name="adj3" fmla="val 25686"/>
            </a:avLst>
          </a:prstGeom>
          <a:gradFill>
            <a:gsLst>
              <a:gs pos="0">
                <a:schemeClr val="accent1"/>
              </a:gs>
              <a:gs pos="32000">
                <a:schemeClr val="accent1">
                  <a:shade val="57000"/>
                  <a:satMod val="120000"/>
                </a:schemeClr>
              </a:gs>
              <a:gs pos="74550">
                <a:schemeClr val="accent2"/>
              </a:gs>
              <a:gs pos="50000">
                <a:srgbClr val="FFFF00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System View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4" name="Content Placeholder 3"/>
          <p:cNvSpPr>
            <a:spLocks noGrp="1"/>
          </p:cNvSpPr>
          <p:nvPr>
            <p:ph idx="1"/>
          </p:nvPr>
        </p:nvSpPr>
        <p:spPr>
          <a:xfrm>
            <a:off x="395536" y="4581128"/>
            <a:ext cx="8226854" cy="1411899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 smtClean="0"/>
              <a:t>From DC to Cycling magnet current:</a:t>
            </a:r>
          </a:p>
          <a:p>
            <a:r>
              <a:rPr lang="en-GB" sz="1800" dirty="0" smtClean="0"/>
              <a:t>Reduction of power converter RMS rating by 40-45%</a:t>
            </a:r>
          </a:p>
          <a:p>
            <a:r>
              <a:rPr lang="fr-FR" sz="1800" dirty="0" err="1" smtClean="0"/>
              <a:t>Reduction</a:t>
            </a:r>
            <a:r>
              <a:rPr lang="fr-FR" sz="1800" dirty="0" smtClean="0"/>
              <a:t> of power </a:t>
            </a:r>
            <a:r>
              <a:rPr lang="fr-FR" sz="1800" dirty="0" err="1" smtClean="0"/>
              <a:t>losses</a:t>
            </a:r>
            <a:r>
              <a:rPr lang="fr-FR" sz="1800" dirty="0" smtClean="0"/>
              <a:t> in </a:t>
            </a:r>
            <a:r>
              <a:rPr lang="fr-FR" sz="1800" dirty="0" err="1" smtClean="0"/>
              <a:t>magnets</a:t>
            </a:r>
            <a:endParaRPr lang="fr-FR" sz="1800" dirty="0"/>
          </a:p>
          <a:p>
            <a:r>
              <a:rPr lang="fr-FR" sz="1800" dirty="0" err="1" smtClean="0"/>
              <a:t>Reduction</a:t>
            </a:r>
            <a:r>
              <a:rPr lang="fr-FR" sz="1800" dirty="0" smtClean="0"/>
              <a:t> of </a:t>
            </a:r>
            <a:r>
              <a:rPr lang="fr-FR" sz="1800" dirty="0" err="1" smtClean="0"/>
              <a:t>cooling</a:t>
            </a:r>
            <a:r>
              <a:rPr lang="fr-FR" sz="1800" dirty="0" smtClean="0"/>
              <a:t> </a:t>
            </a:r>
            <a:r>
              <a:rPr lang="fr-FR" sz="1800" dirty="0" err="1" smtClean="0"/>
              <a:t>requirements</a:t>
            </a:r>
            <a:endParaRPr lang="fr-FR" sz="1800" dirty="0"/>
          </a:p>
        </p:txBody>
      </p:sp>
      <p:sp>
        <p:nvSpPr>
          <p:cNvPr id="55" name="Rectangle 54"/>
          <p:cNvSpPr/>
          <p:nvPr/>
        </p:nvSpPr>
        <p:spPr>
          <a:xfrm>
            <a:off x="4788024" y="2060848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5364088" y="2060848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5796136" y="2630283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7020272" y="3305578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7020272" y="3943353"/>
            <a:ext cx="144016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7092280" y="4573129"/>
            <a:ext cx="130924" cy="1440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3644928" y="3174654"/>
            <a:ext cx="130924" cy="13092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767682" y="2039604"/>
            <a:ext cx="130924" cy="13092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156045" y="2046480"/>
            <a:ext cx="130924" cy="13092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156176" y="1916831"/>
            <a:ext cx="1368152" cy="12821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37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uild="p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4" grpId="0" animBg="1"/>
      <p:bldP spid="65" grpId="0" animBg="1"/>
      <p:bldP spid="66" grpId="0" animBg="1"/>
    </p:bldLst>
  </p:timing>
</p:sld>
</file>

<file path=ppt/theme/theme1.xml><?xml version="1.0" encoding="utf-8"?>
<a:theme xmlns:a="http://schemas.openxmlformats.org/drawingml/2006/main" name="Basic Slid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</TotalTime>
  <Words>966</Words>
  <Application>Microsoft Office PowerPoint</Application>
  <PresentationFormat>On-screen Show (4:3)</PresentationFormat>
  <Paragraphs>242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ＭＳ Ｐゴシック</vt:lpstr>
      <vt:lpstr>Aharoni</vt:lpstr>
      <vt:lpstr>Arial</vt:lpstr>
      <vt:lpstr>Calibri</vt:lpstr>
      <vt:lpstr>Comic Sans MS</vt:lpstr>
      <vt:lpstr>Franklin Gothic Demi Cond</vt:lpstr>
      <vt:lpstr>Impact</vt:lpstr>
      <vt:lpstr>Times New Roman</vt:lpstr>
      <vt:lpstr>Webdings</vt:lpstr>
      <vt:lpstr>Wingdings</vt:lpstr>
      <vt:lpstr>Wingdings 3</vt:lpstr>
      <vt:lpstr>Basic Slide</vt:lpstr>
      <vt:lpstr>PowerPoint Presentation</vt:lpstr>
      <vt:lpstr>Previously discussed</vt:lpstr>
      <vt:lpstr>2012 proposal</vt:lpstr>
      <vt:lpstr>Cycling magnet operation</vt:lpstr>
      <vt:lpstr>Energy Consumption: detail</vt:lpstr>
      <vt:lpstr>Magnet refurbishment cost</vt:lpstr>
      <vt:lpstr>Pulsed Operation: consumption</vt:lpstr>
      <vt:lpstr>Direct versus Cycling operation</vt:lpstr>
      <vt:lpstr>The System View</vt:lpstr>
      <vt:lpstr>Magnet Energy Recovery</vt:lpstr>
      <vt:lpstr>System Level Gains</vt:lpstr>
      <vt:lpstr>Examples of converter standard bricks</vt:lpstr>
      <vt:lpstr>Cycling Operation Impact</vt:lpstr>
      <vt:lpstr>Magnet Map</vt:lpstr>
      <vt:lpstr>Introduce to key figures</vt:lpstr>
      <vt:lpstr>Related documents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example of a test facility upgrade with pulsed magnets instead of DC magnets, saving 90% of energy consumption</dc:title>
  <dc:creator>Konstantinos Papastergiou</dc:creator>
  <cp:lastModifiedBy>Konstantinos Papastergiou</cp:lastModifiedBy>
  <cp:revision>186</cp:revision>
  <cp:lastPrinted>2013-10-23T08:44:58Z</cp:lastPrinted>
  <dcterms:created xsi:type="dcterms:W3CDTF">2013-10-17T11:31:21Z</dcterms:created>
  <dcterms:modified xsi:type="dcterms:W3CDTF">2015-04-01T07:02:45Z</dcterms:modified>
</cp:coreProperties>
</file>