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80" r:id="rId5"/>
    <p:sldId id="275" r:id="rId6"/>
    <p:sldId id="263" r:id="rId7"/>
    <p:sldId id="264" r:id="rId8"/>
    <p:sldId id="267" r:id="rId9"/>
    <p:sldId id="265" r:id="rId10"/>
    <p:sldId id="259" r:id="rId11"/>
    <p:sldId id="266" r:id="rId12"/>
    <p:sldId id="268" r:id="rId13"/>
    <p:sldId id="269" r:id="rId14"/>
    <p:sldId id="271" r:id="rId15"/>
    <p:sldId id="272" r:id="rId16"/>
    <p:sldId id="273" r:id="rId17"/>
    <p:sldId id="274" r:id="rId18"/>
    <p:sldId id="276" r:id="rId19"/>
    <p:sldId id="277" r:id="rId20"/>
    <p:sldId id="279" r:id="rId21"/>
    <p:sldId id="278" r:id="rId22"/>
    <p:sldId id="284" r:id="rId23"/>
    <p:sldId id="281" r:id="rId24"/>
    <p:sldId id="282" r:id="rId25"/>
    <p:sldId id="283" r:id="rId26"/>
    <p:sldId id="285" r:id="rId27"/>
    <p:sldId id="286" r:id="rId28"/>
    <p:sldId id="28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891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87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07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585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854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629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219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67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63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169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92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5C03E-D089-4815-865F-5A0344A01D22}" type="datetimeFigureOut">
              <a:rPr lang="en-GB" smtClean="0"/>
              <a:t>21/05/2015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9C19F-10E9-4635-8A78-59C464730E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96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835696" y="836712"/>
            <a:ext cx="5400600" cy="19442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89964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Post-Processing of </a:t>
            </a:r>
            <a:br>
              <a:rPr lang="en-GB" dirty="0" smtClean="0"/>
            </a:br>
            <a:r>
              <a:rPr lang="en-GB" dirty="0" smtClean="0"/>
              <a:t>Wall-Current-Monitor</a:t>
            </a:r>
            <a:br>
              <a:rPr lang="en-GB" dirty="0" smtClean="0"/>
            </a:br>
            <a:r>
              <a:rPr lang="en-GB" dirty="0" smtClean="0"/>
              <a:t>Signals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By Kevin </a:t>
            </a:r>
            <a:r>
              <a:rPr lang="en-GB" sz="2400" dirty="0" err="1" smtClean="0"/>
              <a:t>Luxem</a:t>
            </a:r>
            <a:endParaRPr lang="en-GB" sz="2400" dirty="0" smtClean="0"/>
          </a:p>
          <a:p>
            <a:r>
              <a:rPr lang="en-GB" sz="2400" dirty="0" smtClean="0"/>
              <a:t>BE-BI-PI</a:t>
            </a:r>
            <a:endParaRPr lang="en-GB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7504" y="4293096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6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Test-Setup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>
                <a:sym typeface="Wingdings" panose="05000000000000000000" pitchFamily="2" charset="2"/>
              </a:rPr>
              <a:t> </a:t>
            </a:r>
            <a:endParaRPr lang="en-GB" sz="1600" dirty="0"/>
          </a:p>
        </p:txBody>
      </p:sp>
      <p:pic>
        <p:nvPicPr>
          <p:cNvPr id="2050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869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\\cern.ch\dfs\Users\k\kluxem\Desktop\Bachelor Arbeit\De-Embedding Presentation\thr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177" y="2295390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427212" y="2780928"/>
            <a:ext cx="2530693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dirty="0"/>
              <a:t>20%-80% </a:t>
            </a:r>
            <a:r>
              <a:rPr lang="en-GB" dirty="0" err="1"/>
              <a:t>Risetime</a:t>
            </a:r>
            <a:r>
              <a:rPr lang="en-GB" dirty="0"/>
              <a:t>: </a:t>
            </a:r>
            <a:r>
              <a:rPr lang="en-GB" dirty="0" smtClean="0"/>
              <a:t>28 </a:t>
            </a:r>
            <a:r>
              <a:rPr lang="en-GB" dirty="0" err="1"/>
              <a:t>ps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187624" y="1703445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- 52</a:t>
            </a:r>
            <a:endParaRPr lang="en-GB" dirty="0"/>
          </a:p>
        </p:txBody>
      </p:sp>
      <p:cxnSp>
        <p:nvCxnSpPr>
          <p:cNvPr id="14" name="Straight Connector 13"/>
          <p:cNvCxnSpPr>
            <a:stCxn id="18" idx="3"/>
            <a:endCxn id="15" idx="1"/>
          </p:cNvCxnSpPr>
          <p:nvPr/>
        </p:nvCxnSpPr>
        <p:spPr>
          <a:xfrm>
            <a:off x="4453136" y="1955473"/>
            <a:ext cx="1559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012160" y="1703445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- 6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>
            <a:off x="6876256" y="1955473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52320" y="1770807"/>
            <a:ext cx="648072" cy="36933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Y</a:t>
            </a:r>
            <a:r>
              <a:rPr lang="en-GB" sz="1100" dirty="0" err="1" smtClean="0"/>
              <a:t>test</a:t>
            </a:r>
            <a:endParaRPr lang="en-GB" sz="1100" dirty="0"/>
          </a:p>
        </p:txBody>
      </p:sp>
      <p:sp>
        <p:nvSpPr>
          <p:cNvPr id="18" name="Rectangle 17"/>
          <p:cNvSpPr/>
          <p:nvPr/>
        </p:nvSpPr>
        <p:spPr>
          <a:xfrm>
            <a:off x="4021088" y="1863140"/>
            <a:ext cx="432048" cy="1846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>
            <a:stCxn id="18" idx="1"/>
            <a:endCxn id="13" idx="3"/>
          </p:cNvCxnSpPr>
          <p:nvPr/>
        </p:nvCxnSpPr>
        <p:spPr>
          <a:xfrm flipH="1">
            <a:off x="2051720" y="1955473"/>
            <a:ext cx="19693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472009" y="3720517"/>
                <a:ext cx="1523764" cy="657681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𝑡𝑒𝑠𝑡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𝑡𝑒𝑠𝑡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2009" y="3720517"/>
                <a:ext cx="1523764" cy="65768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/>
          <p:cNvSpPr/>
          <p:nvPr/>
        </p:nvSpPr>
        <p:spPr>
          <a:xfrm>
            <a:off x="7092280" y="3720517"/>
            <a:ext cx="1008112" cy="3288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85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\\cern.ch\dfs\Users\k\kluxem\Desktop\Bachelor Arbeit\De-Embedding Presentation\thru diff w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57369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Test-Setup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>
                <a:sym typeface="Wingdings" panose="05000000000000000000" pitchFamily="2" charset="2"/>
              </a:rPr>
              <a:t> </a:t>
            </a:r>
            <a:endParaRPr lang="en-GB" sz="1600" dirty="0"/>
          </a:p>
        </p:txBody>
      </p:sp>
      <p:pic>
        <p:nvPicPr>
          <p:cNvPr id="2050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869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995936" y="5307605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090943" y="5301208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81171" y="5169105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2000 Sample points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739061" y="1874441"/>
                <a:ext cx="1713259" cy="49956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 anchor="b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/>
                          </a:rPr>
                          <m:t>𝜕</m:t>
                        </m:r>
                      </m:num>
                      <m:den>
                        <m:r>
                          <a:rPr lang="en-GB" i="1" smtClean="0">
                            <a:latin typeface="Cambria Math"/>
                          </a:rPr>
                          <m:t>𝜕</m:t>
                        </m:r>
                        <m:r>
                          <a:rPr lang="en-GB" b="0" i="1" smtClean="0">
                            <a:latin typeface="Cambria Math"/>
                          </a:rPr>
                          <m:t>𝑡</m:t>
                        </m:r>
                      </m:den>
                    </m:f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𝑡𝑒𝑠𝑡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𝑡𝑒𝑠𝑡</m:t>
                        </m:r>
                      </m:sub>
                    </m:sSub>
                  </m:oMath>
                </a14:m>
                <a:r>
                  <a:rPr lang="en-GB" sz="1200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061" y="1874441"/>
                <a:ext cx="1713259" cy="4995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551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\\cern.ch\dfs\Users\k\kluxem\Desktop\Bachelor Arbeit\De-Embedding Presentation\fft thru diff w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91" y="1157369"/>
            <a:ext cx="5343526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Test-Setup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708920"/>
            <a:ext cx="8229600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>
                <a:sym typeface="Wingdings" panose="05000000000000000000" pitchFamily="2" charset="2"/>
              </a:rPr>
              <a:t> </a:t>
            </a:r>
            <a:endParaRPr lang="en-GB" sz="1600" dirty="0"/>
          </a:p>
        </p:txBody>
      </p:sp>
      <p:pic>
        <p:nvPicPr>
          <p:cNvPr id="2050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869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739059" y="1597442"/>
                <a:ext cx="2001294" cy="36298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ℱ</m:t>
                    </m:r>
                    <m:d>
                      <m:dPr>
                        <m:begChr m:val="{"/>
                        <m:endChr m:val="}"/>
                        <m:ctrlPr>
                          <a:rPr lang="en-GB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𝑡𝑒𝑠𝑡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𝑌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𝑡𝑒𝑠𝑡</m:t>
                        </m:r>
                      </m:sub>
                    </m:sSub>
                  </m:oMath>
                </a14:m>
                <a:r>
                  <a:rPr lang="en-GB" sz="1200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059" y="1597442"/>
                <a:ext cx="2001294" cy="36298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6876256" y="1597442"/>
            <a:ext cx="576064" cy="4634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2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Test-Setup</a:t>
            </a:r>
            <a:endParaRPr lang="en-GB" dirty="0"/>
          </a:p>
        </p:txBody>
      </p:sp>
      <p:pic>
        <p:nvPicPr>
          <p:cNvPr id="2050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869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67544" y="1052736"/>
            <a:ext cx="345638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Desired Signal Model Function </a:t>
            </a:r>
            <a:r>
              <a:rPr lang="en-GB" dirty="0" err="1" smtClean="0"/>
              <a:t>X</a:t>
            </a:r>
            <a:r>
              <a:rPr lang="en-GB" sz="1050" dirty="0" err="1" smtClean="0"/>
              <a:t>test</a:t>
            </a:r>
            <a:endParaRPr lang="en-GB" dirty="0"/>
          </a:p>
        </p:txBody>
      </p:sp>
      <p:pic>
        <p:nvPicPr>
          <p:cNvPr id="8194" name="Picture 2" descr="\\cern.ch\dfs\Users\k\kluxem\Desktop\Bachelor Arbeit\De-Embedding Presentation\L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0960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211999" y="3356992"/>
                <a:ext cx="2528353" cy="1933606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200" b="0" i="1" u="sng" dirty="0" smtClean="0">
                    <a:latin typeface="Cambria Math"/>
                  </a:rPr>
                  <a:t>Normalized </a:t>
                </a:r>
                <a:r>
                  <a:rPr lang="en-GB" sz="1200" b="0" i="1" u="sng" dirty="0" err="1" smtClean="0">
                    <a:latin typeface="Cambria Math"/>
                  </a:rPr>
                  <a:t>Cutoff</a:t>
                </a:r>
                <a:r>
                  <a:rPr lang="en-GB" sz="1200" b="0" i="1" u="sng" dirty="0" smtClean="0">
                    <a:latin typeface="Cambria Math"/>
                  </a:rPr>
                  <a:t>-Frequency: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/>
                        </a:rPr>
                        <m:t>𝑓𝑐</m:t>
                      </m:r>
                      <m:r>
                        <a:rPr lang="en-GB" sz="1200" b="0" i="1" smtClean="0">
                          <a:latin typeface="Cambria Math"/>
                        </a:rPr>
                        <m:t>=2∙</m:t>
                      </m:r>
                      <m:f>
                        <m:fPr>
                          <m:ctrlPr>
                            <a:rPr lang="en-GB" sz="1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num>
                        <m:den>
                          <m:r>
                            <a:rPr lang="en-GB" sz="1200" b="0" i="1" smtClean="0">
                              <a:latin typeface="Cambria Math"/>
                              <a:ea typeface="Cambria Math"/>
                            </a:rPr>
                            <m:t>𝑓𝑠</m:t>
                          </m:r>
                        </m:den>
                      </m:f>
                      <m:r>
                        <a:rPr lang="en-GB" sz="1200" b="0" i="1" smtClean="0">
                          <a:latin typeface="Cambria Math"/>
                          <a:ea typeface="Cambria Math"/>
                        </a:rPr>
                        <m:t>=0.13</m:t>
                      </m:r>
                    </m:oMath>
                  </m:oMathPara>
                </a14:m>
                <a:endParaRPr lang="en-GB" sz="1200" dirty="0" smtClean="0"/>
              </a:p>
              <a:p>
                <a:endParaRPr lang="en-GB" sz="1200" dirty="0" smtClean="0"/>
              </a:p>
              <a:p>
                <a:r>
                  <a:rPr lang="en-GB" sz="1200" i="1" u="sng" dirty="0" err="1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Cutoff</a:t>
                </a:r>
                <a:r>
                  <a:rPr lang="en-GB" sz="1200" i="1" u="sng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-Frequency</a:t>
                </a:r>
                <a:r>
                  <a:rPr lang="en-GB" sz="1200" dirty="0" smtClean="0"/>
                  <a:t>:</a:t>
                </a:r>
              </a:p>
              <a:p>
                <a:endParaRPr lang="en-GB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/>
                        </a:rPr>
                        <m:t>𝑓</m:t>
                      </m:r>
                      <m:r>
                        <a:rPr lang="en-GB" sz="1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/>
                            </a:rPr>
                            <m:t>𝑓𝑐</m:t>
                          </m:r>
                          <m:r>
                            <a:rPr lang="en-GB" sz="12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GB" sz="1200" b="0" i="1" smtClean="0">
                              <a:latin typeface="Cambria Math"/>
                              <a:ea typeface="Cambria Math"/>
                            </a:rPr>
                            <m:t>𝑓𝑠</m:t>
                          </m:r>
                        </m:num>
                        <m:den>
                          <m:r>
                            <a:rPr lang="en-GB" sz="12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GB" sz="1200" b="0" i="0" smtClean="0">
                          <a:latin typeface="Cambria Math"/>
                        </a:rPr>
                        <m:t>=6,50325</m:t>
                      </m:r>
                      <m:r>
                        <a:rPr lang="en-GB" sz="1200" b="0" i="1" smtClean="0">
                          <a:latin typeface="Cambria Math"/>
                        </a:rPr>
                        <m:t> </m:t>
                      </m:r>
                      <m:r>
                        <a:rPr lang="en-GB" sz="1200" b="0" i="1" smtClean="0">
                          <a:latin typeface="Cambria Math"/>
                        </a:rPr>
                        <m:t>𝐺𝐻𝑧</m:t>
                      </m:r>
                    </m:oMath>
                  </m:oMathPara>
                </a14:m>
                <a:endParaRPr lang="en-GB" sz="1200" b="0" dirty="0" smtClean="0"/>
              </a:p>
              <a:p>
                <a:endParaRPr lang="en-GB" sz="1200" dirty="0" smtClean="0"/>
              </a:p>
              <a:p>
                <a:endParaRPr lang="en-GB" sz="12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999" y="3356992"/>
                <a:ext cx="2528353" cy="193360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999" y="2780928"/>
            <a:ext cx="3699024" cy="32046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5211999" y="1930536"/>
                <a:ext cx="1523764" cy="657681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𝑡𝑒𝑠𝑡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𝑡𝑒𝑠𝑡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1999" y="1930536"/>
                <a:ext cx="1523764" cy="65768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/>
          <p:cNvSpPr/>
          <p:nvPr/>
        </p:nvSpPr>
        <p:spPr>
          <a:xfrm>
            <a:off x="5973880" y="2268506"/>
            <a:ext cx="761883" cy="31971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65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544" y="5574710"/>
            <a:ext cx="2448272" cy="8786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300192" y="1700808"/>
            <a:ext cx="2448272" cy="20882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760827" y="1772816"/>
            <a:ext cx="1224135" cy="432048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772816"/>
                <a:ext cx="8229600" cy="482453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sz="16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sz="1600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  <a:ea typeface="Cambria Math"/>
                            </a:rPr>
                            <m:t>𝑡𝑒𝑠𝑡</m:t>
                          </m:r>
                        </m:sub>
                      </m:sSub>
                    </m:oMath>
                  </m:oMathPara>
                </a14:m>
                <a:endParaRPr lang="en-GB" sz="1600" b="0" i="1" dirty="0" smtClean="0">
                  <a:latin typeface="Cambria Math"/>
                  <a:ea typeface="Cambria Math"/>
                </a:endParaRPr>
              </a:p>
              <a:p>
                <a:pPr marL="0" indent="0" algn="just">
                  <a:buNone/>
                </a:pPr>
                <a:endParaRPr lang="en-GB" sz="1600" b="0" i="1" dirty="0" smtClean="0">
                  <a:latin typeface="Cambria Math"/>
                  <a:ea typeface="Cambria Math"/>
                </a:endParaRPr>
              </a:p>
              <a:p>
                <a:pPr marL="0" indent="0" algn="just">
                  <a:buNone/>
                </a:pPr>
                <a:r>
                  <a:rPr lang="en-GB" sz="1600" b="0" dirty="0" smtClean="0"/>
                  <a:t>                       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𝑡𝑒𝑠𝑡</m:t>
                        </m:r>
                      </m:sub>
                    </m:sSub>
                    <m:r>
                      <a:rPr lang="en-GB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/>
                              </a:rPr>
                              <m:t>𝑡𝑒𝑠𝑡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/>
                              </a:rPr>
                              <m:t>𝑡𝑒𝑠𝑡</m:t>
                            </m:r>
                          </m:sub>
                        </m:sSub>
                      </m:den>
                    </m:f>
                  </m:oMath>
                </a14:m>
                <a:endParaRPr lang="en-GB" sz="1600" b="0" i="1" dirty="0" smtClean="0">
                  <a:latin typeface="Cambria Math"/>
                </a:endParaRPr>
              </a:p>
              <a:p>
                <a:pPr marL="0" indent="0" algn="just">
                  <a:buNone/>
                </a:pPr>
                <a:endParaRPr lang="en-GB" sz="1600" b="0" i="1" dirty="0" smtClean="0">
                  <a:latin typeface="Cambria Math"/>
                </a:endParaRPr>
              </a:p>
              <a:p>
                <a:pPr marL="0" indent="0" algn="just">
                  <a:buNone/>
                </a:pPr>
                <a:r>
                  <a:rPr lang="en-GB" sz="1600" b="0" dirty="0" smtClean="0"/>
                  <a:t>                 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</a:rPr>
                          <m:t>𝑡𝑒𝑠𝑡</m:t>
                        </m:r>
                      </m:sub>
                    </m:sSub>
                    <m:r>
                      <a:rPr lang="en-GB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1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/>
                              </a:rPr>
                              <m:t>𝑡𝑒𝑠𝑡</m:t>
                            </m:r>
                          </m:sub>
                        </m:sSub>
                      </m:den>
                    </m:f>
                    <m:r>
                      <a:rPr lang="en-GB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/>
                              </a:rPr>
                              <m:t>𝑡𝑒𝑠𝑡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/>
                              </a:rPr>
                              <m:t>𝑡𝑒𝑠𝑡</m:t>
                            </m:r>
                          </m:sub>
                        </m:sSub>
                      </m:den>
                    </m:f>
                  </m:oMath>
                </a14:m>
                <a:endParaRPr lang="en-GB" sz="1600" dirty="0" smtClean="0"/>
              </a:p>
              <a:p>
                <a:pPr marL="0" indent="0">
                  <a:buNone/>
                </a:pPr>
                <a:endParaRPr lang="en-GB" sz="1100" dirty="0" smtClean="0"/>
              </a:p>
              <a:p>
                <a:pPr marL="0" indent="0">
                  <a:buNone/>
                </a:pPr>
                <a:endParaRPr lang="en-GB" sz="1100" dirty="0" smtClean="0"/>
              </a:p>
              <a:p>
                <a:pPr marL="0" indent="0">
                  <a:buNone/>
                </a:pPr>
                <a:endParaRPr lang="en-GB" sz="1100" dirty="0"/>
              </a:p>
              <a:p>
                <a:pPr marL="0" indent="0">
                  <a:buNone/>
                </a:pPr>
                <a:endParaRPr lang="en-GB" sz="1100" dirty="0" smtClean="0"/>
              </a:p>
              <a:p>
                <a:pPr marL="0" indent="0">
                  <a:buNone/>
                </a:pPr>
                <a:endParaRPr lang="en-GB" sz="1100" dirty="0"/>
              </a:p>
              <a:p>
                <a:pPr marL="0" indent="0">
                  <a:buNone/>
                </a:pPr>
                <a:endParaRPr lang="en-GB" sz="1100" dirty="0" smtClean="0"/>
              </a:p>
              <a:p>
                <a:pPr marL="0" indent="0">
                  <a:buNone/>
                </a:pPr>
                <a:endParaRPr lang="en-GB" sz="1100" dirty="0"/>
              </a:p>
              <a:p>
                <a:pPr marL="0" indent="0">
                  <a:buNone/>
                </a:pPr>
                <a:endParaRPr lang="en-GB" sz="1100" dirty="0" smtClean="0"/>
              </a:p>
              <a:p>
                <a:pPr marL="0" indent="0">
                  <a:buNone/>
                </a:pPr>
                <a:endParaRPr lang="en-GB" sz="1100" dirty="0"/>
              </a:p>
              <a:p>
                <a:pPr marL="0" indent="0">
                  <a:buNone/>
                </a:pPr>
                <a:endParaRPr lang="en-GB" sz="1100" dirty="0"/>
              </a:p>
              <a:p>
                <a:pPr marL="0" indent="0">
                  <a:buNone/>
                </a:pPr>
                <a:r>
                  <a:rPr lang="en-GB" sz="1100" dirty="0" err="1" smtClean="0"/>
                  <a:t>Y</a:t>
                </a:r>
                <a:r>
                  <a:rPr lang="en-GB" sz="700" dirty="0" err="1" smtClean="0"/>
                  <a:t>test</a:t>
                </a:r>
                <a:r>
                  <a:rPr lang="en-GB" sz="700" dirty="0" smtClean="0"/>
                  <a:t> </a:t>
                </a:r>
                <a:r>
                  <a:rPr lang="en-GB" sz="1100" dirty="0" smtClean="0"/>
                  <a:t>= Actual measured Signal</a:t>
                </a:r>
              </a:p>
              <a:p>
                <a:pPr marL="0" indent="0">
                  <a:buNone/>
                </a:pPr>
                <a:r>
                  <a:rPr lang="en-GB" sz="1100" dirty="0" err="1" smtClean="0"/>
                  <a:t>X</a:t>
                </a:r>
                <a:r>
                  <a:rPr lang="en-GB" sz="700" dirty="0" err="1" smtClean="0"/>
                  <a:t>test</a:t>
                </a:r>
                <a:r>
                  <a:rPr lang="en-GB" sz="700" dirty="0" smtClean="0"/>
                  <a:t> </a:t>
                </a:r>
                <a:r>
                  <a:rPr lang="en-GB" sz="1100" dirty="0" smtClean="0"/>
                  <a:t>= Desired Signal Model for Test-Setup</a:t>
                </a:r>
              </a:p>
              <a:p>
                <a:pPr marL="0" indent="0">
                  <a:buNone/>
                </a:pPr>
                <a:r>
                  <a:rPr lang="en-GB" sz="1100" dirty="0" err="1" smtClean="0"/>
                  <a:t>C</a:t>
                </a:r>
                <a:r>
                  <a:rPr lang="en-GB" sz="700" dirty="0" err="1" smtClean="0"/>
                  <a:t>test</a:t>
                </a:r>
                <a:r>
                  <a:rPr lang="en-GB" sz="800" dirty="0" smtClean="0"/>
                  <a:t> </a:t>
                </a:r>
                <a:r>
                  <a:rPr lang="en-GB" sz="1100" dirty="0" smtClean="0"/>
                  <a:t> = Correction-Function for Test-Setup</a:t>
                </a:r>
              </a:p>
              <a:p>
                <a:pPr marL="0" indent="0">
                  <a:buNone/>
                </a:pPr>
                <a:r>
                  <a:rPr lang="en-GB" sz="1100" dirty="0" err="1" smtClean="0"/>
                  <a:t>H</a:t>
                </a:r>
                <a:r>
                  <a:rPr lang="en-GB" sz="700" dirty="0" err="1" smtClean="0"/>
                  <a:t>test</a:t>
                </a:r>
                <a:r>
                  <a:rPr lang="en-GB" sz="800" dirty="0" smtClean="0"/>
                  <a:t> </a:t>
                </a:r>
                <a:r>
                  <a:rPr lang="en-GB" sz="1100" dirty="0" smtClean="0"/>
                  <a:t>= Transfer-Function from Test Setup</a:t>
                </a:r>
                <a:endParaRPr lang="en-GB" sz="11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772816"/>
                <a:ext cx="8229600" cy="482453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Test-Setup</a:t>
            </a:r>
            <a:endParaRPr lang="en-GB" dirty="0"/>
          </a:p>
        </p:txBody>
      </p:sp>
      <p:pic>
        <p:nvPicPr>
          <p:cNvPr id="2050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869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\\cern.ch\dfs\Users\k\kluxem\Desktop\Bachelor Arbeit\De-Embedding Presentation\Cte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74210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1124744"/>
            <a:ext cx="165618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Calculating </a:t>
            </a:r>
            <a:r>
              <a:rPr lang="en-GB" dirty="0" err="1" smtClean="0"/>
              <a:t>C</a:t>
            </a:r>
            <a:r>
              <a:rPr lang="en-GB" sz="1050" dirty="0" err="1" smtClean="0"/>
              <a:t>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61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Test-Setup</a:t>
            </a:r>
            <a:endParaRPr lang="en-GB" dirty="0"/>
          </a:p>
        </p:txBody>
      </p:sp>
      <p:pic>
        <p:nvPicPr>
          <p:cNvPr id="2050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869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1124744"/>
            <a:ext cx="6744731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Applying the </a:t>
            </a:r>
            <a:r>
              <a:rPr lang="en-GB" dirty="0" err="1" smtClean="0"/>
              <a:t>C</a:t>
            </a:r>
            <a:r>
              <a:rPr lang="en-GB" sz="1050" dirty="0" err="1" smtClean="0"/>
              <a:t>test</a:t>
            </a:r>
            <a:r>
              <a:rPr lang="en-GB" sz="1050" dirty="0" smtClean="0"/>
              <a:t> </a:t>
            </a:r>
            <a:r>
              <a:rPr lang="en-GB" dirty="0" smtClean="0"/>
              <a:t>Correction Function to the Signal </a:t>
            </a:r>
            <a:r>
              <a:rPr lang="en-GB" dirty="0" err="1" smtClean="0"/>
              <a:t>Y</a:t>
            </a:r>
            <a:r>
              <a:rPr lang="en-GB" sz="1050" dirty="0" err="1" smtClean="0"/>
              <a:t>test</a:t>
            </a:r>
            <a:r>
              <a:rPr lang="en-GB" sz="1050" dirty="0" smtClean="0"/>
              <a:t> </a:t>
            </a:r>
            <a:r>
              <a:rPr lang="en-GB" dirty="0" smtClean="0"/>
              <a:t>by Convolution</a:t>
            </a:r>
            <a:endParaRPr lang="en-GB" dirty="0"/>
          </a:p>
        </p:txBody>
      </p:sp>
      <p:pic>
        <p:nvPicPr>
          <p:cNvPr id="10242" name="Picture 2" descr="\\cern.ch\dfs\Users\k\kluxem\Desktop\Bachelor Arbeit\De-Embedding Presentation\thru correct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26379"/>
            <a:ext cx="5640590" cy="422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180142" y="2060848"/>
                <a:ext cx="2352298" cy="249299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GB" sz="16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sz="1600" b="0" i="1" smtClean="0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</m:oMath>
                  </m:oMathPara>
                </a14:m>
                <a:endParaRPr lang="en-GB" sz="1600" dirty="0" smtClean="0"/>
              </a:p>
              <a:p>
                <a:endParaRPr lang="en-GB" sz="1400" dirty="0"/>
              </a:p>
              <a:p>
                <a:endParaRPr lang="en-GB" sz="1400" dirty="0" smtClean="0"/>
              </a:p>
              <a:p>
                <a:r>
                  <a:rPr lang="en-GB" sz="1400" i="1" u="sng" dirty="0" smtClean="0"/>
                  <a:t>Note:</a:t>
                </a:r>
                <a:r>
                  <a:rPr lang="en-GB" sz="1400" i="1" dirty="0"/>
                  <a:t> </a:t>
                </a:r>
                <a:r>
                  <a:rPr lang="en-GB" sz="1400" dirty="0" smtClean="0"/>
                  <a:t>Signals are back transformed to the Time-Domain!</a:t>
                </a:r>
              </a:p>
              <a:p>
                <a:endParaRPr lang="en-GB" sz="1400" dirty="0"/>
              </a:p>
              <a:p>
                <a:endParaRPr lang="en-GB" sz="1400" dirty="0" smtClean="0"/>
              </a:p>
              <a:p>
                <a:endParaRPr lang="en-GB" sz="1400" dirty="0" smtClean="0"/>
              </a:p>
              <a:p>
                <a:endParaRPr lang="en-GB" sz="1400" dirty="0"/>
              </a:p>
              <a:p>
                <a:r>
                  <a:rPr lang="en-GB" sz="1400" dirty="0" smtClean="0"/>
                  <a:t>20%-80% </a:t>
                </a:r>
                <a:r>
                  <a:rPr lang="en-GB" sz="1400" dirty="0" err="1" smtClean="0"/>
                  <a:t>Risetime</a:t>
                </a:r>
                <a:r>
                  <a:rPr lang="en-GB" sz="1400" dirty="0" smtClean="0"/>
                  <a:t>: 44ps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0142" y="2060848"/>
                <a:ext cx="2352298" cy="249299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flipH="1">
            <a:off x="5652120" y="4365104"/>
            <a:ext cx="5280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34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\\cern.ch\dfs\Users\k\kluxem\Desktop\Bachelor Arbeit\De-Embedding Presentation\wcmsum2 wout Refle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" y="2636912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255751" y="3140968"/>
                <a:ext cx="3519938" cy="39158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𝑓𝑢𝑙𝑙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𝑐𝑜𝑎𝑥</m:t>
                          </m:r>
                        </m:sub>
                      </m:sSub>
                    </m:oMath>
                  </m:oMathPara>
                </a14:m>
                <a:endParaRPr lang="en-GB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5751" y="3140968"/>
                <a:ext cx="3519938" cy="39158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/>
          <p:cNvSpPr/>
          <p:nvPr/>
        </p:nvSpPr>
        <p:spPr>
          <a:xfrm>
            <a:off x="6012160" y="3080789"/>
            <a:ext cx="1224136" cy="576064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WCM-Correction-Function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220072" y="5228369"/>
            <a:ext cx="2448272" cy="10668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1000" dirty="0" err="1" smtClean="0"/>
              <a:t>Y</a:t>
            </a:r>
            <a:r>
              <a:rPr lang="en-GB" sz="700" dirty="0" err="1" smtClean="0"/>
              <a:t>full</a:t>
            </a:r>
            <a:r>
              <a:rPr lang="en-GB" sz="700" dirty="0" smtClean="0"/>
              <a:t> </a:t>
            </a:r>
            <a:r>
              <a:rPr lang="en-GB" sz="1000" dirty="0" smtClean="0"/>
              <a:t>= Measured Signal from WCM-Setup</a:t>
            </a:r>
            <a:endParaRPr lang="en-GB" sz="1000" dirty="0"/>
          </a:p>
          <a:p>
            <a:pPr marL="0" indent="0">
              <a:buNone/>
            </a:pPr>
            <a:r>
              <a:rPr lang="en-GB" sz="1000" dirty="0" err="1" smtClean="0"/>
              <a:t>X</a:t>
            </a:r>
            <a:r>
              <a:rPr lang="en-GB" sz="700" dirty="0" err="1" smtClean="0"/>
              <a:t>test</a:t>
            </a:r>
            <a:r>
              <a:rPr lang="en-GB" sz="700" dirty="0" smtClean="0"/>
              <a:t> </a:t>
            </a:r>
            <a:r>
              <a:rPr lang="en-GB" sz="1000" dirty="0" smtClean="0"/>
              <a:t>= Desired Signal  Model for Test-Setup</a:t>
            </a:r>
            <a:endParaRPr lang="en-GB" sz="1600" dirty="0" smtClean="0"/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test</a:t>
            </a:r>
            <a:r>
              <a:rPr lang="en-GB" sz="1000" dirty="0" smtClean="0"/>
              <a:t> = Transfer-Function from Test Setup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wcm</a:t>
            </a:r>
            <a:r>
              <a:rPr lang="en-GB" sz="1000" dirty="0" smtClean="0"/>
              <a:t> = Transfer-Function WCM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coax</a:t>
            </a:r>
            <a:r>
              <a:rPr lang="en-GB" sz="1000" dirty="0" smtClean="0"/>
              <a:t> = Transfer-Function Coaxial-Setup</a:t>
            </a:r>
          </a:p>
          <a:p>
            <a:pPr marL="0" indent="0">
              <a:buNone/>
            </a:pPr>
            <a:endParaRPr lang="en-GB" sz="10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1187624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- 52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12160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- 6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6876256" y="1938055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52320" y="1770807"/>
            <a:ext cx="648072" cy="36933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Y</a:t>
            </a:r>
            <a:r>
              <a:rPr lang="en-GB" sz="1100" dirty="0" err="1" smtClean="0"/>
              <a:t>full</a:t>
            </a:r>
            <a:endParaRPr lang="en-GB" sz="1100" dirty="0"/>
          </a:p>
        </p:txBody>
      </p:sp>
      <p:sp>
        <p:nvSpPr>
          <p:cNvPr id="15" name="Rectangle 14"/>
          <p:cNvSpPr/>
          <p:nvPr/>
        </p:nvSpPr>
        <p:spPr>
          <a:xfrm>
            <a:off x="3635247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WCM</a:t>
            </a:r>
            <a:endParaRPr lang="en-GB" dirty="0"/>
          </a:p>
        </p:txBody>
      </p:sp>
      <p:cxnSp>
        <p:nvCxnSpPr>
          <p:cNvPr id="16" name="Straight Connector 15"/>
          <p:cNvCxnSpPr>
            <a:stCxn id="10" idx="3"/>
            <a:endCxn id="15" idx="1"/>
          </p:cNvCxnSpPr>
          <p:nvPr/>
        </p:nvCxnSpPr>
        <p:spPr>
          <a:xfrm>
            <a:off x="2051720" y="1938055"/>
            <a:ext cx="1583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  <a:endCxn id="12" idx="1"/>
          </p:cNvCxnSpPr>
          <p:nvPr/>
        </p:nvCxnSpPr>
        <p:spPr>
          <a:xfrm>
            <a:off x="4499343" y="1938055"/>
            <a:ext cx="15128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2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\\cern.ch\dfs\Users\k\kluxem\Desktop\Bachelor Arbeit\De-Embedding Presentation\wcmsum2 wout Refle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" y="2636912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929641" y="3140968"/>
                <a:ext cx="4214359" cy="1241815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𝑓𝑢𝑙𝑙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𝑐𝑜𝑎𝑥</m:t>
                          </m:r>
                        </m:sub>
                      </m:sSub>
                    </m:oMath>
                  </m:oMathPara>
                </a14:m>
                <a:endParaRPr lang="en-GB" b="0" dirty="0" smtClean="0">
                  <a:ea typeface="Cambria Math"/>
                </a:endParaRPr>
              </a:p>
              <a:p>
                <a:endParaRPr lang="en-GB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𝑓𝑢𝑙𝑙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𝑡𝑒𝑠𝑡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𝑡𝑒𝑠𝑡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𝑐𝑜𝑎𝑥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𝑤𝑐𝑚𝑐𝑜𝑎𝑥</m:t>
                          </m:r>
                        </m:sub>
                      </m:sSub>
                    </m:oMath>
                  </m:oMathPara>
                </a14:m>
                <a:endParaRPr lang="en-GB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641" y="3140968"/>
                <a:ext cx="4214359" cy="124181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4929641" y="3501008"/>
            <a:ext cx="4214359" cy="1224136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WCM-Correction-Function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220072" y="5227543"/>
            <a:ext cx="2448272" cy="10668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1000" dirty="0" err="1" smtClean="0"/>
              <a:t>Y</a:t>
            </a:r>
            <a:r>
              <a:rPr lang="en-GB" sz="700" dirty="0" err="1" smtClean="0"/>
              <a:t>full</a:t>
            </a:r>
            <a:r>
              <a:rPr lang="en-GB" sz="700" dirty="0" smtClean="0"/>
              <a:t> </a:t>
            </a:r>
            <a:r>
              <a:rPr lang="en-GB" sz="1000" dirty="0" smtClean="0"/>
              <a:t>= Measured Signal from WCM-Setup</a:t>
            </a:r>
            <a:endParaRPr lang="en-GB" sz="1000" dirty="0"/>
          </a:p>
          <a:p>
            <a:pPr marL="0" indent="0">
              <a:buNone/>
            </a:pPr>
            <a:r>
              <a:rPr lang="en-GB" sz="1000" dirty="0" err="1" smtClean="0"/>
              <a:t>X</a:t>
            </a:r>
            <a:r>
              <a:rPr lang="en-GB" sz="700" dirty="0" err="1" smtClean="0"/>
              <a:t>test</a:t>
            </a:r>
            <a:r>
              <a:rPr lang="en-GB" sz="700" dirty="0" smtClean="0"/>
              <a:t> </a:t>
            </a:r>
            <a:r>
              <a:rPr lang="en-GB" sz="1000" dirty="0" smtClean="0"/>
              <a:t>= Desired Signal  Model for Test-Setup</a:t>
            </a:r>
            <a:endParaRPr lang="en-GB" sz="1600" dirty="0" smtClean="0"/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test</a:t>
            </a:r>
            <a:r>
              <a:rPr lang="en-GB" sz="1000" dirty="0" smtClean="0"/>
              <a:t> = Transfer-Function from Test Setup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wcm</a:t>
            </a:r>
            <a:r>
              <a:rPr lang="en-GB" sz="1000" dirty="0" smtClean="0"/>
              <a:t> = Transfer-Function WCM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coax</a:t>
            </a:r>
            <a:r>
              <a:rPr lang="en-GB" sz="1000" dirty="0" smtClean="0"/>
              <a:t> = Transfer-Function Coaxial-Setup</a:t>
            </a:r>
          </a:p>
          <a:p>
            <a:pPr marL="0" indent="0">
              <a:buNone/>
            </a:pPr>
            <a:endParaRPr lang="en-GB" sz="10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1187624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- 52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12160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- 6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6876256" y="1938055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52320" y="1770807"/>
            <a:ext cx="648072" cy="36933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Y</a:t>
            </a:r>
            <a:r>
              <a:rPr lang="en-GB" sz="1100" dirty="0" err="1" smtClean="0"/>
              <a:t>full</a:t>
            </a:r>
            <a:endParaRPr lang="en-GB" sz="1100" dirty="0"/>
          </a:p>
        </p:txBody>
      </p:sp>
      <p:sp>
        <p:nvSpPr>
          <p:cNvPr id="15" name="Rectangle 14"/>
          <p:cNvSpPr/>
          <p:nvPr/>
        </p:nvSpPr>
        <p:spPr>
          <a:xfrm>
            <a:off x="3635247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WCM</a:t>
            </a:r>
            <a:endParaRPr lang="en-GB" dirty="0"/>
          </a:p>
        </p:txBody>
      </p:sp>
      <p:cxnSp>
        <p:nvCxnSpPr>
          <p:cNvPr id="16" name="Straight Connector 15"/>
          <p:cNvCxnSpPr>
            <a:stCxn id="10" idx="3"/>
            <a:endCxn id="15" idx="1"/>
          </p:cNvCxnSpPr>
          <p:nvPr/>
        </p:nvCxnSpPr>
        <p:spPr>
          <a:xfrm>
            <a:off x="2051720" y="1938055"/>
            <a:ext cx="1583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  <a:endCxn id="12" idx="1"/>
          </p:cNvCxnSpPr>
          <p:nvPr/>
        </p:nvCxnSpPr>
        <p:spPr>
          <a:xfrm>
            <a:off x="4499343" y="1938055"/>
            <a:ext cx="15128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04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378661" y="2060848"/>
                <a:ext cx="4497595" cy="206377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𝑓𝑢𝑙𝑙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𝑡𝑒𝑠𝑡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𝑡𝑒𝑠𝑡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𝑐𝑜𝑎𝑥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𝑤𝑐𝑚𝑐𝑜𝑎𝑥</m:t>
                          </m:r>
                        </m:sub>
                      </m:sSub>
                    </m:oMath>
                  </m:oMathPara>
                </a14:m>
                <a:endParaRPr lang="en-GB" b="0" dirty="0" smtClean="0">
                  <a:ea typeface="Cambria Math"/>
                </a:endParaRPr>
              </a:p>
              <a:p>
                <a:endParaRPr lang="en-GB" dirty="0">
                  <a:ea typeface="Cambria Math"/>
                </a:endParaRPr>
              </a:p>
              <a:p>
                <a:endParaRPr lang="en-GB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𝑤𝑐𝑚𝑐𝑜𝑎𝑥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𝑤𝑐𝑚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𝑐𝑜𝑎𝑥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b="0" dirty="0" smtClean="0">
                  <a:ea typeface="Cambria Math"/>
                </a:endParaRPr>
              </a:p>
              <a:p>
                <a:endParaRPr lang="en-GB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8661" y="2060848"/>
                <a:ext cx="4497595" cy="20637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549973" y="3140968"/>
            <a:ext cx="4154970" cy="8640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WCM-Correction-Function 1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9552" y="5182295"/>
            <a:ext cx="2448272" cy="12108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1000" dirty="0" err="1" smtClean="0"/>
              <a:t>Y</a:t>
            </a:r>
            <a:r>
              <a:rPr lang="en-GB" sz="700" dirty="0" err="1" smtClean="0"/>
              <a:t>full</a:t>
            </a:r>
            <a:r>
              <a:rPr lang="en-GB" sz="700" dirty="0" smtClean="0"/>
              <a:t> </a:t>
            </a:r>
            <a:r>
              <a:rPr lang="en-GB" sz="1000" dirty="0" smtClean="0"/>
              <a:t>= Measured Signal from WCM-Setup</a:t>
            </a:r>
            <a:endParaRPr lang="en-GB" sz="1000" dirty="0"/>
          </a:p>
          <a:p>
            <a:pPr marL="0" indent="0">
              <a:buNone/>
            </a:pPr>
            <a:r>
              <a:rPr lang="en-GB" sz="1000" dirty="0" err="1" smtClean="0"/>
              <a:t>X</a:t>
            </a:r>
            <a:r>
              <a:rPr lang="en-GB" sz="700" dirty="0" err="1" smtClean="0"/>
              <a:t>test</a:t>
            </a:r>
            <a:r>
              <a:rPr lang="en-GB" sz="700" dirty="0" smtClean="0"/>
              <a:t> </a:t>
            </a:r>
            <a:r>
              <a:rPr lang="en-GB" sz="1000" dirty="0" smtClean="0"/>
              <a:t>= Desired Signal  Model for Test-Setup</a:t>
            </a:r>
            <a:endParaRPr lang="en-GB" sz="1600" dirty="0" smtClean="0"/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test</a:t>
            </a:r>
            <a:r>
              <a:rPr lang="en-GB" sz="1000" dirty="0" smtClean="0"/>
              <a:t> = Transfer-Function from Test Setup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wcm</a:t>
            </a:r>
            <a:r>
              <a:rPr lang="en-GB" sz="1000" dirty="0" smtClean="0"/>
              <a:t> = Transfer-Function WCM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coax</a:t>
            </a:r>
            <a:r>
              <a:rPr lang="en-GB" sz="1000" dirty="0" smtClean="0"/>
              <a:t> = Transfer-Function Coaxial-Setup</a:t>
            </a:r>
          </a:p>
          <a:p>
            <a:pPr marL="0" indent="0">
              <a:buNone/>
            </a:pPr>
            <a:r>
              <a:rPr lang="en-GB" sz="1000" dirty="0" err="1" smtClean="0"/>
              <a:t>C</a:t>
            </a:r>
            <a:r>
              <a:rPr lang="en-GB" sz="700" dirty="0" err="1" smtClean="0"/>
              <a:t>wcm</a:t>
            </a:r>
            <a:r>
              <a:rPr lang="en-GB" sz="1000" dirty="0" smtClean="0"/>
              <a:t> = WCM Correction Function</a:t>
            </a:r>
          </a:p>
          <a:p>
            <a:pPr marL="0" indent="0">
              <a:buNone/>
            </a:pPr>
            <a:endParaRPr lang="en-GB" sz="1000" dirty="0" smtClean="0"/>
          </a:p>
          <a:p>
            <a:pPr marL="0" indent="0">
              <a:buNone/>
            </a:pPr>
            <a:endParaRPr lang="en-GB" sz="10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971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83767" y="1166482"/>
            <a:ext cx="4154970" cy="86409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WCM-Correction-Function 1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780733" y="1268760"/>
                <a:ext cx="3561039" cy="6595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𝑤𝑐𝑚𝑐𝑜𝑎𝑥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𝑤𝑐𝑚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𝑐𝑜𝑎𝑥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733" y="1268760"/>
                <a:ext cx="3561039" cy="6595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 descr="\\cern.ch\dfs\Users\k\kluxem\Desktop\Bachelor Arbeit\De-Embedding Presentation\Cwcm wro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575" y="2204864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10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1009"/>
            <a:ext cx="8229600" cy="72007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 smtClean="0"/>
              <a:t>A rod inside the Wall-Current-Monitor is used to simulate the beam with </a:t>
            </a:r>
            <a:r>
              <a:rPr lang="en-GB" sz="2400" dirty="0"/>
              <a:t>the </a:t>
            </a:r>
            <a:r>
              <a:rPr lang="en-GB" sz="2400" dirty="0" smtClean="0"/>
              <a:t>Tektronix </a:t>
            </a:r>
            <a:r>
              <a:rPr lang="en-GB" sz="2400" dirty="0"/>
              <a:t>S-52 - S-6 </a:t>
            </a:r>
            <a:r>
              <a:rPr lang="en-GB" sz="2400" dirty="0" smtClean="0"/>
              <a:t>setup.</a:t>
            </a: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.ch\dfs\Users\k\kluxem\Desktop\rod-thru-te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712968" cy="159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55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83767" y="1166482"/>
            <a:ext cx="4154970" cy="86409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WCM-Correction-Function 1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780733" y="1268760"/>
                <a:ext cx="3561039" cy="6595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𝑤𝑐𝑚𝑐𝑜𝑎𝑥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𝑤𝑐𝑚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𝑐𝑜𝑎𝑥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733" y="1268760"/>
                <a:ext cx="3561039" cy="6595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0" name="Picture 2" descr="\\cern.ch\dfs\Users\k\kluxem\Desktop\Bachelor Arbeit\De-Embedding Presentation\Cwcm wrong F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97472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03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.ch\dfs\Users\k\kluxem\Desktop\Bachelor Arbeit\De-Embedding Presentation\LP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6" y="1808659"/>
            <a:ext cx="5343526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350136" y="5157191"/>
            <a:ext cx="1152128" cy="53985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11560" y="1268760"/>
            <a:ext cx="727280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If we apply an other </a:t>
            </a:r>
            <a:r>
              <a:rPr lang="en-GB" dirty="0" err="1" smtClean="0"/>
              <a:t>lowpass</a:t>
            </a:r>
            <a:r>
              <a:rPr lang="en-GB" dirty="0" smtClean="0"/>
              <a:t> Filter with a lower </a:t>
            </a:r>
            <a:r>
              <a:rPr lang="en-GB" dirty="0" err="1"/>
              <a:t>C</a:t>
            </a:r>
            <a:r>
              <a:rPr lang="en-GB" dirty="0" err="1" smtClean="0"/>
              <a:t>utoff</a:t>
            </a:r>
            <a:r>
              <a:rPr lang="en-GB" dirty="0" smtClean="0"/>
              <a:t>-Frequency like below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WCM-Correction-Function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140737" y="5995131"/>
            <a:ext cx="197041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 smtClean="0"/>
              <a:t>Lowpass</a:t>
            </a:r>
            <a:r>
              <a:rPr lang="en-GB" sz="1100" dirty="0" smtClean="0"/>
              <a:t> Filter is abbreviated,</a:t>
            </a:r>
          </a:p>
          <a:p>
            <a:r>
              <a:rPr lang="en-GB" sz="1100" dirty="0"/>
              <a:t>s</a:t>
            </a:r>
            <a:r>
              <a:rPr lang="en-GB" sz="1100" dirty="0" smtClean="0"/>
              <a:t>o a new Desired Signal Model </a:t>
            </a:r>
          </a:p>
          <a:p>
            <a:r>
              <a:rPr lang="en-GB" sz="1100" dirty="0" smtClean="0"/>
              <a:t>is needed!</a:t>
            </a:r>
            <a:r>
              <a:rPr lang="en-GB" sz="1100" dirty="0"/>
              <a:t> 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5330614" y="4224891"/>
                <a:ext cx="2988332" cy="1422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sz="1200" dirty="0" smtClean="0"/>
              </a:p>
              <a:p>
                <a:r>
                  <a:rPr lang="en-GB" sz="1200" u="sng" dirty="0"/>
                  <a:t>Note</a:t>
                </a:r>
                <a:r>
                  <a:rPr lang="en-GB" sz="1200" dirty="0"/>
                  <a:t>:</a:t>
                </a:r>
                <a14:m>
                  <m:oMath xmlns:m="http://schemas.openxmlformats.org/officeDocument/2006/math">
                    <m:r>
                      <a:rPr lang="en-GB" sz="1200" b="0" i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GB" sz="1200" b="0" i="0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𝑤𝑐𝑚𝑐𝑜𝑎𝑥</m:t>
                        </m:r>
                      </m:sub>
                    </m:sSub>
                    <m:r>
                      <a:rPr lang="en-GB" sz="12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12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𝑓𝑢𝑙𝑙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𝑡𝑒𝑠𝑡</m:t>
                            </m:r>
                          </m:sub>
                        </m:sSub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𝑡𝑒𝑠𝑡</m:t>
                            </m:r>
                          </m:sub>
                        </m:sSub>
                      </m:den>
                    </m:f>
                    <m:r>
                      <a:rPr lang="en-GB" sz="12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12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𝑓𝑢𝑙𝑙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𝑡𝑒𝑠𝑡</m:t>
                            </m:r>
                          </m:sub>
                        </m:sSub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∙</m:t>
                        </m:r>
                        <m:f>
                          <m:f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𝑡𝑒𝑠𝑡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GB" sz="1200" i="1">
                                    <a:latin typeface="Cambria Math"/>
                                    <a:ea typeface="Cambria Math"/>
                                  </a:rPr>
                                  <m:t>𝑡𝑒𝑠𝑡</m:t>
                                </m:r>
                              </m:sub>
                            </m:sSub>
                          </m:den>
                        </m:f>
                      </m:den>
                    </m:f>
                    <m:r>
                      <a:rPr lang="en-GB" sz="12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12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𝑓𝑢𝑙𝑙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𝑌</m:t>
                            </m:r>
                          </m:e>
                          <m:sub>
                            <m:r>
                              <a:rPr lang="en-GB" sz="1200" i="1">
                                <a:latin typeface="Cambria Math"/>
                                <a:ea typeface="Cambria Math"/>
                              </a:rPr>
                              <m:t>𝑡𝑒𝑠𝑡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200" dirty="0"/>
                  <a:t> </a:t>
                </a:r>
                <a:endParaRPr lang="en-GB" sz="1200" dirty="0" smtClean="0"/>
              </a:p>
              <a:p>
                <a:endParaRPr lang="en-GB" sz="12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sz="1200" i="1">
                              <a:latin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sz="12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2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latin typeface="Cambria Math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sz="1200" i="1">
                                  <a:latin typeface="Cambria Math"/>
                                </a:rPr>
                                <m:t>𝑡𝑒𝑠𝑡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latin typeface="Cambria Math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sz="1200" i="1">
                                  <a:latin typeface="Cambria Math"/>
                                </a:rPr>
                                <m:t>𝑓𝑢𝑙𝑙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0614" y="4224891"/>
                <a:ext cx="2988332" cy="142224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>
            <a:stCxn id="18" idx="0"/>
          </p:cNvCxnSpPr>
          <p:nvPr/>
        </p:nvCxnSpPr>
        <p:spPr>
          <a:xfrm flipV="1">
            <a:off x="7125943" y="5048979"/>
            <a:ext cx="0" cy="946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338" y="2060848"/>
            <a:ext cx="3515210" cy="28592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5368338" y="2492896"/>
                <a:ext cx="2286000" cy="1481239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sz="1200" i="1" u="sng" dirty="0" smtClean="0">
                    <a:latin typeface="Cambria Math"/>
                  </a:rPr>
                  <a:t>Normalized </a:t>
                </a:r>
                <a:r>
                  <a:rPr lang="en-GB" sz="1200" i="1" u="sng" dirty="0" err="1">
                    <a:latin typeface="Cambria Math"/>
                  </a:rPr>
                  <a:t>Cutoff</a:t>
                </a:r>
                <a:r>
                  <a:rPr lang="en-GB" sz="1200" i="1" u="sng" dirty="0">
                    <a:latin typeface="Cambria Math"/>
                  </a:rPr>
                  <a:t>-Frequency: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>
                          <a:latin typeface="Cambria Math"/>
                        </a:rPr>
                        <m:t>𝑓𝑐</m:t>
                      </m:r>
                      <m:r>
                        <a:rPr lang="en-GB" sz="1200" i="1">
                          <a:latin typeface="Cambria Math"/>
                        </a:rPr>
                        <m:t>=2∙</m:t>
                      </m:r>
                      <m:f>
                        <m:fPr>
                          <m:ctrlPr>
                            <a:rPr lang="en-GB" sz="12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200" i="1">
                              <a:latin typeface="Cambria Math"/>
                              <a:ea typeface="Cambria Math"/>
                            </a:rPr>
                            <m:t>𝑓</m:t>
                          </m:r>
                        </m:num>
                        <m:den>
                          <m:r>
                            <a:rPr lang="en-GB" sz="1200" i="1">
                              <a:latin typeface="Cambria Math"/>
                              <a:ea typeface="Cambria Math"/>
                            </a:rPr>
                            <m:t>𝑓𝑠</m:t>
                          </m:r>
                        </m:den>
                      </m:f>
                      <m:r>
                        <a:rPr lang="en-GB" sz="1200" i="1">
                          <a:latin typeface="Cambria Math"/>
                          <a:ea typeface="Cambria Math"/>
                        </a:rPr>
                        <m:t>=0.</m:t>
                      </m:r>
                      <m:r>
                        <a:rPr lang="en-GB" sz="1200" b="0" i="1" smtClean="0">
                          <a:latin typeface="Cambria Math"/>
                          <a:ea typeface="Cambria Math"/>
                        </a:rPr>
                        <m:t>07</m:t>
                      </m:r>
                    </m:oMath>
                  </m:oMathPara>
                </a14:m>
                <a:endParaRPr lang="en-GB" sz="1200" dirty="0"/>
              </a:p>
              <a:p>
                <a:endParaRPr lang="en-GB" sz="1200" dirty="0"/>
              </a:p>
              <a:p>
                <a:r>
                  <a:rPr lang="en-GB" sz="1200" i="1" u="sng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Cutoff</a:t>
                </a:r>
                <a:r>
                  <a:rPr lang="en-GB" sz="1200" i="1" u="sng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-Frequency</a:t>
                </a:r>
                <a:r>
                  <a:rPr lang="en-GB" sz="1200" dirty="0"/>
                  <a:t>:</a:t>
                </a:r>
              </a:p>
              <a:p>
                <a:endParaRPr lang="en-GB" sz="1200" dirty="0"/>
              </a:p>
              <a:p>
                <a14:m>
                  <m:oMath xmlns:m="http://schemas.openxmlformats.org/officeDocument/2006/math">
                    <m:r>
                      <a:rPr lang="en-GB" sz="1200" i="1">
                        <a:latin typeface="Cambria Math"/>
                      </a:rPr>
                      <m:t>𝑓</m:t>
                    </m:r>
                    <m:r>
                      <a:rPr lang="en-GB" sz="1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12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1200" i="1">
                            <a:latin typeface="Cambria Math"/>
                          </a:rPr>
                          <m:t>𝑓𝑐</m:t>
                        </m:r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GB" sz="1200" i="1">
                            <a:latin typeface="Cambria Math"/>
                            <a:ea typeface="Cambria Math"/>
                          </a:rPr>
                          <m:t>𝑓𝑠</m:t>
                        </m:r>
                      </m:num>
                      <m:den>
                        <m:r>
                          <a:rPr lang="en-GB" sz="12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GB" sz="1200">
                        <a:latin typeface="Cambria Math"/>
                      </a:rPr>
                      <m:t>=</m:t>
                    </m:r>
                    <m:r>
                      <a:rPr lang="en-GB" sz="1200" b="0" i="0" smtClean="0">
                        <a:latin typeface="Cambria Math"/>
                      </a:rPr>
                      <m:t>3</m:t>
                    </m:r>
                    <m:r>
                      <a:rPr lang="en-GB" sz="1200">
                        <a:latin typeface="Cambria Math"/>
                      </a:rPr>
                      <m:t>,50</m:t>
                    </m:r>
                    <m:r>
                      <a:rPr lang="en-GB" sz="1200" b="0" i="1" smtClean="0">
                        <a:latin typeface="Cambria Math"/>
                      </a:rPr>
                      <m:t>28</m:t>
                    </m:r>
                  </m:oMath>
                </a14:m>
                <a:r>
                  <a:rPr lang="en-GB" sz="1200" dirty="0" smtClean="0"/>
                  <a:t> </a:t>
                </a:r>
                <a:r>
                  <a:rPr lang="en-GB" sz="1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GHz</a:t>
                </a:r>
                <a:endParaRPr lang="en-GB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338" y="2492896"/>
                <a:ext cx="2286000" cy="148123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951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62590" y="4221088"/>
            <a:ext cx="3240360" cy="360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835696" y="2481610"/>
            <a:ext cx="5472608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WCM-Correction-Function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1560" y="1340768"/>
            <a:ext cx="43204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Now we have a WCM-Correction-Function: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77605" y="5279550"/>
            <a:ext cx="288032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000" dirty="0" err="1" smtClean="0"/>
              <a:t>C</a:t>
            </a:r>
            <a:r>
              <a:rPr lang="en-GB" sz="700" dirty="0" err="1" smtClean="0"/>
              <a:t>wcm</a:t>
            </a:r>
            <a:r>
              <a:rPr lang="en-GB" sz="1000" dirty="0" smtClean="0"/>
              <a:t> </a:t>
            </a:r>
            <a:r>
              <a:rPr lang="en-GB" sz="1000" dirty="0"/>
              <a:t>= WCM Correction </a:t>
            </a:r>
            <a:r>
              <a:rPr lang="en-GB" sz="1000" dirty="0" smtClean="0"/>
              <a:t>Function</a:t>
            </a:r>
          </a:p>
          <a:p>
            <a:r>
              <a:rPr lang="en-GB" sz="1000" dirty="0" err="1" smtClean="0"/>
              <a:t>D</a:t>
            </a:r>
            <a:r>
              <a:rPr lang="en-GB" sz="700" dirty="0" err="1" smtClean="0"/>
              <a:t>wcmcoax</a:t>
            </a:r>
            <a:r>
              <a:rPr lang="en-GB" sz="1000" dirty="0" smtClean="0"/>
              <a:t> = Desired Signal Model for the WCM Setup</a:t>
            </a:r>
            <a:endParaRPr lang="en-GB" sz="1000" dirty="0"/>
          </a:p>
          <a:p>
            <a:r>
              <a:rPr lang="en-GB" sz="1000" dirty="0" err="1" smtClean="0"/>
              <a:t>H</a:t>
            </a:r>
            <a:r>
              <a:rPr lang="en-GB" sz="700" dirty="0" err="1" smtClean="0"/>
              <a:t>wcm</a:t>
            </a:r>
            <a:r>
              <a:rPr lang="en-GB" sz="1000" dirty="0" smtClean="0"/>
              <a:t> </a:t>
            </a:r>
            <a:r>
              <a:rPr lang="en-GB" sz="1000" dirty="0"/>
              <a:t>= Transfer-Function WCM</a:t>
            </a:r>
          </a:p>
          <a:p>
            <a:r>
              <a:rPr lang="en-GB" sz="1000" dirty="0" err="1"/>
              <a:t>H</a:t>
            </a:r>
            <a:r>
              <a:rPr lang="en-GB" sz="700" dirty="0" err="1"/>
              <a:t>coax</a:t>
            </a:r>
            <a:r>
              <a:rPr lang="en-GB" sz="1000" dirty="0"/>
              <a:t> = Transfer-Function </a:t>
            </a:r>
            <a:r>
              <a:rPr lang="en-GB" sz="1000" dirty="0" smtClean="0"/>
              <a:t>Coaxial-Setup</a:t>
            </a:r>
          </a:p>
          <a:p>
            <a:r>
              <a:rPr lang="en-GB" sz="1000" dirty="0" err="1" smtClean="0"/>
              <a:t>Y</a:t>
            </a:r>
            <a:r>
              <a:rPr lang="en-GB" sz="700" dirty="0" err="1" smtClean="0"/>
              <a:t>test</a:t>
            </a:r>
            <a:r>
              <a:rPr lang="en-GB" sz="1000" dirty="0" smtClean="0"/>
              <a:t> </a:t>
            </a:r>
            <a:r>
              <a:rPr lang="en-GB" sz="1000" dirty="0"/>
              <a:t>= </a:t>
            </a:r>
            <a:r>
              <a:rPr lang="en-GB" sz="1000" dirty="0" smtClean="0"/>
              <a:t>Actual measured Signal Test Setup</a:t>
            </a:r>
            <a:endParaRPr lang="en-GB" sz="1000" dirty="0"/>
          </a:p>
          <a:p>
            <a:r>
              <a:rPr lang="en-GB" sz="1000" dirty="0" err="1" smtClean="0"/>
              <a:t>Y</a:t>
            </a:r>
            <a:r>
              <a:rPr lang="en-GB" sz="700" dirty="0" err="1" smtClean="0"/>
              <a:t>full</a:t>
            </a:r>
            <a:r>
              <a:rPr lang="en-GB" sz="1000" dirty="0" smtClean="0"/>
              <a:t> </a:t>
            </a:r>
            <a:r>
              <a:rPr lang="en-GB" sz="1000" dirty="0"/>
              <a:t>= Actual measured Signal </a:t>
            </a:r>
            <a:r>
              <a:rPr lang="en-GB" sz="1000" dirty="0" smtClean="0"/>
              <a:t>WCM Setup</a:t>
            </a:r>
            <a:endParaRPr lang="en-GB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88092" y="2015175"/>
                <a:ext cx="7848872" cy="2904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dirty="0" smtClean="0"/>
              </a:p>
              <a:p>
                <a:endParaRPr lang="en-GB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𝑤𝑐𝑚𝑐𝑜𝑎𝑥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𝑤𝑐𝑚𝑐𝑜𝑎𝑥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𝑤𝑐𝑚𝑐𝑜𝑎𝑥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𝑐𝑜𝑎𝑥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𝑤𝑐𝑚𝑐𝑜𝑎𝑥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𝑡𝑒𝑠𝑡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𝑓𝑢𝑙𝑙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sz="1400" dirty="0" smtClean="0"/>
                  <a:t>	         </a:t>
                </a:r>
                <a:r>
                  <a:rPr lang="en-GB" sz="1400" u="sng" dirty="0" smtClean="0"/>
                  <a:t>Note:</a:t>
                </a:r>
                <a:r>
                  <a:rPr lang="en-GB" sz="1400" dirty="0" smtClean="0"/>
                  <a:t> </a:t>
                </a:r>
                <a:r>
                  <a:rPr lang="en-GB" sz="1400" dirty="0" err="1" smtClean="0"/>
                  <a:t>H</a:t>
                </a:r>
                <a:r>
                  <a:rPr lang="en-GB" sz="800" dirty="0" err="1" smtClean="0"/>
                  <a:t>coax</a:t>
                </a:r>
                <a:r>
                  <a:rPr lang="en-GB" sz="800" dirty="0" smtClean="0"/>
                  <a:t> </a:t>
                </a:r>
                <a:r>
                  <a:rPr lang="en-GB" sz="1400" dirty="0" smtClean="0"/>
                  <a:t>is supposed to be close to unity!</a:t>
                </a:r>
                <a:endParaRPr lang="en-GB" sz="1400" dirty="0"/>
              </a:p>
              <a:p>
                <a:endParaRPr lang="en-GB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092" y="2015175"/>
                <a:ext cx="7848872" cy="29049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250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448639" y="1227951"/>
            <a:ext cx="4154970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WCM-Correction-Function 2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8292" y="1331158"/>
                <a:ext cx="7848872" cy="657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𝑤𝑐𝑚𝑐𝑜𝑎𝑥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𝑤𝑐𝑚𝑐𝑜𝑎𝑥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𝑤𝑐𝑚𝑐𝑜𝑎𝑥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𝑐𝑜𝑎𝑥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292" y="1331158"/>
                <a:ext cx="7848872" cy="65768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4" name="Picture 2" descr="\\cern.ch\dfs\Users\k\kluxem\Desktop\Bachelor Arbeit\De-Embedding Presentation\Cwcm goo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265" y="2234141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55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448639" y="1227951"/>
            <a:ext cx="4154970" cy="8640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WCM-Correction-Function 2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1688" y="1331159"/>
                <a:ext cx="7848872" cy="657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𝑤𝑐𝑚𝑐𝑜𝑎𝑥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𝑤𝑐𝑚𝑐𝑜𝑎𝑥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𝑤𝑐𝑚𝑐𝑜𝑎𝑥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𝑤𝑐𝑚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𝑐𝑜𝑎𝑥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688" y="1331159"/>
                <a:ext cx="7848872" cy="65768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38" name="Picture 2" descr="\\cern.ch\dfs\Users\k\kluxem\Desktop\Bachelor Arbeit\De-Embedding Presentation\Cwcm good F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361" y="2204864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18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WCM-Correction-Function 2</a:t>
            </a:r>
            <a:endParaRPr lang="en-GB" dirty="0"/>
          </a:p>
        </p:txBody>
      </p:sp>
      <p:pic>
        <p:nvPicPr>
          <p:cNvPr id="2050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869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1124744"/>
            <a:ext cx="748883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Applying the </a:t>
            </a:r>
            <a:r>
              <a:rPr lang="en-GB" dirty="0" err="1" smtClean="0"/>
              <a:t>C</a:t>
            </a:r>
            <a:r>
              <a:rPr lang="en-GB" sz="1050" dirty="0" err="1" smtClean="0"/>
              <a:t>wcm</a:t>
            </a:r>
            <a:r>
              <a:rPr lang="en-GB" sz="1050" dirty="0" smtClean="0"/>
              <a:t> </a:t>
            </a:r>
            <a:r>
              <a:rPr lang="en-GB" dirty="0" smtClean="0"/>
              <a:t>Correction Function to the Signal </a:t>
            </a:r>
            <a:r>
              <a:rPr lang="en-GB" dirty="0" err="1" smtClean="0"/>
              <a:t>Y</a:t>
            </a:r>
            <a:r>
              <a:rPr lang="en-GB" sz="1050" dirty="0" err="1" smtClean="0"/>
              <a:t>full</a:t>
            </a:r>
            <a:r>
              <a:rPr lang="en-GB" sz="1050" dirty="0" smtClean="0"/>
              <a:t>  </a:t>
            </a:r>
            <a:r>
              <a:rPr lang="en-GB" dirty="0" smtClean="0"/>
              <a:t>by Convolution: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169458" y="1844824"/>
                <a:ext cx="2352298" cy="2512739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GB" sz="16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𝑓𝑢𝑙𝑙</m:t>
                          </m:r>
                        </m:sub>
                      </m:sSub>
                      <m:r>
                        <a:rPr lang="en-GB" sz="1600" b="0" i="1" smtClean="0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𝑤𝑐𝑚</m:t>
                          </m:r>
                        </m:sub>
                      </m:sSub>
                    </m:oMath>
                  </m:oMathPara>
                </a14:m>
                <a:endParaRPr lang="en-GB" sz="1600" dirty="0" smtClean="0"/>
              </a:p>
              <a:p>
                <a:endParaRPr lang="en-GB" sz="1400" dirty="0"/>
              </a:p>
              <a:p>
                <a:endParaRPr lang="en-GB" sz="1400" dirty="0" smtClean="0"/>
              </a:p>
              <a:p>
                <a:endParaRPr lang="en-GB" sz="1400" dirty="0"/>
              </a:p>
              <a:p>
                <a:r>
                  <a:rPr lang="en-GB" sz="1400" i="1" u="sng" dirty="0" smtClean="0"/>
                  <a:t>Note:</a:t>
                </a:r>
                <a:r>
                  <a:rPr lang="en-GB" sz="1400" i="1" dirty="0"/>
                  <a:t> </a:t>
                </a:r>
                <a:r>
                  <a:rPr lang="en-GB" sz="1400" dirty="0" smtClean="0"/>
                  <a:t>Signals are back transformed to the Time-Domain!</a:t>
                </a:r>
              </a:p>
              <a:p>
                <a:endParaRPr lang="en-GB" sz="1400" dirty="0"/>
              </a:p>
              <a:p>
                <a:endParaRPr lang="en-GB" sz="1400" dirty="0" smtClean="0"/>
              </a:p>
              <a:p>
                <a:endParaRPr lang="en-GB" sz="1400" dirty="0"/>
              </a:p>
              <a:p>
                <a:r>
                  <a:rPr lang="en-GB" sz="1400" dirty="0" smtClean="0"/>
                  <a:t>20%-80% </a:t>
                </a:r>
                <a:r>
                  <a:rPr lang="en-GB" sz="1400" dirty="0" err="1" smtClean="0"/>
                  <a:t>Risetime</a:t>
                </a:r>
                <a:r>
                  <a:rPr lang="en-GB" sz="1400" dirty="0" smtClean="0"/>
                  <a:t>: 96 </a:t>
                </a:r>
                <a:r>
                  <a:rPr lang="en-GB" sz="1400" dirty="0" err="1" smtClean="0"/>
                  <a:t>ps</a:t>
                </a:r>
                <a:endParaRPr lang="en-GB" sz="1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9458" y="1844824"/>
                <a:ext cx="2352298" cy="251273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362" name="Picture 2" descr="\\cern.ch\dfs\Users\k\kluxem\Desktop\Bachelor Arbeit\De-Embedding Presentation\wcmsum correct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73330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5580112" y="4221088"/>
            <a:ext cx="58934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32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PS-Signal</a:t>
            </a:r>
            <a:endParaRPr lang="en-GB" dirty="0"/>
          </a:p>
        </p:txBody>
      </p:sp>
      <p:pic>
        <p:nvPicPr>
          <p:cNvPr id="2050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869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\\cern.ch\dfs\Users\k\kluxem\Desktop\Bachelor Arbeit\De-Embedding Presentation\PS Signal 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52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cern.ch\dfs\Users\k\kluxem\Desktop\Bachelor Arbeit\De-Embedding Presentation\PS Signal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060848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PS-Signal</a:t>
            </a:r>
            <a:endParaRPr lang="en-GB" dirty="0"/>
          </a:p>
        </p:txBody>
      </p:sp>
      <p:pic>
        <p:nvPicPr>
          <p:cNvPr id="2050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869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\\cern.ch\dfs\Users\k\kluxem\Desktop\Bachelor Arbeit\De-Embedding Presentation\PS Signal 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052736"/>
            <a:ext cx="2088231" cy="156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583668" y="1196752"/>
            <a:ext cx="180020" cy="122413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>
            <a:stCxn id="5" idx="6"/>
            <a:endCxn id="8" idx="2"/>
          </p:cNvCxnSpPr>
          <p:nvPr/>
        </p:nvCxnSpPr>
        <p:spPr>
          <a:xfrm>
            <a:off x="1763688" y="1808820"/>
            <a:ext cx="540060" cy="2268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303748" y="1556792"/>
            <a:ext cx="5940660" cy="50405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96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cern.ch\dfs\Users\k\kluxem\Desktop\Bachelor Arbeit\De-Embedding Presentation\PS Signal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060848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PS-Signal</a:t>
            </a:r>
            <a:endParaRPr lang="en-GB" dirty="0"/>
          </a:p>
        </p:txBody>
      </p:sp>
      <p:pic>
        <p:nvPicPr>
          <p:cNvPr id="2050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869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\\cern.ch\dfs\Users\k\kluxem\Desktop\Bachelor Arbeit\De-Embedding Presentation\PS Signal 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052736"/>
            <a:ext cx="2088231" cy="156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583668" y="1196752"/>
            <a:ext cx="180020" cy="1224136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>
            <a:stCxn id="5" idx="6"/>
            <a:endCxn id="8" idx="2"/>
          </p:cNvCxnSpPr>
          <p:nvPr/>
        </p:nvCxnSpPr>
        <p:spPr>
          <a:xfrm>
            <a:off x="1763688" y="1808820"/>
            <a:ext cx="540060" cy="2268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303748" y="1556792"/>
            <a:ext cx="5940660" cy="50405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3284984"/>
            <a:ext cx="9144000" cy="10772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GB" dirty="0" smtClean="0"/>
          </a:p>
          <a:p>
            <a:pPr algn="ctr"/>
            <a:r>
              <a:rPr lang="en-GB" sz="2800" b="1" dirty="0" smtClean="0"/>
              <a:t>Thanks for your Attention!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86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WCM-Setup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k\kluxem\Desktop\Bachelor Arbeit\De-Embedding Presentation\wcmsum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177" y="2780928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.ch\dfs\Users\k\kluxem\Desktop\rod-thru-te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712968" cy="159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04248" y="3284984"/>
            <a:ext cx="2016224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20%-80% </a:t>
            </a:r>
            <a:r>
              <a:rPr lang="en-GB" sz="1400" dirty="0" err="1" smtClean="0"/>
              <a:t>Risetime</a:t>
            </a:r>
            <a:r>
              <a:rPr lang="en-GB" sz="1400" dirty="0" smtClean="0"/>
              <a:t>: 70 </a:t>
            </a:r>
            <a:r>
              <a:rPr lang="en-GB" sz="1400" dirty="0" err="1" smtClean="0"/>
              <a:t>ps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1961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\\cern.ch\dfs\Users\k\kluxem\Desktop\Bachelor Arbeit\De-Embedding Presentation\wcmsu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1" y="2564904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88064" y="5094166"/>
            <a:ext cx="2268577" cy="10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50006" y="4234364"/>
            <a:ext cx="2880320" cy="206084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b="0" i="1" dirty="0" smtClean="0">
              <a:latin typeface="Cambria Math"/>
            </a:endParaRPr>
          </a:p>
          <a:p>
            <a:pPr marL="0" indent="0">
              <a:buNone/>
            </a:pPr>
            <a:endParaRPr lang="en-GB" sz="1600" b="0" i="1" dirty="0" smtClean="0">
              <a:latin typeface="Cambria Math"/>
            </a:endParaRP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000" dirty="0" err="1" smtClean="0"/>
              <a:t>Y</a:t>
            </a:r>
            <a:r>
              <a:rPr lang="en-GB" sz="700" dirty="0" err="1" smtClean="0"/>
              <a:t>full</a:t>
            </a:r>
            <a:r>
              <a:rPr lang="en-GB" sz="700" dirty="0" smtClean="0"/>
              <a:t> </a:t>
            </a:r>
            <a:r>
              <a:rPr lang="en-GB" sz="1000" dirty="0" smtClean="0"/>
              <a:t>= Measured Signal from WCM-Setup</a:t>
            </a:r>
            <a:endParaRPr lang="en-GB" sz="1000" dirty="0"/>
          </a:p>
          <a:p>
            <a:pPr marL="0" indent="0">
              <a:buNone/>
            </a:pPr>
            <a:r>
              <a:rPr lang="en-GB" sz="1000" dirty="0" err="1" smtClean="0"/>
              <a:t>X</a:t>
            </a:r>
            <a:r>
              <a:rPr lang="en-GB" sz="700" dirty="0" err="1" smtClean="0"/>
              <a:t>test</a:t>
            </a:r>
            <a:r>
              <a:rPr lang="en-GB" sz="700" dirty="0" smtClean="0"/>
              <a:t> </a:t>
            </a:r>
            <a:r>
              <a:rPr lang="en-GB" sz="1000" dirty="0" smtClean="0"/>
              <a:t>= Desired Signal Model for Test-Setup</a:t>
            </a:r>
            <a:endParaRPr lang="en-GB" sz="1600" dirty="0" smtClean="0"/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test</a:t>
            </a:r>
            <a:r>
              <a:rPr lang="en-GB" sz="1000" dirty="0" smtClean="0"/>
              <a:t> = Transfer-Function from Test Setup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wcm</a:t>
            </a:r>
            <a:r>
              <a:rPr lang="en-GB" sz="1000" dirty="0" smtClean="0"/>
              <a:t> = Transfer-Function WCM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coax</a:t>
            </a:r>
            <a:r>
              <a:rPr lang="en-GB" sz="1000" dirty="0" smtClean="0"/>
              <a:t> = Transfer-Function Coaxial-Setup</a:t>
            </a:r>
          </a:p>
          <a:p>
            <a:pPr marL="0" indent="0">
              <a:buNone/>
            </a:pPr>
            <a:endParaRPr lang="en-GB" sz="1000" dirty="0" smtClean="0"/>
          </a:p>
          <a:p>
            <a:pPr marL="0" indent="0">
              <a:buNone/>
            </a:pPr>
            <a:endParaRPr lang="en-GB" sz="10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WCM-Setup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148064" y="3140968"/>
                <a:ext cx="3519938" cy="39158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𝑓𝑢𝑙𝑙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𝑐𝑜𝑎𝑥</m:t>
                          </m:r>
                        </m:sub>
                      </m:sSub>
                    </m:oMath>
                  </m:oMathPara>
                </a14:m>
                <a:endParaRPr lang="en-GB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140968"/>
                <a:ext cx="3519938" cy="39158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1187624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- 52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12160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- 6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6876256" y="1938055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52320" y="1770807"/>
            <a:ext cx="648072" cy="36933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Y</a:t>
            </a:r>
            <a:r>
              <a:rPr lang="en-GB" sz="1100" dirty="0" err="1" smtClean="0"/>
              <a:t>full</a:t>
            </a:r>
            <a:endParaRPr lang="en-GB" sz="1100" dirty="0"/>
          </a:p>
        </p:txBody>
      </p:sp>
      <p:sp>
        <p:nvSpPr>
          <p:cNvPr id="15" name="Rectangle 14"/>
          <p:cNvSpPr/>
          <p:nvPr/>
        </p:nvSpPr>
        <p:spPr>
          <a:xfrm>
            <a:off x="3635247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WCM</a:t>
            </a:r>
            <a:endParaRPr lang="en-GB" dirty="0"/>
          </a:p>
        </p:txBody>
      </p:sp>
      <p:cxnSp>
        <p:nvCxnSpPr>
          <p:cNvPr id="16" name="Straight Connector 15"/>
          <p:cNvCxnSpPr>
            <a:stCxn id="10" idx="3"/>
            <a:endCxn id="15" idx="1"/>
          </p:cNvCxnSpPr>
          <p:nvPr/>
        </p:nvCxnSpPr>
        <p:spPr>
          <a:xfrm>
            <a:off x="2051720" y="1938055"/>
            <a:ext cx="1583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  <a:endCxn id="12" idx="1"/>
          </p:cNvCxnSpPr>
          <p:nvPr/>
        </p:nvCxnSpPr>
        <p:spPr>
          <a:xfrm>
            <a:off x="4499343" y="1938055"/>
            <a:ext cx="15128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55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\\cern.ch\dfs\Users\k\kluxem\Desktop\Bachelor Arbeit\De-Embedding Presentation\wcmsu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1" y="2564904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148064" y="3140968"/>
                <a:ext cx="3585149" cy="1512786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𝑓𝑢𝑙𝑙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𝑐𝑜𝑎𝑥</m:t>
                          </m:r>
                        </m:sub>
                      </m:sSub>
                    </m:oMath>
                  </m:oMathPara>
                </a14:m>
                <a:endParaRPr lang="en-GB" b="0" dirty="0" smtClean="0">
                  <a:ea typeface="Cambria Math"/>
                </a:endParaRPr>
              </a:p>
              <a:p>
                <a:endParaRPr lang="en-GB" b="0" dirty="0" smtClean="0">
                  <a:ea typeface="Cambria Math"/>
                </a:endParaRPr>
              </a:p>
              <a:p>
                <a:endParaRPr lang="en-GB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𝑤𝑐𝑚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140968"/>
                <a:ext cx="3585149" cy="15127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7236296" y="3068960"/>
            <a:ext cx="648072" cy="576064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WCM-Setup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48064" y="5013176"/>
            <a:ext cx="2367597" cy="12108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1000" dirty="0" err="1" smtClean="0"/>
              <a:t>Y</a:t>
            </a:r>
            <a:r>
              <a:rPr lang="en-GB" sz="700" dirty="0" err="1" smtClean="0"/>
              <a:t>full</a:t>
            </a:r>
            <a:r>
              <a:rPr lang="en-GB" sz="700" dirty="0" smtClean="0"/>
              <a:t> </a:t>
            </a:r>
            <a:r>
              <a:rPr lang="en-GB" sz="1000" dirty="0" smtClean="0"/>
              <a:t>= Measured Signal from WCM-Setup</a:t>
            </a:r>
            <a:endParaRPr lang="en-GB" sz="1000" dirty="0"/>
          </a:p>
          <a:p>
            <a:pPr marL="0" indent="0">
              <a:buNone/>
            </a:pPr>
            <a:r>
              <a:rPr lang="en-GB" sz="1000" dirty="0" err="1" smtClean="0"/>
              <a:t>X</a:t>
            </a:r>
            <a:r>
              <a:rPr lang="en-GB" sz="700" dirty="0" err="1" smtClean="0"/>
              <a:t>test</a:t>
            </a:r>
            <a:r>
              <a:rPr lang="en-GB" sz="700" dirty="0" smtClean="0"/>
              <a:t> </a:t>
            </a:r>
            <a:r>
              <a:rPr lang="en-GB" sz="1000" dirty="0" smtClean="0"/>
              <a:t>= Desired Signal Model for Test-Setup</a:t>
            </a:r>
            <a:endParaRPr lang="en-GB" sz="1600" dirty="0" smtClean="0"/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test</a:t>
            </a:r>
            <a:r>
              <a:rPr lang="en-GB" sz="1000" dirty="0" smtClean="0"/>
              <a:t> = Transfer-Function from Test Setup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wcm</a:t>
            </a:r>
            <a:r>
              <a:rPr lang="en-GB" sz="1000" dirty="0" smtClean="0"/>
              <a:t> = Transfer-Function WCM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coax</a:t>
            </a:r>
            <a:r>
              <a:rPr lang="en-GB" sz="1000" dirty="0" smtClean="0"/>
              <a:t> = Transfer-Function Coaxial-Setup</a:t>
            </a:r>
          </a:p>
          <a:p>
            <a:pPr marL="0" indent="0">
              <a:buNone/>
            </a:pPr>
            <a:r>
              <a:rPr lang="en-GB" sz="1000" dirty="0" err="1" smtClean="0"/>
              <a:t>C</a:t>
            </a:r>
            <a:r>
              <a:rPr lang="en-GB" sz="700" dirty="0" err="1" smtClean="0"/>
              <a:t>wcm</a:t>
            </a:r>
            <a:r>
              <a:rPr lang="en-GB" sz="1000" dirty="0" smtClean="0"/>
              <a:t> = WCM Correction-Function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1187624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- 52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12160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- 6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6876256" y="1938055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52320" y="1770807"/>
            <a:ext cx="648072" cy="36933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Y</a:t>
            </a:r>
            <a:r>
              <a:rPr lang="en-GB" sz="1100" dirty="0" err="1" smtClean="0"/>
              <a:t>full</a:t>
            </a:r>
            <a:endParaRPr lang="en-GB" sz="1100" dirty="0"/>
          </a:p>
        </p:txBody>
      </p:sp>
      <p:sp>
        <p:nvSpPr>
          <p:cNvPr id="15" name="Rectangle 14"/>
          <p:cNvSpPr/>
          <p:nvPr/>
        </p:nvSpPr>
        <p:spPr>
          <a:xfrm>
            <a:off x="3635247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WCM</a:t>
            </a:r>
            <a:endParaRPr lang="en-GB" dirty="0"/>
          </a:p>
        </p:txBody>
      </p:sp>
      <p:cxnSp>
        <p:nvCxnSpPr>
          <p:cNvPr id="16" name="Straight Connector 15"/>
          <p:cNvCxnSpPr>
            <a:stCxn id="10" idx="3"/>
            <a:endCxn id="15" idx="1"/>
          </p:cNvCxnSpPr>
          <p:nvPr/>
        </p:nvCxnSpPr>
        <p:spPr>
          <a:xfrm>
            <a:off x="2051720" y="1938055"/>
            <a:ext cx="1583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  <a:endCxn id="12" idx="1"/>
          </p:cNvCxnSpPr>
          <p:nvPr/>
        </p:nvCxnSpPr>
        <p:spPr>
          <a:xfrm>
            <a:off x="4499343" y="1938055"/>
            <a:ext cx="15128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660232" y="3645024"/>
            <a:ext cx="648073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63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\\cern.ch\dfs\Users\k\kluxem\Desktop\Bachelor Arbeit\De-Embedding Presentation\wcmsu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1" y="2564904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148064" y="3140968"/>
                <a:ext cx="3601948" cy="1512786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𝑓𝑢𝑙𝑙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𝑐𝑜𝑎𝑥</m:t>
                          </m:r>
                        </m:sub>
                      </m:sSub>
                    </m:oMath>
                  </m:oMathPara>
                </a14:m>
                <a:endParaRPr lang="en-GB" b="0" dirty="0" smtClean="0">
                  <a:ea typeface="Cambria Math"/>
                </a:endParaRPr>
              </a:p>
              <a:p>
                <a:endParaRPr lang="en-GB" dirty="0" smtClean="0">
                  <a:ea typeface="Cambria Math"/>
                </a:endParaRPr>
              </a:p>
              <a:p>
                <a:endParaRPr lang="en-GB" dirty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𝑤𝑐𝑚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140968"/>
                <a:ext cx="3601948" cy="15127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/>
          <p:cNvSpPr/>
          <p:nvPr/>
        </p:nvSpPr>
        <p:spPr>
          <a:xfrm>
            <a:off x="7236296" y="3068960"/>
            <a:ext cx="648072" cy="576064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7236296" y="3048727"/>
            <a:ext cx="1368152" cy="57606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WCM-Setup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48064" y="5013176"/>
            <a:ext cx="2412268" cy="12108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1000" dirty="0" err="1" smtClean="0"/>
              <a:t>Y</a:t>
            </a:r>
            <a:r>
              <a:rPr lang="en-GB" sz="700" dirty="0" err="1" smtClean="0"/>
              <a:t>full</a:t>
            </a:r>
            <a:r>
              <a:rPr lang="en-GB" sz="700" dirty="0" smtClean="0"/>
              <a:t> </a:t>
            </a:r>
            <a:r>
              <a:rPr lang="en-GB" sz="1000" dirty="0" smtClean="0"/>
              <a:t>= Measured Signal from WCM-Setup</a:t>
            </a:r>
            <a:endParaRPr lang="en-GB" sz="1000" dirty="0"/>
          </a:p>
          <a:p>
            <a:pPr marL="0" indent="0">
              <a:buNone/>
            </a:pPr>
            <a:r>
              <a:rPr lang="en-GB" sz="1000" dirty="0" err="1" smtClean="0"/>
              <a:t>X</a:t>
            </a:r>
            <a:r>
              <a:rPr lang="en-GB" sz="700" dirty="0" err="1" smtClean="0"/>
              <a:t>test</a:t>
            </a:r>
            <a:r>
              <a:rPr lang="en-GB" sz="700" dirty="0" smtClean="0"/>
              <a:t> </a:t>
            </a:r>
            <a:r>
              <a:rPr lang="en-GB" sz="1000" dirty="0" smtClean="0"/>
              <a:t>= Desired Signal Model for Test-Setup</a:t>
            </a:r>
            <a:endParaRPr lang="en-GB" sz="1600" dirty="0" smtClean="0"/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test</a:t>
            </a:r>
            <a:r>
              <a:rPr lang="en-GB" sz="1000" dirty="0" smtClean="0"/>
              <a:t> = Transfer-Function from Test Setup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wcm</a:t>
            </a:r>
            <a:r>
              <a:rPr lang="en-GB" sz="1000" dirty="0" smtClean="0"/>
              <a:t> = Transfer-Function WCM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coax</a:t>
            </a:r>
            <a:r>
              <a:rPr lang="en-GB" sz="1000" dirty="0" smtClean="0"/>
              <a:t> = Transfer-Function Coaxial-Setup</a:t>
            </a:r>
          </a:p>
          <a:p>
            <a:pPr marL="0" indent="0">
              <a:buNone/>
            </a:pPr>
            <a:r>
              <a:rPr lang="en-GB" sz="1000" dirty="0" err="1" smtClean="0"/>
              <a:t>C</a:t>
            </a:r>
            <a:r>
              <a:rPr lang="en-GB" sz="700" dirty="0" err="1" smtClean="0"/>
              <a:t>wcm</a:t>
            </a:r>
            <a:r>
              <a:rPr lang="en-GB" sz="1000" dirty="0" smtClean="0"/>
              <a:t> = WCM Correction-Function</a:t>
            </a:r>
          </a:p>
          <a:p>
            <a:pPr marL="0" indent="0">
              <a:buNone/>
            </a:pPr>
            <a:endParaRPr lang="en-GB" sz="10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1187624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- 52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12160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- 6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6876256" y="1938055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52320" y="1770807"/>
            <a:ext cx="648072" cy="36933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Y</a:t>
            </a:r>
            <a:r>
              <a:rPr lang="en-GB" sz="1100" dirty="0" err="1" smtClean="0"/>
              <a:t>full</a:t>
            </a:r>
            <a:endParaRPr lang="en-GB" sz="1100" dirty="0"/>
          </a:p>
        </p:txBody>
      </p:sp>
      <p:sp>
        <p:nvSpPr>
          <p:cNvPr id="15" name="Rectangle 14"/>
          <p:cNvSpPr/>
          <p:nvPr/>
        </p:nvSpPr>
        <p:spPr>
          <a:xfrm>
            <a:off x="3635247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WCM</a:t>
            </a:r>
            <a:endParaRPr lang="en-GB" dirty="0"/>
          </a:p>
        </p:txBody>
      </p:sp>
      <p:cxnSp>
        <p:nvCxnSpPr>
          <p:cNvPr id="16" name="Straight Connector 15"/>
          <p:cNvCxnSpPr>
            <a:stCxn id="10" idx="3"/>
            <a:endCxn id="15" idx="1"/>
          </p:cNvCxnSpPr>
          <p:nvPr/>
        </p:nvCxnSpPr>
        <p:spPr>
          <a:xfrm>
            <a:off x="2051720" y="1938055"/>
            <a:ext cx="1583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  <a:endCxn id="12" idx="1"/>
          </p:cNvCxnSpPr>
          <p:nvPr/>
        </p:nvCxnSpPr>
        <p:spPr>
          <a:xfrm>
            <a:off x="4499343" y="1938055"/>
            <a:ext cx="15128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660232" y="3645024"/>
            <a:ext cx="648073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60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\\cern.ch\dfs\Users\k\kluxem\Desktop\Bachelor Arbeit\De-Embedding Presentation\wcmsu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1" y="2564904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148064" y="3140968"/>
                <a:ext cx="3601948" cy="1512786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𝑓𝑢𝑙𝑙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𝑐𝑜𝑎𝑥</m:t>
                          </m:r>
                        </m:sub>
                      </m:sSub>
                    </m:oMath>
                  </m:oMathPara>
                </a14:m>
                <a:endParaRPr lang="en-GB" b="0" dirty="0" smtClean="0">
                  <a:ea typeface="Cambria Math"/>
                </a:endParaRPr>
              </a:p>
              <a:p>
                <a:endParaRPr lang="en-GB" dirty="0">
                  <a:ea typeface="Cambria Math"/>
                </a:endParaRPr>
              </a:p>
              <a:p>
                <a:endParaRPr lang="en-GB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𝑤𝑐𝑚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140968"/>
                <a:ext cx="3601948" cy="15127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16"/>
          <p:cNvSpPr/>
          <p:nvPr/>
        </p:nvSpPr>
        <p:spPr>
          <a:xfrm>
            <a:off x="7236296" y="3048727"/>
            <a:ext cx="1368152" cy="57606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940152" y="3068960"/>
            <a:ext cx="1224136" cy="576064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WCM-Setup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48064" y="5013176"/>
            <a:ext cx="2412268" cy="12108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1000" dirty="0" err="1" smtClean="0"/>
              <a:t>Y</a:t>
            </a:r>
            <a:r>
              <a:rPr lang="en-GB" sz="700" dirty="0" err="1" smtClean="0"/>
              <a:t>full</a:t>
            </a:r>
            <a:r>
              <a:rPr lang="en-GB" sz="700" dirty="0" smtClean="0"/>
              <a:t> </a:t>
            </a:r>
            <a:r>
              <a:rPr lang="en-GB" sz="1000" dirty="0" smtClean="0"/>
              <a:t>= Measured Signal from WCM-Setup</a:t>
            </a:r>
            <a:endParaRPr lang="en-GB" sz="1000" dirty="0"/>
          </a:p>
          <a:p>
            <a:pPr marL="0" indent="0">
              <a:buNone/>
            </a:pPr>
            <a:r>
              <a:rPr lang="en-GB" sz="1000" dirty="0" err="1" smtClean="0"/>
              <a:t>X</a:t>
            </a:r>
            <a:r>
              <a:rPr lang="en-GB" sz="700" dirty="0" err="1" smtClean="0"/>
              <a:t>test</a:t>
            </a:r>
            <a:r>
              <a:rPr lang="en-GB" sz="700" dirty="0" smtClean="0"/>
              <a:t> </a:t>
            </a:r>
            <a:r>
              <a:rPr lang="en-GB" sz="1000" dirty="0" smtClean="0"/>
              <a:t>= Desired Signal Model for Test-Setup</a:t>
            </a:r>
            <a:endParaRPr lang="en-GB" sz="1600" dirty="0" smtClean="0"/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test</a:t>
            </a:r>
            <a:r>
              <a:rPr lang="en-GB" sz="1000" dirty="0" smtClean="0"/>
              <a:t> = Transfer-Function from Test Setup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wcm</a:t>
            </a:r>
            <a:r>
              <a:rPr lang="en-GB" sz="1000" dirty="0" smtClean="0"/>
              <a:t> = Transfer-Function WCM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coax</a:t>
            </a:r>
            <a:r>
              <a:rPr lang="en-GB" sz="1000" dirty="0" smtClean="0"/>
              <a:t> = Transfer-Function Coaxial-Setup</a:t>
            </a:r>
          </a:p>
          <a:p>
            <a:pPr marL="0" indent="0">
              <a:buNone/>
            </a:pPr>
            <a:r>
              <a:rPr lang="en-GB" sz="1000" dirty="0" err="1" smtClean="0"/>
              <a:t>C</a:t>
            </a:r>
            <a:r>
              <a:rPr lang="en-GB" sz="700" dirty="0" err="1" smtClean="0"/>
              <a:t>wcm</a:t>
            </a:r>
            <a:r>
              <a:rPr lang="en-GB" sz="1000" dirty="0" smtClean="0"/>
              <a:t> = WCM Correction-Function</a:t>
            </a:r>
          </a:p>
          <a:p>
            <a:pPr marL="0" indent="0">
              <a:buNone/>
            </a:pPr>
            <a:endParaRPr lang="en-GB" sz="1000" dirty="0" smtClean="0"/>
          </a:p>
          <a:p>
            <a:pPr marL="0" indent="0">
              <a:buNone/>
            </a:pPr>
            <a:endParaRPr lang="en-GB" sz="16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1187624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- 52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12160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- 6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6876256" y="1938055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52320" y="1770807"/>
            <a:ext cx="648072" cy="36933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Y</a:t>
            </a:r>
            <a:r>
              <a:rPr lang="en-GB" sz="1100" dirty="0" err="1" smtClean="0"/>
              <a:t>full</a:t>
            </a:r>
            <a:endParaRPr lang="en-GB" sz="1100" dirty="0"/>
          </a:p>
        </p:txBody>
      </p:sp>
      <p:sp>
        <p:nvSpPr>
          <p:cNvPr id="15" name="Rectangle 14"/>
          <p:cNvSpPr/>
          <p:nvPr/>
        </p:nvSpPr>
        <p:spPr>
          <a:xfrm>
            <a:off x="3635247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WCM</a:t>
            </a:r>
            <a:endParaRPr lang="en-GB" dirty="0"/>
          </a:p>
        </p:txBody>
      </p:sp>
      <p:cxnSp>
        <p:nvCxnSpPr>
          <p:cNvPr id="16" name="Straight Connector 15"/>
          <p:cNvCxnSpPr>
            <a:stCxn id="10" idx="3"/>
            <a:endCxn id="15" idx="1"/>
          </p:cNvCxnSpPr>
          <p:nvPr/>
        </p:nvCxnSpPr>
        <p:spPr>
          <a:xfrm>
            <a:off x="2051720" y="1938055"/>
            <a:ext cx="1583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  <a:endCxn id="12" idx="1"/>
          </p:cNvCxnSpPr>
          <p:nvPr/>
        </p:nvCxnSpPr>
        <p:spPr>
          <a:xfrm>
            <a:off x="4499343" y="1938055"/>
            <a:ext cx="15128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236296" y="3068960"/>
            <a:ext cx="648072" cy="576064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6660232" y="3645024"/>
            <a:ext cx="648073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79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cern.ch\dfs\Users\k\kluxem\Desktop\Bachelor Arbeit\De-Embedding Presentation\wcmsum2 wout Refle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" y="2636912"/>
            <a:ext cx="5343525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148064" y="3140968"/>
                <a:ext cx="3519938" cy="39158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𝑓𝑢𝑙𝑙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𝑤𝑐𝑚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𝑐𝑜𝑎𝑥</m:t>
                          </m:r>
                        </m:sub>
                      </m:sSub>
                    </m:oMath>
                  </m:oMathPara>
                </a14:m>
                <a:endParaRPr lang="en-GB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140968"/>
                <a:ext cx="3519938" cy="39158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val 6"/>
          <p:cNvSpPr/>
          <p:nvPr/>
        </p:nvSpPr>
        <p:spPr>
          <a:xfrm>
            <a:off x="5940152" y="3068960"/>
            <a:ext cx="1944216" cy="576064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7956376" y="3140968"/>
            <a:ext cx="648072" cy="39158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WCM-Setup</a:t>
            </a:r>
            <a:endParaRPr lang="en-GB" dirty="0"/>
          </a:p>
        </p:txBody>
      </p:sp>
      <p:pic>
        <p:nvPicPr>
          <p:cNvPr id="6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192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48064" y="5157191"/>
            <a:ext cx="2376264" cy="113802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GB" sz="1000" dirty="0" err="1" smtClean="0"/>
              <a:t>Y</a:t>
            </a:r>
            <a:r>
              <a:rPr lang="en-GB" sz="700" dirty="0" err="1" smtClean="0"/>
              <a:t>full</a:t>
            </a:r>
            <a:r>
              <a:rPr lang="en-GB" sz="700" dirty="0" smtClean="0"/>
              <a:t> </a:t>
            </a:r>
            <a:r>
              <a:rPr lang="en-GB" sz="1000" dirty="0" smtClean="0"/>
              <a:t>= Measured Signal from WCM-Setup</a:t>
            </a:r>
            <a:endParaRPr lang="en-GB" sz="1000" dirty="0"/>
          </a:p>
          <a:p>
            <a:pPr marL="0" indent="0">
              <a:buNone/>
            </a:pPr>
            <a:r>
              <a:rPr lang="en-GB" sz="1000" dirty="0" err="1" smtClean="0"/>
              <a:t>X</a:t>
            </a:r>
            <a:r>
              <a:rPr lang="en-GB" sz="700" dirty="0" err="1" smtClean="0"/>
              <a:t>test</a:t>
            </a:r>
            <a:r>
              <a:rPr lang="en-GB" sz="700" dirty="0" smtClean="0"/>
              <a:t> </a:t>
            </a:r>
            <a:r>
              <a:rPr lang="en-GB" sz="1000" dirty="0" smtClean="0"/>
              <a:t>= Desired Signal Model for Test-Setup</a:t>
            </a:r>
            <a:endParaRPr lang="en-GB" sz="1600" dirty="0" smtClean="0"/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test</a:t>
            </a:r>
            <a:r>
              <a:rPr lang="en-GB" sz="1000" dirty="0" smtClean="0"/>
              <a:t> = Transfer-Function from Test Setup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wcm</a:t>
            </a:r>
            <a:r>
              <a:rPr lang="en-GB" sz="1000" dirty="0" smtClean="0"/>
              <a:t> = Transfer-Function WCM</a:t>
            </a:r>
          </a:p>
          <a:p>
            <a:pPr marL="0" indent="0">
              <a:buNone/>
            </a:pPr>
            <a:r>
              <a:rPr lang="en-GB" sz="1000" dirty="0" err="1" smtClean="0"/>
              <a:t>H</a:t>
            </a:r>
            <a:r>
              <a:rPr lang="en-GB" sz="700" dirty="0" err="1" smtClean="0"/>
              <a:t>coax</a:t>
            </a:r>
            <a:r>
              <a:rPr lang="en-GB" sz="1000" dirty="0" smtClean="0"/>
              <a:t> = Transfer-Function Coaxial-Setup</a:t>
            </a:r>
          </a:p>
          <a:p>
            <a:pPr marL="0" indent="0">
              <a:buNone/>
            </a:pPr>
            <a:endParaRPr lang="en-GB" sz="10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1187624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- 52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12160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- 6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2" idx="3"/>
          </p:cNvCxnSpPr>
          <p:nvPr/>
        </p:nvCxnSpPr>
        <p:spPr>
          <a:xfrm>
            <a:off x="6876256" y="1938055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52320" y="1770807"/>
            <a:ext cx="648072" cy="36933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Y</a:t>
            </a:r>
            <a:r>
              <a:rPr lang="en-GB" sz="1100" dirty="0" err="1" smtClean="0"/>
              <a:t>full</a:t>
            </a:r>
            <a:endParaRPr lang="en-GB" sz="1100" dirty="0"/>
          </a:p>
        </p:txBody>
      </p:sp>
      <p:sp>
        <p:nvSpPr>
          <p:cNvPr id="15" name="Rectangle 14"/>
          <p:cNvSpPr/>
          <p:nvPr/>
        </p:nvSpPr>
        <p:spPr>
          <a:xfrm>
            <a:off x="3635247" y="1686027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WCM</a:t>
            </a:r>
            <a:endParaRPr lang="en-GB" dirty="0"/>
          </a:p>
        </p:txBody>
      </p:sp>
      <p:cxnSp>
        <p:nvCxnSpPr>
          <p:cNvPr id="16" name="Straight Connector 15"/>
          <p:cNvCxnSpPr>
            <a:stCxn id="10" idx="3"/>
            <a:endCxn id="15" idx="1"/>
          </p:cNvCxnSpPr>
          <p:nvPr/>
        </p:nvCxnSpPr>
        <p:spPr>
          <a:xfrm>
            <a:off x="2051720" y="1938055"/>
            <a:ext cx="1583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  <a:endCxn id="12" idx="1"/>
          </p:cNvCxnSpPr>
          <p:nvPr/>
        </p:nvCxnSpPr>
        <p:spPr>
          <a:xfrm>
            <a:off x="4499343" y="1938055"/>
            <a:ext cx="15128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5" idx="4"/>
          </p:cNvCxnSpPr>
          <p:nvPr/>
        </p:nvCxnSpPr>
        <p:spPr>
          <a:xfrm flipV="1">
            <a:off x="8280412" y="3532550"/>
            <a:ext cx="0" cy="4725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704348" y="401289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Hardware Problem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093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95536" y="5373216"/>
            <a:ext cx="230425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131840" y="2708920"/>
            <a:ext cx="2808312" cy="25922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215854" y="2659657"/>
            <a:ext cx="1508273" cy="576064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Test-Setup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2708920"/>
                <a:ext cx="8229600" cy="3528392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𝑡𝑒𝑠𝑡</m:t>
                          </m:r>
                        </m:sub>
                      </m:sSub>
                    </m:oMath>
                  </m:oMathPara>
                </a14:m>
                <a:endParaRPr lang="en-GB" sz="2400" b="0" dirty="0" smtClean="0">
                  <a:ea typeface="Cambria Math"/>
                </a:endParaRPr>
              </a:p>
              <a:p>
                <a:pPr marL="0" indent="0">
                  <a:buNone/>
                </a:pPr>
                <a:endParaRPr lang="en-GB" sz="24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𝑡𝑒𝑠𝑡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𝑡𝑒𝑠𝑡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 smtClean="0"/>
              </a:p>
              <a:p>
                <a:pPr marL="0" indent="0">
                  <a:buNone/>
                </a:pPr>
                <a:endParaRPr lang="en-GB" sz="24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𝑡𝑒𝑠𝑡</m:t>
                          </m:r>
                        </m:sub>
                      </m:sSub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/>
                                </a:rPr>
                                <m:t>𝑡𝑒𝑠𝑡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 smtClean="0"/>
              </a:p>
              <a:p>
                <a:pPr marL="0" indent="0">
                  <a:buNone/>
                </a:pPr>
                <a:endParaRPr lang="en-GB" sz="1100" dirty="0" smtClean="0"/>
              </a:p>
              <a:p>
                <a:pPr marL="0" indent="0">
                  <a:buNone/>
                </a:pPr>
                <a:endParaRPr lang="en-GB" sz="1100" dirty="0"/>
              </a:p>
              <a:p>
                <a:pPr marL="0" indent="0">
                  <a:buNone/>
                </a:pPr>
                <a:r>
                  <a:rPr lang="en-GB" sz="1100" dirty="0" err="1" smtClean="0"/>
                  <a:t>Y</a:t>
                </a:r>
                <a:r>
                  <a:rPr lang="en-GB" sz="700" dirty="0" err="1" smtClean="0"/>
                  <a:t>test</a:t>
                </a:r>
                <a:r>
                  <a:rPr lang="en-GB" sz="700" dirty="0" smtClean="0"/>
                  <a:t> </a:t>
                </a:r>
                <a:r>
                  <a:rPr lang="en-GB" sz="1100" dirty="0" smtClean="0"/>
                  <a:t>= Actual measured Signal</a:t>
                </a:r>
              </a:p>
              <a:p>
                <a:pPr marL="0" indent="0">
                  <a:buNone/>
                </a:pPr>
                <a:r>
                  <a:rPr lang="en-GB" sz="1100" dirty="0" err="1" smtClean="0"/>
                  <a:t>X</a:t>
                </a:r>
                <a:r>
                  <a:rPr lang="en-GB" sz="700" dirty="0" err="1" smtClean="0"/>
                  <a:t>test</a:t>
                </a:r>
                <a:r>
                  <a:rPr lang="en-GB" sz="700" dirty="0" smtClean="0"/>
                  <a:t> </a:t>
                </a:r>
                <a:r>
                  <a:rPr lang="en-GB" sz="1100" dirty="0" smtClean="0"/>
                  <a:t>= Desired Signal Model for Test-Setup</a:t>
                </a:r>
              </a:p>
              <a:p>
                <a:pPr marL="0" indent="0">
                  <a:buNone/>
                </a:pPr>
                <a:r>
                  <a:rPr lang="en-GB" sz="1100" dirty="0" err="1" smtClean="0"/>
                  <a:t>C</a:t>
                </a:r>
                <a:r>
                  <a:rPr lang="en-GB" sz="700" dirty="0" err="1" smtClean="0"/>
                  <a:t>test</a:t>
                </a:r>
                <a:r>
                  <a:rPr lang="en-GB" sz="800" dirty="0" smtClean="0"/>
                  <a:t> </a:t>
                </a:r>
                <a:r>
                  <a:rPr lang="en-GB" sz="1100" dirty="0" smtClean="0"/>
                  <a:t> = Correction-Function for Test-Setup</a:t>
                </a:r>
              </a:p>
              <a:p>
                <a:pPr marL="0" indent="0">
                  <a:buNone/>
                </a:pPr>
                <a:r>
                  <a:rPr lang="en-GB" sz="1100" dirty="0" err="1" smtClean="0"/>
                  <a:t>H</a:t>
                </a:r>
                <a:r>
                  <a:rPr lang="en-GB" sz="700" dirty="0" err="1" smtClean="0"/>
                  <a:t>test</a:t>
                </a:r>
                <a:r>
                  <a:rPr lang="en-GB" sz="800" dirty="0" smtClean="0"/>
                  <a:t> </a:t>
                </a:r>
                <a:r>
                  <a:rPr lang="en-GB" sz="1100" dirty="0" smtClean="0"/>
                  <a:t>= Transfer-Function from Test Setup</a:t>
                </a:r>
                <a:endParaRPr lang="en-GB" sz="11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2708920"/>
                <a:ext cx="8229600" cy="352839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\\cern.ch\dfs\Users\k\kluxem\Desktop\Bachelor Arbeit\cern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57869"/>
            <a:ext cx="1157188" cy="11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1187624" y="1703445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- 52</a:t>
            </a:r>
            <a:endParaRPr lang="en-GB" dirty="0"/>
          </a:p>
        </p:txBody>
      </p:sp>
      <p:cxnSp>
        <p:nvCxnSpPr>
          <p:cNvPr id="27" name="Straight Connector 26"/>
          <p:cNvCxnSpPr>
            <a:stCxn id="31" idx="3"/>
            <a:endCxn id="28" idx="1"/>
          </p:cNvCxnSpPr>
          <p:nvPr/>
        </p:nvCxnSpPr>
        <p:spPr>
          <a:xfrm>
            <a:off x="4453136" y="1955473"/>
            <a:ext cx="1559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012160" y="1703445"/>
            <a:ext cx="864096" cy="5040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 - 6</a:t>
            </a:r>
            <a:endParaRPr lang="en-GB" dirty="0"/>
          </a:p>
        </p:txBody>
      </p:sp>
      <p:cxnSp>
        <p:nvCxnSpPr>
          <p:cNvPr id="29" name="Straight Arrow Connector 28"/>
          <p:cNvCxnSpPr>
            <a:stCxn id="28" idx="3"/>
          </p:cNvCxnSpPr>
          <p:nvPr/>
        </p:nvCxnSpPr>
        <p:spPr>
          <a:xfrm>
            <a:off x="6876256" y="1955473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452320" y="1770807"/>
            <a:ext cx="648072" cy="36933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 smtClean="0"/>
              <a:t>Y</a:t>
            </a:r>
            <a:r>
              <a:rPr lang="en-GB" sz="1100" dirty="0" err="1" smtClean="0"/>
              <a:t>test</a:t>
            </a:r>
            <a:endParaRPr lang="en-GB" sz="1100" dirty="0"/>
          </a:p>
        </p:txBody>
      </p:sp>
      <p:sp>
        <p:nvSpPr>
          <p:cNvPr id="31" name="Rectangle 30"/>
          <p:cNvSpPr/>
          <p:nvPr/>
        </p:nvSpPr>
        <p:spPr>
          <a:xfrm>
            <a:off x="4021088" y="1863140"/>
            <a:ext cx="432048" cy="1846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>
            <a:stCxn id="31" idx="1"/>
            <a:endCxn id="26" idx="3"/>
          </p:cNvCxnSpPr>
          <p:nvPr/>
        </p:nvCxnSpPr>
        <p:spPr>
          <a:xfrm flipH="1">
            <a:off x="2051720" y="1955473"/>
            <a:ext cx="19693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132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1291</Words>
  <Application>Microsoft Office PowerPoint</Application>
  <PresentationFormat>On-screen Show (4:3)</PresentationFormat>
  <Paragraphs>250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Post-Processing of  Wall-Current-Monitor Signals</vt:lpstr>
      <vt:lpstr>WCM-Setup</vt:lpstr>
      <vt:lpstr>WCM-Setup</vt:lpstr>
      <vt:lpstr>WCM-Setup</vt:lpstr>
      <vt:lpstr>WCM-Setup</vt:lpstr>
      <vt:lpstr>WCM-Setup</vt:lpstr>
      <vt:lpstr>WCM-Setup</vt:lpstr>
      <vt:lpstr>WCM-Setup</vt:lpstr>
      <vt:lpstr>Test-Setup</vt:lpstr>
      <vt:lpstr>Test-Setup</vt:lpstr>
      <vt:lpstr>Test-Setup</vt:lpstr>
      <vt:lpstr>Test-Setup</vt:lpstr>
      <vt:lpstr>Test-Setup</vt:lpstr>
      <vt:lpstr>Test-Setup</vt:lpstr>
      <vt:lpstr>Test-Setup</vt:lpstr>
      <vt:lpstr>WCM-Correction-Function</vt:lpstr>
      <vt:lpstr>WCM-Correction-Function</vt:lpstr>
      <vt:lpstr>WCM-Correction-Function 1</vt:lpstr>
      <vt:lpstr>WCM-Correction-Function 1</vt:lpstr>
      <vt:lpstr>WCM-Correction-Function 1</vt:lpstr>
      <vt:lpstr>WCM-Correction-Function</vt:lpstr>
      <vt:lpstr>WCM-Correction-Function</vt:lpstr>
      <vt:lpstr>WCM-Correction-Function 2</vt:lpstr>
      <vt:lpstr>WCM-Correction-Function 2</vt:lpstr>
      <vt:lpstr>WCM-Correction-Function 2</vt:lpstr>
      <vt:lpstr>PS-Signal</vt:lpstr>
      <vt:lpstr>PS-Signal</vt:lpstr>
      <vt:lpstr>PS-Signal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Luxem</dc:creator>
  <cp:lastModifiedBy>Kevin Luxem</cp:lastModifiedBy>
  <cp:revision>47</cp:revision>
  <dcterms:created xsi:type="dcterms:W3CDTF">2015-05-19T08:48:17Z</dcterms:created>
  <dcterms:modified xsi:type="dcterms:W3CDTF">2015-05-21T07:04:06Z</dcterms:modified>
</cp:coreProperties>
</file>