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6.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9" r:id="rId1"/>
    <p:sldMasterId id="2147483671" r:id="rId2"/>
    <p:sldMasterId id="2147483683" r:id="rId3"/>
    <p:sldMasterId id="2147483688" r:id="rId4"/>
    <p:sldMasterId id="2147483700" r:id="rId5"/>
    <p:sldMasterId id="2147483706" r:id="rId6"/>
    <p:sldMasterId id="2147483712" r:id="rId7"/>
    <p:sldMasterId id="2147483718" r:id="rId8"/>
  </p:sldMasterIdLst>
  <p:notesMasterIdLst>
    <p:notesMasterId r:id="rId72"/>
  </p:notesMasterIdLst>
  <p:sldIdLst>
    <p:sldId id="437" r:id="rId9"/>
    <p:sldId id="508" r:id="rId10"/>
    <p:sldId id="451" r:id="rId11"/>
    <p:sldId id="452" r:id="rId12"/>
    <p:sldId id="453" r:id="rId13"/>
    <p:sldId id="454" r:id="rId14"/>
    <p:sldId id="455" r:id="rId15"/>
    <p:sldId id="456" r:id="rId16"/>
    <p:sldId id="457" r:id="rId17"/>
    <p:sldId id="458" r:id="rId18"/>
    <p:sldId id="459" r:id="rId19"/>
    <p:sldId id="460" r:id="rId20"/>
    <p:sldId id="368" r:id="rId21"/>
    <p:sldId id="461" r:id="rId22"/>
    <p:sldId id="462" r:id="rId23"/>
    <p:sldId id="463" r:id="rId24"/>
    <p:sldId id="464" r:id="rId25"/>
    <p:sldId id="465" r:id="rId26"/>
    <p:sldId id="466" r:id="rId27"/>
    <p:sldId id="467" r:id="rId28"/>
    <p:sldId id="468" r:id="rId29"/>
    <p:sldId id="469" r:id="rId30"/>
    <p:sldId id="470" r:id="rId31"/>
    <p:sldId id="471" r:id="rId32"/>
    <p:sldId id="472" r:id="rId33"/>
    <p:sldId id="473" r:id="rId34"/>
    <p:sldId id="474" r:id="rId35"/>
    <p:sldId id="475" r:id="rId36"/>
    <p:sldId id="476" r:id="rId37"/>
    <p:sldId id="477" r:id="rId38"/>
    <p:sldId id="478" r:id="rId39"/>
    <p:sldId id="479" r:id="rId40"/>
    <p:sldId id="480" r:id="rId41"/>
    <p:sldId id="481" r:id="rId42"/>
    <p:sldId id="482" r:id="rId43"/>
    <p:sldId id="483" r:id="rId44"/>
    <p:sldId id="484" r:id="rId45"/>
    <p:sldId id="485" r:id="rId46"/>
    <p:sldId id="486" r:id="rId47"/>
    <p:sldId id="487" r:id="rId48"/>
    <p:sldId id="488" r:id="rId49"/>
    <p:sldId id="419" r:id="rId50"/>
    <p:sldId id="444" r:id="rId51"/>
    <p:sldId id="489" r:id="rId52"/>
    <p:sldId id="490" r:id="rId53"/>
    <p:sldId id="491" r:id="rId54"/>
    <p:sldId id="492" r:id="rId55"/>
    <p:sldId id="493" r:id="rId56"/>
    <p:sldId id="494" r:id="rId57"/>
    <p:sldId id="495" r:id="rId58"/>
    <p:sldId id="496" r:id="rId59"/>
    <p:sldId id="497" r:id="rId60"/>
    <p:sldId id="498" r:id="rId61"/>
    <p:sldId id="499" r:id="rId62"/>
    <p:sldId id="500" r:id="rId63"/>
    <p:sldId id="501" r:id="rId64"/>
    <p:sldId id="502" r:id="rId65"/>
    <p:sldId id="503" r:id="rId66"/>
    <p:sldId id="504" r:id="rId67"/>
    <p:sldId id="505" r:id="rId68"/>
    <p:sldId id="506" r:id="rId69"/>
    <p:sldId id="507" r:id="rId70"/>
    <p:sldId id="450" r:id="rId71"/>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8" autoAdjust="0"/>
    <p:restoredTop sz="94627" autoAdjust="0"/>
  </p:normalViewPr>
  <p:slideViewPr>
    <p:cSldViewPr>
      <p:cViewPr varScale="1">
        <p:scale>
          <a:sx n="72" d="100"/>
          <a:sy n="72" d="100"/>
        </p:scale>
        <p:origin x="133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Pool1</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Sheet1!$B$2:$B$11</c:f>
              <c:numCache>
                <c:formatCode>General</c:formatCode>
                <c:ptCount val="10"/>
                <c:pt idx="0">
                  <c:v>32</c:v>
                </c:pt>
                <c:pt idx="1">
                  <c:v>32</c:v>
                </c:pt>
                <c:pt idx="2">
                  <c:v>28</c:v>
                </c:pt>
                <c:pt idx="3">
                  <c:v>33</c:v>
                </c:pt>
                <c:pt idx="4">
                  <c:v>46</c:v>
                </c:pt>
                <c:pt idx="5">
                  <c:v>44</c:v>
                </c:pt>
                <c:pt idx="6">
                  <c:v>50</c:v>
                </c:pt>
                <c:pt idx="7">
                  <c:v>45</c:v>
                </c:pt>
                <c:pt idx="8">
                  <c:v>71</c:v>
                </c:pt>
                <c:pt idx="9">
                  <c:v>60</c:v>
                </c:pt>
              </c:numCache>
            </c:numRef>
          </c:val>
        </c:ser>
        <c:ser>
          <c:idx val="1"/>
          <c:order val="1"/>
          <c:tx>
            <c:strRef>
              <c:f>Sheet1!$C$1</c:f>
              <c:strCache>
                <c:ptCount val="1"/>
                <c:pt idx="0">
                  <c:v>Pool2</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Sheet1!$C$2:$C$11</c:f>
              <c:numCache>
                <c:formatCode>General</c:formatCode>
                <c:ptCount val="10"/>
                <c:pt idx="0">
                  <c:v>54</c:v>
                </c:pt>
                <c:pt idx="1">
                  <c:v>45</c:v>
                </c:pt>
                <c:pt idx="2">
                  <c:v>46</c:v>
                </c:pt>
                <c:pt idx="3">
                  <c:v>55</c:v>
                </c:pt>
                <c:pt idx="4">
                  <c:v>66</c:v>
                </c:pt>
                <c:pt idx="5">
                  <c:v>55</c:v>
                </c:pt>
                <c:pt idx="6">
                  <c:v>66</c:v>
                </c:pt>
                <c:pt idx="7">
                  <c:v>72</c:v>
                </c:pt>
                <c:pt idx="8">
                  <c:v>55</c:v>
                </c:pt>
                <c:pt idx="9">
                  <c:v>44</c:v>
                </c:pt>
              </c:numCache>
            </c:numRef>
          </c:val>
        </c:ser>
        <c:dLbls>
          <c:showLegendKey val="0"/>
          <c:showVal val="0"/>
          <c:showCatName val="0"/>
          <c:showSerName val="0"/>
          <c:showPercent val="0"/>
          <c:showBubbleSize val="0"/>
        </c:dLbls>
        <c:axId val="206258680"/>
        <c:axId val="206259072"/>
      </c:radarChart>
      <c:catAx>
        <c:axId val="206258680"/>
        <c:scaling>
          <c:orientation val="minMax"/>
        </c:scaling>
        <c:delete val="0"/>
        <c:axPos val="b"/>
        <c:majorGridlines/>
        <c:numFmt formatCode="General" sourceLinked="0"/>
        <c:majorTickMark val="out"/>
        <c:minorTickMark val="none"/>
        <c:tickLblPos val="nextTo"/>
        <c:crossAx val="206259072"/>
        <c:crosses val="autoZero"/>
        <c:auto val="1"/>
        <c:lblAlgn val="ctr"/>
        <c:lblOffset val="100"/>
        <c:noMultiLvlLbl val="0"/>
      </c:catAx>
      <c:valAx>
        <c:axId val="206259072"/>
        <c:scaling>
          <c:orientation val="minMax"/>
        </c:scaling>
        <c:delete val="0"/>
        <c:axPos val="l"/>
        <c:majorGridlines/>
        <c:numFmt formatCode="General" sourceLinked="1"/>
        <c:majorTickMark val="cross"/>
        <c:minorTickMark val="none"/>
        <c:tickLblPos val="nextTo"/>
        <c:crossAx val="206258680"/>
        <c:crosses val="autoZero"/>
        <c:crossBetween val="between"/>
      </c:valAx>
    </c:plotArea>
    <c:legend>
      <c:legendPos val="r"/>
      <c:overlay val="0"/>
    </c:legend>
    <c:plotVisOnly val="1"/>
    <c:dispBlanksAs val="gap"/>
    <c:showDLblsOverMax val="0"/>
  </c:chart>
  <c:txPr>
    <a:bodyPr/>
    <a:lstStyle/>
    <a:p>
      <a:pPr>
        <a:defRPr>
          <a:solidFill>
            <a:schemeClr val="bg2"/>
          </a:solidFil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4.wmf"/><Relationship Id="rId5" Type="http://schemas.openxmlformats.org/officeDocument/2006/relationships/image" Target="../media/image36.wmf"/><Relationship Id="rId4" Type="http://schemas.openxmlformats.org/officeDocument/2006/relationships/image" Target="../media/image3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5" Type="http://schemas.openxmlformats.org/officeDocument/2006/relationships/image" Target="../media/image41.wmf"/><Relationship Id="rId4" Type="http://schemas.openxmlformats.org/officeDocument/2006/relationships/image" Target="../media/image4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C238408C-6839-46EE-8131-EDA75C487F2E}" type="datetimeFigureOut">
              <a:rPr lang="en-US" smtClean="0"/>
              <a:pPr/>
              <a:t>7/30/2015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87D77045-401A-4D5E-BFE3-54C21A8A6634}" type="slidenum">
              <a:rPr lang="en-US" smtClean="0"/>
              <a:pPr/>
              <a:t>‹#›</a:t>
            </a:fld>
            <a:endParaRPr lang="en-US"/>
          </a:p>
        </p:txBody>
      </p:sp>
    </p:spTree>
    <p:extLst>
      <p:ext uri="{BB962C8B-B14F-4D97-AF65-F5344CB8AC3E}">
        <p14:creationId xmlns:p14="http://schemas.microsoft.com/office/powerpoint/2010/main" val="4210750136"/>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6774260-AAF8-4F7E-89D7-E4DFC88BB9AC}" type="slidenum">
              <a:rPr lang="en-GB"/>
              <a:pPr/>
              <a:t>43</a:t>
            </a:fld>
            <a:endParaRPr lang="en-GB"/>
          </a:p>
        </p:txBody>
      </p:sp>
      <p:sp>
        <p:nvSpPr>
          <p:cNvPr id="263170"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411385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2.bin"/></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3.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3.bin"/></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4.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4.bin"/></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5.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5.bin"/></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6.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7.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7.bin"/></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8.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8.bin"/></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vmlDrawing" Target="../drawings/vmlDrawing9.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oleObject9.bin"/></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13"/>
          <p:cNvGrpSpPr>
            <a:grpSpLocks/>
          </p:cNvGrpSpPr>
          <p:nvPr/>
        </p:nvGrpSpPr>
        <p:grpSpPr bwMode="auto">
          <a:xfrm>
            <a:off x="1143000" y="0"/>
            <a:ext cx="8001000" cy="849313"/>
            <a:chOff x="1143000" y="0"/>
            <a:chExt cx="8001000" cy="849313"/>
          </a:xfrm>
        </p:grpSpPr>
        <p:pic>
          <p:nvPicPr>
            <p:cNvPr id="5" name="Picture 20" descr="banner-ITonly"/>
            <p:cNvPicPr>
              <a:picLocks noChangeAspect="1" noChangeArrowheads="1"/>
            </p:cNvPicPr>
            <p:nvPr userDrawn="1"/>
          </p:nvPicPr>
          <p:blipFill>
            <a:blip r:embed="rId2" cstate="print"/>
            <a:srcRect/>
            <a:stretch>
              <a:fillRect/>
            </a:stretch>
          </p:blipFill>
          <p:spPr bwMode="auto">
            <a:xfrm>
              <a:off x="1143000" y="0"/>
              <a:ext cx="8001000" cy="849313"/>
            </a:xfrm>
            <a:prstGeom prst="rect">
              <a:avLst/>
            </a:prstGeom>
            <a:noFill/>
            <a:ln w="9525">
              <a:noFill/>
              <a:miter lim="800000"/>
              <a:headEnd/>
              <a:tailEnd/>
            </a:ln>
          </p:spPr>
        </p:pic>
        <p:sp>
          <p:nvSpPr>
            <p:cNvPr id="6" name="Title 1"/>
            <p:cNvSpPr txBox="1">
              <a:spLocks/>
            </p:cNvSpPr>
            <p:nvPr userDrawn="1"/>
          </p:nvSpPr>
          <p:spPr bwMode="auto">
            <a:xfrm>
              <a:off x="1295400" y="0"/>
              <a:ext cx="5562600" cy="838200"/>
            </a:xfrm>
            <a:prstGeom prst="rect">
              <a:avLst/>
            </a:prstGeom>
            <a:noFill/>
            <a:ln w="9525">
              <a:noFill/>
              <a:miter lim="800000"/>
              <a:headEnd/>
              <a:tailEnd/>
            </a:ln>
            <a:effectLst/>
          </p:spPr>
          <p:txBody>
            <a:bodyPr anchor="ctr"/>
            <a:lstStyle/>
            <a:p>
              <a:pPr>
                <a:defRPr/>
              </a:pPr>
              <a:r>
                <a:rPr lang="en-US" sz="3200" kern="0" dirty="0">
                  <a:solidFill>
                    <a:schemeClr val="bg1"/>
                  </a:solidFill>
                  <a:latin typeface="+mj-lt"/>
                  <a:ea typeface="+mj-ea"/>
                  <a:cs typeface="+mj-cs"/>
                </a:rPr>
                <a:t>Data &amp; Storage Services</a:t>
              </a:r>
            </a:p>
          </p:txBody>
        </p:sp>
      </p:grpSp>
      <p:pic>
        <p:nvPicPr>
          <p:cNvPr id="7" name="Picture 20" descr="CERNlogo-rgb"/>
          <p:cNvPicPr>
            <a:picLocks noChangeAspect="1" noChangeArrowheads="1"/>
          </p:cNvPicPr>
          <p:nvPr/>
        </p:nvPicPr>
        <p:blipFill>
          <a:blip r:embed="rId3" cstate="print"/>
          <a:srcRect/>
          <a:stretch>
            <a:fillRect/>
          </a:stretch>
        </p:blipFill>
        <p:spPr bwMode="auto">
          <a:xfrm>
            <a:off x="8458200" y="6172200"/>
            <a:ext cx="619125" cy="619125"/>
          </a:xfrm>
          <a:prstGeom prst="rect">
            <a:avLst/>
          </a:prstGeom>
          <a:noFill/>
          <a:ln w="9525">
            <a:noFill/>
            <a:miter lim="800000"/>
            <a:headEnd/>
            <a:tailEnd/>
          </a:ln>
        </p:spPr>
      </p:pic>
      <p:sp>
        <p:nvSpPr>
          <p:cNvPr id="8" name="Text Box 23"/>
          <p:cNvSpPr txBox="1">
            <a:spLocks noChangeArrowheads="1"/>
          </p:cNvSpPr>
          <p:nvPr/>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a:latin typeface="Tahoma" pitchFamily="34" charset="0"/>
              </a:rPr>
              <a:t>CERN IT Department</a:t>
            </a:r>
          </a:p>
          <a:p>
            <a:pPr algn="r">
              <a:defRPr/>
            </a:pPr>
            <a:r>
              <a:rPr lang="en-US" sz="900">
                <a:latin typeface="Tahoma" pitchFamily="34" charset="0"/>
              </a:rPr>
              <a:t>CH-1211 Genève 23</a:t>
            </a:r>
          </a:p>
          <a:p>
            <a:pPr algn="r">
              <a:defRPr/>
            </a:pPr>
            <a:r>
              <a:rPr lang="en-US" sz="900">
                <a:latin typeface="Tahoma" pitchFamily="34" charset="0"/>
              </a:rPr>
              <a:t>Switzerland</a:t>
            </a:r>
          </a:p>
          <a:p>
            <a:pPr algn="r">
              <a:defRPr/>
            </a:pPr>
            <a:r>
              <a:rPr lang="en-US" sz="1100" b="1">
                <a:latin typeface="Tahoma" pitchFamily="34" charset="0"/>
              </a:rPr>
              <a:t>www.cern.ch/i</a:t>
            </a:r>
            <a:r>
              <a:rPr lang="en-US" sz="1000" b="1">
                <a:latin typeface="Tahoma" pitchFamily="34" charset="0"/>
              </a:rPr>
              <a:t>t</a:t>
            </a:r>
          </a:p>
        </p:txBody>
      </p:sp>
      <p:grpSp>
        <p:nvGrpSpPr>
          <p:cNvPr id="3" name="Group 8"/>
          <p:cNvGrpSpPr>
            <a:grpSpLocks/>
          </p:cNvGrpSpPr>
          <p:nvPr/>
        </p:nvGrpSpPr>
        <p:grpSpPr bwMode="auto">
          <a:xfrm>
            <a:off x="-76200" y="0"/>
            <a:ext cx="1371600" cy="6099175"/>
            <a:chOff x="-76200" y="0"/>
            <a:chExt cx="1371600" cy="6099048"/>
          </a:xfrm>
        </p:grpSpPr>
        <p:pic>
          <p:nvPicPr>
            <p:cNvPr id="10" name="Picture 18" descr="0804041_19_DSS.tif"/>
            <p:cNvPicPr>
              <a:picLocks noChangeAspect="1"/>
            </p:cNvPicPr>
            <p:nvPr userDrawn="1"/>
          </p:nvPicPr>
          <p:blipFill>
            <a:blip r:embed="rId4" cstate="print"/>
            <a:srcRect l="26286" r="43674"/>
            <a:stretch>
              <a:fillRect/>
            </a:stretch>
          </p:blipFill>
          <p:spPr bwMode="auto">
            <a:xfrm>
              <a:off x="0" y="0"/>
              <a:ext cx="1219200" cy="6099048"/>
            </a:xfrm>
            <a:prstGeom prst="rect">
              <a:avLst/>
            </a:prstGeom>
            <a:noFill/>
            <a:ln w="9525">
              <a:noFill/>
              <a:miter lim="800000"/>
              <a:headEnd/>
              <a:tailEnd/>
            </a:ln>
          </p:spPr>
        </p:pic>
        <p:sp>
          <p:nvSpPr>
            <p:cNvPr id="11" name="TextBox 10"/>
            <p:cNvSpPr txBox="1"/>
            <p:nvPr userDrawn="1"/>
          </p:nvSpPr>
          <p:spPr>
            <a:xfrm>
              <a:off x="-76200" y="68262"/>
              <a:ext cx="1371600" cy="769921"/>
            </a:xfrm>
            <a:prstGeom prst="rect">
              <a:avLst/>
            </a:prstGeom>
            <a:noFill/>
          </p:spPr>
          <p:txBody>
            <a:bodyPr>
              <a:spAutoFit/>
            </a:bodyPr>
            <a:lstStyle/>
            <a:p>
              <a:pPr>
                <a:defRPr/>
              </a:pPr>
              <a:r>
                <a:rPr lang="en-US" sz="4400" dirty="0">
                  <a:solidFill>
                    <a:schemeClr val="bg1"/>
                  </a:solidFill>
                </a:rPr>
                <a:t>DSS</a:t>
              </a:r>
              <a:endParaRPr lang="en-US" sz="3600" dirty="0">
                <a:solidFill>
                  <a:schemeClr val="bg1"/>
                </a:solidFill>
              </a:endParaRPr>
            </a:p>
          </p:txBody>
        </p:sp>
      </p:gr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509AFA09-0066-4EF6-9C14-E7BC4379900F}"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38E90EB7-5703-4464-83AA-499CA0C939FB}"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5"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0985"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7" name="TextBox 6"/>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FA9AD961-8DEA-45E5-94AC-D1A08CE17B75}"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5"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2009"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7" name="TextBox 6"/>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8"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4C1548ED-2103-4DF9-A515-0DE00741EA32}"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5"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6"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3033"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8" name="TextBox 7"/>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A6F4D361-8431-42DF-86BB-CBB923711762}"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7"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8"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4057"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10" name="TextBox 9"/>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Footer Placeholder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2C1E1E48-CC22-4846-9C80-5DDC33E88F55}"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6"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5081"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8" name="TextBox 7"/>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3128176C-DC72-4CF6-8559-65B407A55F01}"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53200" cy="8382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1285852" y="6550223"/>
            <a:ext cx="642910" cy="307777"/>
          </a:xfrm>
          <a:prstGeom prst="rect">
            <a:avLst/>
          </a:prstGeom>
          <a:noFill/>
        </p:spPr>
        <p:txBody>
          <a:bodyPr wrap="square" rtlCol="0">
            <a:spAutoFit/>
          </a:bodyPr>
          <a:lstStyle/>
          <a:p>
            <a:pPr algn="l"/>
            <a:fld id="{A4AC1EBF-AD9C-46AB-AC4F-E63F65DA0EF7}" type="slidenum">
              <a:rPr lang="en-GB" sz="1400" smtClean="0"/>
              <a:pPr algn="l"/>
              <a:t>‹#›</a:t>
            </a:fld>
            <a:endParaRPr lang="en-GB" sz="1400"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6"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6105"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8" name="TextBox 7"/>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873CF192-0A1B-49D1-B317-91F102C3775E}"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4"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5"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7129"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7" name="TextBox 6"/>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19452174-9CE6-4928-96EC-978F73A2E78C}"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4"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5"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48153" name="Image" r:id="rId4" imgW="2006349" imgH="1434415" progId="">
                  <p:embed/>
                </p:oleObj>
              </mc:Choice>
              <mc:Fallback>
                <p:oleObj name="Image" r:id="rId4" imgW="2006349" imgH="1434415"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7" descr="0804041_19_DSS.tif"/>
          <p:cNvPicPr>
            <a:picLocks noChangeAspect="1"/>
          </p:cNvPicPr>
          <p:nvPr userDrawn="1"/>
        </p:nvPicPr>
        <p:blipFill>
          <a:blip r:embed="rId6"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7" name="TextBox 6"/>
          <p:cNvSpPr txBox="1"/>
          <p:nvPr userDrawn="1"/>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
        <p:nvSpPr>
          <p:cNvPr id="2" name="Vertical Title 1"/>
          <p:cNvSpPr>
            <a:spLocks noGrp="1"/>
          </p:cNvSpPr>
          <p:nvPr>
            <p:ph type="title" orient="vert"/>
          </p:nvPr>
        </p:nvSpPr>
        <p:spPr>
          <a:xfrm>
            <a:off x="6800850" y="0"/>
            <a:ext cx="219075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4198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0"/>
          <p:cNvSpPr>
            <a:spLocks noGrp="1" noChangeArrowheads="1"/>
          </p:cNvSpPr>
          <p:nvPr>
            <p:ph type="ftr" sz="quarter" idx="10"/>
          </p:nvPr>
        </p:nvSpPr>
        <p:spPr>
          <a:xfrm>
            <a:off x="2514600" y="6553200"/>
            <a:ext cx="6477000" cy="457200"/>
          </a:xfrm>
          <a:prstGeom prst="rect">
            <a:avLst/>
          </a:prstGeom>
        </p:spPr>
        <p:txBody>
          <a:bodyPr/>
          <a:lstStyle>
            <a:lvl1pPr>
              <a:defRPr/>
            </a:lvl1pPr>
          </a:lstStyle>
          <a:p>
            <a:pPr>
              <a:defRPr/>
            </a:pPr>
            <a:r>
              <a:rPr lang="en-US"/>
              <a:t> </a:t>
            </a:r>
            <a:r>
              <a:rPr lang="en-US">
                <a:solidFill>
                  <a:srgbClr val="3861AA"/>
                </a:solidFill>
              </a:rPr>
              <a:t>Presentation title - </a:t>
            </a:r>
            <a:fld id="{D2B15642-C8FB-4FC4-AE3E-3DB752B06356}" type="slidenum">
              <a:rPr lang="en-US">
                <a:solidFill>
                  <a:srgbClr val="3861AA"/>
                </a:solidFill>
              </a:rPr>
              <a:pPr>
                <a:defRPr/>
              </a:pPr>
              <a:t>‹#›</a:t>
            </a:fld>
            <a:endParaRPr lang="en-US">
              <a:solidFill>
                <a:srgbClr val="3861AA"/>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2229" y="200025"/>
            <a:ext cx="8911771" cy="127635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19894240"/>
      </p:ext>
    </p:extLst>
  </p:cSld>
  <p:clrMapOvr>
    <a:masterClrMapping/>
  </p:clrMapOvr>
  <p:transition>
    <p:strips dir="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36713" y="200025"/>
            <a:ext cx="7507287" cy="1276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4175"/>
            <a:ext cx="7772400" cy="4441825"/>
          </a:xfrm>
        </p:spPr>
        <p:txBody>
          <a:bodyPr/>
          <a:lstStyle/>
          <a:p>
            <a:endParaRPr lang="en-US"/>
          </a:p>
        </p:txBody>
      </p:sp>
    </p:spTree>
    <p:extLst>
      <p:ext uri="{BB962C8B-B14F-4D97-AF65-F5344CB8AC3E}">
        <p14:creationId xmlns:p14="http://schemas.microsoft.com/office/powerpoint/2010/main" val="3479366025"/>
      </p:ext>
    </p:extLst>
  </p:cSld>
  <p:clrMapOvr>
    <a:masterClrMapping/>
  </p:clrMapOvr>
  <p:transition>
    <p:strips dir="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13"/>
          <p:cNvGrpSpPr>
            <a:grpSpLocks/>
          </p:cNvGrpSpPr>
          <p:nvPr/>
        </p:nvGrpSpPr>
        <p:grpSpPr bwMode="auto">
          <a:xfrm>
            <a:off x="1143000" y="0"/>
            <a:ext cx="8001000" cy="849313"/>
            <a:chOff x="1143000" y="0"/>
            <a:chExt cx="8001000" cy="849313"/>
          </a:xfrm>
        </p:grpSpPr>
        <p:pic>
          <p:nvPicPr>
            <p:cNvPr id="5" name="Picture 20" descr="banner-ITonly"/>
            <p:cNvPicPr>
              <a:picLocks noChangeAspect="1" noChangeArrowheads="1"/>
            </p:cNvPicPr>
            <p:nvPr userDrawn="1"/>
          </p:nvPicPr>
          <p:blipFill>
            <a:blip r:embed="rId2" cstate="print"/>
            <a:srcRect/>
            <a:stretch>
              <a:fillRect/>
            </a:stretch>
          </p:blipFill>
          <p:spPr bwMode="auto">
            <a:xfrm>
              <a:off x="1143000" y="0"/>
              <a:ext cx="8001000" cy="849313"/>
            </a:xfrm>
            <a:prstGeom prst="rect">
              <a:avLst/>
            </a:prstGeom>
            <a:noFill/>
            <a:ln w="9525">
              <a:noFill/>
              <a:miter lim="800000"/>
              <a:headEnd/>
              <a:tailEnd/>
            </a:ln>
          </p:spPr>
        </p:pic>
        <p:sp>
          <p:nvSpPr>
            <p:cNvPr id="6" name="Title 1"/>
            <p:cNvSpPr txBox="1">
              <a:spLocks/>
            </p:cNvSpPr>
            <p:nvPr userDrawn="1"/>
          </p:nvSpPr>
          <p:spPr bwMode="auto">
            <a:xfrm>
              <a:off x="1295400" y="0"/>
              <a:ext cx="5562600" cy="838200"/>
            </a:xfrm>
            <a:prstGeom prst="rect">
              <a:avLst/>
            </a:prstGeom>
            <a:noFill/>
            <a:ln w="9525">
              <a:noFill/>
              <a:miter lim="800000"/>
              <a:headEnd/>
              <a:tailEnd/>
            </a:ln>
            <a:effectLst/>
          </p:spPr>
          <p:txBody>
            <a:bodyPr anchor="ctr"/>
            <a:lstStyle/>
            <a:p>
              <a:pPr>
                <a:defRPr/>
              </a:pPr>
              <a:r>
                <a:rPr lang="en-US" sz="3200" kern="0" dirty="0">
                  <a:solidFill>
                    <a:srgbClr val="FFFFFF"/>
                  </a:solidFill>
                </a:rPr>
                <a:t>Data &amp; Storage Services</a:t>
              </a:r>
            </a:p>
          </p:txBody>
        </p:sp>
      </p:grpSp>
      <p:pic>
        <p:nvPicPr>
          <p:cNvPr id="7" name="Picture 20" descr="CERNlogo-rgb"/>
          <p:cNvPicPr>
            <a:picLocks noChangeAspect="1" noChangeArrowheads="1"/>
          </p:cNvPicPr>
          <p:nvPr/>
        </p:nvPicPr>
        <p:blipFill>
          <a:blip r:embed="rId3" cstate="print"/>
          <a:srcRect/>
          <a:stretch>
            <a:fillRect/>
          </a:stretch>
        </p:blipFill>
        <p:spPr bwMode="auto">
          <a:xfrm>
            <a:off x="8458200" y="6172200"/>
            <a:ext cx="619125" cy="619125"/>
          </a:xfrm>
          <a:prstGeom prst="rect">
            <a:avLst/>
          </a:prstGeom>
          <a:noFill/>
          <a:ln w="9525">
            <a:noFill/>
            <a:miter lim="800000"/>
            <a:headEnd/>
            <a:tailEnd/>
          </a:ln>
        </p:spPr>
      </p:pic>
      <p:sp>
        <p:nvSpPr>
          <p:cNvPr id="8" name="Text Box 23"/>
          <p:cNvSpPr txBox="1">
            <a:spLocks noChangeArrowheads="1"/>
          </p:cNvSpPr>
          <p:nvPr/>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a:solidFill>
                  <a:srgbClr val="000000"/>
                </a:solidFill>
                <a:latin typeface="Tahoma" pitchFamily="34" charset="0"/>
              </a:rPr>
              <a:t>CERN IT Department</a:t>
            </a:r>
          </a:p>
          <a:p>
            <a:pPr algn="r">
              <a:defRPr/>
            </a:pPr>
            <a:r>
              <a:rPr lang="en-US" sz="900">
                <a:solidFill>
                  <a:srgbClr val="000000"/>
                </a:solidFill>
                <a:latin typeface="Tahoma" pitchFamily="34" charset="0"/>
              </a:rPr>
              <a:t>CH-1211 Genève 23</a:t>
            </a:r>
          </a:p>
          <a:p>
            <a:pPr algn="r">
              <a:defRPr/>
            </a:pPr>
            <a:r>
              <a:rPr lang="en-US" sz="900">
                <a:solidFill>
                  <a:srgbClr val="000000"/>
                </a:solidFill>
                <a:latin typeface="Tahoma" pitchFamily="34" charset="0"/>
              </a:rPr>
              <a:t>Switzerland</a:t>
            </a:r>
          </a:p>
          <a:p>
            <a:pPr algn="r">
              <a:defRPr/>
            </a:pPr>
            <a:r>
              <a:rPr lang="en-US" sz="1100" b="1">
                <a:solidFill>
                  <a:srgbClr val="000000"/>
                </a:solidFill>
                <a:latin typeface="Tahoma" pitchFamily="34" charset="0"/>
              </a:rPr>
              <a:t>www.cern.ch/i</a:t>
            </a:r>
            <a:r>
              <a:rPr lang="en-US" sz="1000" b="1">
                <a:solidFill>
                  <a:srgbClr val="000000"/>
                </a:solidFill>
                <a:latin typeface="Tahoma" pitchFamily="34" charset="0"/>
              </a:rPr>
              <a:t>t</a:t>
            </a:r>
          </a:p>
        </p:txBody>
      </p:sp>
      <p:grpSp>
        <p:nvGrpSpPr>
          <p:cNvPr id="3" name="Group 8"/>
          <p:cNvGrpSpPr>
            <a:grpSpLocks/>
          </p:cNvGrpSpPr>
          <p:nvPr/>
        </p:nvGrpSpPr>
        <p:grpSpPr bwMode="auto">
          <a:xfrm>
            <a:off x="-76200" y="0"/>
            <a:ext cx="1371600" cy="6099175"/>
            <a:chOff x="-76200" y="0"/>
            <a:chExt cx="1371600" cy="6099048"/>
          </a:xfrm>
        </p:grpSpPr>
        <p:pic>
          <p:nvPicPr>
            <p:cNvPr id="10" name="Picture 18" descr="0804041_19_DSS.tif"/>
            <p:cNvPicPr>
              <a:picLocks noChangeAspect="1"/>
            </p:cNvPicPr>
            <p:nvPr userDrawn="1"/>
          </p:nvPicPr>
          <p:blipFill>
            <a:blip r:embed="rId4" cstate="print"/>
            <a:srcRect l="26286" r="43674"/>
            <a:stretch>
              <a:fillRect/>
            </a:stretch>
          </p:blipFill>
          <p:spPr bwMode="auto">
            <a:xfrm>
              <a:off x="0" y="0"/>
              <a:ext cx="1219200" cy="6099048"/>
            </a:xfrm>
            <a:prstGeom prst="rect">
              <a:avLst/>
            </a:prstGeom>
            <a:noFill/>
            <a:ln w="9525">
              <a:noFill/>
              <a:miter lim="800000"/>
              <a:headEnd/>
              <a:tailEnd/>
            </a:ln>
          </p:spPr>
        </p:pic>
        <p:sp>
          <p:nvSpPr>
            <p:cNvPr id="11" name="TextBox 10"/>
            <p:cNvSpPr txBox="1"/>
            <p:nvPr userDrawn="1"/>
          </p:nvSpPr>
          <p:spPr>
            <a:xfrm>
              <a:off x="-76200" y="68262"/>
              <a:ext cx="1371600" cy="769921"/>
            </a:xfrm>
            <a:prstGeom prst="rect">
              <a:avLst/>
            </a:prstGeom>
            <a:noFill/>
          </p:spPr>
          <p:txBody>
            <a:bodyPr>
              <a:spAutoFit/>
            </a:bodyPr>
            <a:lstStyle/>
            <a:p>
              <a:pPr>
                <a:defRPr/>
              </a:pPr>
              <a:r>
                <a:rPr lang="en-US" sz="4400" dirty="0">
                  <a:solidFill>
                    <a:srgbClr val="FFFFFF"/>
                  </a:solidFill>
                </a:rPr>
                <a:t>DSS</a:t>
              </a:r>
              <a:endParaRPr lang="en-US" sz="3600" dirty="0">
                <a:solidFill>
                  <a:srgbClr val="FFFFFF"/>
                </a:solidFill>
              </a:endParaRPr>
            </a:p>
          </p:txBody>
        </p:sp>
      </p:gr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Tree>
    <p:extLst>
      <p:ext uri="{BB962C8B-B14F-4D97-AF65-F5344CB8AC3E}">
        <p14:creationId xmlns:p14="http://schemas.microsoft.com/office/powerpoint/2010/main" val="47794915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53200" cy="8382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1285852" y="6550223"/>
            <a:ext cx="642910" cy="307777"/>
          </a:xfrm>
          <a:prstGeom prst="rect">
            <a:avLst/>
          </a:prstGeom>
          <a:noFill/>
        </p:spPr>
        <p:txBody>
          <a:bodyPr wrap="square" rtlCol="0">
            <a:spAutoFit/>
          </a:bodyPr>
          <a:lstStyle/>
          <a:p>
            <a:fld id="{A4AC1EBF-AD9C-46AB-AC4F-E63F65DA0EF7}" type="slidenum">
              <a:rPr lang="en-GB" sz="1400" smtClean="0">
                <a:solidFill>
                  <a:srgbClr val="000000"/>
                </a:solidFill>
              </a:rPr>
              <a:pPr/>
              <a:t>‹#›</a:t>
            </a:fld>
            <a:endParaRPr lang="en-GB" sz="1400" dirty="0">
              <a:solidFill>
                <a:srgbClr val="000000"/>
              </a:solidFill>
            </a:endParaRPr>
          </a:p>
        </p:txBody>
      </p:sp>
    </p:spTree>
    <p:extLst>
      <p:ext uri="{BB962C8B-B14F-4D97-AF65-F5344CB8AC3E}">
        <p14:creationId xmlns:p14="http://schemas.microsoft.com/office/powerpoint/2010/main" val="287030441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759593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77179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solidFill>
                <a:srgbClr val="000000"/>
              </a:solidFill>
            </a:endParaRPr>
          </a:p>
        </p:txBody>
      </p:sp>
    </p:spTree>
    <p:extLst>
      <p:ext uri="{BB962C8B-B14F-4D97-AF65-F5344CB8AC3E}">
        <p14:creationId xmlns:p14="http://schemas.microsoft.com/office/powerpoint/2010/main" val="1568321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629400" cy="838200"/>
          </a:xfrm>
        </p:spPr>
        <p:txBody>
          <a:bodyPr/>
          <a:lstStyle/>
          <a:p>
            <a:r>
              <a:rPr lang="en-US" smtClean="0"/>
              <a:t>Click to edit Master title style</a:t>
            </a:r>
            <a:endParaRPr lang="en-US"/>
          </a:p>
        </p:txBody>
      </p:sp>
      <p:sp>
        <p:nvSpPr>
          <p:cNvPr id="3" name="TextBox 2"/>
          <p:cNvSpPr txBox="1"/>
          <p:nvPr userDrawn="1"/>
        </p:nvSpPr>
        <p:spPr>
          <a:xfrm>
            <a:off x="8501090" y="6550247"/>
            <a:ext cx="642910" cy="307777"/>
          </a:xfrm>
          <a:prstGeom prst="rect">
            <a:avLst/>
          </a:prstGeom>
          <a:noFill/>
        </p:spPr>
        <p:txBody>
          <a:bodyPr wrap="square" rtlCol="0">
            <a:spAutoFit/>
          </a:bodyPr>
          <a:lstStyle/>
          <a:p>
            <a:pPr algn="r"/>
            <a:fld id="{A4AC1EBF-AD9C-46AB-AC4F-E63F65DA0EF7}" type="slidenum">
              <a:rPr lang="en-GB" sz="1400" smtClean="0">
                <a:solidFill>
                  <a:srgbClr val="000000"/>
                </a:solidFill>
              </a:rPr>
              <a:pPr algn="r"/>
              <a:t>‹#›</a:t>
            </a:fld>
            <a:endParaRPr lang="en-GB" sz="1400" dirty="0">
              <a:solidFill>
                <a:srgbClr val="000000"/>
              </a:solidFill>
            </a:endParaRPr>
          </a:p>
        </p:txBody>
      </p:sp>
    </p:spTree>
    <p:extLst>
      <p:ext uri="{BB962C8B-B14F-4D97-AF65-F5344CB8AC3E}">
        <p14:creationId xmlns:p14="http://schemas.microsoft.com/office/powerpoint/2010/main" val="40076624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378259452"/>
      </p:ext>
    </p:extLst>
  </p:cSld>
  <p:clrMapOvr>
    <a:masterClrMapping/>
  </p:clrMapOvr>
  <p:transition>
    <p:dissolv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solidFill>
                <a:srgbClr val="000000"/>
              </a:solidFill>
            </a:endParaRPr>
          </a:p>
        </p:txBody>
      </p:sp>
    </p:spTree>
    <p:extLst>
      <p:ext uri="{BB962C8B-B14F-4D97-AF65-F5344CB8AC3E}">
        <p14:creationId xmlns:p14="http://schemas.microsoft.com/office/powerpoint/2010/main" val="832420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solidFill>
                <a:srgbClr val="000000"/>
              </a:solidFill>
            </a:endParaRPr>
          </a:p>
        </p:txBody>
      </p:sp>
    </p:spTree>
    <p:extLst>
      <p:ext uri="{BB962C8B-B14F-4D97-AF65-F5344CB8AC3E}">
        <p14:creationId xmlns:p14="http://schemas.microsoft.com/office/powerpoint/2010/main" val="6697036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pPr>
              <a:defRPr/>
            </a:pPr>
            <a:r>
              <a:rPr lang="en-US">
                <a:solidFill>
                  <a:srgbClr val="000000"/>
                </a:solidFill>
              </a:rPr>
              <a:t> </a:t>
            </a:r>
            <a:r>
              <a:rPr lang="en-US">
                <a:solidFill>
                  <a:srgbClr val="3861AA"/>
                </a:solidFill>
              </a:rPr>
              <a:t>Presentation Title - </a:t>
            </a:r>
            <a:fld id="{509AFA09-0066-4EF6-9C14-E7BC4379900F}" type="slidenum">
              <a:rPr lang="en-US">
                <a:solidFill>
                  <a:srgbClr val="3861AA"/>
                </a:solidFill>
              </a:rPr>
              <a:pPr>
                <a:defRPr/>
              </a:pPr>
              <a:t>‹#›</a:t>
            </a:fld>
            <a:endParaRPr lang="en-US">
              <a:solidFill>
                <a:srgbClr val="3861AA"/>
              </a:solidFill>
            </a:endParaRPr>
          </a:p>
        </p:txBody>
      </p:sp>
    </p:spTree>
    <p:extLst>
      <p:ext uri="{BB962C8B-B14F-4D97-AF65-F5344CB8AC3E}">
        <p14:creationId xmlns:p14="http://schemas.microsoft.com/office/powerpoint/2010/main" val="14796988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pPr>
              <a:defRPr/>
            </a:pPr>
            <a:r>
              <a:rPr lang="en-US">
                <a:solidFill>
                  <a:srgbClr val="000000"/>
                </a:solidFill>
              </a:rPr>
              <a:t> </a:t>
            </a:r>
            <a:r>
              <a:rPr lang="en-US">
                <a:solidFill>
                  <a:srgbClr val="3861AA"/>
                </a:solidFill>
              </a:rPr>
              <a:t>Presentation Title - </a:t>
            </a:r>
            <a:fld id="{38E90EB7-5703-4464-83AA-499CA0C939FB}" type="slidenum">
              <a:rPr lang="en-US">
                <a:solidFill>
                  <a:srgbClr val="3861AA"/>
                </a:solidFill>
              </a:rPr>
              <a:pPr>
                <a:defRPr/>
              </a:pPr>
              <a:t>‹#›</a:t>
            </a:fld>
            <a:endParaRPr lang="en-US">
              <a:solidFill>
                <a:srgbClr val="3861AA"/>
              </a:solidFill>
            </a:endParaRPr>
          </a:p>
        </p:txBody>
      </p:sp>
    </p:spTree>
    <p:extLst>
      <p:ext uri="{BB962C8B-B14F-4D97-AF65-F5344CB8AC3E}">
        <p14:creationId xmlns:p14="http://schemas.microsoft.com/office/powerpoint/2010/main" val="25140925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9144000" cy="1143000"/>
          </a:xfrm>
        </p:spPr>
        <p:txBody>
          <a:bodyPr/>
          <a:lstStyle>
            <a:lvl1pPr algn="ctr">
              <a:defRPr/>
            </a:lvl1pPr>
          </a:lstStyle>
          <a:p>
            <a:r>
              <a:rPr lang="en-US"/>
              <a:t>Master title style</a:t>
            </a:r>
          </a:p>
        </p:txBody>
      </p:sp>
      <p:sp>
        <p:nvSpPr>
          <p:cNvPr id="292867" name="Rectangle 3"/>
          <p:cNvSpPr>
            <a:spLocks noGrp="1" noChangeArrowheads="1"/>
          </p:cNvSpPr>
          <p:nvPr>
            <p:ph type="subTitle" sz="quarter" idx="1"/>
          </p:nvPr>
        </p:nvSpPr>
        <p:spPr>
          <a:xfrm>
            <a:off x="792163" y="3995738"/>
            <a:ext cx="7818437" cy="1752600"/>
          </a:xfrm>
        </p:spPr>
        <p:txBody>
          <a:bodyPr/>
          <a:lstStyle>
            <a:lvl1pPr marL="0" indent="0" algn="ctr">
              <a:buFont typeface="Wingdings" pitchFamily="2" charset="2"/>
              <a:buNone/>
              <a:defRPr sz="1800"/>
            </a:lvl1pPr>
          </a:lstStyle>
          <a:p>
            <a:r>
              <a:rPr lang="en-US"/>
              <a:t>Click to edit Master subtitle style</a:t>
            </a:r>
          </a:p>
        </p:txBody>
      </p:sp>
      <p:pic>
        <p:nvPicPr>
          <p:cNvPr id="292871" name="Picture 7"/>
          <p:cNvPicPr>
            <a:picLocks noChangeArrowheads="1"/>
          </p:cNvPicPr>
          <p:nvPr/>
        </p:nvPicPr>
        <p:blipFill>
          <a:blip r:embed="rId2" cstate="print"/>
          <a:srcRect/>
          <a:stretch>
            <a:fillRect/>
          </a:stretch>
        </p:blipFill>
        <p:spPr bwMode="auto">
          <a:xfrm>
            <a:off x="5822950" y="696913"/>
            <a:ext cx="1143000" cy="1143000"/>
          </a:xfrm>
          <a:prstGeom prst="rect">
            <a:avLst/>
          </a:prstGeom>
          <a:noFill/>
          <a:ln w="9525">
            <a:noFill/>
            <a:miter lim="800000"/>
            <a:headEnd/>
            <a:tailEnd/>
          </a:ln>
          <a:effectLst/>
        </p:spPr>
      </p:pic>
      <p:pic>
        <p:nvPicPr>
          <p:cNvPr id="6" name="Picture 27" descr="CSC_logo_2-3_small"/>
          <p:cNvPicPr>
            <a:picLocks noChangeAspect="1" noChangeArrowheads="1"/>
          </p:cNvPicPr>
          <p:nvPr userDrawn="1"/>
        </p:nvPicPr>
        <p:blipFill>
          <a:blip r:embed="rId3" cstate="print"/>
          <a:srcRect l="11018" r="11018"/>
          <a:stretch>
            <a:fillRect/>
          </a:stretch>
        </p:blipFill>
        <p:spPr bwMode="auto">
          <a:xfrm>
            <a:off x="2488974" y="718458"/>
            <a:ext cx="1922556" cy="1117600"/>
          </a:xfrm>
          <a:prstGeom prst="rect">
            <a:avLst/>
          </a:prstGeom>
          <a:noFill/>
          <a:ln w="9525">
            <a:noFill/>
            <a:miter lim="800000"/>
            <a:headEnd/>
            <a:tailEnd/>
          </a:ln>
        </p:spPr>
      </p:pic>
    </p:spTree>
    <p:extLst>
      <p:ext uri="{BB962C8B-B14F-4D97-AF65-F5344CB8AC3E}">
        <p14:creationId xmlns:p14="http://schemas.microsoft.com/office/powerpoint/2010/main" val="635155731"/>
      </p:ext>
    </p:extLst>
  </p:cSld>
  <p:clrMapOvr>
    <a:masterClrMapping/>
  </p:clrMapOvr>
  <p:transition>
    <p:strips dir="rd"/>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2229" y="200025"/>
            <a:ext cx="8911771" cy="127635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89387550"/>
      </p:ext>
    </p:extLst>
  </p:cSld>
  <p:clrMapOvr>
    <a:masterClrMapping/>
  </p:clrMapOvr>
  <p:transition>
    <p:strips dir="rd"/>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2006068"/>
      </p:ext>
    </p:extLst>
  </p:cSld>
  <p:clrMapOvr>
    <a:masterClrMapping/>
  </p:clrMapOvr>
  <p:transition>
    <p:strips dir="rd"/>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36713" y="200025"/>
            <a:ext cx="7507287" cy="1276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4175"/>
            <a:ext cx="7772400" cy="4441825"/>
          </a:xfrm>
        </p:spPr>
        <p:txBody>
          <a:bodyPr/>
          <a:lstStyle/>
          <a:p>
            <a:endParaRPr lang="en-US"/>
          </a:p>
        </p:txBody>
      </p:sp>
    </p:spTree>
    <p:extLst>
      <p:ext uri="{BB962C8B-B14F-4D97-AF65-F5344CB8AC3E}">
        <p14:creationId xmlns:p14="http://schemas.microsoft.com/office/powerpoint/2010/main" val="1612253339"/>
      </p:ext>
    </p:extLst>
  </p:cSld>
  <p:clrMapOvr>
    <a:masterClrMapping/>
  </p:clrMapOvr>
  <p:transition>
    <p:strips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sp>
        <p:nvSpPr>
          <p:cNvPr id="2" name="TextBox 1"/>
          <p:cNvSpPr txBox="1"/>
          <p:nvPr userDrawn="1"/>
        </p:nvSpPr>
        <p:spPr>
          <a:xfrm>
            <a:off x="21792" y="6608385"/>
            <a:ext cx="1694695" cy="276999"/>
          </a:xfrm>
          <a:prstGeom prst="rect">
            <a:avLst/>
          </a:prstGeom>
          <a:noFill/>
        </p:spPr>
        <p:txBody>
          <a:bodyPr wrap="none" rtlCol="0">
            <a:spAutoFit/>
          </a:bodyPr>
          <a:lstStyle/>
          <a:p>
            <a:r>
              <a:rPr lang="en-US" sz="1200" dirty="0" smtClean="0">
                <a:solidFill>
                  <a:srgbClr val="B3AAC8">
                    <a:lumMod val="60000"/>
                    <a:lumOff val="40000"/>
                  </a:srgbClr>
                </a:solidFill>
              </a:rPr>
              <a:t>Alberto Pace, slide </a:t>
            </a:r>
            <a:fld id="{F89E1AD4-6486-4C87-85E6-627915223F02}" type="slidenum">
              <a:rPr lang="en-US" sz="1200" smtClean="0">
                <a:solidFill>
                  <a:srgbClr val="B3AAC8">
                    <a:lumMod val="60000"/>
                    <a:lumOff val="40000"/>
                  </a:srgbClr>
                </a:solidFill>
              </a:rPr>
              <a:pPr/>
              <a:t>‹#›</a:t>
            </a:fld>
            <a:endParaRPr lang="en-GB" sz="1200" dirty="0">
              <a:solidFill>
                <a:srgbClr val="B3AAC8">
                  <a:lumMod val="60000"/>
                  <a:lumOff val="40000"/>
                </a:srgbClr>
              </a:solidFill>
            </a:endParaRPr>
          </a:p>
        </p:txBody>
      </p:sp>
    </p:spTree>
    <p:extLst>
      <p:ext uri="{BB962C8B-B14F-4D97-AF65-F5344CB8AC3E}">
        <p14:creationId xmlns:p14="http://schemas.microsoft.com/office/powerpoint/2010/main" val="243243732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9144000" cy="1143000"/>
          </a:xfrm>
        </p:spPr>
        <p:txBody>
          <a:bodyPr/>
          <a:lstStyle>
            <a:lvl1pPr algn="ctr">
              <a:defRPr/>
            </a:lvl1pPr>
          </a:lstStyle>
          <a:p>
            <a:r>
              <a:rPr lang="en-US"/>
              <a:t>Master title style</a:t>
            </a:r>
          </a:p>
        </p:txBody>
      </p:sp>
      <p:sp>
        <p:nvSpPr>
          <p:cNvPr id="292867" name="Rectangle 3"/>
          <p:cNvSpPr>
            <a:spLocks noGrp="1" noChangeArrowheads="1"/>
          </p:cNvSpPr>
          <p:nvPr>
            <p:ph type="subTitle" sz="quarter" idx="1"/>
          </p:nvPr>
        </p:nvSpPr>
        <p:spPr>
          <a:xfrm>
            <a:off x="792163" y="3995738"/>
            <a:ext cx="7818437" cy="1752600"/>
          </a:xfrm>
        </p:spPr>
        <p:txBody>
          <a:bodyPr/>
          <a:lstStyle>
            <a:lvl1pPr marL="0" indent="0" algn="ctr">
              <a:buFont typeface="Wingdings" pitchFamily="2" charset="2"/>
              <a:buNone/>
              <a:defRPr sz="1800"/>
            </a:lvl1pPr>
          </a:lstStyle>
          <a:p>
            <a:r>
              <a:rPr lang="en-US"/>
              <a:t>Click to edit Master subtitle style</a:t>
            </a:r>
          </a:p>
        </p:txBody>
      </p:sp>
      <p:pic>
        <p:nvPicPr>
          <p:cNvPr id="292871" name="Picture 7"/>
          <p:cNvPicPr>
            <a:picLocks noChangeArrowheads="1"/>
          </p:cNvPicPr>
          <p:nvPr/>
        </p:nvPicPr>
        <p:blipFill>
          <a:blip r:embed="rId2" cstate="print"/>
          <a:srcRect/>
          <a:stretch>
            <a:fillRect/>
          </a:stretch>
        </p:blipFill>
        <p:spPr bwMode="auto">
          <a:xfrm>
            <a:off x="5822950" y="696913"/>
            <a:ext cx="1143000" cy="1143000"/>
          </a:xfrm>
          <a:prstGeom prst="rect">
            <a:avLst/>
          </a:prstGeom>
          <a:noFill/>
          <a:ln w="9525">
            <a:noFill/>
            <a:miter lim="800000"/>
            <a:headEnd/>
            <a:tailEnd/>
          </a:ln>
          <a:effectLst/>
        </p:spPr>
      </p:pic>
      <p:pic>
        <p:nvPicPr>
          <p:cNvPr id="6" name="Picture 27" descr="CSC_logo_2-3_small"/>
          <p:cNvPicPr>
            <a:picLocks noChangeAspect="1" noChangeArrowheads="1"/>
          </p:cNvPicPr>
          <p:nvPr userDrawn="1"/>
        </p:nvPicPr>
        <p:blipFill>
          <a:blip r:embed="rId3" cstate="print"/>
          <a:srcRect l="11018" r="11018"/>
          <a:stretch>
            <a:fillRect/>
          </a:stretch>
        </p:blipFill>
        <p:spPr bwMode="auto">
          <a:xfrm>
            <a:off x="2488974" y="718458"/>
            <a:ext cx="1922556" cy="1117600"/>
          </a:xfrm>
          <a:prstGeom prst="rect">
            <a:avLst/>
          </a:prstGeom>
          <a:noFill/>
          <a:ln w="9525">
            <a:noFill/>
            <a:miter lim="800000"/>
            <a:headEnd/>
            <a:tailEnd/>
          </a:ln>
        </p:spPr>
      </p:pic>
    </p:spTree>
    <p:extLst>
      <p:ext uri="{BB962C8B-B14F-4D97-AF65-F5344CB8AC3E}">
        <p14:creationId xmlns:p14="http://schemas.microsoft.com/office/powerpoint/2010/main" val="2414926526"/>
      </p:ext>
    </p:extLst>
  </p:cSld>
  <p:clrMapOvr>
    <a:masterClrMapping/>
  </p:clrMapOvr>
  <p:transition>
    <p:strips dir="rd"/>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2229" y="200025"/>
            <a:ext cx="8911771" cy="127635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7080225"/>
      </p:ext>
    </p:extLst>
  </p:cSld>
  <p:clrMapOvr>
    <a:masterClrMapping/>
  </p:clrMapOvr>
  <p:transition>
    <p:strips dir="rd"/>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47202254"/>
      </p:ext>
    </p:extLst>
  </p:cSld>
  <p:clrMapOvr>
    <a:masterClrMapping/>
  </p:clrMapOvr>
  <p:transition>
    <p:strips dir="rd"/>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36713" y="200025"/>
            <a:ext cx="7507287" cy="1276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4175"/>
            <a:ext cx="7772400" cy="4441825"/>
          </a:xfrm>
        </p:spPr>
        <p:txBody>
          <a:bodyPr/>
          <a:lstStyle/>
          <a:p>
            <a:endParaRPr lang="en-US"/>
          </a:p>
        </p:txBody>
      </p:sp>
    </p:spTree>
    <p:extLst>
      <p:ext uri="{BB962C8B-B14F-4D97-AF65-F5344CB8AC3E}">
        <p14:creationId xmlns:p14="http://schemas.microsoft.com/office/powerpoint/2010/main" val="2880766983"/>
      </p:ext>
    </p:extLst>
  </p:cSld>
  <p:clrMapOvr>
    <a:masterClrMapping/>
  </p:clrMapOvr>
  <p:transition>
    <p:strips dir="rd"/>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sp>
        <p:nvSpPr>
          <p:cNvPr id="2" name="TextBox 1"/>
          <p:cNvSpPr txBox="1"/>
          <p:nvPr userDrawn="1"/>
        </p:nvSpPr>
        <p:spPr>
          <a:xfrm>
            <a:off x="21792" y="6608385"/>
            <a:ext cx="1694695" cy="276999"/>
          </a:xfrm>
          <a:prstGeom prst="rect">
            <a:avLst/>
          </a:prstGeom>
          <a:noFill/>
        </p:spPr>
        <p:txBody>
          <a:bodyPr wrap="none" rtlCol="0">
            <a:spAutoFit/>
          </a:bodyPr>
          <a:lstStyle/>
          <a:p>
            <a:r>
              <a:rPr lang="en-US" sz="1200" dirty="0" smtClean="0">
                <a:solidFill>
                  <a:srgbClr val="B3AAC8">
                    <a:lumMod val="60000"/>
                    <a:lumOff val="40000"/>
                  </a:srgbClr>
                </a:solidFill>
              </a:rPr>
              <a:t>Alberto Pace, slide </a:t>
            </a:r>
            <a:fld id="{F89E1AD4-6486-4C87-85E6-627915223F02}" type="slidenum">
              <a:rPr lang="en-US" sz="1200" smtClean="0">
                <a:solidFill>
                  <a:srgbClr val="B3AAC8">
                    <a:lumMod val="60000"/>
                    <a:lumOff val="40000"/>
                  </a:srgbClr>
                </a:solidFill>
              </a:rPr>
              <a:pPr/>
              <a:t>‹#›</a:t>
            </a:fld>
            <a:endParaRPr lang="en-GB" sz="1200" dirty="0">
              <a:solidFill>
                <a:srgbClr val="B3AAC8">
                  <a:lumMod val="60000"/>
                  <a:lumOff val="40000"/>
                </a:srgbClr>
              </a:solidFill>
            </a:endParaRPr>
          </a:p>
        </p:txBody>
      </p:sp>
    </p:spTree>
    <p:extLst>
      <p:ext uri="{BB962C8B-B14F-4D97-AF65-F5344CB8AC3E}">
        <p14:creationId xmlns:p14="http://schemas.microsoft.com/office/powerpoint/2010/main" val="21044182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9144000" cy="1143000"/>
          </a:xfrm>
        </p:spPr>
        <p:txBody>
          <a:bodyPr/>
          <a:lstStyle>
            <a:lvl1pPr algn="ctr">
              <a:defRPr/>
            </a:lvl1pPr>
          </a:lstStyle>
          <a:p>
            <a:r>
              <a:rPr lang="en-US"/>
              <a:t>Master title style</a:t>
            </a:r>
          </a:p>
        </p:txBody>
      </p:sp>
      <p:sp>
        <p:nvSpPr>
          <p:cNvPr id="292867" name="Rectangle 3"/>
          <p:cNvSpPr>
            <a:spLocks noGrp="1" noChangeArrowheads="1"/>
          </p:cNvSpPr>
          <p:nvPr>
            <p:ph type="subTitle" sz="quarter" idx="1"/>
          </p:nvPr>
        </p:nvSpPr>
        <p:spPr>
          <a:xfrm>
            <a:off x="792163" y="3995738"/>
            <a:ext cx="7818437" cy="1752600"/>
          </a:xfrm>
        </p:spPr>
        <p:txBody>
          <a:bodyPr/>
          <a:lstStyle>
            <a:lvl1pPr marL="0" indent="0" algn="ctr">
              <a:buFont typeface="Wingdings" pitchFamily="2" charset="2"/>
              <a:buNone/>
              <a:defRPr sz="1800"/>
            </a:lvl1pPr>
          </a:lstStyle>
          <a:p>
            <a:r>
              <a:rPr lang="en-US"/>
              <a:t>Click to edit Master subtitle style</a:t>
            </a:r>
          </a:p>
        </p:txBody>
      </p:sp>
      <p:pic>
        <p:nvPicPr>
          <p:cNvPr id="292871" name="Picture 7"/>
          <p:cNvPicPr>
            <a:picLocks noChangeArrowheads="1"/>
          </p:cNvPicPr>
          <p:nvPr/>
        </p:nvPicPr>
        <p:blipFill>
          <a:blip r:embed="rId2" cstate="print"/>
          <a:srcRect/>
          <a:stretch>
            <a:fillRect/>
          </a:stretch>
        </p:blipFill>
        <p:spPr bwMode="auto">
          <a:xfrm>
            <a:off x="5822950" y="696913"/>
            <a:ext cx="1143000" cy="1143000"/>
          </a:xfrm>
          <a:prstGeom prst="rect">
            <a:avLst/>
          </a:prstGeom>
          <a:noFill/>
          <a:ln w="9525">
            <a:noFill/>
            <a:miter lim="800000"/>
            <a:headEnd/>
            <a:tailEnd/>
          </a:ln>
          <a:effectLst/>
        </p:spPr>
      </p:pic>
      <p:pic>
        <p:nvPicPr>
          <p:cNvPr id="6" name="Picture 27" descr="CSC_logo_2-3_small"/>
          <p:cNvPicPr>
            <a:picLocks noChangeAspect="1" noChangeArrowheads="1"/>
          </p:cNvPicPr>
          <p:nvPr userDrawn="1"/>
        </p:nvPicPr>
        <p:blipFill>
          <a:blip r:embed="rId3" cstate="print"/>
          <a:srcRect l="11018" r="11018"/>
          <a:stretch>
            <a:fillRect/>
          </a:stretch>
        </p:blipFill>
        <p:spPr bwMode="auto">
          <a:xfrm>
            <a:off x="2488974" y="718458"/>
            <a:ext cx="1922556" cy="1117600"/>
          </a:xfrm>
          <a:prstGeom prst="rect">
            <a:avLst/>
          </a:prstGeom>
          <a:noFill/>
          <a:ln w="9525">
            <a:noFill/>
            <a:miter lim="800000"/>
            <a:headEnd/>
            <a:tailEnd/>
          </a:ln>
        </p:spPr>
      </p:pic>
    </p:spTree>
    <p:extLst>
      <p:ext uri="{BB962C8B-B14F-4D97-AF65-F5344CB8AC3E}">
        <p14:creationId xmlns:p14="http://schemas.microsoft.com/office/powerpoint/2010/main" val="1613933022"/>
      </p:ext>
    </p:extLst>
  </p:cSld>
  <p:clrMapOvr>
    <a:masterClrMapping/>
  </p:clrMapOvr>
  <p:transition>
    <p:strips dir="rd"/>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2229" y="200025"/>
            <a:ext cx="8911771" cy="127635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96819813"/>
      </p:ext>
    </p:extLst>
  </p:cSld>
  <p:clrMapOvr>
    <a:masterClrMapping/>
  </p:clrMapOvr>
  <p:transition>
    <p:strips dir="rd"/>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8126037"/>
      </p:ext>
    </p:extLst>
  </p:cSld>
  <p:clrMapOvr>
    <a:masterClrMapping/>
  </p:clrMapOvr>
  <p:transition>
    <p:strips dir="rd"/>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36713" y="200025"/>
            <a:ext cx="7507287" cy="1276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4175"/>
            <a:ext cx="7772400" cy="4441825"/>
          </a:xfrm>
        </p:spPr>
        <p:txBody>
          <a:bodyPr/>
          <a:lstStyle/>
          <a:p>
            <a:endParaRPr lang="en-US"/>
          </a:p>
        </p:txBody>
      </p:sp>
    </p:spTree>
    <p:extLst>
      <p:ext uri="{BB962C8B-B14F-4D97-AF65-F5344CB8AC3E}">
        <p14:creationId xmlns:p14="http://schemas.microsoft.com/office/powerpoint/2010/main" val="347226567"/>
      </p:ext>
    </p:extLst>
  </p:cSld>
  <p:clrMapOvr>
    <a:masterClrMapping/>
  </p:clrMapOvr>
  <p:transition>
    <p:strips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sp>
        <p:nvSpPr>
          <p:cNvPr id="2" name="TextBox 1"/>
          <p:cNvSpPr txBox="1"/>
          <p:nvPr userDrawn="1"/>
        </p:nvSpPr>
        <p:spPr>
          <a:xfrm>
            <a:off x="21792" y="6608385"/>
            <a:ext cx="1694695" cy="276999"/>
          </a:xfrm>
          <a:prstGeom prst="rect">
            <a:avLst/>
          </a:prstGeom>
          <a:noFill/>
        </p:spPr>
        <p:txBody>
          <a:bodyPr wrap="none" rtlCol="0">
            <a:spAutoFit/>
          </a:bodyPr>
          <a:lstStyle/>
          <a:p>
            <a:r>
              <a:rPr lang="en-US" sz="1200" dirty="0" smtClean="0">
                <a:solidFill>
                  <a:srgbClr val="B3AAC8">
                    <a:lumMod val="60000"/>
                    <a:lumOff val="40000"/>
                  </a:srgbClr>
                </a:solidFill>
              </a:rPr>
              <a:t>Alberto Pace, slide </a:t>
            </a:r>
            <a:fld id="{F89E1AD4-6486-4C87-85E6-627915223F02}" type="slidenum">
              <a:rPr lang="en-US" sz="1200" smtClean="0">
                <a:solidFill>
                  <a:srgbClr val="B3AAC8">
                    <a:lumMod val="60000"/>
                    <a:lumOff val="40000"/>
                  </a:srgbClr>
                </a:solidFill>
              </a:rPr>
              <a:pPr/>
              <a:t>‹#›</a:t>
            </a:fld>
            <a:endParaRPr lang="en-GB" sz="1200" dirty="0">
              <a:solidFill>
                <a:srgbClr val="B3AAC8">
                  <a:lumMod val="60000"/>
                  <a:lumOff val="40000"/>
                </a:srgbClr>
              </a:solidFill>
            </a:endParaRPr>
          </a:p>
        </p:txBody>
      </p:sp>
    </p:spTree>
    <p:extLst>
      <p:ext uri="{BB962C8B-B14F-4D97-AF65-F5344CB8AC3E}">
        <p14:creationId xmlns:p14="http://schemas.microsoft.com/office/powerpoint/2010/main" val="374064907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9144000" cy="1143000"/>
          </a:xfrm>
        </p:spPr>
        <p:txBody>
          <a:bodyPr/>
          <a:lstStyle>
            <a:lvl1pPr algn="ctr">
              <a:defRPr/>
            </a:lvl1pPr>
          </a:lstStyle>
          <a:p>
            <a:r>
              <a:rPr lang="en-US"/>
              <a:t>Master title style</a:t>
            </a:r>
          </a:p>
        </p:txBody>
      </p:sp>
      <p:sp>
        <p:nvSpPr>
          <p:cNvPr id="292867" name="Rectangle 3"/>
          <p:cNvSpPr>
            <a:spLocks noGrp="1" noChangeArrowheads="1"/>
          </p:cNvSpPr>
          <p:nvPr>
            <p:ph type="subTitle" sz="quarter" idx="1"/>
          </p:nvPr>
        </p:nvSpPr>
        <p:spPr>
          <a:xfrm>
            <a:off x="792163" y="3995738"/>
            <a:ext cx="7818437" cy="1752600"/>
          </a:xfrm>
        </p:spPr>
        <p:txBody>
          <a:bodyPr/>
          <a:lstStyle>
            <a:lvl1pPr marL="0" indent="0" algn="ctr">
              <a:buFont typeface="Wingdings" pitchFamily="2" charset="2"/>
              <a:buNone/>
              <a:defRPr sz="1800"/>
            </a:lvl1pPr>
          </a:lstStyle>
          <a:p>
            <a:r>
              <a:rPr lang="en-US"/>
              <a:t>Click to edit Master subtitle style</a:t>
            </a:r>
          </a:p>
        </p:txBody>
      </p:sp>
      <p:pic>
        <p:nvPicPr>
          <p:cNvPr id="292871" name="Picture 7"/>
          <p:cNvPicPr>
            <a:picLocks noChangeArrowheads="1"/>
          </p:cNvPicPr>
          <p:nvPr/>
        </p:nvPicPr>
        <p:blipFill>
          <a:blip r:embed="rId2" cstate="print"/>
          <a:srcRect/>
          <a:stretch>
            <a:fillRect/>
          </a:stretch>
        </p:blipFill>
        <p:spPr bwMode="auto">
          <a:xfrm>
            <a:off x="5822950" y="696913"/>
            <a:ext cx="1143000" cy="1143000"/>
          </a:xfrm>
          <a:prstGeom prst="rect">
            <a:avLst/>
          </a:prstGeom>
          <a:noFill/>
          <a:ln w="9525">
            <a:noFill/>
            <a:miter lim="800000"/>
            <a:headEnd/>
            <a:tailEnd/>
          </a:ln>
          <a:effectLst/>
        </p:spPr>
      </p:pic>
      <p:pic>
        <p:nvPicPr>
          <p:cNvPr id="6" name="Picture 27" descr="CSC_logo_2-3_small"/>
          <p:cNvPicPr>
            <a:picLocks noChangeAspect="1" noChangeArrowheads="1"/>
          </p:cNvPicPr>
          <p:nvPr userDrawn="1"/>
        </p:nvPicPr>
        <p:blipFill>
          <a:blip r:embed="rId3" cstate="print"/>
          <a:srcRect l="11018" r="11018"/>
          <a:stretch>
            <a:fillRect/>
          </a:stretch>
        </p:blipFill>
        <p:spPr bwMode="auto">
          <a:xfrm>
            <a:off x="2488974" y="718458"/>
            <a:ext cx="1922556" cy="1117600"/>
          </a:xfrm>
          <a:prstGeom prst="rect">
            <a:avLst/>
          </a:prstGeom>
          <a:noFill/>
          <a:ln w="9525">
            <a:noFill/>
            <a:miter lim="800000"/>
            <a:headEnd/>
            <a:tailEnd/>
          </a:ln>
        </p:spPr>
      </p:pic>
    </p:spTree>
    <p:extLst>
      <p:ext uri="{BB962C8B-B14F-4D97-AF65-F5344CB8AC3E}">
        <p14:creationId xmlns:p14="http://schemas.microsoft.com/office/powerpoint/2010/main" val="3818860512"/>
      </p:ext>
    </p:extLst>
  </p:cSld>
  <p:clrMapOvr>
    <a:masterClrMapping/>
  </p:clrMapOvr>
  <p:transition>
    <p:strips dir="rd"/>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2229" y="200025"/>
            <a:ext cx="8911771" cy="127635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42829499"/>
      </p:ext>
    </p:extLst>
  </p:cSld>
  <p:clrMapOvr>
    <a:masterClrMapping/>
  </p:clrMapOvr>
  <p:transition>
    <p:strips dir="rd"/>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80722721"/>
      </p:ext>
    </p:extLst>
  </p:cSld>
  <p:clrMapOvr>
    <a:masterClrMapping/>
  </p:clrMapOvr>
  <p:transition>
    <p:strips dir="rd"/>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36713" y="200025"/>
            <a:ext cx="7507287" cy="1276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4175"/>
            <a:ext cx="7772400" cy="4441825"/>
          </a:xfrm>
        </p:spPr>
        <p:txBody>
          <a:bodyPr/>
          <a:lstStyle/>
          <a:p>
            <a:endParaRPr lang="en-US"/>
          </a:p>
        </p:txBody>
      </p:sp>
    </p:spTree>
    <p:extLst>
      <p:ext uri="{BB962C8B-B14F-4D97-AF65-F5344CB8AC3E}">
        <p14:creationId xmlns:p14="http://schemas.microsoft.com/office/powerpoint/2010/main" val="2604030080"/>
      </p:ext>
    </p:extLst>
  </p:cSld>
  <p:clrMapOvr>
    <a:masterClrMapping/>
  </p:clrMapOvr>
  <p:transition>
    <p:strips dir="rd"/>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sp>
        <p:nvSpPr>
          <p:cNvPr id="2" name="TextBox 1"/>
          <p:cNvSpPr txBox="1"/>
          <p:nvPr userDrawn="1"/>
        </p:nvSpPr>
        <p:spPr>
          <a:xfrm>
            <a:off x="21792" y="6608385"/>
            <a:ext cx="1694695" cy="276999"/>
          </a:xfrm>
          <a:prstGeom prst="rect">
            <a:avLst/>
          </a:prstGeom>
          <a:noFill/>
        </p:spPr>
        <p:txBody>
          <a:bodyPr wrap="none" rtlCol="0">
            <a:spAutoFit/>
          </a:bodyPr>
          <a:lstStyle/>
          <a:p>
            <a:r>
              <a:rPr lang="en-US" sz="1200" dirty="0" smtClean="0">
                <a:solidFill>
                  <a:srgbClr val="B3AAC8">
                    <a:lumMod val="60000"/>
                    <a:lumOff val="40000"/>
                  </a:srgbClr>
                </a:solidFill>
              </a:rPr>
              <a:t>Alberto Pace, slide </a:t>
            </a:r>
            <a:fld id="{F89E1AD4-6486-4C87-85E6-627915223F02}" type="slidenum">
              <a:rPr lang="en-US" sz="1200" smtClean="0">
                <a:solidFill>
                  <a:srgbClr val="B3AAC8">
                    <a:lumMod val="60000"/>
                    <a:lumOff val="40000"/>
                  </a:srgbClr>
                </a:solidFill>
              </a:rPr>
              <a:pPr/>
              <a:t>‹#›</a:t>
            </a:fld>
            <a:endParaRPr lang="en-GB" sz="1200" dirty="0">
              <a:solidFill>
                <a:srgbClr val="B3AAC8">
                  <a:lumMod val="60000"/>
                  <a:lumOff val="40000"/>
                </a:srgbClr>
              </a:solidFill>
            </a:endParaRPr>
          </a:p>
        </p:txBody>
      </p:sp>
    </p:spTree>
    <p:extLst>
      <p:ext uri="{BB962C8B-B14F-4D97-AF65-F5344CB8AC3E}">
        <p14:creationId xmlns:p14="http://schemas.microsoft.com/office/powerpoint/2010/main" val="305590465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1443650"/>
      </p:ext>
    </p:extLst>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629400" cy="838200"/>
          </a:xfrm>
        </p:spPr>
        <p:txBody>
          <a:bodyPr/>
          <a:lstStyle/>
          <a:p>
            <a:r>
              <a:rPr lang="en-US" smtClean="0"/>
              <a:t>Click to edit Master title style</a:t>
            </a:r>
            <a:endParaRPr lang="en-US"/>
          </a:p>
        </p:txBody>
      </p:sp>
      <p:sp>
        <p:nvSpPr>
          <p:cNvPr id="3" name="TextBox 2"/>
          <p:cNvSpPr txBox="1"/>
          <p:nvPr userDrawn="1"/>
        </p:nvSpPr>
        <p:spPr>
          <a:xfrm>
            <a:off x="8501090" y="6550247"/>
            <a:ext cx="642910" cy="307777"/>
          </a:xfrm>
          <a:prstGeom prst="rect">
            <a:avLst/>
          </a:prstGeom>
          <a:noFill/>
        </p:spPr>
        <p:txBody>
          <a:bodyPr wrap="square" rtlCol="0">
            <a:spAutoFit/>
          </a:bodyPr>
          <a:lstStyle/>
          <a:p>
            <a:pPr algn="r"/>
            <a:fld id="{A4AC1EBF-AD9C-46AB-AC4F-E63F65DA0EF7}" type="slidenum">
              <a:rPr lang="en-GB" sz="1400" smtClean="0"/>
              <a:pPr algn="r"/>
              <a:t>‹#›</a:t>
            </a:fld>
            <a:endParaRPr lang="en-GB" sz="1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xfrm>
            <a:off x="1905000" y="6324600"/>
            <a:ext cx="6477000" cy="457200"/>
          </a:xfrm>
          <a:prstGeom prst="rect">
            <a:avLst/>
          </a:prstGeom>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png"/><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oleObject" Target="../embeddings/oleObject1.bin"/><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8.xml"/><Relationship Id="rId7" Type="http://schemas.openxmlformats.org/officeDocument/2006/relationships/image" Target="../media/image5.jpe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theme" Target="../theme/theme5.xml"/><Relationship Id="rId5" Type="http://schemas.openxmlformats.org/officeDocument/2006/relationships/slideLayout" Target="../slideLayouts/slideLayout40.xml"/><Relationship Id="rId4"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image" Target="../media/image5.jpe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theme" Target="../theme/theme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8.xml"/><Relationship Id="rId7" Type="http://schemas.openxmlformats.org/officeDocument/2006/relationships/image" Target="../media/image5.jpe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theme" Target="../theme/theme7.xml"/><Relationship Id="rId5" Type="http://schemas.openxmlformats.org/officeDocument/2006/relationships/slideLayout" Target="../slideLayouts/slideLayout50.xml"/><Relationship Id="rId4" Type="http://schemas.openxmlformats.org/officeDocument/2006/relationships/slideLayout" Target="../slideLayouts/slideLayout49.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53.xml"/><Relationship Id="rId7" Type="http://schemas.openxmlformats.org/officeDocument/2006/relationships/theme" Target="../theme/theme8.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434" name="Picture 20" descr="banner-ITonly"/>
          <p:cNvPicPr>
            <a:picLocks noChangeAspect="1" noChangeArrowheads="1"/>
          </p:cNvPicPr>
          <p:nvPr/>
        </p:nvPicPr>
        <p:blipFill>
          <a:blip r:embed="rId13" cstate="print"/>
          <a:srcRect/>
          <a:stretch>
            <a:fillRect/>
          </a:stretch>
        </p:blipFill>
        <p:spPr bwMode="auto">
          <a:xfrm>
            <a:off x="1143000" y="0"/>
            <a:ext cx="8001000" cy="849313"/>
          </a:xfrm>
          <a:prstGeom prst="rect">
            <a:avLst/>
          </a:prstGeom>
          <a:noFill/>
          <a:ln w="9525">
            <a:noFill/>
            <a:miter lim="800000"/>
            <a:headEnd/>
            <a:tailEnd/>
          </a:ln>
        </p:spPr>
      </p:pic>
      <p:sp>
        <p:nvSpPr>
          <p:cNvPr id="18435" name="Rectangle 2"/>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36" name="Rectangle 3"/>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8437" name="Picture 21" descr="CERNlogo-rgb"/>
          <p:cNvPicPr>
            <a:picLocks noChangeAspect="1" noChangeArrowheads="1"/>
          </p:cNvPicPr>
          <p:nvPr/>
        </p:nvPicPr>
        <p:blipFill>
          <a:blip r:embed="rId14" cstate="print"/>
          <a:srcRect/>
          <a:stretch>
            <a:fillRect/>
          </a:stretch>
        </p:blipFill>
        <p:spPr bwMode="auto">
          <a:xfrm>
            <a:off x="8458200" y="6172200"/>
            <a:ext cx="619125" cy="619125"/>
          </a:xfrm>
          <a:prstGeom prst="rect">
            <a:avLst/>
          </a:prstGeom>
          <a:noFill/>
          <a:ln w="9525">
            <a:noFill/>
            <a:miter lim="800000"/>
            <a:headEnd/>
            <a:tailEnd/>
          </a:ln>
        </p:spPr>
      </p:pic>
      <p:sp>
        <p:nvSpPr>
          <p:cNvPr id="1046" name="Text Box 22"/>
          <p:cNvSpPr txBox="1">
            <a:spLocks noChangeArrowheads="1"/>
          </p:cNvSpPr>
          <p:nvPr/>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a:latin typeface="Tahoma" pitchFamily="34" charset="0"/>
              </a:rPr>
              <a:t>CERN IT Department</a:t>
            </a:r>
          </a:p>
          <a:p>
            <a:pPr algn="r">
              <a:defRPr/>
            </a:pPr>
            <a:r>
              <a:rPr lang="en-US" sz="900">
                <a:latin typeface="Tahoma" pitchFamily="34" charset="0"/>
              </a:rPr>
              <a:t>CH-1211 Genève 23</a:t>
            </a:r>
          </a:p>
          <a:p>
            <a:pPr algn="r">
              <a:defRPr/>
            </a:pPr>
            <a:r>
              <a:rPr lang="en-US" sz="900">
                <a:latin typeface="Tahoma" pitchFamily="34" charset="0"/>
              </a:rPr>
              <a:t>Switzerland</a:t>
            </a:r>
          </a:p>
          <a:p>
            <a:pPr algn="r">
              <a:defRPr/>
            </a:pPr>
            <a:r>
              <a:rPr lang="en-US" sz="1100" b="1">
                <a:latin typeface="Tahoma" pitchFamily="34" charset="0"/>
              </a:rPr>
              <a:t>www.cern.ch/i</a:t>
            </a:r>
            <a:r>
              <a:rPr lang="en-US" sz="1000" b="1">
                <a:latin typeface="Tahoma" pitchFamily="34" charset="0"/>
              </a:rPr>
              <a:t>t</a:t>
            </a:r>
          </a:p>
        </p:txBody>
      </p:sp>
      <p:sp>
        <p:nvSpPr>
          <p:cNvPr id="1050" name="Text Box 26"/>
          <p:cNvSpPr txBox="1">
            <a:spLocks noChangeArrowheads="1"/>
          </p:cNvSpPr>
          <p:nvPr/>
        </p:nvSpPr>
        <p:spPr bwMode="auto">
          <a:xfrm>
            <a:off x="0" y="5486400"/>
            <a:ext cx="1219200" cy="428625"/>
          </a:xfrm>
          <a:prstGeom prst="rect">
            <a:avLst/>
          </a:prstGeom>
          <a:noFill/>
          <a:ln w="9525">
            <a:noFill/>
            <a:miter lim="800000"/>
            <a:headEnd/>
            <a:tailEnd/>
          </a:ln>
          <a:effectLst/>
        </p:spPr>
        <p:txBody>
          <a:bodyPr wrap="none"/>
          <a:lstStyle/>
          <a:p>
            <a:pPr>
              <a:lnSpc>
                <a:spcPct val="30000"/>
              </a:lnSpc>
              <a:spcBef>
                <a:spcPct val="50000"/>
              </a:spcBef>
              <a:defRPr/>
            </a:pPr>
            <a:r>
              <a:rPr lang="en-US" sz="2000">
                <a:solidFill>
                  <a:schemeClr val="bg1"/>
                </a:solidFill>
              </a:rPr>
              <a:t>Internet</a:t>
            </a:r>
          </a:p>
          <a:p>
            <a:pPr>
              <a:lnSpc>
                <a:spcPct val="30000"/>
              </a:lnSpc>
              <a:spcBef>
                <a:spcPct val="50000"/>
              </a:spcBef>
              <a:defRPr/>
            </a:pPr>
            <a:r>
              <a:rPr lang="en-US" sz="2000">
                <a:solidFill>
                  <a:schemeClr val="bg1"/>
                </a:solidFill>
              </a:rPr>
              <a:t>Services</a:t>
            </a:r>
          </a:p>
        </p:txBody>
      </p:sp>
      <p:grpSp>
        <p:nvGrpSpPr>
          <p:cNvPr id="2" name="Group 12"/>
          <p:cNvGrpSpPr>
            <a:grpSpLocks/>
          </p:cNvGrpSpPr>
          <p:nvPr/>
        </p:nvGrpSpPr>
        <p:grpSpPr bwMode="auto">
          <a:xfrm>
            <a:off x="-76200" y="0"/>
            <a:ext cx="1371600" cy="6099175"/>
            <a:chOff x="-76200" y="0"/>
            <a:chExt cx="1371600" cy="6099048"/>
          </a:xfrm>
        </p:grpSpPr>
        <p:pic>
          <p:nvPicPr>
            <p:cNvPr id="18441" name="Picture 10" descr="0804041_19_DSS.tif"/>
            <p:cNvPicPr>
              <a:picLocks noChangeAspect="1"/>
            </p:cNvPicPr>
            <p:nvPr userDrawn="1"/>
          </p:nvPicPr>
          <p:blipFill>
            <a:blip r:embed="rId15" cstate="print"/>
            <a:srcRect l="26286" r="43674"/>
            <a:stretch>
              <a:fillRect/>
            </a:stretch>
          </p:blipFill>
          <p:spPr bwMode="auto">
            <a:xfrm>
              <a:off x="0" y="0"/>
              <a:ext cx="1219200" cy="6099048"/>
            </a:xfrm>
            <a:prstGeom prst="rect">
              <a:avLst/>
            </a:prstGeom>
            <a:noFill/>
            <a:ln w="9525">
              <a:noFill/>
              <a:miter lim="800000"/>
              <a:headEnd/>
              <a:tailEnd/>
            </a:ln>
          </p:spPr>
        </p:pic>
        <p:sp>
          <p:nvSpPr>
            <p:cNvPr id="12" name="TextBox 11"/>
            <p:cNvSpPr txBox="1"/>
            <p:nvPr userDrawn="1"/>
          </p:nvSpPr>
          <p:spPr>
            <a:xfrm>
              <a:off x="-76200" y="68262"/>
              <a:ext cx="1371600" cy="769921"/>
            </a:xfrm>
            <a:prstGeom prst="rect">
              <a:avLst/>
            </a:prstGeom>
            <a:noFill/>
          </p:spPr>
          <p:txBody>
            <a:bodyPr>
              <a:spAutoFit/>
            </a:bodyPr>
            <a:lstStyle/>
            <a:p>
              <a:pPr>
                <a:defRPr/>
              </a:pPr>
              <a:r>
                <a:rPr lang="en-US" sz="4400" dirty="0">
                  <a:solidFill>
                    <a:schemeClr val="bg1"/>
                  </a:solidFill>
                </a:rPr>
                <a:t>DSS</a:t>
              </a:r>
              <a:endParaRPr lang="en-US" sz="3600" dirty="0">
                <a:solidFill>
                  <a:schemeClr val="bg1"/>
                </a:solidFill>
              </a:endParaRPr>
            </a:p>
          </p:txBody>
        </p:sp>
      </p:gr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par>
    </p:tnLst>
  </p:timing>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8" name="Picture 7" descr="banner-ITonly"/>
          <p:cNvPicPr>
            <a:picLocks noChangeAspect="1" noChangeArrowheads="1"/>
          </p:cNvPicPr>
          <p:nvPr/>
        </p:nvPicPr>
        <p:blipFill>
          <a:blip r:embed="rId14" cstate="print"/>
          <a:srcRect/>
          <a:stretch>
            <a:fillRect/>
          </a:stretch>
        </p:blipFill>
        <p:spPr bwMode="auto">
          <a:xfrm>
            <a:off x="1143000" y="0"/>
            <a:ext cx="8001000" cy="849313"/>
          </a:xfrm>
          <a:prstGeom prst="rect">
            <a:avLst/>
          </a:prstGeom>
          <a:noFill/>
          <a:ln w="9525">
            <a:noFill/>
            <a:miter lim="800000"/>
            <a:headEnd/>
            <a:tailEnd/>
          </a:ln>
        </p:spPr>
      </p:pic>
      <p:sp>
        <p:nvSpPr>
          <p:cNvPr id="1029" name="Rectangle 8"/>
          <p:cNvSpPr>
            <a:spLocks noGrp="1" noChangeArrowheads="1"/>
          </p:cNvSpPr>
          <p:nvPr>
            <p:ph type="title"/>
          </p:nvPr>
        </p:nvSpPr>
        <p:spPr bwMode="auto">
          <a:xfrm>
            <a:off x="1295400" y="0"/>
            <a:ext cx="6553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9"/>
          <p:cNvSpPr>
            <a:spLocks noGrp="1" noChangeArrowheads="1"/>
          </p:cNvSpPr>
          <p:nvPr>
            <p:ph type="body" idx="1"/>
          </p:nvPr>
        </p:nvSpPr>
        <p:spPr bwMode="auto">
          <a:xfrm>
            <a:off x="228600" y="1066800"/>
            <a:ext cx="87630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aphicFrame>
        <p:nvGraphicFramePr>
          <p:cNvPr id="1026" name="Object 20"/>
          <p:cNvGraphicFramePr>
            <a:graphicFrameLocks noChangeAspect="1"/>
          </p:cNvGraphicFramePr>
          <p:nvPr/>
        </p:nvGraphicFramePr>
        <p:xfrm>
          <a:off x="0" y="0"/>
          <a:ext cx="1189038" cy="850900"/>
        </p:xfrm>
        <a:graphic>
          <a:graphicData uri="http://schemas.openxmlformats.org/presentationml/2006/ole">
            <mc:AlternateContent xmlns:mc="http://schemas.openxmlformats.org/markup-compatibility/2006">
              <mc:Choice xmlns:v="urn:schemas-microsoft-com:vml" Requires="v">
                <p:oleObj spid="_x0000_s39961" name="Image" r:id="rId15" imgW="2006349" imgH="1434415" progId="">
                  <p:embed/>
                </p:oleObj>
              </mc:Choice>
              <mc:Fallback>
                <p:oleObj name="Image" r:id="rId15" imgW="2006349" imgH="1434415" progId="">
                  <p:embed/>
                  <p:pic>
                    <p:nvPicPr>
                      <p:cNvPr id="0" name="Object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189038" cy="8509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031" name="Picture 7" descr="0804041_19_DSS.tif"/>
          <p:cNvPicPr>
            <a:picLocks noChangeAspect="1"/>
          </p:cNvPicPr>
          <p:nvPr/>
        </p:nvPicPr>
        <p:blipFill>
          <a:blip r:embed="rId17" cstate="print"/>
          <a:srcRect l="26286" t="37482" r="43674" b="48775"/>
          <a:stretch>
            <a:fillRect/>
          </a:stretch>
        </p:blipFill>
        <p:spPr bwMode="auto">
          <a:xfrm>
            <a:off x="0" y="0"/>
            <a:ext cx="1219200" cy="838200"/>
          </a:xfrm>
          <a:prstGeom prst="rect">
            <a:avLst/>
          </a:prstGeom>
          <a:noFill/>
          <a:ln w="9525">
            <a:noFill/>
            <a:miter lim="800000"/>
            <a:headEnd/>
            <a:tailEnd/>
          </a:ln>
        </p:spPr>
      </p:pic>
      <p:sp>
        <p:nvSpPr>
          <p:cNvPr id="9" name="TextBox 8"/>
          <p:cNvSpPr txBox="1"/>
          <p:nvPr/>
        </p:nvSpPr>
        <p:spPr>
          <a:xfrm>
            <a:off x="0" y="-11113"/>
            <a:ext cx="1371600" cy="830263"/>
          </a:xfrm>
          <a:prstGeom prst="rect">
            <a:avLst/>
          </a:prstGeom>
          <a:noFill/>
        </p:spPr>
        <p:txBody>
          <a:bodyPr>
            <a:spAutoFit/>
          </a:bodyPr>
          <a:lstStyle/>
          <a:p>
            <a:pPr>
              <a:defRPr/>
            </a:pPr>
            <a:r>
              <a:rPr lang="en-US" sz="1600">
                <a:solidFill>
                  <a:schemeClr val="bg1"/>
                </a:solidFill>
              </a:rPr>
              <a:t>Data &amp; Storage </a:t>
            </a:r>
            <a:r>
              <a:rPr lang="en-US" sz="1600" dirty="0">
                <a:solidFill>
                  <a:schemeClr val="bg1"/>
                </a:solidFill>
              </a:rPr>
              <a:t>Services</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dt="0"/>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3861AA"/>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24971" y="200025"/>
            <a:ext cx="891902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smtClean="0"/>
              <a:t>edit Master title style</a:t>
            </a:r>
          </a:p>
        </p:txBody>
      </p:sp>
      <p:sp>
        <p:nvSpPr>
          <p:cNvPr id="291843" name="Rectangle 3"/>
          <p:cNvSpPr>
            <a:spLocks noGrp="1" noChangeArrowheads="1"/>
          </p:cNvSpPr>
          <p:nvPr>
            <p:ph type="body" idx="1"/>
          </p:nvPr>
        </p:nvSpPr>
        <p:spPr bwMode="auto">
          <a:xfrm>
            <a:off x="685800" y="1500174"/>
            <a:ext cx="77724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TextBox 6"/>
          <p:cNvSpPr txBox="1"/>
          <p:nvPr/>
        </p:nvSpPr>
        <p:spPr>
          <a:xfrm>
            <a:off x="0" y="6519446"/>
            <a:ext cx="372218" cy="276999"/>
          </a:xfrm>
          <a:prstGeom prst="rect">
            <a:avLst/>
          </a:prstGeom>
          <a:noFill/>
        </p:spPr>
        <p:txBody>
          <a:bodyPr wrap="none" rtlCol="0">
            <a:spAutoFit/>
          </a:bodyPr>
          <a:lstStyle/>
          <a:p>
            <a:fld id="{21C5800A-376D-4EAF-8615-B4F78A47FFA6}" type="slidenum">
              <a:rPr lang="en-US" sz="1200" smtClean="0">
                <a:solidFill>
                  <a:srgbClr val="808080"/>
                </a:solidFill>
              </a:rPr>
              <a:pPr/>
              <a:t>‹#›</a:t>
            </a:fld>
            <a:endParaRPr lang="en-US" sz="1200" dirty="0">
              <a:solidFill>
                <a:srgbClr val="808080"/>
              </a:solidFill>
            </a:endParaRPr>
          </a:p>
        </p:txBody>
      </p:sp>
      <p:grpSp>
        <p:nvGrpSpPr>
          <p:cNvPr id="2" name="Group 28"/>
          <p:cNvGrpSpPr>
            <a:grpSpLocks/>
          </p:cNvGrpSpPr>
          <p:nvPr/>
        </p:nvGrpSpPr>
        <p:grpSpPr bwMode="auto">
          <a:xfrm>
            <a:off x="112713" y="120650"/>
            <a:ext cx="3403600"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grpSp>
        <p:nvGrpSpPr>
          <p:cNvPr id="3" name="Group 24"/>
          <p:cNvGrpSpPr>
            <a:grpSpLocks/>
          </p:cNvGrpSpPr>
          <p:nvPr/>
        </p:nvGrpSpPr>
        <p:grpSpPr bwMode="auto">
          <a:xfrm>
            <a:off x="5662613" y="5295900"/>
            <a:ext cx="3402012"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pic>
        <p:nvPicPr>
          <p:cNvPr id="14" name="Picture 27" descr="CSC_logo_2-3_small"/>
          <p:cNvPicPr>
            <a:picLocks noChangeAspect="1" noChangeArrowheads="1"/>
          </p:cNvPicPr>
          <p:nvPr/>
        </p:nvPicPr>
        <p:blipFill>
          <a:blip r:embed="rId4" cstate="print"/>
          <a:srcRect l="11018" r="11018"/>
          <a:stretch>
            <a:fillRect/>
          </a:stretch>
        </p:blipFill>
        <p:spPr bwMode="auto">
          <a:xfrm>
            <a:off x="8243888" y="0"/>
            <a:ext cx="849312" cy="493713"/>
          </a:xfrm>
          <a:prstGeom prst="rect">
            <a:avLst/>
          </a:prstGeom>
          <a:noFill/>
          <a:ln w="9525">
            <a:noFill/>
            <a:miter lim="800000"/>
            <a:headEnd/>
            <a:tailEnd/>
          </a:ln>
        </p:spPr>
      </p:pic>
      <p:sp>
        <p:nvSpPr>
          <p:cNvPr id="15" name="AutoShape 19"/>
          <p:cNvSpPr>
            <a:spLocks noChangeArrowheads="1"/>
          </p:cNvSpPr>
          <p:nvPr/>
        </p:nvSpPr>
        <p:spPr bwMode="auto">
          <a:xfrm>
            <a:off x="3627438" y="44450"/>
            <a:ext cx="3717364" cy="171714"/>
          </a:xfrm>
          <a:prstGeom prst="roundRect">
            <a:avLst>
              <a:gd name="adj" fmla="val 907"/>
            </a:avLst>
          </a:prstGeom>
          <a:noFill/>
          <a:ln w="9525">
            <a:noFill/>
            <a:round/>
            <a:headEnd/>
            <a:tailEnd/>
          </a:ln>
        </p:spPr>
        <p:txBody>
          <a:bodyPr wrap="none" lIns="0" tIns="0" rIns="0" bIns="0">
            <a:spAutoFit/>
          </a:bodyPr>
          <a:lstStyle/>
          <a:p>
            <a:pPr defTabSz="828675">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smtClean="0">
                <a:solidFill>
                  <a:srgbClr val="808080"/>
                </a:solidFill>
              </a:rPr>
              <a:t>Data Management – CERN School of Computing 2011</a:t>
            </a:r>
            <a:endParaRPr lang="en-GB" sz="1200" dirty="0">
              <a:solidFill>
                <a:srgbClr val="808080"/>
              </a:solidFill>
            </a:endParaRPr>
          </a:p>
        </p:txBody>
      </p:sp>
    </p:spTree>
    <p:extLst>
      <p:ext uri="{BB962C8B-B14F-4D97-AF65-F5344CB8AC3E}">
        <p14:creationId xmlns:p14="http://schemas.microsoft.com/office/powerpoint/2010/main" val="2661851214"/>
      </p:ext>
    </p:extLst>
  </p:cSld>
  <p:clrMap bg1="dk2" tx1="lt1" bg2="dk1" tx2="lt2" accent1="accent1" accent2="accent2" accent3="accent3" accent4="accent4" accent5="accent5" accent6="accent6" hlink="hlink" folHlink="folHlink"/>
  <p:sldLayoutIdLst>
    <p:sldLayoutId id="2147483685" r:id="rId1"/>
    <p:sldLayoutId id="2147483687" r:id="rId2"/>
  </p:sldLayoutIdLst>
  <p:transition>
    <p:strips dir="rd"/>
  </p:transition>
  <p:timing>
    <p:tnLst>
      <p:par>
        <p:cTn id="1" dur="indefinite" restart="never" nodeType="tmRoot"/>
      </p:par>
    </p:tnLst>
  </p:timing>
  <p:hf hdr="0" ftr="0" dt="0"/>
  <p:txStyles>
    <p:titleStyle>
      <a:lvl1pPr algn="l" rtl="0" eaLnBrk="0" fontAlgn="base" hangingPunct="0">
        <a:spcBef>
          <a:spcPct val="0"/>
        </a:spcBef>
        <a:spcAft>
          <a:spcPct val="0"/>
        </a:spcAft>
        <a:defRPr lang="en-US" sz="3600" b="1" dirty="0" smtClean="0">
          <a:solidFill>
            <a:srgbClr val="0066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006699"/>
        </a:buClr>
        <a:buSzPct val="75000"/>
        <a:buFont typeface="Wingdings" pitchFamily="2" charset="2"/>
        <a:buChar char="u"/>
        <a:defRPr sz="2400" b="1">
          <a:solidFill>
            <a:schemeClr val="bg2"/>
          </a:solidFill>
          <a:latin typeface="+mn-lt"/>
          <a:ea typeface="+mn-ea"/>
          <a:cs typeface="+mn-cs"/>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434" name="Picture 20" descr="banner-ITonly"/>
          <p:cNvPicPr>
            <a:picLocks noChangeAspect="1" noChangeArrowheads="1"/>
          </p:cNvPicPr>
          <p:nvPr/>
        </p:nvPicPr>
        <p:blipFill>
          <a:blip r:embed="rId13" cstate="print"/>
          <a:srcRect/>
          <a:stretch>
            <a:fillRect/>
          </a:stretch>
        </p:blipFill>
        <p:spPr bwMode="auto">
          <a:xfrm>
            <a:off x="1143000" y="0"/>
            <a:ext cx="8001000" cy="849313"/>
          </a:xfrm>
          <a:prstGeom prst="rect">
            <a:avLst/>
          </a:prstGeom>
          <a:noFill/>
          <a:ln w="9525">
            <a:noFill/>
            <a:miter lim="800000"/>
            <a:headEnd/>
            <a:tailEnd/>
          </a:ln>
        </p:spPr>
      </p:pic>
      <p:sp>
        <p:nvSpPr>
          <p:cNvPr id="18435" name="Rectangle 2"/>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36" name="Rectangle 3"/>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8437" name="Picture 21" descr="CERNlogo-rgb"/>
          <p:cNvPicPr>
            <a:picLocks noChangeAspect="1" noChangeArrowheads="1"/>
          </p:cNvPicPr>
          <p:nvPr/>
        </p:nvPicPr>
        <p:blipFill>
          <a:blip r:embed="rId14" cstate="print"/>
          <a:srcRect/>
          <a:stretch>
            <a:fillRect/>
          </a:stretch>
        </p:blipFill>
        <p:spPr bwMode="auto">
          <a:xfrm>
            <a:off x="8458200" y="6172200"/>
            <a:ext cx="619125" cy="619125"/>
          </a:xfrm>
          <a:prstGeom prst="rect">
            <a:avLst/>
          </a:prstGeom>
          <a:noFill/>
          <a:ln w="9525">
            <a:noFill/>
            <a:miter lim="800000"/>
            <a:headEnd/>
            <a:tailEnd/>
          </a:ln>
        </p:spPr>
      </p:pic>
      <p:sp>
        <p:nvSpPr>
          <p:cNvPr id="1046" name="Text Box 22"/>
          <p:cNvSpPr txBox="1">
            <a:spLocks noChangeArrowheads="1"/>
          </p:cNvSpPr>
          <p:nvPr/>
        </p:nvSpPr>
        <p:spPr bwMode="auto">
          <a:xfrm>
            <a:off x="0" y="6111875"/>
            <a:ext cx="1295400" cy="669925"/>
          </a:xfrm>
          <a:prstGeom prst="rect">
            <a:avLst/>
          </a:prstGeom>
          <a:noFill/>
          <a:ln w="9525">
            <a:noFill/>
            <a:miter lim="800000"/>
            <a:headEnd/>
            <a:tailEnd/>
          </a:ln>
          <a:effectLst/>
        </p:spPr>
        <p:txBody>
          <a:bodyPr>
            <a:spAutoFit/>
          </a:bodyPr>
          <a:lstStyle/>
          <a:p>
            <a:pPr algn="r">
              <a:defRPr/>
            </a:pPr>
            <a:r>
              <a:rPr lang="en-US" sz="900">
                <a:solidFill>
                  <a:srgbClr val="000000"/>
                </a:solidFill>
                <a:latin typeface="Tahoma" pitchFamily="34" charset="0"/>
              </a:rPr>
              <a:t>CERN IT Department</a:t>
            </a:r>
          </a:p>
          <a:p>
            <a:pPr algn="r">
              <a:defRPr/>
            </a:pPr>
            <a:r>
              <a:rPr lang="en-US" sz="900">
                <a:solidFill>
                  <a:srgbClr val="000000"/>
                </a:solidFill>
                <a:latin typeface="Tahoma" pitchFamily="34" charset="0"/>
              </a:rPr>
              <a:t>CH-1211 Genève 23</a:t>
            </a:r>
          </a:p>
          <a:p>
            <a:pPr algn="r">
              <a:defRPr/>
            </a:pPr>
            <a:r>
              <a:rPr lang="en-US" sz="900">
                <a:solidFill>
                  <a:srgbClr val="000000"/>
                </a:solidFill>
                <a:latin typeface="Tahoma" pitchFamily="34" charset="0"/>
              </a:rPr>
              <a:t>Switzerland</a:t>
            </a:r>
          </a:p>
          <a:p>
            <a:pPr algn="r">
              <a:defRPr/>
            </a:pPr>
            <a:r>
              <a:rPr lang="en-US" sz="1100" b="1">
                <a:solidFill>
                  <a:srgbClr val="000000"/>
                </a:solidFill>
                <a:latin typeface="Tahoma" pitchFamily="34" charset="0"/>
              </a:rPr>
              <a:t>www.cern.ch/i</a:t>
            </a:r>
            <a:r>
              <a:rPr lang="en-US" sz="1000" b="1">
                <a:solidFill>
                  <a:srgbClr val="000000"/>
                </a:solidFill>
                <a:latin typeface="Tahoma" pitchFamily="34" charset="0"/>
              </a:rPr>
              <a:t>t</a:t>
            </a:r>
          </a:p>
        </p:txBody>
      </p:sp>
      <p:sp>
        <p:nvSpPr>
          <p:cNvPr id="1050" name="Text Box 26"/>
          <p:cNvSpPr txBox="1">
            <a:spLocks noChangeArrowheads="1"/>
          </p:cNvSpPr>
          <p:nvPr/>
        </p:nvSpPr>
        <p:spPr bwMode="auto">
          <a:xfrm>
            <a:off x="0" y="5486400"/>
            <a:ext cx="1219200" cy="428625"/>
          </a:xfrm>
          <a:prstGeom prst="rect">
            <a:avLst/>
          </a:prstGeom>
          <a:noFill/>
          <a:ln w="9525">
            <a:noFill/>
            <a:miter lim="800000"/>
            <a:headEnd/>
            <a:tailEnd/>
          </a:ln>
          <a:effectLst/>
        </p:spPr>
        <p:txBody>
          <a:bodyPr wrap="none"/>
          <a:lstStyle/>
          <a:p>
            <a:pPr>
              <a:lnSpc>
                <a:spcPct val="30000"/>
              </a:lnSpc>
              <a:spcBef>
                <a:spcPct val="50000"/>
              </a:spcBef>
              <a:defRPr/>
            </a:pPr>
            <a:r>
              <a:rPr lang="en-US" sz="2000">
                <a:solidFill>
                  <a:srgbClr val="FFFFFF"/>
                </a:solidFill>
              </a:rPr>
              <a:t>Internet</a:t>
            </a:r>
          </a:p>
          <a:p>
            <a:pPr>
              <a:lnSpc>
                <a:spcPct val="30000"/>
              </a:lnSpc>
              <a:spcBef>
                <a:spcPct val="50000"/>
              </a:spcBef>
              <a:defRPr/>
            </a:pPr>
            <a:r>
              <a:rPr lang="en-US" sz="2000">
                <a:solidFill>
                  <a:srgbClr val="FFFFFF"/>
                </a:solidFill>
              </a:rPr>
              <a:t>Services</a:t>
            </a:r>
          </a:p>
        </p:txBody>
      </p:sp>
      <p:grpSp>
        <p:nvGrpSpPr>
          <p:cNvPr id="2" name="Group 12"/>
          <p:cNvGrpSpPr>
            <a:grpSpLocks/>
          </p:cNvGrpSpPr>
          <p:nvPr/>
        </p:nvGrpSpPr>
        <p:grpSpPr bwMode="auto">
          <a:xfrm>
            <a:off x="-76200" y="0"/>
            <a:ext cx="1371600" cy="6099175"/>
            <a:chOff x="-76200" y="0"/>
            <a:chExt cx="1371600" cy="6099048"/>
          </a:xfrm>
        </p:grpSpPr>
        <p:pic>
          <p:nvPicPr>
            <p:cNvPr id="18441" name="Picture 10" descr="0804041_19_DSS.tif"/>
            <p:cNvPicPr>
              <a:picLocks noChangeAspect="1"/>
            </p:cNvPicPr>
            <p:nvPr userDrawn="1"/>
          </p:nvPicPr>
          <p:blipFill>
            <a:blip r:embed="rId15" cstate="print"/>
            <a:srcRect l="26286" r="43674"/>
            <a:stretch>
              <a:fillRect/>
            </a:stretch>
          </p:blipFill>
          <p:spPr bwMode="auto">
            <a:xfrm>
              <a:off x="0" y="0"/>
              <a:ext cx="1219200" cy="6099048"/>
            </a:xfrm>
            <a:prstGeom prst="rect">
              <a:avLst/>
            </a:prstGeom>
            <a:noFill/>
            <a:ln w="9525">
              <a:noFill/>
              <a:miter lim="800000"/>
              <a:headEnd/>
              <a:tailEnd/>
            </a:ln>
          </p:spPr>
        </p:pic>
        <p:sp>
          <p:nvSpPr>
            <p:cNvPr id="12" name="TextBox 11"/>
            <p:cNvSpPr txBox="1"/>
            <p:nvPr userDrawn="1"/>
          </p:nvSpPr>
          <p:spPr>
            <a:xfrm>
              <a:off x="-76200" y="68262"/>
              <a:ext cx="1371600" cy="769921"/>
            </a:xfrm>
            <a:prstGeom prst="rect">
              <a:avLst/>
            </a:prstGeom>
            <a:noFill/>
          </p:spPr>
          <p:txBody>
            <a:bodyPr>
              <a:spAutoFit/>
            </a:bodyPr>
            <a:lstStyle/>
            <a:p>
              <a:pPr>
                <a:defRPr/>
              </a:pPr>
              <a:r>
                <a:rPr lang="en-US" sz="4400" dirty="0">
                  <a:solidFill>
                    <a:srgbClr val="FFFFFF"/>
                  </a:solidFill>
                </a:rPr>
                <a:t>DSS</a:t>
              </a:r>
              <a:endParaRPr lang="en-US" sz="3600" dirty="0">
                <a:solidFill>
                  <a:srgbClr val="FFFFFF"/>
                </a:solidFill>
              </a:endParaRPr>
            </a:p>
          </p:txBody>
        </p:sp>
      </p:grpSp>
    </p:spTree>
    <p:extLst>
      <p:ext uri="{BB962C8B-B14F-4D97-AF65-F5344CB8AC3E}">
        <p14:creationId xmlns:p14="http://schemas.microsoft.com/office/powerpoint/2010/main" val="341815737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24971" y="200025"/>
            <a:ext cx="891902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smtClean="0"/>
              <a:t>edit Master title style</a:t>
            </a:r>
          </a:p>
        </p:txBody>
      </p:sp>
      <p:sp>
        <p:nvSpPr>
          <p:cNvPr id="291843" name="Rectangle 3"/>
          <p:cNvSpPr>
            <a:spLocks noGrp="1" noChangeArrowheads="1"/>
          </p:cNvSpPr>
          <p:nvPr>
            <p:ph type="body" idx="1"/>
          </p:nvPr>
        </p:nvSpPr>
        <p:spPr bwMode="auto">
          <a:xfrm>
            <a:off x="685800" y="1500174"/>
            <a:ext cx="77724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TextBox 6"/>
          <p:cNvSpPr txBox="1"/>
          <p:nvPr/>
        </p:nvSpPr>
        <p:spPr>
          <a:xfrm>
            <a:off x="0" y="6519446"/>
            <a:ext cx="372218" cy="276999"/>
          </a:xfrm>
          <a:prstGeom prst="rect">
            <a:avLst/>
          </a:prstGeom>
          <a:noFill/>
        </p:spPr>
        <p:txBody>
          <a:bodyPr wrap="none" rtlCol="0">
            <a:spAutoFit/>
          </a:bodyPr>
          <a:lstStyle/>
          <a:p>
            <a:fld id="{21C5800A-376D-4EAF-8615-B4F78A47FFA6}" type="slidenum">
              <a:rPr lang="en-US" sz="1200" smtClean="0">
                <a:solidFill>
                  <a:srgbClr val="808080"/>
                </a:solidFill>
              </a:rPr>
              <a:pPr/>
              <a:t>‹#›</a:t>
            </a:fld>
            <a:endParaRPr lang="en-US" sz="1200" dirty="0">
              <a:solidFill>
                <a:srgbClr val="808080"/>
              </a:solidFill>
            </a:endParaRPr>
          </a:p>
        </p:txBody>
      </p:sp>
      <p:grpSp>
        <p:nvGrpSpPr>
          <p:cNvPr id="2" name="Group 28"/>
          <p:cNvGrpSpPr>
            <a:grpSpLocks/>
          </p:cNvGrpSpPr>
          <p:nvPr/>
        </p:nvGrpSpPr>
        <p:grpSpPr bwMode="auto">
          <a:xfrm>
            <a:off x="112713" y="120650"/>
            <a:ext cx="3403600"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grpSp>
        <p:nvGrpSpPr>
          <p:cNvPr id="3" name="Group 24"/>
          <p:cNvGrpSpPr>
            <a:grpSpLocks/>
          </p:cNvGrpSpPr>
          <p:nvPr/>
        </p:nvGrpSpPr>
        <p:grpSpPr bwMode="auto">
          <a:xfrm>
            <a:off x="5662613" y="5295900"/>
            <a:ext cx="3402012"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pic>
        <p:nvPicPr>
          <p:cNvPr id="14" name="Picture 27" descr="CSC_logo_2-3_small"/>
          <p:cNvPicPr>
            <a:picLocks noChangeAspect="1" noChangeArrowheads="1"/>
          </p:cNvPicPr>
          <p:nvPr/>
        </p:nvPicPr>
        <p:blipFill>
          <a:blip r:embed="rId7" cstate="print"/>
          <a:srcRect l="11018" r="11018"/>
          <a:stretch>
            <a:fillRect/>
          </a:stretch>
        </p:blipFill>
        <p:spPr bwMode="auto">
          <a:xfrm>
            <a:off x="8243888" y="0"/>
            <a:ext cx="849312" cy="493713"/>
          </a:xfrm>
          <a:prstGeom prst="rect">
            <a:avLst/>
          </a:prstGeom>
          <a:noFill/>
          <a:ln w="9525">
            <a:noFill/>
            <a:miter lim="800000"/>
            <a:headEnd/>
            <a:tailEnd/>
          </a:ln>
        </p:spPr>
      </p:pic>
      <p:sp>
        <p:nvSpPr>
          <p:cNvPr id="15" name="AutoShape 19"/>
          <p:cNvSpPr>
            <a:spLocks noChangeArrowheads="1"/>
          </p:cNvSpPr>
          <p:nvPr/>
        </p:nvSpPr>
        <p:spPr bwMode="auto">
          <a:xfrm>
            <a:off x="3627438" y="44450"/>
            <a:ext cx="3713581" cy="171714"/>
          </a:xfrm>
          <a:prstGeom prst="roundRect">
            <a:avLst>
              <a:gd name="adj" fmla="val 907"/>
            </a:avLst>
          </a:prstGeom>
          <a:noFill/>
          <a:ln w="9525">
            <a:noFill/>
            <a:round/>
            <a:headEnd/>
            <a:tailEnd/>
          </a:ln>
        </p:spPr>
        <p:txBody>
          <a:bodyPr wrap="none" lIns="0" tIns="0" rIns="0" bIns="0">
            <a:spAutoFit/>
          </a:bodyPr>
          <a:lstStyle/>
          <a:p>
            <a:pPr defTabSz="828675">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smtClean="0">
                <a:solidFill>
                  <a:srgbClr val="808080"/>
                </a:solidFill>
              </a:rPr>
              <a:t>Data Technologies – CERN School of Computing 2015</a:t>
            </a:r>
            <a:endParaRPr lang="en-GB" sz="1200" dirty="0">
              <a:solidFill>
                <a:srgbClr val="808080"/>
              </a:solidFill>
            </a:endParaRPr>
          </a:p>
        </p:txBody>
      </p:sp>
    </p:spTree>
    <p:extLst>
      <p:ext uri="{BB962C8B-B14F-4D97-AF65-F5344CB8AC3E}">
        <p14:creationId xmlns:p14="http://schemas.microsoft.com/office/powerpoint/2010/main" val="3836787981"/>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Lst>
  <p:transition>
    <p:strips dir="rd"/>
  </p:transition>
  <p:timing>
    <p:tnLst>
      <p:par>
        <p:cTn id="1" dur="indefinite" restart="never" nodeType="tmRoot"/>
      </p:par>
    </p:tnLst>
  </p:timing>
  <p:hf hdr="0" ftr="0" dt="0"/>
  <p:txStyles>
    <p:titleStyle>
      <a:lvl1pPr algn="l" rtl="0" eaLnBrk="0" fontAlgn="base" hangingPunct="0">
        <a:spcBef>
          <a:spcPct val="0"/>
        </a:spcBef>
        <a:spcAft>
          <a:spcPct val="0"/>
        </a:spcAft>
        <a:defRPr lang="en-US" sz="3600" b="1" dirty="0" smtClean="0">
          <a:solidFill>
            <a:srgbClr val="0066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006699"/>
        </a:buClr>
        <a:buSzPct val="75000"/>
        <a:buFont typeface="Wingdings" pitchFamily="2" charset="2"/>
        <a:buChar char="u"/>
        <a:defRPr sz="2400" b="1">
          <a:solidFill>
            <a:schemeClr val="bg2"/>
          </a:solidFill>
          <a:latin typeface="+mn-lt"/>
          <a:ea typeface="+mn-ea"/>
          <a:cs typeface="+mn-cs"/>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24971" y="200025"/>
            <a:ext cx="891902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smtClean="0"/>
              <a:t>edit Master title style</a:t>
            </a:r>
          </a:p>
        </p:txBody>
      </p:sp>
      <p:sp>
        <p:nvSpPr>
          <p:cNvPr id="291843" name="Rectangle 3"/>
          <p:cNvSpPr>
            <a:spLocks noGrp="1" noChangeArrowheads="1"/>
          </p:cNvSpPr>
          <p:nvPr>
            <p:ph type="body" idx="1"/>
          </p:nvPr>
        </p:nvSpPr>
        <p:spPr bwMode="auto">
          <a:xfrm>
            <a:off x="685800" y="1500174"/>
            <a:ext cx="77724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TextBox 6"/>
          <p:cNvSpPr txBox="1"/>
          <p:nvPr/>
        </p:nvSpPr>
        <p:spPr>
          <a:xfrm>
            <a:off x="0" y="6519446"/>
            <a:ext cx="372218" cy="276999"/>
          </a:xfrm>
          <a:prstGeom prst="rect">
            <a:avLst/>
          </a:prstGeom>
          <a:noFill/>
        </p:spPr>
        <p:txBody>
          <a:bodyPr wrap="none" rtlCol="0">
            <a:spAutoFit/>
          </a:bodyPr>
          <a:lstStyle/>
          <a:p>
            <a:fld id="{21C5800A-376D-4EAF-8615-B4F78A47FFA6}" type="slidenum">
              <a:rPr lang="en-US" sz="1200" smtClean="0">
                <a:solidFill>
                  <a:srgbClr val="808080"/>
                </a:solidFill>
              </a:rPr>
              <a:pPr/>
              <a:t>‹#›</a:t>
            </a:fld>
            <a:endParaRPr lang="en-US" sz="1200" dirty="0">
              <a:solidFill>
                <a:srgbClr val="808080"/>
              </a:solidFill>
            </a:endParaRPr>
          </a:p>
        </p:txBody>
      </p:sp>
      <p:grpSp>
        <p:nvGrpSpPr>
          <p:cNvPr id="2" name="Group 28"/>
          <p:cNvGrpSpPr>
            <a:grpSpLocks/>
          </p:cNvGrpSpPr>
          <p:nvPr/>
        </p:nvGrpSpPr>
        <p:grpSpPr bwMode="auto">
          <a:xfrm>
            <a:off x="112713" y="120650"/>
            <a:ext cx="3403600"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grpSp>
        <p:nvGrpSpPr>
          <p:cNvPr id="3" name="Group 24"/>
          <p:cNvGrpSpPr>
            <a:grpSpLocks/>
          </p:cNvGrpSpPr>
          <p:nvPr/>
        </p:nvGrpSpPr>
        <p:grpSpPr bwMode="auto">
          <a:xfrm>
            <a:off x="5662613" y="5295900"/>
            <a:ext cx="3402012"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pic>
        <p:nvPicPr>
          <p:cNvPr id="14" name="Picture 27" descr="CSC_logo_2-3_small"/>
          <p:cNvPicPr>
            <a:picLocks noChangeAspect="1" noChangeArrowheads="1"/>
          </p:cNvPicPr>
          <p:nvPr/>
        </p:nvPicPr>
        <p:blipFill>
          <a:blip r:embed="rId7" cstate="print"/>
          <a:srcRect l="11018" r="11018"/>
          <a:stretch>
            <a:fillRect/>
          </a:stretch>
        </p:blipFill>
        <p:spPr bwMode="auto">
          <a:xfrm>
            <a:off x="8243888" y="0"/>
            <a:ext cx="849312" cy="493713"/>
          </a:xfrm>
          <a:prstGeom prst="rect">
            <a:avLst/>
          </a:prstGeom>
          <a:noFill/>
          <a:ln w="9525">
            <a:noFill/>
            <a:miter lim="800000"/>
            <a:headEnd/>
            <a:tailEnd/>
          </a:ln>
        </p:spPr>
      </p:pic>
      <p:sp>
        <p:nvSpPr>
          <p:cNvPr id="15" name="AutoShape 19"/>
          <p:cNvSpPr>
            <a:spLocks noChangeArrowheads="1"/>
          </p:cNvSpPr>
          <p:nvPr/>
        </p:nvSpPr>
        <p:spPr bwMode="auto">
          <a:xfrm>
            <a:off x="3627438" y="44450"/>
            <a:ext cx="3713581" cy="171714"/>
          </a:xfrm>
          <a:prstGeom prst="roundRect">
            <a:avLst>
              <a:gd name="adj" fmla="val 907"/>
            </a:avLst>
          </a:prstGeom>
          <a:noFill/>
          <a:ln w="9525">
            <a:noFill/>
            <a:round/>
            <a:headEnd/>
            <a:tailEnd/>
          </a:ln>
        </p:spPr>
        <p:txBody>
          <a:bodyPr wrap="none" lIns="0" tIns="0" rIns="0" bIns="0">
            <a:spAutoFit/>
          </a:bodyPr>
          <a:lstStyle/>
          <a:p>
            <a:pPr defTabSz="828675">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smtClean="0">
                <a:solidFill>
                  <a:srgbClr val="808080"/>
                </a:solidFill>
              </a:rPr>
              <a:t>Data Technologies – CERN School of Computing 2015</a:t>
            </a:r>
            <a:endParaRPr lang="en-GB" sz="1200" dirty="0">
              <a:solidFill>
                <a:srgbClr val="808080"/>
              </a:solidFill>
            </a:endParaRPr>
          </a:p>
        </p:txBody>
      </p:sp>
    </p:spTree>
    <p:extLst>
      <p:ext uri="{BB962C8B-B14F-4D97-AF65-F5344CB8AC3E}">
        <p14:creationId xmlns:p14="http://schemas.microsoft.com/office/powerpoint/2010/main" val="3919720510"/>
      </p:ext>
    </p:extLst>
  </p:cSld>
  <p:clrMap bg1="dk2" tx1="lt1" bg2="dk1"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transition>
    <p:strips dir="rd"/>
  </p:transition>
  <p:timing>
    <p:tnLst>
      <p:par>
        <p:cTn id="1" dur="indefinite" restart="never" nodeType="tmRoot"/>
      </p:par>
    </p:tnLst>
  </p:timing>
  <p:hf hdr="0" ftr="0" dt="0"/>
  <p:txStyles>
    <p:titleStyle>
      <a:lvl1pPr algn="l" rtl="0" eaLnBrk="0" fontAlgn="base" hangingPunct="0">
        <a:spcBef>
          <a:spcPct val="0"/>
        </a:spcBef>
        <a:spcAft>
          <a:spcPct val="0"/>
        </a:spcAft>
        <a:defRPr lang="en-US" sz="3600" b="1" dirty="0" smtClean="0">
          <a:solidFill>
            <a:srgbClr val="0066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006699"/>
        </a:buClr>
        <a:buSzPct val="75000"/>
        <a:buFont typeface="Wingdings" pitchFamily="2" charset="2"/>
        <a:buChar char="u"/>
        <a:defRPr sz="2400" b="1">
          <a:solidFill>
            <a:schemeClr val="bg2"/>
          </a:solidFill>
          <a:latin typeface="+mn-lt"/>
          <a:ea typeface="+mn-ea"/>
          <a:cs typeface="+mn-cs"/>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24971" y="200025"/>
            <a:ext cx="891902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smtClean="0"/>
              <a:t>edit Master title style</a:t>
            </a:r>
          </a:p>
        </p:txBody>
      </p:sp>
      <p:sp>
        <p:nvSpPr>
          <p:cNvPr id="291843" name="Rectangle 3"/>
          <p:cNvSpPr>
            <a:spLocks noGrp="1" noChangeArrowheads="1"/>
          </p:cNvSpPr>
          <p:nvPr>
            <p:ph type="body" idx="1"/>
          </p:nvPr>
        </p:nvSpPr>
        <p:spPr bwMode="auto">
          <a:xfrm>
            <a:off x="685800" y="1500174"/>
            <a:ext cx="77724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TextBox 6"/>
          <p:cNvSpPr txBox="1"/>
          <p:nvPr/>
        </p:nvSpPr>
        <p:spPr>
          <a:xfrm>
            <a:off x="0" y="6519446"/>
            <a:ext cx="372218" cy="276999"/>
          </a:xfrm>
          <a:prstGeom prst="rect">
            <a:avLst/>
          </a:prstGeom>
          <a:noFill/>
        </p:spPr>
        <p:txBody>
          <a:bodyPr wrap="none" rtlCol="0">
            <a:spAutoFit/>
          </a:bodyPr>
          <a:lstStyle/>
          <a:p>
            <a:fld id="{21C5800A-376D-4EAF-8615-B4F78A47FFA6}" type="slidenum">
              <a:rPr lang="en-US" sz="1200" smtClean="0">
                <a:solidFill>
                  <a:srgbClr val="808080"/>
                </a:solidFill>
              </a:rPr>
              <a:pPr/>
              <a:t>‹#›</a:t>
            </a:fld>
            <a:endParaRPr lang="en-US" sz="1200" dirty="0">
              <a:solidFill>
                <a:srgbClr val="808080"/>
              </a:solidFill>
            </a:endParaRPr>
          </a:p>
        </p:txBody>
      </p:sp>
      <p:grpSp>
        <p:nvGrpSpPr>
          <p:cNvPr id="2" name="Group 28"/>
          <p:cNvGrpSpPr>
            <a:grpSpLocks/>
          </p:cNvGrpSpPr>
          <p:nvPr/>
        </p:nvGrpSpPr>
        <p:grpSpPr bwMode="auto">
          <a:xfrm>
            <a:off x="112713" y="120650"/>
            <a:ext cx="3403600"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grpSp>
        <p:nvGrpSpPr>
          <p:cNvPr id="3" name="Group 24"/>
          <p:cNvGrpSpPr>
            <a:grpSpLocks/>
          </p:cNvGrpSpPr>
          <p:nvPr/>
        </p:nvGrpSpPr>
        <p:grpSpPr bwMode="auto">
          <a:xfrm>
            <a:off x="5662613" y="5295900"/>
            <a:ext cx="3402012"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pic>
        <p:nvPicPr>
          <p:cNvPr id="14" name="Picture 27" descr="CSC_logo_2-3_small"/>
          <p:cNvPicPr>
            <a:picLocks noChangeAspect="1" noChangeArrowheads="1"/>
          </p:cNvPicPr>
          <p:nvPr/>
        </p:nvPicPr>
        <p:blipFill>
          <a:blip r:embed="rId7" cstate="print"/>
          <a:srcRect l="11018" r="11018"/>
          <a:stretch>
            <a:fillRect/>
          </a:stretch>
        </p:blipFill>
        <p:spPr bwMode="auto">
          <a:xfrm>
            <a:off x="8243888" y="0"/>
            <a:ext cx="849312" cy="493713"/>
          </a:xfrm>
          <a:prstGeom prst="rect">
            <a:avLst/>
          </a:prstGeom>
          <a:noFill/>
          <a:ln w="9525">
            <a:noFill/>
            <a:miter lim="800000"/>
            <a:headEnd/>
            <a:tailEnd/>
          </a:ln>
        </p:spPr>
      </p:pic>
      <p:sp>
        <p:nvSpPr>
          <p:cNvPr id="15" name="AutoShape 19"/>
          <p:cNvSpPr>
            <a:spLocks noChangeArrowheads="1"/>
          </p:cNvSpPr>
          <p:nvPr/>
        </p:nvSpPr>
        <p:spPr bwMode="auto">
          <a:xfrm>
            <a:off x="3627438" y="44450"/>
            <a:ext cx="3713581" cy="171714"/>
          </a:xfrm>
          <a:prstGeom prst="roundRect">
            <a:avLst>
              <a:gd name="adj" fmla="val 907"/>
            </a:avLst>
          </a:prstGeom>
          <a:noFill/>
          <a:ln w="9525">
            <a:noFill/>
            <a:round/>
            <a:headEnd/>
            <a:tailEnd/>
          </a:ln>
        </p:spPr>
        <p:txBody>
          <a:bodyPr wrap="none" lIns="0" tIns="0" rIns="0" bIns="0">
            <a:spAutoFit/>
          </a:bodyPr>
          <a:lstStyle/>
          <a:p>
            <a:pPr defTabSz="828675">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smtClean="0">
                <a:solidFill>
                  <a:srgbClr val="808080"/>
                </a:solidFill>
              </a:rPr>
              <a:t>Data Technologies – CERN School of Computing 2015</a:t>
            </a:r>
            <a:endParaRPr lang="en-GB" sz="1200" dirty="0">
              <a:solidFill>
                <a:srgbClr val="808080"/>
              </a:solidFill>
            </a:endParaRPr>
          </a:p>
        </p:txBody>
      </p:sp>
    </p:spTree>
    <p:extLst>
      <p:ext uri="{BB962C8B-B14F-4D97-AF65-F5344CB8AC3E}">
        <p14:creationId xmlns:p14="http://schemas.microsoft.com/office/powerpoint/2010/main" val="73708855"/>
      </p:ext>
    </p:extLst>
  </p:cSld>
  <p:clrMap bg1="dk2" tx1="lt1" bg2="dk1"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Lst>
  <p:transition>
    <p:strips dir="rd"/>
  </p:transition>
  <p:timing>
    <p:tnLst>
      <p:par>
        <p:cTn id="1" dur="indefinite" restart="never" nodeType="tmRoot"/>
      </p:par>
    </p:tnLst>
  </p:timing>
  <p:hf hdr="0" ftr="0" dt="0"/>
  <p:txStyles>
    <p:titleStyle>
      <a:lvl1pPr algn="l" rtl="0" eaLnBrk="0" fontAlgn="base" hangingPunct="0">
        <a:spcBef>
          <a:spcPct val="0"/>
        </a:spcBef>
        <a:spcAft>
          <a:spcPct val="0"/>
        </a:spcAft>
        <a:defRPr lang="en-US" sz="3600" b="1" dirty="0" smtClean="0">
          <a:solidFill>
            <a:srgbClr val="0066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006699"/>
        </a:buClr>
        <a:buSzPct val="75000"/>
        <a:buFont typeface="Wingdings" pitchFamily="2" charset="2"/>
        <a:buChar char="u"/>
        <a:defRPr sz="2400" b="1">
          <a:solidFill>
            <a:schemeClr val="bg2"/>
          </a:solidFill>
          <a:latin typeface="+mn-lt"/>
          <a:ea typeface="+mn-ea"/>
          <a:cs typeface="+mn-cs"/>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24971" y="200025"/>
            <a:ext cx="891902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smtClean="0"/>
              <a:t>edit Master title style</a:t>
            </a:r>
          </a:p>
        </p:txBody>
      </p:sp>
      <p:sp>
        <p:nvSpPr>
          <p:cNvPr id="291843" name="Rectangle 3"/>
          <p:cNvSpPr>
            <a:spLocks noGrp="1" noChangeArrowheads="1"/>
          </p:cNvSpPr>
          <p:nvPr>
            <p:ph type="body" idx="1"/>
          </p:nvPr>
        </p:nvSpPr>
        <p:spPr bwMode="auto">
          <a:xfrm>
            <a:off x="685800" y="1500174"/>
            <a:ext cx="77724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TextBox 6"/>
          <p:cNvSpPr txBox="1"/>
          <p:nvPr/>
        </p:nvSpPr>
        <p:spPr>
          <a:xfrm>
            <a:off x="0" y="6519446"/>
            <a:ext cx="372218" cy="276999"/>
          </a:xfrm>
          <a:prstGeom prst="rect">
            <a:avLst/>
          </a:prstGeom>
          <a:noFill/>
        </p:spPr>
        <p:txBody>
          <a:bodyPr wrap="none" rtlCol="0">
            <a:spAutoFit/>
          </a:bodyPr>
          <a:lstStyle/>
          <a:p>
            <a:fld id="{21C5800A-376D-4EAF-8615-B4F78A47FFA6}" type="slidenum">
              <a:rPr lang="en-US" sz="1200" smtClean="0">
                <a:solidFill>
                  <a:srgbClr val="808080"/>
                </a:solidFill>
              </a:rPr>
              <a:pPr/>
              <a:t>‹#›</a:t>
            </a:fld>
            <a:endParaRPr lang="en-US" sz="1200" dirty="0">
              <a:solidFill>
                <a:srgbClr val="808080"/>
              </a:solidFill>
            </a:endParaRPr>
          </a:p>
        </p:txBody>
      </p:sp>
      <p:grpSp>
        <p:nvGrpSpPr>
          <p:cNvPr id="2" name="Group 28"/>
          <p:cNvGrpSpPr>
            <a:grpSpLocks/>
          </p:cNvGrpSpPr>
          <p:nvPr/>
        </p:nvGrpSpPr>
        <p:grpSpPr bwMode="auto">
          <a:xfrm>
            <a:off x="112713" y="120650"/>
            <a:ext cx="3403600"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grpSp>
        <p:nvGrpSpPr>
          <p:cNvPr id="3" name="Group 24"/>
          <p:cNvGrpSpPr>
            <a:grpSpLocks/>
          </p:cNvGrpSpPr>
          <p:nvPr/>
        </p:nvGrpSpPr>
        <p:grpSpPr bwMode="auto">
          <a:xfrm>
            <a:off x="5662613" y="5295900"/>
            <a:ext cx="3402012"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a:solidFill>
                  <a:srgbClr val="FFFFFF"/>
                </a:solidFill>
              </a:endParaRPr>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a:solidFill>
                  <a:srgbClr val="FFFFFF"/>
                </a:solidFill>
              </a:endParaRPr>
            </a:p>
          </p:txBody>
        </p:sp>
      </p:grpSp>
      <p:pic>
        <p:nvPicPr>
          <p:cNvPr id="14" name="Picture 27" descr="CSC_logo_2-3_small"/>
          <p:cNvPicPr>
            <a:picLocks noChangeAspect="1" noChangeArrowheads="1"/>
          </p:cNvPicPr>
          <p:nvPr/>
        </p:nvPicPr>
        <p:blipFill>
          <a:blip r:embed="rId8" cstate="print"/>
          <a:srcRect l="11018" r="11018"/>
          <a:stretch>
            <a:fillRect/>
          </a:stretch>
        </p:blipFill>
        <p:spPr bwMode="auto">
          <a:xfrm>
            <a:off x="8243888" y="0"/>
            <a:ext cx="849312" cy="493713"/>
          </a:xfrm>
          <a:prstGeom prst="rect">
            <a:avLst/>
          </a:prstGeom>
          <a:noFill/>
          <a:ln w="9525">
            <a:noFill/>
            <a:miter lim="800000"/>
            <a:headEnd/>
            <a:tailEnd/>
          </a:ln>
        </p:spPr>
      </p:pic>
      <p:sp>
        <p:nvSpPr>
          <p:cNvPr id="15" name="AutoShape 19"/>
          <p:cNvSpPr>
            <a:spLocks noChangeArrowheads="1"/>
          </p:cNvSpPr>
          <p:nvPr/>
        </p:nvSpPr>
        <p:spPr bwMode="auto">
          <a:xfrm>
            <a:off x="3627438" y="44450"/>
            <a:ext cx="3713581" cy="171714"/>
          </a:xfrm>
          <a:prstGeom prst="roundRect">
            <a:avLst>
              <a:gd name="adj" fmla="val 907"/>
            </a:avLst>
          </a:prstGeom>
          <a:noFill/>
          <a:ln w="9525">
            <a:noFill/>
            <a:round/>
            <a:headEnd/>
            <a:tailEnd/>
          </a:ln>
        </p:spPr>
        <p:txBody>
          <a:bodyPr wrap="none" lIns="0" tIns="0" rIns="0" bIns="0">
            <a:spAutoFit/>
          </a:bodyPr>
          <a:lstStyle/>
          <a:p>
            <a:pPr defTabSz="828675">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smtClean="0">
                <a:solidFill>
                  <a:srgbClr val="808080"/>
                </a:solidFill>
              </a:rPr>
              <a:t>Data Technologies – CERN School of Computing 2015</a:t>
            </a:r>
            <a:endParaRPr lang="en-GB" sz="1200" dirty="0">
              <a:solidFill>
                <a:srgbClr val="808080"/>
              </a:solidFill>
            </a:endParaRPr>
          </a:p>
        </p:txBody>
      </p:sp>
    </p:spTree>
    <p:extLst>
      <p:ext uri="{BB962C8B-B14F-4D97-AF65-F5344CB8AC3E}">
        <p14:creationId xmlns:p14="http://schemas.microsoft.com/office/powerpoint/2010/main" val="3593356070"/>
      </p:ext>
    </p:extLst>
  </p:cSld>
  <p:clrMap bg1="dk2" tx1="lt1" bg2="dk1" tx2="lt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Lst>
  <p:transition>
    <p:strips dir="rd"/>
  </p:transition>
  <p:timing>
    <p:tnLst>
      <p:par>
        <p:cTn id="1" dur="indefinite" restart="never" nodeType="tmRoot"/>
      </p:par>
    </p:tnLst>
  </p:timing>
  <p:hf hdr="0" ftr="0" dt="0"/>
  <p:txStyles>
    <p:titleStyle>
      <a:lvl1pPr algn="l" rtl="0" eaLnBrk="0" fontAlgn="base" hangingPunct="0">
        <a:spcBef>
          <a:spcPct val="0"/>
        </a:spcBef>
        <a:spcAft>
          <a:spcPct val="0"/>
        </a:spcAft>
        <a:defRPr lang="en-US" sz="3600" b="1" dirty="0" smtClean="0">
          <a:solidFill>
            <a:srgbClr val="0066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0" fontAlgn="base" hangingPunct="0">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006699"/>
        </a:buClr>
        <a:buSzPct val="75000"/>
        <a:buFont typeface="Wingdings" pitchFamily="2" charset="2"/>
        <a:buChar char="u"/>
        <a:defRPr sz="2400" b="1">
          <a:solidFill>
            <a:schemeClr val="bg2"/>
          </a:solidFill>
          <a:latin typeface="+mn-lt"/>
          <a:ea typeface="+mn-ea"/>
          <a:cs typeface="+mn-cs"/>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en.wikipedia.org/wiki/RAID" TargetMode="External"/><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en.wikipedia.org/wiki/RAID" TargetMode="External"/><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en.wikipedia.org/wiki/RAID" TargetMode="External"/><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en.wikipedia.org/wiki/RAID" TargetMode="External"/><Relationship Id="rId1" Type="http://schemas.openxmlformats.org/officeDocument/2006/relationships/slideLayout" Target="../slideLayouts/slideLayout47.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en.wikipedia.org/wiki/RAID" TargetMode="External"/><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Reed-Solomon" TargetMode="External"/><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3" Type="http://schemas.openxmlformats.org/officeDocument/2006/relationships/hyperlink" Target="http://kernel.org/pub/linux/kernel/people/hpa/raid6.pdf" TargetMode="External"/><Relationship Id="rId2" Type="http://schemas.openxmlformats.org/officeDocument/2006/relationships/image" Target="../media/image28.png"/><Relationship Id="rId1" Type="http://schemas.openxmlformats.org/officeDocument/2006/relationships/slideLayout" Target="../slideLayouts/slideLayout47.xml"/><Relationship Id="rId5" Type="http://schemas.openxmlformats.org/officeDocument/2006/relationships/image" Target="../media/image30.png"/><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8.xml"/><Relationship Id="rId5" Type="http://schemas.openxmlformats.org/officeDocument/2006/relationships/image" Target="../media/image11.jpe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7.xml"/><Relationship Id="rId1" Type="http://schemas.openxmlformats.org/officeDocument/2006/relationships/vmlDrawing" Target="../drawings/vmlDrawing11.vml"/><Relationship Id="rId4" Type="http://schemas.openxmlformats.org/officeDocument/2006/relationships/image" Target="../media/image31.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47.xml"/><Relationship Id="rId1" Type="http://schemas.openxmlformats.org/officeDocument/2006/relationships/vmlDrawing" Target="../drawings/vmlDrawing12.vml"/><Relationship Id="rId6" Type="http://schemas.openxmlformats.org/officeDocument/2006/relationships/image" Target="../media/image32.wmf"/><Relationship Id="rId5" Type="http://schemas.openxmlformats.org/officeDocument/2006/relationships/oleObject" Target="../embeddings/oleObject13.bin"/><Relationship Id="rId4" Type="http://schemas.openxmlformats.org/officeDocument/2006/relationships/image" Target="../media/image31.wmf"/></Relationships>
</file>

<file path=ppt/slides/_rels/slide3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47.xml"/><Relationship Id="rId1" Type="http://schemas.openxmlformats.org/officeDocument/2006/relationships/vmlDrawing" Target="../drawings/vmlDrawing13.vml"/><Relationship Id="rId6" Type="http://schemas.openxmlformats.org/officeDocument/2006/relationships/image" Target="../media/image32.wmf"/><Relationship Id="rId5" Type="http://schemas.openxmlformats.org/officeDocument/2006/relationships/oleObject" Target="../embeddings/oleObject15.bin"/><Relationship Id="rId4" Type="http://schemas.openxmlformats.org/officeDocument/2006/relationships/image" Target="../media/image31.wmf"/><Relationship Id="rId9" Type="http://schemas.openxmlformats.org/officeDocument/2006/relationships/image" Target="../media/image20.png"/></Relationships>
</file>

<file path=ppt/slides/_rels/slide34.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47.xml"/><Relationship Id="rId1" Type="http://schemas.openxmlformats.org/officeDocument/2006/relationships/vmlDrawing" Target="../drawings/vmlDrawing14.vml"/><Relationship Id="rId6" Type="http://schemas.openxmlformats.org/officeDocument/2006/relationships/image" Target="../media/image32.wmf"/><Relationship Id="rId5" Type="http://schemas.openxmlformats.org/officeDocument/2006/relationships/oleObject" Target="../embeddings/oleObject18.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20.bin"/></Relationships>
</file>

<file path=ppt/slides/_rels/slide35.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26.bin"/><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36.wmf"/><Relationship Id="rId2" Type="http://schemas.openxmlformats.org/officeDocument/2006/relationships/slideLayout" Target="../slideLayouts/slideLayout47.xml"/><Relationship Id="rId1" Type="http://schemas.openxmlformats.org/officeDocument/2006/relationships/vmlDrawing" Target="../drawings/vmlDrawing15.vml"/><Relationship Id="rId6" Type="http://schemas.openxmlformats.org/officeDocument/2006/relationships/image" Target="../media/image32.wmf"/><Relationship Id="rId11" Type="http://schemas.openxmlformats.org/officeDocument/2006/relationships/oleObject" Target="../embeddings/oleObject25.bin"/><Relationship Id="rId5" Type="http://schemas.openxmlformats.org/officeDocument/2006/relationships/oleObject" Target="../embeddings/oleObject22.bin"/><Relationship Id="rId10" Type="http://schemas.openxmlformats.org/officeDocument/2006/relationships/image" Target="../media/image35.wmf"/><Relationship Id="rId4" Type="http://schemas.openxmlformats.org/officeDocument/2006/relationships/image" Target="../media/image31.wmf"/><Relationship Id="rId9" Type="http://schemas.openxmlformats.org/officeDocument/2006/relationships/oleObject" Target="../embeddings/oleObject24.bin"/><Relationship Id="rId14" Type="http://schemas.openxmlformats.org/officeDocument/2006/relationships/image" Target="../media/image3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41.wmf"/><Relationship Id="rId2" Type="http://schemas.openxmlformats.org/officeDocument/2006/relationships/slideLayout" Target="../slideLayouts/slideLayout47.xml"/><Relationship Id="rId1" Type="http://schemas.openxmlformats.org/officeDocument/2006/relationships/vmlDrawing" Target="../drawings/vmlDrawing16.vml"/><Relationship Id="rId6" Type="http://schemas.openxmlformats.org/officeDocument/2006/relationships/image" Target="../media/image38.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30.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2" Type="http://schemas.openxmlformats.org/officeDocument/2006/relationships/hyperlink" Target="http://blogs.sun.com/ahl/entry/triple_parity_raid_z" TargetMode="External"/><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2" Type="http://schemas.openxmlformats.org/officeDocument/2006/relationships/hyperlink" Target="http://en.wikipedia.org/wiki/BitTorrent_(protocol)" TargetMode="Externa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52.xml"/><Relationship Id="rId1" Type="http://schemas.openxmlformats.org/officeDocument/2006/relationships/vmlDrawing" Target="../drawings/vmlDrawing17.vml"/><Relationship Id="rId5" Type="http://schemas.openxmlformats.org/officeDocument/2006/relationships/oleObject" Target="../embeddings/oleObject33.bin"/><Relationship Id="rId4" Type="http://schemas.openxmlformats.org/officeDocument/2006/relationships/image" Target="../media/image15.emf"/></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3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3.png"/><Relationship Id="rId1" Type="http://schemas.openxmlformats.org/officeDocument/2006/relationships/slideLayout" Target="../slideLayouts/slideLayout5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6.xml"/></Relationships>
</file>

<file path=ppt/slides/_rels/slide5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6.xml"/></Relationships>
</file>

<file path=ppt/slides/_rels/slide5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56.xml"/></Relationships>
</file>

<file path=ppt/slides/_rels/slide5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56.xml"/></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56.xml"/></Relationships>
</file>

<file path=ppt/slides/_rels/slide6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56.xml"/></Relationships>
</file>

<file path=ppt/slides/_rels/slide6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5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7.xml"/><Relationship Id="rId1" Type="http://schemas.openxmlformats.org/officeDocument/2006/relationships/vmlDrawing" Target="../drawings/vmlDrawing10.v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GB" dirty="0" smtClean="0"/>
              <a:t>Introduction to data management</a:t>
            </a:r>
            <a:endParaRPr lang="en-GB" dirty="0"/>
          </a:p>
        </p:txBody>
      </p:sp>
      <p:sp>
        <p:nvSpPr>
          <p:cNvPr id="3" name="Subtitle 2"/>
          <p:cNvSpPr>
            <a:spLocks noGrp="1"/>
          </p:cNvSpPr>
          <p:nvPr>
            <p:ph type="subTitle" sz="quarter" idx="1"/>
          </p:nvPr>
        </p:nvSpPr>
        <p:spPr/>
        <p:txBody>
          <a:bodyPr/>
          <a:lstStyle/>
          <a:p>
            <a:r>
              <a:rPr lang="en-US" dirty="0" smtClean="0"/>
              <a:t>Alberto Pace</a:t>
            </a:r>
            <a:endParaRPr lang="en-GB" dirty="0"/>
          </a:p>
        </p:txBody>
      </p:sp>
    </p:spTree>
    <p:extLst>
      <p:ext uri="{BB962C8B-B14F-4D97-AF65-F5344CB8AC3E}">
        <p14:creationId xmlns:p14="http://schemas.microsoft.com/office/powerpoint/2010/main" val="536804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pools</a:t>
            </a:r>
            <a:endParaRPr lang="en-GB" dirty="0"/>
          </a:p>
        </p:txBody>
      </p:sp>
      <p:sp>
        <p:nvSpPr>
          <p:cNvPr id="3" name="Content Placeholder 2"/>
          <p:cNvSpPr>
            <a:spLocks noGrp="1"/>
          </p:cNvSpPr>
          <p:nvPr>
            <p:ph idx="1"/>
          </p:nvPr>
        </p:nvSpPr>
        <p:spPr/>
        <p:txBody>
          <a:bodyPr/>
          <a:lstStyle/>
          <a:p>
            <a:r>
              <a:rPr lang="en-GB" dirty="0" smtClean="0"/>
              <a:t>Different quality of services</a:t>
            </a:r>
          </a:p>
          <a:p>
            <a:pPr lvl="1"/>
            <a:r>
              <a:rPr lang="en-GB" dirty="0" smtClean="0"/>
              <a:t>Three parameters: (Performance, Reliability, Cost)</a:t>
            </a:r>
          </a:p>
          <a:p>
            <a:pPr lvl="1"/>
            <a:r>
              <a:rPr lang="en-GB" dirty="0" smtClean="0"/>
              <a:t>You can have two but not three</a:t>
            </a:r>
          </a:p>
        </p:txBody>
      </p:sp>
      <p:grpSp>
        <p:nvGrpSpPr>
          <p:cNvPr id="4" name="Group 3"/>
          <p:cNvGrpSpPr/>
          <p:nvPr/>
        </p:nvGrpSpPr>
        <p:grpSpPr>
          <a:xfrm>
            <a:off x="3571868" y="3429000"/>
            <a:ext cx="5574025" cy="2369596"/>
            <a:chOff x="3786182" y="1428736"/>
            <a:chExt cx="5574025" cy="2369596"/>
          </a:xfrm>
        </p:grpSpPr>
        <p:sp>
          <p:nvSpPr>
            <p:cNvPr id="5" name="Isosceles Triangle 4"/>
            <p:cNvSpPr/>
            <p:nvPr/>
          </p:nvSpPr>
          <p:spPr>
            <a:xfrm>
              <a:off x="5072066" y="1785926"/>
              <a:ext cx="2357454" cy="164307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286248" y="3357562"/>
              <a:ext cx="723275" cy="369332"/>
            </a:xfrm>
            <a:prstGeom prst="rect">
              <a:avLst/>
            </a:prstGeom>
            <a:noFill/>
          </p:spPr>
          <p:txBody>
            <a:bodyPr wrap="none" rtlCol="0">
              <a:spAutoFit/>
            </a:bodyPr>
            <a:lstStyle/>
            <a:p>
              <a:r>
                <a:rPr lang="en-GB" b="1" dirty="0" smtClean="0">
                  <a:solidFill>
                    <a:schemeClr val="accent1">
                      <a:lumMod val="25000"/>
                    </a:schemeClr>
                  </a:solidFill>
                </a:rPr>
                <a:t>Slow</a:t>
              </a:r>
              <a:endParaRPr lang="en-GB" b="1" dirty="0">
                <a:solidFill>
                  <a:schemeClr val="accent1">
                    <a:lumMod val="25000"/>
                  </a:schemeClr>
                </a:solidFill>
              </a:endParaRPr>
            </a:p>
          </p:txBody>
        </p:sp>
        <p:sp>
          <p:nvSpPr>
            <p:cNvPr id="7" name="TextBox 6"/>
            <p:cNvSpPr txBox="1"/>
            <p:nvPr/>
          </p:nvSpPr>
          <p:spPr>
            <a:xfrm>
              <a:off x="5929322" y="1428736"/>
              <a:ext cx="1326004" cy="369332"/>
            </a:xfrm>
            <a:prstGeom prst="rect">
              <a:avLst/>
            </a:prstGeom>
            <a:noFill/>
          </p:spPr>
          <p:txBody>
            <a:bodyPr wrap="none" rtlCol="0">
              <a:spAutoFit/>
            </a:bodyPr>
            <a:lstStyle/>
            <a:p>
              <a:r>
                <a:rPr lang="en-GB" b="1" dirty="0" smtClean="0">
                  <a:solidFill>
                    <a:schemeClr val="accent1">
                      <a:lumMod val="25000"/>
                    </a:schemeClr>
                  </a:solidFill>
                </a:rPr>
                <a:t>Expensive</a:t>
              </a:r>
              <a:endParaRPr lang="en-GB" b="1" dirty="0">
                <a:solidFill>
                  <a:schemeClr val="accent1">
                    <a:lumMod val="25000"/>
                  </a:schemeClr>
                </a:solidFill>
              </a:endParaRPr>
            </a:p>
          </p:txBody>
        </p:sp>
        <p:sp>
          <p:nvSpPr>
            <p:cNvPr id="8" name="TextBox 7"/>
            <p:cNvSpPr txBox="1"/>
            <p:nvPr/>
          </p:nvSpPr>
          <p:spPr>
            <a:xfrm>
              <a:off x="7286644" y="3429000"/>
              <a:ext cx="1300356" cy="369332"/>
            </a:xfrm>
            <a:prstGeom prst="rect">
              <a:avLst/>
            </a:prstGeom>
            <a:noFill/>
          </p:spPr>
          <p:txBody>
            <a:bodyPr wrap="none" rtlCol="0">
              <a:spAutoFit/>
            </a:bodyPr>
            <a:lstStyle/>
            <a:p>
              <a:r>
                <a:rPr lang="en-GB" b="1" dirty="0" smtClean="0">
                  <a:solidFill>
                    <a:schemeClr val="accent1">
                      <a:lumMod val="25000"/>
                    </a:schemeClr>
                  </a:solidFill>
                </a:rPr>
                <a:t>Unreliable</a:t>
              </a:r>
              <a:endParaRPr lang="en-GB" b="1" dirty="0">
                <a:solidFill>
                  <a:schemeClr val="accent1">
                    <a:lumMod val="25000"/>
                  </a:schemeClr>
                </a:solidFill>
              </a:endParaRPr>
            </a:p>
          </p:txBody>
        </p:sp>
        <p:grpSp>
          <p:nvGrpSpPr>
            <p:cNvPr id="9" name="Group 31"/>
            <p:cNvGrpSpPr/>
            <p:nvPr/>
          </p:nvGrpSpPr>
          <p:grpSpPr>
            <a:xfrm>
              <a:off x="3786182" y="1714488"/>
              <a:ext cx="5574025" cy="1643074"/>
              <a:chOff x="3786182" y="1714488"/>
              <a:chExt cx="5574025" cy="1643074"/>
            </a:xfrm>
          </p:grpSpPr>
          <p:grpSp>
            <p:nvGrpSpPr>
              <p:cNvPr id="10" name="Group 17"/>
              <p:cNvGrpSpPr/>
              <p:nvPr/>
            </p:nvGrpSpPr>
            <p:grpSpPr>
              <a:xfrm>
                <a:off x="3786182" y="1714488"/>
                <a:ext cx="5574025" cy="1643074"/>
                <a:chOff x="3786182" y="1714488"/>
                <a:chExt cx="5574025" cy="1643074"/>
              </a:xfrm>
            </p:grpSpPr>
            <p:sp>
              <p:nvSpPr>
                <p:cNvPr id="15" name="TextBox 7"/>
                <p:cNvSpPr txBox="1"/>
                <p:nvPr/>
              </p:nvSpPr>
              <p:spPr>
                <a:xfrm>
                  <a:off x="3786182" y="2928934"/>
                  <a:ext cx="834396" cy="369332"/>
                </a:xfrm>
                <a:prstGeom prst="rect">
                  <a:avLst/>
                </a:prstGeom>
                <a:noFill/>
              </p:spPr>
              <p:txBody>
                <a:bodyPr wrap="none" rtlCol="0">
                  <a:spAutoFit/>
                </a:bodyPr>
                <a:lstStyle/>
                <a:p>
                  <a:r>
                    <a:rPr lang="en-GB" b="1" dirty="0" smtClean="0">
                      <a:solidFill>
                        <a:srgbClr val="ED2F2F"/>
                      </a:solidFill>
                    </a:rPr>
                    <a:t>Tapes</a:t>
                  </a:r>
                  <a:endParaRPr lang="en-GB" b="1" dirty="0">
                    <a:solidFill>
                      <a:srgbClr val="ED2F2F"/>
                    </a:solidFill>
                  </a:endParaRPr>
                </a:p>
              </p:txBody>
            </p:sp>
            <p:sp>
              <p:nvSpPr>
                <p:cNvPr id="16" name="TextBox 8"/>
                <p:cNvSpPr txBox="1"/>
                <p:nvPr/>
              </p:nvSpPr>
              <p:spPr>
                <a:xfrm>
                  <a:off x="7500958" y="2928934"/>
                  <a:ext cx="800219" cy="369332"/>
                </a:xfrm>
                <a:prstGeom prst="rect">
                  <a:avLst/>
                </a:prstGeom>
                <a:noFill/>
              </p:spPr>
              <p:txBody>
                <a:bodyPr wrap="none" rtlCol="0">
                  <a:spAutoFit/>
                </a:bodyPr>
                <a:lstStyle/>
                <a:p>
                  <a:r>
                    <a:rPr lang="en-GB" b="1" dirty="0" smtClean="0">
                      <a:solidFill>
                        <a:srgbClr val="ED2F2F"/>
                      </a:solidFill>
                    </a:rPr>
                    <a:t>Disks</a:t>
                  </a:r>
                  <a:endParaRPr lang="en-GB" b="1" dirty="0">
                    <a:solidFill>
                      <a:srgbClr val="ED2F2F"/>
                    </a:solidFill>
                  </a:endParaRPr>
                </a:p>
              </p:txBody>
            </p:sp>
            <p:sp>
              <p:nvSpPr>
                <p:cNvPr id="17" name="TextBox 16"/>
                <p:cNvSpPr txBox="1"/>
                <p:nvPr/>
              </p:nvSpPr>
              <p:spPr>
                <a:xfrm>
                  <a:off x="6572264" y="1714488"/>
                  <a:ext cx="2787943" cy="369332"/>
                </a:xfrm>
                <a:prstGeom prst="rect">
                  <a:avLst/>
                </a:prstGeom>
                <a:noFill/>
              </p:spPr>
              <p:txBody>
                <a:bodyPr wrap="none" rtlCol="0">
                  <a:spAutoFit/>
                </a:bodyPr>
                <a:lstStyle/>
                <a:p>
                  <a:r>
                    <a:rPr lang="en-GB" b="1" dirty="0" smtClean="0">
                      <a:solidFill>
                        <a:srgbClr val="ED2F2F"/>
                      </a:solidFill>
                    </a:rPr>
                    <a:t>Flash, Solid State Disks</a:t>
                  </a:r>
                  <a:endParaRPr lang="en-GB" b="1" dirty="0">
                    <a:solidFill>
                      <a:srgbClr val="ED2F2F"/>
                    </a:solidFill>
                  </a:endParaRPr>
                </a:p>
              </p:txBody>
            </p:sp>
            <p:sp>
              <p:nvSpPr>
                <p:cNvPr id="18" name="TextBox 17"/>
                <p:cNvSpPr txBox="1"/>
                <p:nvPr/>
              </p:nvSpPr>
              <p:spPr>
                <a:xfrm>
                  <a:off x="6858016" y="2071678"/>
                  <a:ext cx="1774845" cy="369332"/>
                </a:xfrm>
                <a:prstGeom prst="rect">
                  <a:avLst/>
                </a:prstGeom>
                <a:noFill/>
              </p:spPr>
              <p:txBody>
                <a:bodyPr wrap="none" rtlCol="0">
                  <a:spAutoFit/>
                </a:bodyPr>
                <a:lstStyle/>
                <a:p>
                  <a:r>
                    <a:rPr lang="en-GB" b="1" dirty="0" smtClean="0">
                      <a:solidFill>
                        <a:srgbClr val="ED2F2F"/>
                      </a:solidFill>
                    </a:rPr>
                    <a:t>Mirrored disks</a:t>
                  </a:r>
                  <a:endParaRPr lang="en-GB" b="1" dirty="0">
                    <a:solidFill>
                      <a:srgbClr val="ED2F2F"/>
                    </a:solidFill>
                  </a:endParaRPr>
                </a:p>
              </p:txBody>
            </p:sp>
            <p:sp>
              <p:nvSpPr>
                <p:cNvPr id="19" name="Oval 18"/>
                <p:cNvSpPr/>
                <p:nvPr/>
              </p:nvSpPr>
              <p:spPr>
                <a:xfrm>
                  <a:off x="6072198" y="214311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5286380"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6215074" y="2000240"/>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7000892"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1" name="Straight Connector 10"/>
              <p:cNvCxnSpPr/>
              <p:nvPr/>
            </p:nvCxnSpPr>
            <p:spPr>
              <a:xfrm>
                <a:off x="4620578" y="3199188"/>
                <a:ext cx="594364" cy="7143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377553" y="1928802"/>
                <a:ext cx="217571" cy="8597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69064" y="2224007"/>
                <a:ext cx="631012" cy="44799"/>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191214" y="3122908"/>
                <a:ext cx="348711" cy="11623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73040443"/>
      </p:ext>
    </p:extLst>
  </p:cSld>
  <p:clrMapOvr>
    <a:masterClrMapping/>
  </p:clrMapOvr>
  <p:transition>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the balance is not as simple</a:t>
            </a:r>
            <a:endParaRPr lang="en-US" dirty="0"/>
          </a:p>
        </p:txBody>
      </p:sp>
      <p:sp>
        <p:nvSpPr>
          <p:cNvPr id="3" name="Content Placeholder 2"/>
          <p:cNvSpPr>
            <a:spLocks noGrp="1"/>
          </p:cNvSpPr>
          <p:nvPr>
            <p:ph idx="1"/>
          </p:nvPr>
        </p:nvSpPr>
        <p:spPr/>
        <p:txBody>
          <a:bodyPr/>
          <a:lstStyle/>
          <a:p>
            <a:r>
              <a:rPr lang="en-US" dirty="0" smtClean="0"/>
              <a:t>Many ways to split (p</a:t>
            </a:r>
            <a:r>
              <a:rPr lang="en-GB" dirty="0" err="1" smtClean="0"/>
              <a:t>erformance</a:t>
            </a:r>
            <a:r>
              <a:rPr lang="en-GB" dirty="0"/>
              <a:t>, </a:t>
            </a:r>
            <a:r>
              <a:rPr lang="en-GB" dirty="0" smtClean="0"/>
              <a:t>reliability</a:t>
            </a:r>
            <a:r>
              <a:rPr lang="en-GB" dirty="0"/>
              <a:t>, </a:t>
            </a:r>
            <a:r>
              <a:rPr lang="en-GB" dirty="0" smtClean="0"/>
              <a:t>cost)</a:t>
            </a:r>
            <a:r>
              <a:rPr lang="en-US" dirty="0" smtClean="0"/>
              <a:t> </a:t>
            </a:r>
          </a:p>
          <a:p>
            <a:endParaRPr lang="en-US" dirty="0" smtClean="0"/>
          </a:p>
          <a:p>
            <a:endParaRPr lang="en-US" dirty="0"/>
          </a:p>
          <a:p>
            <a:endParaRPr lang="en-US" dirty="0" smtClean="0"/>
          </a:p>
          <a:p>
            <a:r>
              <a:rPr lang="en-US" dirty="0" smtClean="0"/>
              <a:t>Performance has many sub-parameters</a:t>
            </a:r>
          </a:p>
          <a:p>
            <a:r>
              <a:rPr lang="en-US" dirty="0" smtClean="0"/>
              <a:t>Cost has many sub-parameters</a:t>
            </a:r>
          </a:p>
          <a:p>
            <a:r>
              <a:rPr lang="en-US" dirty="0" smtClean="0"/>
              <a:t>Reliability has many sub-parameters</a:t>
            </a:r>
            <a:endParaRPr lang="en-US" dirty="0"/>
          </a:p>
        </p:txBody>
      </p:sp>
      <p:sp>
        <p:nvSpPr>
          <p:cNvPr id="5" name="Isosceles Triangle 4"/>
          <p:cNvSpPr/>
          <p:nvPr/>
        </p:nvSpPr>
        <p:spPr>
          <a:xfrm>
            <a:off x="2656820" y="2123758"/>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6" name="TextBox 5"/>
          <p:cNvSpPr txBox="1"/>
          <p:nvPr/>
        </p:nvSpPr>
        <p:spPr>
          <a:xfrm>
            <a:off x="3779912" y="2915652"/>
            <a:ext cx="1172116" cy="369332"/>
          </a:xfrm>
          <a:prstGeom prst="rect">
            <a:avLst/>
          </a:prstGeom>
          <a:noFill/>
        </p:spPr>
        <p:txBody>
          <a:bodyPr wrap="none" rtlCol="0">
            <a:spAutoFit/>
          </a:bodyPr>
          <a:lstStyle/>
          <a:p>
            <a:r>
              <a:rPr lang="en-US" dirty="0" smtClean="0">
                <a:solidFill>
                  <a:srgbClr val="FF0000"/>
                </a:solidFill>
              </a:rPr>
              <a:t>Reliability</a:t>
            </a:r>
            <a:endParaRPr lang="en-GB" dirty="0">
              <a:solidFill>
                <a:srgbClr val="FF0000"/>
              </a:solidFill>
            </a:endParaRPr>
          </a:p>
        </p:txBody>
      </p:sp>
      <p:sp>
        <p:nvSpPr>
          <p:cNvPr id="7" name="TextBox 6"/>
          <p:cNvSpPr txBox="1"/>
          <p:nvPr/>
        </p:nvSpPr>
        <p:spPr>
          <a:xfrm>
            <a:off x="3282484" y="1979742"/>
            <a:ext cx="1505540" cy="369332"/>
          </a:xfrm>
          <a:prstGeom prst="rect">
            <a:avLst/>
          </a:prstGeom>
          <a:noFill/>
        </p:spPr>
        <p:txBody>
          <a:bodyPr wrap="none" rtlCol="0">
            <a:spAutoFit/>
          </a:bodyPr>
          <a:lstStyle/>
          <a:p>
            <a:r>
              <a:rPr lang="en-US" dirty="0" smtClean="0">
                <a:solidFill>
                  <a:srgbClr val="FF0000"/>
                </a:solidFill>
              </a:rPr>
              <a:t>Performance</a:t>
            </a:r>
            <a:endParaRPr lang="en-GB" dirty="0">
              <a:solidFill>
                <a:srgbClr val="FF0000"/>
              </a:solidFill>
            </a:endParaRPr>
          </a:p>
        </p:txBody>
      </p:sp>
      <p:sp>
        <p:nvSpPr>
          <p:cNvPr id="9" name="Isosceles Triangle 8"/>
          <p:cNvSpPr/>
          <p:nvPr/>
        </p:nvSpPr>
        <p:spPr>
          <a:xfrm>
            <a:off x="1614564" y="5140042"/>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0" name="TextBox 9"/>
          <p:cNvSpPr txBox="1"/>
          <p:nvPr/>
        </p:nvSpPr>
        <p:spPr>
          <a:xfrm>
            <a:off x="467544" y="5805262"/>
            <a:ext cx="1364476" cy="646331"/>
          </a:xfrm>
          <a:prstGeom prst="rect">
            <a:avLst/>
          </a:prstGeom>
          <a:noFill/>
        </p:spPr>
        <p:txBody>
          <a:bodyPr wrap="none" rtlCol="0">
            <a:spAutoFit/>
          </a:bodyPr>
          <a:lstStyle/>
          <a:p>
            <a:r>
              <a:rPr lang="en-US" dirty="0">
                <a:solidFill>
                  <a:srgbClr val="FF0000"/>
                </a:solidFill>
              </a:rPr>
              <a:t>Latency </a:t>
            </a:r>
            <a:r>
              <a:rPr lang="en-US" dirty="0" smtClean="0">
                <a:solidFill>
                  <a:srgbClr val="FF0000"/>
                </a:solidFill>
              </a:rPr>
              <a:t>/</a:t>
            </a:r>
          </a:p>
          <a:p>
            <a:r>
              <a:rPr lang="en-US" dirty="0">
                <a:solidFill>
                  <a:srgbClr val="FF0000"/>
                </a:solidFill>
              </a:rPr>
              <a:t>Throughput</a:t>
            </a:r>
            <a:endParaRPr lang="en-GB" dirty="0">
              <a:solidFill>
                <a:srgbClr val="FF0000"/>
              </a:solidFill>
            </a:endParaRPr>
          </a:p>
        </p:txBody>
      </p:sp>
      <p:sp>
        <p:nvSpPr>
          <p:cNvPr id="11" name="TextBox 10"/>
          <p:cNvSpPr txBox="1"/>
          <p:nvPr/>
        </p:nvSpPr>
        <p:spPr>
          <a:xfrm>
            <a:off x="1836420" y="4797152"/>
            <a:ext cx="1223412" cy="369332"/>
          </a:xfrm>
          <a:prstGeom prst="rect">
            <a:avLst/>
          </a:prstGeom>
          <a:noFill/>
        </p:spPr>
        <p:txBody>
          <a:bodyPr wrap="none" rtlCol="0">
            <a:spAutoFit/>
          </a:bodyPr>
          <a:lstStyle/>
          <a:p>
            <a:r>
              <a:rPr lang="en-US" dirty="0" smtClean="0">
                <a:solidFill>
                  <a:srgbClr val="FF0000"/>
                </a:solidFill>
              </a:rPr>
              <a:t>Scalability</a:t>
            </a:r>
            <a:endParaRPr lang="en-GB" dirty="0">
              <a:solidFill>
                <a:srgbClr val="FF0000"/>
              </a:solidFill>
            </a:endParaRPr>
          </a:p>
        </p:txBody>
      </p:sp>
      <p:sp>
        <p:nvSpPr>
          <p:cNvPr id="13" name="Isosceles Triangle 12"/>
          <p:cNvSpPr/>
          <p:nvPr/>
        </p:nvSpPr>
        <p:spPr>
          <a:xfrm>
            <a:off x="5444911" y="5140042"/>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5" name="TextBox 14"/>
          <p:cNvSpPr txBox="1"/>
          <p:nvPr/>
        </p:nvSpPr>
        <p:spPr>
          <a:xfrm>
            <a:off x="5175354" y="4797152"/>
            <a:ext cx="2492990" cy="369332"/>
          </a:xfrm>
          <a:prstGeom prst="rect">
            <a:avLst/>
          </a:prstGeom>
          <a:noFill/>
        </p:spPr>
        <p:txBody>
          <a:bodyPr wrap="none" rtlCol="0">
            <a:spAutoFit/>
          </a:bodyPr>
          <a:lstStyle/>
          <a:p>
            <a:r>
              <a:rPr lang="en-US" dirty="0" smtClean="0">
                <a:solidFill>
                  <a:srgbClr val="FF0000"/>
                </a:solidFill>
              </a:rPr>
              <a:t>Electrical consumption</a:t>
            </a:r>
            <a:endParaRPr lang="en-GB" dirty="0">
              <a:solidFill>
                <a:srgbClr val="FF0000"/>
              </a:solidFill>
            </a:endParaRPr>
          </a:p>
        </p:txBody>
      </p:sp>
      <p:sp>
        <p:nvSpPr>
          <p:cNvPr id="14" name="TextBox 13"/>
          <p:cNvSpPr txBox="1"/>
          <p:nvPr/>
        </p:nvSpPr>
        <p:spPr>
          <a:xfrm>
            <a:off x="4733646" y="6011996"/>
            <a:ext cx="1056700" cy="369332"/>
          </a:xfrm>
          <a:prstGeom prst="rect">
            <a:avLst/>
          </a:prstGeom>
          <a:noFill/>
        </p:spPr>
        <p:txBody>
          <a:bodyPr wrap="none" rtlCol="0">
            <a:spAutoFit/>
          </a:bodyPr>
          <a:lstStyle/>
          <a:p>
            <a:r>
              <a:rPr lang="en-US" dirty="0" smtClean="0">
                <a:solidFill>
                  <a:srgbClr val="FF0000"/>
                </a:solidFill>
              </a:rPr>
              <a:t>HW cost</a:t>
            </a:r>
            <a:endParaRPr lang="en-GB" dirty="0">
              <a:solidFill>
                <a:srgbClr val="FF0000"/>
              </a:solidFill>
            </a:endParaRPr>
          </a:p>
        </p:txBody>
      </p:sp>
      <p:sp>
        <p:nvSpPr>
          <p:cNvPr id="16" name="TextBox 15"/>
          <p:cNvSpPr txBox="1"/>
          <p:nvPr/>
        </p:nvSpPr>
        <p:spPr>
          <a:xfrm>
            <a:off x="6444208" y="5807005"/>
            <a:ext cx="1415772" cy="646331"/>
          </a:xfrm>
          <a:prstGeom prst="rect">
            <a:avLst/>
          </a:prstGeom>
          <a:noFill/>
        </p:spPr>
        <p:txBody>
          <a:bodyPr wrap="none" rtlCol="0">
            <a:spAutoFit/>
          </a:bodyPr>
          <a:lstStyle/>
          <a:p>
            <a:pPr algn="ctr"/>
            <a:r>
              <a:rPr lang="en-US" dirty="0" smtClean="0">
                <a:solidFill>
                  <a:srgbClr val="FF0000"/>
                </a:solidFill>
              </a:rPr>
              <a:t>Ops Cost</a:t>
            </a:r>
          </a:p>
          <a:p>
            <a:pPr algn="ctr"/>
            <a:r>
              <a:rPr lang="en-US" dirty="0" smtClean="0">
                <a:solidFill>
                  <a:srgbClr val="FF0000"/>
                </a:solidFill>
              </a:rPr>
              <a:t>(manpower)</a:t>
            </a:r>
            <a:endParaRPr lang="en-GB" dirty="0">
              <a:solidFill>
                <a:srgbClr val="FF0000"/>
              </a:solidFill>
            </a:endParaRPr>
          </a:p>
        </p:txBody>
      </p:sp>
      <p:sp>
        <p:nvSpPr>
          <p:cNvPr id="17" name="TextBox 16"/>
          <p:cNvSpPr txBox="1"/>
          <p:nvPr/>
        </p:nvSpPr>
        <p:spPr>
          <a:xfrm>
            <a:off x="2698532" y="5978194"/>
            <a:ext cx="1441420" cy="369332"/>
          </a:xfrm>
          <a:prstGeom prst="rect">
            <a:avLst/>
          </a:prstGeom>
          <a:noFill/>
        </p:spPr>
        <p:txBody>
          <a:bodyPr wrap="none" rtlCol="0">
            <a:spAutoFit/>
          </a:bodyPr>
          <a:lstStyle/>
          <a:p>
            <a:r>
              <a:rPr lang="en-US" dirty="0" smtClean="0">
                <a:solidFill>
                  <a:srgbClr val="FF0000"/>
                </a:solidFill>
              </a:rPr>
              <a:t>Consistency</a:t>
            </a:r>
            <a:endParaRPr lang="en-GB" dirty="0">
              <a:solidFill>
                <a:srgbClr val="FF0000"/>
              </a:solidFill>
            </a:endParaRPr>
          </a:p>
        </p:txBody>
      </p:sp>
      <p:sp>
        <p:nvSpPr>
          <p:cNvPr id="18" name="TextBox 17"/>
          <p:cNvSpPr txBox="1"/>
          <p:nvPr/>
        </p:nvSpPr>
        <p:spPr>
          <a:xfrm>
            <a:off x="1979712" y="2906554"/>
            <a:ext cx="659155" cy="369332"/>
          </a:xfrm>
          <a:prstGeom prst="rect">
            <a:avLst/>
          </a:prstGeom>
          <a:noFill/>
        </p:spPr>
        <p:txBody>
          <a:bodyPr wrap="none" rtlCol="0">
            <a:spAutoFit/>
          </a:bodyPr>
          <a:lstStyle/>
          <a:p>
            <a:r>
              <a:rPr lang="en-US" dirty="0" smtClean="0">
                <a:solidFill>
                  <a:srgbClr val="FF0000"/>
                </a:solidFill>
              </a:rPr>
              <a:t>Cost</a:t>
            </a:r>
            <a:endParaRPr lang="en-GB" dirty="0">
              <a:solidFill>
                <a:srgbClr val="FF0000"/>
              </a:solidFill>
            </a:endParaRPr>
          </a:p>
        </p:txBody>
      </p:sp>
    </p:spTree>
    <p:extLst>
      <p:ext uri="{BB962C8B-B14F-4D97-AF65-F5344CB8AC3E}">
        <p14:creationId xmlns:p14="http://schemas.microsoft.com/office/powerpoint/2010/main" val="2714206818"/>
      </p:ext>
    </p:extLst>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reality is complicated</a:t>
            </a:r>
            <a:endParaRPr lang="en-GB" dirty="0"/>
          </a:p>
        </p:txBody>
      </p:sp>
      <p:sp>
        <p:nvSpPr>
          <p:cNvPr id="3" name="Content Placeholder 2"/>
          <p:cNvSpPr>
            <a:spLocks noGrp="1"/>
          </p:cNvSpPr>
          <p:nvPr>
            <p:ph idx="1"/>
          </p:nvPr>
        </p:nvSpPr>
        <p:spPr/>
        <p:txBody>
          <a:bodyPr/>
          <a:lstStyle/>
          <a:p>
            <a:r>
              <a:rPr lang="en-US" sz="1800" dirty="0"/>
              <a:t>Key requirements: Simple, Scalable, Consistent, Reliable, Available, Manageable, Flexible, Performing, Cheap, Secure.</a:t>
            </a:r>
          </a:p>
          <a:p>
            <a:r>
              <a:rPr lang="en-US" sz="1800" dirty="0"/>
              <a:t>Aiming for “à la carte” services (storage pools) with on-demand “quality of service</a:t>
            </a:r>
            <a:r>
              <a:rPr lang="en-US" sz="1800" dirty="0" smtClean="0"/>
              <a:t>”</a:t>
            </a:r>
          </a:p>
          <a:p>
            <a:r>
              <a:rPr lang="en-US" sz="1800" dirty="0" smtClean="0"/>
              <a:t>And where is scalability ?</a:t>
            </a:r>
            <a:endParaRPr lang="en-US" sz="1800" dirty="0"/>
          </a:p>
          <a:p>
            <a:endParaRPr lang="en-GB" sz="1800" dirty="0"/>
          </a:p>
        </p:txBody>
      </p:sp>
      <p:graphicFrame>
        <p:nvGraphicFramePr>
          <p:cNvPr id="4" name="Content Placeholder 5"/>
          <p:cNvGraphicFramePr>
            <a:graphicFrameLocks/>
          </p:cNvGraphicFramePr>
          <p:nvPr>
            <p:extLst/>
          </p:nvPr>
        </p:nvGraphicFramePr>
        <p:xfrm>
          <a:off x="2195736" y="3068960"/>
          <a:ext cx="6046440" cy="31610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64978249"/>
      </p:ext>
    </p:extLst>
  </p:cSld>
  <p:clrMapOvr>
    <a:masterClrMapping/>
  </p:clrMapOvr>
  <p:transition>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Areas of research in </a:t>
            </a:r>
            <a:br>
              <a:rPr lang="en-GB" dirty="0" smtClean="0"/>
            </a:br>
            <a:r>
              <a:rPr lang="en-GB" dirty="0" smtClean="0"/>
              <a:t>Data Management</a:t>
            </a:r>
            <a:endParaRPr lang="en-GB" dirty="0"/>
          </a:p>
        </p:txBody>
      </p:sp>
      <p:sp>
        <p:nvSpPr>
          <p:cNvPr id="5" name="Subtitle 4"/>
          <p:cNvSpPr>
            <a:spLocks noGrp="1"/>
          </p:cNvSpPr>
          <p:nvPr>
            <p:ph type="subTitle" idx="1"/>
          </p:nvPr>
        </p:nvSpPr>
        <p:spPr/>
        <p:txBody>
          <a:bodyPr/>
          <a:lstStyle/>
          <a:p>
            <a:r>
              <a:rPr lang="en-GB" dirty="0" smtClean="0"/>
              <a:t>Reliability, Scalability, Security, Manageability</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Storage Reliability</a:t>
            </a:r>
            <a:endParaRPr lang="en-GB" dirty="0"/>
          </a:p>
        </p:txBody>
      </p:sp>
      <p:sp>
        <p:nvSpPr>
          <p:cNvPr id="3" name="Content Placeholder 2"/>
          <p:cNvSpPr>
            <a:spLocks noGrp="1"/>
          </p:cNvSpPr>
          <p:nvPr>
            <p:ph idx="1"/>
          </p:nvPr>
        </p:nvSpPr>
        <p:spPr/>
        <p:txBody>
          <a:bodyPr/>
          <a:lstStyle/>
          <a:p>
            <a:r>
              <a:rPr lang="en-GB" sz="1800" dirty="0" smtClean="0"/>
              <a:t>Reliability is related to the probability to lose data</a:t>
            </a:r>
          </a:p>
          <a:p>
            <a:pPr lvl="1"/>
            <a:r>
              <a:rPr lang="en-GB" sz="1800" dirty="0" smtClean="0"/>
              <a:t>Def: “the probability that a storage device will perform an arbitrarily large number of I/O operations without data loss during a specified period of time”</a:t>
            </a:r>
          </a:p>
          <a:p>
            <a:r>
              <a:rPr lang="en-GB" sz="1800" dirty="0" smtClean="0"/>
              <a:t>Reliability of the “service” depends on the environment (energy, cooling, people, ...) </a:t>
            </a:r>
          </a:p>
          <a:p>
            <a:pPr lvl="1"/>
            <a:r>
              <a:rPr lang="en-GB" sz="1800" dirty="0" smtClean="0"/>
              <a:t>Will not discuss this further</a:t>
            </a:r>
          </a:p>
          <a:p>
            <a:r>
              <a:rPr lang="en-GB" sz="1800" dirty="0" smtClean="0"/>
              <a:t>Reliability of the “service” starts from the reliability of the underlying hardware</a:t>
            </a:r>
          </a:p>
          <a:p>
            <a:pPr lvl="1"/>
            <a:r>
              <a:rPr lang="en-GB" sz="1800" dirty="0" smtClean="0"/>
              <a:t>Example of disk servers with simple disks: reliability of service = reliability of disks</a:t>
            </a:r>
          </a:p>
          <a:p>
            <a:r>
              <a:rPr lang="en-GB" sz="1800" dirty="0" smtClean="0"/>
              <a:t>But data management solutions can increase the reliability of the hardware at the expenses of performance and/or additional hardware / software</a:t>
            </a:r>
          </a:p>
          <a:p>
            <a:pPr lvl="1"/>
            <a:r>
              <a:rPr lang="en-GB" sz="1800" dirty="0" smtClean="0"/>
              <a:t>Disk Mirroring</a:t>
            </a:r>
          </a:p>
          <a:p>
            <a:pPr lvl="1"/>
            <a:r>
              <a:rPr lang="en-GB" sz="1800" dirty="0" smtClean="0"/>
              <a:t>Redundant Array of Inexpensive Disks (RAID)</a:t>
            </a:r>
            <a:endParaRPr lang="en-GB" sz="1800" dirty="0"/>
          </a:p>
        </p:txBody>
      </p:sp>
    </p:spTree>
    <p:extLst>
      <p:ext uri="{BB962C8B-B14F-4D97-AF65-F5344CB8AC3E}">
        <p14:creationId xmlns:p14="http://schemas.microsoft.com/office/powerpoint/2010/main" val="422955330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reliability</a:t>
            </a:r>
            <a:endParaRPr lang="en-US" dirty="0"/>
          </a:p>
        </p:txBody>
      </p:sp>
      <p:sp>
        <p:nvSpPr>
          <p:cNvPr id="3" name="Content Placeholder 2"/>
          <p:cNvSpPr>
            <a:spLocks noGrp="1"/>
          </p:cNvSpPr>
          <p:nvPr>
            <p:ph idx="1"/>
          </p:nvPr>
        </p:nvSpPr>
        <p:spPr>
          <a:xfrm>
            <a:off x="685800" y="1340768"/>
            <a:ext cx="7772400" cy="4441825"/>
          </a:xfrm>
        </p:spPr>
        <p:txBody>
          <a:bodyPr/>
          <a:lstStyle/>
          <a:p>
            <a:r>
              <a:rPr lang="en-US" sz="2000" dirty="0" smtClean="0"/>
              <a:t>Do we need tapes ?</a:t>
            </a:r>
          </a:p>
          <a:p>
            <a:r>
              <a:rPr lang="en-US" sz="2000" dirty="0" smtClean="0"/>
              <a:t>Tapes have a bad reputation in some use cases</a:t>
            </a:r>
          </a:p>
          <a:p>
            <a:pPr lvl="1"/>
            <a:r>
              <a:rPr lang="en-US" sz="1600" dirty="0" smtClean="0"/>
              <a:t>Slow in random access mode</a:t>
            </a:r>
          </a:p>
          <a:p>
            <a:pPr lvl="2"/>
            <a:r>
              <a:rPr lang="en-US" sz="1200" dirty="0" smtClean="0"/>
              <a:t>high latency in mounting process and when seeking data (F-FWD, REW)</a:t>
            </a:r>
          </a:p>
          <a:p>
            <a:pPr lvl="1"/>
            <a:r>
              <a:rPr lang="en-US" sz="1600" dirty="0" smtClean="0"/>
              <a:t>Inefficient for small files (in some cases)</a:t>
            </a:r>
          </a:p>
          <a:p>
            <a:pPr lvl="1"/>
            <a:r>
              <a:rPr lang="en-US" sz="1600" dirty="0" smtClean="0"/>
              <a:t>Comparable cost </a:t>
            </a:r>
            <a:r>
              <a:rPr lang="en-US" sz="1600" dirty="0"/>
              <a:t>per (</a:t>
            </a:r>
            <a:r>
              <a:rPr lang="en-US" sz="1600" dirty="0" err="1"/>
              <a:t>peta</a:t>
            </a:r>
            <a:r>
              <a:rPr lang="en-US" sz="1600" dirty="0"/>
              <a:t>)</a:t>
            </a:r>
            <a:r>
              <a:rPr lang="en-US" sz="1600" dirty="0" smtClean="0"/>
              <a:t>byte as hard disks</a:t>
            </a:r>
          </a:p>
          <a:p>
            <a:r>
              <a:rPr lang="en-US" sz="2000" dirty="0"/>
              <a:t>Tapes have also some advantages</a:t>
            </a:r>
          </a:p>
          <a:p>
            <a:pPr lvl="1"/>
            <a:r>
              <a:rPr lang="en-US" sz="1600" dirty="0"/>
              <a:t>Fast in sequential access mode</a:t>
            </a:r>
          </a:p>
          <a:p>
            <a:pPr lvl="2"/>
            <a:r>
              <a:rPr lang="en-US" sz="1200" dirty="0"/>
              <a:t>&gt; 2x faster than disk, with physical read after write verification</a:t>
            </a:r>
          </a:p>
          <a:p>
            <a:pPr lvl="1"/>
            <a:r>
              <a:rPr lang="en-US" sz="1600" dirty="0"/>
              <a:t>Several orders of magnitude more reliable than disks</a:t>
            </a:r>
          </a:p>
          <a:p>
            <a:pPr lvl="2"/>
            <a:r>
              <a:rPr lang="en-US" sz="1200" dirty="0"/>
              <a:t>Few hundreds GB loss per year on 80 PB tape repository</a:t>
            </a:r>
          </a:p>
          <a:p>
            <a:pPr lvl="2"/>
            <a:r>
              <a:rPr lang="en-US" sz="1200" dirty="0"/>
              <a:t>Few hundreds TB loss per year on 50 PB disk repository</a:t>
            </a:r>
          </a:p>
          <a:p>
            <a:pPr lvl="1"/>
            <a:r>
              <a:rPr lang="en-US" sz="1600" dirty="0"/>
              <a:t>No power required to preserve the data</a:t>
            </a:r>
          </a:p>
          <a:p>
            <a:pPr lvl="1"/>
            <a:r>
              <a:rPr lang="en-US" sz="1600" dirty="0"/>
              <a:t>Less physical volume required per (</a:t>
            </a:r>
            <a:r>
              <a:rPr lang="en-US" sz="1600" dirty="0" err="1"/>
              <a:t>peta</a:t>
            </a:r>
            <a:r>
              <a:rPr lang="en-US" sz="1600" dirty="0"/>
              <a:t>)byte</a:t>
            </a:r>
          </a:p>
          <a:p>
            <a:pPr lvl="1"/>
            <a:r>
              <a:rPr lang="en-US" sz="1600" dirty="0"/>
              <a:t>Inefficiency for small files issue resolved by recent developments</a:t>
            </a:r>
          </a:p>
          <a:p>
            <a:pPr lvl="1"/>
            <a:r>
              <a:rPr lang="en-US" sz="1600" dirty="0"/>
              <a:t>Nobody can delete hundreds of PB in minutes</a:t>
            </a:r>
          </a:p>
          <a:p>
            <a:r>
              <a:rPr lang="en-US" sz="2000" dirty="0"/>
              <a:t>Bottom line: if not used for random access, tapes have a clear role in the </a:t>
            </a:r>
            <a:r>
              <a:rPr lang="en-US" sz="2000" dirty="0" smtClean="0"/>
              <a:t>architecture</a:t>
            </a:r>
            <a:endParaRPr lang="en-US" sz="2000" dirty="0"/>
          </a:p>
        </p:txBody>
      </p:sp>
      <p:grpSp>
        <p:nvGrpSpPr>
          <p:cNvPr id="275" name="Group 274"/>
          <p:cNvGrpSpPr/>
          <p:nvPr/>
        </p:nvGrpSpPr>
        <p:grpSpPr>
          <a:xfrm>
            <a:off x="6711977" y="2822796"/>
            <a:ext cx="2192970" cy="1110260"/>
            <a:chOff x="3297860" y="5571979"/>
            <a:chExt cx="1883073" cy="953365"/>
          </a:xfrm>
        </p:grpSpPr>
        <p:pic>
          <p:nvPicPr>
            <p:cNvPr id="6"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297860" y="5571979"/>
              <a:ext cx="304267" cy="304267"/>
            </a:xfrm>
            <a:prstGeom prst="rect">
              <a:avLst/>
            </a:prstGeom>
            <a:noFill/>
          </p:spPr>
        </p:pic>
        <p:pic>
          <p:nvPicPr>
            <p:cNvPr id="7"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602127" y="5571979"/>
              <a:ext cx="304267" cy="304267"/>
            </a:xfrm>
            <a:prstGeom prst="rect">
              <a:avLst/>
            </a:prstGeom>
            <a:noFill/>
          </p:spPr>
        </p:pic>
        <p:pic>
          <p:nvPicPr>
            <p:cNvPr id="8"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906394" y="5571979"/>
              <a:ext cx="304267" cy="304267"/>
            </a:xfrm>
            <a:prstGeom prst="rect">
              <a:avLst/>
            </a:prstGeom>
            <a:noFill/>
          </p:spPr>
        </p:pic>
        <p:pic>
          <p:nvPicPr>
            <p:cNvPr id="9"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210661" y="5571979"/>
              <a:ext cx="304267" cy="304267"/>
            </a:xfrm>
            <a:prstGeom prst="rect">
              <a:avLst/>
            </a:prstGeom>
            <a:noFill/>
          </p:spPr>
        </p:pic>
        <p:pic>
          <p:nvPicPr>
            <p:cNvPr id="10"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514928" y="5571979"/>
              <a:ext cx="304267" cy="304267"/>
            </a:xfrm>
            <a:prstGeom prst="rect">
              <a:avLst/>
            </a:prstGeom>
            <a:noFill/>
          </p:spPr>
        </p:pic>
        <p:pic>
          <p:nvPicPr>
            <p:cNvPr id="11"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348571" y="5680162"/>
              <a:ext cx="304267" cy="304267"/>
            </a:xfrm>
            <a:prstGeom prst="rect">
              <a:avLst/>
            </a:prstGeom>
            <a:noFill/>
          </p:spPr>
        </p:pic>
        <p:pic>
          <p:nvPicPr>
            <p:cNvPr id="12"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652838" y="5680162"/>
              <a:ext cx="304267" cy="304267"/>
            </a:xfrm>
            <a:prstGeom prst="rect">
              <a:avLst/>
            </a:prstGeom>
            <a:noFill/>
          </p:spPr>
        </p:pic>
        <p:pic>
          <p:nvPicPr>
            <p:cNvPr id="13"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957105" y="5680162"/>
              <a:ext cx="304267" cy="304267"/>
            </a:xfrm>
            <a:prstGeom prst="rect">
              <a:avLst/>
            </a:prstGeom>
            <a:noFill/>
          </p:spPr>
        </p:pic>
        <p:pic>
          <p:nvPicPr>
            <p:cNvPr id="14"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261372" y="5680162"/>
              <a:ext cx="304267" cy="304267"/>
            </a:xfrm>
            <a:prstGeom prst="rect">
              <a:avLst/>
            </a:prstGeom>
            <a:noFill/>
          </p:spPr>
        </p:pic>
        <p:pic>
          <p:nvPicPr>
            <p:cNvPr id="15"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565639" y="5680162"/>
              <a:ext cx="304267" cy="304267"/>
            </a:xfrm>
            <a:prstGeom prst="rect">
              <a:avLst/>
            </a:prstGeom>
            <a:noFill/>
          </p:spPr>
        </p:pic>
        <p:pic>
          <p:nvPicPr>
            <p:cNvPr id="16"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399283" y="5788345"/>
              <a:ext cx="304267" cy="304267"/>
            </a:xfrm>
            <a:prstGeom prst="rect">
              <a:avLst/>
            </a:prstGeom>
            <a:noFill/>
          </p:spPr>
        </p:pic>
        <p:pic>
          <p:nvPicPr>
            <p:cNvPr id="17"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703549" y="5788345"/>
              <a:ext cx="304267" cy="304267"/>
            </a:xfrm>
            <a:prstGeom prst="rect">
              <a:avLst/>
            </a:prstGeom>
            <a:noFill/>
          </p:spPr>
        </p:pic>
        <p:pic>
          <p:nvPicPr>
            <p:cNvPr id="18"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007816" y="5788345"/>
              <a:ext cx="304267" cy="304267"/>
            </a:xfrm>
            <a:prstGeom prst="rect">
              <a:avLst/>
            </a:prstGeom>
            <a:noFill/>
          </p:spPr>
        </p:pic>
        <p:pic>
          <p:nvPicPr>
            <p:cNvPr id="19"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312083" y="5788345"/>
              <a:ext cx="304267" cy="304267"/>
            </a:xfrm>
            <a:prstGeom prst="rect">
              <a:avLst/>
            </a:prstGeom>
            <a:noFill/>
          </p:spPr>
        </p:pic>
        <p:pic>
          <p:nvPicPr>
            <p:cNvPr id="20"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616350" y="5788345"/>
              <a:ext cx="304267" cy="304267"/>
            </a:xfrm>
            <a:prstGeom prst="rect">
              <a:avLst/>
            </a:prstGeom>
            <a:noFill/>
          </p:spPr>
        </p:pic>
        <p:pic>
          <p:nvPicPr>
            <p:cNvPr id="21"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449994" y="5896528"/>
              <a:ext cx="304267" cy="304267"/>
            </a:xfrm>
            <a:prstGeom prst="rect">
              <a:avLst/>
            </a:prstGeom>
            <a:noFill/>
          </p:spPr>
        </p:pic>
        <p:pic>
          <p:nvPicPr>
            <p:cNvPr id="22"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754260" y="5896528"/>
              <a:ext cx="304267" cy="304267"/>
            </a:xfrm>
            <a:prstGeom prst="rect">
              <a:avLst/>
            </a:prstGeom>
            <a:noFill/>
          </p:spPr>
        </p:pic>
        <p:pic>
          <p:nvPicPr>
            <p:cNvPr id="23"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058527" y="5896528"/>
              <a:ext cx="304267" cy="304267"/>
            </a:xfrm>
            <a:prstGeom prst="rect">
              <a:avLst/>
            </a:prstGeom>
            <a:noFill/>
          </p:spPr>
        </p:pic>
        <p:pic>
          <p:nvPicPr>
            <p:cNvPr id="24"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362794" y="5896528"/>
              <a:ext cx="304267" cy="304267"/>
            </a:xfrm>
            <a:prstGeom prst="rect">
              <a:avLst/>
            </a:prstGeom>
            <a:noFill/>
          </p:spPr>
        </p:pic>
        <p:pic>
          <p:nvPicPr>
            <p:cNvPr id="25"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667061" y="5896528"/>
              <a:ext cx="304267" cy="304267"/>
            </a:xfrm>
            <a:prstGeom prst="rect">
              <a:avLst/>
            </a:prstGeom>
            <a:noFill/>
          </p:spPr>
        </p:pic>
        <p:pic>
          <p:nvPicPr>
            <p:cNvPr id="26"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500705" y="6004711"/>
              <a:ext cx="304267" cy="304267"/>
            </a:xfrm>
            <a:prstGeom prst="rect">
              <a:avLst/>
            </a:prstGeom>
            <a:noFill/>
          </p:spPr>
        </p:pic>
        <p:pic>
          <p:nvPicPr>
            <p:cNvPr id="27"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804972" y="6004711"/>
              <a:ext cx="304267" cy="304267"/>
            </a:xfrm>
            <a:prstGeom prst="rect">
              <a:avLst/>
            </a:prstGeom>
            <a:noFill/>
          </p:spPr>
        </p:pic>
        <p:pic>
          <p:nvPicPr>
            <p:cNvPr id="28"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109238" y="6004711"/>
              <a:ext cx="304267" cy="304267"/>
            </a:xfrm>
            <a:prstGeom prst="rect">
              <a:avLst/>
            </a:prstGeom>
            <a:noFill/>
          </p:spPr>
        </p:pic>
        <p:pic>
          <p:nvPicPr>
            <p:cNvPr id="29"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413505" y="6004711"/>
              <a:ext cx="304267" cy="304267"/>
            </a:xfrm>
            <a:prstGeom prst="rect">
              <a:avLst/>
            </a:prstGeom>
            <a:noFill/>
          </p:spPr>
        </p:pic>
        <p:pic>
          <p:nvPicPr>
            <p:cNvPr id="30"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717772" y="6004711"/>
              <a:ext cx="304267" cy="304267"/>
            </a:xfrm>
            <a:prstGeom prst="rect">
              <a:avLst/>
            </a:prstGeom>
            <a:noFill/>
          </p:spPr>
        </p:pic>
        <p:pic>
          <p:nvPicPr>
            <p:cNvPr id="31"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551416" y="6112894"/>
              <a:ext cx="304267" cy="304267"/>
            </a:xfrm>
            <a:prstGeom prst="rect">
              <a:avLst/>
            </a:prstGeom>
            <a:noFill/>
          </p:spPr>
        </p:pic>
        <p:pic>
          <p:nvPicPr>
            <p:cNvPr id="32"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855683" y="6112894"/>
              <a:ext cx="304267" cy="304267"/>
            </a:xfrm>
            <a:prstGeom prst="rect">
              <a:avLst/>
            </a:prstGeom>
            <a:noFill/>
          </p:spPr>
        </p:pic>
        <p:pic>
          <p:nvPicPr>
            <p:cNvPr id="33"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159950" y="6112894"/>
              <a:ext cx="304267" cy="304267"/>
            </a:xfrm>
            <a:prstGeom prst="rect">
              <a:avLst/>
            </a:prstGeom>
            <a:noFill/>
          </p:spPr>
        </p:pic>
        <p:pic>
          <p:nvPicPr>
            <p:cNvPr id="34"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464216" y="6112894"/>
              <a:ext cx="304267" cy="304267"/>
            </a:xfrm>
            <a:prstGeom prst="rect">
              <a:avLst/>
            </a:prstGeom>
            <a:noFill/>
          </p:spPr>
        </p:pic>
        <p:pic>
          <p:nvPicPr>
            <p:cNvPr id="35"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768483" y="6112894"/>
              <a:ext cx="304267" cy="304267"/>
            </a:xfrm>
            <a:prstGeom prst="rect">
              <a:avLst/>
            </a:prstGeom>
            <a:noFill/>
          </p:spPr>
        </p:pic>
        <p:pic>
          <p:nvPicPr>
            <p:cNvPr id="36"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659599" y="6221077"/>
              <a:ext cx="304267" cy="304267"/>
            </a:xfrm>
            <a:prstGeom prst="rect">
              <a:avLst/>
            </a:prstGeom>
            <a:noFill/>
          </p:spPr>
        </p:pic>
        <p:pic>
          <p:nvPicPr>
            <p:cNvPr id="37"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3963866" y="6221077"/>
              <a:ext cx="304267" cy="304267"/>
            </a:xfrm>
            <a:prstGeom prst="rect">
              <a:avLst/>
            </a:prstGeom>
            <a:noFill/>
          </p:spPr>
        </p:pic>
        <p:pic>
          <p:nvPicPr>
            <p:cNvPr id="38"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268133" y="6221077"/>
              <a:ext cx="304267" cy="304267"/>
            </a:xfrm>
            <a:prstGeom prst="rect">
              <a:avLst/>
            </a:prstGeom>
            <a:noFill/>
          </p:spPr>
        </p:pic>
        <p:pic>
          <p:nvPicPr>
            <p:cNvPr id="39"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572399" y="6221077"/>
              <a:ext cx="304267" cy="304267"/>
            </a:xfrm>
            <a:prstGeom prst="rect">
              <a:avLst/>
            </a:prstGeom>
            <a:noFill/>
          </p:spPr>
        </p:pic>
        <p:pic>
          <p:nvPicPr>
            <p:cNvPr id="40" name="Picture 2" descr="C:\Users\pace\AppData\Local\Microsoft\Windows\Temporary Internet Files\Content.IE5\AKS8K5P8\MCj04348530000[1].png"/>
            <p:cNvPicPr>
              <a:picLocks noChangeAspect="1" noChangeArrowheads="1"/>
            </p:cNvPicPr>
            <p:nvPr/>
          </p:nvPicPr>
          <p:blipFill>
            <a:blip r:embed="rId2" cstate="print"/>
            <a:srcRect/>
            <a:stretch>
              <a:fillRect/>
            </a:stretch>
          </p:blipFill>
          <p:spPr bwMode="auto">
            <a:xfrm>
              <a:off x="4876666" y="6221077"/>
              <a:ext cx="304267" cy="304267"/>
            </a:xfrm>
            <a:prstGeom prst="rect">
              <a:avLst/>
            </a:prstGeom>
            <a:noFill/>
          </p:spPr>
        </p:pic>
      </p:grpSp>
    </p:spTree>
    <p:extLst>
      <p:ext uri="{BB962C8B-B14F-4D97-AF65-F5344CB8AC3E}">
        <p14:creationId xmlns:p14="http://schemas.microsoft.com/office/powerpoint/2010/main" val="5676363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fade">
                                      <p:cBhvr>
                                        <p:cTn id="45" dur="500"/>
                                        <p:tgtEl>
                                          <p:spTgt spid="3">
                                            <p:txEl>
                                              <p:pRg st="12" end="12"/>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fade">
                                      <p:cBhvr>
                                        <p:cTn id="48" dur="500"/>
                                        <p:tgtEl>
                                          <p:spTgt spid="3">
                                            <p:txEl>
                                              <p:pRg st="13" end="13"/>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fade">
                                      <p:cBhvr>
                                        <p:cTn id="51" dur="500"/>
                                        <p:tgtEl>
                                          <p:spTgt spid="3">
                                            <p:txEl>
                                              <p:pRg st="14" end="14"/>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
                                            <p:txEl>
                                              <p:pRg st="15" end="15"/>
                                            </p:txEl>
                                          </p:spTgt>
                                        </p:tgtEl>
                                        <p:attrNameLst>
                                          <p:attrName>style.visibility</p:attrName>
                                        </p:attrNameLst>
                                      </p:cBhvr>
                                      <p:to>
                                        <p:strVal val="visible"/>
                                      </p:to>
                                    </p:set>
                                    <p:animEffect transition="in" filter="fade">
                                      <p:cBhvr>
                                        <p:cTn id="54" dur="500"/>
                                        <p:tgtEl>
                                          <p:spTgt spid="3">
                                            <p:txEl>
                                              <p:pRg st="15" end="15"/>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animEffect transition="in" filter="fade">
                                      <p:cBhvr>
                                        <p:cTn id="59"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types of RAID</a:t>
            </a:r>
            <a:endParaRPr lang="en-GB" dirty="0"/>
          </a:p>
        </p:txBody>
      </p:sp>
      <p:sp>
        <p:nvSpPr>
          <p:cNvPr id="3" name="Content Placeholder 2"/>
          <p:cNvSpPr>
            <a:spLocks noGrp="1"/>
          </p:cNvSpPr>
          <p:nvPr>
            <p:ph idx="1"/>
          </p:nvPr>
        </p:nvSpPr>
        <p:spPr/>
        <p:txBody>
          <a:bodyPr/>
          <a:lstStyle/>
          <a:p>
            <a:r>
              <a:rPr lang="en-GB" dirty="0" smtClean="0"/>
              <a:t>RAID0</a:t>
            </a:r>
          </a:p>
          <a:p>
            <a:pPr lvl="1"/>
            <a:r>
              <a:rPr lang="en-GB" dirty="0" smtClean="0"/>
              <a:t>Disk striping</a:t>
            </a:r>
          </a:p>
          <a:p>
            <a:r>
              <a:rPr lang="en-GB" dirty="0" smtClean="0"/>
              <a:t>RAID1</a:t>
            </a:r>
          </a:p>
          <a:p>
            <a:pPr lvl="1"/>
            <a:r>
              <a:rPr lang="en-GB" dirty="0" smtClean="0"/>
              <a:t>Disk mirroring</a:t>
            </a:r>
          </a:p>
          <a:p>
            <a:r>
              <a:rPr lang="en-GB" dirty="0" smtClean="0"/>
              <a:t>RAID5</a:t>
            </a:r>
          </a:p>
          <a:p>
            <a:pPr lvl="1"/>
            <a:r>
              <a:rPr lang="en-GB" dirty="0" smtClean="0"/>
              <a:t>Parity information is distributed across all disks</a:t>
            </a:r>
          </a:p>
          <a:p>
            <a:r>
              <a:rPr lang="en-GB" dirty="0" smtClean="0"/>
              <a:t>RAID6</a:t>
            </a:r>
          </a:p>
          <a:p>
            <a:pPr lvl="1"/>
            <a:r>
              <a:rPr lang="en-GB" dirty="0" smtClean="0"/>
              <a:t>Uses Reed–Solomon error correction, allowing the loss of 2 disks in the array without data loss</a:t>
            </a:r>
          </a:p>
        </p:txBody>
      </p:sp>
      <p:sp>
        <p:nvSpPr>
          <p:cNvPr id="5" name="Rectangle 4"/>
          <p:cNvSpPr/>
          <p:nvPr/>
        </p:nvSpPr>
        <p:spPr>
          <a:xfrm>
            <a:off x="5857884" y="6357958"/>
            <a:ext cx="3143272" cy="261610"/>
          </a:xfrm>
          <a:prstGeom prst="rect">
            <a:avLst/>
          </a:prstGeom>
        </p:spPr>
        <p:txBody>
          <a:bodyPr wrap="square">
            <a:spAutoFit/>
          </a:bodyPr>
          <a:lstStyle/>
          <a:p>
            <a:r>
              <a:rPr lang="en-GB" sz="1100" dirty="0" smtClean="0">
                <a:solidFill>
                  <a:schemeClr val="bg2"/>
                </a:solidFill>
                <a:hlinkClick r:id="rId2"/>
              </a:rPr>
              <a:t>http://en.wikipedia.org/wiki/RAID</a:t>
            </a:r>
            <a:r>
              <a:rPr lang="en-GB" sz="1100" dirty="0" smtClean="0">
                <a:solidFill>
                  <a:schemeClr val="bg2"/>
                </a:solidFill>
              </a:rPr>
              <a:t> </a:t>
            </a:r>
            <a:endParaRPr lang="en-GB" sz="1100" dirty="0">
              <a:solidFill>
                <a:schemeClr val="bg2"/>
              </a:solidFill>
            </a:endParaRPr>
          </a:p>
        </p:txBody>
      </p:sp>
      <p:pic>
        <p:nvPicPr>
          <p:cNvPr id="167937" name="Picture 1" descr="C:\Users\pace\AppData\Local\Microsoft\Windows\Temporary Internet Files\Content.IE5\7B7OIG15\MC900434750[1].png"/>
          <p:cNvPicPr>
            <a:picLocks noChangeAspect="1" noChangeArrowheads="1"/>
          </p:cNvPicPr>
          <p:nvPr/>
        </p:nvPicPr>
        <p:blipFill>
          <a:blip r:embed="rId3" cstate="print"/>
          <a:srcRect/>
          <a:stretch>
            <a:fillRect/>
          </a:stretch>
        </p:blipFill>
        <p:spPr bwMode="auto">
          <a:xfrm>
            <a:off x="7308304" y="1124744"/>
            <a:ext cx="1214865" cy="1214865"/>
          </a:xfrm>
          <a:prstGeom prst="rect">
            <a:avLst/>
          </a:prstGeom>
          <a:noFill/>
        </p:spPr>
      </p:pic>
    </p:spTree>
    <p:extLst>
      <p:ext uri="{BB962C8B-B14F-4D97-AF65-F5344CB8AC3E}">
        <p14:creationId xmlns:p14="http://schemas.microsoft.com/office/powerpoint/2010/main" val="226166064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types of RAID</a:t>
            </a:r>
            <a:endParaRPr lang="en-GB" dirty="0"/>
          </a:p>
        </p:txBody>
      </p:sp>
      <p:sp>
        <p:nvSpPr>
          <p:cNvPr id="3" name="Content Placeholder 2"/>
          <p:cNvSpPr>
            <a:spLocks noGrp="1"/>
          </p:cNvSpPr>
          <p:nvPr>
            <p:ph idx="1"/>
          </p:nvPr>
        </p:nvSpPr>
        <p:spPr/>
        <p:txBody>
          <a:bodyPr/>
          <a:lstStyle/>
          <a:p>
            <a:r>
              <a:rPr lang="en-GB" dirty="0" smtClean="0"/>
              <a:t>RAID0</a:t>
            </a:r>
          </a:p>
          <a:p>
            <a:pPr lvl="1"/>
            <a:r>
              <a:rPr lang="en-GB" dirty="0" smtClean="0"/>
              <a:t>Disk striping</a:t>
            </a:r>
          </a:p>
          <a:p>
            <a:r>
              <a:rPr lang="en-GB" dirty="0" smtClean="0"/>
              <a:t>RAID1</a:t>
            </a:r>
          </a:p>
          <a:p>
            <a:pPr lvl="1"/>
            <a:r>
              <a:rPr lang="en-GB" dirty="0" smtClean="0"/>
              <a:t>Disk mirroring</a:t>
            </a:r>
          </a:p>
          <a:p>
            <a:r>
              <a:rPr lang="en-GB" dirty="0" smtClean="0"/>
              <a:t>RAID5</a:t>
            </a:r>
          </a:p>
          <a:p>
            <a:pPr lvl="1"/>
            <a:r>
              <a:rPr lang="en-GB" dirty="0" smtClean="0"/>
              <a:t>Parity information is distributed across all disks</a:t>
            </a:r>
          </a:p>
          <a:p>
            <a:r>
              <a:rPr lang="en-GB" dirty="0" smtClean="0"/>
              <a:t>RAID6</a:t>
            </a:r>
          </a:p>
          <a:p>
            <a:pPr lvl="1"/>
            <a:r>
              <a:rPr lang="en-GB" dirty="0" smtClean="0"/>
              <a:t>Uses Reed–Solomon error correction, allowing the loss of 2 disks in the array without data loss</a:t>
            </a:r>
          </a:p>
        </p:txBody>
      </p:sp>
      <p:sp>
        <p:nvSpPr>
          <p:cNvPr id="5" name="Rectangle 4"/>
          <p:cNvSpPr/>
          <p:nvPr/>
        </p:nvSpPr>
        <p:spPr>
          <a:xfrm>
            <a:off x="5857884" y="6357958"/>
            <a:ext cx="3143272" cy="261610"/>
          </a:xfrm>
          <a:prstGeom prst="rect">
            <a:avLst/>
          </a:prstGeom>
        </p:spPr>
        <p:txBody>
          <a:bodyPr wrap="square">
            <a:spAutoFit/>
          </a:bodyPr>
          <a:lstStyle/>
          <a:p>
            <a:r>
              <a:rPr lang="en-GB" sz="1100" dirty="0" smtClean="0">
                <a:solidFill>
                  <a:srgbClr val="2A004E"/>
                </a:solidFill>
                <a:hlinkClick r:id="rId2"/>
              </a:rPr>
              <a:t>http://en.wikipedia.org/wiki/RAID</a:t>
            </a:r>
            <a:r>
              <a:rPr lang="en-GB" sz="1100" dirty="0" smtClean="0">
                <a:solidFill>
                  <a:srgbClr val="2A004E"/>
                </a:solidFill>
              </a:rPr>
              <a:t> </a:t>
            </a:r>
            <a:endParaRPr lang="en-GB" sz="1100" dirty="0">
              <a:solidFill>
                <a:srgbClr val="2A004E"/>
              </a:solidFill>
            </a:endParaRPr>
          </a:p>
        </p:txBody>
      </p:sp>
      <p:pic>
        <p:nvPicPr>
          <p:cNvPr id="6" name="Picture 2" descr="File:RAID 0.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316861"/>
            <a:ext cx="1511449" cy="2325307"/>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4641431" y="1939185"/>
            <a:ext cx="1425223" cy="771051"/>
            <a:chOff x="5437724" y="1422036"/>
            <a:chExt cx="1425223" cy="771051"/>
          </a:xfrm>
        </p:grpSpPr>
        <p:grpSp>
          <p:nvGrpSpPr>
            <p:cNvPr id="8" name="Group 7"/>
            <p:cNvGrpSpPr/>
            <p:nvPr/>
          </p:nvGrpSpPr>
          <p:grpSpPr>
            <a:xfrm>
              <a:off x="6003228" y="1805352"/>
              <a:ext cx="783605" cy="256663"/>
              <a:chOff x="5972936" y="1731246"/>
              <a:chExt cx="783605" cy="256663"/>
            </a:xfrm>
          </p:grpSpPr>
          <p:cxnSp>
            <p:nvCxnSpPr>
              <p:cNvPr id="450" name="Straight Connector 449"/>
              <p:cNvCxnSpPr>
                <a:stCxn id="11" idx="0"/>
              </p:cNvCxnSpPr>
              <p:nvPr/>
            </p:nvCxnSpPr>
            <p:spPr bwMode="auto">
              <a:xfrm flipH="1">
                <a:off x="5988195" y="1972614"/>
                <a:ext cx="768346" cy="11596"/>
              </a:xfrm>
              <a:prstGeom prst="line">
                <a:avLst/>
              </a:prstGeom>
              <a:noFill/>
              <a:ln w="38100" cap="flat" cmpd="sng" algn="ctr">
                <a:solidFill>
                  <a:schemeClr val="bg2"/>
                </a:solidFill>
                <a:prstDash val="solid"/>
                <a:round/>
                <a:headEnd type="none" w="med" len="med"/>
                <a:tailEnd type="none" w="med" len="med"/>
              </a:ln>
              <a:effectLst/>
            </p:spPr>
          </p:cxnSp>
          <p:cxnSp>
            <p:nvCxnSpPr>
              <p:cNvPr id="451" name="Straight Connector 450"/>
              <p:cNvCxnSpPr>
                <a:stCxn id="385" idx="0"/>
              </p:cNvCxnSpPr>
              <p:nvPr/>
            </p:nvCxnSpPr>
            <p:spPr bwMode="auto">
              <a:xfrm>
                <a:off x="5972936" y="1731246"/>
                <a:ext cx="2295" cy="256663"/>
              </a:xfrm>
              <a:prstGeom prst="line">
                <a:avLst/>
              </a:prstGeom>
              <a:noFill/>
              <a:ln w="38100" cap="flat" cmpd="sng" algn="ctr">
                <a:solidFill>
                  <a:schemeClr val="bg2"/>
                </a:solidFill>
                <a:prstDash val="solid"/>
                <a:round/>
                <a:headEnd type="none" w="med" len="med"/>
                <a:tailEnd type="none" w="med" len="med"/>
              </a:ln>
              <a:effectLst/>
            </p:spPr>
          </p:cxnSp>
        </p:grpSp>
        <p:grpSp>
          <p:nvGrpSpPr>
            <p:cNvPr id="9" name="Group 5"/>
            <p:cNvGrpSpPr>
              <a:grpSpLocks noChangeAspect="1"/>
            </p:cNvGrpSpPr>
            <p:nvPr/>
          </p:nvGrpSpPr>
          <p:grpSpPr bwMode="auto">
            <a:xfrm flipH="1">
              <a:off x="5437724" y="1422036"/>
              <a:ext cx="678117" cy="688558"/>
              <a:chOff x="480" y="2072"/>
              <a:chExt cx="1360" cy="1234"/>
            </a:xfrm>
          </p:grpSpPr>
          <p:grpSp>
            <p:nvGrpSpPr>
              <p:cNvPr id="12" name="Group 6"/>
              <p:cNvGrpSpPr>
                <a:grpSpLocks noChangeAspect="1"/>
              </p:cNvGrpSpPr>
              <p:nvPr/>
            </p:nvGrpSpPr>
            <p:grpSpPr bwMode="auto">
              <a:xfrm>
                <a:off x="480" y="2072"/>
                <a:ext cx="1360" cy="1234"/>
                <a:chOff x="480" y="2072"/>
                <a:chExt cx="1360" cy="1234"/>
              </a:xfrm>
            </p:grpSpPr>
            <p:sp>
              <p:nvSpPr>
                <p:cNvPr id="250" name="Freeform 7"/>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003550"/>
                    </a:solidFill>
                  </a:endParaRPr>
                </a:p>
              </p:txBody>
            </p:sp>
            <p:sp>
              <p:nvSpPr>
                <p:cNvPr id="251" name="Freeform 8"/>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2" name="Freeform 9"/>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3" name="Freeform 10"/>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4" name="Freeform 11"/>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5" name="Freeform 12"/>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56" name="Freeform 13"/>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003550"/>
                    </a:solidFill>
                  </a:endParaRPr>
                </a:p>
              </p:txBody>
            </p:sp>
            <p:sp>
              <p:nvSpPr>
                <p:cNvPr id="257" name="Freeform 14"/>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003550"/>
                    </a:solidFill>
                  </a:endParaRPr>
                </a:p>
              </p:txBody>
            </p:sp>
            <p:sp>
              <p:nvSpPr>
                <p:cNvPr id="258" name="Freeform 15"/>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259" name="Freeform 16"/>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003550"/>
                    </a:solidFill>
                  </a:endParaRPr>
                </a:p>
              </p:txBody>
            </p:sp>
            <p:sp>
              <p:nvSpPr>
                <p:cNvPr id="260" name="Freeform 17"/>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003550"/>
                    </a:solidFill>
                  </a:endParaRPr>
                </a:p>
              </p:txBody>
            </p:sp>
            <p:sp>
              <p:nvSpPr>
                <p:cNvPr id="261" name="Freeform 18"/>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003550"/>
                    </a:solidFill>
                  </a:endParaRPr>
                </a:p>
              </p:txBody>
            </p:sp>
            <p:sp>
              <p:nvSpPr>
                <p:cNvPr id="262" name="Freeform 19"/>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003550"/>
                    </a:solidFill>
                  </a:endParaRPr>
                </a:p>
              </p:txBody>
            </p:sp>
            <p:sp>
              <p:nvSpPr>
                <p:cNvPr id="263" name="Freeform 20"/>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003550"/>
                    </a:solidFill>
                  </a:endParaRPr>
                </a:p>
              </p:txBody>
            </p:sp>
            <p:sp>
              <p:nvSpPr>
                <p:cNvPr id="264"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5" name="Freeform 22"/>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003550"/>
                    </a:solidFill>
                  </a:endParaRPr>
                </a:p>
              </p:txBody>
            </p:sp>
            <p:sp>
              <p:nvSpPr>
                <p:cNvPr id="266"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7" name="Freeform 24"/>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003550"/>
                    </a:solidFill>
                  </a:endParaRPr>
                </a:p>
              </p:txBody>
            </p:sp>
            <p:sp>
              <p:nvSpPr>
                <p:cNvPr id="268"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9" name="Freeform 26"/>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003550"/>
                    </a:solidFill>
                  </a:endParaRPr>
                </a:p>
              </p:txBody>
            </p:sp>
            <p:sp>
              <p:nvSpPr>
                <p:cNvPr id="270" name="Freeform 27"/>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003550"/>
                    </a:solidFill>
                  </a:endParaRPr>
                </a:p>
              </p:txBody>
            </p:sp>
            <p:sp>
              <p:nvSpPr>
                <p:cNvPr id="271" name="Freeform 28"/>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003550"/>
                    </a:solidFill>
                  </a:endParaRPr>
                </a:p>
              </p:txBody>
            </p:sp>
            <p:sp>
              <p:nvSpPr>
                <p:cNvPr id="272" name="Freeform 29"/>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003550"/>
                    </a:solidFill>
                  </a:endParaRPr>
                </a:p>
              </p:txBody>
            </p:sp>
            <p:sp>
              <p:nvSpPr>
                <p:cNvPr id="273" name="Freeform 30"/>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4"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5" name="Freeform 32"/>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6"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7" name="Freeform 34"/>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278"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9" name="Freeform 36"/>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003550"/>
                    </a:solidFill>
                  </a:endParaRPr>
                </a:p>
              </p:txBody>
            </p:sp>
            <p:sp>
              <p:nvSpPr>
                <p:cNvPr id="280"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1" name="Freeform 38"/>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282"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3" name="Freeform 40"/>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003550"/>
                    </a:solidFill>
                  </a:endParaRPr>
                </a:p>
              </p:txBody>
            </p:sp>
            <p:sp>
              <p:nvSpPr>
                <p:cNvPr id="284"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5" name="Line 42"/>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003550"/>
                    </a:solidFill>
                  </a:endParaRPr>
                </a:p>
              </p:txBody>
            </p:sp>
            <p:sp>
              <p:nvSpPr>
                <p:cNvPr id="286" name="Line 43"/>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87" name="Line 44"/>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88" name="Line 45"/>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289" name="Freeform 46"/>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003550"/>
                    </a:solidFill>
                  </a:endParaRPr>
                </a:p>
              </p:txBody>
            </p:sp>
            <p:sp>
              <p:nvSpPr>
                <p:cNvPr id="290"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1" name="Freeform 48"/>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003550"/>
                    </a:solidFill>
                  </a:endParaRPr>
                </a:p>
              </p:txBody>
            </p:sp>
            <p:sp>
              <p:nvSpPr>
                <p:cNvPr id="292"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3" name="Freeform 50"/>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003550"/>
                    </a:solidFill>
                  </a:endParaRPr>
                </a:p>
              </p:txBody>
            </p:sp>
            <p:sp>
              <p:nvSpPr>
                <p:cNvPr id="294"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5" name="Freeform 52"/>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003550"/>
                    </a:solidFill>
                  </a:endParaRPr>
                </a:p>
              </p:txBody>
            </p:sp>
            <p:sp>
              <p:nvSpPr>
                <p:cNvPr id="296"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7" name="Freeform 54"/>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98"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9" name="Freeform 56"/>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003550"/>
                    </a:solidFill>
                  </a:endParaRPr>
                </a:p>
              </p:txBody>
            </p:sp>
            <p:sp>
              <p:nvSpPr>
                <p:cNvPr id="300"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1" name="Freeform 58"/>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003550"/>
                    </a:solidFill>
                  </a:endParaRPr>
                </a:p>
              </p:txBody>
            </p:sp>
            <p:sp>
              <p:nvSpPr>
                <p:cNvPr id="302"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3" name="Freeform 60"/>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003550"/>
                    </a:solidFill>
                  </a:endParaRPr>
                </a:p>
              </p:txBody>
            </p:sp>
            <p:sp>
              <p:nvSpPr>
                <p:cNvPr id="304"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5" name="Line 62"/>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003550"/>
                    </a:solidFill>
                  </a:endParaRPr>
                </a:p>
              </p:txBody>
            </p:sp>
            <p:sp>
              <p:nvSpPr>
                <p:cNvPr id="306" name="Line 63"/>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003550"/>
                    </a:solidFill>
                  </a:endParaRPr>
                </a:p>
              </p:txBody>
            </p:sp>
            <p:sp>
              <p:nvSpPr>
                <p:cNvPr id="307" name="Freeform 64"/>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308"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9" name="Freeform 66"/>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003550"/>
                    </a:solidFill>
                  </a:endParaRPr>
                </a:p>
              </p:txBody>
            </p:sp>
            <p:sp>
              <p:nvSpPr>
                <p:cNvPr id="310"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1" name="Freeform 68"/>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003550"/>
                    </a:solidFill>
                  </a:endParaRPr>
                </a:p>
              </p:txBody>
            </p:sp>
            <p:sp>
              <p:nvSpPr>
                <p:cNvPr id="312"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3" name="Freeform 70"/>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003550"/>
                    </a:solidFill>
                  </a:endParaRPr>
                </a:p>
              </p:txBody>
            </p:sp>
            <p:sp>
              <p:nvSpPr>
                <p:cNvPr id="314"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5" name="Freeform 72"/>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16"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7" name="Freeform 74"/>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003550"/>
                    </a:solidFill>
                  </a:endParaRPr>
                </a:p>
              </p:txBody>
            </p:sp>
            <p:sp>
              <p:nvSpPr>
                <p:cNvPr id="318"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9" name="Freeform 76"/>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20"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1" name="Freeform 78"/>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003550"/>
                    </a:solidFill>
                  </a:endParaRPr>
                </a:p>
              </p:txBody>
            </p:sp>
            <p:sp>
              <p:nvSpPr>
                <p:cNvPr id="322" name="Freeform 79"/>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3" name="Freeform 80"/>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324"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5" name="Line 82"/>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326" name="Freeform 83"/>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7" name="Freeform 84"/>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8" name="Freeform 85"/>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003550"/>
                    </a:solidFill>
                  </a:endParaRPr>
                </a:p>
              </p:txBody>
            </p:sp>
            <p:sp>
              <p:nvSpPr>
                <p:cNvPr id="329" name="Freeform 86"/>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330" name="Freeform 87"/>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1" name="Freeform 88"/>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2" name="Freeform 89"/>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3" name="Freeform 90"/>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4" name="Freeform 91"/>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5" name="Freeform 92"/>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6" name="Freeform 93"/>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7" name="Freeform 94"/>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38" name="Freeform 95"/>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9" name="Freeform 96"/>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0" name="Freeform 97"/>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1" name="Freeform 98"/>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2" name="Freeform 99"/>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3" name="Freeform 100"/>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44" name="Freeform 101"/>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5" name="Freeform 102"/>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6" name="Freeform 103"/>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7" name="Freeform 104"/>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8" name="Freeform 105"/>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9" name="Freeform 106"/>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350" name="Freeform 107"/>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351" name="Freeform 108"/>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2" name="Freeform 109"/>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3" name="Freeform 110"/>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4" name="Freeform 111"/>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5" name="Freeform 112"/>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6" name="Freeform 113"/>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7" name="Freeform 114"/>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8" name="Freeform 115"/>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003550"/>
                    </a:solidFill>
                  </a:endParaRPr>
                </a:p>
              </p:txBody>
            </p:sp>
            <p:sp>
              <p:nvSpPr>
                <p:cNvPr id="359" name="Freeform 116"/>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0" name="Freeform 117"/>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1" name="Rectangle 118"/>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003550"/>
                    </a:solidFill>
                  </a:endParaRPr>
                </a:p>
              </p:txBody>
            </p:sp>
            <p:sp>
              <p:nvSpPr>
                <p:cNvPr id="362" name="Freeform 119"/>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3" name="Freeform 120"/>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4" name="Freeform 121"/>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003550"/>
                    </a:solidFill>
                  </a:endParaRPr>
                </a:p>
              </p:txBody>
            </p:sp>
            <p:sp>
              <p:nvSpPr>
                <p:cNvPr id="365" name="Freeform 122"/>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6" name="Freeform 123"/>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7" name="Freeform 124"/>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8" name="Freeform 125"/>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9" name="Freeform 126"/>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0" name="Freeform 127"/>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1" name="Freeform 128"/>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2" name="Freeform 129"/>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3" name="Freeform 130"/>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374" name="Freeform 131"/>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5" name="Freeform 132"/>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6" name="Freeform 133"/>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377" name="Freeform 134"/>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003550"/>
                    </a:solidFill>
                  </a:endParaRPr>
                </a:p>
              </p:txBody>
            </p:sp>
            <p:sp>
              <p:nvSpPr>
                <p:cNvPr id="378" name="Freeform 135"/>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003550"/>
                    </a:solidFill>
                  </a:endParaRPr>
                </a:p>
              </p:txBody>
            </p:sp>
            <p:sp>
              <p:nvSpPr>
                <p:cNvPr id="379"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0" name="Freeform 137"/>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003550"/>
                    </a:solidFill>
                  </a:endParaRPr>
                </a:p>
              </p:txBody>
            </p:sp>
            <p:sp>
              <p:nvSpPr>
                <p:cNvPr id="381" name="Freeform 138"/>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2" name="Freeform 139"/>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003550"/>
                    </a:solidFill>
                  </a:endParaRPr>
                </a:p>
              </p:txBody>
            </p:sp>
            <p:sp>
              <p:nvSpPr>
                <p:cNvPr id="383" name="Freeform 140"/>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4" name="Freeform 141"/>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003550"/>
                    </a:solidFill>
                  </a:endParaRPr>
                </a:p>
              </p:txBody>
            </p:sp>
            <p:sp>
              <p:nvSpPr>
                <p:cNvPr id="385"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6" name="Freeform 143"/>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003550"/>
                    </a:solidFill>
                  </a:endParaRPr>
                </a:p>
              </p:txBody>
            </p:sp>
            <p:sp>
              <p:nvSpPr>
                <p:cNvPr id="387"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8" name="Freeform 145"/>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003550"/>
                    </a:solidFill>
                  </a:endParaRPr>
                </a:p>
              </p:txBody>
            </p:sp>
            <p:sp>
              <p:nvSpPr>
                <p:cNvPr id="389"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0" name="Freeform 147"/>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003550"/>
                    </a:solidFill>
                  </a:endParaRPr>
                </a:p>
              </p:txBody>
            </p:sp>
            <p:sp>
              <p:nvSpPr>
                <p:cNvPr id="391"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2" name="Freeform 149"/>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003550"/>
                    </a:solidFill>
                  </a:endParaRPr>
                </a:p>
              </p:txBody>
            </p:sp>
            <p:sp>
              <p:nvSpPr>
                <p:cNvPr id="393"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4" name="Freeform 151"/>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003550"/>
                    </a:solidFill>
                  </a:endParaRPr>
                </a:p>
              </p:txBody>
            </p:sp>
            <p:sp>
              <p:nvSpPr>
                <p:cNvPr id="395" name="Freeform 152"/>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003550"/>
                    </a:solidFill>
                  </a:endParaRPr>
                </a:p>
              </p:txBody>
            </p:sp>
            <p:sp>
              <p:nvSpPr>
                <p:cNvPr id="396"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7" name="Line 154"/>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003550"/>
                    </a:solidFill>
                  </a:endParaRPr>
                </a:p>
              </p:txBody>
            </p:sp>
            <p:sp>
              <p:nvSpPr>
                <p:cNvPr id="398" name="Freeform 155"/>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003550"/>
                    </a:solidFill>
                  </a:endParaRPr>
                </a:p>
              </p:txBody>
            </p:sp>
            <p:sp>
              <p:nvSpPr>
                <p:cNvPr id="399" name="Freeform 156"/>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003550"/>
                    </a:solidFill>
                  </a:endParaRPr>
                </a:p>
              </p:txBody>
            </p:sp>
            <p:sp>
              <p:nvSpPr>
                <p:cNvPr id="400"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01" name="Freeform 158"/>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003550"/>
                    </a:solidFill>
                  </a:endParaRPr>
                </a:p>
              </p:txBody>
            </p:sp>
            <p:sp>
              <p:nvSpPr>
                <p:cNvPr id="402" name="Freeform 159"/>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003550"/>
                    </a:solidFill>
                  </a:endParaRPr>
                </a:p>
              </p:txBody>
            </p:sp>
            <p:sp>
              <p:nvSpPr>
                <p:cNvPr id="403" name="Freeform 160"/>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04" name="Freeform 161"/>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05" name="Freeform 162"/>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06" name="Freeform 163"/>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07" name="Freeform 164"/>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08" name="Freeform 165"/>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09" name="Freeform 166"/>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10" name="Freeform 167"/>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11" name="Freeform 168"/>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12" name="Freeform 169"/>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13" name="Freeform 170"/>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003550"/>
                    </a:solidFill>
                  </a:endParaRPr>
                </a:p>
              </p:txBody>
            </p:sp>
            <p:sp>
              <p:nvSpPr>
                <p:cNvPr id="414" name="Freeform 171"/>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003550"/>
                    </a:solidFill>
                  </a:endParaRPr>
                </a:p>
              </p:txBody>
            </p:sp>
            <p:sp>
              <p:nvSpPr>
                <p:cNvPr id="415" name="Freeform 172"/>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003550"/>
                    </a:solidFill>
                  </a:endParaRPr>
                </a:p>
              </p:txBody>
            </p:sp>
            <p:sp>
              <p:nvSpPr>
                <p:cNvPr id="416" name="Freeform 173"/>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003550"/>
                    </a:solidFill>
                  </a:endParaRPr>
                </a:p>
              </p:txBody>
            </p:sp>
            <p:sp>
              <p:nvSpPr>
                <p:cNvPr id="417" name="Freeform 174"/>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18" name="Freeform 175"/>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003550"/>
                    </a:solidFill>
                  </a:endParaRPr>
                </a:p>
              </p:txBody>
            </p:sp>
            <p:sp>
              <p:nvSpPr>
                <p:cNvPr id="419" name="Freeform 176"/>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20" name="Freeform 177"/>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003550"/>
                    </a:solidFill>
                  </a:endParaRPr>
                </a:p>
              </p:txBody>
            </p:sp>
            <p:sp>
              <p:nvSpPr>
                <p:cNvPr id="421" name="Freeform 178"/>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003550"/>
                    </a:solidFill>
                  </a:endParaRPr>
                </a:p>
              </p:txBody>
            </p:sp>
            <p:sp>
              <p:nvSpPr>
                <p:cNvPr id="422" name="Freeform 179"/>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23" name="Freeform 180"/>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24" name="Freeform 18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25" name="Freeform 18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26" name="Freeform 18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27" name="Freeform 18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28" name="Freeform 18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29" name="Freeform 18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30" name="Freeform 18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31" name="Freeform 18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32" name="Freeform 18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33" name="Freeform 19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34" name="Freeform 191"/>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003550"/>
                    </a:solidFill>
                  </a:endParaRPr>
                </a:p>
              </p:txBody>
            </p:sp>
            <p:sp>
              <p:nvSpPr>
                <p:cNvPr id="435" name="Freeform 192"/>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6" name="Freeform 193"/>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7" name="Freeform 194"/>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8" name="Freeform 195"/>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9" name="Freeform 196"/>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0" name="Freeform 197"/>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1" name="Freeform 198"/>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2" name="Freeform 199"/>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3" name="Freeform 200"/>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4" name="Freeform 201"/>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003550"/>
                    </a:solidFill>
                  </a:endParaRPr>
                </a:p>
              </p:txBody>
            </p:sp>
            <p:sp>
              <p:nvSpPr>
                <p:cNvPr id="445"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6" name="Freeform 203"/>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003550"/>
                    </a:solidFill>
                  </a:endParaRPr>
                </a:p>
              </p:txBody>
            </p:sp>
            <p:sp>
              <p:nvSpPr>
                <p:cNvPr id="447" name="Freeform 204"/>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448" name="Freeform 205"/>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003550"/>
                    </a:solidFill>
                  </a:endParaRPr>
                </a:p>
              </p:txBody>
            </p:sp>
            <p:sp>
              <p:nvSpPr>
                <p:cNvPr id="449" name="Freeform 206"/>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grpSp>
          <p:grpSp>
            <p:nvGrpSpPr>
              <p:cNvPr id="13" name="Group 207"/>
              <p:cNvGrpSpPr>
                <a:grpSpLocks noChangeAspect="1"/>
              </p:cNvGrpSpPr>
              <p:nvPr/>
            </p:nvGrpSpPr>
            <p:grpSpPr bwMode="auto">
              <a:xfrm>
                <a:off x="1101" y="2941"/>
                <a:ext cx="696" cy="308"/>
                <a:chOff x="1101" y="2941"/>
                <a:chExt cx="696" cy="308"/>
              </a:xfrm>
            </p:grpSpPr>
            <p:sp>
              <p:nvSpPr>
                <p:cNvPr id="50" name="Freeform 208"/>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1" name="Freeform 209"/>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2" name="Freeform 210"/>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3" name="Freeform 211"/>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003550"/>
                    </a:solidFill>
                  </a:endParaRPr>
                </a:p>
              </p:txBody>
            </p:sp>
            <p:sp>
              <p:nvSpPr>
                <p:cNvPr id="54" name="Freeform 212"/>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003550"/>
                    </a:solidFill>
                  </a:endParaRPr>
                </a:p>
              </p:txBody>
            </p:sp>
            <p:sp>
              <p:nvSpPr>
                <p:cNvPr id="55" name="Freeform 213"/>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003550"/>
                    </a:solidFill>
                  </a:endParaRPr>
                </a:p>
              </p:txBody>
            </p:sp>
            <p:sp>
              <p:nvSpPr>
                <p:cNvPr id="56" name="Freeform 214"/>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7" name="Freeform 215"/>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8" name="Freeform 216"/>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9" name="Freeform 217"/>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0" name="Freeform 218"/>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003550"/>
                    </a:solidFill>
                  </a:endParaRPr>
                </a:p>
              </p:txBody>
            </p:sp>
            <p:sp>
              <p:nvSpPr>
                <p:cNvPr id="61" name="Freeform 219"/>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62" name="Freeform 220"/>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003550"/>
                    </a:solidFill>
                  </a:endParaRPr>
                </a:p>
              </p:txBody>
            </p:sp>
            <p:sp>
              <p:nvSpPr>
                <p:cNvPr id="63" name="Freeform 221"/>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4" name="Freeform 222"/>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5" name="Freeform 223"/>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6" name="Freeform 224"/>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7" name="Freeform 225"/>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003550"/>
                    </a:solidFill>
                  </a:endParaRPr>
                </a:p>
              </p:txBody>
            </p:sp>
            <p:sp>
              <p:nvSpPr>
                <p:cNvPr id="68" name="Freeform 226"/>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003550"/>
                    </a:solidFill>
                  </a:endParaRPr>
                </a:p>
              </p:txBody>
            </p:sp>
            <p:sp>
              <p:nvSpPr>
                <p:cNvPr id="69" name="Freeform 227"/>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003550"/>
                    </a:solidFill>
                  </a:endParaRPr>
                </a:p>
              </p:txBody>
            </p:sp>
            <p:sp>
              <p:nvSpPr>
                <p:cNvPr id="70"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1" name="Freeform 229"/>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003550"/>
                    </a:solidFill>
                  </a:endParaRPr>
                </a:p>
              </p:txBody>
            </p:sp>
            <p:sp>
              <p:nvSpPr>
                <p:cNvPr id="72" name="Freeform 230"/>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73" name="Freeform 231"/>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003550"/>
                    </a:solidFill>
                  </a:endParaRPr>
                </a:p>
              </p:txBody>
            </p:sp>
            <p:sp>
              <p:nvSpPr>
                <p:cNvPr id="74" name="Freeform 232"/>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5" name="Freeform 233"/>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6" name="Freeform 234"/>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7" name="Freeform 235"/>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8" name="Freeform 236"/>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9" name="Freeform 237"/>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0" name="Freeform 238"/>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1" name="Freeform 239"/>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2" name="Freeform 240"/>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3" name="Freeform 241"/>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4" name="Freeform 242"/>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5" name="Freeform 243"/>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6" name="Freeform 244"/>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7" name="Freeform 245"/>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003550"/>
                    </a:solidFill>
                  </a:endParaRPr>
                </a:p>
              </p:txBody>
            </p:sp>
            <p:sp>
              <p:nvSpPr>
                <p:cNvPr id="88" name="Freeform 246"/>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003550"/>
                    </a:solidFill>
                  </a:endParaRPr>
                </a:p>
              </p:txBody>
            </p:sp>
            <p:sp>
              <p:nvSpPr>
                <p:cNvPr id="89" name="Freeform 247"/>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003550"/>
                    </a:solidFill>
                  </a:endParaRPr>
                </a:p>
              </p:txBody>
            </p:sp>
            <p:sp>
              <p:nvSpPr>
                <p:cNvPr id="90" name="Freeform 248"/>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91" name="Freeform 249"/>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003550"/>
                    </a:solidFill>
                  </a:endParaRPr>
                </a:p>
              </p:txBody>
            </p:sp>
            <p:sp>
              <p:nvSpPr>
                <p:cNvPr id="92" name="Freeform 250"/>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003550"/>
                    </a:solidFill>
                  </a:endParaRPr>
                </a:p>
              </p:txBody>
            </p:sp>
            <p:sp>
              <p:nvSpPr>
                <p:cNvPr id="93" name="Freeform 251"/>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4" name="Freeform 252"/>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5" name="Freeform 253"/>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6" name="Freeform 254"/>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7" name="Freeform 255"/>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003550"/>
                    </a:solidFill>
                  </a:endParaRPr>
                </a:p>
              </p:txBody>
            </p:sp>
            <p:sp>
              <p:nvSpPr>
                <p:cNvPr id="98"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9" name="Freeform 257"/>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003550"/>
                    </a:solidFill>
                  </a:endParaRPr>
                </a:p>
              </p:txBody>
            </p:sp>
            <p:sp>
              <p:nvSpPr>
                <p:cNvPr id="100"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1" name="Freeform 259"/>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003550"/>
                    </a:solidFill>
                  </a:endParaRPr>
                </a:p>
              </p:txBody>
            </p:sp>
            <p:sp>
              <p:nvSpPr>
                <p:cNvPr id="102" name="Freeform 260"/>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103" name="Freeform 261"/>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04" name="Freeform 262"/>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5" name="Freeform 263"/>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6" name="Freeform 264"/>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7" name="Freeform 265"/>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08" name="Freeform 266"/>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09" name="Freeform 267"/>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0" name="Freeform 268"/>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1" name="Freeform 269"/>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2" name="Freeform 270"/>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13" name="Freeform 271"/>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14" name="Freeform 272"/>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5" name="Freeform 273"/>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6" name="Freeform 274"/>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7" name="Freeform 275"/>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003550"/>
                    </a:solidFill>
                  </a:endParaRPr>
                </a:p>
              </p:txBody>
            </p:sp>
            <p:sp>
              <p:nvSpPr>
                <p:cNvPr id="118" name="Freeform 276"/>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19" name="Freeform 277"/>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0" name="Freeform 278"/>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1" name="Freeform 279"/>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003550"/>
                    </a:solidFill>
                  </a:endParaRPr>
                </a:p>
              </p:txBody>
            </p:sp>
            <p:sp>
              <p:nvSpPr>
                <p:cNvPr id="122" name="Freeform 280"/>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003550"/>
                    </a:solidFill>
                  </a:endParaRPr>
                </a:p>
              </p:txBody>
            </p:sp>
            <p:sp>
              <p:nvSpPr>
                <p:cNvPr id="123" name="Freeform 281"/>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24" name="Freeform 282"/>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5" name="Freeform 283"/>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6" name="Freeform 284"/>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7" name="Freeform 285"/>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28" name="Freeform 286"/>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29" name="Freeform 287"/>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0" name="Freeform 288"/>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1" name="Freeform 289"/>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2" name="Freeform 290"/>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003550"/>
                    </a:solidFill>
                  </a:endParaRPr>
                </a:p>
              </p:txBody>
            </p:sp>
            <p:sp>
              <p:nvSpPr>
                <p:cNvPr id="133" name="Freeform 291"/>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003550"/>
                    </a:solidFill>
                  </a:endParaRPr>
                </a:p>
              </p:txBody>
            </p:sp>
            <p:sp>
              <p:nvSpPr>
                <p:cNvPr id="134"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5" name="Freeform 293"/>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136" name="Freeform 294"/>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003550"/>
                    </a:solidFill>
                  </a:endParaRPr>
                </a:p>
              </p:txBody>
            </p:sp>
            <p:sp>
              <p:nvSpPr>
                <p:cNvPr id="137" name="Freeform 295"/>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8" name="Freeform 296"/>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9" name="Freeform 297"/>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0" name="Freeform 298"/>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41" name="Freeform 299"/>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142" name="Freeform 300"/>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43" name="Freeform 301"/>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4" name="Freeform 302"/>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5" name="Freeform 303"/>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6" name="Freeform 304"/>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003550"/>
                    </a:solidFill>
                  </a:endParaRPr>
                </a:p>
              </p:txBody>
            </p:sp>
            <p:sp>
              <p:nvSpPr>
                <p:cNvPr id="147" name="Freeform 305"/>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003550"/>
                    </a:solidFill>
                  </a:endParaRPr>
                </a:p>
              </p:txBody>
            </p:sp>
            <p:sp>
              <p:nvSpPr>
                <p:cNvPr id="148" name="Freeform 306"/>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003550"/>
                    </a:solidFill>
                  </a:endParaRPr>
                </a:p>
              </p:txBody>
            </p:sp>
            <p:sp>
              <p:nvSpPr>
                <p:cNvPr id="149" name="Freeform 307"/>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0" name="Freeform 308"/>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1" name="Freeform 309"/>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2" name="Freeform 310"/>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3" name="Freeform 311"/>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4" name="Freeform 312"/>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5" name="Freeform 313"/>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6" name="Freeform 314"/>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7" name="Freeform 315"/>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8" name="Freeform 316"/>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9" name="Freeform 317"/>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0" name="Freeform 318"/>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1" name="Freeform 319"/>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2" name="Freeform 320"/>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003550"/>
                    </a:solidFill>
                  </a:endParaRPr>
                </a:p>
              </p:txBody>
            </p:sp>
            <p:sp>
              <p:nvSpPr>
                <p:cNvPr id="163" name="Freeform 321"/>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003550"/>
                    </a:solidFill>
                  </a:endParaRPr>
                </a:p>
              </p:txBody>
            </p:sp>
            <p:sp>
              <p:nvSpPr>
                <p:cNvPr id="164" name="Freeform 322"/>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165" name="Freeform 323"/>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166" name="Freeform 324"/>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003550"/>
                    </a:solidFill>
                  </a:endParaRPr>
                </a:p>
              </p:txBody>
            </p:sp>
            <p:sp>
              <p:nvSpPr>
                <p:cNvPr id="167" name="Freeform 325"/>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003550"/>
                    </a:solidFill>
                  </a:endParaRPr>
                </a:p>
              </p:txBody>
            </p:sp>
            <p:sp>
              <p:nvSpPr>
                <p:cNvPr id="168" name="Freeform 326"/>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169" name="Freeform 327"/>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70" name="Freeform 328"/>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71" name="Freeform 329"/>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172" name="Freeform 330"/>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173" name="Freeform 331"/>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003550"/>
                    </a:solidFill>
                  </a:endParaRPr>
                </a:p>
              </p:txBody>
            </p:sp>
            <p:sp>
              <p:nvSpPr>
                <p:cNvPr id="174" name="Freeform 332"/>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5" name="Freeform 333"/>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6" name="Freeform 334"/>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7" name="Freeform 335"/>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8" name="Freeform 336"/>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9" name="Freeform 337"/>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0" name="Freeform 338"/>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1" name="Freeform 339"/>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2" name="Freeform 340"/>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3" name="Freeform 341"/>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4" name="Freeform 342"/>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5" name="Freeform 343"/>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003550"/>
                    </a:solidFill>
                  </a:endParaRPr>
                </a:p>
              </p:txBody>
            </p:sp>
            <p:sp>
              <p:nvSpPr>
                <p:cNvPr id="186" name="Freeform 344"/>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003550"/>
                    </a:solidFill>
                  </a:endParaRPr>
                </a:p>
              </p:txBody>
            </p:sp>
            <p:sp>
              <p:nvSpPr>
                <p:cNvPr id="187" name="Freeform 345"/>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188" name="Freeform 346"/>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89" name="Freeform 347"/>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190" name="Freeform 348"/>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191" name="Freeform 349"/>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192" name="Freeform 350"/>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93" name="Freeform 351"/>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94" name="Freeform 352"/>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195" name="Freeform 353"/>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196" name="Freeform 354"/>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003550"/>
                    </a:solidFill>
                  </a:endParaRPr>
                </a:p>
              </p:txBody>
            </p:sp>
            <p:sp>
              <p:nvSpPr>
                <p:cNvPr id="197" name="Freeform 355"/>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003550"/>
                    </a:solidFill>
                  </a:endParaRPr>
                </a:p>
              </p:txBody>
            </p:sp>
            <p:sp>
              <p:nvSpPr>
                <p:cNvPr id="198" name="Freeform 356"/>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003550"/>
                    </a:solidFill>
                  </a:endParaRPr>
                </a:p>
              </p:txBody>
            </p:sp>
            <p:sp>
              <p:nvSpPr>
                <p:cNvPr id="199" name="Freeform 357"/>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003550"/>
                    </a:solidFill>
                  </a:endParaRPr>
                </a:p>
              </p:txBody>
            </p:sp>
            <p:sp>
              <p:nvSpPr>
                <p:cNvPr id="200" name="Freeform 358"/>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01" name="Freeform 359"/>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2" name="Freeform 360"/>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03" name="Freeform 361"/>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4" name="Freeform 362"/>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205" name="Freeform 363"/>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003550"/>
                    </a:solidFill>
                  </a:endParaRPr>
                </a:p>
              </p:txBody>
            </p:sp>
            <p:sp>
              <p:nvSpPr>
                <p:cNvPr id="206" name="Freeform 364"/>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07" name="Freeform 365"/>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003550"/>
                    </a:solidFill>
                  </a:endParaRPr>
                </a:p>
              </p:txBody>
            </p:sp>
            <p:sp>
              <p:nvSpPr>
                <p:cNvPr id="208" name="Freeform 366"/>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09" name="Freeform 367"/>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0" name="Freeform 368"/>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1" name="Freeform 369"/>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2" name="Freeform 370"/>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3" name="Freeform 371"/>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4" name="Freeform 372"/>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5" name="Freeform 373"/>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6" name="Freeform 374"/>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7" name="Freeform 375"/>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8" name="Freeform 376"/>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003550"/>
                    </a:solidFill>
                  </a:endParaRPr>
                </a:p>
              </p:txBody>
            </p:sp>
            <p:sp>
              <p:nvSpPr>
                <p:cNvPr id="219" name="Freeform 377"/>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003550"/>
                    </a:solidFill>
                  </a:endParaRPr>
                </a:p>
              </p:txBody>
            </p:sp>
            <p:sp>
              <p:nvSpPr>
                <p:cNvPr id="220" name="Freeform 378"/>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21" name="Freeform 379"/>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222" name="Freeform 380"/>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003550"/>
                    </a:solidFill>
                  </a:endParaRPr>
                </a:p>
              </p:txBody>
            </p:sp>
            <p:sp>
              <p:nvSpPr>
                <p:cNvPr id="223" name="Freeform 381"/>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224" name="Freeform 382"/>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003550"/>
                    </a:solidFill>
                  </a:endParaRPr>
                </a:p>
              </p:txBody>
            </p:sp>
            <p:sp>
              <p:nvSpPr>
                <p:cNvPr id="225" name="Freeform 383"/>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26" name="Freeform 384"/>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27" name="Freeform 385"/>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228" name="Freeform 386"/>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29" name="Freeform 387"/>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003550"/>
                    </a:solidFill>
                  </a:endParaRPr>
                </a:p>
              </p:txBody>
            </p:sp>
            <p:sp>
              <p:nvSpPr>
                <p:cNvPr id="230" name="Freeform 388"/>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003550"/>
                    </a:solidFill>
                  </a:endParaRPr>
                </a:p>
              </p:txBody>
            </p:sp>
            <p:sp>
              <p:nvSpPr>
                <p:cNvPr id="231" name="Freeform 389"/>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003550"/>
                    </a:solidFill>
                  </a:endParaRPr>
                </a:p>
              </p:txBody>
            </p:sp>
            <p:sp>
              <p:nvSpPr>
                <p:cNvPr id="232" name="Freeform 390"/>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003550"/>
                    </a:solidFill>
                  </a:endParaRPr>
                </a:p>
              </p:txBody>
            </p:sp>
            <p:sp>
              <p:nvSpPr>
                <p:cNvPr id="233" name="Freeform 391"/>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234" name="Freeform 392"/>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5" name="Freeform 393"/>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6" name="Freeform 394"/>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7" name="Freeform 395"/>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38" name="Freeform 396"/>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239" name="Freeform 397"/>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240" name="Freeform 398"/>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41" name="Freeform 399"/>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42" name="Freeform 400"/>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003550"/>
                    </a:solidFill>
                  </a:endParaRPr>
                </a:p>
              </p:txBody>
            </p:sp>
            <p:sp>
              <p:nvSpPr>
                <p:cNvPr id="243" name="Freeform 401"/>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003550"/>
                    </a:solidFill>
                  </a:endParaRPr>
                </a:p>
              </p:txBody>
            </p:sp>
            <p:sp>
              <p:nvSpPr>
                <p:cNvPr id="244" name="Freeform 402"/>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245" name="Freeform 403"/>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46" name="Freeform 404"/>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47" name="Freeform 405"/>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48" name="Freeform 406"/>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249" name="Freeform 407"/>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grpSp>
          <p:sp>
            <p:nvSpPr>
              <p:cNvPr id="14" name="Freeform 408"/>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5" name="Freeform 409"/>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16" name="Freeform 410"/>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17" name="Freeform 411"/>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003550"/>
                  </a:solidFill>
                </a:endParaRPr>
              </a:p>
            </p:txBody>
          </p:sp>
          <p:sp>
            <p:nvSpPr>
              <p:cNvPr id="18" name="Freeform 412"/>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19" name="Freeform 413"/>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 name="Freeform 414"/>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21" name="Freeform 415"/>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2" name="Freeform 416"/>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23" name="Freeform 417"/>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24" name="Freeform 418"/>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25" name="Freeform 419"/>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003550"/>
                  </a:solidFill>
                </a:endParaRPr>
              </a:p>
            </p:txBody>
          </p:sp>
          <p:sp>
            <p:nvSpPr>
              <p:cNvPr id="26" name="Freeform 420"/>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003550"/>
                  </a:solidFill>
                </a:endParaRPr>
              </a:p>
            </p:txBody>
          </p:sp>
          <p:sp>
            <p:nvSpPr>
              <p:cNvPr id="27" name="Freeform 421"/>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8" name="Freeform 422"/>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9" name="Freeform 423"/>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30" name="Freeform 424"/>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31" name="Freeform 425"/>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32" name="Freeform 426"/>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33" name="Freeform 427"/>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34" name="Freeform 428"/>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003550"/>
                  </a:solidFill>
                </a:endParaRPr>
              </a:p>
            </p:txBody>
          </p:sp>
          <p:sp>
            <p:nvSpPr>
              <p:cNvPr id="35" name="Freeform 429"/>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36" name="Freeform 430"/>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37" name="Freeform 431"/>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8" name="Freeform 432"/>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39" name="Freeform 433"/>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40" name="Freeform 434"/>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003550"/>
                  </a:solidFill>
                </a:endParaRPr>
              </a:p>
            </p:txBody>
          </p:sp>
          <p:sp>
            <p:nvSpPr>
              <p:cNvPr id="41" name="Freeform 435"/>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42" name="Freeform 436"/>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003550"/>
                  </a:solidFill>
                </a:endParaRPr>
              </a:p>
            </p:txBody>
          </p:sp>
          <p:sp>
            <p:nvSpPr>
              <p:cNvPr id="43" name="Freeform 437"/>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44" name="Freeform 438"/>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003550"/>
                  </a:solidFill>
                </a:endParaRPr>
              </a:p>
            </p:txBody>
          </p:sp>
          <p:sp>
            <p:nvSpPr>
              <p:cNvPr id="45" name="Freeform 439"/>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003550"/>
                  </a:solidFill>
                </a:endParaRPr>
              </a:p>
            </p:txBody>
          </p:sp>
          <p:sp>
            <p:nvSpPr>
              <p:cNvPr id="46" name="Freeform 440"/>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7" name="Freeform 441"/>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8" name="Freeform 442"/>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003550"/>
                  </a:solidFill>
                </a:endParaRPr>
              </a:p>
            </p:txBody>
          </p:sp>
          <p:sp>
            <p:nvSpPr>
              <p:cNvPr id="49" name="Freeform 443"/>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003550"/>
                  </a:solidFill>
                </a:endParaRPr>
              </a:p>
            </p:txBody>
          </p:sp>
        </p:grpSp>
        <p:sp>
          <p:nvSpPr>
            <p:cNvPr id="10" name="Flowchart: Magnetic Disk 9"/>
            <p:cNvSpPr/>
            <p:nvPr/>
          </p:nvSpPr>
          <p:spPr bwMode="auto">
            <a:xfrm>
              <a:off x="6284923" y="1862378"/>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Flowchart: Magnetic Disk 10"/>
            <p:cNvSpPr/>
            <p:nvPr/>
          </p:nvSpPr>
          <p:spPr bwMode="auto">
            <a:xfrm>
              <a:off x="6650135" y="1862378"/>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1881045499"/>
      </p:ext>
    </p:extLst>
  </p:cSld>
  <p:clrMapOvr>
    <a:masterClrMapping/>
  </p:clrMapOvr>
  <p:transition>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types of RAID</a:t>
            </a:r>
            <a:endParaRPr lang="en-GB" dirty="0"/>
          </a:p>
        </p:txBody>
      </p:sp>
      <p:sp>
        <p:nvSpPr>
          <p:cNvPr id="3" name="Content Placeholder 2"/>
          <p:cNvSpPr>
            <a:spLocks noGrp="1"/>
          </p:cNvSpPr>
          <p:nvPr>
            <p:ph idx="1"/>
          </p:nvPr>
        </p:nvSpPr>
        <p:spPr/>
        <p:txBody>
          <a:bodyPr/>
          <a:lstStyle/>
          <a:p>
            <a:r>
              <a:rPr lang="en-GB" dirty="0" smtClean="0"/>
              <a:t>RAID0</a:t>
            </a:r>
          </a:p>
          <a:p>
            <a:pPr lvl="1"/>
            <a:r>
              <a:rPr lang="en-GB" dirty="0" smtClean="0"/>
              <a:t>Disk striping</a:t>
            </a:r>
          </a:p>
          <a:p>
            <a:r>
              <a:rPr lang="en-GB" dirty="0" smtClean="0"/>
              <a:t>RAID1</a:t>
            </a:r>
          </a:p>
          <a:p>
            <a:pPr lvl="1"/>
            <a:r>
              <a:rPr lang="en-GB" dirty="0" smtClean="0"/>
              <a:t>Disk mirroring</a:t>
            </a:r>
          </a:p>
          <a:p>
            <a:r>
              <a:rPr lang="en-GB" dirty="0" smtClean="0"/>
              <a:t>RAID5</a:t>
            </a:r>
          </a:p>
          <a:p>
            <a:pPr lvl="1"/>
            <a:r>
              <a:rPr lang="en-GB" dirty="0" smtClean="0"/>
              <a:t>Parity information is distributed across all disks</a:t>
            </a:r>
          </a:p>
          <a:p>
            <a:r>
              <a:rPr lang="en-GB" dirty="0" smtClean="0"/>
              <a:t>RAID6</a:t>
            </a:r>
          </a:p>
          <a:p>
            <a:pPr lvl="1"/>
            <a:r>
              <a:rPr lang="en-GB" dirty="0" smtClean="0"/>
              <a:t>Uses Reed–Solomon error correction, allowing the loss of 2 disks in the array without data loss</a:t>
            </a:r>
          </a:p>
        </p:txBody>
      </p:sp>
      <p:sp>
        <p:nvSpPr>
          <p:cNvPr id="5" name="Rectangle 4"/>
          <p:cNvSpPr/>
          <p:nvPr/>
        </p:nvSpPr>
        <p:spPr>
          <a:xfrm>
            <a:off x="5857884" y="6357958"/>
            <a:ext cx="3143272" cy="261610"/>
          </a:xfrm>
          <a:prstGeom prst="rect">
            <a:avLst/>
          </a:prstGeom>
        </p:spPr>
        <p:txBody>
          <a:bodyPr wrap="square">
            <a:spAutoFit/>
          </a:bodyPr>
          <a:lstStyle/>
          <a:p>
            <a:r>
              <a:rPr lang="en-GB" sz="1100" dirty="0" smtClean="0">
                <a:solidFill>
                  <a:srgbClr val="2A004E"/>
                </a:solidFill>
                <a:hlinkClick r:id="rId2"/>
              </a:rPr>
              <a:t>http://en.wikipedia.org/wiki/RAID</a:t>
            </a:r>
            <a:r>
              <a:rPr lang="en-GB" sz="1100" dirty="0" smtClean="0">
                <a:solidFill>
                  <a:srgbClr val="2A004E"/>
                </a:solidFill>
              </a:rPr>
              <a:t> </a:t>
            </a:r>
            <a:endParaRPr lang="en-GB" sz="1100" dirty="0">
              <a:solidFill>
                <a:srgbClr val="2A004E"/>
              </a:solidFill>
            </a:endParaRPr>
          </a:p>
        </p:txBody>
      </p:sp>
      <p:pic>
        <p:nvPicPr>
          <p:cNvPr id="102402" name="Picture 2" descr="File:RAID 1.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0571" y="1311841"/>
            <a:ext cx="1547813" cy="238125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4626148" y="1916832"/>
            <a:ext cx="1425223" cy="771051"/>
            <a:chOff x="5437724" y="1422036"/>
            <a:chExt cx="1425223" cy="771051"/>
          </a:xfrm>
        </p:grpSpPr>
        <p:grpSp>
          <p:nvGrpSpPr>
            <p:cNvPr id="7" name="Group 6"/>
            <p:cNvGrpSpPr/>
            <p:nvPr/>
          </p:nvGrpSpPr>
          <p:grpSpPr>
            <a:xfrm>
              <a:off x="6003228" y="1805352"/>
              <a:ext cx="783605" cy="256663"/>
              <a:chOff x="5972936" y="1731246"/>
              <a:chExt cx="783605" cy="256663"/>
            </a:xfrm>
          </p:grpSpPr>
          <p:cxnSp>
            <p:nvCxnSpPr>
              <p:cNvPr id="449" name="Straight Connector 448"/>
              <p:cNvCxnSpPr>
                <a:stCxn id="10" idx="0"/>
              </p:cNvCxnSpPr>
              <p:nvPr/>
            </p:nvCxnSpPr>
            <p:spPr bwMode="auto">
              <a:xfrm flipH="1">
                <a:off x="5988195" y="1972614"/>
                <a:ext cx="768346" cy="11596"/>
              </a:xfrm>
              <a:prstGeom prst="line">
                <a:avLst/>
              </a:prstGeom>
              <a:noFill/>
              <a:ln w="38100" cap="flat" cmpd="sng" algn="ctr">
                <a:solidFill>
                  <a:schemeClr val="bg2"/>
                </a:solidFill>
                <a:prstDash val="solid"/>
                <a:round/>
                <a:headEnd type="none" w="med" len="med"/>
                <a:tailEnd type="none" w="med" len="med"/>
              </a:ln>
              <a:effectLst/>
            </p:spPr>
          </p:cxnSp>
          <p:cxnSp>
            <p:nvCxnSpPr>
              <p:cNvPr id="450" name="Straight Connector 449"/>
              <p:cNvCxnSpPr>
                <a:stCxn id="384" idx="0"/>
              </p:cNvCxnSpPr>
              <p:nvPr/>
            </p:nvCxnSpPr>
            <p:spPr bwMode="auto">
              <a:xfrm>
                <a:off x="5972936" y="1731246"/>
                <a:ext cx="2295" cy="256663"/>
              </a:xfrm>
              <a:prstGeom prst="line">
                <a:avLst/>
              </a:prstGeom>
              <a:noFill/>
              <a:ln w="38100" cap="flat" cmpd="sng" algn="ctr">
                <a:solidFill>
                  <a:schemeClr val="bg2"/>
                </a:solidFill>
                <a:prstDash val="solid"/>
                <a:round/>
                <a:headEnd type="none" w="med" len="med"/>
                <a:tailEnd type="none" w="med" len="med"/>
              </a:ln>
              <a:effectLst/>
            </p:spPr>
          </p:cxnSp>
        </p:grpSp>
        <p:grpSp>
          <p:nvGrpSpPr>
            <p:cNvPr id="8" name="Group 5"/>
            <p:cNvGrpSpPr>
              <a:grpSpLocks noChangeAspect="1"/>
            </p:cNvGrpSpPr>
            <p:nvPr/>
          </p:nvGrpSpPr>
          <p:grpSpPr bwMode="auto">
            <a:xfrm flipH="1">
              <a:off x="5437724" y="1422036"/>
              <a:ext cx="678117" cy="688558"/>
              <a:chOff x="480" y="2072"/>
              <a:chExt cx="1360" cy="1234"/>
            </a:xfrm>
          </p:grpSpPr>
          <p:grpSp>
            <p:nvGrpSpPr>
              <p:cNvPr id="11" name="Group 6"/>
              <p:cNvGrpSpPr>
                <a:grpSpLocks noChangeAspect="1"/>
              </p:cNvGrpSpPr>
              <p:nvPr/>
            </p:nvGrpSpPr>
            <p:grpSpPr bwMode="auto">
              <a:xfrm>
                <a:off x="480" y="2072"/>
                <a:ext cx="1360" cy="1234"/>
                <a:chOff x="480" y="2072"/>
                <a:chExt cx="1360" cy="1234"/>
              </a:xfrm>
            </p:grpSpPr>
            <p:sp>
              <p:nvSpPr>
                <p:cNvPr id="249" name="Freeform 7"/>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003550"/>
                    </a:solidFill>
                  </a:endParaRPr>
                </a:p>
              </p:txBody>
            </p:sp>
            <p:sp>
              <p:nvSpPr>
                <p:cNvPr id="250" name="Freeform 8"/>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1" name="Freeform 9"/>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2" name="Freeform 10"/>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3" name="Freeform 11"/>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4" name="Freeform 12"/>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55" name="Freeform 13"/>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003550"/>
                    </a:solidFill>
                  </a:endParaRPr>
                </a:p>
              </p:txBody>
            </p:sp>
            <p:sp>
              <p:nvSpPr>
                <p:cNvPr id="256" name="Freeform 14"/>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003550"/>
                    </a:solidFill>
                  </a:endParaRPr>
                </a:p>
              </p:txBody>
            </p:sp>
            <p:sp>
              <p:nvSpPr>
                <p:cNvPr id="257" name="Freeform 15"/>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258" name="Freeform 16"/>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003550"/>
                    </a:solidFill>
                  </a:endParaRPr>
                </a:p>
              </p:txBody>
            </p:sp>
            <p:sp>
              <p:nvSpPr>
                <p:cNvPr id="259" name="Freeform 17"/>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003550"/>
                    </a:solidFill>
                  </a:endParaRPr>
                </a:p>
              </p:txBody>
            </p:sp>
            <p:sp>
              <p:nvSpPr>
                <p:cNvPr id="260" name="Freeform 18"/>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003550"/>
                    </a:solidFill>
                  </a:endParaRPr>
                </a:p>
              </p:txBody>
            </p:sp>
            <p:sp>
              <p:nvSpPr>
                <p:cNvPr id="261" name="Freeform 19"/>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003550"/>
                    </a:solidFill>
                  </a:endParaRPr>
                </a:p>
              </p:txBody>
            </p:sp>
            <p:sp>
              <p:nvSpPr>
                <p:cNvPr id="262" name="Freeform 20"/>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003550"/>
                    </a:solidFill>
                  </a:endParaRPr>
                </a:p>
              </p:txBody>
            </p:sp>
            <p:sp>
              <p:nvSpPr>
                <p:cNvPr id="263"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4" name="Freeform 22"/>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003550"/>
                    </a:solidFill>
                  </a:endParaRPr>
                </a:p>
              </p:txBody>
            </p:sp>
            <p:sp>
              <p:nvSpPr>
                <p:cNvPr id="265"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6" name="Freeform 24"/>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003550"/>
                    </a:solidFill>
                  </a:endParaRPr>
                </a:p>
              </p:txBody>
            </p:sp>
            <p:sp>
              <p:nvSpPr>
                <p:cNvPr id="267"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8" name="Freeform 26"/>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003550"/>
                    </a:solidFill>
                  </a:endParaRPr>
                </a:p>
              </p:txBody>
            </p:sp>
            <p:sp>
              <p:nvSpPr>
                <p:cNvPr id="269" name="Freeform 27"/>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003550"/>
                    </a:solidFill>
                  </a:endParaRPr>
                </a:p>
              </p:txBody>
            </p:sp>
            <p:sp>
              <p:nvSpPr>
                <p:cNvPr id="270" name="Freeform 28"/>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003550"/>
                    </a:solidFill>
                  </a:endParaRPr>
                </a:p>
              </p:txBody>
            </p:sp>
            <p:sp>
              <p:nvSpPr>
                <p:cNvPr id="271" name="Freeform 29"/>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003550"/>
                    </a:solidFill>
                  </a:endParaRPr>
                </a:p>
              </p:txBody>
            </p:sp>
            <p:sp>
              <p:nvSpPr>
                <p:cNvPr id="272" name="Freeform 30"/>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3"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4" name="Freeform 32"/>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5"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6" name="Freeform 34"/>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277"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8" name="Freeform 36"/>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003550"/>
                    </a:solidFill>
                  </a:endParaRPr>
                </a:p>
              </p:txBody>
            </p:sp>
            <p:sp>
              <p:nvSpPr>
                <p:cNvPr id="279"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0" name="Freeform 38"/>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281"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2" name="Freeform 40"/>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003550"/>
                    </a:solidFill>
                  </a:endParaRPr>
                </a:p>
              </p:txBody>
            </p:sp>
            <p:sp>
              <p:nvSpPr>
                <p:cNvPr id="283"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4" name="Line 42"/>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003550"/>
                    </a:solidFill>
                  </a:endParaRPr>
                </a:p>
              </p:txBody>
            </p:sp>
            <p:sp>
              <p:nvSpPr>
                <p:cNvPr id="285" name="Line 43"/>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86" name="Line 44"/>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87" name="Line 45"/>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288" name="Freeform 46"/>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003550"/>
                    </a:solidFill>
                  </a:endParaRPr>
                </a:p>
              </p:txBody>
            </p:sp>
            <p:sp>
              <p:nvSpPr>
                <p:cNvPr id="289"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0" name="Freeform 48"/>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003550"/>
                    </a:solidFill>
                  </a:endParaRPr>
                </a:p>
              </p:txBody>
            </p:sp>
            <p:sp>
              <p:nvSpPr>
                <p:cNvPr id="291"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2" name="Freeform 50"/>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003550"/>
                    </a:solidFill>
                  </a:endParaRPr>
                </a:p>
              </p:txBody>
            </p:sp>
            <p:sp>
              <p:nvSpPr>
                <p:cNvPr id="293"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4" name="Freeform 52"/>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003550"/>
                    </a:solidFill>
                  </a:endParaRPr>
                </a:p>
              </p:txBody>
            </p:sp>
            <p:sp>
              <p:nvSpPr>
                <p:cNvPr id="295"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6" name="Freeform 54"/>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97"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8" name="Freeform 56"/>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003550"/>
                    </a:solidFill>
                  </a:endParaRPr>
                </a:p>
              </p:txBody>
            </p:sp>
            <p:sp>
              <p:nvSpPr>
                <p:cNvPr id="299"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0" name="Freeform 58"/>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003550"/>
                    </a:solidFill>
                  </a:endParaRPr>
                </a:p>
              </p:txBody>
            </p:sp>
            <p:sp>
              <p:nvSpPr>
                <p:cNvPr id="301"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2" name="Freeform 60"/>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003550"/>
                    </a:solidFill>
                  </a:endParaRPr>
                </a:p>
              </p:txBody>
            </p:sp>
            <p:sp>
              <p:nvSpPr>
                <p:cNvPr id="303"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4" name="Line 62"/>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003550"/>
                    </a:solidFill>
                  </a:endParaRPr>
                </a:p>
              </p:txBody>
            </p:sp>
            <p:sp>
              <p:nvSpPr>
                <p:cNvPr id="305" name="Line 63"/>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003550"/>
                    </a:solidFill>
                  </a:endParaRPr>
                </a:p>
              </p:txBody>
            </p:sp>
            <p:sp>
              <p:nvSpPr>
                <p:cNvPr id="306" name="Freeform 64"/>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307"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8" name="Freeform 66"/>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003550"/>
                    </a:solidFill>
                  </a:endParaRPr>
                </a:p>
              </p:txBody>
            </p:sp>
            <p:sp>
              <p:nvSpPr>
                <p:cNvPr id="309"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0" name="Freeform 68"/>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003550"/>
                    </a:solidFill>
                  </a:endParaRPr>
                </a:p>
              </p:txBody>
            </p:sp>
            <p:sp>
              <p:nvSpPr>
                <p:cNvPr id="311"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2" name="Freeform 70"/>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003550"/>
                    </a:solidFill>
                  </a:endParaRPr>
                </a:p>
              </p:txBody>
            </p:sp>
            <p:sp>
              <p:nvSpPr>
                <p:cNvPr id="313"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4" name="Freeform 72"/>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15"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6" name="Freeform 74"/>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003550"/>
                    </a:solidFill>
                  </a:endParaRPr>
                </a:p>
              </p:txBody>
            </p:sp>
            <p:sp>
              <p:nvSpPr>
                <p:cNvPr id="317"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8" name="Freeform 76"/>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19"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0" name="Freeform 78"/>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003550"/>
                    </a:solidFill>
                  </a:endParaRPr>
                </a:p>
              </p:txBody>
            </p:sp>
            <p:sp>
              <p:nvSpPr>
                <p:cNvPr id="321" name="Freeform 79"/>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2" name="Freeform 80"/>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323"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4" name="Line 82"/>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325" name="Freeform 83"/>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6" name="Freeform 84"/>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7" name="Freeform 85"/>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003550"/>
                    </a:solidFill>
                  </a:endParaRPr>
                </a:p>
              </p:txBody>
            </p:sp>
            <p:sp>
              <p:nvSpPr>
                <p:cNvPr id="328" name="Freeform 86"/>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329" name="Freeform 87"/>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0" name="Freeform 88"/>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1" name="Freeform 89"/>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2" name="Freeform 90"/>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3" name="Freeform 91"/>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4" name="Freeform 92"/>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5" name="Freeform 93"/>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6" name="Freeform 94"/>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37" name="Freeform 95"/>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8" name="Freeform 96"/>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9" name="Freeform 97"/>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0" name="Freeform 98"/>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1" name="Freeform 99"/>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2" name="Freeform 100"/>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43" name="Freeform 101"/>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4" name="Freeform 102"/>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5" name="Freeform 103"/>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6" name="Freeform 104"/>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7" name="Freeform 105"/>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8" name="Freeform 106"/>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349" name="Freeform 107"/>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350" name="Freeform 108"/>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1" name="Freeform 109"/>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2" name="Freeform 110"/>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3" name="Freeform 111"/>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4" name="Freeform 112"/>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5" name="Freeform 113"/>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6" name="Freeform 114"/>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7" name="Freeform 115"/>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003550"/>
                    </a:solidFill>
                  </a:endParaRPr>
                </a:p>
              </p:txBody>
            </p:sp>
            <p:sp>
              <p:nvSpPr>
                <p:cNvPr id="358" name="Freeform 116"/>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9" name="Freeform 117"/>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0" name="Rectangle 118"/>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003550"/>
                    </a:solidFill>
                  </a:endParaRPr>
                </a:p>
              </p:txBody>
            </p:sp>
            <p:sp>
              <p:nvSpPr>
                <p:cNvPr id="361" name="Freeform 119"/>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2" name="Freeform 120"/>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3" name="Freeform 121"/>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003550"/>
                    </a:solidFill>
                  </a:endParaRPr>
                </a:p>
              </p:txBody>
            </p:sp>
            <p:sp>
              <p:nvSpPr>
                <p:cNvPr id="364" name="Freeform 122"/>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5" name="Freeform 123"/>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6" name="Freeform 124"/>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7" name="Freeform 125"/>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8" name="Freeform 126"/>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9" name="Freeform 127"/>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0" name="Freeform 128"/>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1" name="Freeform 129"/>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2" name="Freeform 130"/>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373" name="Freeform 131"/>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4" name="Freeform 132"/>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5" name="Freeform 133"/>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376" name="Freeform 134"/>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003550"/>
                    </a:solidFill>
                  </a:endParaRPr>
                </a:p>
              </p:txBody>
            </p:sp>
            <p:sp>
              <p:nvSpPr>
                <p:cNvPr id="377" name="Freeform 135"/>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003550"/>
                    </a:solidFill>
                  </a:endParaRPr>
                </a:p>
              </p:txBody>
            </p:sp>
            <p:sp>
              <p:nvSpPr>
                <p:cNvPr id="378"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9" name="Freeform 137"/>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003550"/>
                    </a:solidFill>
                  </a:endParaRPr>
                </a:p>
              </p:txBody>
            </p:sp>
            <p:sp>
              <p:nvSpPr>
                <p:cNvPr id="380" name="Freeform 138"/>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1" name="Freeform 139"/>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003550"/>
                    </a:solidFill>
                  </a:endParaRPr>
                </a:p>
              </p:txBody>
            </p:sp>
            <p:sp>
              <p:nvSpPr>
                <p:cNvPr id="382" name="Freeform 140"/>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3" name="Freeform 141"/>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003550"/>
                    </a:solidFill>
                  </a:endParaRPr>
                </a:p>
              </p:txBody>
            </p:sp>
            <p:sp>
              <p:nvSpPr>
                <p:cNvPr id="384"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5" name="Freeform 143"/>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003550"/>
                    </a:solidFill>
                  </a:endParaRPr>
                </a:p>
              </p:txBody>
            </p:sp>
            <p:sp>
              <p:nvSpPr>
                <p:cNvPr id="386"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7" name="Freeform 145"/>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003550"/>
                    </a:solidFill>
                  </a:endParaRPr>
                </a:p>
              </p:txBody>
            </p:sp>
            <p:sp>
              <p:nvSpPr>
                <p:cNvPr id="388"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9" name="Freeform 147"/>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003550"/>
                    </a:solidFill>
                  </a:endParaRPr>
                </a:p>
              </p:txBody>
            </p:sp>
            <p:sp>
              <p:nvSpPr>
                <p:cNvPr id="390"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1" name="Freeform 149"/>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003550"/>
                    </a:solidFill>
                  </a:endParaRPr>
                </a:p>
              </p:txBody>
            </p:sp>
            <p:sp>
              <p:nvSpPr>
                <p:cNvPr id="392"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3" name="Freeform 151"/>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003550"/>
                    </a:solidFill>
                  </a:endParaRPr>
                </a:p>
              </p:txBody>
            </p:sp>
            <p:sp>
              <p:nvSpPr>
                <p:cNvPr id="394" name="Freeform 152"/>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003550"/>
                    </a:solidFill>
                  </a:endParaRPr>
                </a:p>
              </p:txBody>
            </p:sp>
            <p:sp>
              <p:nvSpPr>
                <p:cNvPr id="395"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6" name="Line 154"/>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003550"/>
                    </a:solidFill>
                  </a:endParaRPr>
                </a:p>
              </p:txBody>
            </p:sp>
            <p:sp>
              <p:nvSpPr>
                <p:cNvPr id="397" name="Freeform 155"/>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003550"/>
                    </a:solidFill>
                  </a:endParaRPr>
                </a:p>
              </p:txBody>
            </p:sp>
            <p:sp>
              <p:nvSpPr>
                <p:cNvPr id="398" name="Freeform 156"/>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003550"/>
                    </a:solidFill>
                  </a:endParaRPr>
                </a:p>
              </p:txBody>
            </p:sp>
            <p:sp>
              <p:nvSpPr>
                <p:cNvPr id="399"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00" name="Freeform 158"/>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003550"/>
                    </a:solidFill>
                  </a:endParaRPr>
                </a:p>
              </p:txBody>
            </p:sp>
            <p:sp>
              <p:nvSpPr>
                <p:cNvPr id="401" name="Freeform 159"/>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003550"/>
                    </a:solidFill>
                  </a:endParaRPr>
                </a:p>
              </p:txBody>
            </p:sp>
            <p:sp>
              <p:nvSpPr>
                <p:cNvPr id="402" name="Freeform 160"/>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03" name="Freeform 161"/>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04" name="Freeform 162"/>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05" name="Freeform 163"/>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06" name="Freeform 164"/>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07" name="Freeform 165"/>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08" name="Freeform 166"/>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09" name="Freeform 167"/>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10" name="Freeform 168"/>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11" name="Freeform 169"/>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12" name="Freeform 170"/>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003550"/>
                    </a:solidFill>
                  </a:endParaRPr>
                </a:p>
              </p:txBody>
            </p:sp>
            <p:sp>
              <p:nvSpPr>
                <p:cNvPr id="413" name="Freeform 171"/>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003550"/>
                    </a:solidFill>
                  </a:endParaRPr>
                </a:p>
              </p:txBody>
            </p:sp>
            <p:sp>
              <p:nvSpPr>
                <p:cNvPr id="414" name="Freeform 172"/>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003550"/>
                    </a:solidFill>
                  </a:endParaRPr>
                </a:p>
              </p:txBody>
            </p:sp>
            <p:sp>
              <p:nvSpPr>
                <p:cNvPr id="415" name="Freeform 173"/>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003550"/>
                    </a:solidFill>
                  </a:endParaRPr>
                </a:p>
              </p:txBody>
            </p:sp>
            <p:sp>
              <p:nvSpPr>
                <p:cNvPr id="416" name="Freeform 174"/>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17" name="Freeform 175"/>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003550"/>
                    </a:solidFill>
                  </a:endParaRPr>
                </a:p>
              </p:txBody>
            </p:sp>
            <p:sp>
              <p:nvSpPr>
                <p:cNvPr id="418" name="Freeform 176"/>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19" name="Freeform 177"/>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003550"/>
                    </a:solidFill>
                  </a:endParaRPr>
                </a:p>
              </p:txBody>
            </p:sp>
            <p:sp>
              <p:nvSpPr>
                <p:cNvPr id="420" name="Freeform 178"/>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003550"/>
                    </a:solidFill>
                  </a:endParaRPr>
                </a:p>
              </p:txBody>
            </p:sp>
            <p:sp>
              <p:nvSpPr>
                <p:cNvPr id="421" name="Freeform 179"/>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22" name="Freeform 180"/>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23" name="Freeform 18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24" name="Freeform 18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25" name="Freeform 18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26" name="Freeform 18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27" name="Freeform 18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28" name="Freeform 18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29" name="Freeform 18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30" name="Freeform 18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31" name="Freeform 18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32" name="Freeform 19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33" name="Freeform 191"/>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003550"/>
                    </a:solidFill>
                  </a:endParaRPr>
                </a:p>
              </p:txBody>
            </p:sp>
            <p:sp>
              <p:nvSpPr>
                <p:cNvPr id="434" name="Freeform 192"/>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5" name="Freeform 193"/>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6" name="Freeform 194"/>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7" name="Freeform 195"/>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8" name="Freeform 196"/>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9" name="Freeform 197"/>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0" name="Freeform 198"/>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1" name="Freeform 199"/>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2" name="Freeform 200"/>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3" name="Freeform 201"/>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003550"/>
                    </a:solidFill>
                  </a:endParaRPr>
                </a:p>
              </p:txBody>
            </p:sp>
            <p:sp>
              <p:nvSpPr>
                <p:cNvPr id="444"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5" name="Freeform 203"/>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003550"/>
                    </a:solidFill>
                  </a:endParaRPr>
                </a:p>
              </p:txBody>
            </p:sp>
            <p:sp>
              <p:nvSpPr>
                <p:cNvPr id="446" name="Freeform 204"/>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447" name="Freeform 205"/>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003550"/>
                    </a:solidFill>
                  </a:endParaRPr>
                </a:p>
              </p:txBody>
            </p:sp>
            <p:sp>
              <p:nvSpPr>
                <p:cNvPr id="448" name="Freeform 206"/>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grpSp>
          <p:grpSp>
            <p:nvGrpSpPr>
              <p:cNvPr id="12" name="Group 207"/>
              <p:cNvGrpSpPr>
                <a:grpSpLocks noChangeAspect="1"/>
              </p:cNvGrpSpPr>
              <p:nvPr/>
            </p:nvGrpSpPr>
            <p:grpSpPr bwMode="auto">
              <a:xfrm>
                <a:off x="1101" y="2941"/>
                <a:ext cx="696" cy="308"/>
                <a:chOff x="1101" y="2941"/>
                <a:chExt cx="696" cy="308"/>
              </a:xfrm>
            </p:grpSpPr>
            <p:sp>
              <p:nvSpPr>
                <p:cNvPr id="49" name="Freeform 208"/>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0" name="Freeform 209"/>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1" name="Freeform 210"/>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2" name="Freeform 211"/>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003550"/>
                    </a:solidFill>
                  </a:endParaRPr>
                </a:p>
              </p:txBody>
            </p:sp>
            <p:sp>
              <p:nvSpPr>
                <p:cNvPr id="53" name="Freeform 212"/>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003550"/>
                    </a:solidFill>
                  </a:endParaRPr>
                </a:p>
              </p:txBody>
            </p:sp>
            <p:sp>
              <p:nvSpPr>
                <p:cNvPr id="54" name="Freeform 213"/>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003550"/>
                    </a:solidFill>
                  </a:endParaRPr>
                </a:p>
              </p:txBody>
            </p:sp>
            <p:sp>
              <p:nvSpPr>
                <p:cNvPr id="55" name="Freeform 214"/>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6" name="Freeform 215"/>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7" name="Freeform 216"/>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8" name="Freeform 217"/>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9" name="Freeform 218"/>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003550"/>
                    </a:solidFill>
                  </a:endParaRPr>
                </a:p>
              </p:txBody>
            </p:sp>
            <p:sp>
              <p:nvSpPr>
                <p:cNvPr id="60" name="Freeform 219"/>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61" name="Freeform 220"/>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003550"/>
                    </a:solidFill>
                  </a:endParaRPr>
                </a:p>
              </p:txBody>
            </p:sp>
            <p:sp>
              <p:nvSpPr>
                <p:cNvPr id="62" name="Freeform 221"/>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3" name="Freeform 222"/>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4" name="Freeform 223"/>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5" name="Freeform 224"/>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6" name="Freeform 225"/>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003550"/>
                    </a:solidFill>
                  </a:endParaRPr>
                </a:p>
              </p:txBody>
            </p:sp>
            <p:sp>
              <p:nvSpPr>
                <p:cNvPr id="67" name="Freeform 226"/>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003550"/>
                    </a:solidFill>
                  </a:endParaRPr>
                </a:p>
              </p:txBody>
            </p:sp>
            <p:sp>
              <p:nvSpPr>
                <p:cNvPr id="68" name="Freeform 227"/>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003550"/>
                    </a:solidFill>
                  </a:endParaRPr>
                </a:p>
              </p:txBody>
            </p:sp>
            <p:sp>
              <p:nvSpPr>
                <p:cNvPr id="69"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0" name="Freeform 229"/>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003550"/>
                    </a:solidFill>
                  </a:endParaRPr>
                </a:p>
              </p:txBody>
            </p:sp>
            <p:sp>
              <p:nvSpPr>
                <p:cNvPr id="71" name="Freeform 230"/>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72" name="Freeform 231"/>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003550"/>
                    </a:solidFill>
                  </a:endParaRPr>
                </a:p>
              </p:txBody>
            </p:sp>
            <p:sp>
              <p:nvSpPr>
                <p:cNvPr id="73" name="Freeform 232"/>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4" name="Freeform 233"/>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5" name="Freeform 234"/>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6" name="Freeform 235"/>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7" name="Freeform 236"/>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8" name="Freeform 237"/>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9" name="Freeform 238"/>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0" name="Freeform 239"/>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1" name="Freeform 240"/>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2" name="Freeform 241"/>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3" name="Freeform 242"/>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4" name="Freeform 243"/>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5" name="Freeform 244"/>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6" name="Freeform 245"/>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003550"/>
                    </a:solidFill>
                  </a:endParaRPr>
                </a:p>
              </p:txBody>
            </p:sp>
            <p:sp>
              <p:nvSpPr>
                <p:cNvPr id="87" name="Freeform 246"/>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003550"/>
                    </a:solidFill>
                  </a:endParaRPr>
                </a:p>
              </p:txBody>
            </p:sp>
            <p:sp>
              <p:nvSpPr>
                <p:cNvPr id="88" name="Freeform 247"/>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003550"/>
                    </a:solidFill>
                  </a:endParaRPr>
                </a:p>
              </p:txBody>
            </p:sp>
            <p:sp>
              <p:nvSpPr>
                <p:cNvPr id="89" name="Freeform 248"/>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90" name="Freeform 249"/>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003550"/>
                    </a:solidFill>
                  </a:endParaRPr>
                </a:p>
              </p:txBody>
            </p:sp>
            <p:sp>
              <p:nvSpPr>
                <p:cNvPr id="91" name="Freeform 250"/>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003550"/>
                    </a:solidFill>
                  </a:endParaRPr>
                </a:p>
              </p:txBody>
            </p:sp>
            <p:sp>
              <p:nvSpPr>
                <p:cNvPr id="92" name="Freeform 251"/>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3" name="Freeform 252"/>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4" name="Freeform 253"/>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5" name="Freeform 254"/>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6" name="Freeform 255"/>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003550"/>
                    </a:solidFill>
                  </a:endParaRPr>
                </a:p>
              </p:txBody>
            </p:sp>
            <p:sp>
              <p:nvSpPr>
                <p:cNvPr id="97"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8" name="Freeform 257"/>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003550"/>
                    </a:solidFill>
                  </a:endParaRPr>
                </a:p>
              </p:txBody>
            </p:sp>
            <p:sp>
              <p:nvSpPr>
                <p:cNvPr id="99"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0" name="Freeform 259"/>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003550"/>
                    </a:solidFill>
                  </a:endParaRPr>
                </a:p>
              </p:txBody>
            </p:sp>
            <p:sp>
              <p:nvSpPr>
                <p:cNvPr id="101" name="Freeform 260"/>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102" name="Freeform 261"/>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03" name="Freeform 262"/>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4" name="Freeform 263"/>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5" name="Freeform 264"/>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6" name="Freeform 265"/>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07" name="Freeform 266"/>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08" name="Freeform 267"/>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9" name="Freeform 268"/>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0" name="Freeform 269"/>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1" name="Freeform 270"/>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12" name="Freeform 271"/>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13" name="Freeform 272"/>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4" name="Freeform 273"/>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5" name="Freeform 274"/>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6" name="Freeform 275"/>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003550"/>
                    </a:solidFill>
                  </a:endParaRPr>
                </a:p>
              </p:txBody>
            </p:sp>
            <p:sp>
              <p:nvSpPr>
                <p:cNvPr id="117" name="Freeform 276"/>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18" name="Freeform 277"/>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9" name="Freeform 278"/>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0" name="Freeform 279"/>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003550"/>
                    </a:solidFill>
                  </a:endParaRPr>
                </a:p>
              </p:txBody>
            </p:sp>
            <p:sp>
              <p:nvSpPr>
                <p:cNvPr id="121" name="Freeform 280"/>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003550"/>
                    </a:solidFill>
                  </a:endParaRPr>
                </a:p>
              </p:txBody>
            </p:sp>
            <p:sp>
              <p:nvSpPr>
                <p:cNvPr id="122" name="Freeform 281"/>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23" name="Freeform 282"/>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4" name="Freeform 283"/>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5" name="Freeform 284"/>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6" name="Freeform 285"/>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27" name="Freeform 286"/>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28" name="Freeform 287"/>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9" name="Freeform 288"/>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0" name="Freeform 289"/>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1" name="Freeform 290"/>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003550"/>
                    </a:solidFill>
                  </a:endParaRPr>
                </a:p>
              </p:txBody>
            </p:sp>
            <p:sp>
              <p:nvSpPr>
                <p:cNvPr id="132" name="Freeform 291"/>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003550"/>
                    </a:solidFill>
                  </a:endParaRPr>
                </a:p>
              </p:txBody>
            </p:sp>
            <p:sp>
              <p:nvSpPr>
                <p:cNvPr id="133"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4" name="Freeform 293"/>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135" name="Freeform 294"/>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003550"/>
                    </a:solidFill>
                  </a:endParaRPr>
                </a:p>
              </p:txBody>
            </p:sp>
            <p:sp>
              <p:nvSpPr>
                <p:cNvPr id="136" name="Freeform 295"/>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7" name="Freeform 296"/>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8" name="Freeform 297"/>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9" name="Freeform 298"/>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40" name="Freeform 299"/>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141" name="Freeform 300"/>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42" name="Freeform 301"/>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3" name="Freeform 302"/>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4" name="Freeform 303"/>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5" name="Freeform 304"/>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003550"/>
                    </a:solidFill>
                  </a:endParaRPr>
                </a:p>
              </p:txBody>
            </p:sp>
            <p:sp>
              <p:nvSpPr>
                <p:cNvPr id="146" name="Freeform 305"/>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003550"/>
                    </a:solidFill>
                  </a:endParaRPr>
                </a:p>
              </p:txBody>
            </p:sp>
            <p:sp>
              <p:nvSpPr>
                <p:cNvPr id="147" name="Freeform 306"/>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003550"/>
                    </a:solidFill>
                  </a:endParaRPr>
                </a:p>
              </p:txBody>
            </p:sp>
            <p:sp>
              <p:nvSpPr>
                <p:cNvPr id="148" name="Freeform 307"/>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9" name="Freeform 308"/>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0" name="Freeform 309"/>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1" name="Freeform 310"/>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2" name="Freeform 311"/>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3" name="Freeform 312"/>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4" name="Freeform 313"/>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5" name="Freeform 314"/>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6" name="Freeform 315"/>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7" name="Freeform 316"/>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8" name="Freeform 317"/>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9" name="Freeform 318"/>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0" name="Freeform 319"/>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1" name="Freeform 320"/>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003550"/>
                    </a:solidFill>
                  </a:endParaRPr>
                </a:p>
              </p:txBody>
            </p:sp>
            <p:sp>
              <p:nvSpPr>
                <p:cNvPr id="162" name="Freeform 321"/>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003550"/>
                    </a:solidFill>
                  </a:endParaRPr>
                </a:p>
              </p:txBody>
            </p:sp>
            <p:sp>
              <p:nvSpPr>
                <p:cNvPr id="163" name="Freeform 322"/>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164" name="Freeform 323"/>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165" name="Freeform 324"/>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003550"/>
                    </a:solidFill>
                  </a:endParaRPr>
                </a:p>
              </p:txBody>
            </p:sp>
            <p:sp>
              <p:nvSpPr>
                <p:cNvPr id="166" name="Freeform 325"/>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003550"/>
                    </a:solidFill>
                  </a:endParaRPr>
                </a:p>
              </p:txBody>
            </p:sp>
            <p:sp>
              <p:nvSpPr>
                <p:cNvPr id="167" name="Freeform 326"/>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168" name="Freeform 327"/>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69" name="Freeform 328"/>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70" name="Freeform 329"/>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171" name="Freeform 330"/>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172" name="Freeform 331"/>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003550"/>
                    </a:solidFill>
                  </a:endParaRPr>
                </a:p>
              </p:txBody>
            </p:sp>
            <p:sp>
              <p:nvSpPr>
                <p:cNvPr id="173" name="Freeform 332"/>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4" name="Freeform 333"/>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5" name="Freeform 334"/>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6" name="Freeform 335"/>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7" name="Freeform 336"/>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8" name="Freeform 337"/>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9" name="Freeform 338"/>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0" name="Freeform 339"/>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1" name="Freeform 340"/>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2" name="Freeform 341"/>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3" name="Freeform 342"/>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4" name="Freeform 343"/>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003550"/>
                    </a:solidFill>
                  </a:endParaRPr>
                </a:p>
              </p:txBody>
            </p:sp>
            <p:sp>
              <p:nvSpPr>
                <p:cNvPr id="185" name="Freeform 344"/>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003550"/>
                    </a:solidFill>
                  </a:endParaRPr>
                </a:p>
              </p:txBody>
            </p:sp>
            <p:sp>
              <p:nvSpPr>
                <p:cNvPr id="186" name="Freeform 345"/>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187" name="Freeform 346"/>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88" name="Freeform 347"/>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189" name="Freeform 348"/>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190" name="Freeform 349"/>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191" name="Freeform 350"/>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92" name="Freeform 351"/>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93" name="Freeform 352"/>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194" name="Freeform 353"/>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195" name="Freeform 354"/>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003550"/>
                    </a:solidFill>
                  </a:endParaRPr>
                </a:p>
              </p:txBody>
            </p:sp>
            <p:sp>
              <p:nvSpPr>
                <p:cNvPr id="196" name="Freeform 355"/>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003550"/>
                    </a:solidFill>
                  </a:endParaRPr>
                </a:p>
              </p:txBody>
            </p:sp>
            <p:sp>
              <p:nvSpPr>
                <p:cNvPr id="197" name="Freeform 356"/>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003550"/>
                    </a:solidFill>
                  </a:endParaRPr>
                </a:p>
              </p:txBody>
            </p:sp>
            <p:sp>
              <p:nvSpPr>
                <p:cNvPr id="198" name="Freeform 357"/>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003550"/>
                    </a:solidFill>
                  </a:endParaRPr>
                </a:p>
              </p:txBody>
            </p:sp>
            <p:sp>
              <p:nvSpPr>
                <p:cNvPr id="199" name="Freeform 358"/>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00" name="Freeform 359"/>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1" name="Freeform 360"/>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02" name="Freeform 361"/>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3" name="Freeform 362"/>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204" name="Freeform 363"/>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003550"/>
                    </a:solidFill>
                  </a:endParaRPr>
                </a:p>
              </p:txBody>
            </p:sp>
            <p:sp>
              <p:nvSpPr>
                <p:cNvPr id="205" name="Freeform 364"/>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06" name="Freeform 365"/>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003550"/>
                    </a:solidFill>
                  </a:endParaRPr>
                </a:p>
              </p:txBody>
            </p:sp>
            <p:sp>
              <p:nvSpPr>
                <p:cNvPr id="207" name="Freeform 366"/>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08" name="Freeform 367"/>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09" name="Freeform 368"/>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0" name="Freeform 369"/>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1" name="Freeform 370"/>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2" name="Freeform 371"/>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3" name="Freeform 372"/>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4" name="Freeform 373"/>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5" name="Freeform 374"/>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6" name="Freeform 375"/>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7" name="Freeform 376"/>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003550"/>
                    </a:solidFill>
                  </a:endParaRPr>
                </a:p>
              </p:txBody>
            </p:sp>
            <p:sp>
              <p:nvSpPr>
                <p:cNvPr id="218" name="Freeform 377"/>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003550"/>
                    </a:solidFill>
                  </a:endParaRPr>
                </a:p>
              </p:txBody>
            </p:sp>
            <p:sp>
              <p:nvSpPr>
                <p:cNvPr id="219" name="Freeform 378"/>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20" name="Freeform 379"/>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221" name="Freeform 380"/>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003550"/>
                    </a:solidFill>
                  </a:endParaRPr>
                </a:p>
              </p:txBody>
            </p:sp>
            <p:sp>
              <p:nvSpPr>
                <p:cNvPr id="222" name="Freeform 381"/>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223" name="Freeform 382"/>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003550"/>
                    </a:solidFill>
                  </a:endParaRPr>
                </a:p>
              </p:txBody>
            </p:sp>
            <p:sp>
              <p:nvSpPr>
                <p:cNvPr id="224" name="Freeform 383"/>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25" name="Freeform 384"/>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26" name="Freeform 385"/>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227" name="Freeform 386"/>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28" name="Freeform 387"/>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003550"/>
                    </a:solidFill>
                  </a:endParaRPr>
                </a:p>
              </p:txBody>
            </p:sp>
            <p:sp>
              <p:nvSpPr>
                <p:cNvPr id="229" name="Freeform 388"/>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003550"/>
                    </a:solidFill>
                  </a:endParaRPr>
                </a:p>
              </p:txBody>
            </p:sp>
            <p:sp>
              <p:nvSpPr>
                <p:cNvPr id="230" name="Freeform 389"/>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003550"/>
                    </a:solidFill>
                  </a:endParaRPr>
                </a:p>
              </p:txBody>
            </p:sp>
            <p:sp>
              <p:nvSpPr>
                <p:cNvPr id="231" name="Freeform 390"/>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003550"/>
                    </a:solidFill>
                  </a:endParaRPr>
                </a:p>
              </p:txBody>
            </p:sp>
            <p:sp>
              <p:nvSpPr>
                <p:cNvPr id="232" name="Freeform 391"/>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233" name="Freeform 392"/>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4" name="Freeform 393"/>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5" name="Freeform 394"/>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6" name="Freeform 395"/>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37" name="Freeform 396"/>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238" name="Freeform 397"/>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239" name="Freeform 398"/>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40" name="Freeform 399"/>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41" name="Freeform 400"/>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003550"/>
                    </a:solidFill>
                  </a:endParaRPr>
                </a:p>
              </p:txBody>
            </p:sp>
            <p:sp>
              <p:nvSpPr>
                <p:cNvPr id="242" name="Freeform 401"/>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003550"/>
                    </a:solidFill>
                  </a:endParaRPr>
                </a:p>
              </p:txBody>
            </p:sp>
            <p:sp>
              <p:nvSpPr>
                <p:cNvPr id="243" name="Freeform 402"/>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244" name="Freeform 403"/>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45" name="Freeform 404"/>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46" name="Freeform 405"/>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47" name="Freeform 406"/>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248" name="Freeform 407"/>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grpSp>
          <p:sp>
            <p:nvSpPr>
              <p:cNvPr id="13" name="Freeform 408"/>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4" name="Freeform 409"/>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15" name="Freeform 410"/>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16" name="Freeform 411"/>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003550"/>
                  </a:solidFill>
                </a:endParaRPr>
              </a:p>
            </p:txBody>
          </p:sp>
          <p:sp>
            <p:nvSpPr>
              <p:cNvPr id="17" name="Freeform 412"/>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18" name="Freeform 413"/>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9" name="Freeform 414"/>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20" name="Freeform 415"/>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1" name="Freeform 416"/>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22" name="Freeform 417"/>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23" name="Freeform 418"/>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24" name="Freeform 419"/>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003550"/>
                  </a:solidFill>
                </a:endParaRPr>
              </a:p>
            </p:txBody>
          </p:sp>
          <p:sp>
            <p:nvSpPr>
              <p:cNvPr id="25" name="Freeform 420"/>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003550"/>
                  </a:solidFill>
                </a:endParaRPr>
              </a:p>
            </p:txBody>
          </p:sp>
          <p:sp>
            <p:nvSpPr>
              <p:cNvPr id="26" name="Freeform 421"/>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7" name="Freeform 422"/>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8" name="Freeform 423"/>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29" name="Freeform 424"/>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30" name="Freeform 425"/>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31" name="Freeform 426"/>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32" name="Freeform 427"/>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33" name="Freeform 428"/>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003550"/>
                  </a:solidFill>
                </a:endParaRPr>
              </a:p>
            </p:txBody>
          </p:sp>
          <p:sp>
            <p:nvSpPr>
              <p:cNvPr id="34" name="Freeform 429"/>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35" name="Freeform 430"/>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36" name="Freeform 431"/>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 name="Freeform 432"/>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38" name="Freeform 433"/>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39" name="Freeform 434"/>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003550"/>
                  </a:solidFill>
                </a:endParaRPr>
              </a:p>
            </p:txBody>
          </p:sp>
          <p:sp>
            <p:nvSpPr>
              <p:cNvPr id="40" name="Freeform 435"/>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41" name="Freeform 436"/>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003550"/>
                  </a:solidFill>
                </a:endParaRPr>
              </a:p>
            </p:txBody>
          </p:sp>
          <p:sp>
            <p:nvSpPr>
              <p:cNvPr id="42" name="Freeform 437"/>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43" name="Freeform 438"/>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003550"/>
                  </a:solidFill>
                </a:endParaRPr>
              </a:p>
            </p:txBody>
          </p:sp>
          <p:sp>
            <p:nvSpPr>
              <p:cNvPr id="44" name="Freeform 439"/>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003550"/>
                  </a:solidFill>
                </a:endParaRPr>
              </a:p>
            </p:txBody>
          </p:sp>
          <p:sp>
            <p:nvSpPr>
              <p:cNvPr id="45" name="Freeform 440"/>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6" name="Freeform 441"/>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7" name="Freeform 442"/>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003550"/>
                  </a:solidFill>
                </a:endParaRPr>
              </a:p>
            </p:txBody>
          </p:sp>
          <p:sp>
            <p:nvSpPr>
              <p:cNvPr id="48" name="Freeform 443"/>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003550"/>
                  </a:solidFill>
                </a:endParaRPr>
              </a:p>
            </p:txBody>
          </p:sp>
        </p:grpSp>
        <p:sp>
          <p:nvSpPr>
            <p:cNvPr id="9" name="Flowchart: Magnetic Disk 8"/>
            <p:cNvSpPr/>
            <p:nvPr/>
          </p:nvSpPr>
          <p:spPr bwMode="auto">
            <a:xfrm>
              <a:off x="6284923" y="1862378"/>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Flowchart: Magnetic Disk 9"/>
            <p:cNvSpPr/>
            <p:nvPr/>
          </p:nvSpPr>
          <p:spPr bwMode="auto">
            <a:xfrm>
              <a:off x="6650135" y="1862378"/>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422550265"/>
      </p:ext>
    </p:extLst>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types of RAID</a:t>
            </a:r>
            <a:endParaRPr lang="en-GB" dirty="0"/>
          </a:p>
        </p:txBody>
      </p:sp>
      <p:sp>
        <p:nvSpPr>
          <p:cNvPr id="3" name="Content Placeholder 2"/>
          <p:cNvSpPr>
            <a:spLocks noGrp="1"/>
          </p:cNvSpPr>
          <p:nvPr>
            <p:ph idx="1"/>
          </p:nvPr>
        </p:nvSpPr>
        <p:spPr/>
        <p:txBody>
          <a:bodyPr/>
          <a:lstStyle/>
          <a:p>
            <a:r>
              <a:rPr lang="en-GB" dirty="0" smtClean="0"/>
              <a:t>RAID0</a:t>
            </a:r>
          </a:p>
          <a:p>
            <a:pPr lvl="1"/>
            <a:r>
              <a:rPr lang="en-GB" dirty="0" smtClean="0"/>
              <a:t>Disk striping</a:t>
            </a:r>
          </a:p>
          <a:p>
            <a:r>
              <a:rPr lang="en-GB" dirty="0" smtClean="0"/>
              <a:t>RAID1</a:t>
            </a:r>
          </a:p>
          <a:p>
            <a:pPr lvl="1"/>
            <a:r>
              <a:rPr lang="en-GB" dirty="0" smtClean="0"/>
              <a:t>Disk mirroring</a:t>
            </a:r>
          </a:p>
          <a:p>
            <a:r>
              <a:rPr lang="en-GB" dirty="0" smtClean="0"/>
              <a:t>RAID5</a:t>
            </a:r>
          </a:p>
          <a:p>
            <a:pPr lvl="1"/>
            <a:r>
              <a:rPr lang="en-GB" dirty="0" smtClean="0"/>
              <a:t>Parity information is distributed across all disks</a:t>
            </a:r>
          </a:p>
          <a:p>
            <a:r>
              <a:rPr lang="en-GB" dirty="0" smtClean="0"/>
              <a:t>RAID6</a:t>
            </a:r>
          </a:p>
          <a:p>
            <a:pPr lvl="1"/>
            <a:r>
              <a:rPr lang="en-GB" dirty="0" smtClean="0"/>
              <a:t>Uses Reed–Solomon error correction, allowing the loss of 2 disks in the array without data loss</a:t>
            </a:r>
          </a:p>
        </p:txBody>
      </p:sp>
      <p:sp>
        <p:nvSpPr>
          <p:cNvPr id="5" name="Rectangle 4"/>
          <p:cNvSpPr/>
          <p:nvPr/>
        </p:nvSpPr>
        <p:spPr>
          <a:xfrm>
            <a:off x="5857884" y="6357958"/>
            <a:ext cx="3143272" cy="261610"/>
          </a:xfrm>
          <a:prstGeom prst="rect">
            <a:avLst/>
          </a:prstGeom>
        </p:spPr>
        <p:txBody>
          <a:bodyPr wrap="square">
            <a:spAutoFit/>
          </a:bodyPr>
          <a:lstStyle/>
          <a:p>
            <a:r>
              <a:rPr lang="en-GB" sz="1100" dirty="0" smtClean="0">
                <a:solidFill>
                  <a:srgbClr val="2A004E"/>
                </a:solidFill>
                <a:hlinkClick r:id="rId2"/>
              </a:rPr>
              <a:t>http://en.wikipedia.org/wiki/RAID</a:t>
            </a:r>
            <a:r>
              <a:rPr lang="en-GB" sz="1100" dirty="0" smtClean="0">
                <a:solidFill>
                  <a:srgbClr val="2A004E"/>
                </a:solidFill>
              </a:rPr>
              <a:t> </a:t>
            </a:r>
            <a:endParaRPr lang="en-GB" sz="1100" dirty="0">
              <a:solidFill>
                <a:srgbClr val="2A004E"/>
              </a:solidFill>
            </a:endParaRPr>
          </a:p>
        </p:txBody>
      </p:sp>
      <p:pic>
        <p:nvPicPr>
          <p:cNvPr id="104450" name="Picture 2" descr="File:RAID 4.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412776"/>
            <a:ext cx="1992821" cy="1476164"/>
          </a:xfrm>
          <a:prstGeom prst="rect">
            <a:avLst/>
          </a:prstGeom>
          <a:noFill/>
          <a:extLst>
            <a:ext uri="{909E8E84-426E-40DD-AFC4-6F175D3DCCD1}">
              <a14:hiddenFill xmlns:a14="http://schemas.microsoft.com/office/drawing/2010/main">
                <a:solidFill>
                  <a:srgbClr val="FFFFFF"/>
                </a:solidFill>
              </a14:hiddenFill>
            </a:ext>
          </a:extLst>
        </p:spPr>
      </p:pic>
      <p:pic>
        <p:nvPicPr>
          <p:cNvPr id="104452" name="Picture 4" descr="File:RAID 5.s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1700808"/>
            <a:ext cx="2624692" cy="194421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6061221" y="764704"/>
            <a:ext cx="2427052" cy="766866"/>
            <a:chOff x="5294819" y="2874904"/>
            <a:chExt cx="2427052" cy="766866"/>
          </a:xfrm>
        </p:grpSpPr>
        <p:grpSp>
          <p:nvGrpSpPr>
            <p:cNvPr id="8" name="Group 7"/>
            <p:cNvGrpSpPr/>
            <p:nvPr/>
          </p:nvGrpSpPr>
          <p:grpSpPr>
            <a:xfrm>
              <a:off x="5875246" y="3207760"/>
              <a:ext cx="1762590" cy="288032"/>
              <a:chOff x="6588224" y="2204864"/>
              <a:chExt cx="1762590" cy="288032"/>
            </a:xfrm>
          </p:grpSpPr>
          <p:cxnSp>
            <p:nvCxnSpPr>
              <p:cNvPr id="453" name="Straight Connector 452"/>
              <p:cNvCxnSpPr/>
              <p:nvPr/>
            </p:nvCxnSpPr>
            <p:spPr bwMode="auto">
              <a:xfrm>
                <a:off x="6588224" y="2492896"/>
                <a:ext cx="1762590" cy="0"/>
              </a:xfrm>
              <a:prstGeom prst="line">
                <a:avLst/>
              </a:prstGeom>
              <a:noFill/>
              <a:ln w="38100" cap="flat" cmpd="sng" algn="ctr">
                <a:solidFill>
                  <a:schemeClr val="bg2"/>
                </a:solidFill>
                <a:prstDash val="solid"/>
                <a:round/>
                <a:headEnd type="none" w="med" len="med"/>
                <a:tailEnd type="none" w="med" len="med"/>
              </a:ln>
              <a:effectLst/>
            </p:spPr>
          </p:cxnSp>
          <p:cxnSp>
            <p:nvCxnSpPr>
              <p:cNvPr id="454" name="Straight Connector 453"/>
              <p:cNvCxnSpPr/>
              <p:nvPr/>
            </p:nvCxnSpPr>
            <p:spPr bwMode="auto">
              <a:xfrm flipH="1" flipV="1">
                <a:off x="6588224" y="2204864"/>
                <a:ext cx="1570" cy="288032"/>
              </a:xfrm>
              <a:prstGeom prst="line">
                <a:avLst/>
              </a:prstGeom>
              <a:noFill/>
              <a:ln w="38100" cap="flat" cmpd="sng" algn="ctr">
                <a:solidFill>
                  <a:schemeClr val="bg2"/>
                </a:solidFill>
                <a:prstDash val="solid"/>
                <a:round/>
                <a:headEnd type="none" w="med" len="med"/>
                <a:tailEnd type="none" w="med" len="med"/>
              </a:ln>
              <a:effectLst/>
            </p:spPr>
          </p:cxnSp>
        </p:grpSp>
        <p:grpSp>
          <p:nvGrpSpPr>
            <p:cNvPr id="9" name="Group 5"/>
            <p:cNvGrpSpPr>
              <a:grpSpLocks noChangeAspect="1"/>
            </p:cNvGrpSpPr>
            <p:nvPr/>
          </p:nvGrpSpPr>
          <p:grpSpPr bwMode="auto">
            <a:xfrm flipH="1">
              <a:off x="5294819" y="2874904"/>
              <a:ext cx="678117" cy="688558"/>
              <a:chOff x="480" y="2072"/>
              <a:chExt cx="1360" cy="1234"/>
            </a:xfrm>
          </p:grpSpPr>
          <p:grpSp>
            <p:nvGrpSpPr>
              <p:cNvPr id="15" name="Group 6"/>
              <p:cNvGrpSpPr>
                <a:grpSpLocks noChangeAspect="1"/>
              </p:cNvGrpSpPr>
              <p:nvPr/>
            </p:nvGrpSpPr>
            <p:grpSpPr bwMode="auto">
              <a:xfrm>
                <a:off x="480" y="2072"/>
                <a:ext cx="1360" cy="1234"/>
                <a:chOff x="480" y="2072"/>
                <a:chExt cx="1360" cy="1234"/>
              </a:xfrm>
            </p:grpSpPr>
            <p:sp>
              <p:nvSpPr>
                <p:cNvPr id="253" name="Freeform 7"/>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003550"/>
                    </a:solidFill>
                  </a:endParaRPr>
                </a:p>
              </p:txBody>
            </p:sp>
            <p:sp>
              <p:nvSpPr>
                <p:cNvPr id="254" name="Freeform 8"/>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5" name="Freeform 9"/>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6" name="Freeform 10"/>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57" name="Freeform 11"/>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8" name="Freeform 12"/>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59" name="Freeform 13"/>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003550"/>
                    </a:solidFill>
                  </a:endParaRPr>
                </a:p>
              </p:txBody>
            </p:sp>
            <p:sp>
              <p:nvSpPr>
                <p:cNvPr id="260" name="Freeform 14"/>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003550"/>
                    </a:solidFill>
                  </a:endParaRPr>
                </a:p>
              </p:txBody>
            </p:sp>
            <p:sp>
              <p:nvSpPr>
                <p:cNvPr id="261" name="Freeform 15"/>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262" name="Freeform 16"/>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003550"/>
                    </a:solidFill>
                  </a:endParaRPr>
                </a:p>
              </p:txBody>
            </p:sp>
            <p:sp>
              <p:nvSpPr>
                <p:cNvPr id="263" name="Freeform 17"/>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003550"/>
                    </a:solidFill>
                  </a:endParaRPr>
                </a:p>
              </p:txBody>
            </p:sp>
            <p:sp>
              <p:nvSpPr>
                <p:cNvPr id="264" name="Freeform 18"/>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003550"/>
                    </a:solidFill>
                  </a:endParaRPr>
                </a:p>
              </p:txBody>
            </p:sp>
            <p:sp>
              <p:nvSpPr>
                <p:cNvPr id="265" name="Freeform 19"/>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003550"/>
                    </a:solidFill>
                  </a:endParaRPr>
                </a:p>
              </p:txBody>
            </p:sp>
            <p:sp>
              <p:nvSpPr>
                <p:cNvPr id="266" name="Freeform 20"/>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003550"/>
                    </a:solidFill>
                  </a:endParaRPr>
                </a:p>
              </p:txBody>
            </p:sp>
            <p:sp>
              <p:nvSpPr>
                <p:cNvPr id="267"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8" name="Freeform 22"/>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003550"/>
                    </a:solidFill>
                  </a:endParaRPr>
                </a:p>
              </p:txBody>
            </p:sp>
            <p:sp>
              <p:nvSpPr>
                <p:cNvPr id="269"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0" name="Freeform 24"/>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003550"/>
                    </a:solidFill>
                  </a:endParaRPr>
                </a:p>
              </p:txBody>
            </p:sp>
            <p:sp>
              <p:nvSpPr>
                <p:cNvPr id="271"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2" name="Freeform 26"/>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003550"/>
                    </a:solidFill>
                  </a:endParaRPr>
                </a:p>
              </p:txBody>
            </p:sp>
            <p:sp>
              <p:nvSpPr>
                <p:cNvPr id="273" name="Freeform 27"/>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003550"/>
                    </a:solidFill>
                  </a:endParaRPr>
                </a:p>
              </p:txBody>
            </p:sp>
            <p:sp>
              <p:nvSpPr>
                <p:cNvPr id="274" name="Freeform 28"/>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003550"/>
                    </a:solidFill>
                  </a:endParaRPr>
                </a:p>
              </p:txBody>
            </p:sp>
            <p:sp>
              <p:nvSpPr>
                <p:cNvPr id="275" name="Freeform 29"/>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003550"/>
                    </a:solidFill>
                  </a:endParaRPr>
                </a:p>
              </p:txBody>
            </p:sp>
            <p:sp>
              <p:nvSpPr>
                <p:cNvPr id="276" name="Freeform 30"/>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7"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78" name="Freeform 32"/>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003550"/>
                    </a:solidFill>
                  </a:endParaRPr>
                </a:p>
              </p:txBody>
            </p:sp>
            <p:sp>
              <p:nvSpPr>
                <p:cNvPr id="279"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0" name="Freeform 34"/>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281"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2" name="Freeform 36"/>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003550"/>
                    </a:solidFill>
                  </a:endParaRPr>
                </a:p>
              </p:txBody>
            </p:sp>
            <p:sp>
              <p:nvSpPr>
                <p:cNvPr id="283"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4" name="Freeform 38"/>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285"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6" name="Freeform 40"/>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003550"/>
                    </a:solidFill>
                  </a:endParaRPr>
                </a:p>
              </p:txBody>
            </p:sp>
            <p:sp>
              <p:nvSpPr>
                <p:cNvPr id="287"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88" name="Line 42"/>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003550"/>
                    </a:solidFill>
                  </a:endParaRPr>
                </a:p>
              </p:txBody>
            </p:sp>
            <p:sp>
              <p:nvSpPr>
                <p:cNvPr id="289" name="Line 43"/>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90" name="Line 44"/>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003550"/>
                    </a:solidFill>
                  </a:endParaRPr>
                </a:p>
              </p:txBody>
            </p:sp>
            <p:sp>
              <p:nvSpPr>
                <p:cNvPr id="291" name="Line 45"/>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292" name="Freeform 46"/>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003550"/>
                    </a:solidFill>
                  </a:endParaRPr>
                </a:p>
              </p:txBody>
            </p:sp>
            <p:sp>
              <p:nvSpPr>
                <p:cNvPr id="293"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4" name="Freeform 48"/>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003550"/>
                    </a:solidFill>
                  </a:endParaRPr>
                </a:p>
              </p:txBody>
            </p:sp>
            <p:sp>
              <p:nvSpPr>
                <p:cNvPr id="295"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6" name="Freeform 50"/>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003550"/>
                    </a:solidFill>
                  </a:endParaRPr>
                </a:p>
              </p:txBody>
            </p:sp>
            <p:sp>
              <p:nvSpPr>
                <p:cNvPr id="297"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98" name="Freeform 52"/>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003550"/>
                    </a:solidFill>
                  </a:endParaRPr>
                </a:p>
              </p:txBody>
            </p:sp>
            <p:sp>
              <p:nvSpPr>
                <p:cNvPr id="299"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0" name="Freeform 54"/>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301"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2" name="Freeform 56"/>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003550"/>
                    </a:solidFill>
                  </a:endParaRPr>
                </a:p>
              </p:txBody>
            </p:sp>
            <p:sp>
              <p:nvSpPr>
                <p:cNvPr id="303"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4" name="Freeform 58"/>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003550"/>
                    </a:solidFill>
                  </a:endParaRPr>
                </a:p>
              </p:txBody>
            </p:sp>
            <p:sp>
              <p:nvSpPr>
                <p:cNvPr id="305"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6" name="Freeform 60"/>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003550"/>
                    </a:solidFill>
                  </a:endParaRPr>
                </a:p>
              </p:txBody>
            </p:sp>
            <p:sp>
              <p:nvSpPr>
                <p:cNvPr id="307"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8" name="Line 62"/>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003550"/>
                    </a:solidFill>
                  </a:endParaRPr>
                </a:p>
              </p:txBody>
            </p:sp>
            <p:sp>
              <p:nvSpPr>
                <p:cNvPr id="309" name="Line 63"/>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003550"/>
                    </a:solidFill>
                  </a:endParaRPr>
                </a:p>
              </p:txBody>
            </p:sp>
            <p:sp>
              <p:nvSpPr>
                <p:cNvPr id="310" name="Freeform 64"/>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003550"/>
                    </a:solidFill>
                  </a:endParaRPr>
                </a:p>
              </p:txBody>
            </p:sp>
            <p:sp>
              <p:nvSpPr>
                <p:cNvPr id="311"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2" name="Freeform 66"/>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003550"/>
                    </a:solidFill>
                  </a:endParaRPr>
                </a:p>
              </p:txBody>
            </p:sp>
            <p:sp>
              <p:nvSpPr>
                <p:cNvPr id="313"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4" name="Freeform 68"/>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003550"/>
                    </a:solidFill>
                  </a:endParaRPr>
                </a:p>
              </p:txBody>
            </p:sp>
            <p:sp>
              <p:nvSpPr>
                <p:cNvPr id="315"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6" name="Freeform 70"/>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003550"/>
                    </a:solidFill>
                  </a:endParaRPr>
                </a:p>
              </p:txBody>
            </p:sp>
            <p:sp>
              <p:nvSpPr>
                <p:cNvPr id="317"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18" name="Freeform 72"/>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19"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0" name="Freeform 74"/>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003550"/>
                    </a:solidFill>
                  </a:endParaRPr>
                </a:p>
              </p:txBody>
            </p:sp>
            <p:sp>
              <p:nvSpPr>
                <p:cNvPr id="321"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2" name="Freeform 76"/>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323"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4" name="Freeform 78"/>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003550"/>
                    </a:solidFill>
                  </a:endParaRPr>
                </a:p>
              </p:txBody>
            </p:sp>
            <p:sp>
              <p:nvSpPr>
                <p:cNvPr id="325" name="Freeform 79"/>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6" name="Freeform 80"/>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327"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28" name="Line 82"/>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003550"/>
                    </a:solidFill>
                  </a:endParaRPr>
                </a:p>
              </p:txBody>
            </p:sp>
            <p:sp>
              <p:nvSpPr>
                <p:cNvPr id="329" name="Freeform 83"/>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0" name="Freeform 84"/>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1" name="Freeform 85"/>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003550"/>
                    </a:solidFill>
                  </a:endParaRPr>
                </a:p>
              </p:txBody>
            </p:sp>
            <p:sp>
              <p:nvSpPr>
                <p:cNvPr id="332" name="Freeform 86"/>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333" name="Freeform 87"/>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4" name="Freeform 88"/>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5" name="Freeform 89"/>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6" name="Freeform 90"/>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7" name="Freeform 91"/>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8" name="Freeform 92"/>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39" name="Freeform 93"/>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0" name="Freeform 94"/>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41" name="Freeform 95"/>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2" name="Freeform 96"/>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3" name="Freeform 97"/>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4" name="Freeform 98"/>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5" name="Freeform 99"/>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6" name="Freeform 100"/>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347" name="Freeform 101"/>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8" name="Freeform 102"/>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49" name="Freeform 103"/>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0" name="Freeform 104"/>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1" name="Freeform 105"/>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2" name="Freeform 106"/>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353" name="Freeform 107"/>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354" name="Freeform 108"/>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5" name="Freeform 109"/>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6" name="Freeform 110"/>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7" name="Freeform 111"/>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8" name="Freeform 112"/>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59" name="Freeform 113"/>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0" name="Freeform 114"/>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1" name="Freeform 115"/>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003550"/>
                    </a:solidFill>
                  </a:endParaRPr>
                </a:p>
              </p:txBody>
            </p:sp>
            <p:sp>
              <p:nvSpPr>
                <p:cNvPr id="362" name="Freeform 116"/>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3" name="Freeform 117"/>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4" name="Rectangle 118"/>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003550"/>
                    </a:solidFill>
                  </a:endParaRPr>
                </a:p>
              </p:txBody>
            </p:sp>
            <p:sp>
              <p:nvSpPr>
                <p:cNvPr id="365" name="Freeform 119"/>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6" name="Freeform 120"/>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7" name="Freeform 121"/>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003550"/>
                    </a:solidFill>
                  </a:endParaRPr>
                </a:p>
              </p:txBody>
            </p:sp>
            <p:sp>
              <p:nvSpPr>
                <p:cNvPr id="368" name="Freeform 122"/>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69" name="Freeform 123"/>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0" name="Freeform 124"/>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1" name="Freeform 125"/>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2" name="Freeform 126"/>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3" name="Freeform 127"/>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74" name="Freeform 128"/>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5" name="Freeform 129"/>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6" name="Freeform 130"/>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377" name="Freeform 131"/>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003550"/>
                    </a:solidFill>
                  </a:endParaRPr>
                </a:p>
              </p:txBody>
            </p:sp>
            <p:sp>
              <p:nvSpPr>
                <p:cNvPr id="378" name="Freeform 132"/>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79" name="Freeform 133"/>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380" name="Freeform 134"/>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003550"/>
                    </a:solidFill>
                  </a:endParaRPr>
                </a:p>
              </p:txBody>
            </p:sp>
            <p:sp>
              <p:nvSpPr>
                <p:cNvPr id="381" name="Freeform 135"/>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003550"/>
                    </a:solidFill>
                  </a:endParaRPr>
                </a:p>
              </p:txBody>
            </p:sp>
            <p:sp>
              <p:nvSpPr>
                <p:cNvPr id="382"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3" name="Freeform 137"/>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003550"/>
                    </a:solidFill>
                  </a:endParaRPr>
                </a:p>
              </p:txBody>
            </p:sp>
            <p:sp>
              <p:nvSpPr>
                <p:cNvPr id="384" name="Freeform 138"/>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5" name="Freeform 139"/>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003550"/>
                    </a:solidFill>
                  </a:endParaRPr>
                </a:p>
              </p:txBody>
            </p:sp>
            <p:sp>
              <p:nvSpPr>
                <p:cNvPr id="386" name="Freeform 140"/>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7" name="Freeform 141"/>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003550"/>
                    </a:solidFill>
                  </a:endParaRPr>
                </a:p>
              </p:txBody>
            </p:sp>
            <p:sp>
              <p:nvSpPr>
                <p:cNvPr id="388"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89" name="Freeform 143"/>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003550"/>
                    </a:solidFill>
                  </a:endParaRPr>
                </a:p>
              </p:txBody>
            </p:sp>
            <p:sp>
              <p:nvSpPr>
                <p:cNvPr id="390"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1" name="Freeform 145"/>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003550"/>
                    </a:solidFill>
                  </a:endParaRPr>
                </a:p>
              </p:txBody>
            </p:sp>
            <p:sp>
              <p:nvSpPr>
                <p:cNvPr id="392"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3" name="Freeform 147"/>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003550"/>
                    </a:solidFill>
                  </a:endParaRPr>
                </a:p>
              </p:txBody>
            </p:sp>
            <p:sp>
              <p:nvSpPr>
                <p:cNvPr id="394"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5" name="Freeform 149"/>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003550"/>
                    </a:solidFill>
                  </a:endParaRPr>
                </a:p>
              </p:txBody>
            </p:sp>
            <p:sp>
              <p:nvSpPr>
                <p:cNvPr id="396"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97" name="Freeform 151"/>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003550"/>
                    </a:solidFill>
                  </a:endParaRPr>
                </a:p>
              </p:txBody>
            </p:sp>
            <p:sp>
              <p:nvSpPr>
                <p:cNvPr id="398" name="Freeform 152"/>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003550"/>
                    </a:solidFill>
                  </a:endParaRPr>
                </a:p>
              </p:txBody>
            </p:sp>
            <p:sp>
              <p:nvSpPr>
                <p:cNvPr id="399"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00" name="Line 154"/>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003550"/>
                    </a:solidFill>
                  </a:endParaRPr>
                </a:p>
              </p:txBody>
            </p:sp>
            <p:sp>
              <p:nvSpPr>
                <p:cNvPr id="401" name="Freeform 155"/>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003550"/>
                    </a:solidFill>
                  </a:endParaRPr>
                </a:p>
              </p:txBody>
            </p:sp>
            <p:sp>
              <p:nvSpPr>
                <p:cNvPr id="402" name="Freeform 156"/>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003550"/>
                    </a:solidFill>
                  </a:endParaRPr>
                </a:p>
              </p:txBody>
            </p:sp>
            <p:sp>
              <p:nvSpPr>
                <p:cNvPr id="403"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04" name="Freeform 158"/>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003550"/>
                    </a:solidFill>
                  </a:endParaRPr>
                </a:p>
              </p:txBody>
            </p:sp>
            <p:sp>
              <p:nvSpPr>
                <p:cNvPr id="405" name="Freeform 159"/>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003550"/>
                    </a:solidFill>
                  </a:endParaRPr>
                </a:p>
              </p:txBody>
            </p:sp>
            <p:sp>
              <p:nvSpPr>
                <p:cNvPr id="406" name="Freeform 160"/>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07" name="Freeform 161"/>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08" name="Freeform 162"/>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09" name="Freeform 163"/>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10" name="Freeform 164"/>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11" name="Freeform 165"/>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12" name="Freeform 166"/>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13" name="Freeform 167"/>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14" name="Freeform 168"/>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15" name="Freeform 169"/>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16" name="Freeform 170"/>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003550"/>
                    </a:solidFill>
                  </a:endParaRPr>
                </a:p>
              </p:txBody>
            </p:sp>
            <p:sp>
              <p:nvSpPr>
                <p:cNvPr id="417" name="Freeform 171"/>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003550"/>
                    </a:solidFill>
                  </a:endParaRPr>
                </a:p>
              </p:txBody>
            </p:sp>
            <p:sp>
              <p:nvSpPr>
                <p:cNvPr id="418" name="Freeform 172"/>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003550"/>
                    </a:solidFill>
                  </a:endParaRPr>
                </a:p>
              </p:txBody>
            </p:sp>
            <p:sp>
              <p:nvSpPr>
                <p:cNvPr id="419" name="Freeform 173"/>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003550"/>
                    </a:solidFill>
                  </a:endParaRPr>
                </a:p>
              </p:txBody>
            </p:sp>
            <p:sp>
              <p:nvSpPr>
                <p:cNvPr id="420" name="Freeform 174"/>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21" name="Freeform 175"/>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003550"/>
                    </a:solidFill>
                  </a:endParaRPr>
                </a:p>
              </p:txBody>
            </p:sp>
            <p:sp>
              <p:nvSpPr>
                <p:cNvPr id="422" name="Freeform 176"/>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23" name="Freeform 177"/>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003550"/>
                    </a:solidFill>
                  </a:endParaRPr>
                </a:p>
              </p:txBody>
            </p:sp>
            <p:sp>
              <p:nvSpPr>
                <p:cNvPr id="424" name="Freeform 178"/>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003550"/>
                    </a:solidFill>
                  </a:endParaRPr>
                </a:p>
              </p:txBody>
            </p:sp>
            <p:sp>
              <p:nvSpPr>
                <p:cNvPr id="425" name="Freeform 179"/>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26" name="Freeform 180"/>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27" name="Freeform 18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003550"/>
                    </a:solidFill>
                  </a:endParaRPr>
                </a:p>
              </p:txBody>
            </p:sp>
            <p:sp>
              <p:nvSpPr>
                <p:cNvPr id="428" name="Freeform 18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003550"/>
                    </a:solidFill>
                  </a:endParaRPr>
                </a:p>
              </p:txBody>
            </p:sp>
            <p:sp>
              <p:nvSpPr>
                <p:cNvPr id="429" name="Freeform 18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003550"/>
                    </a:solidFill>
                  </a:endParaRPr>
                </a:p>
              </p:txBody>
            </p:sp>
            <p:sp>
              <p:nvSpPr>
                <p:cNvPr id="430" name="Freeform 18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003550"/>
                    </a:solidFill>
                  </a:endParaRPr>
                </a:p>
              </p:txBody>
            </p:sp>
            <p:sp>
              <p:nvSpPr>
                <p:cNvPr id="431" name="Freeform 18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003550"/>
                    </a:solidFill>
                  </a:endParaRPr>
                </a:p>
              </p:txBody>
            </p:sp>
            <p:sp>
              <p:nvSpPr>
                <p:cNvPr id="432" name="Freeform 18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003550"/>
                    </a:solidFill>
                  </a:endParaRPr>
                </a:p>
              </p:txBody>
            </p:sp>
            <p:sp>
              <p:nvSpPr>
                <p:cNvPr id="433" name="Freeform 18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003550"/>
                    </a:solidFill>
                  </a:endParaRPr>
                </a:p>
              </p:txBody>
            </p:sp>
            <p:sp>
              <p:nvSpPr>
                <p:cNvPr id="434" name="Freeform 18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35" name="Freeform 18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436" name="Freeform 19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003550"/>
                    </a:solidFill>
                  </a:endParaRPr>
                </a:p>
              </p:txBody>
            </p:sp>
            <p:sp>
              <p:nvSpPr>
                <p:cNvPr id="437" name="Freeform 191"/>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003550"/>
                    </a:solidFill>
                  </a:endParaRPr>
                </a:p>
              </p:txBody>
            </p:sp>
            <p:sp>
              <p:nvSpPr>
                <p:cNvPr id="438" name="Freeform 192"/>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39" name="Freeform 193"/>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0" name="Freeform 194"/>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1" name="Freeform 195"/>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2" name="Freeform 196"/>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3" name="Freeform 197"/>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4" name="Freeform 198"/>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5" name="Freeform 199"/>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6" name="Freeform 200"/>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7" name="Freeform 201"/>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003550"/>
                    </a:solidFill>
                  </a:endParaRPr>
                </a:p>
              </p:txBody>
            </p:sp>
            <p:sp>
              <p:nvSpPr>
                <p:cNvPr id="448"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449" name="Freeform 203"/>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003550"/>
                    </a:solidFill>
                  </a:endParaRPr>
                </a:p>
              </p:txBody>
            </p:sp>
            <p:sp>
              <p:nvSpPr>
                <p:cNvPr id="450" name="Freeform 204"/>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451" name="Freeform 205"/>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003550"/>
                    </a:solidFill>
                  </a:endParaRPr>
                </a:p>
              </p:txBody>
            </p:sp>
            <p:sp>
              <p:nvSpPr>
                <p:cNvPr id="452" name="Freeform 206"/>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grpSp>
          <p:grpSp>
            <p:nvGrpSpPr>
              <p:cNvPr id="16" name="Group 207"/>
              <p:cNvGrpSpPr>
                <a:grpSpLocks noChangeAspect="1"/>
              </p:cNvGrpSpPr>
              <p:nvPr/>
            </p:nvGrpSpPr>
            <p:grpSpPr bwMode="auto">
              <a:xfrm>
                <a:off x="1101" y="2941"/>
                <a:ext cx="696" cy="308"/>
                <a:chOff x="1101" y="2941"/>
                <a:chExt cx="696" cy="308"/>
              </a:xfrm>
            </p:grpSpPr>
            <p:sp>
              <p:nvSpPr>
                <p:cNvPr id="53" name="Freeform 208"/>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4" name="Freeform 209"/>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5" name="Freeform 210"/>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56" name="Freeform 211"/>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003550"/>
                    </a:solidFill>
                  </a:endParaRPr>
                </a:p>
              </p:txBody>
            </p:sp>
            <p:sp>
              <p:nvSpPr>
                <p:cNvPr id="57" name="Freeform 212"/>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003550"/>
                    </a:solidFill>
                  </a:endParaRPr>
                </a:p>
              </p:txBody>
            </p:sp>
            <p:sp>
              <p:nvSpPr>
                <p:cNvPr id="58" name="Freeform 213"/>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003550"/>
                    </a:solidFill>
                  </a:endParaRPr>
                </a:p>
              </p:txBody>
            </p:sp>
            <p:sp>
              <p:nvSpPr>
                <p:cNvPr id="59" name="Freeform 214"/>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0" name="Freeform 215"/>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1" name="Freeform 216"/>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2" name="Freeform 217"/>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3" name="Freeform 218"/>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003550"/>
                    </a:solidFill>
                  </a:endParaRPr>
                </a:p>
              </p:txBody>
            </p:sp>
            <p:sp>
              <p:nvSpPr>
                <p:cNvPr id="64" name="Freeform 219"/>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65" name="Freeform 220"/>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003550"/>
                    </a:solidFill>
                  </a:endParaRPr>
                </a:p>
              </p:txBody>
            </p:sp>
            <p:sp>
              <p:nvSpPr>
                <p:cNvPr id="66" name="Freeform 221"/>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7" name="Freeform 222"/>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8" name="Freeform 223"/>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69" name="Freeform 224"/>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0" name="Freeform 225"/>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003550"/>
                    </a:solidFill>
                  </a:endParaRPr>
                </a:p>
              </p:txBody>
            </p:sp>
            <p:sp>
              <p:nvSpPr>
                <p:cNvPr id="71" name="Freeform 226"/>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003550"/>
                    </a:solidFill>
                  </a:endParaRPr>
                </a:p>
              </p:txBody>
            </p:sp>
            <p:sp>
              <p:nvSpPr>
                <p:cNvPr id="72" name="Freeform 227"/>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003550"/>
                    </a:solidFill>
                  </a:endParaRPr>
                </a:p>
              </p:txBody>
            </p:sp>
            <p:sp>
              <p:nvSpPr>
                <p:cNvPr id="73"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4" name="Freeform 229"/>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003550"/>
                    </a:solidFill>
                  </a:endParaRPr>
                </a:p>
              </p:txBody>
            </p:sp>
            <p:sp>
              <p:nvSpPr>
                <p:cNvPr id="75" name="Freeform 230"/>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76" name="Freeform 231"/>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003550"/>
                    </a:solidFill>
                  </a:endParaRPr>
                </a:p>
              </p:txBody>
            </p:sp>
            <p:sp>
              <p:nvSpPr>
                <p:cNvPr id="77" name="Freeform 232"/>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8" name="Freeform 233"/>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79" name="Freeform 234"/>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0" name="Freeform 235"/>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1" name="Freeform 236"/>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2" name="Freeform 237"/>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3" name="Freeform 238"/>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4" name="Freeform 239"/>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5" name="Freeform 240"/>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6" name="Freeform 241"/>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7" name="Freeform 242"/>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8" name="Freeform 243"/>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89" name="Freeform 244"/>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0" name="Freeform 245"/>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003550"/>
                    </a:solidFill>
                  </a:endParaRPr>
                </a:p>
              </p:txBody>
            </p:sp>
            <p:sp>
              <p:nvSpPr>
                <p:cNvPr id="91" name="Freeform 246"/>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003550"/>
                    </a:solidFill>
                  </a:endParaRPr>
                </a:p>
              </p:txBody>
            </p:sp>
            <p:sp>
              <p:nvSpPr>
                <p:cNvPr id="92" name="Freeform 247"/>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003550"/>
                    </a:solidFill>
                  </a:endParaRPr>
                </a:p>
              </p:txBody>
            </p:sp>
            <p:sp>
              <p:nvSpPr>
                <p:cNvPr id="93" name="Freeform 248"/>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94" name="Freeform 249"/>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003550"/>
                    </a:solidFill>
                  </a:endParaRPr>
                </a:p>
              </p:txBody>
            </p:sp>
            <p:sp>
              <p:nvSpPr>
                <p:cNvPr id="95" name="Freeform 250"/>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003550"/>
                    </a:solidFill>
                  </a:endParaRPr>
                </a:p>
              </p:txBody>
            </p:sp>
            <p:sp>
              <p:nvSpPr>
                <p:cNvPr id="96" name="Freeform 251"/>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7" name="Freeform 252"/>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8" name="Freeform 253"/>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99" name="Freeform 254"/>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0" name="Freeform 255"/>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003550"/>
                    </a:solidFill>
                  </a:endParaRPr>
                </a:p>
              </p:txBody>
            </p:sp>
            <p:sp>
              <p:nvSpPr>
                <p:cNvPr id="101"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2" name="Freeform 257"/>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003550"/>
                    </a:solidFill>
                  </a:endParaRPr>
                </a:p>
              </p:txBody>
            </p:sp>
            <p:sp>
              <p:nvSpPr>
                <p:cNvPr id="103"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4" name="Freeform 259"/>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003550"/>
                    </a:solidFill>
                  </a:endParaRPr>
                </a:p>
              </p:txBody>
            </p:sp>
            <p:sp>
              <p:nvSpPr>
                <p:cNvPr id="105" name="Freeform 260"/>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003550"/>
                    </a:solidFill>
                  </a:endParaRPr>
                </a:p>
              </p:txBody>
            </p:sp>
            <p:sp>
              <p:nvSpPr>
                <p:cNvPr id="106" name="Freeform 261"/>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07" name="Freeform 262"/>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8" name="Freeform 263"/>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09" name="Freeform 264"/>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0" name="Freeform 265"/>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11" name="Freeform 266"/>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12" name="Freeform 267"/>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3" name="Freeform 268"/>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4" name="Freeform 269"/>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5" name="Freeform 270"/>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003550"/>
                    </a:solidFill>
                  </a:endParaRPr>
                </a:p>
              </p:txBody>
            </p:sp>
            <p:sp>
              <p:nvSpPr>
                <p:cNvPr id="116" name="Freeform 271"/>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003550"/>
                    </a:solidFill>
                  </a:endParaRPr>
                </a:p>
              </p:txBody>
            </p:sp>
            <p:sp>
              <p:nvSpPr>
                <p:cNvPr id="117" name="Freeform 272"/>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8" name="Freeform 273"/>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19" name="Freeform 274"/>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0" name="Freeform 275"/>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003550"/>
                    </a:solidFill>
                  </a:endParaRPr>
                </a:p>
              </p:txBody>
            </p:sp>
            <p:sp>
              <p:nvSpPr>
                <p:cNvPr id="121" name="Freeform 276"/>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003550"/>
                    </a:solidFill>
                  </a:endParaRPr>
                </a:p>
              </p:txBody>
            </p:sp>
            <p:sp>
              <p:nvSpPr>
                <p:cNvPr id="122" name="Freeform 277"/>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3" name="Freeform 278"/>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4" name="Freeform 279"/>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003550"/>
                    </a:solidFill>
                  </a:endParaRPr>
                </a:p>
              </p:txBody>
            </p:sp>
            <p:sp>
              <p:nvSpPr>
                <p:cNvPr id="125" name="Freeform 280"/>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003550"/>
                    </a:solidFill>
                  </a:endParaRPr>
                </a:p>
              </p:txBody>
            </p:sp>
            <p:sp>
              <p:nvSpPr>
                <p:cNvPr id="126" name="Freeform 281"/>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27" name="Freeform 282"/>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8" name="Freeform 283"/>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29" name="Freeform 284"/>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0" name="Freeform 285"/>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31" name="Freeform 286"/>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32" name="Freeform 287"/>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3" name="Freeform 288"/>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4" name="Freeform 289"/>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5" name="Freeform 290"/>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003550"/>
                    </a:solidFill>
                  </a:endParaRPr>
                </a:p>
              </p:txBody>
            </p:sp>
            <p:sp>
              <p:nvSpPr>
                <p:cNvPr id="136" name="Freeform 291"/>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003550"/>
                    </a:solidFill>
                  </a:endParaRPr>
                </a:p>
              </p:txBody>
            </p:sp>
            <p:sp>
              <p:nvSpPr>
                <p:cNvPr id="137"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38" name="Freeform 293"/>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003550"/>
                    </a:solidFill>
                  </a:endParaRPr>
                </a:p>
              </p:txBody>
            </p:sp>
            <p:sp>
              <p:nvSpPr>
                <p:cNvPr id="139" name="Freeform 294"/>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003550"/>
                    </a:solidFill>
                  </a:endParaRPr>
                </a:p>
              </p:txBody>
            </p:sp>
            <p:sp>
              <p:nvSpPr>
                <p:cNvPr id="140" name="Freeform 295"/>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1" name="Freeform 296"/>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2" name="Freeform 297"/>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3" name="Freeform 298"/>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003550"/>
                    </a:solidFill>
                  </a:endParaRPr>
                </a:p>
              </p:txBody>
            </p:sp>
            <p:sp>
              <p:nvSpPr>
                <p:cNvPr id="144" name="Freeform 299"/>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145" name="Freeform 300"/>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003550"/>
                    </a:solidFill>
                  </a:endParaRPr>
                </a:p>
              </p:txBody>
            </p:sp>
            <p:sp>
              <p:nvSpPr>
                <p:cNvPr id="146" name="Freeform 301"/>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7" name="Freeform 302"/>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8" name="Freeform 303"/>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9" name="Freeform 304"/>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003550"/>
                    </a:solidFill>
                  </a:endParaRPr>
                </a:p>
              </p:txBody>
            </p:sp>
            <p:sp>
              <p:nvSpPr>
                <p:cNvPr id="150" name="Freeform 305"/>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003550"/>
                    </a:solidFill>
                  </a:endParaRPr>
                </a:p>
              </p:txBody>
            </p:sp>
            <p:sp>
              <p:nvSpPr>
                <p:cNvPr id="151" name="Freeform 306"/>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003550"/>
                    </a:solidFill>
                  </a:endParaRPr>
                </a:p>
              </p:txBody>
            </p:sp>
            <p:sp>
              <p:nvSpPr>
                <p:cNvPr id="152" name="Freeform 307"/>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3" name="Freeform 308"/>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4" name="Freeform 309"/>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5" name="Freeform 310"/>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6" name="Freeform 311"/>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7" name="Freeform 312"/>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8" name="Freeform 313"/>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9" name="Freeform 314"/>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0" name="Freeform 315"/>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1" name="Freeform 316"/>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2" name="Freeform 317"/>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3" name="Freeform 318"/>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4" name="Freeform 319"/>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5" name="Freeform 320"/>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003550"/>
                    </a:solidFill>
                  </a:endParaRPr>
                </a:p>
              </p:txBody>
            </p:sp>
            <p:sp>
              <p:nvSpPr>
                <p:cNvPr id="166" name="Freeform 321"/>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003550"/>
                    </a:solidFill>
                  </a:endParaRPr>
                </a:p>
              </p:txBody>
            </p:sp>
            <p:sp>
              <p:nvSpPr>
                <p:cNvPr id="167" name="Freeform 322"/>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168" name="Freeform 323"/>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169" name="Freeform 324"/>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003550"/>
                    </a:solidFill>
                  </a:endParaRPr>
                </a:p>
              </p:txBody>
            </p:sp>
            <p:sp>
              <p:nvSpPr>
                <p:cNvPr id="170" name="Freeform 325"/>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003550"/>
                    </a:solidFill>
                  </a:endParaRPr>
                </a:p>
              </p:txBody>
            </p:sp>
            <p:sp>
              <p:nvSpPr>
                <p:cNvPr id="171" name="Freeform 326"/>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172" name="Freeform 327"/>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73" name="Freeform 328"/>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74" name="Freeform 329"/>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175" name="Freeform 330"/>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176" name="Freeform 331"/>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003550"/>
                    </a:solidFill>
                  </a:endParaRPr>
                </a:p>
              </p:txBody>
            </p:sp>
            <p:sp>
              <p:nvSpPr>
                <p:cNvPr id="177" name="Freeform 332"/>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8" name="Freeform 333"/>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9" name="Freeform 334"/>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0" name="Freeform 335"/>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1" name="Freeform 336"/>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2" name="Freeform 337"/>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3" name="Freeform 338"/>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4" name="Freeform 339"/>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5" name="Freeform 340"/>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6" name="Freeform 341"/>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7" name="Freeform 342"/>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8" name="Freeform 343"/>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003550"/>
                    </a:solidFill>
                  </a:endParaRPr>
                </a:p>
              </p:txBody>
            </p:sp>
            <p:sp>
              <p:nvSpPr>
                <p:cNvPr id="189" name="Freeform 344"/>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003550"/>
                    </a:solidFill>
                  </a:endParaRPr>
                </a:p>
              </p:txBody>
            </p:sp>
            <p:sp>
              <p:nvSpPr>
                <p:cNvPr id="190" name="Freeform 345"/>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191" name="Freeform 346"/>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92" name="Freeform 347"/>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193" name="Freeform 348"/>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194" name="Freeform 349"/>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195" name="Freeform 350"/>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196" name="Freeform 351"/>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197" name="Freeform 352"/>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198" name="Freeform 353"/>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199" name="Freeform 354"/>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003550"/>
                    </a:solidFill>
                  </a:endParaRPr>
                </a:p>
              </p:txBody>
            </p:sp>
            <p:sp>
              <p:nvSpPr>
                <p:cNvPr id="200" name="Freeform 355"/>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003550"/>
                    </a:solidFill>
                  </a:endParaRPr>
                </a:p>
              </p:txBody>
            </p:sp>
            <p:sp>
              <p:nvSpPr>
                <p:cNvPr id="201" name="Freeform 356"/>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003550"/>
                    </a:solidFill>
                  </a:endParaRPr>
                </a:p>
              </p:txBody>
            </p:sp>
            <p:sp>
              <p:nvSpPr>
                <p:cNvPr id="202" name="Freeform 357"/>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003550"/>
                    </a:solidFill>
                  </a:endParaRPr>
                </a:p>
              </p:txBody>
            </p:sp>
            <p:sp>
              <p:nvSpPr>
                <p:cNvPr id="203" name="Freeform 358"/>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04" name="Freeform 359"/>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5" name="Freeform 360"/>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06" name="Freeform 361"/>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07" name="Freeform 362"/>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208" name="Freeform 363"/>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003550"/>
                    </a:solidFill>
                  </a:endParaRPr>
                </a:p>
              </p:txBody>
            </p:sp>
            <p:sp>
              <p:nvSpPr>
                <p:cNvPr id="209" name="Freeform 364"/>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10" name="Freeform 365"/>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003550"/>
                    </a:solidFill>
                  </a:endParaRPr>
                </a:p>
              </p:txBody>
            </p:sp>
            <p:sp>
              <p:nvSpPr>
                <p:cNvPr id="211" name="Freeform 366"/>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2" name="Freeform 367"/>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3" name="Freeform 368"/>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4" name="Freeform 369"/>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5" name="Freeform 370"/>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6" name="Freeform 371"/>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7" name="Freeform 372"/>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8" name="Freeform 373"/>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9" name="Freeform 374"/>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0" name="Freeform 375"/>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1" name="Freeform 376"/>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003550"/>
                    </a:solidFill>
                  </a:endParaRPr>
                </a:p>
              </p:txBody>
            </p:sp>
            <p:sp>
              <p:nvSpPr>
                <p:cNvPr id="222" name="Freeform 377"/>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003550"/>
                    </a:solidFill>
                  </a:endParaRPr>
                </a:p>
              </p:txBody>
            </p:sp>
            <p:sp>
              <p:nvSpPr>
                <p:cNvPr id="223" name="Freeform 378"/>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24" name="Freeform 379"/>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225" name="Freeform 380"/>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003550"/>
                    </a:solidFill>
                  </a:endParaRPr>
                </a:p>
              </p:txBody>
            </p:sp>
            <p:sp>
              <p:nvSpPr>
                <p:cNvPr id="226" name="Freeform 381"/>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227" name="Freeform 382"/>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003550"/>
                    </a:solidFill>
                  </a:endParaRPr>
                </a:p>
              </p:txBody>
            </p:sp>
            <p:sp>
              <p:nvSpPr>
                <p:cNvPr id="228" name="Freeform 383"/>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229" name="Freeform 384"/>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0" name="Freeform 385"/>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231" name="Freeform 386"/>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32" name="Freeform 387"/>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003550"/>
                    </a:solidFill>
                  </a:endParaRPr>
                </a:p>
              </p:txBody>
            </p:sp>
            <p:sp>
              <p:nvSpPr>
                <p:cNvPr id="233" name="Freeform 388"/>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003550"/>
                    </a:solidFill>
                  </a:endParaRPr>
                </a:p>
              </p:txBody>
            </p:sp>
            <p:sp>
              <p:nvSpPr>
                <p:cNvPr id="234" name="Freeform 389"/>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003550"/>
                    </a:solidFill>
                  </a:endParaRPr>
                </a:p>
              </p:txBody>
            </p:sp>
            <p:sp>
              <p:nvSpPr>
                <p:cNvPr id="235" name="Freeform 390"/>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003550"/>
                    </a:solidFill>
                  </a:endParaRPr>
                </a:p>
              </p:txBody>
            </p:sp>
            <p:sp>
              <p:nvSpPr>
                <p:cNvPr id="236" name="Freeform 391"/>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003550"/>
                    </a:solidFill>
                  </a:endParaRPr>
                </a:p>
              </p:txBody>
            </p:sp>
            <p:sp>
              <p:nvSpPr>
                <p:cNvPr id="237" name="Freeform 392"/>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8" name="Freeform 393"/>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9" name="Freeform 394"/>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40" name="Freeform 395"/>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41" name="Freeform 396"/>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003550"/>
                    </a:solidFill>
                  </a:endParaRPr>
                </a:p>
              </p:txBody>
            </p:sp>
            <p:sp>
              <p:nvSpPr>
                <p:cNvPr id="242" name="Freeform 397"/>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003550"/>
                    </a:solidFill>
                  </a:endParaRPr>
                </a:p>
              </p:txBody>
            </p:sp>
            <p:sp>
              <p:nvSpPr>
                <p:cNvPr id="243" name="Freeform 398"/>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003550"/>
                    </a:solidFill>
                  </a:endParaRPr>
                </a:p>
              </p:txBody>
            </p:sp>
            <p:sp>
              <p:nvSpPr>
                <p:cNvPr id="244" name="Freeform 399"/>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45" name="Freeform 400"/>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003550"/>
                    </a:solidFill>
                  </a:endParaRPr>
                </a:p>
              </p:txBody>
            </p:sp>
            <p:sp>
              <p:nvSpPr>
                <p:cNvPr id="246" name="Freeform 401"/>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003550"/>
                    </a:solidFill>
                  </a:endParaRPr>
                </a:p>
              </p:txBody>
            </p:sp>
            <p:sp>
              <p:nvSpPr>
                <p:cNvPr id="247" name="Freeform 402"/>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003550"/>
                    </a:solidFill>
                  </a:endParaRPr>
                </a:p>
              </p:txBody>
            </p:sp>
            <p:sp>
              <p:nvSpPr>
                <p:cNvPr id="248" name="Freeform 403"/>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49" name="Freeform 404"/>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50" name="Freeform 405"/>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003550"/>
                    </a:solidFill>
                  </a:endParaRPr>
                </a:p>
              </p:txBody>
            </p:sp>
            <p:sp>
              <p:nvSpPr>
                <p:cNvPr id="251" name="Freeform 406"/>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252" name="Freeform 407"/>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grpSp>
          <p:sp>
            <p:nvSpPr>
              <p:cNvPr id="17" name="Freeform 408"/>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18" name="Freeform 409"/>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19" name="Freeform 410"/>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003550"/>
                  </a:solidFill>
                </a:endParaRPr>
              </a:p>
            </p:txBody>
          </p:sp>
          <p:sp>
            <p:nvSpPr>
              <p:cNvPr id="20" name="Freeform 411"/>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003550"/>
                  </a:solidFill>
                </a:endParaRPr>
              </a:p>
            </p:txBody>
          </p:sp>
          <p:sp>
            <p:nvSpPr>
              <p:cNvPr id="21" name="Freeform 412"/>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22" name="Freeform 413"/>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23" name="Freeform 414"/>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003550"/>
                  </a:solidFill>
                </a:endParaRPr>
              </a:p>
            </p:txBody>
          </p:sp>
          <p:sp>
            <p:nvSpPr>
              <p:cNvPr id="24" name="Freeform 415"/>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003550"/>
                  </a:solidFill>
                </a:endParaRPr>
              </a:p>
            </p:txBody>
          </p:sp>
          <p:sp>
            <p:nvSpPr>
              <p:cNvPr id="25" name="Freeform 416"/>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003550"/>
                  </a:solidFill>
                </a:endParaRPr>
              </a:p>
            </p:txBody>
          </p:sp>
          <p:sp>
            <p:nvSpPr>
              <p:cNvPr id="26" name="Freeform 417"/>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003550"/>
                  </a:solidFill>
                </a:endParaRPr>
              </a:p>
            </p:txBody>
          </p:sp>
          <p:sp>
            <p:nvSpPr>
              <p:cNvPr id="27" name="Freeform 418"/>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003550"/>
                  </a:solidFill>
                </a:endParaRPr>
              </a:p>
            </p:txBody>
          </p:sp>
          <p:sp>
            <p:nvSpPr>
              <p:cNvPr id="28" name="Freeform 419"/>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003550"/>
                  </a:solidFill>
                </a:endParaRPr>
              </a:p>
            </p:txBody>
          </p:sp>
          <p:sp>
            <p:nvSpPr>
              <p:cNvPr id="29" name="Freeform 420"/>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003550"/>
                  </a:solidFill>
                </a:endParaRPr>
              </a:p>
            </p:txBody>
          </p:sp>
          <p:sp>
            <p:nvSpPr>
              <p:cNvPr id="30" name="Freeform 421"/>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31" name="Freeform 422"/>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32" name="Freeform 423"/>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003550"/>
                  </a:solidFill>
                </a:endParaRPr>
              </a:p>
            </p:txBody>
          </p:sp>
          <p:sp>
            <p:nvSpPr>
              <p:cNvPr id="33" name="Freeform 424"/>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34" name="Freeform 425"/>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003550"/>
                  </a:solidFill>
                </a:endParaRPr>
              </a:p>
            </p:txBody>
          </p:sp>
          <p:sp>
            <p:nvSpPr>
              <p:cNvPr id="35" name="Freeform 426"/>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003550"/>
                  </a:solidFill>
                </a:endParaRPr>
              </a:p>
            </p:txBody>
          </p:sp>
          <p:sp>
            <p:nvSpPr>
              <p:cNvPr id="36" name="Freeform 427"/>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003550"/>
                  </a:solidFill>
                </a:endParaRPr>
              </a:p>
            </p:txBody>
          </p:sp>
          <p:sp>
            <p:nvSpPr>
              <p:cNvPr id="37" name="Freeform 428"/>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003550"/>
                  </a:solidFill>
                </a:endParaRPr>
              </a:p>
            </p:txBody>
          </p:sp>
          <p:sp>
            <p:nvSpPr>
              <p:cNvPr id="38" name="Freeform 429"/>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003550"/>
                  </a:solidFill>
                </a:endParaRPr>
              </a:p>
            </p:txBody>
          </p:sp>
          <p:sp>
            <p:nvSpPr>
              <p:cNvPr id="39" name="Freeform 430"/>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003550"/>
                  </a:solidFill>
                </a:endParaRPr>
              </a:p>
            </p:txBody>
          </p:sp>
          <p:sp>
            <p:nvSpPr>
              <p:cNvPr id="40" name="Freeform 431"/>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41" name="Freeform 432"/>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003550"/>
                  </a:solidFill>
                </a:endParaRPr>
              </a:p>
            </p:txBody>
          </p:sp>
          <p:sp>
            <p:nvSpPr>
              <p:cNvPr id="42" name="Freeform 433"/>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003550"/>
                  </a:solidFill>
                </a:endParaRPr>
              </a:p>
            </p:txBody>
          </p:sp>
          <p:sp>
            <p:nvSpPr>
              <p:cNvPr id="43" name="Freeform 434"/>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003550"/>
                  </a:solidFill>
                </a:endParaRPr>
              </a:p>
            </p:txBody>
          </p:sp>
          <p:sp>
            <p:nvSpPr>
              <p:cNvPr id="44" name="Freeform 435"/>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003550"/>
                  </a:solidFill>
                </a:endParaRPr>
              </a:p>
            </p:txBody>
          </p:sp>
          <p:sp>
            <p:nvSpPr>
              <p:cNvPr id="45" name="Freeform 436"/>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003550"/>
                  </a:solidFill>
                </a:endParaRPr>
              </a:p>
            </p:txBody>
          </p:sp>
          <p:sp>
            <p:nvSpPr>
              <p:cNvPr id="46" name="Freeform 437"/>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003550"/>
                  </a:solidFill>
                </a:endParaRPr>
              </a:p>
            </p:txBody>
          </p:sp>
          <p:sp>
            <p:nvSpPr>
              <p:cNvPr id="47" name="Freeform 438"/>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003550"/>
                  </a:solidFill>
                </a:endParaRPr>
              </a:p>
            </p:txBody>
          </p:sp>
          <p:sp>
            <p:nvSpPr>
              <p:cNvPr id="48" name="Freeform 439"/>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003550"/>
                  </a:solidFill>
                </a:endParaRPr>
              </a:p>
            </p:txBody>
          </p:sp>
          <p:sp>
            <p:nvSpPr>
              <p:cNvPr id="49" name="Freeform 440"/>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50" name="Freeform 441"/>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003550"/>
                  </a:solidFill>
                </a:endParaRPr>
              </a:p>
            </p:txBody>
          </p:sp>
          <p:sp>
            <p:nvSpPr>
              <p:cNvPr id="51" name="Freeform 442"/>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003550"/>
                  </a:solidFill>
                </a:endParaRPr>
              </a:p>
            </p:txBody>
          </p:sp>
          <p:sp>
            <p:nvSpPr>
              <p:cNvPr id="52" name="Freeform 443"/>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003550"/>
                  </a:solidFill>
                </a:endParaRPr>
              </a:p>
            </p:txBody>
          </p:sp>
        </p:grpSp>
        <p:sp>
          <p:nvSpPr>
            <p:cNvPr id="10" name="Flowchart: Magnetic Disk 9"/>
            <p:cNvSpPr/>
            <p:nvPr/>
          </p:nvSpPr>
          <p:spPr bwMode="auto">
            <a:xfrm>
              <a:off x="6142018" y="3311061"/>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Flowchart: Magnetic Disk 10"/>
            <p:cNvSpPr/>
            <p:nvPr/>
          </p:nvSpPr>
          <p:spPr bwMode="auto">
            <a:xfrm>
              <a:off x="6483778" y="3311061"/>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Flowchart: Magnetic Disk 11"/>
            <p:cNvSpPr/>
            <p:nvPr/>
          </p:nvSpPr>
          <p:spPr bwMode="auto">
            <a:xfrm>
              <a:off x="6825538" y="3311061"/>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Flowchart: Magnetic Disk 12"/>
            <p:cNvSpPr/>
            <p:nvPr/>
          </p:nvSpPr>
          <p:spPr bwMode="auto">
            <a:xfrm>
              <a:off x="7167298" y="3311061"/>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Flowchart: Magnetic Disk 13"/>
            <p:cNvSpPr/>
            <p:nvPr/>
          </p:nvSpPr>
          <p:spPr bwMode="auto">
            <a:xfrm>
              <a:off x="7509059" y="3311061"/>
              <a:ext cx="212812" cy="330709"/>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2034583744"/>
      </p:ext>
    </p:extLst>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9570" name="Picture 2" descr="http://home.paceweb.org/Autogen/Low-Res-Photos/MyPhotos/0-Nonna/1986-07-CERN-Summer-Student/AP-1737-1986-07-CERN-Summer-Student-1986-07-XX-CERN-Summer-Students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5966" y="1233244"/>
            <a:ext cx="7095068" cy="4811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762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Reminder: types of RAID</a:t>
            </a:r>
            <a:endParaRPr lang="en-GB" dirty="0"/>
          </a:p>
        </p:txBody>
      </p:sp>
      <p:sp>
        <p:nvSpPr>
          <p:cNvPr id="3" name="Content Placeholder 2"/>
          <p:cNvSpPr>
            <a:spLocks noGrp="1"/>
          </p:cNvSpPr>
          <p:nvPr>
            <p:ph idx="1"/>
          </p:nvPr>
        </p:nvSpPr>
        <p:spPr/>
        <p:txBody>
          <a:bodyPr/>
          <a:lstStyle/>
          <a:p>
            <a:r>
              <a:rPr lang="en-GB" dirty="0" smtClean="0"/>
              <a:t>RAID0</a:t>
            </a:r>
          </a:p>
          <a:p>
            <a:pPr lvl="1"/>
            <a:r>
              <a:rPr lang="en-GB" dirty="0" smtClean="0"/>
              <a:t>Disk striping</a:t>
            </a:r>
          </a:p>
          <a:p>
            <a:r>
              <a:rPr lang="en-GB" dirty="0" smtClean="0"/>
              <a:t>RAID1</a:t>
            </a:r>
          </a:p>
          <a:p>
            <a:pPr lvl="1"/>
            <a:r>
              <a:rPr lang="en-GB" dirty="0" smtClean="0"/>
              <a:t>Disk mirroring</a:t>
            </a:r>
          </a:p>
          <a:p>
            <a:r>
              <a:rPr lang="en-GB" dirty="0" smtClean="0"/>
              <a:t>RAID5</a:t>
            </a:r>
          </a:p>
          <a:p>
            <a:pPr lvl="1"/>
            <a:r>
              <a:rPr lang="en-GB" dirty="0" smtClean="0"/>
              <a:t>Parity information is distributed across all disks</a:t>
            </a:r>
          </a:p>
          <a:p>
            <a:r>
              <a:rPr lang="en-GB" dirty="0" smtClean="0"/>
              <a:t>RAID6</a:t>
            </a:r>
          </a:p>
          <a:p>
            <a:pPr lvl="1"/>
            <a:r>
              <a:rPr lang="en-GB" dirty="0" smtClean="0"/>
              <a:t>Uses Reed–Solomon error correction, allowing the loss of 2 disks in the array without data loss</a:t>
            </a:r>
          </a:p>
        </p:txBody>
      </p:sp>
      <p:sp>
        <p:nvSpPr>
          <p:cNvPr id="5" name="Rectangle 4"/>
          <p:cNvSpPr/>
          <p:nvPr/>
        </p:nvSpPr>
        <p:spPr>
          <a:xfrm>
            <a:off x="5857884" y="6357958"/>
            <a:ext cx="3143272" cy="261610"/>
          </a:xfrm>
          <a:prstGeom prst="rect">
            <a:avLst/>
          </a:prstGeom>
        </p:spPr>
        <p:txBody>
          <a:bodyPr wrap="square">
            <a:spAutoFit/>
          </a:bodyPr>
          <a:lstStyle/>
          <a:p>
            <a:r>
              <a:rPr lang="en-GB" sz="1100" dirty="0" smtClean="0">
                <a:solidFill>
                  <a:srgbClr val="2A004E"/>
                </a:solidFill>
                <a:hlinkClick r:id="rId2"/>
              </a:rPr>
              <a:t>http://en.wikipedia.org/wiki/RAID</a:t>
            </a:r>
            <a:r>
              <a:rPr lang="en-GB" sz="1100" dirty="0" smtClean="0">
                <a:solidFill>
                  <a:srgbClr val="2A004E"/>
                </a:solidFill>
              </a:rPr>
              <a:t> </a:t>
            </a:r>
            <a:endParaRPr lang="en-GB" sz="1100" dirty="0">
              <a:solidFill>
                <a:srgbClr val="2A004E"/>
              </a:solidFill>
            </a:endParaRPr>
          </a:p>
        </p:txBody>
      </p:sp>
      <p:pic>
        <p:nvPicPr>
          <p:cNvPr id="105474" name="Picture 2" descr="File:RAID 6.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268760"/>
            <a:ext cx="4163616" cy="2451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396004"/>
      </p:ext>
    </p:extLst>
  </p:cSld>
  <p:clrMapOvr>
    <a:masterClrMapping/>
  </p:clrMapOvr>
  <p:transition>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error correction</a:t>
            </a:r>
            <a:endParaRPr lang="en-GB" dirty="0"/>
          </a:p>
        </p:txBody>
      </p:sp>
      <p:sp>
        <p:nvSpPr>
          <p:cNvPr id="3" name="Content Placeholder 2"/>
          <p:cNvSpPr>
            <a:spLocks noGrp="1"/>
          </p:cNvSpPr>
          <p:nvPr>
            <p:ph idx="1"/>
          </p:nvPr>
        </p:nvSpPr>
        <p:spPr/>
        <p:txBody>
          <a:bodyPr/>
          <a:lstStyle/>
          <a:p>
            <a:r>
              <a:rPr lang="en-US" dirty="0" smtClean="0"/>
              <a:t>A line is defined by 2 numbers: a, b </a:t>
            </a:r>
          </a:p>
          <a:p>
            <a:pPr lvl="1"/>
            <a:r>
              <a:rPr lang="en-US" dirty="0" smtClean="0"/>
              <a:t>(a, b) is the information</a:t>
            </a:r>
          </a:p>
          <a:p>
            <a:pPr lvl="1"/>
            <a:r>
              <a:rPr lang="en-US" dirty="0"/>
              <a:t>y</a:t>
            </a:r>
            <a:r>
              <a:rPr lang="en-US" dirty="0" smtClean="0"/>
              <a:t> = ax + b</a:t>
            </a:r>
          </a:p>
          <a:p>
            <a:r>
              <a:rPr lang="en-US" dirty="0" smtClean="0"/>
              <a:t>Instead of transmitting a and b, transmit some points on the line at known abscissa. 2 points define a line. If I transmit more points, these should be aligned.</a:t>
            </a:r>
            <a:endParaRPr lang="en-US" dirty="0"/>
          </a:p>
        </p:txBody>
      </p:sp>
      <p:grpSp>
        <p:nvGrpSpPr>
          <p:cNvPr id="25" name="Group 24"/>
          <p:cNvGrpSpPr/>
          <p:nvPr/>
        </p:nvGrpSpPr>
        <p:grpSpPr>
          <a:xfrm>
            <a:off x="1007604" y="4576581"/>
            <a:ext cx="2268253" cy="1948762"/>
            <a:chOff x="1007604" y="3933056"/>
            <a:chExt cx="2268253" cy="1948762"/>
          </a:xfrm>
        </p:grpSpPr>
        <p:pic>
          <p:nvPicPr>
            <p:cNvPr id="4" name="Picture 3"/>
            <p:cNvPicPr>
              <a:picLocks noChangeAspect="1"/>
            </p:cNvPicPr>
            <p:nvPr/>
          </p:nvPicPr>
          <p:blipFill rotWithShape="1">
            <a:blip r:embed="rId2"/>
            <a:srcRect l="33397" t="34690" r="33397" b="36149"/>
            <a:stretch/>
          </p:blipFill>
          <p:spPr>
            <a:xfrm>
              <a:off x="1007604" y="3933056"/>
              <a:ext cx="2268253" cy="1512168"/>
            </a:xfrm>
            <a:prstGeom prst="rect">
              <a:avLst/>
            </a:prstGeom>
          </p:spPr>
        </p:pic>
        <p:sp>
          <p:nvSpPr>
            <p:cNvPr id="5" name="Oval 4"/>
            <p:cNvSpPr/>
            <p:nvPr/>
          </p:nvSpPr>
          <p:spPr>
            <a:xfrm>
              <a:off x="2699792"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6" name="Oval 5"/>
            <p:cNvSpPr/>
            <p:nvPr/>
          </p:nvSpPr>
          <p:spPr>
            <a:xfrm>
              <a:off x="1907704"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2" name="TextBox 21"/>
            <p:cNvSpPr txBox="1"/>
            <p:nvPr/>
          </p:nvSpPr>
          <p:spPr>
            <a:xfrm>
              <a:off x="1736009" y="5574041"/>
              <a:ext cx="811441" cy="307777"/>
            </a:xfrm>
            <a:prstGeom prst="rect">
              <a:avLst/>
            </a:prstGeom>
            <a:noFill/>
          </p:spPr>
          <p:txBody>
            <a:bodyPr wrap="none" rtlCol="0">
              <a:spAutoFit/>
            </a:bodyPr>
            <a:lstStyle/>
            <a:p>
              <a:r>
                <a:rPr lang="en-US" sz="1400" dirty="0" smtClean="0">
                  <a:solidFill>
                    <a:schemeClr val="bg2"/>
                  </a:solidFill>
                </a:rPr>
                <a:t>2 points</a:t>
              </a:r>
              <a:endParaRPr lang="en-GB" sz="1400" dirty="0">
                <a:solidFill>
                  <a:schemeClr val="bg2"/>
                </a:solidFill>
              </a:endParaRPr>
            </a:p>
          </p:txBody>
        </p:sp>
      </p:grpSp>
      <p:grpSp>
        <p:nvGrpSpPr>
          <p:cNvPr id="26" name="Group 25"/>
          <p:cNvGrpSpPr/>
          <p:nvPr/>
        </p:nvGrpSpPr>
        <p:grpSpPr>
          <a:xfrm>
            <a:off x="3491880" y="4576581"/>
            <a:ext cx="2268253" cy="1948763"/>
            <a:chOff x="3491880" y="3933056"/>
            <a:chExt cx="2268253" cy="1948763"/>
          </a:xfrm>
        </p:grpSpPr>
        <p:pic>
          <p:nvPicPr>
            <p:cNvPr id="11" name="Picture 10"/>
            <p:cNvPicPr>
              <a:picLocks noChangeAspect="1"/>
            </p:cNvPicPr>
            <p:nvPr/>
          </p:nvPicPr>
          <p:blipFill rotWithShape="1">
            <a:blip r:embed="rId2"/>
            <a:srcRect l="33397" t="34690" r="33397" b="36149"/>
            <a:stretch/>
          </p:blipFill>
          <p:spPr>
            <a:xfrm>
              <a:off x="3491880" y="3933056"/>
              <a:ext cx="2268253" cy="1512168"/>
            </a:xfrm>
            <a:prstGeom prst="rect">
              <a:avLst/>
            </a:prstGeom>
          </p:spPr>
        </p:pic>
        <p:sp>
          <p:nvSpPr>
            <p:cNvPr id="12" name="Oval 11"/>
            <p:cNvSpPr/>
            <p:nvPr/>
          </p:nvSpPr>
          <p:spPr>
            <a:xfrm>
              <a:off x="5184068"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Oval 12"/>
            <p:cNvSpPr/>
            <p:nvPr/>
          </p:nvSpPr>
          <p:spPr>
            <a:xfrm>
              <a:off x="4391980"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9" name="Oval 18"/>
            <p:cNvSpPr/>
            <p:nvPr/>
          </p:nvSpPr>
          <p:spPr>
            <a:xfrm>
              <a:off x="4860032" y="4509120"/>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3" name="TextBox 22"/>
            <p:cNvSpPr txBox="1"/>
            <p:nvPr/>
          </p:nvSpPr>
          <p:spPr>
            <a:xfrm>
              <a:off x="4166279" y="5574042"/>
              <a:ext cx="811441" cy="307777"/>
            </a:xfrm>
            <a:prstGeom prst="rect">
              <a:avLst/>
            </a:prstGeom>
            <a:noFill/>
          </p:spPr>
          <p:txBody>
            <a:bodyPr wrap="none" rtlCol="0">
              <a:spAutoFit/>
            </a:bodyPr>
            <a:lstStyle/>
            <a:p>
              <a:r>
                <a:rPr lang="en-US" sz="1400" dirty="0" smtClean="0">
                  <a:solidFill>
                    <a:schemeClr val="bg2"/>
                  </a:solidFill>
                </a:rPr>
                <a:t>3 points</a:t>
              </a:r>
              <a:endParaRPr lang="en-GB" sz="1400" dirty="0">
                <a:solidFill>
                  <a:schemeClr val="bg2"/>
                </a:solidFill>
              </a:endParaRPr>
            </a:p>
          </p:txBody>
        </p:sp>
      </p:grpSp>
      <p:grpSp>
        <p:nvGrpSpPr>
          <p:cNvPr id="27" name="Group 26"/>
          <p:cNvGrpSpPr/>
          <p:nvPr/>
        </p:nvGrpSpPr>
        <p:grpSpPr>
          <a:xfrm>
            <a:off x="5976156" y="4576581"/>
            <a:ext cx="2268253" cy="1948763"/>
            <a:chOff x="5976156" y="3933056"/>
            <a:chExt cx="2268253" cy="1948763"/>
          </a:xfrm>
        </p:grpSpPr>
        <p:pic>
          <p:nvPicPr>
            <p:cNvPr id="15" name="Picture 14"/>
            <p:cNvPicPr>
              <a:picLocks noChangeAspect="1"/>
            </p:cNvPicPr>
            <p:nvPr/>
          </p:nvPicPr>
          <p:blipFill rotWithShape="1">
            <a:blip r:embed="rId2"/>
            <a:srcRect l="33397" t="34690" r="33397" b="36149"/>
            <a:stretch/>
          </p:blipFill>
          <p:spPr>
            <a:xfrm>
              <a:off x="5976156" y="3933056"/>
              <a:ext cx="2268253" cy="1512168"/>
            </a:xfrm>
            <a:prstGeom prst="rect">
              <a:avLst/>
            </a:prstGeom>
          </p:spPr>
        </p:pic>
        <p:sp>
          <p:nvSpPr>
            <p:cNvPr id="16" name="Oval 15"/>
            <p:cNvSpPr/>
            <p:nvPr/>
          </p:nvSpPr>
          <p:spPr>
            <a:xfrm>
              <a:off x="7668344"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7" name="Oval 16"/>
            <p:cNvSpPr/>
            <p:nvPr/>
          </p:nvSpPr>
          <p:spPr>
            <a:xfrm>
              <a:off x="6876256"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0" name="Oval 19"/>
            <p:cNvSpPr/>
            <p:nvPr/>
          </p:nvSpPr>
          <p:spPr>
            <a:xfrm>
              <a:off x="6372200" y="499050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1" name="Oval 20"/>
            <p:cNvSpPr/>
            <p:nvPr/>
          </p:nvSpPr>
          <p:spPr>
            <a:xfrm>
              <a:off x="7308304" y="4529103"/>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4" name="TextBox 23"/>
            <p:cNvSpPr txBox="1"/>
            <p:nvPr/>
          </p:nvSpPr>
          <p:spPr>
            <a:xfrm>
              <a:off x="6686559" y="5574042"/>
              <a:ext cx="811441" cy="307777"/>
            </a:xfrm>
            <a:prstGeom prst="rect">
              <a:avLst/>
            </a:prstGeom>
            <a:noFill/>
          </p:spPr>
          <p:txBody>
            <a:bodyPr wrap="none" rtlCol="0">
              <a:spAutoFit/>
            </a:bodyPr>
            <a:lstStyle/>
            <a:p>
              <a:r>
                <a:rPr lang="en-US" sz="1400" dirty="0" smtClean="0">
                  <a:solidFill>
                    <a:schemeClr val="bg2"/>
                  </a:solidFill>
                </a:rPr>
                <a:t>4 points</a:t>
              </a:r>
              <a:endParaRPr lang="en-GB" sz="1400" dirty="0">
                <a:solidFill>
                  <a:schemeClr val="bg2"/>
                </a:solidFill>
              </a:endParaRPr>
            </a:p>
          </p:txBody>
        </p:sp>
      </p:grpSp>
      <p:cxnSp>
        <p:nvCxnSpPr>
          <p:cNvPr id="8" name="Straight Connector 7"/>
          <p:cNvCxnSpPr/>
          <p:nvPr/>
        </p:nvCxnSpPr>
        <p:spPr bwMode="auto">
          <a:xfrm flipH="1">
            <a:off x="1079612" y="48124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8" name="Straight Connector 17"/>
          <p:cNvCxnSpPr/>
          <p:nvPr/>
        </p:nvCxnSpPr>
        <p:spPr bwMode="auto">
          <a:xfrm flipH="1">
            <a:off x="6048164" y="48124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4" name="Straight Connector 13"/>
          <p:cNvCxnSpPr/>
          <p:nvPr/>
        </p:nvCxnSpPr>
        <p:spPr bwMode="auto">
          <a:xfrm flipH="1">
            <a:off x="3563888" y="48124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310353668"/>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976156" y="4403765"/>
            <a:ext cx="2268253" cy="1994741"/>
            <a:chOff x="5976156" y="4403765"/>
            <a:chExt cx="2268253" cy="1994741"/>
          </a:xfrm>
        </p:grpSpPr>
        <p:pic>
          <p:nvPicPr>
            <p:cNvPr id="15" name="Picture 14"/>
            <p:cNvPicPr>
              <a:picLocks noChangeAspect="1"/>
            </p:cNvPicPr>
            <p:nvPr/>
          </p:nvPicPr>
          <p:blipFill rotWithShape="1">
            <a:blip r:embed="rId2"/>
            <a:srcRect l="33397" t="34690" r="33397" b="36149"/>
            <a:stretch/>
          </p:blipFill>
          <p:spPr>
            <a:xfrm>
              <a:off x="5976156" y="4403765"/>
              <a:ext cx="2268253" cy="1512168"/>
            </a:xfrm>
            <a:prstGeom prst="rect">
              <a:avLst/>
            </a:prstGeom>
          </p:spPr>
        </p:pic>
        <p:sp>
          <p:nvSpPr>
            <p:cNvPr id="20" name="Oval 19"/>
            <p:cNvSpPr/>
            <p:nvPr/>
          </p:nvSpPr>
          <p:spPr>
            <a:xfrm>
              <a:off x="6372200" y="5461214"/>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1" name="Oval 20"/>
            <p:cNvSpPr/>
            <p:nvPr/>
          </p:nvSpPr>
          <p:spPr>
            <a:xfrm>
              <a:off x="7308304" y="4999812"/>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4" name="TextBox 23"/>
            <p:cNvSpPr txBox="1"/>
            <p:nvPr/>
          </p:nvSpPr>
          <p:spPr>
            <a:xfrm>
              <a:off x="6038514" y="6090729"/>
              <a:ext cx="2143536" cy="307777"/>
            </a:xfrm>
            <a:prstGeom prst="rect">
              <a:avLst/>
            </a:prstGeom>
            <a:noFill/>
          </p:spPr>
          <p:txBody>
            <a:bodyPr wrap="none" rtlCol="0">
              <a:spAutoFit/>
            </a:bodyPr>
            <a:lstStyle/>
            <a:p>
              <a:r>
                <a:rPr lang="en-US" sz="1400" dirty="0" smtClean="0">
                  <a:solidFill>
                    <a:schemeClr val="bg2"/>
                  </a:solidFill>
                </a:rPr>
                <a:t>2 or 3 points instead of 4</a:t>
              </a:r>
              <a:endParaRPr lang="en-GB" sz="1400" dirty="0">
                <a:solidFill>
                  <a:schemeClr val="bg2"/>
                </a:solidFill>
              </a:endParaRPr>
            </a:p>
          </p:txBody>
        </p:sp>
      </p:grpSp>
      <p:grpSp>
        <p:nvGrpSpPr>
          <p:cNvPr id="9" name="Group 8"/>
          <p:cNvGrpSpPr/>
          <p:nvPr/>
        </p:nvGrpSpPr>
        <p:grpSpPr>
          <a:xfrm>
            <a:off x="3491880" y="4403765"/>
            <a:ext cx="2268253" cy="1994246"/>
            <a:chOff x="3491880" y="4403765"/>
            <a:chExt cx="2268253" cy="1994246"/>
          </a:xfrm>
        </p:grpSpPr>
        <p:pic>
          <p:nvPicPr>
            <p:cNvPr id="11" name="Picture 10"/>
            <p:cNvPicPr>
              <a:picLocks noChangeAspect="1"/>
            </p:cNvPicPr>
            <p:nvPr/>
          </p:nvPicPr>
          <p:blipFill rotWithShape="1">
            <a:blip r:embed="rId2"/>
            <a:srcRect l="33397" t="34690" r="33397" b="36149"/>
            <a:stretch/>
          </p:blipFill>
          <p:spPr>
            <a:xfrm>
              <a:off x="3491880" y="4403765"/>
              <a:ext cx="2268253" cy="1512168"/>
            </a:xfrm>
            <a:prstGeom prst="rect">
              <a:avLst/>
            </a:prstGeom>
          </p:spPr>
        </p:pic>
        <p:sp>
          <p:nvSpPr>
            <p:cNvPr id="12" name="Oval 11"/>
            <p:cNvSpPr/>
            <p:nvPr/>
          </p:nvSpPr>
          <p:spPr>
            <a:xfrm>
              <a:off x="5184068" y="4816704"/>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Oval 12"/>
            <p:cNvSpPr/>
            <p:nvPr/>
          </p:nvSpPr>
          <p:spPr>
            <a:xfrm>
              <a:off x="4391980" y="5210967"/>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3" name="TextBox 22"/>
            <p:cNvSpPr txBox="1"/>
            <p:nvPr/>
          </p:nvSpPr>
          <p:spPr>
            <a:xfrm>
              <a:off x="3737364" y="6090234"/>
              <a:ext cx="1786066" cy="307777"/>
            </a:xfrm>
            <a:prstGeom prst="rect">
              <a:avLst/>
            </a:prstGeom>
            <a:noFill/>
          </p:spPr>
          <p:txBody>
            <a:bodyPr wrap="none" rtlCol="0">
              <a:spAutoFit/>
            </a:bodyPr>
            <a:lstStyle/>
            <a:p>
              <a:r>
                <a:rPr lang="en-US" sz="1400" dirty="0" smtClean="0">
                  <a:solidFill>
                    <a:schemeClr val="bg2"/>
                  </a:solidFill>
                </a:rPr>
                <a:t>2 points instead of 3</a:t>
              </a:r>
              <a:endParaRPr lang="en-GB" sz="1400" dirty="0">
                <a:solidFill>
                  <a:schemeClr val="bg2"/>
                </a:solidFill>
              </a:endParaRPr>
            </a:p>
          </p:txBody>
        </p:sp>
      </p:grpSp>
      <p:grpSp>
        <p:nvGrpSpPr>
          <p:cNvPr id="7" name="Group 6"/>
          <p:cNvGrpSpPr/>
          <p:nvPr/>
        </p:nvGrpSpPr>
        <p:grpSpPr>
          <a:xfrm>
            <a:off x="1007604" y="4403765"/>
            <a:ext cx="2268253" cy="2151276"/>
            <a:chOff x="1007604" y="4403765"/>
            <a:chExt cx="2268253" cy="2151276"/>
          </a:xfrm>
        </p:grpSpPr>
        <p:pic>
          <p:nvPicPr>
            <p:cNvPr id="4" name="Picture 3"/>
            <p:cNvPicPr>
              <a:picLocks noChangeAspect="1"/>
            </p:cNvPicPr>
            <p:nvPr/>
          </p:nvPicPr>
          <p:blipFill rotWithShape="1">
            <a:blip r:embed="rId2"/>
            <a:srcRect l="33397" t="34690" r="33397" b="36149"/>
            <a:stretch/>
          </p:blipFill>
          <p:spPr>
            <a:xfrm>
              <a:off x="1007604" y="4403765"/>
              <a:ext cx="2268253" cy="1512168"/>
            </a:xfrm>
            <a:prstGeom prst="rect">
              <a:avLst/>
            </a:prstGeom>
          </p:spPr>
        </p:pic>
        <p:sp>
          <p:nvSpPr>
            <p:cNvPr id="6" name="Oval 5"/>
            <p:cNvSpPr/>
            <p:nvPr/>
          </p:nvSpPr>
          <p:spPr>
            <a:xfrm>
              <a:off x="1907704" y="5210967"/>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2" name="TextBox 21"/>
            <p:cNvSpPr txBox="1"/>
            <p:nvPr/>
          </p:nvSpPr>
          <p:spPr>
            <a:xfrm>
              <a:off x="1525983" y="6031821"/>
              <a:ext cx="1696298" cy="523220"/>
            </a:xfrm>
            <a:prstGeom prst="rect">
              <a:avLst/>
            </a:prstGeom>
            <a:noFill/>
          </p:spPr>
          <p:txBody>
            <a:bodyPr wrap="none" rtlCol="0">
              <a:spAutoFit/>
            </a:bodyPr>
            <a:lstStyle/>
            <a:p>
              <a:pPr algn="ctr"/>
              <a:r>
                <a:rPr lang="en-US" sz="1400" dirty="0" smtClean="0">
                  <a:solidFill>
                    <a:schemeClr val="bg2"/>
                  </a:solidFill>
                </a:rPr>
                <a:t>1 point instead of 2</a:t>
              </a:r>
              <a:br>
                <a:rPr lang="en-US" sz="1400" dirty="0" smtClean="0">
                  <a:solidFill>
                    <a:schemeClr val="bg2"/>
                  </a:solidFill>
                </a:rPr>
              </a:br>
              <a:r>
                <a:rPr lang="en-US" sz="1400" dirty="0" smtClean="0">
                  <a:solidFill>
                    <a:schemeClr val="bg2"/>
                  </a:solidFill>
                </a:rPr>
                <a:t>information lost</a:t>
              </a:r>
              <a:endParaRPr lang="en-GB" sz="1400" dirty="0">
                <a:solidFill>
                  <a:schemeClr val="bg2"/>
                </a:solidFill>
              </a:endParaRPr>
            </a:p>
          </p:txBody>
        </p:sp>
      </p:grpSp>
      <p:sp>
        <p:nvSpPr>
          <p:cNvPr id="2" name="Title 1"/>
          <p:cNvSpPr>
            <a:spLocks noGrp="1"/>
          </p:cNvSpPr>
          <p:nvPr>
            <p:ph type="title"/>
          </p:nvPr>
        </p:nvSpPr>
        <p:spPr/>
        <p:txBody>
          <a:bodyPr/>
          <a:lstStyle/>
          <a:p>
            <a:r>
              <a:rPr lang="en-US" dirty="0" smtClean="0"/>
              <a:t>If we lose some information …</a:t>
            </a:r>
            <a:endParaRPr lang="en-GB" dirty="0"/>
          </a:p>
        </p:txBody>
      </p:sp>
      <p:sp>
        <p:nvSpPr>
          <p:cNvPr id="3" name="Content Placeholder 2"/>
          <p:cNvSpPr>
            <a:spLocks noGrp="1"/>
          </p:cNvSpPr>
          <p:nvPr>
            <p:ph idx="1"/>
          </p:nvPr>
        </p:nvSpPr>
        <p:spPr/>
        <p:txBody>
          <a:bodyPr/>
          <a:lstStyle/>
          <a:p>
            <a:r>
              <a:rPr lang="en-US" dirty="0" smtClean="0"/>
              <a:t>If we transmit more than 2 points, we can lose any point, provided the total number of point left is &gt;= 2</a:t>
            </a:r>
            <a:endParaRPr lang="en-US" dirty="0"/>
          </a:p>
        </p:txBody>
      </p:sp>
      <p:sp>
        <p:nvSpPr>
          <p:cNvPr id="5" name="Oval 4"/>
          <p:cNvSpPr/>
          <p:nvPr/>
        </p:nvSpPr>
        <p:spPr>
          <a:xfrm>
            <a:off x="2699792" y="4816704"/>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9" name="Oval 18"/>
          <p:cNvSpPr/>
          <p:nvPr/>
        </p:nvSpPr>
        <p:spPr>
          <a:xfrm>
            <a:off x="4860032" y="4979829"/>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6" name="Oval 15"/>
          <p:cNvSpPr/>
          <p:nvPr/>
        </p:nvSpPr>
        <p:spPr>
          <a:xfrm>
            <a:off x="7668344" y="4816704"/>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7" name="Oval 16"/>
          <p:cNvSpPr/>
          <p:nvPr/>
        </p:nvSpPr>
        <p:spPr>
          <a:xfrm>
            <a:off x="6876256" y="5210967"/>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cxnSp>
        <p:nvCxnSpPr>
          <p:cNvPr id="8" name="Straight Connector 7"/>
          <p:cNvCxnSpPr/>
          <p:nvPr/>
        </p:nvCxnSpPr>
        <p:spPr bwMode="auto">
          <a:xfrm flipH="1">
            <a:off x="1700331" y="4581128"/>
            <a:ext cx="603417" cy="1101755"/>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8" name="Straight Connector 17"/>
          <p:cNvCxnSpPr/>
          <p:nvPr/>
        </p:nvCxnSpPr>
        <p:spPr bwMode="auto">
          <a:xfrm flipH="1">
            <a:off x="6048164" y="4639611"/>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4" name="Straight Connector 13"/>
          <p:cNvCxnSpPr/>
          <p:nvPr/>
        </p:nvCxnSpPr>
        <p:spPr bwMode="auto">
          <a:xfrm flipH="1">
            <a:off x="3563888" y="4639611"/>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sp>
        <p:nvSpPr>
          <p:cNvPr id="28" name="TextBox 27"/>
          <p:cNvSpPr txBox="1"/>
          <p:nvPr/>
        </p:nvSpPr>
        <p:spPr>
          <a:xfrm>
            <a:off x="1572470" y="4403765"/>
            <a:ext cx="497252" cy="707886"/>
          </a:xfrm>
          <a:prstGeom prst="rect">
            <a:avLst/>
          </a:prstGeom>
          <a:noFill/>
        </p:spPr>
        <p:txBody>
          <a:bodyPr wrap="none" rtlCol="0">
            <a:spAutoFit/>
          </a:bodyPr>
          <a:lstStyle/>
          <a:p>
            <a:r>
              <a:rPr lang="en-US" sz="4000" b="1" dirty="0" smtClean="0">
                <a:solidFill>
                  <a:schemeClr val="tx2">
                    <a:lumMod val="75000"/>
                  </a:schemeClr>
                </a:solidFill>
              </a:rPr>
              <a:t>?</a:t>
            </a:r>
            <a:endParaRPr lang="en-GB" b="1" dirty="0">
              <a:solidFill>
                <a:schemeClr val="tx2">
                  <a:lumMod val="75000"/>
                </a:schemeClr>
              </a:solidFill>
            </a:endParaRPr>
          </a:p>
        </p:txBody>
      </p:sp>
      <p:cxnSp>
        <p:nvCxnSpPr>
          <p:cNvPr id="31" name="Straight Connector 30"/>
          <p:cNvCxnSpPr/>
          <p:nvPr/>
        </p:nvCxnSpPr>
        <p:spPr bwMode="auto">
          <a:xfrm flipH="1" flipV="1">
            <a:off x="1723002" y="5191676"/>
            <a:ext cx="1353983" cy="305543"/>
          </a:xfrm>
          <a:prstGeom prst="line">
            <a:avLst/>
          </a:prstGeom>
          <a:noFill/>
          <a:ln w="38100" cap="flat" cmpd="sng" algn="ctr">
            <a:solidFill>
              <a:schemeClr val="tx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06895622"/>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childTnLst>
                                </p:cTn>
                              </p:par>
                              <p:par>
                                <p:cTn id="30" presetID="1" presetClass="entr" presetSubtype="0" fill="hold" grpId="1" nodeType="with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19"/>
                                        </p:tgtEl>
                                      </p:cBhvr>
                                    </p:animEffect>
                                    <p:set>
                                      <p:cBhvr>
                                        <p:cTn id="36" dur="1" fill="hold">
                                          <p:stCondLst>
                                            <p:cond delay="499"/>
                                          </p:stCondLst>
                                        </p:cTn>
                                        <p:tgtEl>
                                          <p:spTgt spid="1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16"/>
                                        </p:tgtEl>
                                      </p:cBhvr>
                                    </p:animEffect>
                                    <p:set>
                                      <p:cBhvr>
                                        <p:cTn id="53" dur="1" fill="hold">
                                          <p:stCondLst>
                                            <p:cond delay="499"/>
                                          </p:stCondLst>
                                        </p:cTn>
                                        <p:tgtEl>
                                          <p:spTgt spid="16"/>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17"/>
                                        </p:tgtEl>
                                      </p:cBhvr>
                                    </p:animEffect>
                                    <p:set>
                                      <p:cBhvr>
                                        <p:cTn id="58" dur="1" fill="hold">
                                          <p:stCondLst>
                                            <p:cond delay="499"/>
                                          </p:stCondLst>
                                        </p:cTn>
                                        <p:tgtEl>
                                          <p:spTgt spid="1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9" grpId="0" animBg="1"/>
      <p:bldP spid="19" grpId="1" animBg="1"/>
      <p:bldP spid="16" grpId="0" animBg="1"/>
      <p:bldP spid="16" grpId="1" animBg="1"/>
      <p:bldP spid="17" grpId="0" animBg="1"/>
      <p:bldP spid="17" grpId="1" animBg="1"/>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we have an error …</a:t>
            </a:r>
            <a:endParaRPr lang="en-GB" dirty="0"/>
          </a:p>
        </p:txBody>
      </p:sp>
      <p:sp>
        <p:nvSpPr>
          <p:cNvPr id="3" name="Content Placeholder 2"/>
          <p:cNvSpPr>
            <a:spLocks noGrp="1"/>
          </p:cNvSpPr>
          <p:nvPr>
            <p:ph idx="1"/>
          </p:nvPr>
        </p:nvSpPr>
        <p:spPr/>
        <p:txBody>
          <a:bodyPr/>
          <a:lstStyle/>
          <a:p>
            <a:r>
              <a:rPr lang="en-US" dirty="0" smtClean="0"/>
              <a:t>If there is an error, I can detect it if I have transmitted more than 2 points, and correct it if have transmitted more than 3 points</a:t>
            </a:r>
            <a:endParaRPr lang="en-US" dirty="0"/>
          </a:p>
        </p:txBody>
      </p:sp>
      <p:grpSp>
        <p:nvGrpSpPr>
          <p:cNvPr id="25" name="Group 24"/>
          <p:cNvGrpSpPr/>
          <p:nvPr/>
        </p:nvGrpSpPr>
        <p:grpSpPr>
          <a:xfrm>
            <a:off x="1007604" y="3933056"/>
            <a:ext cx="2268253" cy="2184770"/>
            <a:chOff x="1007604" y="3933056"/>
            <a:chExt cx="2268253" cy="2184770"/>
          </a:xfrm>
        </p:grpSpPr>
        <p:pic>
          <p:nvPicPr>
            <p:cNvPr id="4" name="Picture 3"/>
            <p:cNvPicPr>
              <a:picLocks noChangeAspect="1"/>
            </p:cNvPicPr>
            <p:nvPr/>
          </p:nvPicPr>
          <p:blipFill rotWithShape="1">
            <a:blip r:embed="rId2"/>
            <a:srcRect l="33397" t="34690" r="33397" b="36149"/>
            <a:stretch/>
          </p:blipFill>
          <p:spPr>
            <a:xfrm>
              <a:off x="1007604" y="3933056"/>
              <a:ext cx="2268253" cy="1512168"/>
            </a:xfrm>
            <a:prstGeom prst="rect">
              <a:avLst/>
            </a:prstGeom>
          </p:spPr>
        </p:pic>
        <p:sp>
          <p:nvSpPr>
            <p:cNvPr id="5" name="Oval 4"/>
            <p:cNvSpPr/>
            <p:nvPr/>
          </p:nvSpPr>
          <p:spPr>
            <a:xfrm>
              <a:off x="2699792" y="4869160"/>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6" name="Oval 5"/>
            <p:cNvSpPr/>
            <p:nvPr/>
          </p:nvSpPr>
          <p:spPr>
            <a:xfrm>
              <a:off x="1907704"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2" name="TextBox 21"/>
            <p:cNvSpPr txBox="1"/>
            <p:nvPr/>
          </p:nvSpPr>
          <p:spPr>
            <a:xfrm>
              <a:off x="1210573" y="5594606"/>
              <a:ext cx="2013693" cy="523220"/>
            </a:xfrm>
            <a:prstGeom prst="rect">
              <a:avLst/>
            </a:prstGeom>
            <a:noFill/>
          </p:spPr>
          <p:txBody>
            <a:bodyPr wrap="none" rtlCol="0">
              <a:spAutoFit/>
            </a:bodyPr>
            <a:lstStyle/>
            <a:p>
              <a:pPr algn="ctr"/>
              <a:r>
                <a:rPr lang="en-US" sz="1400" dirty="0" smtClean="0">
                  <a:solidFill>
                    <a:schemeClr val="bg2"/>
                  </a:solidFill>
                </a:rPr>
                <a:t>Information lost </a:t>
              </a:r>
              <a:br>
                <a:rPr lang="en-US" sz="1400" dirty="0" smtClean="0">
                  <a:solidFill>
                    <a:schemeClr val="bg2"/>
                  </a:solidFill>
                </a:rPr>
              </a:br>
              <a:r>
                <a:rPr lang="en-US" sz="1400" dirty="0" smtClean="0">
                  <a:solidFill>
                    <a:schemeClr val="bg2"/>
                  </a:solidFill>
                </a:rPr>
                <a:t>(and you do not notice)</a:t>
              </a:r>
              <a:endParaRPr lang="en-GB" sz="1400" dirty="0">
                <a:solidFill>
                  <a:schemeClr val="bg2"/>
                </a:solidFill>
              </a:endParaRPr>
            </a:p>
          </p:txBody>
        </p:sp>
      </p:grpSp>
      <p:grpSp>
        <p:nvGrpSpPr>
          <p:cNvPr id="26" name="Group 25"/>
          <p:cNvGrpSpPr/>
          <p:nvPr/>
        </p:nvGrpSpPr>
        <p:grpSpPr>
          <a:xfrm>
            <a:off x="3491880" y="3933056"/>
            <a:ext cx="2268253" cy="2633653"/>
            <a:chOff x="3491880" y="3933056"/>
            <a:chExt cx="2268253" cy="2633653"/>
          </a:xfrm>
        </p:grpSpPr>
        <p:pic>
          <p:nvPicPr>
            <p:cNvPr id="11" name="Picture 10"/>
            <p:cNvPicPr>
              <a:picLocks noChangeAspect="1"/>
            </p:cNvPicPr>
            <p:nvPr/>
          </p:nvPicPr>
          <p:blipFill rotWithShape="1">
            <a:blip r:embed="rId2"/>
            <a:srcRect l="33397" t="34690" r="33397" b="36149"/>
            <a:stretch/>
          </p:blipFill>
          <p:spPr>
            <a:xfrm>
              <a:off x="3491880" y="3933056"/>
              <a:ext cx="2268253" cy="1512168"/>
            </a:xfrm>
            <a:prstGeom prst="rect">
              <a:avLst/>
            </a:prstGeom>
          </p:spPr>
        </p:pic>
        <p:sp>
          <p:nvSpPr>
            <p:cNvPr id="12" name="Oval 11"/>
            <p:cNvSpPr/>
            <p:nvPr/>
          </p:nvSpPr>
          <p:spPr>
            <a:xfrm>
              <a:off x="5184068"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Oval 12"/>
            <p:cNvSpPr/>
            <p:nvPr/>
          </p:nvSpPr>
          <p:spPr>
            <a:xfrm>
              <a:off x="4391980"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9" name="Oval 18"/>
            <p:cNvSpPr/>
            <p:nvPr/>
          </p:nvSpPr>
          <p:spPr>
            <a:xfrm>
              <a:off x="4860032" y="494116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3" name="TextBox 22"/>
            <p:cNvSpPr txBox="1"/>
            <p:nvPr/>
          </p:nvSpPr>
          <p:spPr>
            <a:xfrm>
              <a:off x="3826004" y="5612602"/>
              <a:ext cx="1636987" cy="954107"/>
            </a:xfrm>
            <a:prstGeom prst="rect">
              <a:avLst/>
            </a:prstGeom>
            <a:noFill/>
          </p:spPr>
          <p:txBody>
            <a:bodyPr wrap="none" rtlCol="0">
              <a:spAutoFit/>
            </a:bodyPr>
            <a:lstStyle/>
            <a:p>
              <a:pPr algn="ctr"/>
              <a:r>
                <a:rPr lang="en-US" sz="1400" dirty="0" smtClean="0">
                  <a:solidFill>
                    <a:schemeClr val="bg2"/>
                  </a:solidFill>
                </a:rPr>
                <a:t>Error detection</a:t>
              </a:r>
            </a:p>
            <a:p>
              <a:pPr algn="ctr"/>
              <a:r>
                <a:rPr lang="en-US" sz="1400" dirty="0" smtClean="0">
                  <a:solidFill>
                    <a:schemeClr val="bg2"/>
                  </a:solidFill>
                </a:rPr>
                <a:t>Information is lost </a:t>
              </a:r>
              <a:r>
                <a:rPr lang="en-US" sz="1400" dirty="0">
                  <a:solidFill>
                    <a:schemeClr val="bg2"/>
                  </a:solidFill>
                </a:rPr>
                <a:t/>
              </a:r>
              <a:br>
                <a:rPr lang="en-US" sz="1400" dirty="0">
                  <a:solidFill>
                    <a:schemeClr val="bg2"/>
                  </a:solidFill>
                </a:rPr>
              </a:br>
              <a:r>
                <a:rPr lang="en-US" sz="1400" dirty="0" smtClean="0">
                  <a:solidFill>
                    <a:schemeClr val="bg2"/>
                  </a:solidFill>
                </a:rPr>
                <a:t>(and you notice</a:t>
              </a:r>
              <a:r>
                <a:rPr lang="en-US" sz="1400" dirty="0">
                  <a:solidFill>
                    <a:schemeClr val="bg2"/>
                  </a:solidFill>
                </a:rPr>
                <a:t>)</a:t>
              </a:r>
              <a:endParaRPr lang="en-GB" sz="1400" dirty="0">
                <a:solidFill>
                  <a:schemeClr val="bg2"/>
                </a:solidFill>
              </a:endParaRPr>
            </a:p>
            <a:p>
              <a:endParaRPr lang="en-GB" sz="1400" dirty="0">
                <a:solidFill>
                  <a:schemeClr val="bg2"/>
                </a:solidFill>
              </a:endParaRPr>
            </a:p>
          </p:txBody>
        </p:sp>
      </p:grpSp>
      <p:grpSp>
        <p:nvGrpSpPr>
          <p:cNvPr id="27" name="Group 26"/>
          <p:cNvGrpSpPr/>
          <p:nvPr/>
        </p:nvGrpSpPr>
        <p:grpSpPr>
          <a:xfrm>
            <a:off x="5976156" y="3933056"/>
            <a:ext cx="2268253" cy="2189052"/>
            <a:chOff x="5976156" y="3933056"/>
            <a:chExt cx="2268253" cy="2189052"/>
          </a:xfrm>
        </p:grpSpPr>
        <p:pic>
          <p:nvPicPr>
            <p:cNvPr id="15" name="Picture 14"/>
            <p:cNvPicPr>
              <a:picLocks noChangeAspect="1"/>
            </p:cNvPicPr>
            <p:nvPr/>
          </p:nvPicPr>
          <p:blipFill rotWithShape="1">
            <a:blip r:embed="rId2"/>
            <a:srcRect l="33397" t="34690" r="33397" b="36149"/>
            <a:stretch/>
          </p:blipFill>
          <p:spPr>
            <a:xfrm>
              <a:off x="5976156" y="3933056"/>
              <a:ext cx="2268253" cy="1512168"/>
            </a:xfrm>
            <a:prstGeom prst="rect">
              <a:avLst/>
            </a:prstGeom>
          </p:spPr>
        </p:pic>
        <p:sp>
          <p:nvSpPr>
            <p:cNvPr id="16" name="Oval 15"/>
            <p:cNvSpPr/>
            <p:nvPr/>
          </p:nvSpPr>
          <p:spPr>
            <a:xfrm>
              <a:off x="7668344"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7" name="Oval 16"/>
            <p:cNvSpPr/>
            <p:nvPr/>
          </p:nvSpPr>
          <p:spPr>
            <a:xfrm>
              <a:off x="6876256"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0" name="Oval 19"/>
            <p:cNvSpPr/>
            <p:nvPr/>
          </p:nvSpPr>
          <p:spPr>
            <a:xfrm>
              <a:off x="6372200" y="499050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1" name="Oval 20"/>
            <p:cNvSpPr/>
            <p:nvPr/>
          </p:nvSpPr>
          <p:spPr>
            <a:xfrm>
              <a:off x="7308304" y="494116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4" name="TextBox 23"/>
            <p:cNvSpPr txBox="1"/>
            <p:nvPr/>
          </p:nvSpPr>
          <p:spPr>
            <a:xfrm>
              <a:off x="6073073" y="5598888"/>
              <a:ext cx="2103461" cy="523220"/>
            </a:xfrm>
            <a:prstGeom prst="rect">
              <a:avLst/>
            </a:prstGeom>
            <a:noFill/>
          </p:spPr>
          <p:txBody>
            <a:bodyPr wrap="none" rtlCol="0">
              <a:spAutoFit/>
            </a:bodyPr>
            <a:lstStyle/>
            <a:p>
              <a:pPr algn="ctr"/>
              <a:r>
                <a:rPr lang="en-US" sz="1400" dirty="0" smtClean="0">
                  <a:solidFill>
                    <a:schemeClr val="bg2"/>
                  </a:solidFill>
                </a:rPr>
                <a:t>Error correction</a:t>
              </a:r>
            </a:p>
            <a:p>
              <a:pPr algn="ctr"/>
              <a:r>
                <a:rPr lang="en-US" sz="1400" dirty="0" smtClean="0">
                  <a:solidFill>
                    <a:schemeClr val="bg2"/>
                  </a:solidFill>
                </a:rPr>
                <a:t>Information is recovered</a:t>
              </a:r>
              <a:endParaRPr lang="en-GB" sz="1400" dirty="0">
                <a:solidFill>
                  <a:schemeClr val="bg2"/>
                </a:solidFill>
              </a:endParaRPr>
            </a:p>
          </p:txBody>
        </p:sp>
      </p:grpSp>
      <p:cxnSp>
        <p:nvCxnSpPr>
          <p:cNvPr id="8" name="Straight Connector 7"/>
          <p:cNvCxnSpPr/>
          <p:nvPr/>
        </p:nvCxnSpPr>
        <p:spPr bwMode="auto">
          <a:xfrm flipH="1" flipV="1">
            <a:off x="1325880" y="4670276"/>
            <a:ext cx="1783080" cy="289560"/>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8" name="Straight Connector 17"/>
          <p:cNvCxnSpPr/>
          <p:nvPr/>
        </p:nvCxnSpPr>
        <p:spPr bwMode="auto">
          <a:xfrm flipH="1">
            <a:off x="6048164" y="41746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4" name="Straight Connector 13"/>
          <p:cNvCxnSpPr/>
          <p:nvPr/>
        </p:nvCxnSpPr>
        <p:spPr bwMode="auto">
          <a:xfrm flipH="1">
            <a:off x="3563888" y="41746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31" name="Straight Connector 30"/>
          <p:cNvCxnSpPr/>
          <p:nvPr/>
        </p:nvCxnSpPr>
        <p:spPr bwMode="auto">
          <a:xfrm flipH="1" flipV="1">
            <a:off x="3848100" y="4521888"/>
            <a:ext cx="1464864" cy="639496"/>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37" name="Straight Connector 36"/>
          <p:cNvCxnSpPr/>
          <p:nvPr/>
        </p:nvCxnSpPr>
        <p:spPr bwMode="auto">
          <a:xfrm flipH="1">
            <a:off x="4761470" y="4137660"/>
            <a:ext cx="579758" cy="1089494"/>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42" name="Straight Arrow Connector 41"/>
          <p:cNvCxnSpPr/>
          <p:nvPr/>
        </p:nvCxnSpPr>
        <p:spPr bwMode="auto">
          <a:xfrm flipH="1" flipV="1">
            <a:off x="7331697" y="4589371"/>
            <a:ext cx="5392" cy="326958"/>
          </a:xfrm>
          <a:prstGeom prst="straightConnector1">
            <a:avLst/>
          </a:prstGeom>
          <a:noFill/>
          <a:ln w="12700" cap="flat" cmpd="sng" algn="ctr">
            <a:solidFill>
              <a:schemeClr val="accent6">
                <a:lumMod val="75000"/>
              </a:schemeClr>
            </a:solidFill>
            <a:prstDash val="solid"/>
            <a:round/>
            <a:headEnd type="none" w="med" len="med"/>
            <a:tailEnd type="triangle"/>
          </a:ln>
          <a:effectLst/>
        </p:spPr>
      </p:cxnSp>
      <p:sp>
        <p:nvSpPr>
          <p:cNvPr id="44" name="TextBox 43"/>
          <p:cNvSpPr txBox="1"/>
          <p:nvPr/>
        </p:nvSpPr>
        <p:spPr>
          <a:xfrm>
            <a:off x="4246474" y="3996318"/>
            <a:ext cx="497252" cy="707886"/>
          </a:xfrm>
          <a:prstGeom prst="rect">
            <a:avLst/>
          </a:prstGeom>
          <a:noFill/>
        </p:spPr>
        <p:txBody>
          <a:bodyPr wrap="none" rtlCol="0">
            <a:spAutoFit/>
          </a:bodyPr>
          <a:lstStyle/>
          <a:p>
            <a:r>
              <a:rPr lang="en-US" sz="4000" b="1" dirty="0" smtClean="0">
                <a:solidFill>
                  <a:schemeClr val="tx2">
                    <a:lumMod val="75000"/>
                  </a:schemeClr>
                </a:solidFill>
              </a:rPr>
              <a:t>?</a:t>
            </a:r>
            <a:endParaRPr lang="en-GB" b="1" dirty="0">
              <a:solidFill>
                <a:schemeClr val="tx2">
                  <a:lumMod val="75000"/>
                </a:schemeClr>
              </a:solidFill>
            </a:endParaRPr>
          </a:p>
        </p:txBody>
      </p:sp>
      <p:cxnSp>
        <p:nvCxnSpPr>
          <p:cNvPr id="29" name="Straight Arrow Connector 28"/>
          <p:cNvCxnSpPr/>
          <p:nvPr/>
        </p:nvCxnSpPr>
        <p:spPr bwMode="auto">
          <a:xfrm>
            <a:off x="2725962" y="4485038"/>
            <a:ext cx="496" cy="328210"/>
          </a:xfrm>
          <a:prstGeom prst="straightConnector1">
            <a:avLst/>
          </a:prstGeom>
          <a:noFill/>
          <a:ln w="127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501740824"/>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have </a:t>
            </a:r>
            <a:r>
              <a:rPr lang="en-US" dirty="0" err="1" smtClean="0"/>
              <a:t>checksumming</a:t>
            </a:r>
            <a:r>
              <a:rPr lang="en-US" dirty="0" smtClean="0"/>
              <a:t> on data …</a:t>
            </a:r>
            <a:endParaRPr lang="en-GB" dirty="0"/>
          </a:p>
        </p:txBody>
      </p:sp>
      <p:sp>
        <p:nvSpPr>
          <p:cNvPr id="3" name="Content Placeholder 2"/>
          <p:cNvSpPr>
            <a:spLocks noGrp="1"/>
          </p:cNvSpPr>
          <p:nvPr>
            <p:ph idx="1"/>
          </p:nvPr>
        </p:nvSpPr>
        <p:spPr/>
        <p:txBody>
          <a:bodyPr/>
          <a:lstStyle/>
          <a:p>
            <a:r>
              <a:rPr lang="en-US" dirty="0" smtClean="0"/>
              <a:t>You can detect errors by verifying the consistency of the data with the respective checksums. So you can detect errors independently.</a:t>
            </a:r>
          </a:p>
          <a:p>
            <a:r>
              <a:rPr lang="en-US" dirty="0" smtClean="0"/>
              <a:t>… and use all redundancy for error correction</a:t>
            </a:r>
          </a:p>
        </p:txBody>
      </p:sp>
      <p:grpSp>
        <p:nvGrpSpPr>
          <p:cNvPr id="25" name="Group 24"/>
          <p:cNvGrpSpPr/>
          <p:nvPr/>
        </p:nvGrpSpPr>
        <p:grpSpPr>
          <a:xfrm>
            <a:off x="1007604" y="3933056"/>
            <a:ext cx="2268253" cy="2184770"/>
            <a:chOff x="1007604" y="3933056"/>
            <a:chExt cx="2268253" cy="2184770"/>
          </a:xfrm>
        </p:grpSpPr>
        <p:pic>
          <p:nvPicPr>
            <p:cNvPr id="4" name="Picture 3"/>
            <p:cNvPicPr>
              <a:picLocks noChangeAspect="1"/>
            </p:cNvPicPr>
            <p:nvPr/>
          </p:nvPicPr>
          <p:blipFill rotWithShape="1">
            <a:blip r:embed="rId2"/>
            <a:srcRect l="33397" t="34690" r="33397" b="36149"/>
            <a:stretch/>
          </p:blipFill>
          <p:spPr>
            <a:xfrm>
              <a:off x="1007604" y="3933056"/>
              <a:ext cx="2268253" cy="1512168"/>
            </a:xfrm>
            <a:prstGeom prst="rect">
              <a:avLst/>
            </a:prstGeom>
          </p:spPr>
        </p:pic>
        <p:sp>
          <p:nvSpPr>
            <p:cNvPr id="5" name="Oval 4"/>
            <p:cNvSpPr/>
            <p:nvPr/>
          </p:nvSpPr>
          <p:spPr>
            <a:xfrm>
              <a:off x="2699792" y="4869160"/>
              <a:ext cx="72008" cy="72008"/>
            </a:xfrm>
            <a:prstGeom prst="ellipse">
              <a:avLst/>
            </a:prstGeom>
            <a:solidFill>
              <a:srgbClr val="FF0000"/>
            </a:solidFill>
            <a:ln w="25400" cap="flat" cmpd="sng" algn="ctr">
              <a:solidFill>
                <a:srgbClr val="FFC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6" name="Oval 5"/>
            <p:cNvSpPr/>
            <p:nvPr/>
          </p:nvSpPr>
          <p:spPr>
            <a:xfrm>
              <a:off x="1907704"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2" name="TextBox 21"/>
            <p:cNvSpPr txBox="1"/>
            <p:nvPr/>
          </p:nvSpPr>
          <p:spPr>
            <a:xfrm>
              <a:off x="1483885" y="5594606"/>
              <a:ext cx="1467068" cy="523220"/>
            </a:xfrm>
            <a:prstGeom prst="rect">
              <a:avLst/>
            </a:prstGeom>
            <a:noFill/>
          </p:spPr>
          <p:txBody>
            <a:bodyPr wrap="none" rtlCol="0">
              <a:spAutoFit/>
            </a:bodyPr>
            <a:lstStyle/>
            <a:p>
              <a:pPr algn="ctr"/>
              <a:r>
                <a:rPr lang="en-US" sz="1400" dirty="0" smtClean="0">
                  <a:solidFill>
                    <a:schemeClr val="bg2"/>
                  </a:solidFill>
                </a:rPr>
                <a:t>Information lost </a:t>
              </a:r>
              <a:br>
                <a:rPr lang="en-US" sz="1400" dirty="0" smtClean="0">
                  <a:solidFill>
                    <a:schemeClr val="bg2"/>
                  </a:solidFill>
                </a:rPr>
              </a:br>
              <a:r>
                <a:rPr lang="en-US" sz="1400" dirty="0" smtClean="0">
                  <a:solidFill>
                    <a:schemeClr val="bg2"/>
                  </a:solidFill>
                </a:rPr>
                <a:t>(and you notice)</a:t>
              </a:r>
              <a:endParaRPr lang="en-GB" sz="1400" dirty="0">
                <a:solidFill>
                  <a:schemeClr val="bg2"/>
                </a:solidFill>
              </a:endParaRPr>
            </a:p>
          </p:txBody>
        </p:sp>
      </p:grpSp>
      <p:grpSp>
        <p:nvGrpSpPr>
          <p:cNvPr id="26" name="Group 25"/>
          <p:cNvGrpSpPr/>
          <p:nvPr/>
        </p:nvGrpSpPr>
        <p:grpSpPr>
          <a:xfrm>
            <a:off x="3491880" y="3933056"/>
            <a:ext cx="2268253" cy="2418210"/>
            <a:chOff x="3491880" y="3933056"/>
            <a:chExt cx="2268253" cy="2418210"/>
          </a:xfrm>
        </p:grpSpPr>
        <p:pic>
          <p:nvPicPr>
            <p:cNvPr id="11" name="Picture 10"/>
            <p:cNvPicPr>
              <a:picLocks noChangeAspect="1"/>
            </p:cNvPicPr>
            <p:nvPr/>
          </p:nvPicPr>
          <p:blipFill rotWithShape="1">
            <a:blip r:embed="rId2"/>
            <a:srcRect l="33397" t="34690" r="33397" b="36149"/>
            <a:stretch/>
          </p:blipFill>
          <p:spPr>
            <a:xfrm>
              <a:off x="3491880" y="3933056"/>
              <a:ext cx="2268253" cy="1512168"/>
            </a:xfrm>
            <a:prstGeom prst="rect">
              <a:avLst/>
            </a:prstGeom>
          </p:spPr>
        </p:pic>
        <p:sp>
          <p:nvSpPr>
            <p:cNvPr id="12" name="Oval 11"/>
            <p:cNvSpPr/>
            <p:nvPr/>
          </p:nvSpPr>
          <p:spPr>
            <a:xfrm>
              <a:off x="5184068"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Oval 12"/>
            <p:cNvSpPr/>
            <p:nvPr/>
          </p:nvSpPr>
          <p:spPr>
            <a:xfrm>
              <a:off x="4391980" y="4740258"/>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9" name="Oval 18"/>
            <p:cNvSpPr/>
            <p:nvPr/>
          </p:nvSpPr>
          <p:spPr>
            <a:xfrm>
              <a:off x="4860032" y="4941168"/>
              <a:ext cx="72008" cy="72008"/>
            </a:xfrm>
            <a:prstGeom prst="ellipse">
              <a:avLst/>
            </a:prstGeom>
            <a:solidFill>
              <a:srgbClr val="FF0000"/>
            </a:solidFill>
            <a:ln w="25400" cap="flat" cmpd="sng" algn="ctr">
              <a:solidFill>
                <a:srgbClr val="FFC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3" name="TextBox 22"/>
            <p:cNvSpPr txBox="1"/>
            <p:nvPr/>
          </p:nvSpPr>
          <p:spPr>
            <a:xfrm>
              <a:off x="3592771" y="5612602"/>
              <a:ext cx="2103461" cy="738664"/>
            </a:xfrm>
            <a:prstGeom prst="rect">
              <a:avLst/>
            </a:prstGeom>
            <a:noFill/>
          </p:spPr>
          <p:txBody>
            <a:bodyPr wrap="none" rtlCol="0">
              <a:spAutoFit/>
            </a:bodyPr>
            <a:lstStyle/>
            <a:p>
              <a:pPr algn="ctr"/>
              <a:r>
                <a:rPr lang="en-US" sz="1400" dirty="0" smtClean="0">
                  <a:solidFill>
                    <a:schemeClr val="bg2"/>
                  </a:solidFill>
                </a:rPr>
                <a:t>Error correction</a:t>
              </a:r>
            </a:p>
            <a:p>
              <a:pPr algn="ctr"/>
              <a:r>
                <a:rPr lang="en-US" sz="1400" dirty="0" smtClean="0">
                  <a:solidFill>
                    <a:schemeClr val="bg2"/>
                  </a:solidFill>
                </a:rPr>
                <a:t>Information is recovered</a:t>
              </a:r>
              <a:endParaRPr lang="en-GB" sz="1400" dirty="0">
                <a:solidFill>
                  <a:schemeClr val="bg2"/>
                </a:solidFill>
              </a:endParaRPr>
            </a:p>
            <a:p>
              <a:endParaRPr lang="en-GB" sz="1400" dirty="0">
                <a:solidFill>
                  <a:schemeClr val="bg2"/>
                </a:solidFill>
              </a:endParaRPr>
            </a:p>
          </p:txBody>
        </p:sp>
      </p:grpSp>
      <p:grpSp>
        <p:nvGrpSpPr>
          <p:cNvPr id="27" name="Group 26"/>
          <p:cNvGrpSpPr/>
          <p:nvPr/>
        </p:nvGrpSpPr>
        <p:grpSpPr>
          <a:xfrm>
            <a:off x="5943230" y="3933056"/>
            <a:ext cx="2363147" cy="2189052"/>
            <a:chOff x="5943230" y="3933056"/>
            <a:chExt cx="2363147" cy="2189052"/>
          </a:xfrm>
        </p:grpSpPr>
        <p:pic>
          <p:nvPicPr>
            <p:cNvPr id="15" name="Picture 14"/>
            <p:cNvPicPr>
              <a:picLocks noChangeAspect="1"/>
            </p:cNvPicPr>
            <p:nvPr/>
          </p:nvPicPr>
          <p:blipFill rotWithShape="1">
            <a:blip r:embed="rId2"/>
            <a:srcRect l="33397" t="34690" r="33397" b="36149"/>
            <a:stretch/>
          </p:blipFill>
          <p:spPr>
            <a:xfrm>
              <a:off x="5976156" y="3933056"/>
              <a:ext cx="2268253" cy="1512168"/>
            </a:xfrm>
            <a:prstGeom prst="rect">
              <a:avLst/>
            </a:prstGeom>
          </p:spPr>
        </p:pic>
        <p:sp>
          <p:nvSpPr>
            <p:cNvPr id="16" name="Oval 15"/>
            <p:cNvSpPr/>
            <p:nvPr/>
          </p:nvSpPr>
          <p:spPr>
            <a:xfrm>
              <a:off x="7668344" y="434599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7" name="Oval 16"/>
            <p:cNvSpPr/>
            <p:nvPr/>
          </p:nvSpPr>
          <p:spPr>
            <a:xfrm>
              <a:off x="6876256" y="4077072"/>
              <a:ext cx="72008" cy="72008"/>
            </a:xfrm>
            <a:prstGeom prst="ellipse">
              <a:avLst/>
            </a:prstGeom>
            <a:solidFill>
              <a:srgbClr val="FF0000"/>
            </a:solidFill>
            <a:ln w="25400" cap="flat" cmpd="sng" algn="ctr">
              <a:solidFill>
                <a:srgbClr val="FFC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0" name="Oval 19"/>
            <p:cNvSpPr/>
            <p:nvPr/>
          </p:nvSpPr>
          <p:spPr>
            <a:xfrm>
              <a:off x="6372200" y="4990505"/>
              <a:ext cx="72008" cy="72008"/>
            </a:xfrm>
            <a:prstGeom prst="ellipse">
              <a:avLst/>
            </a:pr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1" name="Oval 20"/>
            <p:cNvSpPr/>
            <p:nvPr/>
          </p:nvSpPr>
          <p:spPr>
            <a:xfrm>
              <a:off x="7308304" y="4941168"/>
              <a:ext cx="72008" cy="72008"/>
            </a:xfrm>
            <a:prstGeom prst="ellipse">
              <a:avLst/>
            </a:prstGeom>
            <a:solidFill>
              <a:srgbClr val="FF0000"/>
            </a:solidFill>
            <a:ln w="25400" cap="flat" cmpd="sng" algn="ctr">
              <a:solidFill>
                <a:srgbClr val="FFC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4" name="TextBox 23"/>
            <p:cNvSpPr txBox="1"/>
            <p:nvPr/>
          </p:nvSpPr>
          <p:spPr>
            <a:xfrm>
              <a:off x="5943230" y="5598888"/>
              <a:ext cx="2363147" cy="523220"/>
            </a:xfrm>
            <a:prstGeom prst="rect">
              <a:avLst/>
            </a:prstGeom>
            <a:noFill/>
          </p:spPr>
          <p:txBody>
            <a:bodyPr wrap="none" rtlCol="0">
              <a:spAutoFit/>
            </a:bodyPr>
            <a:lstStyle/>
            <a:p>
              <a:pPr algn="ctr"/>
              <a:r>
                <a:rPr lang="en-US" sz="1400" dirty="0" smtClean="0">
                  <a:solidFill>
                    <a:schemeClr val="bg2"/>
                  </a:solidFill>
                </a:rPr>
                <a:t>2 Error corrections possible</a:t>
              </a:r>
            </a:p>
            <a:p>
              <a:pPr algn="ctr"/>
              <a:r>
                <a:rPr lang="en-US" sz="1400" dirty="0" smtClean="0">
                  <a:solidFill>
                    <a:schemeClr val="bg2"/>
                  </a:solidFill>
                </a:rPr>
                <a:t>Information is recovered</a:t>
              </a:r>
              <a:endParaRPr lang="en-GB" sz="1400" dirty="0">
                <a:solidFill>
                  <a:schemeClr val="bg2"/>
                </a:solidFill>
              </a:endParaRPr>
            </a:p>
          </p:txBody>
        </p:sp>
      </p:grpSp>
      <p:cxnSp>
        <p:nvCxnSpPr>
          <p:cNvPr id="18" name="Straight Connector 17"/>
          <p:cNvCxnSpPr/>
          <p:nvPr/>
        </p:nvCxnSpPr>
        <p:spPr bwMode="auto">
          <a:xfrm flipH="1">
            <a:off x="6066166" y="4167385"/>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14" name="Straight Connector 13"/>
          <p:cNvCxnSpPr/>
          <p:nvPr/>
        </p:nvCxnSpPr>
        <p:spPr bwMode="auto">
          <a:xfrm flipH="1">
            <a:off x="3563888" y="4174627"/>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42" name="Straight Arrow Connector 41"/>
          <p:cNvCxnSpPr/>
          <p:nvPr/>
        </p:nvCxnSpPr>
        <p:spPr bwMode="auto">
          <a:xfrm flipH="1" flipV="1">
            <a:off x="7331697" y="4589371"/>
            <a:ext cx="5392" cy="326958"/>
          </a:xfrm>
          <a:prstGeom prst="straightConnector1">
            <a:avLst/>
          </a:prstGeom>
          <a:noFill/>
          <a:ln w="12700" cap="flat" cmpd="sng" algn="ctr">
            <a:solidFill>
              <a:schemeClr val="accent6">
                <a:lumMod val="75000"/>
              </a:schemeClr>
            </a:solidFill>
            <a:prstDash val="solid"/>
            <a:round/>
            <a:headEnd type="none" w="med" len="med"/>
            <a:tailEnd type="triangle"/>
          </a:ln>
          <a:effectLst/>
        </p:spPr>
      </p:cxnSp>
      <p:cxnSp>
        <p:nvCxnSpPr>
          <p:cNvPr id="28" name="Straight Connector 27"/>
          <p:cNvCxnSpPr/>
          <p:nvPr/>
        </p:nvCxnSpPr>
        <p:spPr bwMode="auto">
          <a:xfrm flipH="1">
            <a:off x="1079612" y="4173283"/>
            <a:ext cx="2088232" cy="1016473"/>
          </a:xfrm>
          <a:prstGeom prst="line">
            <a:avLst/>
          </a:prstGeom>
          <a:noFill/>
          <a:ln w="38100" cap="flat" cmpd="sng" algn="ctr">
            <a:solidFill>
              <a:schemeClr val="tx2">
                <a:lumMod val="75000"/>
              </a:schemeClr>
            </a:solidFill>
            <a:prstDash val="solid"/>
            <a:round/>
            <a:headEnd type="none" w="med" len="med"/>
            <a:tailEnd type="none" w="med" len="med"/>
          </a:ln>
          <a:effectLst/>
        </p:spPr>
      </p:cxnSp>
      <p:cxnSp>
        <p:nvCxnSpPr>
          <p:cNvPr id="29" name="Straight Connector 28"/>
          <p:cNvCxnSpPr/>
          <p:nvPr/>
        </p:nvCxnSpPr>
        <p:spPr bwMode="auto">
          <a:xfrm flipH="1" flipV="1">
            <a:off x="1374988" y="4520932"/>
            <a:ext cx="1464864" cy="639496"/>
          </a:xfrm>
          <a:prstGeom prst="line">
            <a:avLst/>
          </a:prstGeom>
          <a:noFill/>
          <a:ln w="38100" cap="flat" cmpd="sng" algn="ctr">
            <a:solidFill>
              <a:schemeClr val="tx2">
                <a:lumMod val="75000"/>
              </a:schemeClr>
            </a:solidFill>
            <a:prstDash val="solid"/>
            <a:round/>
            <a:headEnd type="none" w="med" len="med"/>
            <a:tailEnd type="none" w="med" len="med"/>
          </a:ln>
          <a:effectLst/>
        </p:spPr>
      </p:cxnSp>
      <p:sp>
        <p:nvSpPr>
          <p:cNvPr id="30" name="TextBox 29"/>
          <p:cNvSpPr txBox="1"/>
          <p:nvPr/>
        </p:nvSpPr>
        <p:spPr>
          <a:xfrm>
            <a:off x="1768747" y="4025828"/>
            <a:ext cx="497252" cy="707886"/>
          </a:xfrm>
          <a:prstGeom prst="rect">
            <a:avLst/>
          </a:prstGeom>
          <a:noFill/>
        </p:spPr>
        <p:txBody>
          <a:bodyPr wrap="none" rtlCol="0">
            <a:spAutoFit/>
          </a:bodyPr>
          <a:lstStyle/>
          <a:p>
            <a:r>
              <a:rPr lang="en-US" sz="4000" b="1" dirty="0" smtClean="0">
                <a:solidFill>
                  <a:schemeClr val="tx2">
                    <a:lumMod val="75000"/>
                  </a:schemeClr>
                </a:solidFill>
              </a:rPr>
              <a:t>?</a:t>
            </a:r>
            <a:endParaRPr lang="en-GB" b="1" dirty="0">
              <a:solidFill>
                <a:schemeClr val="tx2">
                  <a:lumMod val="75000"/>
                </a:schemeClr>
              </a:solidFill>
            </a:endParaRPr>
          </a:p>
        </p:txBody>
      </p:sp>
      <p:cxnSp>
        <p:nvCxnSpPr>
          <p:cNvPr id="32" name="Straight Arrow Connector 31"/>
          <p:cNvCxnSpPr/>
          <p:nvPr/>
        </p:nvCxnSpPr>
        <p:spPr bwMode="auto">
          <a:xfrm flipH="1" flipV="1">
            <a:off x="4888508" y="4578206"/>
            <a:ext cx="5392" cy="326958"/>
          </a:xfrm>
          <a:prstGeom prst="straightConnector1">
            <a:avLst/>
          </a:prstGeom>
          <a:noFill/>
          <a:ln w="12700" cap="flat" cmpd="sng" algn="ctr">
            <a:solidFill>
              <a:schemeClr val="accent6">
                <a:lumMod val="75000"/>
              </a:schemeClr>
            </a:solidFill>
            <a:prstDash val="solid"/>
            <a:round/>
            <a:headEnd type="none" w="med" len="med"/>
            <a:tailEnd type="triangle"/>
          </a:ln>
          <a:effectLst/>
        </p:spPr>
      </p:cxnSp>
      <p:cxnSp>
        <p:nvCxnSpPr>
          <p:cNvPr id="31" name="Straight Arrow Connector 30"/>
          <p:cNvCxnSpPr/>
          <p:nvPr/>
        </p:nvCxnSpPr>
        <p:spPr bwMode="auto">
          <a:xfrm>
            <a:off x="6912260" y="4189307"/>
            <a:ext cx="0" cy="544407"/>
          </a:xfrm>
          <a:prstGeom prst="straightConnector1">
            <a:avLst/>
          </a:prstGeom>
          <a:noFill/>
          <a:ln w="12700" cap="flat" cmpd="sng" algn="ctr">
            <a:solidFill>
              <a:schemeClr val="accent6">
                <a:lumMod val="75000"/>
              </a:schemeClr>
            </a:solidFill>
            <a:prstDash val="solid"/>
            <a:round/>
            <a:headEnd type="none" w="med" len="med"/>
            <a:tailEnd type="triangle"/>
          </a:ln>
          <a:effectLst/>
        </p:spPr>
      </p:cxnSp>
    </p:spTree>
    <p:extLst>
      <p:ext uri="{BB962C8B-B14F-4D97-AF65-F5344CB8AC3E}">
        <p14:creationId xmlns:p14="http://schemas.microsoft.com/office/powerpoint/2010/main" val="143309441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Reed–Solomon error correction …</a:t>
            </a:r>
            <a:endParaRPr lang="en-GB" dirty="0"/>
          </a:p>
        </p:txBody>
      </p:sp>
      <p:sp>
        <p:nvSpPr>
          <p:cNvPr id="3" name="Content Placeholder 2"/>
          <p:cNvSpPr>
            <a:spLocks noGrp="1"/>
          </p:cNvSpPr>
          <p:nvPr>
            <p:ph idx="1"/>
          </p:nvPr>
        </p:nvSpPr>
        <p:spPr/>
        <p:txBody>
          <a:bodyPr/>
          <a:lstStyle/>
          <a:p>
            <a:r>
              <a:rPr lang="en-GB" sz="2000" dirty="0" smtClean="0"/>
              <a:t>.. is an error-correcting code that works by oversampling (by n points) a polynomial constructed from the data</a:t>
            </a:r>
          </a:p>
          <a:p>
            <a:r>
              <a:rPr lang="en-GB" sz="2000" dirty="0" smtClean="0"/>
              <a:t>Any m distinct points uniquely determine a polynomial of degree, at most, m − 1</a:t>
            </a:r>
          </a:p>
          <a:p>
            <a:r>
              <a:rPr lang="en-GB" sz="2000" dirty="0" smtClean="0"/>
              <a:t>The sender determines the polynomial (of degree m − 1), that represents the m data points. The polynomial is "encoded" by its evaluation at </a:t>
            </a:r>
            <a:r>
              <a:rPr lang="en-GB" sz="2000" dirty="0" err="1" smtClean="0"/>
              <a:t>n+m</a:t>
            </a:r>
            <a:r>
              <a:rPr lang="en-GB" sz="2000" dirty="0" smtClean="0"/>
              <a:t> points. If during transmission, the number of corrupted values is &lt; n the receiver can recover the original polynomial.</a:t>
            </a:r>
          </a:p>
          <a:p>
            <a:r>
              <a:rPr lang="en-GB" sz="2000" dirty="0" smtClean="0"/>
              <a:t>Implementation examples:</a:t>
            </a:r>
          </a:p>
          <a:p>
            <a:pPr lvl="1"/>
            <a:r>
              <a:rPr lang="en-GB" sz="2000" dirty="0" smtClean="0"/>
              <a:t>n = 0 no redundancy</a:t>
            </a:r>
          </a:p>
          <a:p>
            <a:pPr lvl="1"/>
            <a:r>
              <a:rPr lang="en-GB" sz="2000" dirty="0" smtClean="0"/>
              <a:t>n = 1 is Raid 5 (parity)</a:t>
            </a:r>
          </a:p>
          <a:p>
            <a:pPr lvl="1"/>
            <a:r>
              <a:rPr lang="en-GB" sz="2000" dirty="0" smtClean="0"/>
              <a:t>n = 2 is Raid 6 (Reed Solomon, double / diagonal parity)</a:t>
            </a:r>
          </a:p>
          <a:p>
            <a:pPr lvl="1"/>
            <a:r>
              <a:rPr lang="en-GB" sz="2000" dirty="0" smtClean="0"/>
              <a:t>n = 3 is … (Triple parity)</a:t>
            </a:r>
          </a:p>
          <a:p>
            <a:pPr lvl="1"/>
            <a:endParaRPr lang="en-GB" sz="2000" dirty="0" smtClean="0"/>
          </a:p>
          <a:p>
            <a:pPr>
              <a:buNone/>
            </a:pPr>
            <a:endParaRPr lang="en-GB" sz="2000" dirty="0"/>
          </a:p>
        </p:txBody>
      </p:sp>
      <p:sp>
        <p:nvSpPr>
          <p:cNvPr id="4" name="Rectangle 3"/>
          <p:cNvSpPr/>
          <p:nvPr/>
        </p:nvSpPr>
        <p:spPr>
          <a:xfrm>
            <a:off x="5857884" y="6357958"/>
            <a:ext cx="3143272" cy="261610"/>
          </a:xfrm>
          <a:prstGeom prst="rect">
            <a:avLst/>
          </a:prstGeom>
        </p:spPr>
        <p:txBody>
          <a:bodyPr wrap="square">
            <a:spAutoFit/>
          </a:bodyPr>
          <a:lstStyle/>
          <a:p>
            <a:r>
              <a:rPr lang="en-GB" sz="1100" dirty="0" smtClean="0">
                <a:solidFill>
                  <a:schemeClr val="bg2"/>
                </a:solidFill>
                <a:hlinkClick r:id="rId2"/>
              </a:rPr>
              <a:t>http://en.wikipedia.org/wiki/Reed-Solomon</a:t>
            </a:r>
            <a:r>
              <a:rPr lang="en-GB" sz="1100" dirty="0" smtClean="0">
                <a:solidFill>
                  <a:schemeClr val="bg2"/>
                </a:solidFill>
              </a:rPr>
              <a:t> </a:t>
            </a:r>
            <a:endParaRPr lang="en-GB" sz="1100" dirty="0">
              <a:solidFill>
                <a:schemeClr val="bg2"/>
              </a:solidFill>
            </a:endParaRPr>
          </a:p>
        </p:txBody>
      </p:sp>
    </p:spTree>
    <p:extLst>
      <p:ext uri="{BB962C8B-B14F-4D97-AF65-F5344CB8AC3E}">
        <p14:creationId xmlns:p14="http://schemas.microsoft.com/office/powerpoint/2010/main" val="2476271139"/>
      </p:ext>
    </p:extLst>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Reed–Solomon (simplified) Example</a:t>
            </a:r>
            <a:endParaRPr lang="en-GB" dirty="0"/>
          </a:p>
        </p:txBody>
      </p:sp>
      <p:sp>
        <p:nvSpPr>
          <p:cNvPr id="3" name="Content Placeholder 2"/>
          <p:cNvSpPr>
            <a:spLocks noGrp="1"/>
          </p:cNvSpPr>
          <p:nvPr>
            <p:ph idx="1"/>
          </p:nvPr>
        </p:nvSpPr>
        <p:spPr/>
        <p:txBody>
          <a:bodyPr/>
          <a:lstStyle/>
          <a:p>
            <a:r>
              <a:rPr lang="en-GB" dirty="0" smtClean="0"/>
              <a:t>4 Numbers to encode: { 1, -6, 4, 9 }   (m=4)</a:t>
            </a:r>
          </a:p>
          <a:p>
            <a:r>
              <a:rPr lang="en-GB" dirty="0" smtClean="0"/>
              <a:t>polynomial of degree 3 (m − 1):</a:t>
            </a:r>
          </a:p>
          <a:p>
            <a:endParaRPr lang="en-GB" dirty="0" smtClean="0"/>
          </a:p>
          <a:p>
            <a:endParaRPr lang="en-GB" dirty="0" smtClean="0"/>
          </a:p>
          <a:p>
            <a:endParaRPr lang="en-GB" dirty="0" smtClean="0"/>
          </a:p>
          <a:p>
            <a:endParaRPr lang="en-GB" dirty="0" smtClean="0"/>
          </a:p>
          <a:p>
            <a:endParaRPr lang="en-GB" dirty="0" smtClean="0"/>
          </a:p>
          <a:p>
            <a:r>
              <a:rPr lang="en-GB" dirty="0" smtClean="0"/>
              <a:t>We encode the polynomial with n + m = 7 points </a:t>
            </a:r>
            <a:br>
              <a:rPr lang="en-GB" dirty="0" smtClean="0"/>
            </a:br>
            <a:r>
              <a:rPr lang="en-GB" dirty="0" smtClean="0"/>
              <a:t>		{ -2, 9, 8, 1, -6, -7, 4 }</a:t>
            </a:r>
          </a:p>
          <a:p>
            <a:pPr>
              <a:buNone/>
            </a:pPr>
            <a:endParaRPr lang="en-GB" dirty="0" smtClean="0"/>
          </a:p>
          <a:p>
            <a:endParaRPr lang="en-GB" dirty="0"/>
          </a:p>
        </p:txBody>
      </p:sp>
      <p:pic>
        <p:nvPicPr>
          <p:cNvPr id="118790" name="Picture 6"/>
          <p:cNvPicPr>
            <a:picLocks noChangeAspect="1" noChangeArrowheads="1"/>
          </p:cNvPicPr>
          <p:nvPr/>
        </p:nvPicPr>
        <p:blipFill>
          <a:blip r:embed="rId2" cstate="print"/>
          <a:srcRect/>
          <a:stretch>
            <a:fillRect/>
          </a:stretch>
        </p:blipFill>
        <p:spPr bwMode="auto">
          <a:xfrm>
            <a:off x="4429124" y="2643182"/>
            <a:ext cx="2743200" cy="1685925"/>
          </a:xfrm>
          <a:prstGeom prst="rect">
            <a:avLst/>
          </a:prstGeom>
          <a:noFill/>
          <a:ln w="9525">
            <a:noFill/>
            <a:miter lim="800000"/>
            <a:headEnd/>
            <a:tailEnd/>
          </a:ln>
        </p:spPr>
      </p:pic>
      <p:sp>
        <p:nvSpPr>
          <p:cNvPr id="5" name="Rectangle 4"/>
          <p:cNvSpPr/>
          <p:nvPr/>
        </p:nvSpPr>
        <p:spPr>
          <a:xfrm>
            <a:off x="928662" y="2857496"/>
            <a:ext cx="2879314" cy="461665"/>
          </a:xfrm>
          <a:prstGeom prst="rect">
            <a:avLst/>
          </a:prstGeom>
        </p:spPr>
        <p:txBody>
          <a:bodyPr wrap="none">
            <a:spAutoFit/>
          </a:bodyPr>
          <a:lstStyle/>
          <a:p>
            <a:r>
              <a:rPr lang="en-GB" sz="2400" b="1" dirty="0" smtClean="0">
                <a:solidFill>
                  <a:schemeClr val="bg2"/>
                </a:solidFill>
              </a:rPr>
              <a:t>y = x</a:t>
            </a:r>
            <a:r>
              <a:rPr lang="en-GB" sz="2400" b="1" baseline="30000" dirty="0" smtClean="0">
                <a:solidFill>
                  <a:schemeClr val="bg2"/>
                </a:solidFill>
              </a:rPr>
              <a:t>3 </a:t>
            </a:r>
            <a:r>
              <a:rPr lang="en-GB" sz="2400" b="1" dirty="0" smtClean="0">
                <a:solidFill>
                  <a:schemeClr val="bg2"/>
                </a:solidFill>
              </a:rPr>
              <a:t>- 6x</a:t>
            </a:r>
            <a:r>
              <a:rPr lang="en-GB" sz="2400" b="1" baseline="30000" dirty="0" smtClean="0">
                <a:solidFill>
                  <a:schemeClr val="bg2"/>
                </a:solidFill>
              </a:rPr>
              <a:t>2 </a:t>
            </a:r>
            <a:r>
              <a:rPr lang="en-GB" sz="2400" b="1" dirty="0" smtClean="0">
                <a:solidFill>
                  <a:schemeClr val="bg2"/>
                </a:solidFill>
              </a:rPr>
              <a:t>+ 4x + 9</a:t>
            </a:r>
            <a:endParaRPr lang="en-GB" sz="2400" b="1" dirty="0">
              <a:solidFill>
                <a:schemeClr val="bg2"/>
              </a:solidFill>
            </a:endParaRPr>
          </a:p>
        </p:txBody>
      </p:sp>
    </p:spTree>
    <p:extLst>
      <p:ext uri="{BB962C8B-B14F-4D97-AF65-F5344CB8AC3E}">
        <p14:creationId xmlns:p14="http://schemas.microsoft.com/office/powerpoint/2010/main" val="3161655052"/>
      </p:ext>
    </p:extLst>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4857752" y="4743471"/>
            <a:ext cx="2786082" cy="1685925"/>
            <a:chOff x="4500562" y="4714884"/>
            <a:chExt cx="2786082" cy="1685925"/>
          </a:xfrm>
        </p:grpSpPr>
        <p:pic>
          <p:nvPicPr>
            <p:cNvPr id="119812" name="Picture 4"/>
            <p:cNvPicPr>
              <a:picLocks noChangeAspect="1" noChangeArrowheads="1"/>
            </p:cNvPicPr>
            <p:nvPr/>
          </p:nvPicPr>
          <p:blipFill>
            <a:blip r:embed="rId2" cstate="print"/>
            <a:srcRect/>
            <a:stretch>
              <a:fillRect/>
            </a:stretch>
          </p:blipFill>
          <p:spPr bwMode="auto">
            <a:xfrm>
              <a:off x="4500562" y="4714884"/>
              <a:ext cx="2743200" cy="1685925"/>
            </a:xfrm>
            <a:prstGeom prst="rect">
              <a:avLst/>
            </a:prstGeom>
            <a:noFill/>
            <a:ln w="9525">
              <a:noFill/>
              <a:miter lim="800000"/>
              <a:headEnd/>
              <a:tailEnd/>
            </a:ln>
          </p:spPr>
        </p:pic>
        <p:pic>
          <p:nvPicPr>
            <p:cNvPr id="11" name="Picture 4"/>
            <p:cNvPicPr>
              <a:picLocks noChangeAspect="1" noChangeArrowheads="1"/>
            </p:cNvPicPr>
            <p:nvPr/>
          </p:nvPicPr>
          <p:blipFill>
            <a:blip r:embed="rId2" cstate="print"/>
            <a:srcRect l="62500" t="63560" r="29687" b="19491"/>
            <a:stretch>
              <a:fillRect/>
            </a:stretch>
          </p:blipFill>
          <p:spPr bwMode="auto">
            <a:xfrm>
              <a:off x="7072330" y="4857760"/>
              <a:ext cx="214314" cy="285752"/>
            </a:xfrm>
            <a:prstGeom prst="rect">
              <a:avLst/>
            </a:prstGeom>
            <a:noFill/>
            <a:ln w="9525">
              <a:noFill/>
              <a:miter lim="800000"/>
              <a:headEnd/>
              <a:tailEnd/>
            </a:ln>
          </p:spPr>
        </p:pic>
        <p:sp>
          <p:nvSpPr>
            <p:cNvPr id="12" name="Rectangle 11"/>
            <p:cNvSpPr/>
            <p:nvPr/>
          </p:nvSpPr>
          <p:spPr>
            <a:xfrm>
              <a:off x="7000892" y="5143512"/>
              <a:ext cx="214314" cy="214314"/>
            </a:xfrm>
            <a:prstGeom prst="rect">
              <a:avLst/>
            </a:prstGeom>
            <a:solidFill>
              <a:schemeClr val="tx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grpSp>
      <p:sp>
        <p:nvSpPr>
          <p:cNvPr id="2" name="Title 1"/>
          <p:cNvSpPr>
            <a:spLocks noGrp="1"/>
          </p:cNvSpPr>
          <p:nvPr>
            <p:ph type="title"/>
          </p:nvPr>
        </p:nvSpPr>
        <p:spPr/>
        <p:txBody>
          <a:bodyPr/>
          <a:lstStyle/>
          <a:p>
            <a:r>
              <a:rPr lang="en-GB" dirty="0" smtClean="0"/>
              <a:t>Reed–Solomon (simplified) Example</a:t>
            </a:r>
            <a:endParaRPr lang="en-GB" dirty="0"/>
          </a:p>
        </p:txBody>
      </p:sp>
      <p:sp>
        <p:nvSpPr>
          <p:cNvPr id="3" name="Content Placeholder 2"/>
          <p:cNvSpPr>
            <a:spLocks noGrp="1"/>
          </p:cNvSpPr>
          <p:nvPr>
            <p:ph idx="1"/>
          </p:nvPr>
        </p:nvSpPr>
        <p:spPr/>
        <p:txBody>
          <a:bodyPr/>
          <a:lstStyle/>
          <a:p>
            <a:r>
              <a:rPr lang="en-GB" sz="2000" dirty="0" smtClean="0"/>
              <a:t>To reconstruct the polynomial, any 4 points are enough: we can lose any 3 points.</a:t>
            </a:r>
          </a:p>
          <a:p>
            <a:endParaRPr lang="en-GB" sz="2000" dirty="0" smtClean="0"/>
          </a:p>
          <a:p>
            <a:endParaRPr lang="en-GB" sz="2000" dirty="0" smtClean="0"/>
          </a:p>
          <a:p>
            <a:endParaRPr lang="en-GB" sz="2000" dirty="0" smtClean="0"/>
          </a:p>
          <a:p>
            <a:endParaRPr lang="en-GB" sz="2000" dirty="0" smtClean="0"/>
          </a:p>
          <a:p>
            <a:endParaRPr lang="en-GB" sz="2000" dirty="0" smtClean="0"/>
          </a:p>
          <a:p>
            <a:r>
              <a:rPr lang="en-GB" sz="2000" dirty="0" smtClean="0"/>
              <a:t>We can have an error on any 2 points that can be corrected: We need to identify the 5 points “aligned” on the only one polynomial of degree 3 possible</a:t>
            </a:r>
            <a:endParaRPr lang="en-GB" sz="2000" dirty="0"/>
          </a:p>
        </p:txBody>
      </p:sp>
      <p:sp>
        <p:nvSpPr>
          <p:cNvPr id="8" name="Rectangle 7"/>
          <p:cNvSpPr/>
          <p:nvPr/>
        </p:nvSpPr>
        <p:spPr>
          <a:xfrm>
            <a:off x="5500694" y="6460392"/>
            <a:ext cx="3500462" cy="261610"/>
          </a:xfrm>
          <a:prstGeom prst="rect">
            <a:avLst/>
          </a:prstGeom>
        </p:spPr>
        <p:txBody>
          <a:bodyPr wrap="square">
            <a:spAutoFit/>
          </a:bodyPr>
          <a:lstStyle/>
          <a:p>
            <a:r>
              <a:rPr lang="en-GB" sz="1100" dirty="0" smtClean="0">
                <a:solidFill>
                  <a:schemeClr val="bg2"/>
                </a:solidFill>
                <a:hlinkClick r:id="rId3"/>
              </a:rPr>
              <a:t>http://kernel.org/pub/linux/kernel/people/hpa/raid6.pdf</a:t>
            </a:r>
            <a:r>
              <a:rPr lang="en-GB" sz="1100" dirty="0" smtClean="0">
                <a:solidFill>
                  <a:schemeClr val="bg2"/>
                </a:solidFill>
              </a:rPr>
              <a:t> </a:t>
            </a:r>
          </a:p>
        </p:txBody>
      </p:sp>
      <p:grpSp>
        <p:nvGrpSpPr>
          <p:cNvPr id="10" name="Group 9"/>
          <p:cNvGrpSpPr/>
          <p:nvPr/>
        </p:nvGrpSpPr>
        <p:grpSpPr>
          <a:xfrm>
            <a:off x="4829196" y="2100265"/>
            <a:ext cx="2743200" cy="1685925"/>
            <a:chOff x="4500562" y="2071678"/>
            <a:chExt cx="2743200" cy="1685925"/>
          </a:xfrm>
        </p:grpSpPr>
        <p:pic>
          <p:nvPicPr>
            <p:cNvPr id="119811" name="Picture 3"/>
            <p:cNvPicPr>
              <a:picLocks noChangeAspect="1" noChangeArrowheads="1"/>
            </p:cNvPicPr>
            <p:nvPr/>
          </p:nvPicPr>
          <p:blipFill>
            <a:blip r:embed="rId4" cstate="print"/>
            <a:srcRect/>
            <a:stretch>
              <a:fillRect/>
            </a:stretch>
          </p:blipFill>
          <p:spPr bwMode="auto">
            <a:xfrm>
              <a:off x="4500562" y="2071678"/>
              <a:ext cx="2743200" cy="1685925"/>
            </a:xfrm>
            <a:prstGeom prst="rect">
              <a:avLst/>
            </a:prstGeom>
            <a:noFill/>
            <a:ln w="9525">
              <a:noFill/>
              <a:miter lim="800000"/>
              <a:headEnd/>
              <a:tailEnd/>
            </a:ln>
          </p:spPr>
        </p:pic>
        <p:pic>
          <p:nvPicPr>
            <p:cNvPr id="119813" name="Picture 5"/>
            <p:cNvPicPr>
              <a:picLocks noChangeAspect="1" noChangeArrowheads="1"/>
            </p:cNvPicPr>
            <p:nvPr/>
          </p:nvPicPr>
          <p:blipFill>
            <a:blip r:embed="rId5" cstate="print"/>
            <a:srcRect/>
            <a:stretch>
              <a:fillRect/>
            </a:stretch>
          </p:blipFill>
          <p:spPr bwMode="auto">
            <a:xfrm>
              <a:off x="4500562" y="2071678"/>
              <a:ext cx="2743200" cy="1685925"/>
            </a:xfrm>
            <a:prstGeom prst="rect">
              <a:avLst/>
            </a:prstGeom>
            <a:noFill/>
            <a:ln w="9525">
              <a:noFill/>
              <a:miter lim="800000"/>
              <a:headEnd/>
              <a:tailEnd/>
            </a:ln>
          </p:spPr>
        </p:pic>
        <p:sp>
          <p:nvSpPr>
            <p:cNvPr id="9" name="Rectangle 8"/>
            <p:cNvSpPr/>
            <p:nvPr/>
          </p:nvSpPr>
          <p:spPr>
            <a:xfrm>
              <a:off x="7000892" y="2500306"/>
              <a:ext cx="214314" cy="214314"/>
            </a:xfrm>
            <a:prstGeom prst="rect">
              <a:avLst/>
            </a:prstGeom>
            <a:solidFill>
              <a:schemeClr val="tx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grpSp>
    </p:spTree>
    <p:extLst>
      <p:ext uri="{BB962C8B-B14F-4D97-AF65-F5344CB8AC3E}">
        <p14:creationId xmlns:p14="http://schemas.microsoft.com/office/powerpoint/2010/main" val="303839913"/>
      </p:ext>
    </p:extLst>
  </p:cSld>
  <p:clrMapOvr>
    <a:masterClrMapping/>
  </p:clrMapOvr>
  <p:transition>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detection </a:t>
            </a:r>
            <a:r>
              <a:rPr lang="en-US" dirty="0" err="1" smtClean="0"/>
              <a:t>vs</a:t>
            </a:r>
            <a:r>
              <a:rPr lang="en-US" dirty="0" smtClean="0"/>
              <a:t> Error correction</a:t>
            </a:r>
            <a:endParaRPr lang="en-US" dirty="0"/>
          </a:p>
        </p:txBody>
      </p:sp>
      <p:sp>
        <p:nvSpPr>
          <p:cNvPr id="3" name="Content Placeholder 2"/>
          <p:cNvSpPr>
            <a:spLocks noGrp="1"/>
          </p:cNvSpPr>
          <p:nvPr>
            <p:ph idx="1"/>
          </p:nvPr>
        </p:nvSpPr>
        <p:spPr/>
        <p:txBody>
          <a:bodyPr/>
          <a:lstStyle/>
          <a:p>
            <a:r>
              <a:rPr lang="en-GB" dirty="0" smtClean="0"/>
              <a:t>With Reed-Solomon:</a:t>
            </a:r>
          </a:p>
          <a:p>
            <a:pPr lvl="1"/>
            <a:r>
              <a:rPr lang="en-GB" dirty="0" smtClean="0"/>
              <a:t>If the </a:t>
            </a:r>
            <a:r>
              <a:rPr lang="en-GB" dirty="0"/>
              <a:t>number of corrupted values is </a:t>
            </a:r>
            <a:r>
              <a:rPr lang="en-GB" b="1" dirty="0" smtClean="0">
                <a:solidFill>
                  <a:srgbClr val="FF0000"/>
                </a:solidFill>
              </a:rPr>
              <a:t>=</a:t>
            </a:r>
            <a:r>
              <a:rPr lang="en-GB" dirty="0" smtClean="0">
                <a:solidFill>
                  <a:srgbClr val="FF0000"/>
                </a:solidFill>
              </a:rPr>
              <a:t> </a:t>
            </a:r>
            <a:r>
              <a:rPr lang="en-GB" dirty="0"/>
              <a:t>n </a:t>
            </a:r>
            <a:r>
              <a:rPr lang="en-GB" dirty="0" smtClean="0"/>
              <a:t>we can </a:t>
            </a:r>
            <a:r>
              <a:rPr lang="en-GB" b="1" dirty="0" smtClean="0">
                <a:solidFill>
                  <a:srgbClr val="FF0000"/>
                </a:solidFill>
              </a:rPr>
              <a:t>only detect </a:t>
            </a:r>
            <a:r>
              <a:rPr lang="en-GB" dirty="0" smtClean="0"/>
              <a:t>the error</a:t>
            </a:r>
          </a:p>
          <a:p>
            <a:pPr lvl="1"/>
            <a:r>
              <a:rPr lang="en-GB" dirty="0"/>
              <a:t>If the number of corrupted values is </a:t>
            </a:r>
            <a:r>
              <a:rPr lang="en-GB" b="1" dirty="0" smtClean="0">
                <a:solidFill>
                  <a:srgbClr val="FF0000"/>
                </a:solidFill>
              </a:rPr>
              <a:t>&lt;</a:t>
            </a:r>
            <a:r>
              <a:rPr lang="en-GB" dirty="0" smtClean="0"/>
              <a:t> </a:t>
            </a:r>
            <a:r>
              <a:rPr lang="en-GB" dirty="0"/>
              <a:t>n we can </a:t>
            </a:r>
            <a:r>
              <a:rPr lang="en-GB" b="1" dirty="0" smtClean="0">
                <a:solidFill>
                  <a:srgbClr val="FF0000"/>
                </a:solidFill>
              </a:rPr>
              <a:t>correct</a:t>
            </a:r>
            <a:r>
              <a:rPr lang="en-GB" b="1" dirty="0" smtClean="0"/>
              <a:t> </a:t>
            </a:r>
            <a:r>
              <a:rPr lang="en-GB" dirty="0" smtClean="0"/>
              <a:t>the error</a:t>
            </a:r>
          </a:p>
          <a:p>
            <a:r>
              <a:rPr lang="en-GB" dirty="0" smtClean="0"/>
              <a:t>However, by adding a checksum or hash on each point, we can individually identify the corrupted values</a:t>
            </a:r>
          </a:p>
          <a:p>
            <a:pPr lvl="1"/>
            <a:r>
              <a:rPr lang="en-GB" dirty="0" smtClean="0"/>
              <a:t>If checksum has been added, Reed-Solomon can </a:t>
            </a:r>
            <a:r>
              <a:rPr lang="en-GB" b="1" dirty="0" smtClean="0">
                <a:solidFill>
                  <a:srgbClr val="FF0000"/>
                </a:solidFill>
              </a:rPr>
              <a:t>correct</a:t>
            </a:r>
            <a:r>
              <a:rPr lang="en-GB" dirty="0" smtClean="0">
                <a:solidFill>
                  <a:srgbClr val="FF0000"/>
                </a:solidFill>
              </a:rPr>
              <a:t> </a:t>
            </a:r>
            <a:r>
              <a:rPr lang="en-GB" dirty="0" smtClean="0"/>
              <a:t>corrupted values </a:t>
            </a:r>
            <a:r>
              <a:rPr lang="en-GB" b="1" dirty="0" smtClean="0">
                <a:solidFill>
                  <a:srgbClr val="FF0000"/>
                </a:solidFill>
              </a:rPr>
              <a:t>≤</a:t>
            </a:r>
            <a:r>
              <a:rPr lang="en-GB" dirty="0" smtClean="0"/>
              <a:t> n</a:t>
            </a:r>
            <a:endParaRPr lang="en-US" dirty="0"/>
          </a:p>
        </p:txBody>
      </p:sp>
    </p:spTree>
    <p:extLst>
      <p:ext uri="{BB962C8B-B14F-4D97-AF65-F5344CB8AC3E}">
        <p14:creationId xmlns:p14="http://schemas.microsoft.com/office/powerpoint/2010/main" val="1504918551"/>
      </p:ext>
    </p:extLst>
  </p:cSld>
  <p:clrMapOvr>
    <a:masterClrMapping/>
  </p:clrMapOvr>
  <p:transition>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Reliability calculations</a:t>
            </a:r>
            <a:endParaRPr lang="en-GB" dirty="0"/>
          </a:p>
        </p:txBody>
      </p:sp>
      <p:sp>
        <p:nvSpPr>
          <p:cNvPr id="3" name="Content Placeholder 2"/>
          <p:cNvSpPr>
            <a:spLocks noGrp="1"/>
          </p:cNvSpPr>
          <p:nvPr>
            <p:ph idx="1"/>
          </p:nvPr>
        </p:nvSpPr>
        <p:spPr/>
        <p:txBody>
          <a:bodyPr/>
          <a:lstStyle/>
          <a:p>
            <a:r>
              <a:rPr lang="en-GB" dirty="0" smtClean="0"/>
              <a:t>With RAID, the final reliability depends on several parameters</a:t>
            </a:r>
          </a:p>
          <a:p>
            <a:pPr lvl="1"/>
            <a:r>
              <a:rPr lang="en-GB" dirty="0" smtClean="0"/>
              <a:t>The reliability of the hardware</a:t>
            </a:r>
          </a:p>
          <a:p>
            <a:pPr lvl="1"/>
            <a:r>
              <a:rPr lang="en-GB" dirty="0" smtClean="0"/>
              <a:t>The type of RAID</a:t>
            </a:r>
          </a:p>
          <a:p>
            <a:pPr lvl="1"/>
            <a:r>
              <a:rPr lang="en-GB" dirty="0" smtClean="0"/>
              <a:t>The number of disks in the set</a:t>
            </a:r>
          </a:p>
          <a:p>
            <a:r>
              <a:rPr lang="en-GB" dirty="0" smtClean="0"/>
              <a:t>Already this gives lot of flexibility in implementing arbitrary reliability</a:t>
            </a:r>
            <a:endParaRPr lang="en-GB" dirty="0"/>
          </a:p>
        </p:txBody>
      </p:sp>
    </p:spTree>
    <p:extLst>
      <p:ext uri="{BB962C8B-B14F-4D97-AF65-F5344CB8AC3E}">
        <p14:creationId xmlns:p14="http://schemas.microsoft.com/office/powerpoint/2010/main" val="3686152216"/>
      </p:ext>
    </p:extLst>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5990276" y="4653136"/>
            <a:ext cx="578226" cy="923330"/>
          </a:xfrm>
          <a:prstGeom prst="rect">
            <a:avLst/>
          </a:prstGeom>
          <a:noFill/>
        </p:spPr>
        <p:txBody>
          <a:bodyPr wrap="square" rtlCol="0">
            <a:spAutoFit/>
          </a:bodyPr>
          <a:lstStyle/>
          <a:p>
            <a:pPr algn="ctr"/>
            <a:r>
              <a:rPr lang="en-US" sz="5400" b="1" dirty="0" smtClean="0">
                <a:solidFill>
                  <a:srgbClr val="009998">
                    <a:lumMod val="50000"/>
                  </a:srgbClr>
                </a:solidFill>
                <a:effectLst>
                  <a:outerShdw blurRad="38100" dist="38100" dir="2700000" algn="tl" rotWithShape="0">
                    <a:prstClr val="black"/>
                  </a:outerShdw>
                </a:effectLst>
              </a:rPr>
              <a:t>?</a:t>
            </a:r>
          </a:p>
        </p:txBody>
      </p:sp>
      <p:grpSp>
        <p:nvGrpSpPr>
          <p:cNvPr id="3" name="Group 16"/>
          <p:cNvGrpSpPr/>
          <p:nvPr/>
        </p:nvGrpSpPr>
        <p:grpSpPr>
          <a:xfrm>
            <a:off x="2553546" y="980728"/>
            <a:ext cx="3505200" cy="2743200"/>
            <a:chOff x="0" y="0"/>
            <a:chExt cx="1714500" cy="1304925"/>
          </a:xfrm>
          <a:effectLst>
            <a:outerShdw blurRad="50800" dist="50800" dir="5400000" algn="ctr" rotWithShape="0">
              <a:schemeClr val="accent6">
                <a:lumMod val="50000"/>
              </a:schemeClr>
            </a:outerShdw>
          </a:effectLst>
        </p:grpSpPr>
        <p:sp>
          <p:nvSpPr>
            <p:cNvPr id="4"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solidFill>
                  <a:srgbClr val="009998">
                    <a:lumMod val="50000"/>
                  </a:srgbClr>
                </a:solidFill>
              </a:endParaRPr>
            </a:p>
          </p:txBody>
        </p:sp>
        <p:pic>
          <p:nvPicPr>
            <p:cNvPr id="5" name="Picture 13" descr="Picture 2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pic>
        <p:nvPicPr>
          <p:cNvPr id="10" name="Picture 2" descr="Capture-003924web"/>
          <p:cNvPicPr>
            <a:picLocks noChangeAspect="1" noChangeArrowheads="1"/>
          </p:cNvPicPr>
          <p:nvPr/>
        </p:nvPicPr>
        <p:blipFill>
          <a:blip r:embed="rId3"/>
          <a:srcRect/>
          <a:stretch>
            <a:fillRect/>
          </a:stretch>
        </p:blipFill>
        <p:spPr bwMode="auto">
          <a:xfrm>
            <a:off x="111968" y="4387887"/>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2662808" y="5951021"/>
            <a:ext cx="2438400" cy="646331"/>
          </a:xfrm>
          <a:prstGeom prst="rect">
            <a:avLst/>
          </a:prstGeom>
          <a:noFill/>
        </p:spPr>
        <p:txBody>
          <a:bodyPr wrap="square" rtlCol="0">
            <a:spAutoFit/>
          </a:bodyPr>
          <a:lstStyle/>
          <a:p>
            <a:pPr algn="ctr"/>
            <a:r>
              <a:rPr lang="en-US" dirty="0" smtClean="0">
                <a:solidFill>
                  <a:srgbClr val="009998">
                    <a:lumMod val="50000"/>
                  </a:srgbClr>
                </a:solidFill>
                <a:effectLst>
                  <a:outerShdw blurRad="38100" dist="38100" dir="2700000" algn="tl" rotWithShape="0">
                    <a:prstClr val="black"/>
                  </a:outerShdw>
                </a:effectLst>
              </a:rPr>
              <a:t>Detecting particles</a:t>
            </a:r>
          </a:p>
          <a:p>
            <a:pPr algn="ctr"/>
            <a:r>
              <a:rPr lang="en-US" dirty="0" smtClean="0">
                <a:solidFill>
                  <a:srgbClr val="009998">
                    <a:lumMod val="50000"/>
                  </a:srgbClr>
                </a:solidFill>
                <a:effectLst>
                  <a:outerShdw blurRad="38100" dist="38100" dir="2700000" algn="tl" rotWithShape="0">
                    <a:prstClr val="black"/>
                  </a:outerShdw>
                </a:effectLst>
              </a:rPr>
              <a:t>(experiments)</a:t>
            </a:r>
          </a:p>
        </p:txBody>
      </p:sp>
      <p:sp>
        <p:nvSpPr>
          <p:cNvPr id="12" name="TextBox 11"/>
          <p:cNvSpPr txBox="1"/>
          <p:nvPr/>
        </p:nvSpPr>
        <p:spPr>
          <a:xfrm>
            <a:off x="-40432" y="5951021"/>
            <a:ext cx="2438400" cy="646331"/>
          </a:xfrm>
          <a:prstGeom prst="rect">
            <a:avLst/>
          </a:prstGeom>
          <a:noFill/>
        </p:spPr>
        <p:txBody>
          <a:bodyPr wrap="square" rtlCol="0">
            <a:spAutoFit/>
          </a:bodyPr>
          <a:lstStyle/>
          <a:p>
            <a:pPr algn="ctr"/>
            <a:r>
              <a:rPr lang="en-US" dirty="0" smtClean="0">
                <a:solidFill>
                  <a:srgbClr val="009998">
                    <a:lumMod val="50000"/>
                  </a:srgbClr>
                </a:solidFill>
                <a:effectLst>
                  <a:outerShdw blurRad="38100" dist="38100" dir="2700000" algn="tl" rotWithShape="0">
                    <a:prstClr val="black"/>
                  </a:outerShdw>
                </a:effectLst>
              </a:rPr>
              <a:t>Accelerating particle beams</a:t>
            </a:r>
          </a:p>
        </p:txBody>
      </p:sp>
      <p:pic>
        <p:nvPicPr>
          <p:cNvPr id="13" name="Picture 1033" descr="Grid_globe_V1"/>
          <p:cNvPicPr>
            <a:picLocks noChangeAspect="1" noChangeArrowheads="1"/>
          </p:cNvPicPr>
          <p:nvPr/>
        </p:nvPicPr>
        <p:blipFill>
          <a:blip r:embed="rId4"/>
          <a:srcRect/>
          <a:stretch>
            <a:fillRect/>
          </a:stretch>
        </p:blipFill>
        <p:spPr bwMode="auto">
          <a:xfrm>
            <a:off x="5479504" y="4400845"/>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5111080" y="5951021"/>
            <a:ext cx="2413248" cy="646331"/>
          </a:xfrm>
          <a:prstGeom prst="rect">
            <a:avLst/>
          </a:prstGeom>
          <a:noFill/>
        </p:spPr>
        <p:txBody>
          <a:bodyPr wrap="square" rtlCol="0">
            <a:spAutoFit/>
          </a:bodyPr>
          <a:lstStyle/>
          <a:p>
            <a:pPr algn="ctr"/>
            <a:r>
              <a:rPr lang="en-US" dirty="0" smtClean="0">
                <a:solidFill>
                  <a:srgbClr val="009998">
                    <a:lumMod val="50000"/>
                  </a:srgbClr>
                </a:solidFill>
                <a:effectLst>
                  <a:outerShdw blurRad="38100" dist="38100" dir="2700000" algn="tl" rotWithShape="0">
                    <a:prstClr val="black"/>
                  </a:outerShdw>
                </a:effectLst>
              </a:rPr>
              <a:t>Large-scale computing (Analysis)</a:t>
            </a:r>
          </a:p>
        </p:txBody>
      </p:sp>
      <p:pic>
        <p:nvPicPr>
          <p:cNvPr id="8" name="Picture 7" descr="cms_event.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2870" y="4333721"/>
            <a:ext cx="1662621" cy="1582047"/>
          </a:xfrm>
          <a:prstGeom prst="rect">
            <a:avLst/>
          </a:prstGeom>
          <a:effectLst>
            <a:outerShdw blurRad="38100" dist="38100" dir="2700000" algn="tl" rotWithShape="0">
              <a:prstClr val="black"/>
            </a:outerShdw>
          </a:effectLst>
        </p:spPr>
      </p:pic>
      <p:sp>
        <p:nvSpPr>
          <p:cNvPr id="17" name="Oval 16"/>
          <p:cNvSpPr/>
          <p:nvPr/>
        </p:nvSpPr>
        <p:spPr>
          <a:xfrm>
            <a:off x="2541950" y="2617620"/>
            <a:ext cx="3528392" cy="1433599"/>
          </a:xfrm>
          <a:prstGeom prst="ellipse">
            <a:avLst/>
          </a:prstGeom>
          <a:noFill/>
          <a:ln w="57150">
            <a:solidFill>
              <a:srgbClr val="FF0000"/>
            </a:solidFill>
          </a:ln>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FFFF"/>
              </a:solidFill>
            </a:endParaRPr>
          </a:p>
        </p:txBody>
      </p:sp>
      <p:sp>
        <p:nvSpPr>
          <p:cNvPr id="18" name="Right Arrow 17"/>
          <p:cNvSpPr/>
          <p:nvPr/>
        </p:nvSpPr>
        <p:spPr>
          <a:xfrm>
            <a:off x="2398070" y="4957247"/>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9998">
                  <a:lumMod val="50000"/>
                </a:srgbClr>
              </a:solidFill>
            </a:endParaRPr>
          </a:p>
        </p:txBody>
      </p:sp>
      <p:sp>
        <p:nvSpPr>
          <p:cNvPr id="19" name="Right Arrow 18"/>
          <p:cNvSpPr/>
          <p:nvPr/>
        </p:nvSpPr>
        <p:spPr>
          <a:xfrm>
            <a:off x="4819464" y="4958342"/>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9998">
                  <a:lumMod val="50000"/>
                </a:srgbClr>
              </a:solidFill>
            </a:endParaRPr>
          </a:p>
        </p:txBody>
      </p:sp>
      <p:sp>
        <p:nvSpPr>
          <p:cNvPr id="20" name="Right Arrow 19"/>
          <p:cNvSpPr/>
          <p:nvPr/>
        </p:nvSpPr>
        <p:spPr>
          <a:xfrm>
            <a:off x="7323802" y="4962982"/>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9998">
                  <a:lumMod val="50000"/>
                </a:srgbClr>
              </a:solidFill>
            </a:endParaRPr>
          </a:p>
        </p:txBody>
      </p:sp>
      <p:sp>
        <p:nvSpPr>
          <p:cNvPr id="21" name="TextBox 20"/>
          <p:cNvSpPr txBox="1"/>
          <p:nvPr/>
        </p:nvSpPr>
        <p:spPr>
          <a:xfrm>
            <a:off x="7668344" y="4958342"/>
            <a:ext cx="1637532" cy="369332"/>
          </a:xfrm>
          <a:prstGeom prst="rect">
            <a:avLst/>
          </a:prstGeom>
          <a:noFill/>
        </p:spPr>
        <p:txBody>
          <a:bodyPr wrap="square" rtlCol="0">
            <a:spAutoFit/>
          </a:bodyPr>
          <a:lstStyle/>
          <a:p>
            <a:pPr algn="ctr"/>
            <a:r>
              <a:rPr lang="en-US" dirty="0" smtClean="0">
                <a:solidFill>
                  <a:srgbClr val="009998">
                    <a:lumMod val="50000"/>
                  </a:srgbClr>
                </a:solidFill>
                <a:effectLst>
                  <a:outerShdw blurRad="38100" dist="38100" dir="2700000" algn="tl" rotWithShape="0">
                    <a:prstClr val="black"/>
                  </a:outerShdw>
                </a:effectLst>
              </a:rPr>
              <a:t>Discovery</a:t>
            </a:r>
          </a:p>
        </p:txBody>
      </p:sp>
      <p:cxnSp>
        <p:nvCxnSpPr>
          <p:cNvPr id="23" name="Straight Arrow Connector 22"/>
          <p:cNvCxnSpPr/>
          <p:nvPr/>
        </p:nvCxnSpPr>
        <p:spPr>
          <a:xfrm flipH="1">
            <a:off x="6660232" y="3723928"/>
            <a:ext cx="360040" cy="609793"/>
          </a:xfrm>
          <a:prstGeom prst="straightConnector1">
            <a:avLst/>
          </a:prstGeom>
          <a:ln w="38100">
            <a:solidFill>
              <a:srgbClr val="FF0000"/>
            </a:solidFill>
            <a:tailEnd type="arrow"/>
          </a:ln>
          <a:effectLst>
            <a:glow rad="63500">
              <a:schemeClr val="accent6">
                <a:lumMod val="50000"/>
                <a:alpha val="50000"/>
              </a:schemeClr>
            </a:glow>
            <a:outerShdw blurRad="50800" dist="50800" dir="5400000" algn="ctr" rotWithShape="0">
              <a:schemeClr val="accent6"/>
            </a:outerShdw>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588224" y="3284984"/>
            <a:ext cx="1637532" cy="369332"/>
          </a:xfrm>
          <a:prstGeom prst="rect">
            <a:avLst/>
          </a:prstGeom>
          <a:noFill/>
        </p:spPr>
        <p:txBody>
          <a:bodyPr wrap="square" rtlCol="0">
            <a:spAutoFit/>
          </a:bodyPr>
          <a:lstStyle/>
          <a:p>
            <a:pPr algn="ctr"/>
            <a:r>
              <a:rPr lang="en-US" dirty="0" smtClean="0">
                <a:solidFill>
                  <a:srgbClr val="FF0000"/>
                </a:solidFill>
                <a:effectLst>
                  <a:outerShdw blurRad="38100" dist="38100" dir="2700000" algn="tl" rotWithShape="0">
                    <a:prstClr val="black"/>
                  </a:outerShdw>
                </a:effectLst>
              </a:rPr>
              <a:t>We are here</a:t>
            </a:r>
          </a:p>
        </p:txBody>
      </p:sp>
      <p:sp>
        <p:nvSpPr>
          <p:cNvPr id="6" name="Title 5"/>
          <p:cNvSpPr>
            <a:spLocks noGrp="1"/>
          </p:cNvSpPr>
          <p:nvPr>
            <p:ph type="title"/>
          </p:nvPr>
        </p:nvSpPr>
        <p:spPr>
          <a:xfrm>
            <a:off x="224971" y="188640"/>
            <a:ext cx="8919029" cy="1276350"/>
          </a:xfrm>
        </p:spPr>
        <p:txBody>
          <a:bodyPr/>
          <a:lstStyle/>
          <a:p>
            <a:r>
              <a:rPr lang="en-US" dirty="0" smtClean="0"/>
              <a:t>The mission of CERN</a:t>
            </a:r>
            <a:endParaRPr lang="en-GB" dirty="0"/>
          </a:p>
        </p:txBody>
      </p:sp>
    </p:spTree>
    <p:extLst>
      <p:ext uri="{BB962C8B-B14F-4D97-AF65-F5344CB8AC3E}">
        <p14:creationId xmlns:p14="http://schemas.microsoft.com/office/powerpoint/2010/main" val="1313781593"/>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1" grpId="0"/>
      <p:bldP spid="12" grpId="0"/>
      <p:bldP spid="14" grpId="0"/>
      <p:bldP spid="17" grpId="0" animBg="1"/>
      <p:bldP spid="18" grpId="0" animBg="1"/>
      <p:bldP spid="19" grpId="0" animBg="1"/>
      <p:bldP spid="20" grpId="0" animBg="1"/>
      <p:bldP spid="21" grpId="0"/>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Raid 5 reliability</a:t>
            </a:r>
            <a:endParaRPr lang="en-GB" dirty="0"/>
          </a:p>
        </p:txBody>
      </p:sp>
      <p:sp>
        <p:nvSpPr>
          <p:cNvPr id="3" name="Content Placeholder 2"/>
          <p:cNvSpPr>
            <a:spLocks noGrp="1"/>
          </p:cNvSpPr>
          <p:nvPr>
            <p:ph idx="1"/>
          </p:nvPr>
        </p:nvSpPr>
        <p:spPr>
          <a:xfrm>
            <a:off x="571472" y="2928934"/>
            <a:ext cx="7772400" cy="3155941"/>
          </a:xfrm>
        </p:spPr>
        <p:txBody>
          <a:bodyPr/>
          <a:lstStyle/>
          <a:p>
            <a:pPr lvl="1"/>
            <a:r>
              <a:rPr lang="en-GB" sz="2000" dirty="0" smtClean="0"/>
              <a:t>Disk are regrouped in sets of equal size. If c is the capacity of the disk and n is the number of disks, the sets will have a capacity of </a:t>
            </a:r>
          </a:p>
          <a:p>
            <a:pPr lvl="1">
              <a:buNone/>
            </a:pPr>
            <a:r>
              <a:rPr lang="en-GB" sz="2000" dirty="0" smtClean="0"/>
              <a:t>                                             c (n-1)</a:t>
            </a:r>
          </a:p>
          <a:p>
            <a:pPr lvl="1">
              <a:buNone/>
            </a:pPr>
            <a:r>
              <a:rPr lang="en-GB" sz="1200" dirty="0" smtClean="0"/>
              <a:t>		      example: 6 disks of 1TB can be aggregated to a “reliable” set of 5TB</a:t>
            </a:r>
          </a:p>
          <a:p>
            <a:pPr lvl="1"/>
            <a:r>
              <a:rPr lang="en-GB" sz="2000" dirty="0" smtClean="0"/>
              <a:t>The set is immune to the loss of 1 disk in the set. The loss of 2 disks implies the loss of the entire set content.</a:t>
            </a:r>
          </a:p>
        </p:txBody>
      </p:sp>
      <p:sp>
        <p:nvSpPr>
          <p:cNvPr id="8212" name="Flowchart: Magnetic Disk 8211"/>
          <p:cNvSpPr/>
          <p:nvPr/>
        </p:nvSpPr>
        <p:spPr>
          <a:xfrm>
            <a:off x="171448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3" name="Flowchart: Magnetic Disk 8212"/>
          <p:cNvSpPr/>
          <p:nvPr/>
        </p:nvSpPr>
        <p:spPr>
          <a:xfrm>
            <a:off x="210738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4" name="Flowchart: Magnetic Disk 8213"/>
          <p:cNvSpPr/>
          <p:nvPr/>
        </p:nvSpPr>
        <p:spPr>
          <a:xfrm>
            <a:off x="250029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5" name="Flowchart: Magnetic Disk 8214"/>
          <p:cNvSpPr/>
          <p:nvPr/>
        </p:nvSpPr>
        <p:spPr>
          <a:xfrm>
            <a:off x="289320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6" name="Flowchart: Magnetic Disk 8215"/>
          <p:cNvSpPr/>
          <p:nvPr/>
        </p:nvSpPr>
        <p:spPr>
          <a:xfrm>
            <a:off x="328611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7" name="Flowchart: Magnetic Disk 8216"/>
          <p:cNvSpPr/>
          <p:nvPr/>
        </p:nvSpPr>
        <p:spPr>
          <a:xfrm>
            <a:off x="3679025"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8" name="Flowchart: Magnetic Disk 8217"/>
          <p:cNvSpPr/>
          <p:nvPr/>
        </p:nvSpPr>
        <p:spPr>
          <a:xfrm>
            <a:off x="4071934"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9" name="Flowchart: Magnetic Disk 8218"/>
          <p:cNvSpPr/>
          <p:nvPr/>
        </p:nvSpPr>
        <p:spPr>
          <a:xfrm>
            <a:off x="4464843"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0" name="Flowchart: Magnetic Disk 8219"/>
          <p:cNvSpPr/>
          <p:nvPr/>
        </p:nvSpPr>
        <p:spPr>
          <a:xfrm>
            <a:off x="4857752"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1" name="Flowchart: Magnetic Disk 8220"/>
          <p:cNvSpPr/>
          <p:nvPr/>
        </p:nvSpPr>
        <p:spPr>
          <a:xfrm>
            <a:off x="5250661"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2" name="Flowchart: Magnetic Disk 8221"/>
          <p:cNvSpPr/>
          <p:nvPr/>
        </p:nvSpPr>
        <p:spPr>
          <a:xfrm>
            <a:off x="564357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3" name="Flowchart: Magnetic Disk 8222"/>
          <p:cNvSpPr/>
          <p:nvPr/>
        </p:nvSpPr>
        <p:spPr>
          <a:xfrm>
            <a:off x="603647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4" name="Flowchart: Magnetic Disk 8223"/>
          <p:cNvSpPr/>
          <p:nvPr/>
        </p:nvSpPr>
        <p:spPr>
          <a:xfrm>
            <a:off x="642938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5" name="Flowchart: Magnetic Disk 8224"/>
          <p:cNvSpPr/>
          <p:nvPr/>
        </p:nvSpPr>
        <p:spPr>
          <a:xfrm>
            <a:off x="682229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6" name="Flowchart: Magnetic Disk 8225"/>
          <p:cNvSpPr/>
          <p:nvPr/>
        </p:nvSpPr>
        <p:spPr>
          <a:xfrm>
            <a:off x="721520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7" name="Flowchart: Magnetic Disk 8196"/>
          <p:cNvSpPr/>
          <p:nvPr/>
        </p:nvSpPr>
        <p:spPr>
          <a:xfrm>
            <a:off x="178591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8" name="Flowchart: Magnetic Disk 8197"/>
          <p:cNvSpPr/>
          <p:nvPr/>
        </p:nvSpPr>
        <p:spPr>
          <a:xfrm>
            <a:off x="2178827"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9" name="Flowchart: Magnetic Disk 8198"/>
          <p:cNvSpPr/>
          <p:nvPr/>
        </p:nvSpPr>
        <p:spPr>
          <a:xfrm>
            <a:off x="257173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0" name="Flowchart: Magnetic Disk 8199"/>
          <p:cNvSpPr/>
          <p:nvPr/>
        </p:nvSpPr>
        <p:spPr>
          <a:xfrm>
            <a:off x="296464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1" name="Flowchart: Magnetic Disk 8200"/>
          <p:cNvSpPr/>
          <p:nvPr/>
        </p:nvSpPr>
        <p:spPr>
          <a:xfrm>
            <a:off x="335755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2" name="Flowchart: Magnetic Disk 8201"/>
          <p:cNvSpPr/>
          <p:nvPr/>
        </p:nvSpPr>
        <p:spPr>
          <a:xfrm>
            <a:off x="3750463"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3" name="Flowchart: Magnetic Disk 8202"/>
          <p:cNvSpPr/>
          <p:nvPr/>
        </p:nvSpPr>
        <p:spPr>
          <a:xfrm>
            <a:off x="4143372"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4" name="Flowchart: Magnetic Disk 8203"/>
          <p:cNvSpPr/>
          <p:nvPr/>
        </p:nvSpPr>
        <p:spPr>
          <a:xfrm>
            <a:off x="4536281"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5" name="Flowchart: Magnetic Disk 8204"/>
          <p:cNvSpPr/>
          <p:nvPr/>
        </p:nvSpPr>
        <p:spPr>
          <a:xfrm>
            <a:off x="4929190"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6" name="Flowchart: Magnetic Disk 8205"/>
          <p:cNvSpPr/>
          <p:nvPr/>
        </p:nvSpPr>
        <p:spPr>
          <a:xfrm>
            <a:off x="5322099"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7" name="Flowchart: Magnetic Disk 8206"/>
          <p:cNvSpPr/>
          <p:nvPr/>
        </p:nvSpPr>
        <p:spPr>
          <a:xfrm>
            <a:off x="571500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8" name="Flowchart: Magnetic Disk 8207"/>
          <p:cNvSpPr/>
          <p:nvPr/>
        </p:nvSpPr>
        <p:spPr>
          <a:xfrm>
            <a:off x="6107917"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9" name="Flowchart: Magnetic Disk 8208"/>
          <p:cNvSpPr/>
          <p:nvPr/>
        </p:nvSpPr>
        <p:spPr>
          <a:xfrm>
            <a:off x="650082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0" name="Flowchart: Magnetic Disk 8209"/>
          <p:cNvSpPr/>
          <p:nvPr/>
        </p:nvSpPr>
        <p:spPr>
          <a:xfrm>
            <a:off x="689373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1" name="Flowchart: Magnetic Disk 8210"/>
          <p:cNvSpPr/>
          <p:nvPr/>
        </p:nvSpPr>
        <p:spPr>
          <a:xfrm>
            <a:off x="728664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2" name="Flowchart: Magnetic Disk 8181"/>
          <p:cNvSpPr/>
          <p:nvPr/>
        </p:nvSpPr>
        <p:spPr>
          <a:xfrm>
            <a:off x="185735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3" name="Flowchart: Magnetic Disk 8182"/>
          <p:cNvSpPr/>
          <p:nvPr/>
        </p:nvSpPr>
        <p:spPr>
          <a:xfrm>
            <a:off x="2250265"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4" name="Flowchart: Magnetic Disk 8183"/>
          <p:cNvSpPr/>
          <p:nvPr/>
        </p:nvSpPr>
        <p:spPr>
          <a:xfrm>
            <a:off x="264317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5" name="Flowchart: Magnetic Disk 8184"/>
          <p:cNvSpPr/>
          <p:nvPr/>
        </p:nvSpPr>
        <p:spPr>
          <a:xfrm>
            <a:off x="3036083" y="15811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6" name="Flowchart: Magnetic Disk 8185"/>
          <p:cNvSpPr/>
          <p:nvPr/>
        </p:nvSpPr>
        <p:spPr>
          <a:xfrm>
            <a:off x="342899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7" name="Flowchart: Magnetic Disk 8186"/>
          <p:cNvSpPr/>
          <p:nvPr/>
        </p:nvSpPr>
        <p:spPr>
          <a:xfrm>
            <a:off x="3821901"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8" name="Flowchart: Magnetic Disk 8187"/>
          <p:cNvSpPr/>
          <p:nvPr/>
        </p:nvSpPr>
        <p:spPr>
          <a:xfrm>
            <a:off x="4214810"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9" name="Flowchart: Magnetic Disk 8188"/>
          <p:cNvSpPr/>
          <p:nvPr/>
        </p:nvSpPr>
        <p:spPr>
          <a:xfrm>
            <a:off x="4607719"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0" name="Flowchart: Magnetic Disk 8189"/>
          <p:cNvSpPr/>
          <p:nvPr/>
        </p:nvSpPr>
        <p:spPr>
          <a:xfrm>
            <a:off x="5000628"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1" name="Flowchart: Magnetic Disk 8190"/>
          <p:cNvSpPr/>
          <p:nvPr/>
        </p:nvSpPr>
        <p:spPr>
          <a:xfrm>
            <a:off x="5393537"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2" name="Flowchart: Magnetic Disk 8191"/>
          <p:cNvSpPr/>
          <p:nvPr/>
        </p:nvSpPr>
        <p:spPr>
          <a:xfrm>
            <a:off x="578644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3" name="Flowchart: Magnetic Disk 8192"/>
          <p:cNvSpPr/>
          <p:nvPr/>
        </p:nvSpPr>
        <p:spPr>
          <a:xfrm>
            <a:off x="6179355" y="15811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4" name="Flowchart: Magnetic Disk 8193"/>
          <p:cNvSpPr/>
          <p:nvPr/>
        </p:nvSpPr>
        <p:spPr>
          <a:xfrm>
            <a:off x="657226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5" name="Flowchart: Magnetic Disk 8194"/>
          <p:cNvSpPr/>
          <p:nvPr/>
        </p:nvSpPr>
        <p:spPr>
          <a:xfrm>
            <a:off x="6965173"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6" name="Flowchart: Magnetic Disk 8195"/>
          <p:cNvSpPr/>
          <p:nvPr/>
        </p:nvSpPr>
        <p:spPr>
          <a:xfrm>
            <a:off x="735808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7" name="Flowchart: Magnetic Disk 8166"/>
          <p:cNvSpPr/>
          <p:nvPr/>
        </p:nvSpPr>
        <p:spPr>
          <a:xfrm>
            <a:off x="192879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8" name="Flowchart: Magnetic Disk 8167"/>
          <p:cNvSpPr/>
          <p:nvPr/>
        </p:nvSpPr>
        <p:spPr>
          <a:xfrm>
            <a:off x="232170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9" name="Flowchart: Magnetic Disk 8168"/>
          <p:cNvSpPr/>
          <p:nvPr/>
        </p:nvSpPr>
        <p:spPr>
          <a:xfrm>
            <a:off x="271461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0" name="Flowchart: Magnetic Disk 8169"/>
          <p:cNvSpPr/>
          <p:nvPr/>
        </p:nvSpPr>
        <p:spPr>
          <a:xfrm>
            <a:off x="310752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1" name="Flowchart: Magnetic Disk 8170"/>
          <p:cNvSpPr/>
          <p:nvPr/>
        </p:nvSpPr>
        <p:spPr>
          <a:xfrm>
            <a:off x="350043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2" name="Flowchart: Magnetic Disk 8171"/>
          <p:cNvSpPr/>
          <p:nvPr/>
        </p:nvSpPr>
        <p:spPr>
          <a:xfrm>
            <a:off x="3893339"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3" name="Flowchart: Magnetic Disk 8172"/>
          <p:cNvSpPr/>
          <p:nvPr/>
        </p:nvSpPr>
        <p:spPr>
          <a:xfrm>
            <a:off x="4286248"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4" name="Flowchart: Magnetic Disk 8173"/>
          <p:cNvSpPr/>
          <p:nvPr/>
        </p:nvSpPr>
        <p:spPr>
          <a:xfrm>
            <a:off x="4679157"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5" name="Flowchart: Magnetic Disk 8174"/>
          <p:cNvSpPr/>
          <p:nvPr/>
        </p:nvSpPr>
        <p:spPr>
          <a:xfrm>
            <a:off x="5072066"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6" name="Flowchart: Magnetic Disk 8175"/>
          <p:cNvSpPr/>
          <p:nvPr/>
        </p:nvSpPr>
        <p:spPr>
          <a:xfrm>
            <a:off x="5464975"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7" name="Flowchart: Magnetic Disk 8176"/>
          <p:cNvSpPr/>
          <p:nvPr/>
        </p:nvSpPr>
        <p:spPr>
          <a:xfrm>
            <a:off x="585788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8" name="Flowchart: Magnetic Disk 8177"/>
          <p:cNvSpPr/>
          <p:nvPr/>
        </p:nvSpPr>
        <p:spPr>
          <a:xfrm>
            <a:off x="625079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9" name="Flowchart: Magnetic Disk 8178"/>
          <p:cNvSpPr/>
          <p:nvPr/>
        </p:nvSpPr>
        <p:spPr>
          <a:xfrm>
            <a:off x="664370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0" name="Flowchart: Magnetic Disk 8179"/>
          <p:cNvSpPr/>
          <p:nvPr/>
        </p:nvSpPr>
        <p:spPr>
          <a:xfrm>
            <a:off x="703661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1" name="Flowchart: Magnetic Disk 8180"/>
          <p:cNvSpPr/>
          <p:nvPr/>
        </p:nvSpPr>
        <p:spPr>
          <a:xfrm>
            <a:off x="742952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2" name="Flowchart: Magnetic Disk 8151"/>
          <p:cNvSpPr/>
          <p:nvPr/>
        </p:nvSpPr>
        <p:spPr>
          <a:xfrm>
            <a:off x="200023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3" name="Flowchart: Magnetic Disk 8152"/>
          <p:cNvSpPr/>
          <p:nvPr/>
        </p:nvSpPr>
        <p:spPr>
          <a:xfrm>
            <a:off x="239314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4" name="Flowchart: Magnetic Disk 8153"/>
          <p:cNvSpPr/>
          <p:nvPr/>
        </p:nvSpPr>
        <p:spPr>
          <a:xfrm>
            <a:off x="278605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5" name="Flowchart: Magnetic Disk 8154"/>
          <p:cNvSpPr/>
          <p:nvPr/>
        </p:nvSpPr>
        <p:spPr>
          <a:xfrm>
            <a:off x="317895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6" name="Flowchart: Magnetic Disk 8155"/>
          <p:cNvSpPr/>
          <p:nvPr/>
        </p:nvSpPr>
        <p:spPr>
          <a:xfrm>
            <a:off x="357186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7" name="Flowchart: Magnetic Disk 8156"/>
          <p:cNvSpPr/>
          <p:nvPr/>
        </p:nvSpPr>
        <p:spPr>
          <a:xfrm>
            <a:off x="3964777"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8" name="Flowchart: Magnetic Disk 8157"/>
          <p:cNvSpPr/>
          <p:nvPr/>
        </p:nvSpPr>
        <p:spPr>
          <a:xfrm>
            <a:off x="4357686"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9" name="Flowchart: Magnetic Disk 8158"/>
          <p:cNvSpPr/>
          <p:nvPr/>
        </p:nvSpPr>
        <p:spPr>
          <a:xfrm>
            <a:off x="4750595"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0" name="Flowchart: Magnetic Disk 8159"/>
          <p:cNvSpPr/>
          <p:nvPr/>
        </p:nvSpPr>
        <p:spPr>
          <a:xfrm>
            <a:off x="5143504"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1" name="Flowchart: Magnetic Disk 8160"/>
          <p:cNvSpPr/>
          <p:nvPr/>
        </p:nvSpPr>
        <p:spPr>
          <a:xfrm>
            <a:off x="5536413"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2" name="Flowchart: Magnetic Disk 8161"/>
          <p:cNvSpPr/>
          <p:nvPr/>
        </p:nvSpPr>
        <p:spPr>
          <a:xfrm>
            <a:off x="592932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3" name="Flowchart: Magnetic Disk 8162"/>
          <p:cNvSpPr/>
          <p:nvPr/>
        </p:nvSpPr>
        <p:spPr>
          <a:xfrm>
            <a:off x="632223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4" name="Flowchart: Magnetic Disk 8163"/>
          <p:cNvSpPr/>
          <p:nvPr/>
        </p:nvSpPr>
        <p:spPr>
          <a:xfrm>
            <a:off x="671514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5" name="Flowchart: Magnetic Disk 8164"/>
          <p:cNvSpPr/>
          <p:nvPr/>
        </p:nvSpPr>
        <p:spPr>
          <a:xfrm>
            <a:off x="710804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6" name="Flowchart: Magnetic Disk 8165"/>
          <p:cNvSpPr/>
          <p:nvPr/>
        </p:nvSpPr>
        <p:spPr>
          <a:xfrm>
            <a:off x="750095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7" name="Flowchart: Magnetic Disk 8136"/>
          <p:cNvSpPr/>
          <p:nvPr/>
        </p:nvSpPr>
        <p:spPr>
          <a:xfrm>
            <a:off x="207167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8" name="Flowchart: Magnetic Disk 8137"/>
          <p:cNvSpPr/>
          <p:nvPr/>
        </p:nvSpPr>
        <p:spPr>
          <a:xfrm>
            <a:off x="246457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9" name="Flowchart: Magnetic Disk 8138"/>
          <p:cNvSpPr/>
          <p:nvPr/>
        </p:nvSpPr>
        <p:spPr>
          <a:xfrm>
            <a:off x="285748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0" name="Flowchart: Magnetic Disk 8139"/>
          <p:cNvSpPr/>
          <p:nvPr/>
        </p:nvSpPr>
        <p:spPr>
          <a:xfrm>
            <a:off x="325039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1" name="Flowchart: Magnetic Disk 8140"/>
          <p:cNvSpPr/>
          <p:nvPr/>
        </p:nvSpPr>
        <p:spPr>
          <a:xfrm>
            <a:off x="364330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2" name="Flowchart: Magnetic Disk 8141"/>
          <p:cNvSpPr/>
          <p:nvPr/>
        </p:nvSpPr>
        <p:spPr>
          <a:xfrm>
            <a:off x="4036215"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3" name="Flowchart: Magnetic Disk 8142"/>
          <p:cNvSpPr/>
          <p:nvPr/>
        </p:nvSpPr>
        <p:spPr>
          <a:xfrm>
            <a:off x="4429124"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4" name="Flowchart: Magnetic Disk 8143"/>
          <p:cNvSpPr/>
          <p:nvPr/>
        </p:nvSpPr>
        <p:spPr>
          <a:xfrm>
            <a:off x="4822033"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5" name="Flowchart: Magnetic Disk 8144"/>
          <p:cNvSpPr/>
          <p:nvPr/>
        </p:nvSpPr>
        <p:spPr>
          <a:xfrm>
            <a:off x="5214942"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6" name="Flowchart: Magnetic Disk 8145"/>
          <p:cNvSpPr/>
          <p:nvPr/>
        </p:nvSpPr>
        <p:spPr>
          <a:xfrm>
            <a:off x="5607851" y="20383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7" name="Flowchart: Magnetic Disk 8146"/>
          <p:cNvSpPr/>
          <p:nvPr/>
        </p:nvSpPr>
        <p:spPr>
          <a:xfrm>
            <a:off x="600076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8" name="Flowchart: Magnetic Disk 8147"/>
          <p:cNvSpPr/>
          <p:nvPr/>
        </p:nvSpPr>
        <p:spPr>
          <a:xfrm>
            <a:off x="639366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9" name="Flowchart: Magnetic Disk 8148"/>
          <p:cNvSpPr/>
          <p:nvPr/>
        </p:nvSpPr>
        <p:spPr>
          <a:xfrm>
            <a:off x="678657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0" name="Flowchart: Magnetic Disk 8149"/>
          <p:cNvSpPr/>
          <p:nvPr/>
        </p:nvSpPr>
        <p:spPr>
          <a:xfrm>
            <a:off x="717948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1" name="Flowchart: Magnetic Disk 8150"/>
          <p:cNvSpPr/>
          <p:nvPr/>
        </p:nvSpPr>
        <p:spPr>
          <a:xfrm>
            <a:off x="757239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2" name="Flowchart: Magnetic Disk 8121"/>
          <p:cNvSpPr/>
          <p:nvPr/>
        </p:nvSpPr>
        <p:spPr>
          <a:xfrm>
            <a:off x="214310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3" name="Flowchart: Magnetic Disk 8122"/>
          <p:cNvSpPr/>
          <p:nvPr/>
        </p:nvSpPr>
        <p:spPr>
          <a:xfrm>
            <a:off x="253601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4" name="Flowchart: Magnetic Disk 8123"/>
          <p:cNvSpPr/>
          <p:nvPr/>
        </p:nvSpPr>
        <p:spPr>
          <a:xfrm>
            <a:off x="292892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5" name="Flowchart: Magnetic Disk 8124"/>
          <p:cNvSpPr/>
          <p:nvPr/>
        </p:nvSpPr>
        <p:spPr>
          <a:xfrm>
            <a:off x="332183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6" name="Flowchart: Magnetic Disk 8125"/>
          <p:cNvSpPr/>
          <p:nvPr/>
        </p:nvSpPr>
        <p:spPr>
          <a:xfrm>
            <a:off x="3714744" y="2190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7" name="Flowchart: Magnetic Disk 8126"/>
          <p:cNvSpPr/>
          <p:nvPr/>
        </p:nvSpPr>
        <p:spPr>
          <a:xfrm>
            <a:off x="4107653"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8" name="Flowchart: Magnetic Disk 8127"/>
          <p:cNvSpPr/>
          <p:nvPr/>
        </p:nvSpPr>
        <p:spPr>
          <a:xfrm>
            <a:off x="4500562"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9" name="Flowchart: Magnetic Disk 8128"/>
          <p:cNvSpPr/>
          <p:nvPr/>
        </p:nvSpPr>
        <p:spPr>
          <a:xfrm>
            <a:off x="4893471"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0" name="Flowchart: Magnetic Disk 8129"/>
          <p:cNvSpPr/>
          <p:nvPr/>
        </p:nvSpPr>
        <p:spPr>
          <a:xfrm>
            <a:off x="5286380"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1" name="Flowchart: Magnetic Disk 8130"/>
          <p:cNvSpPr/>
          <p:nvPr/>
        </p:nvSpPr>
        <p:spPr>
          <a:xfrm>
            <a:off x="5679289"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2" name="Flowchart: Magnetic Disk 8131"/>
          <p:cNvSpPr/>
          <p:nvPr/>
        </p:nvSpPr>
        <p:spPr>
          <a:xfrm>
            <a:off x="607219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3" name="Flowchart: Magnetic Disk 8132"/>
          <p:cNvSpPr/>
          <p:nvPr/>
        </p:nvSpPr>
        <p:spPr>
          <a:xfrm>
            <a:off x="646510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4" name="Flowchart: Magnetic Disk 8133"/>
          <p:cNvSpPr/>
          <p:nvPr/>
        </p:nvSpPr>
        <p:spPr>
          <a:xfrm>
            <a:off x="685801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5" name="Flowchart: Magnetic Disk 8134"/>
          <p:cNvSpPr/>
          <p:nvPr/>
        </p:nvSpPr>
        <p:spPr>
          <a:xfrm>
            <a:off x="725092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6" name="Flowchart: Magnetic Disk 8135"/>
          <p:cNvSpPr/>
          <p:nvPr/>
        </p:nvSpPr>
        <p:spPr>
          <a:xfrm>
            <a:off x="7643834"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41947808"/>
      </p:ext>
    </p:extLst>
  </p:cSld>
  <p:clrMapOvr>
    <a:masterClrMapping/>
  </p:clrMapOvr>
  <p:transition>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calculations for Raid 5</a:t>
            </a:r>
            <a:endParaRPr lang="en-GB" dirty="0"/>
          </a:p>
        </p:txBody>
      </p:sp>
      <p:sp>
        <p:nvSpPr>
          <p:cNvPr id="3" name="Content Placeholder 2"/>
          <p:cNvSpPr>
            <a:spLocks noGrp="1"/>
          </p:cNvSpPr>
          <p:nvPr>
            <p:ph idx="1"/>
          </p:nvPr>
        </p:nvSpPr>
        <p:spPr>
          <a:xfrm>
            <a:off x="685800" y="1317631"/>
            <a:ext cx="7772400" cy="4441825"/>
          </a:xfrm>
        </p:spPr>
        <p:txBody>
          <a:bodyPr/>
          <a:lstStyle/>
          <a:p>
            <a:r>
              <a:rPr lang="en-GB" sz="1600" dirty="0" smtClean="0"/>
              <a:t>Disks MTBF is between 3 x 10</a:t>
            </a:r>
            <a:r>
              <a:rPr lang="en-GB" sz="1600" baseline="30000" dirty="0" smtClean="0"/>
              <a:t>5</a:t>
            </a:r>
            <a:r>
              <a:rPr lang="en-GB" sz="1600" dirty="0" smtClean="0"/>
              <a:t> and 1.2 x 10</a:t>
            </a:r>
            <a:r>
              <a:rPr lang="en-GB" sz="1600" baseline="30000" dirty="0" smtClean="0"/>
              <a:t>6</a:t>
            </a:r>
            <a:r>
              <a:rPr lang="en-GB" sz="1600" dirty="0" smtClean="0"/>
              <a:t> hours</a:t>
            </a:r>
          </a:p>
          <a:p>
            <a:r>
              <a:rPr lang="en-GB" sz="1600" dirty="0" smtClean="0"/>
              <a:t>Replacement time of a failed disk is &lt; 4 hours</a:t>
            </a:r>
          </a:p>
          <a:p>
            <a:r>
              <a:rPr lang="en-GB" sz="1600" dirty="0" smtClean="0"/>
              <a:t>Probability of 1 disk to fail within the next 4 hours</a:t>
            </a:r>
          </a:p>
          <a:p>
            <a:pPr lvl="1"/>
            <a:endParaRPr lang="en-GB" sz="1400" dirty="0" smtClean="0"/>
          </a:p>
          <a:p>
            <a:pPr lvl="1"/>
            <a:endParaRPr lang="en-GB" sz="1400" dirty="0" smtClean="0"/>
          </a:p>
          <a:p>
            <a:endParaRPr lang="en-GB" sz="1600" dirty="0"/>
          </a:p>
        </p:txBody>
      </p:sp>
      <p:graphicFrame>
        <p:nvGraphicFramePr>
          <p:cNvPr id="4" name="Object 3"/>
          <p:cNvGraphicFramePr>
            <a:graphicFrameLocks noChangeAspect="1"/>
          </p:cNvGraphicFramePr>
          <p:nvPr/>
        </p:nvGraphicFramePr>
        <p:xfrm>
          <a:off x="3357554" y="2246325"/>
          <a:ext cx="2006600" cy="393700"/>
        </p:xfrm>
        <a:graphic>
          <a:graphicData uri="http://schemas.openxmlformats.org/presentationml/2006/ole">
            <mc:AlternateContent xmlns:mc="http://schemas.openxmlformats.org/markup-compatibility/2006">
              <mc:Choice xmlns:v="urn:schemas-microsoft-com:vml" Requires="v">
                <p:oleObj spid="_x0000_s102405"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2246325"/>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98787457"/>
      </p:ext>
    </p:extLst>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calculations for Raid 5</a:t>
            </a:r>
            <a:endParaRPr lang="en-GB" dirty="0"/>
          </a:p>
        </p:txBody>
      </p:sp>
      <p:sp>
        <p:nvSpPr>
          <p:cNvPr id="3" name="Content Placeholder 2"/>
          <p:cNvSpPr>
            <a:spLocks noGrp="1"/>
          </p:cNvSpPr>
          <p:nvPr>
            <p:ph idx="1"/>
          </p:nvPr>
        </p:nvSpPr>
        <p:spPr>
          <a:xfrm>
            <a:off x="685800" y="1317631"/>
            <a:ext cx="7772400" cy="4441825"/>
          </a:xfrm>
        </p:spPr>
        <p:txBody>
          <a:bodyPr/>
          <a:lstStyle/>
          <a:p>
            <a:r>
              <a:rPr lang="en-GB" sz="1600" dirty="0" smtClean="0"/>
              <a:t>Disks MTBF is between 3 x 10</a:t>
            </a:r>
            <a:r>
              <a:rPr lang="en-GB" sz="1600" baseline="30000" dirty="0" smtClean="0"/>
              <a:t>5</a:t>
            </a:r>
            <a:r>
              <a:rPr lang="en-GB" sz="1600" dirty="0" smtClean="0"/>
              <a:t> and 1.2 x 10</a:t>
            </a:r>
            <a:r>
              <a:rPr lang="en-GB" sz="1600" baseline="30000" dirty="0" smtClean="0"/>
              <a:t>6</a:t>
            </a:r>
            <a:r>
              <a:rPr lang="en-GB" sz="1600" dirty="0" smtClean="0"/>
              <a:t> hours</a:t>
            </a:r>
          </a:p>
          <a:p>
            <a:r>
              <a:rPr lang="en-GB" sz="1600" dirty="0" smtClean="0"/>
              <a:t>Replacement time of a failed disk is &lt; 4 hours</a:t>
            </a:r>
          </a:p>
          <a:p>
            <a:r>
              <a:rPr lang="en-GB" sz="1600" dirty="0" smtClean="0"/>
              <a:t>Probability of 1 disk to fail within the next 4 hours</a:t>
            </a:r>
          </a:p>
          <a:p>
            <a:pPr lvl="1"/>
            <a:endParaRPr lang="en-GB" sz="1400" dirty="0" smtClean="0"/>
          </a:p>
          <a:p>
            <a:pPr lvl="1"/>
            <a:endParaRPr lang="en-GB" sz="1400" dirty="0" smtClean="0"/>
          </a:p>
          <a:p>
            <a:r>
              <a:rPr lang="en-GB" sz="1600" dirty="0" smtClean="0"/>
              <a:t>Probability to have a failing disk in the next 4 hours in a 15 PB computer centre (15’000 disks)</a:t>
            </a:r>
          </a:p>
          <a:p>
            <a:endParaRPr lang="en-GB" sz="1600" dirty="0" smtClean="0"/>
          </a:p>
        </p:txBody>
      </p:sp>
      <p:graphicFrame>
        <p:nvGraphicFramePr>
          <p:cNvPr id="4" name="Object 3"/>
          <p:cNvGraphicFramePr>
            <a:graphicFrameLocks noChangeAspect="1"/>
          </p:cNvGraphicFramePr>
          <p:nvPr/>
        </p:nvGraphicFramePr>
        <p:xfrm>
          <a:off x="3357554" y="2246325"/>
          <a:ext cx="2006600" cy="393700"/>
        </p:xfrm>
        <a:graphic>
          <a:graphicData uri="http://schemas.openxmlformats.org/presentationml/2006/ole">
            <mc:AlternateContent xmlns:mc="http://schemas.openxmlformats.org/markup-compatibility/2006">
              <mc:Choice xmlns:v="urn:schemas-microsoft-com:vml" Requires="v">
                <p:oleObj spid="_x0000_s103432"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2246325"/>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214678" y="3246457"/>
          <a:ext cx="1841500" cy="254000"/>
        </p:xfrm>
        <a:graphic>
          <a:graphicData uri="http://schemas.openxmlformats.org/presentationml/2006/ole">
            <mc:AlternateContent xmlns:mc="http://schemas.openxmlformats.org/markup-compatibility/2006">
              <mc:Choice xmlns:v="urn:schemas-microsoft-com:vml" Requires="v">
                <p:oleObj spid="_x0000_s103433" name="Equation" r:id="rId5" imgW="1841400" imgH="253800" progId="Equation.3">
                  <p:embed/>
                </p:oleObj>
              </mc:Choice>
              <mc:Fallback>
                <p:oleObj name="Equation" r:id="rId5" imgW="184140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3246457"/>
                        <a:ext cx="1841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47930145"/>
      </p:ext>
    </p:extLst>
  </p:cSld>
  <p:clrMapOvr>
    <a:masterClrMapping/>
  </p:clrMapOvr>
  <p:transition>
    <p:strips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calculations for Raid 5</a:t>
            </a:r>
            <a:endParaRPr lang="en-GB" dirty="0"/>
          </a:p>
        </p:txBody>
      </p:sp>
      <p:sp>
        <p:nvSpPr>
          <p:cNvPr id="3" name="Content Placeholder 2"/>
          <p:cNvSpPr>
            <a:spLocks noGrp="1"/>
          </p:cNvSpPr>
          <p:nvPr>
            <p:ph idx="1"/>
          </p:nvPr>
        </p:nvSpPr>
        <p:spPr>
          <a:xfrm>
            <a:off x="685800" y="1317631"/>
            <a:ext cx="7772400" cy="4441825"/>
          </a:xfrm>
        </p:spPr>
        <p:txBody>
          <a:bodyPr/>
          <a:lstStyle/>
          <a:p>
            <a:r>
              <a:rPr lang="en-GB" sz="1600" dirty="0" smtClean="0"/>
              <a:t>Disks MTBF is between 3 x 10</a:t>
            </a:r>
            <a:r>
              <a:rPr lang="en-GB" sz="1600" baseline="30000" dirty="0" smtClean="0"/>
              <a:t>5</a:t>
            </a:r>
            <a:r>
              <a:rPr lang="en-GB" sz="1600" dirty="0" smtClean="0"/>
              <a:t> and 1.2 x 10</a:t>
            </a:r>
            <a:r>
              <a:rPr lang="en-GB" sz="1600" baseline="30000" dirty="0" smtClean="0"/>
              <a:t>6</a:t>
            </a:r>
            <a:r>
              <a:rPr lang="en-GB" sz="1600" dirty="0" smtClean="0"/>
              <a:t> hours</a:t>
            </a:r>
          </a:p>
          <a:p>
            <a:r>
              <a:rPr lang="en-GB" sz="1600" dirty="0" smtClean="0"/>
              <a:t>Replacement time of a failed disk is &lt; 4 hours</a:t>
            </a:r>
          </a:p>
          <a:p>
            <a:r>
              <a:rPr lang="en-GB" sz="1600" dirty="0" smtClean="0"/>
              <a:t>Probability of 1 disk to fail within the next 4 hours</a:t>
            </a:r>
          </a:p>
          <a:p>
            <a:pPr lvl="1"/>
            <a:endParaRPr lang="en-GB" sz="1400" dirty="0" smtClean="0"/>
          </a:p>
          <a:p>
            <a:pPr lvl="1"/>
            <a:endParaRPr lang="en-GB" sz="1400" dirty="0" smtClean="0"/>
          </a:p>
          <a:p>
            <a:r>
              <a:rPr lang="en-GB" sz="1600" dirty="0" smtClean="0"/>
              <a:t>Probability to have a failing disk in the next 4 hours in a 15 PB computer centre (15’000 disks)</a:t>
            </a:r>
          </a:p>
          <a:p>
            <a:endParaRPr lang="en-GB" sz="1600" dirty="0" smtClean="0"/>
          </a:p>
          <a:p>
            <a:r>
              <a:rPr lang="en-GB" sz="1600" dirty="0" smtClean="0"/>
              <a:t>Imagine a Raid set of 10 disks. Probability to have one of the remaining disk failing within 4 hours</a:t>
            </a:r>
          </a:p>
          <a:p>
            <a:endParaRPr lang="en-GB" sz="1600" dirty="0" smtClean="0"/>
          </a:p>
        </p:txBody>
      </p:sp>
      <p:graphicFrame>
        <p:nvGraphicFramePr>
          <p:cNvPr id="4" name="Object 3"/>
          <p:cNvGraphicFramePr>
            <a:graphicFrameLocks noChangeAspect="1"/>
          </p:cNvGraphicFramePr>
          <p:nvPr/>
        </p:nvGraphicFramePr>
        <p:xfrm>
          <a:off x="3357554" y="2246325"/>
          <a:ext cx="2006600" cy="393700"/>
        </p:xfrm>
        <a:graphic>
          <a:graphicData uri="http://schemas.openxmlformats.org/presentationml/2006/ole">
            <mc:AlternateContent xmlns:mc="http://schemas.openxmlformats.org/markup-compatibility/2006">
              <mc:Choice xmlns:v="urn:schemas-microsoft-com:vml" Requires="v">
                <p:oleObj spid="_x0000_s104459"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2246325"/>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214678" y="3246457"/>
          <a:ext cx="1841500" cy="254000"/>
        </p:xfrm>
        <a:graphic>
          <a:graphicData uri="http://schemas.openxmlformats.org/presentationml/2006/ole">
            <mc:AlternateContent xmlns:mc="http://schemas.openxmlformats.org/markup-compatibility/2006">
              <mc:Choice xmlns:v="urn:schemas-microsoft-com:vml" Requires="v">
                <p:oleObj spid="_x0000_s104460" name="Equation" r:id="rId5" imgW="1841400" imgH="253800" progId="Equation.3">
                  <p:embed/>
                </p:oleObj>
              </mc:Choice>
              <mc:Fallback>
                <p:oleObj name="Equation" r:id="rId5" imgW="184140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3246457"/>
                        <a:ext cx="1841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3214678" y="4032275"/>
          <a:ext cx="1778000" cy="254000"/>
        </p:xfrm>
        <a:graphic>
          <a:graphicData uri="http://schemas.openxmlformats.org/presentationml/2006/ole">
            <mc:AlternateContent xmlns:mc="http://schemas.openxmlformats.org/markup-compatibility/2006">
              <mc:Choice xmlns:v="urn:schemas-microsoft-com:vml" Requires="v">
                <p:oleObj spid="_x0000_s104461" name="Equation" r:id="rId7" imgW="1777680" imgH="253800" progId="Equation.3">
                  <p:embed/>
                </p:oleObj>
              </mc:Choice>
              <mc:Fallback>
                <p:oleObj name="Equation" r:id="rId7" imgW="177768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4678" y="4032275"/>
                        <a:ext cx="17780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643702" y="1785926"/>
            <a:ext cx="2329036" cy="646331"/>
          </a:xfrm>
          <a:prstGeom prst="rect">
            <a:avLst/>
          </a:prstGeom>
          <a:noFill/>
        </p:spPr>
        <p:txBody>
          <a:bodyPr wrap="none" rtlCol="0">
            <a:spAutoFit/>
          </a:bodyPr>
          <a:lstStyle/>
          <a:p>
            <a:r>
              <a:rPr lang="en-GB" sz="1200" dirty="0" smtClean="0">
                <a:solidFill>
                  <a:srgbClr val="FF0000"/>
                </a:solidFill>
              </a:rPr>
              <a:t>p( A and B ) = p(A) * p(B/A)</a:t>
            </a:r>
          </a:p>
          <a:p>
            <a:r>
              <a:rPr lang="en-GB" sz="1200" dirty="0" smtClean="0">
                <a:solidFill>
                  <a:srgbClr val="FF0000"/>
                </a:solidFill>
              </a:rPr>
              <a:t> </a:t>
            </a:r>
          </a:p>
          <a:p>
            <a:r>
              <a:rPr lang="en-GB" sz="1200" dirty="0" smtClean="0">
                <a:solidFill>
                  <a:srgbClr val="FF0000"/>
                </a:solidFill>
              </a:rPr>
              <a:t>if A,B independent : p(A) * p(B) </a:t>
            </a:r>
            <a:endParaRPr lang="en-GB" sz="1200" dirty="0">
              <a:solidFill>
                <a:srgbClr val="FF0000"/>
              </a:solidFill>
            </a:endParaRPr>
          </a:p>
        </p:txBody>
      </p:sp>
      <p:pic>
        <p:nvPicPr>
          <p:cNvPr id="8" name="Picture 1" descr="C:\Users\pace\AppData\Local\Microsoft\Windows\Temporary Internet Files\Content.IE5\7B7OIG15\MC900434750[1].png"/>
          <p:cNvPicPr>
            <a:picLocks noChangeAspect="1" noChangeArrowheads="1"/>
          </p:cNvPicPr>
          <p:nvPr/>
        </p:nvPicPr>
        <p:blipFill>
          <a:blip r:embed="rId9" cstate="print"/>
          <a:srcRect/>
          <a:stretch>
            <a:fillRect/>
          </a:stretch>
        </p:blipFill>
        <p:spPr bwMode="auto">
          <a:xfrm>
            <a:off x="7308304" y="836712"/>
            <a:ext cx="899592" cy="899592"/>
          </a:xfrm>
          <a:prstGeom prst="rect">
            <a:avLst/>
          </a:prstGeom>
          <a:noFill/>
        </p:spPr>
      </p:pic>
    </p:spTree>
    <p:extLst>
      <p:ext uri="{BB962C8B-B14F-4D97-AF65-F5344CB8AC3E}">
        <p14:creationId xmlns:p14="http://schemas.microsoft.com/office/powerpoint/2010/main" val="2360498443"/>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calculations for Raid 5</a:t>
            </a:r>
            <a:endParaRPr lang="en-GB" dirty="0"/>
          </a:p>
        </p:txBody>
      </p:sp>
      <p:sp>
        <p:nvSpPr>
          <p:cNvPr id="3" name="Content Placeholder 2"/>
          <p:cNvSpPr>
            <a:spLocks noGrp="1"/>
          </p:cNvSpPr>
          <p:nvPr>
            <p:ph idx="1"/>
          </p:nvPr>
        </p:nvSpPr>
        <p:spPr>
          <a:xfrm>
            <a:off x="685800" y="1317631"/>
            <a:ext cx="7772400" cy="4441825"/>
          </a:xfrm>
        </p:spPr>
        <p:txBody>
          <a:bodyPr/>
          <a:lstStyle/>
          <a:p>
            <a:r>
              <a:rPr lang="en-GB" sz="1600" dirty="0" smtClean="0"/>
              <a:t>Disks MTBF is between 3 x 10</a:t>
            </a:r>
            <a:r>
              <a:rPr lang="en-GB" sz="1600" baseline="30000" dirty="0" smtClean="0"/>
              <a:t>5</a:t>
            </a:r>
            <a:r>
              <a:rPr lang="en-GB" sz="1600" dirty="0" smtClean="0"/>
              <a:t> and 1.2 x 10</a:t>
            </a:r>
            <a:r>
              <a:rPr lang="en-GB" sz="1600" baseline="30000" dirty="0" smtClean="0"/>
              <a:t>6</a:t>
            </a:r>
            <a:r>
              <a:rPr lang="en-GB" sz="1600" dirty="0" smtClean="0"/>
              <a:t> hours</a:t>
            </a:r>
          </a:p>
          <a:p>
            <a:r>
              <a:rPr lang="en-GB" sz="1600" dirty="0" smtClean="0"/>
              <a:t>Replacement time of a failed disk is &lt; 4 hours</a:t>
            </a:r>
          </a:p>
          <a:p>
            <a:r>
              <a:rPr lang="en-GB" sz="1600" dirty="0" smtClean="0"/>
              <a:t>Probability of 1 disk to fail within the next 4 hours</a:t>
            </a:r>
          </a:p>
          <a:p>
            <a:pPr lvl="1"/>
            <a:endParaRPr lang="en-GB" sz="1400" dirty="0" smtClean="0"/>
          </a:p>
          <a:p>
            <a:pPr lvl="1"/>
            <a:endParaRPr lang="en-GB" sz="1400" dirty="0" smtClean="0"/>
          </a:p>
          <a:p>
            <a:r>
              <a:rPr lang="en-GB" sz="1600" dirty="0" smtClean="0"/>
              <a:t>Probability to have a failing disk in the next 4 hours in a 15 PB computer centre (15’000 disks)</a:t>
            </a:r>
          </a:p>
          <a:p>
            <a:endParaRPr lang="en-GB" sz="1600" dirty="0" smtClean="0"/>
          </a:p>
          <a:p>
            <a:r>
              <a:rPr lang="en-GB" sz="1600" dirty="0" smtClean="0"/>
              <a:t>Imagine a Raid set of 10 disks. Probability to have one of the remaining disk failing within 4 hours</a:t>
            </a:r>
          </a:p>
          <a:p>
            <a:endParaRPr lang="en-GB" sz="1600" dirty="0" smtClean="0"/>
          </a:p>
          <a:p>
            <a:r>
              <a:rPr lang="en-GB" sz="1600" dirty="0"/>
              <a:t>However the second failure may not be independent from the first one. </a:t>
            </a:r>
            <a:r>
              <a:rPr lang="en-GB" sz="1600" dirty="0">
                <a:solidFill>
                  <a:srgbClr val="FF0000"/>
                </a:solidFill>
              </a:rPr>
              <a:t>There is no way to calculate this probability ! </a:t>
            </a:r>
            <a:r>
              <a:rPr lang="en-GB" sz="1600" dirty="0"/>
              <a:t>We can arbitrarily increase it by two orders of magnitude to account the dependencies (over temperature, high noise, EMP, high voltage, faulty common controller, ....)</a:t>
            </a:r>
          </a:p>
          <a:p>
            <a:endParaRPr lang="en-GB" sz="1600" dirty="0" smtClean="0"/>
          </a:p>
        </p:txBody>
      </p:sp>
      <p:graphicFrame>
        <p:nvGraphicFramePr>
          <p:cNvPr id="4" name="Object 3"/>
          <p:cNvGraphicFramePr>
            <a:graphicFrameLocks noChangeAspect="1"/>
          </p:cNvGraphicFramePr>
          <p:nvPr/>
        </p:nvGraphicFramePr>
        <p:xfrm>
          <a:off x="3357554" y="2246325"/>
          <a:ext cx="2006600" cy="393700"/>
        </p:xfrm>
        <a:graphic>
          <a:graphicData uri="http://schemas.openxmlformats.org/presentationml/2006/ole">
            <mc:AlternateContent xmlns:mc="http://schemas.openxmlformats.org/markup-compatibility/2006">
              <mc:Choice xmlns:v="urn:schemas-microsoft-com:vml" Requires="v">
                <p:oleObj spid="_x0000_s105486"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2246325"/>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214678" y="3246457"/>
          <a:ext cx="1841500" cy="254000"/>
        </p:xfrm>
        <a:graphic>
          <a:graphicData uri="http://schemas.openxmlformats.org/presentationml/2006/ole">
            <mc:AlternateContent xmlns:mc="http://schemas.openxmlformats.org/markup-compatibility/2006">
              <mc:Choice xmlns:v="urn:schemas-microsoft-com:vml" Requires="v">
                <p:oleObj spid="_x0000_s105487" name="Equation" r:id="rId5" imgW="1841400" imgH="253800" progId="Equation.3">
                  <p:embed/>
                </p:oleObj>
              </mc:Choice>
              <mc:Fallback>
                <p:oleObj name="Equation" r:id="rId5" imgW="184140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3246457"/>
                        <a:ext cx="1841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3214678" y="4032275"/>
          <a:ext cx="1778000" cy="254000"/>
        </p:xfrm>
        <a:graphic>
          <a:graphicData uri="http://schemas.openxmlformats.org/presentationml/2006/ole">
            <mc:AlternateContent xmlns:mc="http://schemas.openxmlformats.org/markup-compatibility/2006">
              <mc:Choice xmlns:v="urn:schemas-microsoft-com:vml" Requires="v">
                <p:oleObj spid="_x0000_s105488" name="Equation" r:id="rId7" imgW="1777680" imgH="253800" progId="Equation.3">
                  <p:embed/>
                </p:oleObj>
              </mc:Choice>
              <mc:Fallback>
                <p:oleObj name="Equation" r:id="rId7" imgW="177768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4678" y="4032275"/>
                        <a:ext cx="17780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3127375" y="5445224"/>
          <a:ext cx="2095500" cy="254000"/>
        </p:xfrm>
        <a:graphic>
          <a:graphicData uri="http://schemas.openxmlformats.org/presentationml/2006/ole">
            <mc:AlternateContent xmlns:mc="http://schemas.openxmlformats.org/markup-compatibility/2006">
              <mc:Choice xmlns:v="urn:schemas-microsoft-com:vml" Requires="v">
                <p:oleObj spid="_x0000_s105489" name="Equation" r:id="rId9" imgW="2095200" imgH="253800" progId="Equation.3">
                  <p:embed/>
                </p:oleObj>
              </mc:Choice>
              <mc:Fallback>
                <p:oleObj name="Equation" r:id="rId9" imgW="209520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7375" y="5445224"/>
                        <a:ext cx="2095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643702" y="1785926"/>
            <a:ext cx="2329036" cy="646331"/>
          </a:xfrm>
          <a:prstGeom prst="rect">
            <a:avLst/>
          </a:prstGeom>
          <a:noFill/>
        </p:spPr>
        <p:txBody>
          <a:bodyPr wrap="none" rtlCol="0">
            <a:spAutoFit/>
          </a:bodyPr>
          <a:lstStyle/>
          <a:p>
            <a:r>
              <a:rPr lang="en-GB" sz="1200" dirty="0" smtClean="0">
                <a:solidFill>
                  <a:srgbClr val="FF0000"/>
                </a:solidFill>
              </a:rPr>
              <a:t>p( A and B ) = p(A) * p(B/A)</a:t>
            </a:r>
          </a:p>
          <a:p>
            <a:r>
              <a:rPr lang="en-GB" sz="1200" dirty="0" smtClean="0">
                <a:solidFill>
                  <a:srgbClr val="FF0000"/>
                </a:solidFill>
              </a:rPr>
              <a:t> </a:t>
            </a:r>
          </a:p>
          <a:p>
            <a:r>
              <a:rPr lang="en-GB" sz="1200" dirty="0" smtClean="0">
                <a:solidFill>
                  <a:srgbClr val="FF0000"/>
                </a:solidFill>
              </a:rPr>
              <a:t>if A,B independent : p(A) * p(B) </a:t>
            </a:r>
            <a:endParaRPr lang="en-GB" sz="1200" dirty="0">
              <a:solidFill>
                <a:srgbClr val="FF0000"/>
              </a:solidFill>
            </a:endParaRPr>
          </a:p>
        </p:txBody>
      </p:sp>
    </p:spTree>
    <p:extLst>
      <p:ext uri="{BB962C8B-B14F-4D97-AF65-F5344CB8AC3E}">
        <p14:creationId xmlns:p14="http://schemas.microsoft.com/office/powerpoint/2010/main" val="2828289290"/>
      </p:ext>
    </p:extLst>
  </p:cSld>
  <p:clrMapOvr>
    <a:masterClrMapping/>
  </p:clrMapOvr>
  <p:transition>
    <p:strips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calculations for Raid 5</a:t>
            </a:r>
            <a:endParaRPr lang="en-GB" dirty="0"/>
          </a:p>
        </p:txBody>
      </p:sp>
      <p:sp>
        <p:nvSpPr>
          <p:cNvPr id="3" name="Content Placeholder 2"/>
          <p:cNvSpPr>
            <a:spLocks noGrp="1"/>
          </p:cNvSpPr>
          <p:nvPr>
            <p:ph idx="1"/>
          </p:nvPr>
        </p:nvSpPr>
        <p:spPr>
          <a:xfrm>
            <a:off x="685800" y="1317631"/>
            <a:ext cx="7772400" cy="4441825"/>
          </a:xfrm>
        </p:spPr>
        <p:txBody>
          <a:bodyPr/>
          <a:lstStyle/>
          <a:p>
            <a:r>
              <a:rPr lang="en-GB" sz="1600" dirty="0" smtClean="0"/>
              <a:t>Disks MTBF is between 3 x 10</a:t>
            </a:r>
            <a:r>
              <a:rPr lang="en-GB" sz="1600" baseline="30000" dirty="0" smtClean="0"/>
              <a:t>5</a:t>
            </a:r>
            <a:r>
              <a:rPr lang="en-GB" sz="1600" dirty="0" smtClean="0"/>
              <a:t> and 1.2 x 10</a:t>
            </a:r>
            <a:r>
              <a:rPr lang="en-GB" sz="1600" baseline="30000" dirty="0" smtClean="0"/>
              <a:t>6</a:t>
            </a:r>
            <a:r>
              <a:rPr lang="en-GB" sz="1600" dirty="0" smtClean="0"/>
              <a:t> hours</a:t>
            </a:r>
          </a:p>
          <a:p>
            <a:r>
              <a:rPr lang="en-GB" sz="1600" dirty="0" smtClean="0"/>
              <a:t>Replacement time of a failed disk is &lt; 4 hours</a:t>
            </a:r>
          </a:p>
          <a:p>
            <a:r>
              <a:rPr lang="en-GB" sz="1600" dirty="0" smtClean="0"/>
              <a:t>Probability of 1 disk to fail within the next 4 hours</a:t>
            </a:r>
          </a:p>
          <a:p>
            <a:pPr lvl="1"/>
            <a:endParaRPr lang="en-GB" sz="1400" dirty="0" smtClean="0"/>
          </a:p>
          <a:p>
            <a:pPr lvl="1"/>
            <a:endParaRPr lang="en-GB" sz="1400" dirty="0" smtClean="0"/>
          </a:p>
          <a:p>
            <a:r>
              <a:rPr lang="en-GB" sz="1600" dirty="0" smtClean="0"/>
              <a:t>Probability to have a failing disk in the next 4 hours in a 15 PB computer centre (15’000 disks)</a:t>
            </a:r>
          </a:p>
          <a:p>
            <a:endParaRPr lang="en-GB" sz="1600" dirty="0" smtClean="0"/>
          </a:p>
          <a:p>
            <a:r>
              <a:rPr lang="en-GB" sz="1600" dirty="0" smtClean="0"/>
              <a:t>Imagine a Raid set of 10 disks. Probability to have one of the remaining disk failing within 4 hours</a:t>
            </a:r>
          </a:p>
          <a:p>
            <a:endParaRPr lang="en-GB" sz="1600" dirty="0" smtClean="0"/>
          </a:p>
          <a:p>
            <a:r>
              <a:rPr lang="en-GB" sz="1600" dirty="0" smtClean="0"/>
              <a:t>However the second failure may not be independent from the first one. </a:t>
            </a:r>
            <a:r>
              <a:rPr lang="en-GB" sz="1600" dirty="0" smtClean="0">
                <a:solidFill>
                  <a:srgbClr val="FF0000"/>
                </a:solidFill>
              </a:rPr>
              <a:t>There is no way to calculate this probability ! </a:t>
            </a:r>
            <a:r>
              <a:rPr lang="en-GB" sz="1600" dirty="0" smtClean="0"/>
              <a:t>We can arbitrarily increase it by two orders of magnitude to account the dependencies (over temperature, high noise, EMP, high voltage, faulty common controller, ....)</a:t>
            </a:r>
          </a:p>
          <a:p>
            <a:endParaRPr lang="en-GB" sz="1600" dirty="0" smtClean="0"/>
          </a:p>
          <a:p>
            <a:r>
              <a:rPr lang="en-GB" sz="1600" dirty="0" smtClean="0"/>
              <a:t>Probability to lose computer centre data in the next 4 hours</a:t>
            </a:r>
          </a:p>
          <a:p>
            <a:endParaRPr lang="en-GB" sz="1600" dirty="0" smtClean="0"/>
          </a:p>
          <a:p>
            <a:r>
              <a:rPr lang="en-GB" sz="1600" dirty="0" smtClean="0"/>
              <a:t>Probability to lose data in the next 10 years</a:t>
            </a:r>
            <a:endParaRPr lang="en-GB" sz="1200" dirty="0" smtClean="0"/>
          </a:p>
          <a:p>
            <a:endParaRPr lang="en-GB" sz="1600" dirty="0"/>
          </a:p>
        </p:txBody>
      </p:sp>
      <p:graphicFrame>
        <p:nvGraphicFramePr>
          <p:cNvPr id="4" name="Object 3"/>
          <p:cNvGraphicFramePr>
            <a:graphicFrameLocks noChangeAspect="1"/>
          </p:cNvGraphicFramePr>
          <p:nvPr/>
        </p:nvGraphicFramePr>
        <p:xfrm>
          <a:off x="3357554" y="2246325"/>
          <a:ext cx="2006600" cy="393700"/>
        </p:xfrm>
        <a:graphic>
          <a:graphicData uri="http://schemas.openxmlformats.org/presentationml/2006/ole">
            <mc:AlternateContent xmlns:mc="http://schemas.openxmlformats.org/markup-compatibility/2006">
              <mc:Choice xmlns:v="urn:schemas-microsoft-com:vml" Requires="v">
                <p:oleObj spid="_x0000_s106516"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2246325"/>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214678" y="3246457"/>
          <a:ext cx="1841500" cy="254000"/>
        </p:xfrm>
        <a:graphic>
          <a:graphicData uri="http://schemas.openxmlformats.org/presentationml/2006/ole">
            <mc:AlternateContent xmlns:mc="http://schemas.openxmlformats.org/markup-compatibility/2006">
              <mc:Choice xmlns:v="urn:schemas-microsoft-com:vml" Requires="v">
                <p:oleObj spid="_x0000_s106517" name="Equation" r:id="rId5" imgW="1841400" imgH="253800" progId="Equation.3">
                  <p:embed/>
                </p:oleObj>
              </mc:Choice>
              <mc:Fallback>
                <p:oleObj name="Equation" r:id="rId5" imgW="184140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3246457"/>
                        <a:ext cx="1841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3214678" y="4032275"/>
          <a:ext cx="1778000" cy="254000"/>
        </p:xfrm>
        <a:graphic>
          <a:graphicData uri="http://schemas.openxmlformats.org/presentationml/2006/ole">
            <mc:AlternateContent xmlns:mc="http://schemas.openxmlformats.org/markup-compatibility/2006">
              <mc:Choice xmlns:v="urn:schemas-microsoft-com:vml" Requires="v">
                <p:oleObj spid="_x0000_s106518" name="Equation" r:id="rId7" imgW="1777680" imgH="253800" progId="Equation.3">
                  <p:embed/>
                </p:oleObj>
              </mc:Choice>
              <mc:Fallback>
                <p:oleObj name="Equation" r:id="rId7" imgW="177768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4678" y="4032275"/>
                        <a:ext cx="17780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3224213" y="6016746"/>
          <a:ext cx="2260600" cy="254000"/>
        </p:xfrm>
        <a:graphic>
          <a:graphicData uri="http://schemas.openxmlformats.org/presentationml/2006/ole">
            <mc:AlternateContent xmlns:mc="http://schemas.openxmlformats.org/markup-compatibility/2006">
              <mc:Choice xmlns:v="urn:schemas-microsoft-com:vml" Requires="v">
                <p:oleObj spid="_x0000_s106519" name="Equation" r:id="rId9" imgW="2260440" imgH="253800" progId="Equation.3">
                  <p:embed/>
                </p:oleObj>
              </mc:Choice>
              <mc:Fallback>
                <p:oleObj name="Equation" r:id="rId9" imgW="226044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24213" y="6016746"/>
                        <a:ext cx="22606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5848350" y="6308725"/>
          <a:ext cx="2476500" cy="254000"/>
        </p:xfrm>
        <a:graphic>
          <a:graphicData uri="http://schemas.openxmlformats.org/presentationml/2006/ole">
            <mc:AlternateContent xmlns:mc="http://schemas.openxmlformats.org/markup-compatibility/2006">
              <mc:Choice xmlns:v="urn:schemas-microsoft-com:vml" Requires="v">
                <p:oleObj spid="_x0000_s106520" name="Equation" r:id="rId11" imgW="2476440" imgH="253800" progId="Equation.3">
                  <p:embed/>
                </p:oleObj>
              </mc:Choice>
              <mc:Fallback>
                <p:oleObj name="Equation" r:id="rId11" imgW="2476440" imgH="2538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48350" y="6308725"/>
                        <a:ext cx="2476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3127375" y="5445224"/>
          <a:ext cx="2095500" cy="254000"/>
        </p:xfrm>
        <a:graphic>
          <a:graphicData uri="http://schemas.openxmlformats.org/presentationml/2006/ole">
            <mc:AlternateContent xmlns:mc="http://schemas.openxmlformats.org/markup-compatibility/2006">
              <mc:Choice xmlns:v="urn:schemas-microsoft-com:vml" Requires="v">
                <p:oleObj spid="_x0000_s106521" name="Equation" r:id="rId13" imgW="2095200" imgH="253800" progId="Equation.3">
                  <p:embed/>
                </p:oleObj>
              </mc:Choice>
              <mc:Fallback>
                <p:oleObj name="Equation" r:id="rId13" imgW="2095200" imgH="253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27375" y="5445224"/>
                        <a:ext cx="2095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643702" y="1785926"/>
            <a:ext cx="2329036" cy="646331"/>
          </a:xfrm>
          <a:prstGeom prst="rect">
            <a:avLst/>
          </a:prstGeom>
          <a:noFill/>
        </p:spPr>
        <p:txBody>
          <a:bodyPr wrap="none" rtlCol="0">
            <a:spAutoFit/>
          </a:bodyPr>
          <a:lstStyle/>
          <a:p>
            <a:r>
              <a:rPr lang="en-GB" sz="1200" dirty="0" smtClean="0">
                <a:solidFill>
                  <a:srgbClr val="FF0000"/>
                </a:solidFill>
              </a:rPr>
              <a:t>p( A and B ) = p(A) * p(B/A)</a:t>
            </a:r>
          </a:p>
          <a:p>
            <a:r>
              <a:rPr lang="en-GB" sz="1200" dirty="0" smtClean="0">
                <a:solidFill>
                  <a:srgbClr val="FF0000"/>
                </a:solidFill>
              </a:rPr>
              <a:t> </a:t>
            </a:r>
          </a:p>
          <a:p>
            <a:r>
              <a:rPr lang="en-GB" sz="1200" dirty="0" smtClean="0">
                <a:solidFill>
                  <a:srgbClr val="FF0000"/>
                </a:solidFill>
              </a:rPr>
              <a:t>if A,B independent : p(A) * p(B) </a:t>
            </a:r>
            <a:endParaRPr lang="en-GB" sz="1200" dirty="0">
              <a:solidFill>
                <a:srgbClr val="FF0000"/>
              </a:solidFill>
            </a:endParaRPr>
          </a:p>
        </p:txBody>
      </p:sp>
    </p:spTree>
    <p:extLst>
      <p:ext uri="{BB962C8B-B14F-4D97-AF65-F5344CB8AC3E}">
        <p14:creationId xmlns:p14="http://schemas.microsoft.com/office/powerpoint/2010/main" val="3950288520"/>
      </p:ext>
    </p:extLst>
  </p:cSld>
  <p:clrMapOvr>
    <a:masterClrMapping/>
  </p:clrMapOvr>
  <p:transition>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Raid 6 reliability</a:t>
            </a:r>
            <a:endParaRPr lang="en-GB" dirty="0"/>
          </a:p>
        </p:txBody>
      </p:sp>
      <p:sp>
        <p:nvSpPr>
          <p:cNvPr id="3" name="Content Placeholder 2"/>
          <p:cNvSpPr>
            <a:spLocks noGrp="1"/>
          </p:cNvSpPr>
          <p:nvPr>
            <p:ph idx="1"/>
          </p:nvPr>
        </p:nvSpPr>
        <p:spPr>
          <a:xfrm>
            <a:off x="685800" y="2987703"/>
            <a:ext cx="7772400" cy="3155941"/>
          </a:xfrm>
        </p:spPr>
        <p:txBody>
          <a:bodyPr/>
          <a:lstStyle/>
          <a:p>
            <a:pPr lvl="1"/>
            <a:r>
              <a:rPr lang="en-GB" sz="2000" dirty="0" smtClean="0"/>
              <a:t>Disk are regrouped in sets of arbitrary size. If c is the capacity of the disk and n is the number of disks, the sets will have a capacity of </a:t>
            </a:r>
          </a:p>
          <a:p>
            <a:pPr lvl="1">
              <a:buNone/>
            </a:pPr>
            <a:r>
              <a:rPr lang="en-GB" sz="2000" dirty="0" smtClean="0"/>
              <a:t>                                             c (n-2)</a:t>
            </a:r>
          </a:p>
          <a:p>
            <a:pPr lvl="1">
              <a:buNone/>
            </a:pPr>
            <a:r>
              <a:rPr lang="en-GB" sz="1400" dirty="0" smtClean="0"/>
              <a:t>		      example: 12 disks of 1TB can be aggregated to a “reliable” set of 10TB</a:t>
            </a:r>
          </a:p>
          <a:p>
            <a:pPr lvl="1"/>
            <a:r>
              <a:rPr lang="en-GB" sz="2000" dirty="0" smtClean="0"/>
              <a:t>The set is immune to the loss of 2 disks in the set. The loss of 3 disks implies the loss of the entire set content.</a:t>
            </a:r>
          </a:p>
          <a:p>
            <a:pPr lvl="1"/>
            <a:endParaRPr lang="en-GB" sz="2000" dirty="0" smtClean="0"/>
          </a:p>
          <a:p>
            <a:pPr lvl="1"/>
            <a:endParaRPr lang="en-GB" sz="2000" dirty="0" smtClean="0"/>
          </a:p>
          <a:p>
            <a:pPr lvl="1"/>
            <a:endParaRPr lang="en-GB" sz="2000" dirty="0" smtClean="0"/>
          </a:p>
        </p:txBody>
      </p:sp>
      <p:sp>
        <p:nvSpPr>
          <p:cNvPr id="8212" name="Flowchart: Magnetic Disk 8211"/>
          <p:cNvSpPr/>
          <p:nvPr/>
        </p:nvSpPr>
        <p:spPr>
          <a:xfrm>
            <a:off x="171448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3" name="Flowchart: Magnetic Disk 8212"/>
          <p:cNvSpPr/>
          <p:nvPr/>
        </p:nvSpPr>
        <p:spPr>
          <a:xfrm>
            <a:off x="210738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4" name="Flowchart: Magnetic Disk 8213"/>
          <p:cNvSpPr/>
          <p:nvPr/>
        </p:nvSpPr>
        <p:spPr>
          <a:xfrm>
            <a:off x="250029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5" name="Flowchart: Magnetic Disk 8214"/>
          <p:cNvSpPr/>
          <p:nvPr/>
        </p:nvSpPr>
        <p:spPr>
          <a:xfrm>
            <a:off x="289320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6" name="Flowchart: Magnetic Disk 8215"/>
          <p:cNvSpPr/>
          <p:nvPr/>
        </p:nvSpPr>
        <p:spPr>
          <a:xfrm>
            <a:off x="328611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7" name="Flowchart: Magnetic Disk 8216"/>
          <p:cNvSpPr/>
          <p:nvPr/>
        </p:nvSpPr>
        <p:spPr>
          <a:xfrm>
            <a:off x="3679025"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8" name="Flowchart: Magnetic Disk 8217"/>
          <p:cNvSpPr/>
          <p:nvPr/>
        </p:nvSpPr>
        <p:spPr>
          <a:xfrm>
            <a:off x="4071934"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9" name="Flowchart: Magnetic Disk 8218"/>
          <p:cNvSpPr/>
          <p:nvPr/>
        </p:nvSpPr>
        <p:spPr>
          <a:xfrm>
            <a:off x="4464843"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0" name="Flowchart: Magnetic Disk 8219"/>
          <p:cNvSpPr/>
          <p:nvPr/>
        </p:nvSpPr>
        <p:spPr>
          <a:xfrm>
            <a:off x="4857752"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1" name="Flowchart: Magnetic Disk 8220"/>
          <p:cNvSpPr/>
          <p:nvPr/>
        </p:nvSpPr>
        <p:spPr>
          <a:xfrm>
            <a:off x="5250661"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2" name="Flowchart: Magnetic Disk 8221"/>
          <p:cNvSpPr/>
          <p:nvPr/>
        </p:nvSpPr>
        <p:spPr>
          <a:xfrm>
            <a:off x="564357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3" name="Flowchart: Magnetic Disk 8222"/>
          <p:cNvSpPr/>
          <p:nvPr/>
        </p:nvSpPr>
        <p:spPr>
          <a:xfrm>
            <a:off x="603647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4" name="Flowchart: Magnetic Disk 8223"/>
          <p:cNvSpPr/>
          <p:nvPr/>
        </p:nvSpPr>
        <p:spPr>
          <a:xfrm>
            <a:off x="642938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5" name="Flowchart: Magnetic Disk 8224"/>
          <p:cNvSpPr/>
          <p:nvPr/>
        </p:nvSpPr>
        <p:spPr>
          <a:xfrm>
            <a:off x="682229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26" name="Flowchart: Magnetic Disk 8225"/>
          <p:cNvSpPr/>
          <p:nvPr/>
        </p:nvSpPr>
        <p:spPr>
          <a:xfrm>
            <a:off x="721520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7" name="Flowchart: Magnetic Disk 8196"/>
          <p:cNvSpPr/>
          <p:nvPr/>
        </p:nvSpPr>
        <p:spPr>
          <a:xfrm>
            <a:off x="178591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8" name="Flowchart: Magnetic Disk 8197"/>
          <p:cNvSpPr/>
          <p:nvPr/>
        </p:nvSpPr>
        <p:spPr>
          <a:xfrm>
            <a:off x="2178827"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9" name="Flowchart: Magnetic Disk 8198"/>
          <p:cNvSpPr/>
          <p:nvPr/>
        </p:nvSpPr>
        <p:spPr>
          <a:xfrm>
            <a:off x="257173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0" name="Flowchart: Magnetic Disk 8199"/>
          <p:cNvSpPr/>
          <p:nvPr/>
        </p:nvSpPr>
        <p:spPr>
          <a:xfrm>
            <a:off x="296464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1" name="Flowchart: Magnetic Disk 8200"/>
          <p:cNvSpPr/>
          <p:nvPr/>
        </p:nvSpPr>
        <p:spPr>
          <a:xfrm>
            <a:off x="335755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2" name="Flowchart: Magnetic Disk 8201"/>
          <p:cNvSpPr/>
          <p:nvPr/>
        </p:nvSpPr>
        <p:spPr>
          <a:xfrm>
            <a:off x="3750463"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3" name="Flowchart: Magnetic Disk 8202"/>
          <p:cNvSpPr/>
          <p:nvPr/>
        </p:nvSpPr>
        <p:spPr>
          <a:xfrm>
            <a:off x="4143372"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4" name="Flowchart: Magnetic Disk 8203"/>
          <p:cNvSpPr/>
          <p:nvPr/>
        </p:nvSpPr>
        <p:spPr>
          <a:xfrm>
            <a:off x="4536281"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5" name="Flowchart: Magnetic Disk 8204"/>
          <p:cNvSpPr/>
          <p:nvPr/>
        </p:nvSpPr>
        <p:spPr>
          <a:xfrm>
            <a:off x="4929190"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6" name="Flowchart: Magnetic Disk 8205"/>
          <p:cNvSpPr/>
          <p:nvPr/>
        </p:nvSpPr>
        <p:spPr>
          <a:xfrm>
            <a:off x="5322099"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7" name="Flowchart: Magnetic Disk 8206"/>
          <p:cNvSpPr/>
          <p:nvPr/>
        </p:nvSpPr>
        <p:spPr>
          <a:xfrm>
            <a:off x="571500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8" name="Flowchart: Magnetic Disk 8207"/>
          <p:cNvSpPr/>
          <p:nvPr/>
        </p:nvSpPr>
        <p:spPr>
          <a:xfrm>
            <a:off x="6107917"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09" name="Flowchart: Magnetic Disk 8208"/>
          <p:cNvSpPr/>
          <p:nvPr/>
        </p:nvSpPr>
        <p:spPr>
          <a:xfrm>
            <a:off x="650082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0" name="Flowchart: Magnetic Disk 8209"/>
          <p:cNvSpPr/>
          <p:nvPr/>
        </p:nvSpPr>
        <p:spPr>
          <a:xfrm>
            <a:off x="689373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11" name="Flowchart: Magnetic Disk 8210"/>
          <p:cNvSpPr/>
          <p:nvPr/>
        </p:nvSpPr>
        <p:spPr>
          <a:xfrm>
            <a:off x="7286644" y="1428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2" name="Flowchart: Magnetic Disk 8181"/>
          <p:cNvSpPr/>
          <p:nvPr/>
        </p:nvSpPr>
        <p:spPr>
          <a:xfrm>
            <a:off x="185735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3" name="Flowchart: Magnetic Disk 8182"/>
          <p:cNvSpPr/>
          <p:nvPr/>
        </p:nvSpPr>
        <p:spPr>
          <a:xfrm>
            <a:off x="2250265"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4" name="Flowchart: Magnetic Disk 8183"/>
          <p:cNvSpPr/>
          <p:nvPr/>
        </p:nvSpPr>
        <p:spPr>
          <a:xfrm>
            <a:off x="264317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5" name="Flowchart: Magnetic Disk 8184"/>
          <p:cNvSpPr/>
          <p:nvPr/>
        </p:nvSpPr>
        <p:spPr>
          <a:xfrm>
            <a:off x="3036083" y="15811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6" name="Flowchart: Magnetic Disk 8185"/>
          <p:cNvSpPr/>
          <p:nvPr/>
        </p:nvSpPr>
        <p:spPr>
          <a:xfrm>
            <a:off x="342899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7" name="Flowchart: Magnetic Disk 8186"/>
          <p:cNvSpPr/>
          <p:nvPr/>
        </p:nvSpPr>
        <p:spPr>
          <a:xfrm>
            <a:off x="3821901"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8" name="Flowchart: Magnetic Disk 8187"/>
          <p:cNvSpPr/>
          <p:nvPr/>
        </p:nvSpPr>
        <p:spPr>
          <a:xfrm>
            <a:off x="4214810"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9" name="Flowchart: Magnetic Disk 8188"/>
          <p:cNvSpPr/>
          <p:nvPr/>
        </p:nvSpPr>
        <p:spPr>
          <a:xfrm>
            <a:off x="4607719"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0" name="Flowchart: Magnetic Disk 8189"/>
          <p:cNvSpPr/>
          <p:nvPr/>
        </p:nvSpPr>
        <p:spPr>
          <a:xfrm>
            <a:off x="5000628"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1" name="Flowchart: Magnetic Disk 8190"/>
          <p:cNvSpPr/>
          <p:nvPr/>
        </p:nvSpPr>
        <p:spPr>
          <a:xfrm>
            <a:off x="5393537"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2" name="Flowchart: Magnetic Disk 8191"/>
          <p:cNvSpPr/>
          <p:nvPr/>
        </p:nvSpPr>
        <p:spPr>
          <a:xfrm>
            <a:off x="578644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3" name="Flowchart: Magnetic Disk 8192"/>
          <p:cNvSpPr/>
          <p:nvPr/>
        </p:nvSpPr>
        <p:spPr>
          <a:xfrm>
            <a:off x="6179355" y="15811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4" name="Flowchart: Magnetic Disk 8193"/>
          <p:cNvSpPr/>
          <p:nvPr/>
        </p:nvSpPr>
        <p:spPr>
          <a:xfrm>
            <a:off x="657226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5" name="Flowchart: Magnetic Disk 8194"/>
          <p:cNvSpPr/>
          <p:nvPr/>
        </p:nvSpPr>
        <p:spPr>
          <a:xfrm>
            <a:off x="6965173"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96" name="Flowchart: Magnetic Disk 8195"/>
          <p:cNvSpPr/>
          <p:nvPr/>
        </p:nvSpPr>
        <p:spPr>
          <a:xfrm>
            <a:off x="735808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7" name="Flowchart: Magnetic Disk 8166"/>
          <p:cNvSpPr/>
          <p:nvPr/>
        </p:nvSpPr>
        <p:spPr>
          <a:xfrm>
            <a:off x="192879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8" name="Flowchart: Magnetic Disk 8167"/>
          <p:cNvSpPr/>
          <p:nvPr/>
        </p:nvSpPr>
        <p:spPr>
          <a:xfrm>
            <a:off x="232170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9" name="Flowchart: Magnetic Disk 8168"/>
          <p:cNvSpPr/>
          <p:nvPr/>
        </p:nvSpPr>
        <p:spPr>
          <a:xfrm>
            <a:off x="271461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0" name="Flowchart: Magnetic Disk 8169"/>
          <p:cNvSpPr/>
          <p:nvPr/>
        </p:nvSpPr>
        <p:spPr>
          <a:xfrm>
            <a:off x="310752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1" name="Flowchart: Magnetic Disk 8170"/>
          <p:cNvSpPr/>
          <p:nvPr/>
        </p:nvSpPr>
        <p:spPr>
          <a:xfrm>
            <a:off x="350043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2" name="Flowchart: Magnetic Disk 8171"/>
          <p:cNvSpPr/>
          <p:nvPr/>
        </p:nvSpPr>
        <p:spPr>
          <a:xfrm>
            <a:off x="3893339" y="17335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3" name="Flowchart: Magnetic Disk 8172"/>
          <p:cNvSpPr/>
          <p:nvPr/>
        </p:nvSpPr>
        <p:spPr>
          <a:xfrm>
            <a:off x="4286248"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4" name="Flowchart: Magnetic Disk 8173"/>
          <p:cNvSpPr/>
          <p:nvPr/>
        </p:nvSpPr>
        <p:spPr>
          <a:xfrm>
            <a:off x="4679157"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5" name="Flowchart: Magnetic Disk 8174"/>
          <p:cNvSpPr/>
          <p:nvPr/>
        </p:nvSpPr>
        <p:spPr>
          <a:xfrm>
            <a:off x="5072066"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6" name="Flowchart: Magnetic Disk 8175"/>
          <p:cNvSpPr/>
          <p:nvPr/>
        </p:nvSpPr>
        <p:spPr>
          <a:xfrm>
            <a:off x="5464975"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7" name="Flowchart: Magnetic Disk 8176"/>
          <p:cNvSpPr/>
          <p:nvPr/>
        </p:nvSpPr>
        <p:spPr>
          <a:xfrm>
            <a:off x="585788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8" name="Flowchart: Magnetic Disk 8177"/>
          <p:cNvSpPr/>
          <p:nvPr/>
        </p:nvSpPr>
        <p:spPr>
          <a:xfrm>
            <a:off x="625079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79" name="Flowchart: Magnetic Disk 8178"/>
          <p:cNvSpPr/>
          <p:nvPr/>
        </p:nvSpPr>
        <p:spPr>
          <a:xfrm>
            <a:off x="664370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0" name="Flowchart: Magnetic Disk 8179"/>
          <p:cNvSpPr/>
          <p:nvPr/>
        </p:nvSpPr>
        <p:spPr>
          <a:xfrm>
            <a:off x="703661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81" name="Flowchart: Magnetic Disk 8180"/>
          <p:cNvSpPr/>
          <p:nvPr/>
        </p:nvSpPr>
        <p:spPr>
          <a:xfrm>
            <a:off x="742952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2" name="Flowchart: Magnetic Disk 8151"/>
          <p:cNvSpPr/>
          <p:nvPr/>
        </p:nvSpPr>
        <p:spPr>
          <a:xfrm>
            <a:off x="200023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3" name="Flowchart: Magnetic Disk 8152"/>
          <p:cNvSpPr/>
          <p:nvPr/>
        </p:nvSpPr>
        <p:spPr>
          <a:xfrm>
            <a:off x="239314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4" name="Flowchart: Magnetic Disk 8153"/>
          <p:cNvSpPr/>
          <p:nvPr/>
        </p:nvSpPr>
        <p:spPr>
          <a:xfrm>
            <a:off x="278605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5" name="Flowchart: Magnetic Disk 8154"/>
          <p:cNvSpPr/>
          <p:nvPr/>
        </p:nvSpPr>
        <p:spPr>
          <a:xfrm>
            <a:off x="317895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6" name="Flowchart: Magnetic Disk 8155"/>
          <p:cNvSpPr/>
          <p:nvPr/>
        </p:nvSpPr>
        <p:spPr>
          <a:xfrm>
            <a:off x="357186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7" name="Flowchart: Magnetic Disk 8156"/>
          <p:cNvSpPr/>
          <p:nvPr/>
        </p:nvSpPr>
        <p:spPr>
          <a:xfrm>
            <a:off x="3964777"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8" name="Flowchart: Magnetic Disk 8157"/>
          <p:cNvSpPr/>
          <p:nvPr/>
        </p:nvSpPr>
        <p:spPr>
          <a:xfrm>
            <a:off x="4357686"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9" name="Flowchart: Magnetic Disk 8158"/>
          <p:cNvSpPr/>
          <p:nvPr/>
        </p:nvSpPr>
        <p:spPr>
          <a:xfrm>
            <a:off x="4750595"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0" name="Flowchart: Magnetic Disk 8159"/>
          <p:cNvSpPr/>
          <p:nvPr/>
        </p:nvSpPr>
        <p:spPr>
          <a:xfrm>
            <a:off x="5143504"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1" name="Flowchart: Magnetic Disk 8160"/>
          <p:cNvSpPr/>
          <p:nvPr/>
        </p:nvSpPr>
        <p:spPr>
          <a:xfrm>
            <a:off x="5536413"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2" name="Flowchart: Magnetic Disk 8161"/>
          <p:cNvSpPr/>
          <p:nvPr/>
        </p:nvSpPr>
        <p:spPr>
          <a:xfrm>
            <a:off x="592932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3" name="Flowchart: Magnetic Disk 8162"/>
          <p:cNvSpPr/>
          <p:nvPr/>
        </p:nvSpPr>
        <p:spPr>
          <a:xfrm>
            <a:off x="632223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4" name="Flowchart: Magnetic Disk 8163"/>
          <p:cNvSpPr/>
          <p:nvPr/>
        </p:nvSpPr>
        <p:spPr>
          <a:xfrm>
            <a:off x="671514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5" name="Flowchart: Magnetic Disk 8164"/>
          <p:cNvSpPr/>
          <p:nvPr/>
        </p:nvSpPr>
        <p:spPr>
          <a:xfrm>
            <a:off x="710804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6" name="Flowchart: Magnetic Disk 8165"/>
          <p:cNvSpPr/>
          <p:nvPr/>
        </p:nvSpPr>
        <p:spPr>
          <a:xfrm>
            <a:off x="750095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7" name="Flowchart: Magnetic Disk 8136"/>
          <p:cNvSpPr/>
          <p:nvPr/>
        </p:nvSpPr>
        <p:spPr>
          <a:xfrm>
            <a:off x="207167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8" name="Flowchart: Magnetic Disk 8137"/>
          <p:cNvSpPr/>
          <p:nvPr/>
        </p:nvSpPr>
        <p:spPr>
          <a:xfrm>
            <a:off x="2464579" y="20383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9" name="Flowchart: Magnetic Disk 8138"/>
          <p:cNvSpPr/>
          <p:nvPr/>
        </p:nvSpPr>
        <p:spPr>
          <a:xfrm>
            <a:off x="285748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0" name="Flowchart: Magnetic Disk 8139"/>
          <p:cNvSpPr/>
          <p:nvPr/>
        </p:nvSpPr>
        <p:spPr>
          <a:xfrm>
            <a:off x="325039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1" name="Flowchart: Magnetic Disk 8140"/>
          <p:cNvSpPr/>
          <p:nvPr/>
        </p:nvSpPr>
        <p:spPr>
          <a:xfrm>
            <a:off x="364330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2" name="Flowchart: Magnetic Disk 8141"/>
          <p:cNvSpPr/>
          <p:nvPr/>
        </p:nvSpPr>
        <p:spPr>
          <a:xfrm>
            <a:off x="4036215"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3" name="Flowchart: Magnetic Disk 8142"/>
          <p:cNvSpPr/>
          <p:nvPr/>
        </p:nvSpPr>
        <p:spPr>
          <a:xfrm>
            <a:off x="4429124"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4" name="Flowchart: Magnetic Disk 8143"/>
          <p:cNvSpPr/>
          <p:nvPr/>
        </p:nvSpPr>
        <p:spPr>
          <a:xfrm>
            <a:off x="4822033" y="20383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5" name="Flowchart: Magnetic Disk 8144"/>
          <p:cNvSpPr/>
          <p:nvPr/>
        </p:nvSpPr>
        <p:spPr>
          <a:xfrm>
            <a:off x="5214942"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6" name="Flowchart: Magnetic Disk 8145"/>
          <p:cNvSpPr/>
          <p:nvPr/>
        </p:nvSpPr>
        <p:spPr>
          <a:xfrm>
            <a:off x="5607851" y="20383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7" name="Flowchart: Magnetic Disk 8146"/>
          <p:cNvSpPr/>
          <p:nvPr/>
        </p:nvSpPr>
        <p:spPr>
          <a:xfrm>
            <a:off x="600076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8" name="Flowchart: Magnetic Disk 8147"/>
          <p:cNvSpPr/>
          <p:nvPr/>
        </p:nvSpPr>
        <p:spPr>
          <a:xfrm>
            <a:off x="639366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49" name="Flowchart: Magnetic Disk 8148"/>
          <p:cNvSpPr/>
          <p:nvPr/>
        </p:nvSpPr>
        <p:spPr>
          <a:xfrm>
            <a:off x="678657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0" name="Flowchart: Magnetic Disk 8149"/>
          <p:cNvSpPr/>
          <p:nvPr/>
        </p:nvSpPr>
        <p:spPr>
          <a:xfrm>
            <a:off x="7179487" y="20383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51" name="Flowchart: Magnetic Disk 8150"/>
          <p:cNvSpPr/>
          <p:nvPr/>
        </p:nvSpPr>
        <p:spPr>
          <a:xfrm>
            <a:off x="757239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2" name="Flowchart: Magnetic Disk 8121"/>
          <p:cNvSpPr/>
          <p:nvPr/>
        </p:nvSpPr>
        <p:spPr>
          <a:xfrm>
            <a:off x="214310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3" name="Flowchart: Magnetic Disk 8122"/>
          <p:cNvSpPr/>
          <p:nvPr/>
        </p:nvSpPr>
        <p:spPr>
          <a:xfrm>
            <a:off x="253601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4" name="Flowchart: Magnetic Disk 8123"/>
          <p:cNvSpPr/>
          <p:nvPr/>
        </p:nvSpPr>
        <p:spPr>
          <a:xfrm>
            <a:off x="292892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5" name="Flowchart: Magnetic Disk 8124"/>
          <p:cNvSpPr/>
          <p:nvPr/>
        </p:nvSpPr>
        <p:spPr>
          <a:xfrm>
            <a:off x="332183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6" name="Flowchart: Magnetic Disk 8125"/>
          <p:cNvSpPr/>
          <p:nvPr/>
        </p:nvSpPr>
        <p:spPr>
          <a:xfrm>
            <a:off x="3714744" y="2190736"/>
            <a:ext cx="321471" cy="428628"/>
          </a:xfrm>
          <a:prstGeom prst="flowChartMagneticDisk">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7" name="Flowchart: Magnetic Disk 8126"/>
          <p:cNvSpPr/>
          <p:nvPr/>
        </p:nvSpPr>
        <p:spPr>
          <a:xfrm>
            <a:off x="4107653"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8" name="Flowchart: Magnetic Disk 8127"/>
          <p:cNvSpPr/>
          <p:nvPr/>
        </p:nvSpPr>
        <p:spPr>
          <a:xfrm>
            <a:off x="4500562"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29" name="Flowchart: Magnetic Disk 8128"/>
          <p:cNvSpPr/>
          <p:nvPr/>
        </p:nvSpPr>
        <p:spPr>
          <a:xfrm>
            <a:off x="4893471"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0" name="Flowchart: Magnetic Disk 8129"/>
          <p:cNvSpPr/>
          <p:nvPr/>
        </p:nvSpPr>
        <p:spPr>
          <a:xfrm>
            <a:off x="5286380"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1" name="Flowchart: Magnetic Disk 8130"/>
          <p:cNvSpPr/>
          <p:nvPr/>
        </p:nvSpPr>
        <p:spPr>
          <a:xfrm>
            <a:off x="5679289"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2" name="Flowchart: Magnetic Disk 8131"/>
          <p:cNvSpPr/>
          <p:nvPr/>
        </p:nvSpPr>
        <p:spPr>
          <a:xfrm>
            <a:off x="607219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3" name="Flowchart: Magnetic Disk 8132"/>
          <p:cNvSpPr/>
          <p:nvPr/>
        </p:nvSpPr>
        <p:spPr>
          <a:xfrm>
            <a:off x="646510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4" name="Flowchart: Magnetic Disk 8133"/>
          <p:cNvSpPr/>
          <p:nvPr/>
        </p:nvSpPr>
        <p:spPr>
          <a:xfrm>
            <a:off x="685801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5" name="Flowchart: Magnetic Disk 8134"/>
          <p:cNvSpPr/>
          <p:nvPr/>
        </p:nvSpPr>
        <p:spPr>
          <a:xfrm>
            <a:off x="725092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36" name="Flowchart: Magnetic Disk 8135"/>
          <p:cNvSpPr/>
          <p:nvPr/>
        </p:nvSpPr>
        <p:spPr>
          <a:xfrm>
            <a:off x="7643834"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53533551"/>
      </p:ext>
    </p:extLst>
  </p:cSld>
  <p:clrMapOvr>
    <a:masterClrMapping/>
  </p:clrMapOvr>
  <p:transition>
    <p:strips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Same calculations for Raid 6</a:t>
            </a:r>
            <a:endParaRPr lang="en-GB" dirty="0"/>
          </a:p>
        </p:txBody>
      </p:sp>
      <p:sp>
        <p:nvSpPr>
          <p:cNvPr id="3" name="Content Placeholder 2"/>
          <p:cNvSpPr>
            <a:spLocks noGrp="1"/>
          </p:cNvSpPr>
          <p:nvPr>
            <p:ph idx="1"/>
          </p:nvPr>
        </p:nvSpPr>
        <p:spPr/>
        <p:txBody>
          <a:bodyPr/>
          <a:lstStyle/>
          <a:p>
            <a:r>
              <a:rPr lang="en-GB" sz="1800" dirty="0" smtClean="0"/>
              <a:t>Probability of 1 disk to fail within the next 4 hours</a:t>
            </a:r>
          </a:p>
          <a:p>
            <a:pPr lvl="1"/>
            <a:endParaRPr lang="en-GB" sz="1800" dirty="0" smtClean="0"/>
          </a:p>
          <a:p>
            <a:pPr lvl="1"/>
            <a:endParaRPr lang="en-GB" sz="1800" dirty="0" smtClean="0"/>
          </a:p>
          <a:p>
            <a:r>
              <a:rPr lang="en-GB" sz="1800" dirty="0" smtClean="0"/>
              <a:t>Imagine a raid set of 10 disks. Probability to have one of the remaining 9 disks failing within 4 hours (increased by two orders of magnitudes)</a:t>
            </a:r>
          </a:p>
          <a:p>
            <a:endParaRPr lang="en-GB" sz="1800" dirty="0" smtClean="0"/>
          </a:p>
          <a:p>
            <a:r>
              <a:rPr lang="en-GB" sz="1800" dirty="0" smtClean="0"/>
              <a:t>Probability to have another of the remaining 8 disks failing within 4 hours (also increased by two orders of magnitudes)</a:t>
            </a:r>
          </a:p>
          <a:p>
            <a:endParaRPr lang="en-GB" sz="1800" dirty="0" smtClean="0"/>
          </a:p>
          <a:p>
            <a:r>
              <a:rPr lang="en-GB" sz="1800" dirty="0" smtClean="0"/>
              <a:t>Probability to lose data in the next 4 hours</a:t>
            </a:r>
          </a:p>
          <a:p>
            <a:endParaRPr lang="en-GB" sz="1800" dirty="0" smtClean="0"/>
          </a:p>
          <a:p>
            <a:r>
              <a:rPr lang="en-GB" sz="1800" dirty="0" smtClean="0"/>
              <a:t>Probability to lose data in the next 10 years</a:t>
            </a:r>
          </a:p>
          <a:p>
            <a:endParaRPr lang="en-GB" sz="1800" dirty="0"/>
          </a:p>
        </p:txBody>
      </p:sp>
      <p:graphicFrame>
        <p:nvGraphicFramePr>
          <p:cNvPr id="4" name="Object 3"/>
          <p:cNvGraphicFramePr>
            <a:graphicFrameLocks noChangeAspect="1"/>
          </p:cNvGraphicFramePr>
          <p:nvPr/>
        </p:nvGraphicFramePr>
        <p:xfrm>
          <a:off x="3357554" y="1960567"/>
          <a:ext cx="2006600" cy="393700"/>
        </p:xfrm>
        <a:graphic>
          <a:graphicData uri="http://schemas.openxmlformats.org/presentationml/2006/ole">
            <mc:AlternateContent xmlns:mc="http://schemas.openxmlformats.org/markup-compatibility/2006">
              <mc:Choice xmlns:v="urn:schemas-microsoft-com:vml" Requires="v">
                <p:oleObj spid="_x0000_s107537" name="Equation" r:id="rId3" imgW="2006280" imgH="393480" progId="Equation.3">
                  <p:embed/>
                </p:oleObj>
              </mc:Choice>
              <mc:Fallback>
                <p:oleObj name="Equation" r:id="rId3" imgW="2006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54" y="1960567"/>
                        <a:ext cx="200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3455988" y="3389313"/>
          <a:ext cx="1943100" cy="254000"/>
        </p:xfrm>
        <a:graphic>
          <a:graphicData uri="http://schemas.openxmlformats.org/presentationml/2006/ole">
            <mc:AlternateContent xmlns:mc="http://schemas.openxmlformats.org/markup-compatibility/2006">
              <mc:Choice xmlns:v="urn:schemas-microsoft-com:vml" Requires="v">
                <p:oleObj spid="_x0000_s107538" name="Equation" r:id="rId5" imgW="1942920" imgH="253800" progId="Equation.3">
                  <p:embed/>
                </p:oleObj>
              </mc:Choice>
              <mc:Fallback>
                <p:oleObj name="Equation" r:id="rId5" imgW="194292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5988" y="3389313"/>
                        <a:ext cx="19431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3270250" y="5032375"/>
          <a:ext cx="2311400" cy="254000"/>
        </p:xfrm>
        <a:graphic>
          <a:graphicData uri="http://schemas.openxmlformats.org/presentationml/2006/ole">
            <mc:AlternateContent xmlns:mc="http://schemas.openxmlformats.org/markup-compatibility/2006">
              <mc:Choice xmlns:v="urn:schemas-microsoft-com:vml" Requires="v">
                <p:oleObj spid="_x0000_s107539" name="Equation" r:id="rId7" imgW="2311200" imgH="253800" progId="Equation.3">
                  <p:embed/>
                </p:oleObj>
              </mc:Choice>
              <mc:Fallback>
                <p:oleObj name="Equation" r:id="rId7" imgW="231120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0250" y="5032375"/>
                        <a:ext cx="23114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3429000" y="5818188"/>
          <a:ext cx="2209800" cy="254000"/>
        </p:xfrm>
        <a:graphic>
          <a:graphicData uri="http://schemas.openxmlformats.org/presentationml/2006/ole">
            <mc:AlternateContent xmlns:mc="http://schemas.openxmlformats.org/markup-compatibility/2006">
              <mc:Choice xmlns:v="urn:schemas-microsoft-com:vml" Requires="v">
                <p:oleObj spid="_x0000_s107540" name="Equation" r:id="rId9" imgW="2209680" imgH="253800" progId="Equation.3">
                  <p:embed/>
                </p:oleObj>
              </mc:Choice>
              <mc:Fallback>
                <p:oleObj name="Equation" r:id="rId9" imgW="220968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29000" y="5818188"/>
                        <a:ext cx="22098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3319463" y="4318000"/>
          <a:ext cx="1930400" cy="254000"/>
        </p:xfrm>
        <a:graphic>
          <a:graphicData uri="http://schemas.openxmlformats.org/presentationml/2006/ole">
            <mc:AlternateContent xmlns:mc="http://schemas.openxmlformats.org/markup-compatibility/2006">
              <mc:Choice xmlns:v="urn:schemas-microsoft-com:vml" Requires="v">
                <p:oleObj spid="_x0000_s107541" name="Equation" r:id="rId11" imgW="1930320" imgH="253800" progId="Equation.3">
                  <p:embed/>
                </p:oleObj>
              </mc:Choice>
              <mc:Fallback>
                <p:oleObj name="Equation" r:id="rId11" imgW="1930320" imgH="2538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19463" y="4318000"/>
                        <a:ext cx="19304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17938157"/>
      </p:ext>
    </p:extLst>
  </p:cSld>
  <p:clrMapOvr>
    <a:masterClrMapping/>
  </p:clrMapOvr>
  <p:transition>
    <p:strips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7858148" y="2643182"/>
            <a:ext cx="785818" cy="2928958"/>
            <a:chOff x="5000628" y="214290"/>
            <a:chExt cx="785818" cy="2928958"/>
          </a:xfrm>
        </p:grpSpPr>
        <p:sp>
          <p:nvSpPr>
            <p:cNvPr id="25" name="Rectangle 24"/>
            <p:cNvSpPr/>
            <p:nvPr/>
          </p:nvSpPr>
          <p:spPr>
            <a:xfrm>
              <a:off x="5000628" y="642918"/>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6" name="Rectangle 25"/>
            <p:cNvSpPr/>
            <p:nvPr/>
          </p:nvSpPr>
          <p:spPr>
            <a:xfrm>
              <a:off x="5000628" y="857232"/>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7" name="Rectangle 26"/>
            <p:cNvSpPr/>
            <p:nvPr/>
          </p:nvSpPr>
          <p:spPr>
            <a:xfrm>
              <a:off x="5000628" y="1071546"/>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8" name="Rectangle 27"/>
            <p:cNvSpPr/>
            <p:nvPr/>
          </p:nvSpPr>
          <p:spPr>
            <a:xfrm>
              <a:off x="5000628" y="1285860"/>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29" name="Rectangle 28"/>
            <p:cNvSpPr/>
            <p:nvPr/>
          </p:nvSpPr>
          <p:spPr>
            <a:xfrm>
              <a:off x="5000628" y="1500174"/>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0" name="Rectangle 29"/>
            <p:cNvSpPr/>
            <p:nvPr/>
          </p:nvSpPr>
          <p:spPr>
            <a:xfrm>
              <a:off x="5000628" y="1714488"/>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2" name="Rectangle 31"/>
            <p:cNvSpPr/>
            <p:nvPr/>
          </p:nvSpPr>
          <p:spPr>
            <a:xfrm>
              <a:off x="5251511" y="214290"/>
              <a:ext cx="284052" cy="307777"/>
            </a:xfrm>
            <a:prstGeom prst="rect">
              <a:avLst/>
            </a:prstGeom>
          </p:spPr>
          <p:txBody>
            <a:bodyPr wrap="none">
              <a:spAutoFit/>
            </a:bodyPr>
            <a:lstStyle/>
            <a:p>
              <a:r>
                <a:rPr lang="en-GB" sz="1400" b="1" dirty="0" smtClean="0">
                  <a:solidFill>
                    <a:schemeClr val="bg2"/>
                  </a:solidFill>
                </a:rPr>
                <a:t>s</a:t>
              </a:r>
              <a:endParaRPr lang="en-GB" sz="1400" b="1" dirty="0">
                <a:solidFill>
                  <a:schemeClr val="bg2"/>
                </a:solidFill>
              </a:endParaRPr>
            </a:p>
          </p:txBody>
        </p:sp>
        <p:cxnSp>
          <p:nvCxnSpPr>
            <p:cNvPr id="34" name="Straight Connector 33"/>
            <p:cNvCxnSpPr/>
            <p:nvPr/>
          </p:nvCxnSpPr>
          <p:spPr bwMode="auto">
            <a:xfrm>
              <a:off x="5000628" y="500042"/>
              <a:ext cx="785818" cy="0"/>
            </a:xfrm>
            <a:prstGeom prst="line">
              <a:avLst/>
            </a:prstGeom>
            <a:noFill/>
            <a:ln w="38100" cap="flat" cmpd="sng" algn="ctr">
              <a:solidFill>
                <a:schemeClr val="bg2"/>
              </a:solidFill>
              <a:prstDash val="solid"/>
              <a:round/>
              <a:headEnd type="triangle" w="med" len="med"/>
              <a:tailEnd type="triangle" w="med" len="med"/>
            </a:ln>
            <a:effectLst/>
          </p:spPr>
        </p:cxnSp>
        <p:sp>
          <p:nvSpPr>
            <p:cNvPr id="35" name="Rectangle 34"/>
            <p:cNvSpPr/>
            <p:nvPr/>
          </p:nvSpPr>
          <p:spPr>
            <a:xfrm>
              <a:off x="5000628" y="1928802"/>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6" name="Rectangle 35"/>
            <p:cNvSpPr/>
            <p:nvPr/>
          </p:nvSpPr>
          <p:spPr>
            <a:xfrm>
              <a:off x="5000628" y="2143116"/>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7" name="Rectangle 36"/>
            <p:cNvSpPr/>
            <p:nvPr/>
          </p:nvSpPr>
          <p:spPr>
            <a:xfrm>
              <a:off x="5000628" y="2357430"/>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8" name="Rectangle 37"/>
            <p:cNvSpPr/>
            <p:nvPr/>
          </p:nvSpPr>
          <p:spPr>
            <a:xfrm>
              <a:off x="5000628" y="2571744"/>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9" name="Rectangle 38"/>
            <p:cNvSpPr/>
            <p:nvPr/>
          </p:nvSpPr>
          <p:spPr>
            <a:xfrm>
              <a:off x="5000628" y="2786058"/>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40" name="Rectangle 39"/>
            <p:cNvSpPr/>
            <p:nvPr/>
          </p:nvSpPr>
          <p:spPr>
            <a:xfrm>
              <a:off x="5000628" y="3000372"/>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grpSp>
      <p:sp>
        <p:nvSpPr>
          <p:cNvPr id="2" name="Title 1"/>
          <p:cNvSpPr>
            <a:spLocks noGrp="1"/>
          </p:cNvSpPr>
          <p:nvPr>
            <p:ph type="title"/>
          </p:nvPr>
        </p:nvSpPr>
        <p:spPr/>
        <p:txBody>
          <a:bodyPr/>
          <a:lstStyle/>
          <a:p>
            <a:r>
              <a:rPr lang="en-GB" dirty="0" smtClean="0"/>
              <a:t>Arbitrary reliability</a:t>
            </a:r>
            <a:endParaRPr lang="en-GB" dirty="0"/>
          </a:p>
        </p:txBody>
      </p:sp>
      <p:sp>
        <p:nvSpPr>
          <p:cNvPr id="3" name="Content Placeholder 2"/>
          <p:cNvSpPr>
            <a:spLocks noGrp="1"/>
          </p:cNvSpPr>
          <p:nvPr>
            <p:ph idx="1"/>
          </p:nvPr>
        </p:nvSpPr>
        <p:spPr/>
        <p:txBody>
          <a:bodyPr/>
          <a:lstStyle/>
          <a:p>
            <a:r>
              <a:rPr lang="en-GB" dirty="0" smtClean="0"/>
              <a:t>RAID is “disks” based. This lacks of granularity</a:t>
            </a:r>
          </a:p>
          <a:p>
            <a:r>
              <a:rPr lang="en-GB" dirty="0" smtClean="0"/>
              <a:t>For increased flexibility, an alternative would be to use files ... but files do not have constant size</a:t>
            </a:r>
          </a:p>
          <a:p>
            <a:r>
              <a:rPr lang="en-GB" dirty="0" smtClean="0"/>
              <a:t>File “chunks</a:t>
            </a:r>
            <a:r>
              <a:rPr lang="en-GB" dirty="0"/>
              <a:t>” </a:t>
            </a:r>
            <a:r>
              <a:rPr lang="en-GB" dirty="0" smtClean="0"/>
              <a:t>(</a:t>
            </a:r>
            <a:r>
              <a:rPr lang="en-GB" dirty="0"/>
              <a:t>or “blocks”) </a:t>
            </a:r>
            <a:r>
              <a:rPr lang="en-GB" dirty="0" smtClean="0"/>
              <a:t>is the solution</a:t>
            </a:r>
          </a:p>
          <a:p>
            <a:pPr lvl="1"/>
            <a:r>
              <a:rPr lang="en-GB" dirty="0" smtClean="0"/>
              <a:t>Split files in chunks of size “s”</a:t>
            </a:r>
          </a:p>
          <a:p>
            <a:pPr lvl="1"/>
            <a:r>
              <a:rPr lang="en-GB" dirty="0" smtClean="0"/>
              <a:t>Group them in sets of “m” chunks </a:t>
            </a:r>
          </a:p>
          <a:p>
            <a:pPr lvl="1"/>
            <a:r>
              <a:rPr lang="en-GB" dirty="0" smtClean="0"/>
              <a:t>For each group of “m” chunks, generate “n” additional chunks so that</a:t>
            </a:r>
          </a:p>
          <a:p>
            <a:pPr lvl="2"/>
            <a:r>
              <a:rPr lang="en-GB" dirty="0" smtClean="0"/>
              <a:t>For any set of “m” chunks chosen among the “</a:t>
            </a:r>
            <a:r>
              <a:rPr lang="en-GB" dirty="0" err="1" smtClean="0"/>
              <a:t>m+n</a:t>
            </a:r>
            <a:r>
              <a:rPr lang="en-GB" dirty="0" smtClean="0"/>
              <a:t>” you can reconstruct the missing “n” chunks</a:t>
            </a:r>
          </a:p>
          <a:p>
            <a:pPr lvl="1"/>
            <a:r>
              <a:rPr lang="en-GB" dirty="0" smtClean="0"/>
              <a:t>Scatter the “</a:t>
            </a:r>
            <a:r>
              <a:rPr lang="en-GB" dirty="0" err="1" smtClean="0"/>
              <a:t>m+n</a:t>
            </a:r>
            <a:r>
              <a:rPr lang="en-GB" dirty="0" smtClean="0"/>
              <a:t>” chunks on </a:t>
            </a:r>
            <a:r>
              <a:rPr lang="en-GB" u="sng" dirty="0" smtClean="0"/>
              <a:t>independent</a:t>
            </a:r>
            <a:r>
              <a:rPr lang="en-GB" dirty="0" smtClean="0"/>
              <a:t> storage</a:t>
            </a:r>
            <a:endParaRPr lang="en-GB" dirty="0"/>
          </a:p>
        </p:txBody>
      </p:sp>
      <p:grpSp>
        <p:nvGrpSpPr>
          <p:cNvPr id="23" name="Group 22"/>
          <p:cNvGrpSpPr/>
          <p:nvPr/>
        </p:nvGrpSpPr>
        <p:grpSpPr>
          <a:xfrm>
            <a:off x="7858148" y="4357694"/>
            <a:ext cx="1297807" cy="357190"/>
            <a:chOff x="7858148" y="4357694"/>
            <a:chExt cx="1297807" cy="357190"/>
          </a:xfrm>
        </p:grpSpPr>
        <p:sp>
          <p:nvSpPr>
            <p:cNvPr id="10" name="Rectangle 9"/>
            <p:cNvSpPr/>
            <p:nvPr/>
          </p:nvSpPr>
          <p:spPr>
            <a:xfrm>
              <a:off x="7858148" y="4357694"/>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1" name="Rectangle 10"/>
            <p:cNvSpPr/>
            <p:nvPr/>
          </p:nvSpPr>
          <p:spPr>
            <a:xfrm>
              <a:off x="7858148" y="4572008"/>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4" name="Right Brace 13"/>
            <p:cNvSpPr/>
            <p:nvPr/>
          </p:nvSpPr>
          <p:spPr bwMode="auto">
            <a:xfrm>
              <a:off x="8715404" y="4357694"/>
              <a:ext cx="142876" cy="357190"/>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p>
          </p:txBody>
        </p:sp>
        <p:sp>
          <p:nvSpPr>
            <p:cNvPr id="17" name="Rectangle 16"/>
            <p:cNvSpPr/>
            <p:nvPr/>
          </p:nvSpPr>
          <p:spPr>
            <a:xfrm>
              <a:off x="8862285" y="4382401"/>
              <a:ext cx="293670" cy="307777"/>
            </a:xfrm>
            <a:prstGeom prst="rect">
              <a:avLst/>
            </a:prstGeom>
          </p:spPr>
          <p:txBody>
            <a:bodyPr wrap="none">
              <a:spAutoFit/>
            </a:bodyPr>
            <a:lstStyle/>
            <a:p>
              <a:r>
                <a:rPr lang="en-GB" sz="1400" b="1" dirty="0" smtClean="0">
                  <a:solidFill>
                    <a:schemeClr val="bg2"/>
                  </a:solidFill>
                </a:rPr>
                <a:t>n</a:t>
              </a:r>
              <a:endParaRPr lang="en-GB" sz="1400" b="1" dirty="0">
                <a:solidFill>
                  <a:schemeClr val="bg2"/>
                </a:solidFill>
              </a:endParaRPr>
            </a:p>
          </p:txBody>
        </p:sp>
      </p:grpSp>
      <p:grpSp>
        <p:nvGrpSpPr>
          <p:cNvPr id="22" name="Group 21"/>
          <p:cNvGrpSpPr/>
          <p:nvPr/>
        </p:nvGrpSpPr>
        <p:grpSpPr>
          <a:xfrm>
            <a:off x="7858148" y="2643182"/>
            <a:ext cx="1323455" cy="1643074"/>
            <a:chOff x="7858148" y="2643182"/>
            <a:chExt cx="1323455" cy="1643074"/>
          </a:xfrm>
        </p:grpSpPr>
        <p:sp>
          <p:nvSpPr>
            <p:cNvPr id="4" name="Rectangle 3"/>
            <p:cNvSpPr/>
            <p:nvPr/>
          </p:nvSpPr>
          <p:spPr>
            <a:xfrm>
              <a:off x="7858148" y="3071810"/>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5" name="Rectangle 4"/>
            <p:cNvSpPr/>
            <p:nvPr/>
          </p:nvSpPr>
          <p:spPr>
            <a:xfrm>
              <a:off x="7858148" y="3286124"/>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6" name="Rectangle 5"/>
            <p:cNvSpPr/>
            <p:nvPr/>
          </p:nvSpPr>
          <p:spPr>
            <a:xfrm>
              <a:off x="7858148" y="3500438"/>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7" name="Rectangle 6"/>
            <p:cNvSpPr/>
            <p:nvPr/>
          </p:nvSpPr>
          <p:spPr>
            <a:xfrm>
              <a:off x="7858148" y="3714752"/>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8" name="Rectangle 7"/>
            <p:cNvSpPr/>
            <p:nvPr/>
          </p:nvSpPr>
          <p:spPr>
            <a:xfrm>
              <a:off x="7858148" y="3929066"/>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9" name="Rectangle 8"/>
            <p:cNvSpPr/>
            <p:nvPr/>
          </p:nvSpPr>
          <p:spPr>
            <a:xfrm>
              <a:off x="7858148" y="4143380"/>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Right Brace 12"/>
            <p:cNvSpPr/>
            <p:nvPr/>
          </p:nvSpPr>
          <p:spPr bwMode="auto">
            <a:xfrm>
              <a:off x="8715404" y="3071810"/>
              <a:ext cx="142876" cy="1214446"/>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p>
          </p:txBody>
        </p:sp>
        <p:sp>
          <p:nvSpPr>
            <p:cNvPr id="15" name="Rectangle 14"/>
            <p:cNvSpPr/>
            <p:nvPr/>
          </p:nvSpPr>
          <p:spPr>
            <a:xfrm>
              <a:off x="8109031" y="2643182"/>
              <a:ext cx="284052" cy="307777"/>
            </a:xfrm>
            <a:prstGeom prst="rect">
              <a:avLst/>
            </a:prstGeom>
          </p:spPr>
          <p:txBody>
            <a:bodyPr wrap="none">
              <a:spAutoFit/>
            </a:bodyPr>
            <a:lstStyle/>
            <a:p>
              <a:r>
                <a:rPr lang="en-GB" sz="1400" b="1" dirty="0" smtClean="0">
                  <a:solidFill>
                    <a:schemeClr val="bg2"/>
                  </a:solidFill>
                </a:rPr>
                <a:t>s</a:t>
              </a:r>
              <a:endParaRPr lang="en-GB" sz="1400" b="1" dirty="0">
                <a:solidFill>
                  <a:schemeClr val="bg2"/>
                </a:solidFill>
              </a:endParaRPr>
            </a:p>
          </p:txBody>
        </p:sp>
        <p:sp>
          <p:nvSpPr>
            <p:cNvPr id="16" name="Rectangle 15"/>
            <p:cNvSpPr/>
            <p:nvPr/>
          </p:nvSpPr>
          <p:spPr>
            <a:xfrm>
              <a:off x="8836637" y="3525145"/>
              <a:ext cx="344966" cy="307777"/>
            </a:xfrm>
            <a:prstGeom prst="rect">
              <a:avLst/>
            </a:prstGeom>
          </p:spPr>
          <p:txBody>
            <a:bodyPr wrap="none">
              <a:spAutoFit/>
            </a:bodyPr>
            <a:lstStyle/>
            <a:p>
              <a:r>
                <a:rPr lang="en-GB" sz="1400" b="1" dirty="0" smtClean="0">
                  <a:solidFill>
                    <a:schemeClr val="bg2"/>
                  </a:solidFill>
                </a:rPr>
                <a:t>m</a:t>
              </a:r>
              <a:endParaRPr lang="en-GB" sz="1400" b="1" dirty="0">
                <a:solidFill>
                  <a:schemeClr val="bg2"/>
                </a:solidFill>
              </a:endParaRPr>
            </a:p>
          </p:txBody>
        </p:sp>
        <p:cxnSp>
          <p:nvCxnSpPr>
            <p:cNvPr id="19" name="Straight Connector 18"/>
            <p:cNvCxnSpPr/>
            <p:nvPr/>
          </p:nvCxnSpPr>
          <p:spPr bwMode="auto">
            <a:xfrm>
              <a:off x="7858148" y="2928934"/>
              <a:ext cx="785818" cy="0"/>
            </a:xfrm>
            <a:prstGeom prst="line">
              <a:avLst/>
            </a:prstGeom>
            <a:noFill/>
            <a:ln w="38100" cap="flat" cmpd="sng" algn="ctr">
              <a:solidFill>
                <a:schemeClr val="bg2"/>
              </a:solidFill>
              <a:prstDash val="solid"/>
              <a:round/>
              <a:headEnd type="triangle" w="med" len="med"/>
              <a:tailEnd type="triangle" w="med" len="med"/>
            </a:ln>
            <a:effectLst/>
          </p:spPr>
        </p:cxnSp>
      </p:grpSp>
    </p:spTree>
    <p:extLst>
      <p:ext uri="{BB962C8B-B14F-4D97-AF65-F5344CB8AC3E}">
        <p14:creationId xmlns:p14="http://schemas.microsoft.com/office/powerpoint/2010/main" val="2310159933"/>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strVal val="#ppt_w*0.70"/>
                                          </p:val>
                                        </p:tav>
                                        <p:tav tm="100000">
                                          <p:val>
                                            <p:strVal val="#ppt_w"/>
                                          </p:val>
                                        </p:tav>
                                      </p:tavLst>
                                    </p:anim>
                                    <p:anim calcmode="lin" valueType="num">
                                      <p:cBhvr>
                                        <p:cTn id="8" dur="1000" fill="hold"/>
                                        <p:tgtEl>
                                          <p:spTgt spid="41"/>
                                        </p:tgtEl>
                                        <p:attrNameLst>
                                          <p:attrName>ppt_h</p:attrName>
                                        </p:attrNameLst>
                                      </p:cBhvr>
                                      <p:tavLst>
                                        <p:tav tm="0">
                                          <p:val>
                                            <p:strVal val="#ppt_h"/>
                                          </p:val>
                                        </p:tav>
                                        <p:tav tm="100000">
                                          <p:val>
                                            <p:strVal val="#ppt_h"/>
                                          </p:val>
                                        </p:tav>
                                      </p:tavLst>
                                    </p:anim>
                                    <p:animEffect transition="in" filter="fade">
                                      <p:cBhvr>
                                        <p:cTn id="9" dur="10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2000"/>
                                        <p:tgtEl>
                                          <p:spTgt spid="41"/>
                                        </p:tgtEl>
                                      </p:cBhvr>
                                    </p:animEffect>
                                    <p:set>
                                      <p:cBhvr>
                                        <p:cTn id="14" dur="1" fill="hold">
                                          <p:stCondLst>
                                            <p:cond delay="1999"/>
                                          </p:stCondLst>
                                        </p:cTn>
                                        <p:tgtEl>
                                          <p:spTgt spid="41"/>
                                        </p:tgtEl>
                                        <p:attrNameLst>
                                          <p:attrName>style.visibility</p:attrName>
                                        </p:attrNameLst>
                                      </p:cBhvr>
                                      <p:to>
                                        <p:strVal val="hidden"/>
                                      </p:to>
                                    </p:set>
                                  </p:childTnLst>
                                </p:cTn>
                              </p:par>
                              <p:par>
                                <p:cTn id="15" presetID="9"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ssolv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strVal val="#ppt_w*0.70"/>
                                          </p:val>
                                        </p:tav>
                                        <p:tav tm="100000">
                                          <p:val>
                                            <p:strVal val="#ppt_w"/>
                                          </p:val>
                                        </p:tav>
                                      </p:tavLst>
                                    </p:anim>
                                    <p:anim calcmode="lin" valueType="num">
                                      <p:cBhvr>
                                        <p:cTn id="23" dur="1000" fill="hold"/>
                                        <p:tgtEl>
                                          <p:spTgt spid="23"/>
                                        </p:tgtEl>
                                        <p:attrNameLst>
                                          <p:attrName>ppt_h</p:attrName>
                                        </p:attrNameLst>
                                      </p:cBhvr>
                                      <p:tavLst>
                                        <p:tav tm="0">
                                          <p:val>
                                            <p:strVal val="#ppt_h"/>
                                          </p:val>
                                        </p:tav>
                                        <p:tav tm="100000">
                                          <p:val>
                                            <p:strVal val="#ppt_h"/>
                                          </p:val>
                                        </p:tav>
                                      </p:tavLst>
                                    </p:anim>
                                    <p:animEffect transition="in" filter="fade">
                                      <p:cBhvr>
                                        <p:cTn id="24"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Arbitrary reliability with the “chunk” based solution</a:t>
            </a:r>
            <a:endParaRPr lang="en-GB" dirty="0"/>
          </a:p>
        </p:txBody>
      </p:sp>
      <p:sp>
        <p:nvSpPr>
          <p:cNvPr id="3" name="Content Placeholder 2"/>
          <p:cNvSpPr>
            <a:spLocks noGrp="1"/>
          </p:cNvSpPr>
          <p:nvPr>
            <p:ph idx="1"/>
          </p:nvPr>
        </p:nvSpPr>
        <p:spPr>
          <a:xfrm>
            <a:off x="685800" y="1701819"/>
            <a:ext cx="7772400" cy="4441825"/>
          </a:xfrm>
        </p:spPr>
        <p:txBody>
          <a:bodyPr/>
          <a:lstStyle/>
          <a:p>
            <a:r>
              <a:rPr lang="en-GB" sz="2000" dirty="0" smtClean="0"/>
              <a:t>The reliability is independent form the size “s” which is arbitrary.</a:t>
            </a:r>
          </a:p>
          <a:p>
            <a:pPr lvl="1"/>
            <a:r>
              <a:rPr lang="en-GB" sz="2000" dirty="0" smtClean="0"/>
              <a:t>Note: both large and small “s” impact performance</a:t>
            </a:r>
          </a:p>
          <a:p>
            <a:r>
              <a:rPr lang="en-GB" sz="2000" dirty="0" smtClean="0"/>
              <a:t>Whatever the reliability of the hardware is, the system is immune to the loss of “n” simultaneous failures from pools of “</a:t>
            </a:r>
            <a:r>
              <a:rPr lang="en-GB" sz="2000" dirty="0" err="1" smtClean="0"/>
              <a:t>m+n</a:t>
            </a:r>
            <a:r>
              <a:rPr lang="en-GB" sz="2000" dirty="0" smtClean="0"/>
              <a:t>” storage chunks</a:t>
            </a:r>
          </a:p>
          <a:p>
            <a:pPr lvl="1"/>
            <a:r>
              <a:rPr lang="en-GB" sz="2000" dirty="0" smtClean="0"/>
              <a:t>Both “m” and “n” are arbitrary. Therefore arbitrary reliability can be achieved</a:t>
            </a:r>
          </a:p>
          <a:p>
            <a:r>
              <a:rPr lang="en-GB" sz="2000" dirty="0" smtClean="0"/>
              <a:t>The fraction of raw storage space loss is n / (n + m)</a:t>
            </a:r>
          </a:p>
          <a:p>
            <a:r>
              <a:rPr lang="en-GB" sz="2000" dirty="0" smtClean="0"/>
              <a:t>Note that space loss can also be reduced arbitrarily by increasing m</a:t>
            </a:r>
          </a:p>
          <a:p>
            <a:pPr lvl="1"/>
            <a:r>
              <a:rPr lang="en-GB" sz="2000" dirty="0" smtClean="0"/>
              <a:t>At the cost of increasing the amount of data loss if this would ever happen</a:t>
            </a:r>
          </a:p>
        </p:txBody>
      </p:sp>
    </p:spTree>
    <p:extLst>
      <p:ext uri="{BB962C8B-B14F-4D97-AF65-F5344CB8AC3E}">
        <p14:creationId xmlns:p14="http://schemas.microsoft.com/office/powerpoint/2010/main" val="3456815216"/>
      </p:ext>
    </p:extLst>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need for computing in research</a:t>
            </a:r>
            <a:endParaRPr lang="en-GB" dirty="0"/>
          </a:p>
        </p:txBody>
      </p:sp>
      <p:sp>
        <p:nvSpPr>
          <p:cNvPr id="3" name="Content Placeholder 2"/>
          <p:cNvSpPr>
            <a:spLocks noGrp="1"/>
          </p:cNvSpPr>
          <p:nvPr>
            <p:ph idx="1"/>
          </p:nvPr>
        </p:nvSpPr>
        <p:spPr/>
        <p:txBody>
          <a:bodyPr/>
          <a:lstStyle/>
          <a:p>
            <a:r>
              <a:rPr lang="en-GB" dirty="0" smtClean="0"/>
              <a:t>Scientific research in recent years has exploded the computing requirements</a:t>
            </a:r>
          </a:p>
          <a:p>
            <a:pPr lvl="1"/>
            <a:r>
              <a:rPr lang="en-GB" dirty="0" smtClean="0"/>
              <a:t>Computing has been the strategy to reduce the cost of traditional research</a:t>
            </a:r>
          </a:p>
          <a:p>
            <a:pPr lvl="1"/>
            <a:endParaRPr lang="en-US" dirty="0"/>
          </a:p>
          <a:p>
            <a:pPr lvl="1"/>
            <a:endParaRPr lang="en-US" dirty="0" smtClean="0"/>
          </a:p>
          <a:p>
            <a:pPr lvl="1"/>
            <a:r>
              <a:rPr lang="en-GB" dirty="0" smtClean="0"/>
              <a:t>Computing has opened new horizons of research not only in High Energy Physics</a:t>
            </a:r>
          </a:p>
        </p:txBody>
      </p:sp>
      <p:pic>
        <p:nvPicPr>
          <p:cNvPr id="513028" name="Picture 4" descr="http://images.angelpub.com/2011/07/7421/exponential-curv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3139260"/>
            <a:ext cx="1318405" cy="794319"/>
          </a:xfrm>
          <a:prstGeom prst="rect">
            <a:avLst/>
          </a:prstGeom>
          <a:noFill/>
          <a:extLst>
            <a:ext uri="{909E8E84-426E-40DD-AFC4-6F175D3DCCD1}">
              <a14:hiddenFill xmlns:a14="http://schemas.microsoft.com/office/drawing/2010/main">
                <a:solidFill>
                  <a:srgbClr val="FFFFFF"/>
                </a:solidFill>
              </a14:hiddenFill>
            </a:ext>
          </a:extLst>
        </p:spPr>
      </p:pic>
      <p:pic>
        <p:nvPicPr>
          <p:cNvPr id="513032" name="Picture 8" descr="http://www.telerik.com/help/aspnet-ajax/media/htmlchart-piechart-simple-exampl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2" t="10418" r="38362" b="7853"/>
          <a:stretch/>
        </p:blipFill>
        <p:spPr bwMode="auto">
          <a:xfrm>
            <a:off x="1115616" y="5061019"/>
            <a:ext cx="1264175" cy="11237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267744" y="3351753"/>
            <a:ext cx="6264696" cy="369332"/>
          </a:xfrm>
          <a:prstGeom prst="rect">
            <a:avLst/>
          </a:prstGeom>
        </p:spPr>
        <p:txBody>
          <a:bodyPr wrap="square">
            <a:spAutoFit/>
          </a:bodyPr>
          <a:lstStyle/>
          <a:p>
            <a:pPr lvl="1"/>
            <a:r>
              <a:rPr lang="en-GB" dirty="0" smtClean="0">
                <a:solidFill>
                  <a:srgbClr val="002060"/>
                </a:solidFill>
              </a:rPr>
              <a:t>At constant cost, exponential growth of performances</a:t>
            </a:r>
            <a:endParaRPr lang="en-GB" dirty="0">
              <a:solidFill>
                <a:srgbClr val="002060"/>
              </a:solidFill>
            </a:endParaRPr>
          </a:p>
        </p:txBody>
      </p:sp>
      <p:sp>
        <p:nvSpPr>
          <p:cNvPr id="17" name="Rectangle 16"/>
          <p:cNvSpPr/>
          <p:nvPr/>
        </p:nvSpPr>
        <p:spPr>
          <a:xfrm>
            <a:off x="2193504" y="5227133"/>
            <a:ext cx="6264696" cy="1200329"/>
          </a:xfrm>
          <a:prstGeom prst="rect">
            <a:avLst/>
          </a:prstGeom>
        </p:spPr>
        <p:txBody>
          <a:bodyPr wrap="square">
            <a:spAutoFit/>
          </a:bodyPr>
          <a:lstStyle/>
          <a:p>
            <a:pPr lvl="1"/>
            <a:r>
              <a:rPr lang="en-GB" dirty="0" smtClean="0">
                <a:solidFill>
                  <a:srgbClr val="002060"/>
                </a:solidFill>
              </a:rPr>
              <a:t>Return in computing investment higher than other fields: Budget available for computing increased, </a:t>
            </a:r>
            <a:r>
              <a:rPr lang="en-GB" dirty="0" smtClean="0">
                <a:solidFill>
                  <a:srgbClr val="FF0000"/>
                </a:solidFill>
              </a:rPr>
              <a:t>growth is more than exponential</a:t>
            </a:r>
          </a:p>
          <a:p>
            <a:pPr lvl="1"/>
            <a:endParaRPr lang="en-GB" dirty="0">
              <a:solidFill>
                <a:srgbClr val="002060"/>
              </a:solidFill>
            </a:endParaRPr>
          </a:p>
        </p:txBody>
      </p:sp>
    </p:spTree>
    <p:extLst>
      <p:ext uri="{BB962C8B-B14F-4D97-AF65-F5344CB8AC3E}">
        <p14:creationId xmlns:p14="http://schemas.microsoft.com/office/powerpoint/2010/main" val="2126473300"/>
      </p:ext>
    </p:extLst>
  </p:cSld>
  <p:clrMapOvr>
    <a:masterClrMapping/>
  </p:clrMapOvr>
  <p:transition>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Analogy with the gambling world</a:t>
            </a:r>
            <a:endParaRPr lang="en-GB" dirty="0"/>
          </a:p>
        </p:txBody>
      </p:sp>
      <p:sp>
        <p:nvSpPr>
          <p:cNvPr id="3" name="Content Placeholder 2"/>
          <p:cNvSpPr>
            <a:spLocks noGrp="1"/>
          </p:cNvSpPr>
          <p:nvPr>
            <p:ph idx="1"/>
          </p:nvPr>
        </p:nvSpPr>
        <p:spPr>
          <a:xfrm>
            <a:off x="357158" y="1357298"/>
            <a:ext cx="7772400" cy="4441825"/>
          </a:xfrm>
        </p:spPr>
        <p:txBody>
          <a:bodyPr/>
          <a:lstStyle/>
          <a:p>
            <a:pPr lvl="1"/>
            <a:r>
              <a:rPr lang="en-GB" sz="1800" dirty="0" smtClean="0"/>
              <a:t>We just demonstrated that you can achieve “arbitrary reliability” at the cost of an “arbitrary low” amount of disk space. This is possible because you increase the amount of data you accept loosing when this rare event happens.</a:t>
            </a:r>
          </a:p>
          <a:p>
            <a:pPr lvl="1"/>
            <a:r>
              <a:rPr lang="en-GB" sz="1800" dirty="0" smtClean="0"/>
              <a:t>In the gambling world there are several playing schemes that allows you to win an arbitrary amount of money with an arbitrary probability.</a:t>
            </a:r>
          </a:p>
          <a:p>
            <a:pPr lvl="1"/>
            <a:r>
              <a:rPr lang="en-GB" sz="1800" dirty="0" smtClean="0"/>
              <a:t>Example: you can easily win 100 Euros at &gt; 99 % probability ...</a:t>
            </a:r>
          </a:p>
          <a:p>
            <a:pPr lvl="2"/>
            <a:r>
              <a:rPr lang="en-GB" sz="1400" dirty="0" smtClean="0"/>
              <a:t>By playing up to 7 times on the “Red” of a French Roulette and doubling the bet until you win. </a:t>
            </a:r>
          </a:p>
          <a:p>
            <a:pPr lvl="2"/>
            <a:r>
              <a:rPr lang="en-GB" sz="1400" dirty="0" smtClean="0"/>
              <a:t>The probability of not having a “Red” for 7 times is (19/37)</a:t>
            </a:r>
            <a:r>
              <a:rPr lang="en-GB" sz="1400" baseline="30000" dirty="0" smtClean="0"/>
              <a:t>7</a:t>
            </a:r>
            <a:r>
              <a:rPr lang="en-GB" sz="1400" dirty="0" smtClean="0"/>
              <a:t>  = 0.0094) </a:t>
            </a:r>
          </a:p>
          <a:p>
            <a:pPr lvl="2"/>
            <a:r>
              <a:rPr lang="en-GB" sz="1400" dirty="0" smtClean="0"/>
              <a:t>You just need to take the risk of loosing 12’700 </a:t>
            </a:r>
            <a:r>
              <a:rPr lang="en-GB" sz="1400" dirty="0" err="1" smtClean="0"/>
              <a:t>euros</a:t>
            </a:r>
            <a:r>
              <a:rPr lang="en-GB" sz="1400" dirty="0" smtClean="0"/>
              <a:t> with a 0.94 % probability</a:t>
            </a:r>
          </a:p>
          <a:p>
            <a:endParaRPr lang="en-GB" sz="1800" dirty="0"/>
          </a:p>
        </p:txBody>
      </p:sp>
      <p:graphicFrame>
        <p:nvGraphicFramePr>
          <p:cNvPr id="5" name="Table 4"/>
          <p:cNvGraphicFramePr>
            <a:graphicFrameLocks noGrp="1"/>
          </p:cNvGraphicFramePr>
          <p:nvPr/>
        </p:nvGraphicFramePr>
        <p:xfrm>
          <a:off x="2143108" y="4929198"/>
          <a:ext cx="4953000" cy="1733550"/>
        </p:xfrm>
        <a:graphic>
          <a:graphicData uri="http://schemas.openxmlformats.org/drawingml/2006/table">
            <a:tbl>
              <a:tblPr/>
              <a:tblGrid>
                <a:gridCol w="825500"/>
                <a:gridCol w="825500"/>
                <a:gridCol w="825500"/>
                <a:gridCol w="825500"/>
                <a:gridCol w="825500"/>
                <a:gridCol w="825500"/>
              </a:tblGrid>
              <a:tr h="200025">
                <a:tc>
                  <a:txBody>
                    <a:bodyPr/>
                    <a:lstStyle/>
                    <a:p>
                      <a:pPr algn="l" fontAlgn="b"/>
                      <a:r>
                        <a:rPr lang="en-GB" sz="1100" b="1" i="0" u="none" strike="noStrike">
                          <a:solidFill>
                            <a:srgbClr val="1F497D"/>
                          </a:solidFill>
                          <a:latin typeface="Calibri"/>
                        </a:rPr>
                        <a:t>Amount</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 </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Win</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 </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Lost</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 </a:t>
                      </a:r>
                    </a:p>
                  </a:txBody>
                  <a:tcPr marL="9525" marR="9525" marT="9525" marB="0" anchor="b">
                    <a:lnL>
                      <a:noFill/>
                    </a:lnL>
                    <a:lnR>
                      <a:noFill/>
                    </a:lnR>
                    <a:lnT>
                      <a:noFill/>
                    </a:lnT>
                    <a:lnB w="12700" cap="flat" cmpd="sng" algn="ctr">
                      <a:solidFill>
                        <a:srgbClr val="95B3D7"/>
                      </a:solidFill>
                      <a:prstDash val="solid"/>
                      <a:round/>
                      <a:headEnd type="none" w="med" len="med"/>
                      <a:tailEnd type="none" w="med" len="med"/>
                    </a:lnB>
                    <a:solidFill>
                      <a:srgbClr val="DBE5F1"/>
                    </a:solidFill>
                  </a:tcPr>
                </a:tc>
              </a:tr>
              <a:tr h="200025">
                <a:tc>
                  <a:txBody>
                    <a:bodyPr/>
                    <a:lstStyle/>
                    <a:p>
                      <a:pPr algn="l" fontAlgn="b"/>
                      <a:r>
                        <a:rPr lang="en-GB" sz="1100" b="1" i="0" u="none" strike="noStrike">
                          <a:solidFill>
                            <a:srgbClr val="1F497D"/>
                          </a:solidFill>
                          <a:latin typeface="Calibri"/>
                        </a:rPr>
                        <a:t>Bet</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Cumulated</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Probability</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Amount</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Probability</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1100" b="1" i="0" u="none" strike="noStrike">
                          <a:solidFill>
                            <a:srgbClr val="1F497D"/>
                          </a:solidFill>
                          <a:latin typeface="Calibri"/>
                        </a:rPr>
                        <a:t>Amount</a:t>
                      </a: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190500">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1100" b="0" i="0" u="none" strike="noStrike">
                          <a:solidFill>
                            <a:srgbClr val="000000"/>
                          </a:solidFill>
                          <a:latin typeface="Calibri"/>
                        </a:rPr>
                        <a:t>48.65%</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1100" b="0" i="0" u="none" strike="noStrike">
                          <a:solidFill>
                            <a:srgbClr val="000000"/>
                          </a:solidFill>
                          <a:latin typeface="Calibri"/>
                        </a:rPr>
                        <a:t>51.35%</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w="12700" cap="flat" cmpd="sng" algn="ctr">
                      <a:solidFill>
                        <a:srgbClr val="95B3D7"/>
                      </a:solidFill>
                      <a:prstDash val="solid"/>
                      <a:round/>
                      <a:headEnd type="none" w="med" len="med"/>
                      <a:tailEnd type="none" w="med" len="med"/>
                    </a:lnT>
                    <a:lnB>
                      <a:noFill/>
                    </a:lnB>
                    <a:solidFill>
                      <a:srgbClr val="DBE5F1"/>
                    </a:solidFill>
                  </a:tcPr>
                </a:tc>
              </a:tr>
              <a:tr h="190500">
                <a:tc>
                  <a:txBody>
                    <a:bodyPr/>
                    <a:lstStyle/>
                    <a:p>
                      <a:pPr algn="r" fontAlgn="b"/>
                      <a:r>
                        <a:rPr lang="en-GB" sz="1100" b="0" i="0" u="none" strike="noStrike">
                          <a:solidFill>
                            <a:srgbClr val="000000"/>
                          </a:solidFill>
                          <a:latin typeface="Calibri"/>
                        </a:rPr>
                        <a:t>200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300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73.63%</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26.37%</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300</a:t>
                      </a:r>
                    </a:p>
                  </a:txBody>
                  <a:tcPr marL="9525" marR="9525" marT="9525" marB="0" anchor="b">
                    <a:lnL>
                      <a:noFill/>
                    </a:lnL>
                    <a:lnR>
                      <a:noFill/>
                    </a:lnR>
                    <a:lnT>
                      <a:noFill/>
                    </a:lnT>
                    <a:lnB>
                      <a:noFill/>
                    </a:lnB>
                    <a:solidFill>
                      <a:srgbClr val="DBE5F1"/>
                    </a:solidFill>
                  </a:tcPr>
                </a:tc>
              </a:tr>
              <a:tr h="190500">
                <a:tc>
                  <a:txBody>
                    <a:bodyPr/>
                    <a:lstStyle/>
                    <a:p>
                      <a:pPr algn="r" fontAlgn="b"/>
                      <a:r>
                        <a:rPr lang="en-GB" sz="1100" b="0" i="0" u="none" strike="noStrike">
                          <a:solidFill>
                            <a:srgbClr val="000000"/>
                          </a:solidFill>
                          <a:latin typeface="Calibri"/>
                        </a:rPr>
                        <a:t>400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700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86.46%</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13.54%</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700</a:t>
                      </a:r>
                    </a:p>
                  </a:txBody>
                  <a:tcPr marL="9525" marR="9525" marT="9525" marB="0" anchor="b">
                    <a:lnL>
                      <a:noFill/>
                    </a:lnL>
                    <a:lnR>
                      <a:noFill/>
                    </a:lnR>
                    <a:lnT>
                      <a:noFill/>
                    </a:lnT>
                    <a:lnB>
                      <a:noFill/>
                    </a:lnB>
                    <a:solidFill>
                      <a:srgbClr val="DBE5F1"/>
                    </a:solidFill>
                  </a:tcPr>
                </a:tc>
              </a:tr>
              <a:tr h="190500">
                <a:tc>
                  <a:txBody>
                    <a:bodyPr/>
                    <a:lstStyle/>
                    <a:p>
                      <a:pPr algn="r" fontAlgn="b"/>
                      <a:r>
                        <a:rPr lang="en-GB" sz="1100" b="0" i="0" u="none" strike="noStrike">
                          <a:solidFill>
                            <a:srgbClr val="000000"/>
                          </a:solidFill>
                          <a:latin typeface="Calibri"/>
                        </a:rPr>
                        <a:t>800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1500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93.05%</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6.95%</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1500</a:t>
                      </a:r>
                    </a:p>
                  </a:txBody>
                  <a:tcPr marL="9525" marR="9525" marT="9525" marB="0" anchor="b">
                    <a:lnL>
                      <a:noFill/>
                    </a:lnL>
                    <a:lnR>
                      <a:noFill/>
                    </a:lnR>
                    <a:lnT>
                      <a:noFill/>
                    </a:lnT>
                    <a:lnB>
                      <a:noFill/>
                    </a:lnB>
                    <a:solidFill>
                      <a:srgbClr val="DBE5F1"/>
                    </a:solidFill>
                  </a:tcPr>
                </a:tc>
              </a:tr>
              <a:tr h="190500">
                <a:tc>
                  <a:txBody>
                    <a:bodyPr/>
                    <a:lstStyle/>
                    <a:p>
                      <a:pPr algn="r" fontAlgn="b"/>
                      <a:r>
                        <a:rPr lang="en-GB" sz="1100" b="0" i="0" u="none" strike="noStrike">
                          <a:solidFill>
                            <a:srgbClr val="000000"/>
                          </a:solidFill>
                          <a:latin typeface="Calibri"/>
                        </a:rPr>
                        <a:t>1600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3100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96.43%</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3.57%</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3100</a:t>
                      </a:r>
                    </a:p>
                  </a:txBody>
                  <a:tcPr marL="9525" marR="9525" marT="9525" marB="0" anchor="b">
                    <a:lnL>
                      <a:noFill/>
                    </a:lnL>
                    <a:lnR>
                      <a:noFill/>
                    </a:lnR>
                    <a:lnT>
                      <a:noFill/>
                    </a:lnT>
                    <a:lnB>
                      <a:noFill/>
                    </a:lnB>
                    <a:solidFill>
                      <a:srgbClr val="DBE5F1"/>
                    </a:solidFill>
                  </a:tcPr>
                </a:tc>
              </a:tr>
              <a:tr h="190500">
                <a:tc>
                  <a:txBody>
                    <a:bodyPr/>
                    <a:lstStyle/>
                    <a:p>
                      <a:pPr algn="r" fontAlgn="b"/>
                      <a:r>
                        <a:rPr lang="en-GB" sz="1100" b="0" i="0" u="none" strike="noStrike">
                          <a:solidFill>
                            <a:srgbClr val="000000"/>
                          </a:solidFill>
                          <a:latin typeface="Calibri"/>
                        </a:rPr>
                        <a:t>3200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6300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98.17%</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1.83%</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6300</a:t>
                      </a:r>
                    </a:p>
                  </a:txBody>
                  <a:tcPr marL="9525" marR="9525" marT="9525" marB="0" anchor="b">
                    <a:lnL>
                      <a:noFill/>
                    </a:lnL>
                    <a:lnR>
                      <a:noFill/>
                    </a:lnR>
                    <a:lnT>
                      <a:noFill/>
                    </a:lnT>
                    <a:lnB>
                      <a:noFill/>
                    </a:lnB>
                    <a:solidFill>
                      <a:srgbClr val="DBE5F1"/>
                    </a:solidFill>
                  </a:tcPr>
                </a:tc>
              </a:tr>
              <a:tr h="190500">
                <a:tc>
                  <a:txBody>
                    <a:bodyPr/>
                    <a:lstStyle/>
                    <a:p>
                      <a:pPr algn="r" fontAlgn="b"/>
                      <a:r>
                        <a:rPr lang="en-GB" sz="1100" b="0" i="0" u="none" strike="noStrike">
                          <a:solidFill>
                            <a:srgbClr val="000000"/>
                          </a:solidFill>
                          <a:latin typeface="Calibri"/>
                        </a:rPr>
                        <a:t>6400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12700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99.06%</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100</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a:solidFill>
                            <a:srgbClr val="000000"/>
                          </a:solidFill>
                          <a:latin typeface="Calibri"/>
                        </a:rPr>
                        <a:t>0.94%</a:t>
                      </a:r>
                    </a:p>
                  </a:txBody>
                  <a:tcPr marL="9525" marR="9525" marT="9525" marB="0" anchor="b">
                    <a:lnL>
                      <a:noFill/>
                    </a:lnL>
                    <a:lnR>
                      <a:noFill/>
                    </a:lnR>
                    <a:lnT>
                      <a:noFill/>
                    </a:lnT>
                    <a:lnB>
                      <a:noFill/>
                    </a:lnB>
                    <a:solidFill>
                      <a:srgbClr val="DBE5F1"/>
                    </a:solidFill>
                  </a:tcPr>
                </a:tc>
                <a:tc>
                  <a:txBody>
                    <a:bodyPr/>
                    <a:lstStyle/>
                    <a:p>
                      <a:pPr algn="r" fontAlgn="b"/>
                      <a:r>
                        <a:rPr lang="en-GB" sz="1100" b="0" i="0" u="none" strike="noStrike" dirty="0">
                          <a:solidFill>
                            <a:srgbClr val="000000"/>
                          </a:solidFill>
                          <a:latin typeface="Calibri"/>
                        </a:rPr>
                        <a:t>12700</a:t>
                      </a:r>
                    </a:p>
                  </a:txBody>
                  <a:tcPr marL="9525" marR="9525" marT="9525" marB="0" anchor="b">
                    <a:lnL>
                      <a:noFill/>
                    </a:lnL>
                    <a:lnR>
                      <a:noFill/>
                    </a:lnR>
                    <a:lnT>
                      <a:noFill/>
                    </a:lnT>
                    <a:lnB>
                      <a:noFill/>
                    </a:lnB>
                    <a:solidFill>
                      <a:srgbClr val="DBE5F1"/>
                    </a:solidFill>
                  </a:tcPr>
                </a:tc>
              </a:tr>
            </a:tbl>
          </a:graphicData>
        </a:graphic>
      </p:graphicFrame>
    </p:spTree>
    <p:extLst>
      <p:ext uri="{BB962C8B-B14F-4D97-AF65-F5344CB8AC3E}">
        <p14:creationId xmlns:p14="http://schemas.microsoft.com/office/powerpoint/2010/main" val="2847299645"/>
      </p:ext>
    </p:extLst>
  </p:cSld>
  <p:clrMapOvr>
    <a:masterClrMapping/>
  </p:clrMapOvr>
  <p:transition>
    <p:strips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 comments</a:t>
            </a:r>
            <a:endParaRPr lang="en-GB" dirty="0"/>
          </a:p>
        </p:txBody>
      </p:sp>
      <p:sp>
        <p:nvSpPr>
          <p:cNvPr id="3" name="Content Placeholder 2"/>
          <p:cNvSpPr>
            <a:spLocks noGrp="1"/>
          </p:cNvSpPr>
          <p:nvPr>
            <p:ph idx="1"/>
          </p:nvPr>
        </p:nvSpPr>
        <p:spPr>
          <a:xfrm>
            <a:off x="685799" y="1500174"/>
            <a:ext cx="8017195" cy="4441825"/>
          </a:xfrm>
        </p:spPr>
        <p:txBody>
          <a:bodyPr/>
          <a:lstStyle/>
          <a:p>
            <a:r>
              <a:rPr lang="en-GB" sz="1600" dirty="0" smtClean="0"/>
              <a:t>n can be …</a:t>
            </a:r>
          </a:p>
          <a:p>
            <a:pPr lvl="1"/>
            <a:r>
              <a:rPr lang="en-GB" sz="1600" dirty="0" smtClean="0"/>
              <a:t>1 = Parity</a:t>
            </a:r>
          </a:p>
          <a:p>
            <a:pPr lvl="1"/>
            <a:r>
              <a:rPr lang="en-GB" sz="1600" dirty="0" smtClean="0"/>
              <a:t>2 = Parity + Reed-Solomon, double parity</a:t>
            </a:r>
          </a:p>
          <a:p>
            <a:pPr lvl="1"/>
            <a:r>
              <a:rPr lang="en-GB" sz="1600" dirty="0" smtClean="0"/>
              <a:t>3 = Reed Solomon, ZFS triple parity </a:t>
            </a:r>
          </a:p>
          <a:p>
            <a:r>
              <a:rPr lang="en-GB" sz="1600" dirty="0" smtClean="0"/>
              <a:t>m chunks of any (m + n) sets are enough to obtain the information. Must be saved on independent media</a:t>
            </a:r>
          </a:p>
          <a:p>
            <a:pPr lvl="1"/>
            <a:r>
              <a:rPr lang="en-GB" sz="1600" dirty="0" smtClean="0"/>
              <a:t>Performance can depend on m (and thus on s, the size of the chunks): The larger m is, the more the reading can be parallelized</a:t>
            </a:r>
          </a:p>
          <a:p>
            <a:pPr lvl="1"/>
            <a:r>
              <a:rPr lang="en-GB" sz="1600" dirty="0" smtClean="0"/>
              <a:t>Until the client bandwidth is reached</a:t>
            </a:r>
          </a:p>
          <a:p>
            <a:r>
              <a:rPr lang="en-GB" sz="1600" dirty="0" smtClean="0"/>
              <a:t>For n &gt; </a:t>
            </a:r>
            <a:r>
              <a:rPr lang="en-GB" sz="1600" dirty="0"/>
              <a:t>2 Reed Solomon has </a:t>
            </a:r>
            <a:r>
              <a:rPr lang="en-GB" sz="1600" dirty="0" smtClean="0"/>
              <a:t>a computational impact affecting performances</a:t>
            </a:r>
          </a:p>
          <a:p>
            <a:pPr lvl="1"/>
            <a:r>
              <a:rPr lang="en-US" sz="1600" dirty="0" smtClean="0"/>
              <a:t>Alternate encoding algorithms are available requiring z </a:t>
            </a:r>
            <a:r>
              <a:rPr lang="en-US" sz="1600" dirty="0"/>
              <a:t>chunks to reconstruct the data, being  m &lt; z &lt; </a:t>
            </a:r>
            <a:r>
              <a:rPr lang="en-US" sz="1600" smtClean="0"/>
              <a:t>m+n</a:t>
            </a:r>
            <a:r>
              <a:rPr lang="en-US" sz="1600" dirty="0" smtClean="0"/>
              <a:t> </a:t>
            </a:r>
            <a:r>
              <a:rPr lang="en-US" sz="1600" dirty="0"/>
              <a:t>(see example later on with LDPC).</a:t>
            </a:r>
          </a:p>
          <a:p>
            <a:pPr lvl="1"/>
            <a:r>
              <a:rPr lang="en-US" sz="1600" dirty="0" smtClean="0"/>
              <a:t>These guarantees high performance at the expenses of additional storage. When m=z we fall back in the “optimal” storage scenario</a:t>
            </a:r>
            <a:endParaRPr lang="en-GB" sz="1600" dirty="0" smtClean="0"/>
          </a:p>
        </p:txBody>
      </p:sp>
      <p:grpSp>
        <p:nvGrpSpPr>
          <p:cNvPr id="4" name="Group 3"/>
          <p:cNvGrpSpPr/>
          <p:nvPr/>
        </p:nvGrpSpPr>
        <p:grpSpPr>
          <a:xfrm>
            <a:off x="5855304" y="6021288"/>
            <a:ext cx="3038695" cy="604979"/>
            <a:chOff x="1714483" y="1276335"/>
            <a:chExt cx="6250834" cy="1343030"/>
          </a:xfrm>
        </p:grpSpPr>
        <p:sp>
          <p:nvSpPr>
            <p:cNvPr id="5" name="Flowchart: Magnetic Disk 4"/>
            <p:cNvSpPr/>
            <p:nvPr/>
          </p:nvSpPr>
          <p:spPr>
            <a:xfrm>
              <a:off x="5643579"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gnetic Disk 5"/>
            <p:cNvSpPr/>
            <p:nvPr/>
          </p:nvSpPr>
          <p:spPr>
            <a:xfrm>
              <a:off x="7215217"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gnetic Disk 6"/>
            <p:cNvSpPr/>
            <p:nvPr/>
          </p:nvSpPr>
          <p:spPr>
            <a:xfrm>
              <a:off x="5715017"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gnetic Disk 7"/>
            <p:cNvSpPr/>
            <p:nvPr/>
          </p:nvSpPr>
          <p:spPr>
            <a:xfrm>
              <a:off x="7286655"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a:off x="7286655" y="1571611"/>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0" name="Flowchart: Magnetic Disk 9"/>
            <p:cNvSpPr/>
            <p:nvPr/>
          </p:nvSpPr>
          <p:spPr>
            <a:xfrm>
              <a:off x="7358093"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Magnetic Disk 10"/>
            <p:cNvSpPr/>
            <p:nvPr/>
          </p:nvSpPr>
          <p:spPr>
            <a:xfrm>
              <a:off x="7429531"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7429531" y="1928800"/>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 name="Flowchart: Magnetic Disk 12"/>
            <p:cNvSpPr/>
            <p:nvPr/>
          </p:nvSpPr>
          <p:spPr>
            <a:xfrm>
              <a:off x="7500969"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Magnetic Disk 13"/>
            <p:cNvSpPr/>
            <p:nvPr/>
          </p:nvSpPr>
          <p:spPr>
            <a:xfrm>
              <a:off x="7572407"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owchart: Magnetic Disk 14"/>
            <p:cNvSpPr/>
            <p:nvPr/>
          </p:nvSpPr>
          <p:spPr>
            <a:xfrm>
              <a:off x="7643846"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Magnetic Disk 15"/>
            <p:cNvSpPr/>
            <p:nvPr/>
          </p:nvSpPr>
          <p:spPr>
            <a:xfrm>
              <a:off x="6036489"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Magnetic Disk 16"/>
            <p:cNvSpPr/>
            <p:nvPr/>
          </p:nvSpPr>
          <p:spPr>
            <a:xfrm>
              <a:off x="6429398"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lowchart: Magnetic Disk 17"/>
            <p:cNvSpPr/>
            <p:nvPr/>
          </p:nvSpPr>
          <p:spPr>
            <a:xfrm>
              <a:off x="6822308"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agnetic Disk 18"/>
            <p:cNvSpPr/>
            <p:nvPr/>
          </p:nvSpPr>
          <p:spPr>
            <a:xfrm>
              <a:off x="6107927"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Magnetic Disk 19"/>
            <p:cNvSpPr/>
            <p:nvPr/>
          </p:nvSpPr>
          <p:spPr>
            <a:xfrm>
              <a:off x="6500836"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lowchart: Magnetic Disk 20"/>
            <p:cNvSpPr/>
            <p:nvPr/>
          </p:nvSpPr>
          <p:spPr>
            <a:xfrm>
              <a:off x="6893746"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Magnetic Disk 21"/>
            <p:cNvSpPr/>
            <p:nvPr/>
          </p:nvSpPr>
          <p:spPr>
            <a:xfrm>
              <a:off x="6179365" y="1581135"/>
              <a:ext cx="321471" cy="428627"/>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lowchart: Magnetic Disk 22"/>
            <p:cNvSpPr/>
            <p:nvPr/>
          </p:nvSpPr>
          <p:spPr>
            <a:xfrm>
              <a:off x="6572274"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Magnetic Disk 23"/>
            <p:cNvSpPr/>
            <p:nvPr/>
          </p:nvSpPr>
          <p:spPr>
            <a:xfrm>
              <a:off x="6965184"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Magnetic Disk 24"/>
            <p:cNvSpPr/>
            <p:nvPr/>
          </p:nvSpPr>
          <p:spPr>
            <a:xfrm>
              <a:off x="7036622"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Magnetic Disk 25"/>
            <p:cNvSpPr/>
            <p:nvPr/>
          </p:nvSpPr>
          <p:spPr>
            <a:xfrm>
              <a:off x="7108060"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Magnetic Disk 26"/>
            <p:cNvSpPr/>
            <p:nvPr/>
          </p:nvSpPr>
          <p:spPr>
            <a:xfrm>
              <a:off x="7179498"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Magnetic Disk 27"/>
            <p:cNvSpPr/>
            <p:nvPr/>
          </p:nvSpPr>
          <p:spPr>
            <a:xfrm>
              <a:off x="7250936"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lowchart: Magnetic Disk 28"/>
            <p:cNvSpPr/>
            <p:nvPr/>
          </p:nvSpPr>
          <p:spPr>
            <a:xfrm>
              <a:off x="6643712"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Magnetic Disk 29"/>
            <p:cNvSpPr/>
            <p:nvPr/>
          </p:nvSpPr>
          <p:spPr>
            <a:xfrm>
              <a:off x="6250803"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lowchart: Magnetic Disk 30"/>
            <p:cNvSpPr/>
            <p:nvPr/>
          </p:nvSpPr>
          <p:spPr>
            <a:xfrm>
              <a:off x="6715150"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Magnetic Disk 31"/>
            <p:cNvSpPr/>
            <p:nvPr/>
          </p:nvSpPr>
          <p:spPr>
            <a:xfrm>
              <a:off x="6786588"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lowchart: Magnetic Disk 32"/>
            <p:cNvSpPr/>
            <p:nvPr/>
          </p:nvSpPr>
          <p:spPr>
            <a:xfrm>
              <a:off x="6858027"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p:cNvSpPr/>
            <p:nvPr/>
          </p:nvSpPr>
          <p:spPr>
            <a:xfrm>
              <a:off x="6858027" y="2428865"/>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35" name="Flowchart: Magnetic Disk 34"/>
            <p:cNvSpPr/>
            <p:nvPr/>
          </p:nvSpPr>
          <p:spPr>
            <a:xfrm>
              <a:off x="6322241"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Magnetic Disk 35"/>
            <p:cNvSpPr/>
            <p:nvPr/>
          </p:nvSpPr>
          <p:spPr>
            <a:xfrm>
              <a:off x="6393679"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Magnetic Disk 36"/>
            <p:cNvSpPr/>
            <p:nvPr/>
          </p:nvSpPr>
          <p:spPr>
            <a:xfrm>
              <a:off x="6465117"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lowchart: Magnetic Disk 37"/>
            <p:cNvSpPr/>
            <p:nvPr/>
          </p:nvSpPr>
          <p:spPr>
            <a:xfrm>
              <a:off x="5786455"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Magnetic Disk 38"/>
            <p:cNvSpPr/>
            <p:nvPr/>
          </p:nvSpPr>
          <p:spPr>
            <a:xfrm>
              <a:off x="5857893"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p:cNvSpPr/>
            <p:nvPr/>
          </p:nvSpPr>
          <p:spPr>
            <a:xfrm>
              <a:off x="5857893" y="1928800"/>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41" name="Flowchart: Magnetic Disk 40"/>
            <p:cNvSpPr/>
            <p:nvPr/>
          </p:nvSpPr>
          <p:spPr>
            <a:xfrm>
              <a:off x="5929331"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Magnetic Disk 41"/>
            <p:cNvSpPr/>
            <p:nvPr/>
          </p:nvSpPr>
          <p:spPr>
            <a:xfrm>
              <a:off x="6000769"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Magnetic Disk 42"/>
            <p:cNvSpPr/>
            <p:nvPr/>
          </p:nvSpPr>
          <p:spPr>
            <a:xfrm>
              <a:off x="6072208"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lowchart: Magnetic Disk 43"/>
            <p:cNvSpPr/>
            <p:nvPr/>
          </p:nvSpPr>
          <p:spPr>
            <a:xfrm>
              <a:off x="4857760"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lowchart: Magnetic Disk 44"/>
            <p:cNvSpPr/>
            <p:nvPr/>
          </p:nvSpPr>
          <p:spPr>
            <a:xfrm>
              <a:off x="5250670"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Magnetic Disk 45"/>
            <p:cNvSpPr/>
            <p:nvPr/>
          </p:nvSpPr>
          <p:spPr>
            <a:xfrm>
              <a:off x="4929198"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Flowchart: Magnetic Disk 46"/>
            <p:cNvSpPr/>
            <p:nvPr/>
          </p:nvSpPr>
          <p:spPr>
            <a:xfrm>
              <a:off x="5322108"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lowchart: Magnetic Disk 47"/>
            <p:cNvSpPr/>
            <p:nvPr/>
          </p:nvSpPr>
          <p:spPr>
            <a:xfrm>
              <a:off x="5393546"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lowchart: Magnetic Disk 48"/>
            <p:cNvSpPr/>
            <p:nvPr/>
          </p:nvSpPr>
          <p:spPr>
            <a:xfrm>
              <a:off x="5464984"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lowchart: Magnetic Disk 49"/>
            <p:cNvSpPr/>
            <p:nvPr/>
          </p:nvSpPr>
          <p:spPr>
            <a:xfrm>
              <a:off x="5536422"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lowchart: Magnetic Disk 50"/>
            <p:cNvSpPr/>
            <p:nvPr/>
          </p:nvSpPr>
          <p:spPr>
            <a:xfrm>
              <a:off x="5607860" y="2038335"/>
              <a:ext cx="321471" cy="428627"/>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lowchart: Magnetic Disk 51"/>
            <p:cNvSpPr/>
            <p:nvPr/>
          </p:nvSpPr>
          <p:spPr>
            <a:xfrm>
              <a:off x="5679298"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a:off x="4214817" y="1714487"/>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54" name="Freeform 53"/>
            <p:cNvSpPr/>
            <p:nvPr/>
          </p:nvSpPr>
          <p:spPr>
            <a:xfrm>
              <a:off x="4929198" y="1643048"/>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55" name="Flowchart: Magnetic Disk 54"/>
            <p:cNvSpPr/>
            <p:nvPr/>
          </p:nvSpPr>
          <p:spPr>
            <a:xfrm>
              <a:off x="5000636"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Magnetic Disk 55"/>
            <p:cNvSpPr/>
            <p:nvPr/>
          </p:nvSpPr>
          <p:spPr>
            <a:xfrm>
              <a:off x="5072074"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lowchart: Magnetic Disk 56"/>
            <p:cNvSpPr/>
            <p:nvPr/>
          </p:nvSpPr>
          <p:spPr>
            <a:xfrm>
              <a:off x="5143512"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lowchart: Magnetic Disk 57"/>
            <p:cNvSpPr/>
            <p:nvPr/>
          </p:nvSpPr>
          <p:spPr>
            <a:xfrm>
              <a:off x="5214950"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Magnetic Disk 58"/>
            <p:cNvSpPr/>
            <p:nvPr/>
          </p:nvSpPr>
          <p:spPr>
            <a:xfrm>
              <a:off x="5286389"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Magnetic Disk 59"/>
            <p:cNvSpPr/>
            <p:nvPr/>
          </p:nvSpPr>
          <p:spPr>
            <a:xfrm>
              <a:off x="4464851"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Magnetic Disk 60"/>
            <p:cNvSpPr/>
            <p:nvPr/>
          </p:nvSpPr>
          <p:spPr>
            <a:xfrm>
              <a:off x="4536289" y="1428734"/>
              <a:ext cx="321471" cy="428627"/>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Magnetic Disk 61"/>
            <p:cNvSpPr/>
            <p:nvPr/>
          </p:nvSpPr>
          <p:spPr>
            <a:xfrm>
              <a:off x="4607727"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Magnetic Disk 62"/>
            <p:cNvSpPr/>
            <p:nvPr/>
          </p:nvSpPr>
          <p:spPr>
            <a:xfrm>
              <a:off x="4679165"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Flowchart: Magnetic Disk 63"/>
            <p:cNvSpPr/>
            <p:nvPr/>
          </p:nvSpPr>
          <p:spPr>
            <a:xfrm>
              <a:off x="4750603"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lowchart: Magnetic Disk 64"/>
            <p:cNvSpPr/>
            <p:nvPr/>
          </p:nvSpPr>
          <p:spPr>
            <a:xfrm>
              <a:off x="4822041"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lowchart: Magnetic Disk 65"/>
            <p:cNvSpPr/>
            <p:nvPr/>
          </p:nvSpPr>
          <p:spPr>
            <a:xfrm>
              <a:off x="4893479"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lowchart: Magnetic Disk 66"/>
            <p:cNvSpPr/>
            <p:nvPr/>
          </p:nvSpPr>
          <p:spPr>
            <a:xfrm>
              <a:off x="4071941"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Flowchart: Magnetic Disk 67"/>
            <p:cNvSpPr/>
            <p:nvPr/>
          </p:nvSpPr>
          <p:spPr>
            <a:xfrm>
              <a:off x="4143379"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Flowchart: Magnetic Disk 68"/>
            <p:cNvSpPr/>
            <p:nvPr/>
          </p:nvSpPr>
          <p:spPr>
            <a:xfrm>
              <a:off x="4214817"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Flowchart: Magnetic Disk 69"/>
            <p:cNvSpPr/>
            <p:nvPr/>
          </p:nvSpPr>
          <p:spPr>
            <a:xfrm>
              <a:off x="4286255"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Flowchart: Magnetic Disk 70"/>
            <p:cNvSpPr/>
            <p:nvPr/>
          </p:nvSpPr>
          <p:spPr>
            <a:xfrm>
              <a:off x="4357693"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Flowchart: Magnetic Disk 71"/>
            <p:cNvSpPr/>
            <p:nvPr/>
          </p:nvSpPr>
          <p:spPr>
            <a:xfrm>
              <a:off x="4429131"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Flowchart: Magnetic Disk 72"/>
            <p:cNvSpPr/>
            <p:nvPr/>
          </p:nvSpPr>
          <p:spPr>
            <a:xfrm>
              <a:off x="4500570"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Magnetic Disk 73"/>
            <p:cNvSpPr/>
            <p:nvPr/>
          </p:nvSpPr>
          <p:spPr>
            <a:xfrm>
              <a:off x="3679032"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lowchart: Magnetic Disk 74"/>
            <p:cNvSpPr/>
            <p:nvPr/>
          </p:nvSpPr>
          <p:spPr>
            <a:xfrm>
              <a:off x="3750470"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Magnetic Disk 75"/>
            <p:cNvSpPr/>
            <p:nvPr/>
          </p:nvSpPr>
          <p:spPr>
            <a:xfrm>
              <a:off x="3821908"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Flowchart: Magnetic Disk 76"/>
            <p:cNvSpPr/>
            <p:nvPr/>
          </p:nvSpPr>
          <p:spPr>
            <a:xfrm>
              <a:off x="3893346"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Flowchart: Magnetic Disk 77"/>
            <p:cNvSpPr/>
            <p:nvPr/>
          </p:nvSpPr>
          <p:spPr>
            <a:xfrm>
              <a:off x="3964784"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lowchart: Magnetic Disk 78"/>
            <p:cNvSpPr/>
            <p:nvPr/>
          </p:nvSpPr>
          <p:spPr>
            <a:xfrm>
              <a:off x="4036222"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lowchart: Magnetic Disk 79"/>
            <p:cNvSpPr/>
            <p:nvPr/>
          </p:nvSpPr>
          <p:spPr>
            <a:xfrm>
              <a:off x="4107660" y="2190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lowchart: Magnetic Disk 80"/>
            <p:cNvSpPr/>
            <p:nvPr/>
          </p:nvSpPr>
          <p:spPr>
            <a:xfrm>
              <a:off x="3286122"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Flowchart: Magnetic Disk 81"/>
            <p:cNvSpPr/>
            <p:nvPr/>
          </p:nvSpPr>
          <p:spPr>
            <a:xfrm>
              <a:off x="3357560" y="14287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Flowchart: Magnetic Disk 82"/>
            <p:cNvSpPr/>
            <p:nvPr/>
          </p:nvSpPr>
          <p:spPr>
            <a:xfrm>
              <a:off x="3428998" y="15811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Flowchart: Magnetic Disk 83"/>
            <p:cNvSpPr/>
            <p:nvPr/>
          </p:nvSpPr>
          <p:spPr>
            <a:xfrm>
              <a:off x="3500436"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lowchart: Magnetic Disk 84"/>
            <p:cNvSpPr/>
            <p:nvPr/>
          </p:nvSpPr>
          <p:spPr>
            <a:xfrm>
              <a:off x="3571874" y="18859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lowchart: Magnetic Disk 85"/>
            <p:cNvSpPr/>
            <p:nvPr/>
          </p:nvSpPr>
          <p:spPr>
            <a:xfrm>
              <a:off x="3643312" y="2038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Flowchart: Magnetic Disk 86"/>
            <p:cNvSpPr/>
            <p:nvPr/>
          </p:nvSpPr>
          <p:spPr>
            <a:xfrm>
              <a:off x="3714751" y="2190734"/>
              <a:ext cx="321471" cy="428627"/>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reeform 87"/>
            <p:cNvSpPr/>
            <p:nvPr/>
          </p:nvSpPr>
          <p:spPr>
            <a:xfrm>
              <a:off x="3714751" y="2357428"/>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89" name="Flowchart: Magnetic Disk 88"/>
            <p:cNvSpPr/>
            <p:nvPr/>
          </p:nvSpPr>
          <p:spPr>
            <a:xfrm>
              <a:off x="1714483"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lowchart: Magnetic Disk 89"/>
            <p:cNvSpPr/>
            <p:nvPr/>
          </p:nvSpPr>
          <p:spPr>
            <a:xfrm>
              <a:off x="2107393"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Flowchart: Magnetic Disk 90"/>
            <p:cNvSpPr/>
            <p:nvPr/>
          </p:nvSpPr>
          <p:spPr>
            <a:xfrm>
              <a:off x="2500302" y="12763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Flowchart: Magnetic Disk 91"/>
            <p:cNvSpPr/>
            <p:nvPr/>
          </p:nvSpPr>
          <p:spPr>
            <a:xfrm>
              <a:off x="2893213"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Flowchart: Magnetic Disk 92"/>
            <p:cNvSpPr/>
            <p:nvPr/>
          </p:nvSpPr>
          <p:spPr>
            <a:xfrm>
              <a:off x="1785921" y="1428735"/>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Flowchart: Magnetic Disk 93"/>
            <p:cNvSpPr/>
            <p:nvPr/>
          </p:nvSpPr>
          <p:spPr>
            <a:xfrm>
              <a:off x="2178831" y="1428735"/>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Flowchart: Magnetic Disk 94"/>
            <p:cNvSpPr/>
            <p:nvPr/>
          </p:nvSpPr>
          <p:spPr>
            <a:xfrm>
              <a:off x="2571740" y="1428735"/>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Flowchart: Magnetic Disk 95"/>
            <p:cNvSpPr/>
            <p:nvPr/>
          </p:nvSpPr>
          <p:spPr>
            <a:xfrm>
              <a:off x="2964651" y="14287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Flowchart: Magnetic Disk 96"/>
            <p:cNvSpPr/>
            <p:nvPr/>
          </p:nvSpPr>
          <p:spPr>
            <a:xfrm>
              <a:off x="1857359" y="1581136"/>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Flowchart: Magnetic Disk 97"/>
            <p:cNvSpPr/>
            <p:nvPr/>
          </p:nvSpPr>
          <p:spPr>
            <a:xfrm>
              <a:off x="2250269" y="1581136"/>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Flowchart: Magnetic Disk 98"/>
            <p:cNvSpPr/>
            <p:nvPr/>
          </p:nvSpPr>
          <p:spPr>
            <a:xfrm>
              <a:off x="2643178" y="1581136"/>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lowchart: Magnetic Disk 99"/>
            <p:cNvSpPr/>
            <p:nvPr/>
          </p:nvSpPr>
          <p:spPr>
            <a:xfrm>
              <a:off x="3036089" y="1581136"/>
              <a:ext cx="321471" cy="428627"/>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Flowchart: Magnetic Disk 100"/>
            <p:cNvSpPr/>
            <p:nvPr/>
          </p:nvSpPr>
          <p:spPr>
            <a:xfrm>
              <a:off x="1928797" y="17335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Flowchart: Magnetic Disk 101"/>
            <p:cNvSpPr/>
            <p:nvPr/>
          </p:nvSpPr>
          <p:spPr>
            <a:xfrm>
              <a:off x="2321707" y="17335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Flowchart: Magnetic Disk 102"/>
            <p:cNvSpPr/>
            <p:nvPr/>
          </p:nvSpPr>
          <p:spPr>
            <a:xfrm>
              <a:off x="2714616" y="1733535"/>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Flowchart: Magnetic Disk 103"/>
            <p:cNvSpPr/>
            <p:nvPr/>
          </p:nvSpPr>
          <p:spPr>
            <a:xfrm>
              <a:off x="3107527" y="1733534"/>
              <a:ext cx="321471" cy="42862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Flowchart: Magnetic Disk 104"/>
            <p:cNvSpPr/>
            <p:nvPr/>
          </p:nvSpPr>
          <p:spPr>
            <a:xfrm>
              <a:off x="2000235" y="1885935"/>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Flowchart: Magnetic Disk 105"/>
            <p:cNvSpPr/>
            <p:nvPr/>
          </p:nvSpPr>
          <p:spPr>
            <a:xfrm>
              <a:off x="2393145"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Flowchart: Magnetic Disk 106"/>
            <p:cNvSpPr/>
            <p:nvPr/>
          </p:nvSpPr>
          <p:spPr>
            <a:xfrm>
              <a:off x="2786054" y="1885937"/>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Flowchart: Magnetic Disk 107"/>
            <p:cNvSpPr/>
            <p:nvPr/>
          </p:nvSpPr>
          <p:spPr>
            <a:xfrm>
              <a:off x="3178965" y="1885938"/>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Flowchart: Magnetic Disk 108"/>
            <p:cNvSpPr/>
            <p:nvPr/>
          </p:nvSpPr>
          <p:spPr>
            <a:xfrm>
              <a:off x="2071673" y="2038339"/>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Flowchart: Magnetic Disk 109"/>
            <p:cNvSpPr/>
            <p:nvPr/>
          </p:nvSpPr>
          <p:spPr>
            <a:xfrm>
              <a:off x="2464583" y="2038339"/>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Flowchart: Magnetic Disk 110"/>
            <p:cNvSpPr/>
            <p:nvPr/>
          </p:nvSpPr>
          <p:spPr>
            <a:xfrm>
              <a:off x="2857492" y="2038339"/>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Flowchart: Magnetic Disk 111"/>
            <p:cNvSpPr/>
            <p:nvPr/>
          </p:nvSpPr>
          <p:spPr>
            <a:xfrm>
              <a:off x="3250403"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Flowchart: Magnetic Disk 112"/>
            <p:cNvSpPr/>
            <p:nvPr/>
          </p:nvSpPr>
          <p:spPr>
            <a:xfrm>
              <a:off x="2143112"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Flowchart: Magnetic Disk 113"/>
            <p:cNvSpPr/>
            <p:nvPr/>
          </p:nvSpPr>
          <p:spPr>
            <a:xfrm>
              <a:off x="2536021"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Flowchart: Magnetic Disk 114"/>
            <p:cNvSpPr/>
            <p:nvPr/>
          </p:nvSpPr>
          <p:spPr>
            <a:xfrm>
              <a:off x="3321841" y="2190737"/>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Freeform 115"/>
            <p:cNvSpPr/>
            <p:nvPr/>
          </p:nvSpPr>
          <p:spPr>
            <a:xfrm>
              <a:off x="2857492" y="2214555"/>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17" name="Freeform 116"/>
            <p:cNvSpPr/>
            <p:nvPr/>
          </p:nvSpPr>
          <p:spPr>
            <a:xfrm>
              <a:off x="2143111" y="2357431"/>
              <a:ext cx="320401"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18" name="Flowchart: Magnetic Disk 117"/>
            <p:cNvSpPr/>
            <p:nvPr/>
          </p:nvSpPr>
          <p:spPr>
            <a:xfrm>
              <a:off x="292892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2" name="Right Brace 121"/>
          <p:cNvSpPr/>
          <p:nvPr/>
        </p:nvSpPr>
        <p:spPr bwMode="auto">
          <a:xfrm>
            <a:off x="7884368" y="1938362"/>
            <a:ext cx="145743" cy="700260"/>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p>
        </p:txBody>
      </p:sp>
      <p:sp>
        <p:nvSpPr>
          <p:cNvPr id="123" name="Rectangle 122"/>
          <p:cNvSpPr/>
          <p:nvPr/>
        </p:nvSpPr>
        <p:spPr>
          <a:xfrm>
            <a:off x="8057830" y="2114044"/>
            <a:ext cx="497252" cy="307777"/>
          </a:xfrm>
          <a:prstGeom prst="rect">
            <a:avLst/>
          </a:prstGeom>
        </p:spPr>
        <p:txBody>
          <a:bodyPr wrap="none">
            <a:spAutoFit/>
          </a:bodyPr>
          <a:lstStyle/>
          <a:p>
            <a:r>
              <a:rPr lang="en-GB" sz="1400" b="1" dirty="0" smtClean="0">
                <a:solidFill>
                  <a:schemeClr val="bg2"/>
                </a:solidFill>
              </a:rPr>
              <a:t>n=4</a:t>
            </a:r>
            <a:endParaRPr lang="en-GB" sz="1400" b="1" dirty="0">
              <a:solidFill>
                <a:schemeClr val="bg2"/>
              </a:solidFill>
            </a:endParaRPr>
          </a:p>
        </p:txBody>
      </p:sp>
      <p:sp>
        <p:nvSpPr>
          <p:cNvPr id="131" name="Right Brace 130"/>
          <p:cNvSpPr/>
          <p:nvPr/>
        </p:nvSpPr>
        <p:spPr bwMode="auto">
          <a:xfrm>
            <a:off x="7887496" y="785794"/>
            <a:ext cx="142615" cy="1088536"/>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p>
        </p:txBody>
      </p:sp>
      <p:sp>
        <p:nvSpPr>
          <p:cNvPr id="133" name="Rectangle 132"/>
          <p:cNvSpPr/>
          <p:nvPr/>
        </p:nvSpPr>
        <p:spPr>
          <a:xfrm>
            <a:off x="8057830" y="1177007"/>
            <a:ext cx="548548" cy="307777"/>
          </a:xfrm>
          <a:prstGeom prst="rect">
            <a:avLst/>
          </a:prstGeom>
        </p:spPr>
        <p:txBody>
          <a:bodyPr wrap="none">
            <a:spAutoFit/>
          </a:bodyPr>
          <a:lstStyle/>
          <a:p>
            <a:r>
              <a:rPr lang="en-GB" sz="1400" b="1" dirty="0" smtClean="0">
                <a:solidFill>
                  <a:schemeClr val="bg2"/>
                </a:solidFill>
              </a:rPr>
              <a:t>m=6</a:t>
            </a:r>
            <a:endParaRPr lang="en-GB" sz="1400" b="1" dirty="0">
              <a:solidFill>
                <a:schemeClr val="bg2"/>
              </a:solidFill>
            </a:endParaRPr>
          </a:p>
        </p:txBody>
      </p:sp>
      <p:sp>
        <p:nvSpPr>
          <p:cNvPr id="132" name="Rectangle 131"/>
          <p:cNvSpPr/>
          <p:nvPr/>
        </p:nvSpPr>
        <p:spPr>
          <a:xfrm>
            <a:off x="395536" y="6525344"/>
            <a:ext cx="3312368" cy="261610"/>
          </a:xfrm>
          <a:prstGeom prst="rect">
            <a:avLst/>
          </a:prstGeom>
        </p:spPr>
        <p:txBody>
          <a:bodyPr wrap="square">
            <a:spAutoFit/>
          </a:bodyPr>
          <a:lstStyle/>
          <a:p>
            <a:r>
              <a:rPr lang="en-GB" sz="1100" dirty="0" smtClean="0">
                <a:solidFill>
                  <a:schemeClr val="bg2"/>
                </a:solidFill>
                <a:hlinkClick r:id="rId2"/>
              </a:rPr>
              <a:t>http://blogs.sun.com/ahl/entry/triple_parity_raid_z</a:t>
            </a:r>
            <a:endParaRPr lang="en-GB" sz="1100" dirty="0">
              <a:solidFill>
                <a:schemeClr val="bg2"/>
              </a:solidFill>
            </a:endParaRPr>
          </a:p>
        </p:txBody>
      </p:sp>
      <p:grpSp>
        <p:nvGrpSpPr>
          <p:cNvPr id="137" name="Group 136"/>
          <p:cNvGrpSpPr/>
          <p:nvPr/>
        </p:nvGrpSpPr>
        <p:grpSpPr>
          <a:xfrm>
            <a:off x="7020272" y="785794"/>
            <a:ext cx="806294" cy="1852828"/>
            <a:chOff x="7812360" y="785794"/>
            <a:chExt cx="794003" cy="2067142"/>
          </a:xfrm>
        </p:grpSpPr>
        <p:sp>
          <p:nvSpPr>
            <p:cNvPr id="120" name="Rectangle 119"/>
            <p:cNvSpPr/>
            <p:nvPr/>
          </p:nvSpPr>
          <p:spPr>
            <a:xfrm>
              <a:off x="7820545" y="2071678"/>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1" name="Rectangle 120"/>
            <p:cNvSpPr/>
            <p:nvPr/>
          </p:nvSpPr>
          <p:spPr>
            <a:xfrm>
              <a:off x="7820545" y="2285992"/>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5" name="Rectangle 124"/>
            <p:cNvSpPr/>
            <p:nvPr/>
          </p:nvSpPr>
          <p:spPr>
            <a:xfrm>
              <a:off x="7820545" y="785794"/>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6" name="Rectangle 125"/>
            <p:cNvSpPr/>
            <p:nvPr/>
          </p:nvSpPr>
          <p:spPr>
            <a:xfrm>
              <a:off x="7820545" y="1000108"/>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7" name="Rectangle 126"/>
            <p:cNvSpPr/>
            <p:nvPr/>
          </p:nvSpPr>
          <p:spPr>
            <a:xfrm>
              <a:off x="7820545" y="1214422"/>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8" name="Rectangle 127"/>
            <p:cNvSpPr/>
            <p:nvPr/>
          </p:nvSpPr>
          <p:spPr>
            <a:xfrm>
              <a:off x="7820545" y="1428736"/>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29" name="Rectangle 128"/>
            <p:cNvSpPr/>
            <p:nvPr/>
          </p:nvSpPr>
          <p:spPr>
            <a:xfrm>
              <a:off x="7820545" y="1643050"/>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0" name="Rectangle 129"/>
            <p:cNvSpPr/>
            <p:nvPr/>
          </p:nvSpPr>
          <p:spPr>
            <a:xfrm>
              <a:off x="7820545" y="1857364"/>
              <a:ext cx="785818" cy="142876"/>
            </a:xfrm>
            <a:prstGeom prst="rect">
              <a:avLst/>
            </a:prstGeom>
            <a:solidFill>
              <a:schemeClr val="accent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5" name="Rectangle 134"/>
            <p:cNvSpPr/>
            <p:nvPr/>
          </p:nvSpPr>
          <p:spPr>
            <a:xfrm>
              <a:off x="7812360" y="2495746"/>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sp>
          <p:nvSpPr>
            <p:cNvPr id="136" name="Rectangle 135"/>
            <p:cNvSpPr/>
            <p:nvPr/>
          </p:nvSpPr>
          <p:spPr>
            <a:xfrm>
              <a:off x="7812360" y="2710060"/>
              <a:ext cx="785818" cy="142876"/>
            </a:xfrm>
            <a:prstGeom prst="rect">
              <a:avLst/>
            </a:prstGeom>
            <a:solidFill>
              <a:srgbClr val="00B050"/>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chemeClr val="bg2"/>
                </a:solidFill>
                <a:effectLst/>
                <a:uLnTx/>
                <a:uFillTx/>
                <a:latin typeface="Arial"/>
                <a:ea typeface="+mn-ea"/>
                <a:cs typeface="+mn-cs"/>
              </a:endParaRPr>
            </a:p>
          </p:txBody>
        </p:sp>
      </p:grpSp>
      <p:sp>
        <p:nvSpPr>
          <p:cNvPr id="138" name="Rectangle 137"/>
          <p:cNvSpPr/>
          <p:nvPr/>
        </p:nvSpPr>
        <p:spPr>
          <a:xfrm>
            <a:off x="8558480" y="1618204"/>
            <a:ext cx="478016" cy="307777"/>
          </a:xfrm>
          <a:prstGeom prst="rect">
            <a:avLst/>
          </a:prstGeom>
        </p:spPr>
        <p:txBody>
          <a:bodyPr wrap="none">
            <a:spAutoFit/>
          </a:bodyPr>
          <a:lstStyle/>
          <a:p>
            <a:r>
              <a:rPr lang="en-GB" sz="1400" b="1" dirty="0" smtClean="0">
                <a:solidFill>
                  <a:schemeClr val="bg2"/>
                </a:solidFill>
              </a:rPr>
              <a:t>z=7</a:t>
            </a:r>
            <a:endParaRPr lang="en-GB" sz="1400" b="1" dirty="0">
              <a:solidFill>
                <a:schemeClr val="bg2"/>
              </a:solidFill>
            </a:endParaRPr>
          </a:p>
        </p:txBody>
      </p:sp>
    </p:spTree>
    <p:extLst>
      <p:ext uri="{BB962C8B-B14F-4D97-AF65-F5344CB8AC3E}">
        <p14:creationId xmlns:p14="http://schemas.microsoft.com/office/powerpoint/2010/main" val="2672622280"/>
      </p:ext>
    </p:extLst>
  </p:cSld>
  <p:clrMapOvr>
    <a:masterClrMapping/>
  </p:clrMapOvr>
  <p:transition>
    <p:strips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Chunk transfers</a:t>
            </a:r>
            <a:endParaRPr lang="en-GB" dirty="0"/>
          </a:p>
        </p:txBody>
      </p:sp>
      <p:sp>
        <p:nvSpPr>
          <p:cNvPr id="3" name="Content Placeholder 2"/>
          <p:cNvSpPr>
            <a:spLocks noGrp="1"/>
          </p:cNvSpPr>
          <p:nvPr>
            <p:ph idx="1"/>
          </p:nvPr>
        </p:nvSpPr>
        <p:spPr/>
        <p:txBody>
          <a:bodyPr/>
          <a:lstStyle/>
          <a:p>
            <a:r>
              <a:rPr lang="en-GB" sz="2000" dirty="0" smtClean="0"/>
              <a:t>Among many protocols, </a:t>
            </a:r>
            <a:r>
              <a:rPr lang="en-GB" sz="2000" dirty="0" err="1" smtClean="0"/>
              <a:t>Bittorrent</a:t>
            </a:r>
            <a:r>
              <a:rPr lang="en-GB" sz="2000" dirty="0" smtClean="0"/>
              <a:t> is the most popular</a:t>
            </a:r>
          </a:p>
          <a:p>
            <a:r>
              <a:rPr lang="en-GB" sz="2000" dirty="0" smtClean="0"/>
              <a:t>An SHA1 hash (160 bit digest) is created for each chunk</a:t>
            </a:r>
          </a:p>
          <a:p>
            <a:r>
              <a:rPr lang="en-GB" sz="2000" dirty="0" smtClean="0"/>
              <a:t>All digests are assembled in a “torrent file” with all relevant metadata information </a:t>
            </a:r>
          </a:p>
          <a:p>
            <a:r>
              <a:rPr lang="en-GB" sz="2000" dirty="0" smtClean="0"/>
              <a:t>Torrent files are published and registered with a tracker which maintains lists of the clients currently sharing the torrent’s chunks</a:t>
            </a:r>
          </a:p>
          <a:p>
            <a:r>
              <a:rPr lang="en-GB" sz="2000" dirty="0" smtClean="0"/>
              <a:t>In particular, torrent files have:</a:t>
            </a:r>
          </a:p>
          <a:p>
            <a:pPr lvl="1"/>
            <a:r>
              <a:rPr lang="en-GB" sz="2000" dirty="0" smtClean="0"/>
              <a:t>an "announce" section, which specifies the URL of the tracker</a:t>
            </a:r>
          </a:p>
          <a:p>
            <a:pPr lvl="1"/>
            <a:r>
              <a:rPr lang="en-GB" sz="2000" dirty="0" smtClean="0"/>
              <a:t>an "info" section, containing (suggested) names for the files, their lengths, the list of SHA-1 digests</a:t>
            </a:r>
          </a:p>
          <a:p>
            <a:r>
              <a:rPr lang="en-GB" sz="2000" dirty="0" smtClean="0"/>
              <a:t>Reminder: it is the client’s duty to reassemble the initial file and therefore it is the client that always verifies the integrity of the data received</a:t>
            </a:r>
            <a:endParaRPr lang="en-GB" sz="2000" dirty="0"/>
          </a:p>
        </p:txBody>
      </p:sp>
      <p:sp>
        <p:nvSpPr>
          <p:cNvPr id="6" name="Rectangle 5"/>
          <p:cNvSpPr/>
          <p:nvPr/>
        </p:nvSpPr>
        <p:spPr>
          <a:xfrm>
            <a:off x="5857884" y="6357958"/>
            <a:ext cx="3143272" cy="261610"/>
          </a:xfrm>
          <a:prstGeom prst="rect">
            <a:avLst/>
          </a:prstGeom>
        </p:spPr>
        <p:txBody>
          <a:bodyPr wrap="square">
            <a:spAutoFit/>
          </a:bodyPr>
          <a:lstStyle/>
          <a:p>
            <a:r>
              <a:rPr lang="en-GB" sz="1100" dirty="0" smtClean="0">
                <a:solidFill>
                  <a:srgbClr val="2A004E"/>
                </a:solidFill>
                <a:hlinkClick r:id="rId2"/>
              </a:rPr>
              <a:t>http://en.wikipedia.org/wiki/BitTorrent_(protocol)</a:t>
            </a:r>
            <a:r>
              <a:rPr lang="en-GB" sz="1100" dirty="0" smtClean="0">
                <a:solidFill>
                  <a:srgbClr val="2A004E"/>
                </a:solidFill>
              </a:rPr>
              <a:t> </a:t>
            </a:r>
            <a:endParaRPr lang="en-GB" sz="1100" dirty="0">
              <a:solidFill>
                <a:srgbClr val="2A004E"/>
              </a:solidFill>
            </a:endParaRPr>
          </a:p>
        </p:txBody>
      </p:sp>
    </p:spTree>
    <p:extLst>
      <p:ext uri="{BB962C8B-B14F-4D97-AF65-F5344CB8AC3E}">
        <p14:creationId xmlns:p14="http://schemas.microsoft.com/office/powerpoint/2010/main" val="869623685"/>
      </p:ext>
    </p:extLst>
  </p:cSld>
  <p:clrMapOvr>
    <a:masterClrMapping/>
  </p:clrMapOvr>
  <p:transition>
    <p:strips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5486400" y="4930445"/>
            <a:ext cx="3657600" cy="1927555"/>
          </a:xfrm>
          <a:prstGeom prst="rect">
            <a:avLst/>
          </a:prstGeom>
          <a:solidFill>
            <a:schemeClr val="tx1"/>
          </a:solidFill>
          <a:ln w="38100" cap="flat" cmpd="sng">
            <a:noFill/>
            <a:prstDash val="solid"/>
            <a:round/>
            <a:headEnd type="none" w="med" len="med"/>
            <a:tailEnd type="triangle" w="med" len="med"/>
          </a:ln>
          <a:effectLst/>
        </p:spPr>
        <p:txBody>
          <a:bodyPr lIns="92075" tIns="46038" rIns="92075" bIns="46038" rtlCol="0" anchor="ctr">
            <a:spAutoFit/>
          </a:bodyPr>
          <a:lstStyle/>
          <a:p>
            <a:pPr algn="ctr"/>
            <a:endParaRPr lang="en-GB"/>
          </a:p>
        </p:txBody>
      </p:sp>
      <p:sp>
        <p:nvSpPr>
          <p:cNvPr id="234498" name="Rectangle 2"/>
          <p:cNvSpPr>
            <a:spLocks noGrp="1" noChangeArrowheads="1"/>
          </p:cNvSpPr>
          <p:nvPr>
            <p:ph type="title"/>
          </p:nvPr>
        </p:nvSpPr>
        <p:spPr/>
        <p:txBody>
          <a:bodyPr/>
          <a:lstStyle/>
          <a:p>
            <a:r>
              <a:rPr lang="en-GB" dirty="0" smtClean="0"/>
              <a:t>Cryptographic Hash Functions</a:t>
            </a:r>
            <a:endParaRPr lang="en-GB" dirty="0"/>
          </a:p>
        </p:txBody>
      </p:sp>
      <p:sp>
        <p:nvSpPr>
          <p:cNvPr id="234499" name="Rectangle 3"/>
          <p:cNvSpPr>
            <a:spLocks noGrp="1" noChangeArrowheads="1"/>
          </p:cNvSpPr>
          <p:nvPr>
            <p:ph type="body" idx="1"/>
          </p:nvPr>
        </p:nvSpPr>
        <p:spPr/>
        <p:txBody>
          <a:bodyPr/>
          <a:lstStyle/>
          <a:p>
            <a:r>
              <a:rPr lang="en-GB" sz="2000" dirty="0" smtClean="0"/>
              <a:t>A transformation that returns a fixed-size string, which is a short representation of the message from which it was computed</a:t>
            </a:r>
          </a:p>
          <a:p>
            <a:pPr lvl="1"/>
            <a:r>
              <a:rPr lang="en-GB" sz="1600" dirty="0" smtClean="0"/>
              <a:t>Any (small) modification in the message generates a modification in the digest</a:t>
            </a:r>
          </a:p>
          <a:p>
            <a:r>
              <a:rPr lang="en-GB" sz="2000" dirty="0" smtClean="0"/>
              <a:t>Should be efficiently computable and impossible to:</a:t>
            </a:r>
          </a:p>
          <a:p>
            <a:pPr lvl="1"/>
            <a:r>
              <a:rPr lang="en-GB" sz="1600" dirty="0" smtClean="0"/>
              <a:t>find a (previously unseen) message that matches a given digest </a:t>
            </a:r>
          </a:p>
          <a:p>
            <a:pPr lvl="1"/>
            <a:r>
              <a:rPr lang="en-GB" sz="1600" dirty="0" smtClean="0"/>
              <a:t>find "collisions", wherein two different messages have the same message digest</a:t>
            </a:r>
          </a:p>
          <a:p>
            <a:endParaRPr lang="en-GB" sz="2000" dirty="0" smtClean="0"/>
          </a:p>
          <a:p>
            <a:endParaRPr lang="en-GB" sz="2000" dirty="0"/>
          </a:p>
        </p:txBody>
      </p:sp>
      <p:sp>
        <p:nvSpPr>
          <p:cNvPr id="4" name="AutoShape 46"/>
          <p:cNvSpPr>
            <a:spLocks noChangeArrowheads="1"/>
          </p:cNvSpPr>
          <p:nvPr/>
        </p:nvSpPr>
        <p:spPr bwMode="auto">
          <a:xfrm flipV="1">
            <a:off x="4485503" y="5823213"/>
            <a:ext cx="566738" cy="661987"/>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2"/>
          </a:solidFill>
          <a:ln w="9525" algn="ctr">
            <a:solidFill>
              <a:schemeClr val="bg2"/>
            </a:solidFill>
            <a:miter lim="800000"/>
            <a:headEnd/>
            <a:tailEnd/>
          </a:ln>
          <a:effectLst/>
        </p:spPr>
        <p:txBody>
          <a:bodyPr lIns="92075" tIns="46038" rIns="92075" bIns="46038" anchor="ctr">
            <a:spAutoFit/>
          </a:bodyPr>
          <a:lstStyle/>
          <a:p>
            <a:endParaRPr lang="en-US"/>
          </a:p>
        </p:txBody>
      </p:sp>
      <p:sp>
        <p:nvSpPr>
          <p:cNvPr id="5" name="AutoShape 47"/>
          <p:cNvSpPr>
            <a:spLocks noChangeArrowheads="1"/>
          </p:cNvSpPr>
          <p:nvPr/>
        </p:nvSpPr>
        <p:spPr bwMode="auto">
          <a:xfrm rot="16200000" flipV="1">
            <a:off x="6758803" y="5788288"/>
            <a:ext cx="566737" cy="66198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tx2"/>
          </a:solidFill>
          <a:ln w="9525" algn="ctr">
            <a:solidFill>
              <a:schemeClr val="bg2"/>
            </a:solidFill>
            <a:miter lim="800000"/>
            <a:headEnd/>
            <a:tailEnd/>
          </a:ln>
          <a:effectLst/>
        </p:spPr>
        <p:txBody>
          <a:bodyPr lIns="92075" tIns="46038" rIns="92075" bIns="46038" anchor="ctr">
            <a:spAutoFit/>
          </a:bodyPr>
          <a:lstStyle/>
          <a:p>
            <a:endParaRPr lang="en-US"/>
          </a:p>
        </p:txBody>
      </p:sp>
      <p:sp>
        <p:nvSpPr>
          <p:cNvPr id="7" name="Rectangle 4"/>
          <p:cNvSpPr>
            <a:spLocks noChangeArrowheads="1"/>
          </p:cNvSpPr>
          <p:nvPr/>
        </p:nvSpPr>
        <p:spPr bwMode="auto">
          <a:xfrm>
            <a:off x="6830241" y="5364425"/>
            <a:ext cx="1366837" cy="349250"/>
          </a:xfrm>
          <a:prstGeom prst="rect">
            <a:avLst/>
          </a:prstGeom>
          <a:gradFill rotWithShape="0">
            <a:gsLst>
              <a:gs pos="0">
                <a:srgbClr val="5949F7">
                  <a:gamma/>
                  <a:shade val="80000"/>
                  <a:invGamma/>
                </a:srgbClr>
              </a:gs>
              <a:gs pos="100000">
                <a:srgbClr val="5949F7"/>
              </a:gs>
            </a:gsLst>
            <a:lin ang="5400000" scaled="1"/>
          </a:gradFill>
          <a:ln w="12700">
            <a:solidFill>
              <a:schemeClr val="hlink"/>
            </a:solidFill>
            <a:miter lim="800000"/>
            <a:headEnd/>
            <a:tailEnd/>
          </a:ln>
          <a:effectLst/>
        </p:spPr>
        <p:txBody>
          <a:bodyPr lIns="92075" tIns="46038" rIns="92075" bIns="46038">
            <a:spAutoFit/>
          </a:bodyPr>
          <a:lstStyle/>
          <a:p>
            <a:pPr>
              <a:spcBef>
                <a:spcPct val="50000"/>
              </a:spcBef>
            </a:pPr>
            <a:r>
              <a:rPr lang="en-US" sz="1600">
                <a:effectLst>
                  <a:outerShdw blurRad="38100" dist="38100" dir="2700000" algn="tl">
                    <a:srgbClr val="000000"/>
                  </a:outerShdw>
                </a:effectLst>
              </a:rPr>
              <a:t>Py75c%bn</a:t>
            </a:r>
          </a:p>
        </p:txBody>
      </p:sp>
      <p:sp>
        <p:nvSpPr>
          <p:cNvPr id="8" name="Rectangle 5"/>
          <p:cNvSpPr>
            <a:spLocks noChangeArrowheads="1"/>
          </p:cNvSpPr>
          <p:nvPr/>
        </p:nvSpPr>
        <p:spPr bwMode="auto">
          <a:xfrm>
            <a:off x="3763191" y="4708788"/>
            <a:ext cx="1344612" cy="1082675"/>
          </a:xfrm>
          <a:prstGeom prst="rect">
            <a:avLst/>
          </a:prstGeom>
          <a:gradFill rotWithShape="0">
            <a:gsLst>
              <a:gs pos="0">
                <a:srgbClr val="5949F7">
                  <a:gamma/>
                  <a:shade val="80000"/>
                  <a:invGamma/>
                </a:srgbClr>
              </a:gs>
              <a:gs pos="100000">
                <a:srgbClr val="5949F7"/>
              </a:gs>
            </a:gsLst>
            <a:lin ang="5400000" scaled="1"/>
          </a:gradFill>
          <a:ln w="12700">
            <a:solidFill>
              <a:schemeClr val="hlink"/>
            </a:solidFill>
            <a:miter lim="800000"/>
            <a:headEnd/>
            <a:tailEnd/>
          </a:ln>
          <a:effectLst/>
        </p:spPr>
        <p:txBody>
          <a:bodyPr lIns="92075" tIns="46038" rIns="92075" bIns="46038">
            <a:spAutoFit/>
          </a:bodyPr>
          <a:lstStyle/>
          <a:p>
            <a:pPr>
              <a:spcBef>
                <a:spcPct val="50000"/>
              </a:spcBef>
            </a:pPr>
            <a:r>
              <a:rPr lang="en-US" sz="1600">
                <a:effectLst>
                  <a:outerShdw blurRad="38100" dist="38100" dir="2700000" algn="tl">
                    <a:srgbClr val="000000"/>
                  </a:outerShdw>
                </a:effectLst>
              </a:rPr>
              <a:t>This is the document created by Alice</a:t>
            </a:r>
          </a:p>
        </p:txBody>
      </p:sp>
      <p:sp>
        <p:nvSpPr>
          <p:cNvPr id="9" name="Rectangle 10"/>
          <p:cNvSpPr>
            <a:spLocks noChangeArrowheads="1"/>
          </p:cNvSpPr>
          <p:nvPr/>
        </p:nvSpPr>
        <p:spPr bwMode="auto">
          <a:xfrm>
            <a:off x="3477441" y="4283680"/>
            <a:ext cx="2136775" cy="339196"/>
          </a:xfrm>
          <a:prstGeom prst="rect">
            <a:avLst/>
          </a:prstGeom>
          <a:noFill/>
          <a:ln w="9525">
            <a:noFill/>
            <a:miter lim="800000"/>
            <a:headEnd/>
            <a:tailEnd/>
          </a:ln>
          <a:effectLst/>
        </p:spPr>
        <p:txBody>
          <a:bodyPr lIns="92075" tIns="46038" rIns="92075" bIns="46038">
            <a:spAutoFit/>
          </a:bodyPr>
          <a:lstStyle/>
          <a:p>
            <a:pPr>
              <a:spcBef>
                <a:spcPct val="50000"/>
              </a:spcBef>
            </a:pPr>
            <a:r>
              <a:rPr lang="en-US" sz="1600" dirty="0">
                <a:solidFill>
                  <a:srgbClr val="003550"/>
                </a:solidFill>
              </a:rPr>
              <a:t>Message or File</a:t>
            </a:r>
          </a:p>
        </p:txBody>
      </p:sp>
      <p:sp>
        <p:nvSpPr>
          <p:cNvPr id="10" name="Rectangle 12"/>
          <p:cNvSpPr>
            <a:spLocks noChangeArrowheads="1"/>
          </p:cNvSpPr>
          <p:nvPr/>
        </p:nvSpPr>
        <p:spPr bwMode="auto">
          <a:xfrm>
            <a:off x="6704828" y="4397561"/>
            <a:ext cx="2358694" cy="831639"/>
          </a:xfrm>
          <a:prstGeom prst="rect">
            <a:avLst/>
          </a:prstGeom>
          <a:noFill/>
          <a:ln w="9525">
            <a:noFill/>
            <a:miter lim="800000"/>
            <a:headEnd/>
            <a:tailEnd/>
          </a:ln>
          <a:effectLst/>
        </p:spPr>
        <p:txBody>
          <a:bodyPr wrap="square" lIns="92075" tIns="46038" rIns="92075" bIns="46038">
            <a:spAutoFit/>
          </a:bodyPr>
          <a:lstStyle/>
          <a:p>
            <a:pPr>
              <a:spcBef>
                <a:spcPct val="50000"/>
              </a:spcBef>
            </a:pPr>
            <a:r>
              <a:rPr lang="en-US" sz="1600" dirty="0">
                <a:solidFill>
                  <a:srgbClr val="003550"/>
                </a:solidFill>
              </a:rPr>
              <a:t>Message </a:t>
            </a:r>
            <a:r>
              <a:rPr lang="en-US" sz="1600" dirty="0" smtClean="0">
                <a:solidFill>
                  <a:srgbClr val="003550"/>
                </a:solidFill>
              </a:rPr>
              <a:t>Digest</a:t>
            </a:r>
            <a:br>
              <a:rPr lang="en-US" sz="1600" dirty="0" smtClean="0">
                <a:solidFill>
                  <a:srgbClr val="003550"/>
                </a:solidFill>
              </a:rPr>
            </a:br>
            <a:r>
              <a:rPr lang="en-US" sz="1600" dirty="0" smtClean="0">
                <a:solidFill>
                  <a:srgbClr val="003550"/>
                </a:solidFill>
              </a:rPr>
              <a:t>Message Hash</a:t>
            </a:r>
            <a:br>
              <a:rPr lang="en-US" sz="1600" dirty="0" smtClean="0">
                <a:solidFill>
                  <a:srgbClr val="003550"/>
                </a:solidFill>
              </a:rPr>
            </a:br>
            <a:r>
              <a:rPr lang="en-US" sz="1600" dirty="0" smtClean="0">
                <a:solidFill>
                  <a:srgbClr val="003550"/>
                </a:solidFill>
              </a:rPr>
              <a:t>Digital fingerprint</a:t>
            </a:r>
            <a:endParaRPr lang="en-US" sz="1600" dirty="0">
              <a:solidFill>
                <a:srgbClr val="003550"/>
              </a:solidFill>
            </a:endParaRPr>
          </a:p>
        </p:txBody>
      </p:sp>
      <p:sp>
        <p:nvSpPr>
          <p:cNvPr id="11" name="Oval 35"/>
          <p:cNvSpPr>
            <a:spLocks noChangeArrowheads="1"/>
          </p:cNvSpPr>
          <p:nvPr/>
        </p:nvSpPr>
        <p:spPr bwMode="auto">
          <a:xfrm>
            <a:off x="5115741" y="5816863"/>
            <a:ext cx="1821785" cy="995422"/>
          </a:xfrm>
          <a:prstGeom prst="ellipse">
            <a:avLst/>
          </a:prstGeom>
          <a:solidFill>
            <a:srgbClr val="FFFF99"/>
          </a:solidFill>
          <a:ln w="12700">
            <a:solidFill>
              <a:schemeClr val="bg2"/>
            </a:solidFill>
            <a:round/>
            <a:headEnd type="none" w="sm" len="sm"/>
            <a:tailEnd type="none" w="sm" len="sm"/>
          </a:ln>
          <a:effectLst/>
        </p:spPr>
        <p:txBody>
          <a:bodyPr wrap="none" anchor="ctr">
            <a:spAutoFit/>
          </a:bodyPr>
          <a:lstStyle/>
          <a:p>
            <a:pPr algn="ctr"/>
            <a:r>
              <a:rPr lang="en-US">
                <a:solidFill>
                  <a:schemeClr val="bg2"/>
                </a:solidFill>
              </a:rPr>
              <a:t>Generate</a:t>
            </a:r>
          </a:p>
          <a:p>
            <a:pPr algn="ctr"/>
            <a:r>
              <a:rPr lang="en-US">
                <a:solidFill>
                  <a:schemeClr val="bg2"/>
                </a:solidFill>
              </a:rPr>
              <a:t>Hash</a:t>
            </a:r>
          </a:p>
        </p:txBody>
      </p:sp>
      <p:sp>
        <p:nvSpPr>
          <p:cNvPr id="12" name="Rectangle 36"/>
          <p:cNvSpPr>
            <a:spLocks noChangeArrowheads="1"/>
          </p:cNvSpPr>
          <p:nvPr/>
        </p:nvSpPr>
        <p:spPr bwMode="auto">
          <a:xfrm>
            <a:off x="5420541" y="5570800"/>
            <a:ext cx="1163637" cy="304800"/>
          </a:xfrm>
          <a:prstGeom prst="rect">
            <a:avLst/>
          </a:prstGeom>
          <a:noFill/>
          <a:ln w="9525">
            <a:noFill/>
            <a:miter lim="800000"/>
            <a:headEnd/>
            <a:tailEnd/>
          </a:ln>
          <a:effectLst/>
        </p:spPr>
        <p:txBody>
          <a:bodyPr lIns="92075" tIns="46038" rIns="92075" bIns="46038">
            <a:spAutoFit/>
          </a:bodyPr>
          <a:lstStyle/>
          <a:p>
            <a:r>
              <a:rPr lang="en-US" sz="1400">
                <a:solidFill>
                  <a:srgbClr val="FF9900"/>
                </a:solidFill>
                <a:effectLst>
                  <a:outerShdw blurRad="38100" dist="38100" dir="2700000" algn="tl">
                    <a:srgbClr val="000000"/>
                  </a:outerShdw>
                </a:effectLst>
              </a:rPr>
              <a:t>SHA, MD5</a:t>
            </a:r>
          </a:p>
        </p:txBody>
      </p:sp>
    </p:spTree>
    <p:extLst>
      <p:ext uri="{BB962C8B-B14F-4D97-AF65-F5344CB8AC3E}">
        <p14:creationId xmlns:p14="http://schemas.microsoft.com/office/powerpoint/2010/main" val="4114502656"/>
      </p:ext>
    </p:extLst>
  </p:cSld>
  <p:clrMapOvr>
    <a:masterClrMapping/>
  </p:clrMapOvr>
  <p:transition>
    <p:strips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Reassembling the chunks</a:t>
            </a:r>
            <a:endParaRPr lang="en-GB" dirty="0"/>
          </a:p>
        </p:txBody>
      </p:sp>
      <p:grpSp>
        <p:nvGrpSpPr>
          <p:cNvPr id="125" name="Group 1135"/>
          <p:cNvGrpSpPr>
            <a:grpSpLocks noChangeAspect="1"/>
          </p:cNvGrpSpPr>
          <p:nvPr/>
        </p:nvGrpSpPr>
        <p:grpSpPr bwMode="auto">
          <a:xfrm>
            <a:off x="4357686" y="5214950"/>
            <a:ext cx="496853" cy="672555"/>
            <a:chOff x="4414" y="2072"/>
            <a:chExt cx="1016" cy="1374"/>
          </a:xfrm>
        </p:grpSpPr>
        <p:sp>
          <p:nvSpPr>
            <p:cNvPr id="145" name="Freeform 1136"/>
            <p:cNvSpPr>
              <a:spLocks noChangeAspect="1"/>
            </p:cNvSpPr>
            <p:nvPr/>
          </p:nvSpPr>
          <p:spPr bwMode="auto">
            <a:xfrm>
              <a:off x="4967" y="2186"/>
              <a:ext cx="463" cy="1260"/>
            </a:xfrm>
            <a:custGeom>
              <a:avLst/>
              <a:gdLst/>
              <a:ahLst/>
              <a:cxnLst>
                <a:cxn ang="0">
                  <a:pos x="4" y="57"/>
                </a:cxn>
                <a:cxn ang="0">
                  <a:pos x="455" y="0"/>
                </a:cxn>
                <a:cxn ang="0">
                  <a:pos x="459" y="0"/>
                </a:cxn>
                <a:cxn ang="0">
                  <a:pos x="459" y="4"/>
                </a:cxn>
                <a:cxn ang="0">
                  <a:pos x="459" y="4"/>
                </a:cxn>
                <a:cxn ang="0">
                  <a:pos x="463" y="7"/>
                </a:cxn>
                <a:cxn ang="0">
                  <a:pos x="463" y="1199"/>
                </a:cxn>
                <a:cxn ang="0">
                  <a:pos x="459" y="1199"/>
                </a:cxn>
                <a:cxn ang="0">
                  <a:pos x="459" y="1203"/>
                </a:cxn>
                <a:cxn ang="0">
                  <a:pos x="459" y="1203"/>
                </a:cxn>
                <a:cxn ang="0">
                  <a:pos x="455" y="1203"/>
                </a:cxn>
                <a:cxn ang="0">
                  <a:pos x="4" y="1260"/>
                </a:cxn>
                <a:cxn ang="0">
                  <a:pos x="4" y="1260"/>
                </a:cxn>
                <a:cxn ang="0">
                  <a:pos x="0" y="1256"/>
                </a:cxn>
                <a:cxn ang="0">
                  <a:pos x="0" y="1256"/>
                </a:cxn>
                <a:cxn ang="0">
                  <a:pos x="0" y="1253"/>
                </a:cxn>
                <a:cxn ang="0">
                  <a:pos x="0" y="64"/>
                </a:cxn>
                <a:cxn ang="0">
                  <a:pos x="0" y="60"/>
                </a:cxn>
                <a:cxn ang="0">
                  <a:pos x="0" y="60"/>
                </a:cxn>
                <a:cxn ang="0">
                  <a:pos x="4" y="57"/>
                </a:cxn>
                <a:cxn ang="0">
                  <a:pos x="4" y="57"/>
                </a:cxn>
              </a:cxnLst>
              <a:rect l="0" t="0" r="r" b="b"/>
              <a:pathLst>
                <a:path w="463" h="1260">
                  <a:moveTo>
                    <a:pt x="4" y="57"/>
                  </a:moveTo>
                  <a:lnTo>
                    <a:pt x="455" y="0"/>
                  </a:lnTo>
                  <a:lnTo>
                    <a:pt x="459" y="0"/>
                  </a:lnTo>
                  <a:lnTo>
                    <a:pt x="459" y="4"/>
                  </a:lnTo>
                  <a:lnTo>
                    <a:pt x="459" y="4"/>
                  </a:lnTo>
                  <a:lnTo>
                    <a:pt x="463" y="7"/>
                  </a:lnTo>
                  <a:lnTo>
                    <a:pt x="463" y="1199"/>
                  </a:lnTo>
                  <a:lnTo>
                    <a:pt x="459" y="1199"/>
                  </a:lnTo>
                  <a:lnTo>
                    <a:pt x="459" y="1203"/>
                  </a:lnTo>
                  <a:lnTo>
                    <a:pt x="459" y="1203"/>
                  </a:lnTo>
                  <a:lnTo>
                    <a:pt x="455" y="1203"/>
                  </a:lnTo>
                  <a:lnTo>
                    <a:pt x="4" y="1260"/>
                  </a:lnTo>
                  <a:lnTo>
                    <a:pt x="4" y="1260"/>
                  </a:lnTo>
                  <a:lnTo>
                    <a:pt x="0" y="1256"/>
                  </a:lnTo>
                  <a:lnTo>
                    <a:pt x="0" y="1256"/>
                  </a:lnTo>
                  <a:lnTo>
                    <a:pt x="0" y="1253"/>
                  </a:lnTo>
                  <a:lnTo>
                    <a:pt x="0" y="64"/>
                  </a:lnTo>
                  <a:lnTo>
                    <a:pt x="0" y="60"/>
                  </a:lnTo>
                  <a:lnTo>
                    <a:pt x="0" y="60"/>
                  </a:lnTo>
                  <a:lnTo>
                    <a:pt x="4" y="57"/>
                  </a:lnTo>
                  <a:lnTo>
                    <a:pt x="4" y="57"/>
                  </a:lnTo>
                  <a:close/>
                </a:path>
              </a:pathLst>
            </a:custGeom>
            <a:solidFill>
              <a:srgbClr val="F2F2D8"/>
            </a:solidFill>
            <a:ln w="9525">
              <a:noFill/>
              <a:round/>
              <a:headEnd/>
              <a:tailEnd/>
            </a:ln>
          </p:spPr>
          <p:txBody>
            <a:bodyPr/>
            <a:lstStyle/>
            <a:p>
              <a:endParaRPr lang="en-US">
                <a:solidFill>
                  <a:srgbClr val="003550"/>
                </a:solidFill>
              </a:endParaRPr>
            </a:p>
          </p:txBody>
        </p:sp>
        <p:sp>
          <p:nvSpPr>
            <p:cNvPr id="146" name="Freeform 1137"/>
            <p:cNvSpPr>
              <a:spLocks noChangeAspect="1"/>
            </p:cNvSpPr>
            <p:nvPr/>
          </p:nvSpPr>
          <p:spPr bwMode="auto">
            <a:xfrm>
              <a:off x="4967" y="2186"/>
              <a:ext cx="463" cy="1260"/>
            </a:xfrm>
            <a:custGeom>
              <a:avLst/>
              <a:gdLst/>
              <a:ahLst/>
              <a:cxnLst>
                <a:cxn ang="0">
                  <a:pos x="4" y="57"/>
                </a:cxn>
                <a:cxn ang="0">
                  <a:pos x="455" y="0"/>
                </a:cxn>
                <a:cxn ang="0">
                  <a:pos x="459" y="0"/>
                </a:cxn>
                <a:cxn ang="0">
                  <a:pos x="459" y="4"/>
                </a:cxn>
                <a:cxn ang="0">
                  <a:pos x="459" y="4"/>
                </a:cxn>
                <a:cxn ang="0">
                  <a:pos x="463" y="7"/>
                </a:cxn>
                <a:cxn ang="0">
                  <a:pos x="463" y="1199"/>
                </a:cxn>
                <a:cxn ang="0">
                  <a:pos x="459" y="1199"/>
                </a:cxn>
                <a:cxn ang="0">
                  <a:pos x="459" y="1203"/>
                </a:cxn>
                <a:cxn ang="0">
                  <a:pos x="459" y="1203"/>
                </a:cxn>
                <a:cxn ang="0">
                  <a:pos x="455" y="1203"/>
                </a:cxn>
                <a:cxn ang="0">
                  <a:pos x="4" y="1260"/>
                </a:cxn>
                <a:cxn ang="0">
                  <a:pos x="4" y="1260"/>
                </a:cxn>
                <a:cxn ang="0">
                  <a:pos x="0" y="1256"/>
                </a:cxn>
                <a:cxn ang="0">
                  <a:pos x="0" y="1256"/>
                </a:cxn>
                <a:cxn ang="0">
                  <a:pos x="0" y="1253"/>
                </a:cxn>
                <a:cxn ang="0">
                  <a:pos x="0" y="64"/>
                </a:cxn>
                <a:cxn ang="0">
                  <a:pos x="0" y="60"/>
                </a:cxn>
                <a:cxn ang="0">
                  <a:pos x="0" y="60"/>
                </a:cxn>
                <a:cxn ang="0">
                  <a:pos x="4" y="57"/>
                </a:cxn>
                <a:cxn ang="0">
                  <a:pos x="4" y="57"/>
                </a:cxn>
              </a:cxnLst>
              <a:rect l="0" t="0" r="r" b="b"/>
              <a:pathLst>
                <a:path w="463" h="1260">
                  <a:moveTo>
                    <a:pt x="4" y="57"/>
                  </a:moveTo>
                  <a:lnTo>
                    <a:pt x="455" y="0"/>
                  </a:lnTo>
                  <a:lnTo>
                    <a:pt x="459" y="0"/>
                  </a:lnTo>
                  <a:lnTo>
                    <a:pt x="459" y="4"/>
                  </a:lnTo>
                  <a:lnTo>
                    <a:pt x="459" y="4"/>
                  </a:lnTo>
                  <a:lnTo>
                    <a:pt x="463" y="7"/>
                  </a:lnTo>
                  <a:lnTo>
                    <a:pt x="463" y="1199"/>
                  </a:lnTo>
                  <a:lnTo>
                    <a:pt x="459" y="1199"/>
                  </a:lnTo>
                  <a:lnTo>
                    <a:pt x="459" y="1203"/>
                  </a:lnTo>
                  <a:lnTo>
                    <a:pt x="459" y="1203"/>
                  </a:lnTo>
                  <a:lnTo>
                    <a:pt x="455" y="1203"/>
                  </a:lnTo>
                  <a:lnTo>
                    <a:pt x="4" y="1260"/>
                  </a:lnTo>
                  <a:lnTo>
                    <a:pt x="4" y="1260"/>
                  </a:lnTo>
                  <a:lnTo>
                    <a:pt x="0" y="1256"/>
                  </a:lnTo>
                  <a:lnTo>
                    <a:pt x="0" y="1256"/>
                  </a:lnTo>
                  <a:lnTo>
                    <a:pt x="0" y="1253"/>
                  </a:lnTo>
                  <a:lnTo>
                    <a:pt x="0" y="64"/>
                  </a:lnTo>
                  <a:lnTo>
                    <a:pt x="0" y="60"/>
                  </a:lnTo>
                  <a:lnTo>
                    <a:pt x="0" y="60"/>
                  </a:lnTo>
                  <a:lnTo>
                    <a:pt x="4" y="57"/>
                  </a:lnTo>
                  <a:lnTo>
                    <a:pt x="4" y="5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7" name="Freeform 1138"/>
            <p:cNvSpPr>
              <a:spLocks noChangeAspect="1"/>
            </p:cNvSpPr>
            <p:nvPr/>
          </p:nvSpPr>
          <p:spPr bwMode="auto">
            <a:xfrm>
              <a:off x="4967" y="2186"/>
              <a:ext cx="459" cy="247"/>
            </a:xfrm>
            <a:custGeom>
              <a:avLst/>
              <a:gdLst/>
              <a:ahLst/>
              <a:cxnLst>
                <a:cxn ang="0">
                  <a:pos x="0" y="57"/>
                </a:cxn>
                <a:cxn ang="0">
                  <a:pos x="11" y="247"/>
                </a:cxn>
                <a:cxn ang="0">
                  <a:pos x="452" y="193"/>
                </a:cxn>
                <a:cxn ang="0">
                  <a:pos x="459" y="0"/>
                </a:cxn>
                <a:cxn ang="0">
                  <a:pos x="0" y="57"/>
                </a:cxn>
              </a:cxnLst>
              <a:rect l="0" t="0" r="r" b="b"/>
              <a:pathLst>
                <a:path w="459" h="247">
                  <a:moveTo>
                    <a:pt x="0" y="57"/>
                  </a:moveTo>
                  <a:lnTo>
                    <a:pt x="11" y="247"/>
                  </a:lnTo>
                  <a:lnTo>
                    <a:pt x="452" y="193"/>
                  </a:lnTo>
                  <a:lnTo>
                    <a:pt x="459" y="0"/>
                  </a:lnTo>
                  <a:lnTo>
                    <a:pt x="0" y="57"/>
                  </a:lnTo>
                  <a:close/>
                </a:path>
              </a:pathLst>
            </a:custGeom>
            <a:solidFill>
              <a:srgbClr val="FFFFE5"/>
            </a:solidFill>
            <a:ln w="9525">
              <a:noFill/>
              <a:round/>
              <a:headEnd/>
              <a:tailEnd/>
            </a:ln>
          </p:spPr>
          <p:txBody>
            <a:bodyPr/>
            <a:lstStyle/>
            <a:p>
              <a:endParaRPr lang="en-US">
                <a:solidFill>
                  <a:srgbClr val="003550"/>
                </a:solidFill>
              </a:endParaRPr>
            </a:p>
          </p:txBody>
        </p:sp>
        <p:sp>
          <p:nvSpPr>
            <p:cNvPr id="148" name="Freeform 1139"/>
            <p:cNvSpPr>
              <a:spLocks noChangeAspect="1"/>
            </p:cNvSpPr>
            <p:nvPr/>
          </p:nvSpPr>
          <p:spPr bwMode="auto">
            <a:xfrm>
              <a:off x="4967" y="2186"/>
              <a:ext cx="459" cy="247"/>
            </a:xfrm>
            <a:custGeom>
              <a:avLst/>
              <a:gdLst/>
              <a:ahLst/>
              <a:cxnLst>
                <a:cxn ang="0">
                  <a:pos x="0" y="57"/>
                </a:cxn>
                <a:cxn ang="0">
                  <a:pos x="11" y="247"/>
                </a:cxn>
                <a:cxn ang="0">
                  <a:pos x="452" y="193"/>
                </a:cxn>
                <a:cxn ang="0">
                  <a:pos x="459" y="0"/>
                </a:cxn>
                <a:cxn ang="0">
                  <a:pos x="0" y="57"/>
                </a:cxn>
              </a:cxnLst>
              <a:rect l="0" t="0" r="r" b="b"/>
              <a:pathLst>
                <a:path w="459" h="247">
                  <a:moveTo>
                    <a:pt x="0" y="57"/>
                  </a:moveTo>
                  <a:lnTo>
                    <a:pt x="11" y="247"/>
                  </a:lnTo>
                  <a:lnTo>
                    <a:pt x="452" y="193"/>
                  </a:lnTo>
                  <a:lnTo>
                    <a:pt x="459" y="0"/>
                  </a:lnTo>
                  <a:lnTo>
                    <a:pt x="0" y="5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49" name="Freeform 1140"/>
            <p:cNvSpPr>
              <a:spLocks noChangeAspect="1"/>
            </p:cNvSpPr>
            <p:nvPr/>
          </p:nvSpPr>
          <p:spPr bwMode="auto">
            <a:xfrm>
              <a:off x="4978" y="2379"/>
              <a:ext cx="441" cy="76"/>
            </a:xfrm>
            <a:custGeom>
              <a:avLst/>
              <a:gdLst/>
              <a:ahLst/>
              <a:cxnLst>
                <a:cxn ang="0">
                  <a:pos x="0" y="54"/>
                </a:cxn>
                <a:cxn ang="0">
                  <a:pos x="441" y="0"/>
                </a:cxn>
                <a:cxn ang="0">
                  <a:pos x="441" y="23"/>
                </a:cxn>
                <a:cxn ang="0">
                  <a:pos x="0" y="76"/>
                </a:cxn>
                <a:cxn ang="0">
                  <a:pos x="0" y="54"/>
                </a:cxn>
              </a:cxnLst>
              <a:rect l="0" t="0" r="r" b="b"/>
              <a:pathLst>
                <a:path w="441" h="76">
                  <a:moveTo>
                    <a:pt x="0" y="54"/>
                  </a:moveTo>
                  <a:lnTo>
                    <a:pt x="441" y="0"/>
                  </a:lnTo>
                  <a:lnTo>
                    <a:pt x="441" y="23"/>
                  </a:lnTo>
                  <a:lnTo>
                    <a:pt x="0" y="76"/>
                  </a:lnTo>
                  <a:lnTo>
                    <a:pt x="0" y="54"/>
                  </a:lnTo>
                  <a:close/>
                </a:path>
              </a:pathLst>
            </a:custGeom>
            <a:solidFill>
              <a:srgbClr val="F2F2D8"/>
            </a:solidFill>
            <a:ln w="9525">
              <a:noFill/>
              <a:round/>
              <a:headEnd/>
              <a:tailEnd/>
            </a:ln>
          </p:spPr>
          <p:txBody>
            <a:bodyPr/>
            <a:lstStyle/>
            <a:p>
              <a:endParaRPr lang="en-US">
                <a:solidFill>
                  <a:srgbClr val="003550"/>
                </a:solidFill>
              </a:endParaRPr>
            </a:p>
          </p:txBody>
        </p:sp>
        <p:sp>
          <p:nvSpPr>
            <p:cNvPr id="150" name="Freeform 1141"/>
            <p:cNvSpPr>
              <a:spLocks noChangeAspect="1"/>
            </p:cNvSpPr>
            <p:nvPr/>
          </p:nvSpPr>
          <p:spPr bwMode="auto">
            <a:xfrm>
              <a:off x="4978" y="2379"/>
              <a:ext cx="441" cy="76"/>
            </a:xfrm>
            <a:custGeom>
              <a:avLst/>
              <a:gdLst/>
              <a:ahLst/>
              <a:cxnLst>
                <a:cxn ang="0">
                  <a:pos x="0" y="54"/>
                </a:cxn>
                <a:cxn ang="0">
                  <a:pos x="441" y="0"/>
                </a:cxn>
                <a:cxn ang="0">
                  <a:pos x="441" y="23"/>
                </a:cxn>
                <a:cxn ang="0">
                  <a:pos x="0" y="76"/>
                </a:cxn>
                <a:cxn ang="0">
                  <a:pos x="0" y="54"/>
                </a:cxn>
              </a:cxnLst>
              <a:rect l="0" t="0" r="r" b="b"/>
              <a:pathLst>
                <a:path w="441" h="76">
                  <a:moveTo>
                    <a:pt x="0" y="54"/>
                  </a:moveTo>
                  <a:lnTo>
                    <a:pt x="441" y="0"/>
                  </a:lnTo>
                  <a:lnTo>
                    <a:pt x="441" y="23"/>
                  </a:lnTo>
                  <a:lnTo>
                    <a:pt x="0" y="76"/>
                  </a:lnTo>
                  <a:lnTo>
                    <a:pt x="0" y="5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1" name="Freeform 1142"/>
            <p:cNvSpPr>
              <a:spLocks noChangeAspect="1"/>
            </p:cNvSpPr>
            <p:nvPr/>
          </p:nvSpPr>
          <p:spPr bwMode="auto">
            <a:xfrm>
              <a:off x="4975" y="2402"/>
              <a:ext cx="447" cy="543"/>
            </a:xfrm>
            <a:custGeom>
              <a:avLst/>
              <a:gdLst/>
              <a:ahLst/>
              <a:cxnLst>
                <a:cxn ang="0">
                  <a:pos x="0" y="543"/>
                </a:cxn>
                <a:cxn ang="0">
                  <a:pos x="447" y="490"/>
                </a:cxn>
                <a:cxn ang="0">
                  <a:pos x="447" y="0"/>
                </a:cxn>
                <a:cxn ang="0">
                  <a:pos x="0" y="53"/>
                </a:cxn>
                <a:cxn ang="0">
                  <a:pos x="0" y="543"/>
                </a:cxn>
              </a:cxnLst>
              <a:rect l="0" t="0" r="r" b="b"/>
              <a:pathLst>
                <a:path w="447" h="543">
                  <a:moveTo>
                    <a:pt x="0" y="543"/>
                  </a:moveTo>
                  <a:lnTo>
                    <a:pt x="447" y="490"/>
                  </a:lnTo>
                  <a:lnTo>
                    <a:pt x="447" y="0"/>
                  </a:lnTo>
                  <a:lnTo>
                    <a:pt x="0" y="53"/>
                  </a:lnTo>
                  <a:lnTo>
                    <a:pt x="0" y="543"/>
                  </a:lnTo>
                  <a:close/>
                </a:path>
              </a:pathLst>
            </a:custGeom>
            <a:solidFill>
              <a:srgbClr val="FFFFE5"/>
            </a:solidFill>
            <a:ln w="9525">
              <a:noFill/>
              <a:round/>
              <a:headEnd/>
              <a:tailEnd/>
            </a:ln>
          </p:spPr>
          <p:txBody>
            <a:bodyPr/>
            <a:lstStyle/>
            <a:p>
              <a:endParaRPr lang="en-US">
                <a:solidFill>
                  <a:srgbClr val="003550"/>
                </a:solidFill>
              </a:endParaRPr>
            </a:p>
          </p:txBody>
        </p:sp>
        <p:sp>
          <p:nvSpPr>
            <p:cNvPr id="152" name="Freeform 1143"/>
            <p:cNvSpPr>
              <a:spLocks noChangeAspect="1"/>
            </p:cNvSpPr>
            <p:nvPr/>
          </p:nvSpPr>
          <p:spPr bwMode="auto">
            <a:xfrm>
              <a:off x="4975" y="2402"/>
              <a:ext cx="447" cy="543"/>
            </a:xfrm>
            <a:custGeom>
              <a:avLst/>
              <a:gdLst/>
              <a:ahLst/>
              <a:cxnLst>
                <a:cxn ang="0">
                  <a:pos x="0" y="543"/>
                </a:cxn>
                <a:cxn ang="0">
                  <a:pos x="447" y="490"/>
                </a:cxn>
                <a:cxn ang="0">
                  <a:pos x="447" y="0"/>
                </a:cxn>
                <a:cxn ang="0">
                  <a:pos x="0" y="53"/>
                </a:cxn>
                <a:cxn ang="0">
                  <a:pos x="0" y="543"/>
                </a:cxn>
              </a:cxnLst>
              <a:rect l="0" t="0" r="r" b="b"/>
              <a:pathLst>
                <a:path w="447" h="543">
                  <a:moveTo>
                    <a:pt x="0" y="543"/>
                  </a:moveTo>
                  <a:lnTo>
                    <a:pt x="447" y="490"/>
                  </a:lnTo>
                  <a:lnTo>
                    <a:pt x="447" y="0"/>
                  </a:lnTo>
                  <a:lnTo>
                    <a:pt x="0" y="53"/>
                  </a:lnTo>
                  <a:lnTo>
                    <a:pt x="0" y="54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3" name="Freeform 1144"/>
            <p:cNvSpPr>
              <a:spLocks noChangeAspect="1"/>
            </p:cNvSpPr>
            <p:nvPr/>
          </p:nvSpPr>
          <p:spPr bwMode="auto">
            <a:xfrm>
              <a:off x="5005" y="2421"/>
              <a:ext cx="387" cy="144"/>
            </a:xfrm>
            <a:custGeom>
              <a:avLst/>
              <a:gdLst/>
              <a:ahLst/>
              <a:cxnLst>
                <a:cxn ang="0">
                  <a:pos x="0" y="46"/>
                </a:cxn>
                <a:cxn ang="0">
                  <a:pos x="387" y="0"/>
                </a:cxn>
                <a:cxn ang="0">
                  <a:pos x="387" y="99"/>
                </a:cxn>
                <a:cxn ang="0">
                  <a:pos x="0" y="144"/>
                </a:cxn>
                <a:cxn ang="0">
                  <a:pos x="0" y="46"/>
                </a:cxn>
              </a:cxnLst>
              <a:rect l="0" t="0" r="r" b="b"/>
              <a:pathLst>
                <a:path w="387" h="144">
                  <a:moveTo>
                    <a:pt x="0" y="46"/>
                  </a:moveTo>
                  <a:lnTo>
                    <a:pt x="387" y="0"/>
                  </a:lnTo>
                  <a:lnTo>
                    <a:pt x="387" y="99"/>
                  </a:lnTo>
                  <a:lnTo>
                    <a:pt x="0" y="144"/>
                  </a:lnTo>
                  <a:lnTo>
                    <a:pt x="0" y="46"/>
                  </a:lnTo>
                  <a:close/>
                </a:path>
              </a:pathLst>
            </a:custGeom>
            <a:solidFill>
              <a:srgbClr val="FFFFE5"/>
            </a:solidFill>
            <a:ln w="9525">
              <a:noFill/>
              <a:round/>
              <a:headEnd/>
              <a:tailEnd/>
            </a:ln>
          </p:spPr>
          <p:txBody>
            <a:bodyPr/>
            <a:lstStyle/>
            <a:p>
              <a:endParaRPr lang="en-US">
                <a:solidFill>
                  <a:srgbClr val="003550"/>
                </a:solidFill>
              </a:endParaRPr>
            </a:p>
          </p:txBody>
        </p:sp>
        <p:sp>
          <p:nvSpPr>
            <p:cNvPr id="154" name="Freeform 1145"/>
            <p:cNvSpPr>
              <a:spLocks noChangeAspect="1"/>
            </p:cNvSpPr>
            <p:nvPr/>
          </p:nvSpPr>
          <p:spPr bwMode="auto">
            <a:xfrm>
              <a:off x="5005" y="2421"/>
              <a:ext cx="387" cy="144"/>
            </a:xfrm>
            <a:custGeom>
              <a:avLst/>
              <a:gdLst/>
              <a:ahLst/>
              <a:cxnLst>
                <a:cxn ang="0">
                  <a:pos x="0" y="46"/>
                </a:cxn>
                <a:cxn ang="0">
                  <a:pos x="387" y="0"/>
                </a:cxn>
                <a:cxn ang="0">
                  <a:pos x="387" y="99"/>
                </a:cxn>
                <a:cxn ang="0">
                  <a:pos x="0" y="144"/>
                </a:cxn>
                <a:cxn ang="0">
                  <a:pos x="0" y="46"/>
                </a:cxn>
              </a:cxnLst>
              <a:rect l="0" t="0" r="r" b="b"/>
              <a:pathLst>
                <a:path w="387" h="144">
                  <a:moveTo>
                    <a:pt x="0" y="46"/>
                  </a:moveTo>
                  <a:lnTo>
                    <a:pt x="387" y="0"/>
                  </a:lnTo>
                  <a:lnTo>
                    <a:pt x="387" y="99"/>
                  </a:lnTo>
                  <a:lnTo>
                    <a:pt x="0" y="144"/>
                  </a:lnTo>
                  <a:lnTo>
                    <a:pt x="0" y="46"/>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5" name="Freeform 1146"/>
            <p:cNvSpPr>
              <a:spLocks noChangeAspect="1"/>
            </p:cNvSpPr>
            <p:nvPr/>
          </p:nvSpPr>
          <p:spPr bwMode="auto">
            <a:xfrm>
              <a:off x="5054" y="2474"/>
              <a:ext cx="26" cy="12"/>
            </a:xfrm>
            <a:custGeom>
              <a:avLst/>
              <a:gdLst/>
              <a:ahLst/>
              <a:cxnLst>
                <a:cxn ang="0">
                  <a:pos x="0" y="4"/>
                </a:cxn>
                <a:cxn ang="0">
                  <a:pos x="26" y="0"/>
                </a:cxn>
                <a:cxn ang="0">
                  <a:pos x="26" y="8"/>
                </a:cxn>
                <a:cxn ang="0">
                  <a:pos x="0" y="12"/>
                </a:cxn>
                <a:cxn ang="0">
                  <a:pos x="0" y="4"/>
                </a:cxn>
              </a:cxnLst>
              <a:rect l="0" t="0" r="r" b="b"/>
              <a:pathLst>
                <a:path w="26" h="12">
                  <a:moveTo>
                    <a:pt x="0" y="4"/>
                  </a:moveTo>
                  <a:lnTo>
                    <a:pt x="26" y="0"/>
                  </a:lnTo>
                  <a:lnTo>
                    <a:pt x="26" y="8"/>
                  </a:lnTo>
                  <a:lnTo>
                    <a:pt x="0" y="12"/>
                  </a:lnTo>
                  <a:lnTo>
                    <a:pt x="0" y="4"/>
                  </a:lnTo>
                  <a:close/>
                </a:path>
              </a:pathLst>
            </a:custGeom>
            <a:solidFill>
              <a:srgbClr val="FF003F"/>
            </a:solidFill>
            <a:ln w="9525">
              <a:noFill/>
              <a:round/>
              <a:headEnd/>
              <a:tailEnd/>
            </a:ln>
          </p:spPr>
          <p:txBody>
            <a:bodyPr/>
            <a:lstStyle/>
            <a:p>
              <a:endParaRPr lang="en-US">
                <a:solidFill>
                  <a:srgbClr val="003550"/>
                </a:solidFill>
              </a:endParaRPr>
            </a:p>
          </p:txBody>
        </p:sp>
        <p:sp>
          <p:nvSpPr>
            <p:cNvPr id="156" name="Freeform 1147"/>
            <p:cNvSpPr>
              <a:spLocks noChangeAspect="1"/>
            </p:cNvSpPr>
            <p:nvPr/>
          </p:nvSpPr>
          <p:spPr bwMode="auto">
            <a:xfrm>
              <a:off x="5054" y="2474"/>
              <a:ext cx="26" cy="12"/>
            </a:xfrm>
            <a:custGeom>
              <a:avLst/>
              <a:gdLst/>
              <a:ahLst/>
              <a:cxnLst>
                <a:cxn ang="0">
                  <a:pos x="0" y="4"/>
                </a:cxn>
                <a:cxn ang="0">
                  <a:pos x="26" y="0"/>
                </a:cxn>
                <a:cxn ang="0">
                  <a:pos x="26" y="8"/>
                </a:cxn>
                <a:cxn ang="0">
                  <a:pos x="0" y="12"/>
                </a:cxn>
                <a:cxn ang="0">
                  <a:pos x="0" y="4"/>
                </a:cxn>
              </a:cxnLst>
              <a:rect l="0" t="0" r="r" b="b"/>
              <a:pathLst>
                <a:path w="26" h="12">
                  <a:moveTo>
                    <a:pt x="0" y="4"/>
                  </a:moveTo>
                  <a:lnTo>
                    <a:pt x="26" y="0"/>
                  </a:lnTo>
                  <a:lnTo>
                    <a:pt x="26" y="8"/>
                  </a:lnTo>
                  <a:lnTo>
                    <a:pt x="0" y="1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7" name="Freeform 1148"/>
            <p:cNvSpPr>
              <a:spLocks noChangeAspect="1"/>
            </p:cNvSpPr>
            <p:nvPr/>
          </p:nvSpPr>
          <p:spPr bwMode="auto">
            <a:xfrm>
              <a:off x="5020" y="2448"/>
              <a:ext cx="354" cy="72"/>
            </a:xfrm>
            <a:custGeom>
              <a:avLst/>
              <a:gdLst/>
              <a:ahLst/>
              <a:cxnLst>
                <a:cxn ang="0">
                  <a:pos x="0" y="53"/>
                </a:cxn>
                <a:cxn ang="0">
                  <a:pos x="131" y="38"/>
                </a:cxn>
                <a:cxn ang="0">
                  <a:pos x="131" y="22"/>
                </a:cxn>
                <a:cxn ang="0">
                  <a:pos x="131" y="22"/>
                </a:cxn>
                <a:cxn ang="0">
                  <a:pos x="131" y="22"/>
                </a:cxn>
                <a:cxn ang="0">
                  <a:pos x="131" y="19"/>
                </a:cxn>
                <a:cxn ang="0">
                  <a:pos x="135" y="19"/>
                </a:cxn>
                <a:cxn ang="0">
                  <a:pos x="305" y="0"/>
                </a:cxn>
                <a:cxn ang="0">
                  <a:pos x="308" y="0"/>
                </a:cxn>
                <a:cxn ang="0">
                  <a:pos x="308" y="0"/>
                </a:cxn>
                <a:cxn ang="0">
                  <a:pos x="308" y="0"/>
                </a:cxn>
                <a:cxn ang="0">
                  <a:pos x="308" y="0"/>
                </a:cxn>
                <a:cxn ang="0">
                  <a:pos x="308" y="15"/>
                </a:cxn>
                <a:cxn ang="0">
                  <a:pos x="354" y="11"/>
                </a:cxn>
                <a:cxn ang="0">
                  <a:pos x="354" y="30"/>
                </a:cxn>
                <a:cxn ang="0">
                  <a:pos x="308" y="34"/>
                </a:cxn>
                <a:cxn ang="0">
                  <a:pos x="308" y="49"/>
                </a:cxn>
                <a:cxn ang="0">
                  <a:pos x="308" y="49"/>
                </a:cxn>
                <a:cxn ang="0">
                  <a:pos x="308" y="49"/>
                </a:cxn>
                <a:cxn ang="0">
                  <a:pos x="308" y="53"/>
                </a:cxn>
                <a:cxn ang="0">
                  <a:pos x="305" y="53"/>
                </a:cxn>
                <a:cxn ang="0">
                  <a:pos x="135" y="72"/>
                </a:cxn>
                <a:cxn ang="0">
                  <a:pos x="131" y="72"/>
                </a:cxn>
                <a:cxn ang="0">
                  <a:pos x="131" y="72"/>
                </a:cxn>
                <a:cxn ang="0">
                  <a:pos x="131" y="72"/>
                </a:cxn>
                <a:cxn ang="0">
                  <a:pos x="131" y="72"/>
                </a:cxn>
                <a:cxn ang="0">
                  <a:pos x="131" y="57"/>
                </a:cxn>
                <a:cxn ang="0">
                  <a:pos x="0" y="72"/>
                </a:cxn>
                <a:cxn ang="0">
                  <a:pos x="0" y="53"/>
                </a:cxn>
              </a:cxnLst>
              <a:rect l="0" t="0" r="r" b="b"/>
              <a:pathLst>
                <a:path w="354" h="72">
                  <a:moveTo>
                    <a:pt x="0" y="53"/>
                  </a:moveTo>
                  <a:lnTo>
                    <a:pt x="131" y="38"/>
                  </a:lnTo>
                  <a:lnTo>
                    <a:pt x="131" y="22"/>
                  </a:lnTo>
                  <a:lnTo>
                    <a:pt x="131" y="22"/>
                  </a:lnTo>
                  <a:lnTo>
                    <a:pt x="131" y="22"/>
                  </a:lnTo>
                  <a:lnTo>
                    <a:pt x="131" y="19"/>
                  </a:lnTo>
                  <a:lnTo>
                    <a:pt x="135" y="19"/>
                  </a:lnTo>
                  <a:lnTo>
                    <a:pt x="305" y="0"/>
                  </a:lnTo>
                  <a:lnTo>
                    <a:pt x="308" y="0"/>
                  </a:lnTo>
                  <a:lnTo>
                    <a:pt x="308" y="0"/>
                  </a:lnTo>
                  <a:lnTo>
                    <a:pt x="308" y="0"/>
                  </a:lnTo>
                  <a:lnTo>
                    <a:pt x="308" y="0"/>
                  </a:lnTo>
                  <a:lnTo>
                    <a:pt x="308" y="15"/>
                  </a:lnTo>
                  <a:lnTo>
                    <a:pt x="354" y="11"/>
                  </a:lnTo>
                  <a:lnTo>
                    <a:pt x="354" y="30"/>
                  </a:lnTo>
                  <a:lnTo>
                    <a:pt x="308" y="34"/>
                  </a:lnTo>
                  <a:lnTo>
                    <a:pt x="308" y="49"/>
                  </a:lnTo>
                  <a:lnTo>
                    <a:pt x="308" y="49"/>
                  </a:lnTo>
                  <a:lnTo>
                    <a:pt x="308" y="49"/>
                  </a:lnTo>
                  <a:lnTo>
                    <a:pt x="308" y="53"/>
                  </a:lnTo>
                  <a:lnTo>
                    <a:pt x="305" y="53"/>
                  </a:lnTo>
                  <a:lnTo>
                    <a:pt x="135" y="72"/>
                  </a:lnTo>
                  <a:lnTo>
                    <a:pt x="131" y="72"/>
                  </a:lnTo>
                  <a:lnTo>
                    <a:pt x="131" y="72"/>
                  </a:lnTo>
                  <a:lnTo>
                    <a:pt x="131" y="72"/>
                  </a:lnTo>
                  <a:lnTo>
                    <a:pt x="131" y="72"/>
                  </a:lnTo>
                  <a:lnTo>
                    <a:pt x="131" y="57"/>
                  </a:lnTo>
                  <a:lnTo>
                    <a:pt x="0" y="72"/>
                  </a:lnTo>
                  <a:lnTo>
                    <a:pt x="0" y="53"/>
                  </a:lnTo>
                  <a:close/>
                </a:path>
              </a:pathLst>
            </a:custGeom>
            <a:solidFill>
              <a:srgbClr val="F2F2D8"/>
            </a:solidFill>
            <a:ln w="9525">
              <a:noFill/>
              <a:round/>
              <a:headEnd/>
              <a:tailEnd/>
            </a:ln>
          </p:spPr>
          <p:txBody>
            <a:bodyPr/>
            <a:lstStyle/>
            <a:p>
              <a:endParaRPr lang="en-US">
                <a:solidFill>
                  <a:srgbClr val="003550"/>
                </a:solidFill>
              </a:endParaRPr>
            </a:p>
          </p:txBody>
        </p:sp>
        <p:sp>
          <p:nvSpPr>
            <p:cNvPr id="158" name="Freeform 1149"/>
            <p:cNvSpPr>
              <a:spLocks noChangeAspect="1"/>
            </p:cNvSpPr>
            <p:nvPr/>
          </p:nvSpPr>
          <p:spPr bwMode="auto">
            <a:xfrm>
              <a:off x="5020" y="2448"/>
              <a:ext cx="354" cy="72"/>
            </a:xfrm>
            <a:custGeom>
              <a:avLst/>
              <a:gdLst/>
              <a:ahLst/>
              <a:cxnLst>
                <a:cxn ang="0">
                  <a:pos x="0" y="53"/>
                </a:cxn>
                <a:cxn ang="0">
                  <a:pos x="131" y="38"/>
                </a:cxn>
                <a:cxn ang="0">
                  <a:pos x="131" y="22"/>
                </a:cxn>
                <a:cxn ang="0">
                  <a:pos x="131" y="22"/>
                </a:cxn>
                <a:cxn ang="0">
                  <a:pos x="131" y="22"/>
                </a:cxn>
                <a:cxn ang="0">
                  <a:pos x="131" y="19"/>
                </a:cxn>
                <a:cxn ang="0">
                  <a:pos x="135" y="19"/>
                </a:cxn>
                <a:cxn ang="0">
                  <a:pos x="305" y="0"/>
                </a:cxn>
                <a:cxn ang="0">
                  <a:pos x="308" y="0"/>
                </a:cxn>
                <a:cxn ang="0">
                  <a:pos x="308" y="0"/>
                </a:cxn>
                <a:cxn ang="0">
                  <a:pos x="308" y="0"/>
                </a:cxn>
                <a:cxn ang="0">
                  <a:pos x="308" y="0"/>
                </a:cxn>
                <a:cxn ang="0">
                  <a:pos x="308" y="15"/>
                </a:cxn>
                <a:cxn ang="0">
                  <a:pos x="354" y="11"/>
                </a:cxn>
                <a:cxn ang="0">
                  <a:pos x="354" y="30"/>
                </a:cxn>
                <a:cxn ang="0">
                  <a:pos x="308" y="34"/>
                </a:cxn>
                <a:cxn ang="0">
                  <a:pos x="308" y="49"/>
                </a:cxn>
                <a:cxn ang="0">
                  <a:pos x="308" y="49"/>
                </a:cxn>
                <a:cxn ang="0">
                  <a:pos x="308" y="49"/>
                </a:cxn>
                <a:cxn ang="0">
                  <a:pos x="308" y="53"/>
                </a:cxn>
                <a:cxn ang="0">
                  <a:pos x="305" y="53"/>
                </a:cxn>
                <a:cxn ang="0">
                  <a:pos x="135" y="72"/>
                </a:cxn>
                <a:cxn ang="0">
                  <a:pos x="131" y="72"/>
                </a:cxn>
                <a:cxn ang="0">
                  <a:pos x="131" y="72"/>
                </a:cxn>
                <a:cxn ang="0">
                  <a:pos x="131" y="72"/>
                </a:cxn>
                <a:cxn ang="0">
                  <a:pos x="131" y="72"/>
                </a:cxn>
                <a:cxn ang="0">
                  <a:pos x="131" y="57"/>
                </a:cxn>
                <a:cxn ang="0">
                  <a:pos x="0" y="72"/>
                </a:cxn>
                <a:cxn ang="0">
                  <a:pos x="0" y="53"/>
                </a:cxn>
              </a:cxnLst>
              <a:rect l="0" t="0" r="r" b="b"/>
              <a:pathLst>
                <a:path w="354" h="72">
                  <a:moveTo>
                    <a:pt x="0" y="53"/>
                  </a:moveTo>
                  <a:lnTo>
                    <a:pt x="131" y="38"/>
                  </a:lnTo>
                  <a:lnTo>
                    <a:pt x="131" y="22"/>
                  </a:lnTo>
                  <a:lnTo>
                    <a:pt x="131" y="22"/>
                  </a:lnTo>
                  <a:lnTo>
                    <a:pt x="131" y="22"/>
                  </a:lnTo>
                  <a:lnTo>
                    <a:pt x="131" y="19"/>
                  </a:lnTo>
                  <a:lnTo>
                    <a:pt x="135" y="19"/>
                  </a:lnTo>
                  <a:lnTo>
                    <a:pt x="305" y="0"/>
                  </a:lnTo>
                  <a:lnTo>
                    <a:pt x="308" y="0"/>
                  </a:lnTo>
                  <a:lnTo>
                    <a:pt x="308" y="0"/>
                  </a:lnTo>
                  <a:lnTo>
                    <a:pt x="308" y="0"/>
                  </a:lnTo>
                  <a:lnTo>
                    <a:pt x="308" y="0"/>
                  </a:lnTo>
                  <a:lnTo>
                    <a:pt x="308" y="15"/>
                  </a:lnTo>
                  <a:lnTo>
                    <a:pt x="354" y="11"/>
                  </a:lnTo>
                  <a:lnTo>
                    <a:pt x="354" y="30"/>
                  </a:lnTo>
                  <a:lnTo>
                    <a:pt x="308" y="34"/>
                  </a:lnTo>
                  <a:lnTo>
                    <a:pt x="308" y="49"/>
                  </a:lnTo>
                  <a:lnTo>
                    <a:pt x="308" y="49"/>
                  </a:lnTo>
                  <a:lnTo>
                    <a:pt x="308" y="49"/>
                  </a:lnTo>
                  <a:lnTo>
                    <a:pt x="308" y="53"/>
                  </a:lnTo>
                  <a:lnTo>
                    <a:pt x="305" y="53"/>
                  </a:lnTo>
                  <a:lnTo>
                    <a:pt x="135" y="72"/>
                  </a:lnTo>
                  <a:lnTo>
                    <a:pt x="131" y="72"/>
                  </a:lnTo>
                  <a:lnTo>
                    <a:pt x="131" y="72"/>
                  </a:lnTo>
                  <a:lnTo>
                    <a:pt x="131" y="72"/>
                  </a:lnTo>
                  <a:lnTo>
                    <a:pt x="131" y="72"/>
                  </a:lnTo>
                  <a:lnTo>
                    <a:pt x="131" y="57"/>
                  </a:lnTo>
                  <a:lnTo>
                    <a:pt x="0" y="72"/>
                  </a:lnTo>
                  <a:lnTo>
                    <a:pt x="0" y="5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59" name="Line 1150"/>
            <p:cNvSpPr>
              <a:spLocks noChangeAspect="1" noChangeShapeType="1"/>
            </p:cNvSpPr>
            <p:nvPr/>
          </p:nvSpPr>
          <p:spPr bwMode="auto">
            <a:xfrm>
              <a:off x="5020" y="2501"/>
              <a:ext cx="7" cy="4"/>
            </a:xfrm>
            <a:prstGeom prst="line">
              <a:avLst/>
            </a:prstGeom>
            <a:noFill/>
            <a:ln w="6350">
              <a:solidFill>
                <a:srgbClr val="000000"/>
              </a:solidFill>
              <a:round/>
              <a:headEnd/>
              <a:tailEnd/>
            </a:ln>
          </p:spPr>
          <p:txBody>
            <a:bodyPr/>
            <a:lstStyle/>
            <a:p>
              <a:endParaRPr lang="en-US">
                <a:solidFill>
                  <a:srgbClr val="003550"/>
                </a:solidFill>
              </a:endParaRPr>
            </a:p>
          </p:txBody>
        </p:sp>
        <p:sp>
          <p:nvSpPr>
            <p:cNvPr id="160" name="Line 1151"/>
            <p:cNvSpPr>
              <a:spLocks noChangeAspect="1" noChangeShapeType="1"/>
            </p:cNvSpPr>
            <p:nvPr/>
          </p:nvSpPr>
          <p:spPr bwMode="auto">
            <a:xfrm flipV="1">
              <a:off x="5020" y="2516"/>
              <a:ext cx="7" cy="4"/>
            </a:xfrm>
            <a:prstGeom prst="line">
              <a:avLst/>
            </a:prstGeom>
            <a:noFill/>
            <a:ln w="6350">
              <a:solidFill>
                <a:srgbClr val="000000"/>
              </a:solidFill>
              <a:round/>
              <a:headEnd/>
              <a:tailEnd/>
            </a:ln>
          </p:spPr>
          <p:txBody>
            <a:bodyPr/>
            <a:lstStyle/>
            <a:p>
              <a:endParaRPr lang="en-US">
                <a:solidFill>
                  <a:srgbClr val="003550"/>
                </a:solidFill>
              </a:endParaRPr>
            </a:p>
          </p:txBody>
        </p:sp>
        <p:sp>
          <p:nvSpPr>
            <p:cNvPr id="161" name="Line 1152"/>
            <p:cNvSpPr>
              <a:spLocks noChangeAspect="1" noChangeShapeType="1"/>
            </p:cNvSpPr>
            <p:nvPr/>
          </p:nvSpPr>
          <p:spPr bwMode="auto">
            <a:xfrm flipV="1">
              <a:off x="5362" y="2459"/>
              <a:ext cx="12" cy="4"/>
            </a:xfrm>
            <a:prstGeom prst="line">
              <a:avLst/>
            </a:prstGeom>
            <a:noFill/>
            <a:ln w="6350">
              <a:solidFill>
                <a:srgbClr val="000000"/>
              </a:solidFill>
              <a:round/>
              <a:headEnd/>
              <a:tailEnd/>
            </a:ln>
          </p:spPr>
          <p:txBody>
            <a:bodyPr/>
            <a:lstStyle/>
            <a:p>
              <a:endParaRPr lang="en-US">
                <a:solidFill>
                  <a:srgbClr val="003550"/>
                </a:solidFill>
              </a:endParaRPr>
            </a:p>
          </p:txBody>
        </p:sp>
        <p:sp>
          <p:nvSpPr>
            <p:cNvPr id="162" name="Line 1153"/>
            <p:cNvSpPr>
              <a:spLocks noChangeAspect="1" noChangeShapeType="1"/>
            </p:cNvSpPr>
            <p:nvPr/>
          </p:nvSpPr>
          <p:spPr bwMode="auto">
            <a:xfrm>
              <a:off x="5362" y="2474"/>
              <a:ext cx="12" cy="4"/>
            </a:xfrm>
            <a:prstGeom prst="line">
              <a:avLst/>
            </a:prstGeom>
            <a:noFill/>
            <a:ln w="6350">
              <a:solidFill>
                <a:srgbClr val="000000"/>
              </a:solidFill>
              <a:round/>
              <a:headEnd/>
              <a:tailEnd/>
            </a:ln>
          </p:spPr>
          <p:txBody>
            <a:bodyPr/>
            <a:lstStyle/>
            <a:p>
              <a:endParaRPr lang="en-US">
                <a:solidFill>
                  <a:srgbClr val="003550"/>
                </a:solidFill>
              </a:endParaRPr>
            </a:p>
          </p:txBody>
        </p:sp>
        <p:sp>
          <p:nvSpPr>
            <p:cNvPr id="163" name="Freeform 1154"/>
            <p:cNvSpPr>
              <a:spLocks noChangeAspect="1"/>
            </p:cNvSpPr>
            <p:nvPr/>
          </p:nvSpPr>
          <p:spPr bwMode="auto">
            <a:xfrm>
              <a:off x="5027" y="2463"/>
              <a:ext cx="335" cy="53"/>
            </a:xfrm>
            <a:custGeom>
              <a:avLst/>
              <a:gdLst/>
              <a:ahLst/>
              <a:cxnLst>
                <a:cxn ang="0">
                  <a:pos x="0" y="42"/>
                </a:cxn>
                <a:cxn ang="0">
                  <a:pos x="335" y="0"/>
                </a:cxn>
                <a:cxn ang="0">
                  <a:pos x="335" y="11"/>
                </a:cxn>
                <a:cxn ang="0">
                  <a:pos x="0" y="53"/>
                </a:cxn>
                <a:cxn ang="0">
                  <a:pos x="0" y="42"/>
                </a:cxn>
              </a:cxnLst>
              <a:rect l="0" t="0" r="r" b="b"/>
              <a:pathLst>
                <a:path w="335" h="53">
                  <a:moveTo>
                    <a:pt x="0" y="42"/>
                  </a:moveTo>
                  <a:lnTo>
                    <a:pt x="335" y="0"/>
                  </a:lnTo>
                  <a:lnTo>
                    <a:pt x="335" y="11"/>
                  </a:lnTo>
                  <a:lnTo>
                    <a:pt x="0" y="53"/>
                  </a:lnTo>
                  <a:lnTo>
                    <a:pt x="0" y="42"/>
                  </a:lnTo>
                  <a:close/>
                </a:path>
              </a:pathLst>
            </a:custGeom>
            <a:solidFill>
              <a:srgbClr val="000000"/>
            </a:solidFill>
            <a:ln w="9525">
              <a:noFill/>
              <a:round/>
              <a:headEnd/>
              <a:tailEnd/>
            </a:ln>
          </p:spPr>
          <p:txBody>
            <a:bodyPr/>
            <a:lstStyle/>
            <a:p>
              <a:endParaRPr lang="en-US">
                <a:solidFill>
                  <a:srgbClr val="003550"/>
                </a:solidFill>
              </a:endParaRPr>
            </a:p>
          </p:txBody>
        </p:sp>
        <p:sp>
          <p:nvSpPr>
            <p:cNvPr id="164" name="Freeform 1155"/>
            <p:cNvSpPr>
              <a:spLocks noChangeAspect="1"/>
            </p:cNvSpPr>
            <p:nvPr/>
          </p:nvSpPr>
          <p:spPr bwMode="auto">
            <a:xfrm>
              <a:off x="5027" y="2463"/>
              <a:ext cx="335" cy="53"/>
            </a:xfrm>
            <a:custGeom>
              <a:avLst/>
              <a:gdLst/>
              <a:ahLst/>
              <a:cxnLst>
                <a:cxn ang="0">
                  <a:pos x="0" y="42"/>
                </a:cxn>
                <a:cxn ang="0">
                  <a:pos x="335" y="0"/>
                </a:cxn>
                <a:cxn ang="0">
                  <a:pos x="335" y="11"/>
                </a:cxn>
                <a:cxn ang="0">
                  <a:pos x="0" y="53"/>
                </a:cxn>
                <a:cxn ang="0">
                  <a:pos x="0" y="42"/>
                </a:cxn>
              </a:cxnLst>
              <a:rect l="0" t="0" r="r" b="b"/>
              <a:pathLst>
                <a:path w="335" h="53">
                  <a:moveTo>
                    <a:pt x="0" y="42"/>
                  </a:moveTo>
                  <a:lnTo>
                    <a:pt x="335" y="0"/>
                  </a:lnTo>
                  <a:lnTo>
                    <a:pt x="335" y="11"/>
                  </a:lnTo>
                  <a:lnTo>
                    <a:pt x="0" y="53"/>
                  </a:lnTo>
                  <a:lnTo>
                    <a:pt x="0" y="4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5" name="Freeform 1156"/>
            <p:cNvSpPr>
              <a:spLocks noChangeAspect="1"/>
            </p:cNvSpPr>
            <p:nvPr/>
          </p:nvSpPr>
          <p:spPr bwMode="auto">
            <a:xfrm>
              <a:off x="5238" y="2444"/>
              <a:ext cx="79" cy="30"/>
            </a:xfrm>
            <a:custGeom>
              <a:avLst/>
              <a:gdLst/>
              <a:ahLst/>
              <a:cxnLst>
                <a:cxn ang="0">
                  <a:pos x="15" y="7"/>
                </a:cxn>
                <a:cxn ang="0">
                  <a:pos x="79" y="0"/>
                </a:cxn>
                <a:cxn ang="0">
                  <a:pos x="79" y="4"/>
                </a:cxn>
                <a:cxn ang="0">
                  <a:pos x="79" y="4"/>
                </a:cxn>
                <a:cxn ang="0">
                  <a:pos x="79" y="7"/>
                </a:cxn>
                <a:cxn ang="0">
                  <a:pos x="79" y="11"/>
                </a:cxn>
                <a:cxn ang="0">
                  <a:pos x="72" y="11"/>
                </a:cxn>
                <a:cxn ang="0">
                  <a:pos x="68" y="11"/>
                </a:cxn>
                <a:cxn ang="0">
                  <a:pos x="64" y="11"/>
                </a:cxn>
                <a:cxn ang="0">
                  <a:pos x="60" y="15"/>
                </a:cxn>
                <a:cxn ang="0">
                  <a:pos x="56" y="15"/>
                </a:cxn>
                <a:cxn ang="0">
                  <a:pos x="53" y="19"/>
                </a:cxn>
                <a:cxn ang="0">
                  <a:pos x="49" y="19"/>
                </a:cxn>
                <a:cxn ang="0">
                  <a:pos x="45" y="19"/>
                </a:cxn>
                <a:cxn ang="0">
                  <a:pos x="41" y="23"/>
                </a:cxn>
                <a:cxn ang="0">
                  <a:pos x="38" y="23"/>
                </a:cxn>
                <a:cxn ang="0">
                  <a:pos x="34" y="23"/>
                </a:cxn>
                <a:cxn ang="0">
                  <a:pos x="30" y="26"/>
                </a:cxn>
                <a:cxn ang="0">
                  <a:pos x="26" y="26"/>
                </a:cxn>
                <a:cxn ang="0">
                  <a:pos x="23" y="30"/>
                </a:cxn>
                <a:cxn ang="0">
                  <a:pos x="19" y="30"/>
                </a:cxn>
                <a:cxn ang="0">
                  <a:pos x="15" y="30"/>
                </a:cxn>
                <a:cxn ang="0">
                  <a:pos x="8" y="30"/>
                </a:cxn>
                <a:cxn ang="0">
                  <a:pos x="4" y="30"/>
                </a:cxn>
                <a:cxn ang="0">
                  <a:pos x="0" y="26"/>
                </a:cxn>
                <a:cxn ang="0">
                  <a:pos x="0" y="23"/>
                </a:cxn>
                <a:cxn ang="0">
                  <a:pos x="0" y="19"/>
                </a:cxn>
                <a:cxn ang="0">
                  <a:pos x="4" y="15"/>
                </a:cxn>
                <a:cxn ang="0">
                  <a:pos x="8" y="11"/>
                </a:cxn>
                <a:cxn ang="0">
                  <a:pos x="15" y="7"/>
                </a:cxn>
              </a:cxnLst>
              <a:rect l="0" t="0" r="r" b="b"/>
              <a:pathLst>
                <a:path w="79" h="30">
                  <a:moveTo>
                    <a:pt x="15" y="7"/>
                  </a:moveTo>
                  <a:lnTo>
                    <a:pt x="79" y="0"/>
                  </a:lnTo>
                  <a:lnTo>
                    <a:pt x="79" y="4"/>
                  </a:lnTo>
                  <a:lnTo>
                    <a:pt x="79" y="4"/>
                  </a:lnTo>
                  <a:lnTo>
                    <a:pt x="79" y="7"/>
                  </a:lnTo>
                  <a:lnTo>
                    <a:pt x="79" y="11"/>
                  </a:lnTo>
                  <a:lnTo>
                    <a:pt x="72" y="11"/>
                  </a:lnTo>
                  <a:lnTo>
                    <a:pt x="68" y="11"/>
                  </a:lnTo>
                  <a:lnTo>
                    <a:pt x="64" y="11"/>
                  </a:lnTo>
                  <a:lnTo>
                    <a:pt x="60" y="15"/>
                  </a:lnTo>
                  <a:lnTo>
                    <a:pt x="56" y="15"/>
                  </a:lnTo>
                  <a:lnTo>
                    <a:pt x="53" y="19"/>
                  </a:lnTo>
                  <a:lnTo>
                    <a:pt x="49" y="19"/>
                  </a:lnTo>
                  <a:lnTo>
                    <a:pt x="45" y="19"/>
                  </a:lnTo>
                  <a:lnTo>
                    <a:pt x="41" y="23"/>
                  </a:lnTo>
                  <a:lnTo>
                    <a:pt x="38" y="23"/>
                  </a:lnTo>
                  <a:lnTo>
                    <a:pt x="34" y="23"/>
                  </a:lnTo>
                  <a:lnTo>
                    <a:pt x="30" y="26"/>
                  </a:lnTo>
                  <a:lnTo>
                    <a:pt x="26" y="26"/>
                  </a:lnTo>
                  <a:lnTo>
                    <a:pt x="23" y="30"/>
                  </a:lnTo>
                  <a:lnTo>
                    <a:pt x="19" y="30"/>
                  </a:lnTo>
                  <a:lnTo>
                    <a:pt x="15" y="30"/>
                  </a:lnTo>
                  <a:lnTo>
                    <a:pt x="8" y="30"/>
                  </a:lnTo>
                  <a:lnTo>
                    <a:pt x="4" y="30"/>
                  </a:lnTo>
                  <a:lnTo>
                    <a:pt x="0" y="26"/>
                  </a:lnTo>
                  <a:lnTo>
                    <a:pt x="0" y="23"/>
                  </a:lnTo>
                  <a:lnTo>
                    <a:pt x="0" y="19"/>
                  </a:lnTo>
                  <a:lnTo>
                    <a:pt x="4" y="15"/>
                  </a:lnTo>
                  <a:lnTo>
                    <a:pt x="8" y="11"/>
                  </a:lnTo>
                  <a:lnTo>
                    <a:pt x="15" y="7"/>
                  </a:lnTo>
                  <a:close/>
                </a:path>
              </a:pathLst>
            </a:custGeom>
            <a:solidFill>
              <a:srgbClr val="FFFFE5"/>
            </a:solidFill>
            <a:ln w="9525">
              <a:noFill/>
              <a:round/>
              <a:headEnd/>
              <a:tailEnd/>
            </a:ln>
          </p:spPr>
          <p:txBody>
            <a:bodyPr/>
            <a:lstStyle/>
            <a:p>
              <a:endParaRPr lang="en-US">
                <a:solidFill>
                  <a:srgbClr val="003550"/>
                </a:solidFill>
              </a:endParaRPr>
            </a:p>
          </p:txBody>
        </p:sp>
        <p:sp>
          <p:nvSpPr>
            <p:cNvPr id="166" name="Freeform 1157"/>
            <p:cNvSpPr>
              <a:spLocks noChangeAspect="1"/>
            </p:cNvSpPr>
            <p:nvPr/>
          </p:nvSpPr>
          <p:spPr bwMode="auto">
            <a:xfrm>
              <a:off x="5238" y="2444"/>
              <a:ext cx="79" cy="30"/>
            </a:xfrm>
            <a:custGeom>
              <a:avLst/>
              <a:gdLst/>
              <a:ahLst/>
              <a:cxnLst>
                <a:cxn ang="0">
                  <a:pos x="15" y="7"/>
                </a:cxn>
                <a:cxn ang="0">
                  <a:pos x="79" y="0"/>
                </a:cxn>
                <a:cxn ang="0">
                  <a:pos x="79" y="4"/>
                </a:cxn>
                <a:cxn ang="0">
                  <a:pos x="79" y="4"/>
                </a:cxn>
                <a:cxn ang="0">
                  <a:pos x="79" y="7"/>
                </a:cxn>
                <a:cxn ang="0">
                  <a:pos x="79" y="11"/>
                </a:cxn>
                <a:cxn ang="0">
                  <a:pos x="72" y="11"/>
                </a:cxn>
                <a:cxn ang="0">
                  <a:pos x="68" y="11"/>
                </a:cxn>
                <a:cxn ang="0">
                  <a:pos x="64" y="11"/>
                </a:cxn>
                <a:cxn ang="0">
                  <a:pos x="60" y="15"/>
                </a:cxn>
                <a:cxn ang="0">
                  <a:pos x="56" y="15"/>
                </a:cxn>
                <a:cxn ang="0">
                  <a:pos x="53" y="19"/>
                </a:cxn>
                <a:cxn ang="0">
                  <a:pos x="49" y="19"/>
                </a:cxn>
                <a:cxn ang="0">
                  <a:pos x="45" y="19"/>
                </a:cxn>
                <a:cxn ang="0">
                  <a:pos x="41" y="23"/>
                </a:cxn>
                <a:cxn ang="0">
                  <a:pos x="38" y="23"/>
                </a:cxn>
                <a:cxn ang="0">
                  <a:pos x="34" y="23"/>
                </a:cxn>
                <a:cxn ang="0">
                  <a:pos x="30" y="26"/>
                </a:cxn>
                <a:cxn ang="0">
                  <a:pos x="26" y="26"/>
                </a:cxn>
                <a:cxn ang="0">
                  <a:pos x="23" y="30"/>
                </a:cxn>
                <a:cxn ang="0">
                  <a:pos x="19" y="30"/>
                </a:cxn>
                <a:cxn ang="0">
                  <a:pos x="15" y="30"/>
                </a:cxn>
                <a:cxn ang="0">
                  <a:pos x="8" y="30"/>
                </a:cxn>
                <a:cxn ang="0">
                  <a:pos x="4" y="30"/>
                </a:cxn>
                <a:cxn ang="0">
                  <a:pos x="0" y="26"/>
                </a:cxn>
                <a:cxn ang="0">
                  <a:pos x="0" y="23"/>
                </a:cxn>
                <a:cxn ang="0">
                  <a:pos x="0" y="19"/>
                </a:cxn>
                <a:cxn ang="0">
                  <a:pos x="4" y="15"/>
                </a:cxn>
                <a:cxn ang="0">
                  <a:pos x="8" y="11"/>
                </a:cxn>
                <a:cxn ang="0">
                  <a:pos x="15" y="7"/>
                </a:cxn>
              </a:cxnLst>
              <a:rect l="0" t="0" r="r" b="b"/>
              <a:pathLst>
                <a:path w="79" h="30">
                  <a:moveTo>
                    <a:pt x="15" y="7"/>
                  </a:moveTo>
                  <a:lnTo>
                    <a:pt x="79" y="0"/>
                  </a:lnTo>
                  <a:lnTo>
                    <a:pt x="79" y="4"/>
                  </a:lnTo>
                  <a:lnTo>
                    <a:pt x="79" y="4"/>
                  </a:lnTo>
                  <a:lnTo>
                    <a:pt x="79" y="7"/>
                  </a:lnTo>
                  <a:lnTo>
                    <a:pt x="79" y="11"/>
                  </a:lnTo>
                  <a:lnTo>
                    <a:pt x="72" y="11"/>
                  </a:lnTo>
                  <a:lnTo>
                    <a:pt x="68" y="11"/>
                  </a:lnTo>
                  <a:lnTo>
                    <a:pt x="64" y="11"/>
                  </a:lnTo>
                  <a:lnTo>
                    <a:pt x="60" y="15"/>
                  </a:lnTo>
                  <a:lnTo>
                    <a:pt x="56" y="15"/>
                  </a:lnTo>
                  <a:lnTo>
                    <a:pt x="53" y="19"/>
                  </a:lnTo>
                  <a:lnTo>
                    <a:pt x="49" y="19"/>
                  </a:lnTo>
                  <a:lnTo>
                    <a:pt x="45" y="19"/>
                  </a:lnTo>
                  <a:lnTo>
                    <a:pt x="41" y="23"/>
                  </a:lnTo>
                  <a:lnTo>
                    <a:pt x="38" y="23"/>
                  </a:lnTo>
                  <a:lnTo>
                    <a:pt x="34" y="23"/>
                  </a:lnTo>
                  <a:lnTo>
                    <a:pt x="30" y="26"/>
                  </a:lnTo>
                  <a:lnTo>
                    <a:pt x="26" y="26"/>
                  </a:lnTo>
                  <a:lnTo>
                    <a:pt x="23" y="30"/>
                  </a:lnTo>
                  <a:lnTo>
                    <a:pt x="19" y="30"/>
                  </a:lnTo>
                  <a:lnTo>
                    <a:pt x="15" y="30"/>
                  </a:lnTo>
                  <a:lnTo>
                    <a:pt x="8" y="30"/>
                  </a:lnTo>
                  <a:lnTo>
                    <a:pt x="4" y="30"/>
                  </a:lnTo>
                  <a:lnTo>
                    <a:pt x="0" y="26"/>
                  </a:lnTo>
                  <a:lnTo>
                    <a:pt x="0" y="23"/>
                  </a:lnTo>
                  <a:lnTo>
                    <a:pt x="0" y="19"/>
                  </a:lnTo>
                  <a:lnTo>
                    <a:pt x="4" y="15"/>
                  </a:lnTo>
                  <a:lnTo>
                    <a:pt x="8" y="11"/>
                  </a:lnTo>
                  <a:lnTo>
                    <a:pt x="15"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7" name="Freeform 1158"/>
            <p:cNvSpPr>
              <a:spLocks noChangeAspect="1"/>
            </p:cNvSpPr>
            <p:nvPr/>
          </p:nvSpPr>
          <p:spPr bwMode="auto">
            <a:xfrm>
              <a:off x="5005" y="2516"/>
              <a:ext cx="387" cy="148"/>
            </a:xfrm>
            <a:custGeom>
              <a:avLst/>
              <a:gdLst/>
              <a:ahLst/>
              <a:cxnLst>
                <a:cxn ang="0">
                  <a:pos x="0" y="49"/>
                </a:cxn>
                <a:cxn ang="0">
                  <a:pos x="387" y="0"/>
                </a:cxn>
                <a:cxn ang="0">
                  <a:pos x="387" y="103"/>
                </a:cxn>
                <a:cxn ang="0">
                  <a:pos x="0" y="148"/>
                </a:cxn>
                <a:cxn ang="0">
                  <a:pos x="0" y="49"/>
                </a:cxn>
              </a:cxnLst>
              <a:rect l="0" t="0" r="r" b="b"/>
              <a:pathLst>
                <a:path w="387" h="148">
                  <a:moveTo>
                    <a:pt x="0" y="49"/>
                  </a:moveTo>
                  <a:lnTo>
                    <a:pt x="387" y="0"/>
                  </a:lnTo>
                  <a:lnTo>
                    <a:pt x="387" y="103"/>
                  </a:lnTo>
                  <a:lnTo>
                    <a:pt x="0" y="148"/>
                  </a:lnTo>
                  <a:lnTo>
                    <a:pt x="0" y="49"/>
                  </a:lnTo>
                  <a:close/>
                </a:path>
              </a:pathLst>
            </a:custGeom>
            <a:solidFill>
              <a:srgbClr val="FFFFE5"/>
            </a:solidFill>
            <a:ln w="9525">
              <a:noFill/>
              <a:round/>
              <a:headEnd/>
              <a:tailEnd/>
            </a:ln>
          </p:spPr>
          <p:txBody>
            <a:bodyPr/>
            <a:lstStyle/>
            <a:p>
              <a:endParaRPr lang="en-US">
                <a:solidFill>
                  <a:srgbClr val="003550"/>
                </a:solidFill>
              </a:endParaRPr>
            </a:p>
          </p:txBody>
        </p:sp>
        <p:sp>
          <p:nvSpPr>
            <p:cNvPr id="168" name="Freeform 1159"/>
            <p:cNvSpPr>
              <a:spLocks noChangeAspect="1"/>
            </p:cNvSpPr>
            <p:nvPr/>
          </p:nvSpPr>
          <p:spPr bwMode="auto">
            <a:xfrm>
              <a:off x="5005" y="2516"/>
              <a:ext cx="387" cy="148"/>
            </a:xfrm>
            <a:custGeom>
              <a:avLst/>
              <a:gdLst/>
              <a:ahLst/>
              <a:cxnLst>
                <a:cxn ang="0">
                  <a:pos x="0" y="49"/>
                </a:cxn>
                <a:cxn ang="0">
                  <a:pos x="387" y="0"/>
                </a:cxn>
                <a:cxn ang="0">
                  <a:pos x="387" y="103"/>
                </a:cxn>
                <a:cxn ang="0">
                  <a:pos x="0" y="148"/>
                </a:cxn>
                <a:cxn ang="0">
                  <a:pos x="0" y="49"/>
                </a:cxn>
              </a:cxnLst>
              <a:rect l="0" t="0" r="r" b="b"/>
              <a:pathLst>
                <a:path w="387" h="148">
                  <a:moveTo>
                    <a:pt x="0" y="49"/>
                  </a:moveTo>
                  <a:lnTo>
                    <a:pt x="387" y="0"/>
                  </a:lnTo>
                  <a:lnTo>
                    <a:pt x="387" y="103"/>
                  </a:lnTo>
                  <a:lnTo>
                    <a:pt x="0" y="148"/>
                  </a:lnTo>
                  <a:lnTo>
                    <a:pt x="0"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69" name="Freeform 1160"/>
            <p:cNvSpPr>
              <a:spLocks noChangeAspect="1"/>
            </p:cNvSpPr>
            <p:nvPr/>
          </p:nvSpPr>
          <p:spPr bwMode="auto">
            <a:xfrm>
              <a:off x="5005" y="2619"/>
              <a:ext cx="387" cy="144"/>
            </a:xfrm>
            <a:custGeom>
              <a:avLst/>
              <a:gdLst/>
              <a:ahLst/>
              <a:cxnLst>
                <a:cxn ang="0">
                  <a:pos x="0" y="45"/>
                </a:cxn>
                <a:cxn ang="0">
                  <a:pos x="387" y="0"/>
                </a:cxn>
                <a:cxn ang="0">
                  <a:pos x="387" y="98"/>
                </a:cxn>
                <a:cxn ang="0">
                  <a:pos x="0" y="144"/>
                </a:cxn>
                <a:cxn ang="0">
                  <a:pos x="0" y="45"/>
                </a:cxn>
              </a:cxnLst>
              <a:rect l="0" t="0" r="r" b="b"/>
              <a:pathLst>
                <a:path w="387" h="144">
                  <a:moveTo>
                    <a:pt x="0" y="45"/>
                  </a:moveTo>
                  <a:lnTo>
                    <a:pt x="387" y="0"/>
                  </a:lnTo>
                  <a:lnTo>
                    <a:pt x="387" y="98"/>
                  </a:lnTo>
                  <a:lnTo>
                    <a:pt x="0" y="144"/>
                  </a:lnTo>
                  <a:lnTo>
                    <a:pt x="0" y="45"/>
                  </a:lnTo>
                  <a:close/>
                </a:path>
              </a:pathLst>
            </a:custGeom>
            <a:solidFill>
              <a:srgbClr val="FFFFE5"/>
            </a:solidFill>
            <a:ln w="9525">
              <a:noFill/>
              <a:round/>
              <a:headEnd/>
              <a:tailEnd/>
            </a:ln>
          </p:spPr>
          <p:txBody>
            <a:bodyPr/>
            <a:lstStyle/>
            <a:p>
              <a:endParaRPr lang="en-US">
                <a:solidFill>
                  <a:srgbClr val="003550"/>
                </a:solidFill>
              </a:endParaRPr>
            </a:p>
          </p:txBody>
        </p:sp>
        <p:sp>
          <p:nvSpPr>
            <p:cNvPr id="170" name="Freeform 1161"/>
            <p:cNvSpPr>
              <a:spLocks noChangeAspect="1"/>
            </p:cNvSpPr>
            <p:nvPr/>
          </p:nvSpPr>
          <p:spPr bwMode="auto">
            <a:xfrm>
              <a:off x="5005" y="2619"/>
              <a:ext cx="387" cy="144"/>
            </a:xfrm>
            <a:custGeom>
              <a:avLst/>
              <a:gdLst/>
              <a:ahLst/>
              <a:cxnLst>
                <a:cxn ang="0">
                  <a:pos x="0" y="45"/>
                </a:cxn>
                <a:cxn ang="0">
                  <a:pos x="387" y="0"/>
                </a:cxn>
                <a:cxn ang="0">
                  <a:pos x="387" y="98"/>
                </a:cxn>
                <a:cxn ang="0">
                  <a:pos x="0" y="144"/>
                </a:cxn>
                <a:cxn ang="0">
                  <a:pos x="0" y="45"/>
                </a:cxn>
              </a:cxnLst>
              <a:rect l="0" t="0" r="r" b="b"/>
              <a:pathLst>
                <a:path w="387" h="144">
                  <a:moveTo>
                    <a:pt x="0" y="45"/>
                  </a:moveTo>
                  <a:lnTo>
                    <a:pt x="387" y="0"/>
                  </a:lnTo>
                  <a:lnTo>
                    <a:pt x="387" y="98"/>
                  </a:lnTo>
                  <a:lnTo>
                    <a:pt x="0" y="144"/>
                  </a:lnTo>
                  <a:lnTo>
                    <a:pt x="0" y="4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1" name="Freeform 1162"/>
            <p:cNvSpPr>
              <a:spLocks noChangeAspect="1"/>
            </p:cNvSpPr>
            <p:nvPr/>
          </p:nvSpPr>
          <p:spPr bwMode="auto">
            <a:xfrm>
              <a:off x="5005" y="2717"/>
              <a:ext cx="387" cy="209"/>
            </a:xfrm>
            <a:custGeom>
              <a:avLst/>
              <a:gdLst/>
              <a:ahLst/>
              <a:cxnLst>
                <a:cxn ang="0">
                  <a:pos x="0" y="46"/>
                </a:cxn>
                <a:cxn ang="0">
                  <a:pos x="387" y="0"/>
                </a:cxn>
                <a:cxn ang="0">
                  <a:pos x="387" y="160"/>
                </a:cxn>
                <a:cxn ang="0">
                  <a:pos x="0" y="209"/>
                </a:cxn>
                <a:cxn ang="0">
                  <a:pos x="0" y="46"/>
                </a:cxn>
              </a:cxnLst>
              <a:rect l="0" t="0" r="r" b="b"/>
              <a:pathLst>
                <a:path w="387" h="209">
                  <a:moveTo>
                    <a:pt x="0" y="46"/>
                  </a:moveTo>
                  <a:lnTo>
                    <a:pt x="387" y="0"/>
                  </a:lnTo>
                  <a:lnTo>
                    <a:pt x="387" y="160"/>
                  </a:lnTo>
                  <a:lnTo>
                    <a:pt x="0" y="209"/>
                  </a:lnTo>
                  <a:lnTo>
                    <a:pt x="0" y="46"/>
                  </a:lnTo>
                  <a:close/>
                </a:path>
              </a:pathLst>
            </a:custGeom>
            <a:solidFill>
              <a:srgbClr val="FFFFE5"/>
            </a:solidFill>
            <a:ln w="9525">
              <a:noFill/>
              <a:round/>
              <a:headEnd/>
              <a:tailEnd/>
            </a:ln>
          </p:spPr>
          <p:txBody>
            <a:bodyPr/>
            <a:lstStyle/>
            <a:p>
              <a:endParaRPr lang="en-US">
                <a:solidFill>
                  <a:srgbClr val="003550"/>
                </a:solidFill>
              </a:endParaRPr>
            </a:p>
          </p:txBody>
        </p:sp>
        <p:sp>
          <p:nvSpPr>
            <p:cNvPr id="172" name="Freeform 1163"/>
            <p:cNvSpPr>
              <a:spLocks noChangeAspect="1"/>
            </p:cNvSpPr>
            <p:nvPr/>
          </p:nvSpPr>
          <p:spPr bwMode="auto">
            <a:xfrm>
              <a:off x="5005" y="2717"/>
              <a:ext cx="387" cy="209"/>
            </a:xfrm>
            <a:custGeom>
              <a:avLst/>
              <a:gdLst/>
              <a:ahLst/>
              <a:cxnLst>
                <a:cxn ang="0">
                  <a:pos x="0" y="46"/>
                </a:cxn>
                <a:cxn ang="0">
                  <a:pos x="387" y="0"/>
                </a:cxn>
                <a:cxn ang="0">
                  <a:pos x="387" y="160"/>
                </a:cxn>
                <a:cxn ang="0">
                  <a:pos x="0" y="209"/>
                </a:cxn>
                <a:cxn ang="0">
                  <a:pos x="0" y="46"/>
                </a:cxn>
              </a:cxnLst>
              <a:rect l="0" t="0" r="r" b="b"/>
              <a:pathLst>
                <a:path w="387" h="209">
                  <a:moveTo>
                    <a:pt x="0" y="46"/>
                  </a:moveTo>
                  <a:lnTo>
                    <a:pt x="387" y="0"/>
                  </a:lnTo>
                  <a:lnTo>
                    <a:pt x="387" y="160"/>
                  </a:lnTo>
                  <a:lnTo>
                    <a:pt x="0" y="209"/>
                  </a:lnTo>
                  <a:lnTo>
                    <a:pt x="0" y="46"/>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3" name="Freeform 1164"/>
            <p:cNvSpPr>
              <a:spLocks noChangeAspect="1"/>
            </p:cNvSpPr>
            <p:nvPr/>
          </p:nvSpPr>
          <p:spPr bwMode="auto">
            <a:xfrm>
              <a:off x="5065" y="2550"/>
              <a:ext cx="267" cy="84"/>
            </a:xfrm>
            <a:custGeom>
              <a:avLst/>
              <a:gdLst/>
              <a:ahLst/>
              <a:cxnLst>
                <a:cxn ang="0">
                  <a:pos x="0" y="34"/>
                </a:cxn>
                <a:cxn ang="0">
                  <a:pos x="267" y="0"/>
                </a:cxn>
                <a:cxn ang="0">
                  <a:pos x="267" y="50"/>
                </a:cxn>
                <a:cxn ang="0">
                  <a:pos x="0" y="84"/>
                </a:cxn>
                <a:cxn ang="0">
                  <a:pos x="0" y="34"/>
                </a:cxn>
              </a:cxnLst>
              <a:rect l="0" t="0" r="r" b="b"/>
              <a:pathLst>
                <a:path w="267" h="84">
                  <a:moveTo>
                    <a:pt x="0" y="34"/>
                  </a:moveTo>
                  <a:lnTo>
                    <a:pt x="267" y="0"/>
                  </a:lnTo>
                  <a:lnTo>
                    <a:pt x="267" y="50"/>
                  </a:lnTo>
                  <a:lnTo>
                    <a:pt x="0" y="84"/>
                  </a:lnTo>
                  <a:lnTo>
                    <a:pt x="0" y="34"/>
                  </a:lnTo>
                  <a:close/>
                </a:path>
              </a:pathLst>
            </a:custGeom>
            <a:solidFill>
              <a:srgbClr val="FFFFE5"/>
            </a:solidFill>
            <a:ln w="9525">
              <a:noFill/>
              <a:round/>
              <a:headEnd/>
              <a:tailEnd/>
            </a:ln>
          </p:spPr>
          <p:txBody>
            <a:bodyPr/>
            <a:lstStyle/>
            <a:p>
              <a:endParaRPr lang="en-US">
                <a:solidFill>
                  <a:srgbClr val="003550"/>
                </a:solidFill>
              </a:endParaRPr>
            </a:p>
          </p:txBody>
        </p:sp>
        <p:sp>
          <p:nvSpPr>
            <p:cNvPr id="174" name="Freeform 1165"/>
            <p:cNvSpPr>
              <a:spLocks noChangeAspect="1"/>
            </p:cNvSpPr>
            <p:nvPr/>
          </p:nvSpPr>
          <p:spPr bwMode="auto">
            <a:xfrm>
              <a:off x="5065" y="2550"/>
              <a:ext cx="267" cy="84"/>
            </a:xfrm>
            <a:custGeom>
              <a:avLst/>
              <a:gdLst/>
              <a:ahLst/>
              <a:cxnLst>
                <a:cxn ang="0">
                  <a:pos x="0" y="34"/>
                </a:cxn>
                <a:cxn ang="0">
                  <a:pos x="267" y="0"/>
                </a:cxn>
                <a:cxn ang="0">
                  <a:pos x="267" y="50"/>
                </a:cxn>
                <a:cxn ang="0">
                  <a:pos x="0" y="84"/>
                </a:cxn>
                <a:cxn ang="0">
                  <a:pos x="0" y="34"/>
                </a:cxn>
              </a:cxnLst>
              <a:rect l="0" t="0" r="r" b="b"/>
              <a:pathLst>
                <a:path w="267" h="84">
                  <a:moveTo>
                    <a:pt x="0" y="34"/>
                  </a:moveTo>
                  <a:lnTo>
                    <a:pt x="267" y="0"/>
                  </a:lnTo>
                  <a:lnTo>
                    <a:pt x="267" y="50"/>
                  </a:lnTo>
                  <a:lnTo>
                    <a:pt x="0" y="84"/>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5" name="Freeform 1166"/>
            <p:cNvSpPr>
              <a:spLocks noChangeAspect="1"/>
            </p:cNvSpPr>
            <p:nvPr/>
          </p:nvSpPr>
          <p:spPr bwMode="auto">
            <a:xfrm>
              <a:off x="5065" y="2649"/>
              <a:ext cx="267" cy="83"/>
            </a:xfrm>
            <a:custGeom>
              <a:avLst/>
              <a:gdLst/>
              <a:ahLst/>
              <a:cxnLst>
                <a:cxn ang="0">
                  <a:pos x="0" y="34"/>
                </a:cxn>
                <a:cxn ang="0">
                  <a:pos x="267" y="0"/>
                </a:cxn>
                <a:cxn ang="0">
                  <a:pos x="267" y="49"/>
                </a:cxn>
                <a:cxn ang="0">
                  <a:pos x="0" y="83"/>
                </a:cxn>
                <a:cxn ang="0">
                  <a:pos x="0" y="34"/>
                </a:cxn>
              </a:cxnLst>
              <a:rect l="0" t="0" r="r" b="b"/>
              <a:pathLst>
                <a:path w="267" h="83">
                  <a:moveTo>
                    <a:pt x="0" y="34"/>
                  </a:moveTo>
                  <a:lnTo>
                    <a:pt x="267" y="0"/>
                  </a:lnTo>
                  <a:lnTo>
                    <a:pt x="267" y="49"/>
                  </a:lnTo>
                  <a:lnTo>
                    <a:pt x="0" y="83"/>
                  </a:lnTo>
                  <a:lnTo>
                    <a:pt x="0" y="34"/>
                  </a:lnTo>
                  <a:close/>
                </a:path>
              </a:pathLst>
            </a:custGeom>
            <a:solidFill>
              <a:srgbClr val="FFFFE5"/>
            </a:solidFill>
            <a:ln w="9525">
              <a:noFill/>
              <a:round/>
              <a:headEnd/>
              <a:tailEnd/>
            </a:ln>
          </p:spPr>
          <p:txBody>
            <a:bodyPr/>
            <a:lstStyle/>
            <a:p>
              <a:endParaRPr lang="en-US">
                <a:solidFill>
                  <a:srgbClr val="003550"/>
                </a:solidFill>
              </a:endParaRPr>
            </a:p>
          </p:txBody>
        </p:sp>
        <p:sp>
          <p:nvSpPr>
            <p:cNvPr id="176" name="Freeform 1167"/>
            <p:cNvSpPr>
              <a:spLocks noChangeAspect="1"/>
            </p:cNvSpPr>
            <p:nvPr/>
          </p:nvSpPr>
          <p:spPr bwMode="auto">
            <a:xfrm>
              <a:off x="5065" y="2649"/>
              <a:ext cx="267" cy="83"/>
            </a:xfrm>
            <a:custGeom>
              <a:avLst/>
              <a:gdLst/>
              <a:ahLst/>
              <a:cxnLst>
                <a:cxn ang="0">
                  <a:pos x="0" y="34"/>
                </a:cxn>
                <a:cxn ang="0">
                  <a:pos x="267" y="0"/>
                </a:cxn>
                <a:cxn ang="0">
                  <a:pos x="267" y="49"/>
                </a:cxn>
                <a:cxn ang="0">
                  <a:pos x="0" y="83"/>
                </a:cxn>
                <a:cxn ang="0">
                  <a:pos x="0" y="34"/>
                </a:cxn>
              </a:cxnLst>
              <a:rect l="0" t="0" r="r" b="b"/>
              <a:pathLst>
                <a:path w="267" h="83">
                  <a:moveTo>
                    <a:pt x="0" y="34"/>
                  </a:moveTo>
                  <a:lnTo>
                    <a:pt x="267" y="0"/>
                  </a:lnTo>
                  <a:lnTo>
                    <a:pt x="267" y="49"/>
                  </a:lnTo>
                  <a:lnTo>
                    <a:pt x="0" y="83"/>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7" name="Freeform 1168"/>
            <p:cNvSpPr>
              <a:spLocks noChangeAspect="1"/>
            </p:cNvSpPr>
            <p:nvPr/>
          </p:nvSpPr>
          <p:spPr bwMode="auto">
            <a:xfrm>
              <a:off x="4993" y="2254"/>
              <a:ext cx="283" cy="141"/>
            </a:xfrm>
            <a:custGeom>
              <a:avLst/>
              <a:gdLst/>
              <a:ahLst/>
              <a:cxnLst>
                <a:cxn ang="0">
                  <a:pos x="0" y="34"/>
                </a:cxn>
                <a:cxn ang="0">
                  <a:pos x="283" y="0"/>
                </a:cxn>
                <a:cxn ang="0">
                  <a:pos x="283" y="0"/>
                </a:cxn>
                <a:cxn ang="0">
                  <a:pos x="283" y="0"/>
                </a:cxn>
                <a:cxn ang="0">
                  <a:pos x="283" y="0"/>
                </a:cxn>
                <a:cxn ang="0">
                  <a:pos x="283" y="0"/>
                </a:cxn>
                <a:cxn ang="0">
                  <a:pos x="283" y="106"/>
                </a:cxn>
                <a:cxn ang="0">
                  <a:pos x="283" y="106"/>
                </a:cxn>
                <a:cxn ang="0">
                  <a:pos x="283" y="106"/>
                </a:cxn>
                <a:cxn ang="0">
                  <a:pos x="283" y="106"/>
                </a:cxn>
                <a:cxn ang="0">
                  <a:pos x="283" y="106"/>
                </a:cxn>
                <a:cxn ang="0">
                  <a:pos x="0" y="141"/>
                </a:cxn>
                <a:cxn ang="0">
                  <a:pos x="0" y="141"/>
                </a:cxn>
                <a:cxn ang="0">
                  <a:pos x="0" y="141"/>
                </a:cxn>
                <a:cxn ang="0">
                  <a:pos x="0" y="141"/>
                </a:cxn>
                <a:cxn ang="0">
                  <a:pos x="0" y="141"/>
                </a:cxn>
                <a:cxn ang="0">
                  <a:pos x="0" y="38"/>
                </a:cxn>
                <a:cxn ang="0">
                  <a:pos x="0" y="34"/>
                </a:cxn>
                <a:cxn ang="0">
                  <a:pos x="0" y="34"/>
                </a:cxn>
                <a:cxn ang="0">
                  <a:pos x="0" y="34"/>
                </a:cxn>
                <a:cxn ang="0">
                  <a:pos x="0" y="34"/>
                </a:cxn>
              </a:cxnLst>
              <a:rect l="0" t="0" r="r" b="b"/>
              <a:pathLst>
                <a:path w="283" h="141">
                  <a:moveTo>
                    <a:pt x="0" y="34"/>
                  </a:moveTo>
                  <a:lnTo>
                    <a:pt x="283" y="0"/>
                  </a:lnTo>
                  <a:lnTo>
                    <a:pt x="283" y="0"/>
                  </a:lnTo>
                  <a:lnTo>
                    <a:pt x="283" y="0"/>
                  </a:lnTo>
                  <a:lnTo>
                    <a:pt x="283" y="0"/>
                  </a:lnTo>
                  <a:lnTo>
                    <a:pt x="283" y="0"/>
                  </a:lnTo>
                  <a:lnTo>
                    <a:pt x="283" y="106"/>
                  </a:lnTo>
                  <a:lnTo>
                    <a:pt x="283" y="106"/>
                  </a:lnTo>
                  <a:lnTo>
                    <a:pt x="283" y="106"/>
                  </a:lnTo>
                  <a:lnTo>
                    <a:pt x="283" y="106"/>
                  </a:lnTo>
                  <a:lnTo>
                    <a:pt x="283" y="106"/>
                  </a:lnTo>
                  <a:lnTo>
                    <a:pt x="0" y="141"/>
                  </a:lnTo>
                  <a:lnTo>
                    <a:pt x="0" y="141"/>
                  </a:lnTo>
                  <a:lnTo>
                    <a:pt x="0" y="141"/>
                  </a:lnTo>
                  <a:lnTo>
                    <a:pt x="0" y="141"/>
                  </a:lnTo>
                  <a:lnTo>
                    <a:pt x="0" y="141"/>
                  </a:lnTo>
                  <a:lnTo>
                    <a:pt x="0" y="38"/>
                  </a:lnTo>
                  <a:lnTo>
                    <a:pt x="0" y="34"/>
                  </a:lnTo>
                  <a:lnTo>
                    <a:pt x="0" y="34"/>
                  </a:lnTo>
                  <a:lnTo>
                    <a:pt x="0" y="34"/>
                  </a:lnTo>
                  <a:lnTo>
                    <a:pt x="0" y="34"/>
                  </a:lnTo>
                  <a:close/>
                </a:path>
              </a:pathLst>
            </a:custGeom>
            <a:solidFill>
              <a:srgbClr val="BFBFBF"/>
            </a:solidFill>
            <a:ln w="9525">
              <a:noFill/>
              <a:round/>
              <a:headEnd/>
              <a:tailEnd/>
            </a:ln>
          </p:spPr>
          <p:txBody>
            <a:bodyPr/>
            <a:lstStyle/>
            <a:p>
              <a:endParaRPr lang="en-US">
                <a:solidFill>
                  <a:srgbClr val="003550"/>
                </a:solidFill>
              </a:endParaRPr>
            </a:p>
          </p:txBody>
        </p:sp>
        <p:sp>
          <p:nvSpPr>
            <p:cNvPr id="178" name="Freeform 1169"/>
            <p:cNvSpPr>
              <a:spLocks noChangeAspect="1"/>
            </p:cNvSpPr>
            <p:nvPr/>
          </p:nvSpPr>
          <p:spPr bwMode="auto">
            <a:xfrm>
              <a:off x="4993" y="2254"/>
              <a:ext cx="283" cy="141"/>
            </a:xfrm>
            <a:custGeom>
              <a:avLst/>
              <a:gdLst/>
              <a:ahLst/>
              <a:cxnLst>
                <a:cxn ang="0">
                  <a:pos x="0" y="34"/>
                </a:cxn>
                <a:cxn ang="0">
                  <a:pos x="283" y="0"/>
                </a:cxn>
                <a:cxn ang="0">
                  <a:pos x="283" y="0"/>
                </a:cxn>
                <a:cxn ang="0">
                  <a:pos x="283" y="0"/>
                </a:cxn>
                <a:cxn ang="0">
                  <a:pos x="283" y="0"/>
                </a:cxn>
                <a:cxn ang="0">
                  <a:pos x="283" y="0"/>
                </a:cxn>
                <a:cxn ang="0">
                  <a:pos x="283" y="106"/>
                </a:cxn>
                <a:cxn ang="0">
                  <a:pos x="283" y="106"/>
                </a:cxn>
                <a:cxn ang="0">
                  <a:pos x="283" y="106"/>
                </a:cxn>
                <a:cxn ang="0">
                  <a:pos x="283" y="106"/>
                </a:cxn>
                <a:cxn ang="0">
                  <a:pos x="283" y="106"/>
                </a:cxn>
                <a:cxn ang="0">
                  <a:pos x="0" y="141"/>
                </a:cxn>
                <a:cxn ang="0">
                  <a:pos x="0" y="141"/>
                </a:cxn>
                <a:cxn ang="0">
                  <a:pos x="0" y="141"/>
                </a:cxn>
                <a:cxn ang="0">
                  <a:pos x="0" y="141"/>
                </a:cxn>
                <a:cxn ang="0">
                  <a:pos x="0" y="141"/>
                </a:cxn>
                <a:cxn ang="0">
                  <a:pos x="0" y="38"/>
                </a:cxn>
                <a:cxn ang="0">
                  <a:pos x="0" y="34"/>
                </a:cxn>
                <a:cxn ang="0">
                  <a:pos x="0" y="34"/>
                </a:cxn>
                <a:cxn ang="0">
                  <a:pos x="0" y="34"/>
                </a:cxn>
                <a:cxn ang="0">
                  <a:pos x="0" y="34"/>
                </a:cxn>
              </a:cxnLst>
              <a:rect l="0" t="0" r="r" b="b"/>
              <a:pathLst>
                <a:path w="283" h="141">
                  <a:moveTo>
                    <a:pt x="0" y="34"/>
                  </a:moveTo>
                  <a:lnTo>
                    <a:pt x="283" y="0"/>
                  </a:lnTo>
                  <a:lnTo>
                    <a:pt x="283" y="0"/>
                  </a:lnTo>
                  <a:lnTo>
                    <a:pt x="283" y="0"/>
                  </a:lnTo>
                  <a:lnTo>
                    <a:pt x="283" y="0"/>
                  </a:lnTo>
                  <a:lnTo>
                    <a:pt x="283" y="0"/>
                  </a:lnTo>
                  <a:lnTo>
                    <a:pt x="283" y="106"/>
                  </a:lnTo>
                  <a:lnTo>
                    <a:pt x="283" y="106"/>
                  </a:lnTo>
                  <a:lnTo>
                    <a:pt x="283" y="106"/>
                  </a:lnTo>
                  <a:lnTo>
                    <a:pt x="283" y="106"/>
                  </a:lnTo>
                  <a:lnTo>
                    <a:pt x="283" y="106"/>
                  </a:lnTo>
                  <a:lnTo>
                    <a:pt x="0" y="141"/>
                  </a:lnTo>
                  <a:lnTo>
                    <a:pt x="0" y="141"/>
                  </a:lnTo>
                  <a:lnTo>
                    <a:pt x="0" y="141"/>
                  </a:lnTo>
                  <a:lnTo>
                    <a:pt x="0" y="141"/>
                  </a:lnTo>
                  <a:lnTo>
                    <a:pt x="0" y="141"/>
                  </a:lnTo>
                  <a:lnTo>
                    <a:pt x="0" y="38"/>
                  </a:lnTo>
                  <a:lnTo>
                    <a:pt x="0" y="34"/>
                  </a:lnTo>
                  <a:lnTo>
                    <a:pt x="0" y="34"/>
                  </a:lnTo>
                  <a:lnTo>
                    <a:pt x="0" y="34"/>
                  </a:lnTo>
                  <a:lnTo>
                    <a:pt x="0" y="3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79" name="Freeform 1170"/>
            <p:cNvSpPr>
              <a:spLocks noChangeAspect="1"/>
            </p:cNvSpPr>
            <p:nvPr/>
          </p:nvSpPr>
          <p:spPr bwMode="auto">
            <a:xfrm>
              <a:off x="5121" y="2273"/>
              <a:ext cx="140" cy="57"/>
            </a:xfrm>
            <a:custGeom>
              <a:avLst/>
              <a:gdLst/>
              <a:ahLst/>
              <a:cxnLst>
                <a:cxn ang="0">
                  <a:pos x="0" y="15"/>
                </a:cxn>
                <a:cxn ang="0">
                  <a:pos x="140" y="0"/>
                </a:cxn>
                <a:cxn ang="0">
                  <a:pos x="140" y="42"/>
                </a:cxn>
                <a:cxn ang="0">
                  <a:pos x="0" y="57"/>
                </a:cxn>
                <a:cxn ang="0">
                  <a:pos x="0" y="15"/>
                </a:cxn>
              </a:cxnLst>
              <a:rect l="0" t="0" r="r" b="b"/>
              <a:pathLst>
                <a:path w="140" h="57">
                  <a:moveTo>
                    <a:pt x="0" y="15"/>
                  </a:moveTo>
                  <a:lnTo>
                    <a:pt x="140" y="0"/>
                  </a:lnTo>
                  <a:lnTo>
                    <a:pt x="140" y="42"/>
                  </a:lnTo>
                  <a:lnTo>
                    <a:pt x="0" y="57"/>
                  </a:lnTo>
                  <a:lnTo>
                    <a:pt x="0" y="15"/>
                  </a:lnTo>
                  <a:close/>
                </a:path>
              </a:pathLst>
            </a:custGeom>
            <a:solidFill>
              <a:srgbClr val="000000"/>
            </a:solidFill>
            <a:ln w="9525">
              <a:noFill/>
              <a:round/>
              <a:headEnd/>
              <a:tailEnd/>
            </a:ln>
          </p:spPr>
          <p:txBody>
            <a:bodyPr/>
            <a:lstStyle/>
            <a:p>
              <a:endParaRPr lang="en-US">
                <a:solidFill>
                  <a:srgbClr val="003550"/>
                </a:solidFill>
              </a:endParaRPr>
            </a:p>
          </p:txBody>
        </p:sp>
        <p:sp>
          <p:nvSpPr>
            <p:cNvPr id="180" name="Freeform 1171"/>
            <p:cNvSpPr>
              <a:spLocks noChangeAspect="1"/>
            </p:cNvSpPr>
            <p:nvPr/>
          </p:nvSpPr>
          <p:spPr bwMode="auto">
            <a:xfrm>
              <a:off x="5121" y="2273"/>
              <a:ext cx="140" cy="57"/>
            </a:xfrm>
            <a:custGeom>
              <a:avLst/>
              <a:gdLst/>
              <a:ahLst/>
              <a:cxnLst>
                <a:cxn ang="0">
                  <a:pos x="0" y="15"/>
                </a:cxn>
                <a:cxn ang="0">
                  <a:pos x="140" y="0"/>
                </a:cxn>
                <a:cxn ang="0">
                  <a:pos x="140" y="42"/>
                </a:cxn>
                <a:cxn ang="0">
                  <a:pos x="0" y="57"/>
                </a:cxn>
                <a:cxn ang="0">
                  <a:pos x="0" y="15"/>
                </a:cxn>
              </a:cxnLst>
              <a:rect l="0" t="0" r="r" b="b"/>
              <a:pathLst>
                <a:path w="140" h="57">
                  <a:moveTo>
                    <a:pt x="0" y="15"/>
                  </a:moveTo>
                  <a:lnTo>
                    <a:pt x="140" y="0"/>
                  </a:lnTo>
                  <a:lnTo>
                    <a:pt x="140" y="42"/>
                  </a:lnTo>
                  <a:lnTo>
                    <a:pt x="0" y="57"/>
                  </a:lnTo>
                  <a:lnTo>
                    <a:pt x="0" y="1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181" name="Freeform 1172"/>
            <p:cNvSpPr>
              <a:spLocks noChangeAspect="1" noEditPoints="1"/>
            </p:cNvSpPr>
            <p:nvPr/>
          </p:nvSpPr>
          <p:spPr bwMode="auto">
            <a:xfrm>
              <a:off x="5129" y="2281"/>
              <a:ext cx="120" cy="41"/>
            </a:xfrm>
            <a:custGeom>
              <a:avLst/>
              <a:gdLst/>
              <a:ahLst/>
              <a:cxnLst>
                <a:cxn ang="0">
                  <a:pos x="56" y="7"/>
                </a:cxn>
                <a:cxn ang="0">
                  <a:pos x="64" y="19"/>
                </a:cxn>
                <a:cxn ang="0">
                  <a:pos x="75" y="3"/>
                </a:cxn>
                <a:cxn ang="0">
                  <a:pos x="64" y="19"/>
                </a:cxn>
                <a:cxn ang="0">
                  <a:pos x="75" y="19"/>
                </a:cxn>
                <a:cxn ang="0">
                  <a:pos x="75" y="34"/>
                </a:cxn>
                <a:cxn ang="0">
                  <a:pos x="53" y="22"/>
                </a:cxn>
                <a:cxn ang="0">
                  <a:pos x="53" y="38"/>
                </a:cxn>
                <a:cxn ang="0">
                  <a:pos x="75" y="3"/>
                </a:cxn>
                <a:cxn ang="0">
                  <a:pos x="75" y="19"/>
                </a:cxn>
                <a:cxn ang="0">
                  <a:pos x="53" y="7"/>
                </a:cxn>
                <a:cxn ang="0">
                  <a:pos x="53" y="22"/>
                </a:cxn>
                <a:cxn ang="0">
                  <a:pos x="101" y="15"/>
                </a:cxn>
                <a:cxn ang="0">
                  <a:pos x="83" y="19"/>
                </a:cxn>
                <a:cxn ang="0">
                  <a:pos x="101" y="15"/>
                </a:cxn>
                <a:cxn ang="0">
                  <a:pos x="101" y="30"/>
                </a:cxn>
                <a:cxn ang="0">
                  <a:pos x="83" y="19"/>
                </a:cxn>
                <a:cxn ang="0">
                  <a:pos x="83" y="30"/>
                </a:cxn>
                <a:cxn ang="0">
                  <a:pos x="101" y="0"/>
                </a:cxn>
                <a:cxn ang="0">
                  <a:pos x="101" y="15"/>
                </a:cxn>
                <a:cxn ang="0">
                  <a:pos x="83" y="3"/>
                </a:cxn>
                <a:cxn ang="0">
                  <a:pos x="83" y="19"/>
                </a:cxn>
                <a:cxn ang="0">
                  <a:pos x="120" y="26"/>
                </a:cxn>
                <a:cxn ang="0">
                  <a:pos x="105" y="26"/>
                </a:cxn>
                <a:cxn ang="0">
                  <a:pos x="120" y="15"/>
                </a:cxn>
                <a:cxn ang="0">
                  <a:pos x="105" y="26"/>
                </a:cxn>
                <a:cxn ang="0">
                  <a:pos x="120" y="11"/>
                </a:cxn>
                <a:cxn ang="0">
                  <a:pos x="105" y="15"/>
                </a:cxn>
                <a:cxn ang="0">
                  <a:pos x="19" y="11"/>
                </a:cxn>
                <a:cxn ang="0">
                  <a:pos x="4" y="15"/>
                </a:cxn>
                <a:cxn ang="0">
                  <a:pos x="19" y="26"/>
                </a:cxn>
                <a:cxn ang="0">
                  <a:pos x="4" y="26"/>
                </a:cxn>
                <a:cxn ang="0">
                  <a:pos x="19" y="38"/>
                </a:cxn>
                <a:cxn ang="0">
                  <a:pos x="4" y="41"/>
                </a:cxn>
                <a:cxn ang="0">
                  <a:pos x="19" y="26"/>
                </a:cxn>
                <a:cxn ang="0">
                  <a:pos x="19" y="38"/>
                </a:cxn>
                <a:cxn ang="0">
                  <a:pos x="4" y="26"/>
                </a:cxn>
                <a:cxn ang="0">
                  <a:pos x="4" y="41"/>
                </a:cxn>
                <a:cxn ang="0">
                  <a:pos x="19" y="11"/>
                </a:cxn>
                <a:cxn ang="0">
                  <a:pos x="19" y="26"/>
                </a:cxn>
                <a:cxn ang="0">
                  <a:pos x="4" y="15"/>
                </a:cxn>
                <a:cxn ang="0">
                  <a:pos x="4" y="26"/>
                </a:cxn>
                <a:cxn ang="0">
                  <a:pos x="41" y="7"/>
                </a:cxn>
                <a:cxn ang="0">
                  <a:pos x="26" y="11"/>
                </a:cxn>
                <a:cxn ang="0">
                  <a:pos x="41" y="22"/>
                </a:cxn>
                <a:cxn ang="0">
                  <a:pos x="26" y="26"/>
                </a:cxn>
                <a:cxn ang="0">
                  <a:pos x="41" y="38"/>
                </a:cxn>
                <a:cxn ang="0">
                  <a:pos x="26" y="38"/>
                </a:cxn>
                <a:cxn ang="0">
                  <a:pos x="41" y="22"/>
                </a:cxn>
                <a:cxn ang="0">
                  <a:pos x="41" y="38"/>
                </a:cxn>
                <a:cxn ang="0">
                  <a:pos x="26" y="26"/>
                </a:cxn>
                <a:cxn ang="0">
                  <a:pos x="26" y="38"/>
                </a:cxn>
                <a:cxn ang="0">
                  <a:pos x="41" y="11"/>
                </a:cxn>
                <a:cxn ang="0">
                  <a:pos x="41" y="22"/>
                </a:cxn>
                <a:cxn ang="0">
                  <a:pos x="26" y="11"/>
                </a:cxn>
                <a:cxn ang="0">
                  <a:pos x="26" y="22"/>
                </a:cxn>
              </a:cxnLst>
              <a:rect l="0" t="0" r="r" b="b"/>
              <a:pathLst>
                <a:path w="120" h="41">
                  <a:moveTo>
                    <a:pt x="64" y="19"/>
                  </a:moveTo>
                  <a:lnTo>
                    <a:pt x="64" y="19"/>
                  </a:lnTo>
                  <a:lnTo>
                    <a:pt x="56" y="7"/>
                  </a:lnTo>
                  <a:lnTo>
                    <a:pt x="56" y="7"/>
                  </a:lnTo>
                  <a:lnTo>
                    <a:pt x="56" y="7"/>
                  </a:lnTo>
                  <a:lnTo>
                    <a:pt x="64" y="19"/>
                  </a:lnTo>
                  <a:lnTo>
                    <a:pt x="64" y="19"/>
                  </a:lnTo>
                  <a:lnTo>
                    <a:pt x="64" y="19"/>
                  </a:lnTo>
                  <a:close/>
                  <a:moveTo>
                    <a:pt x="64" y="19"/>
                  </a:moveTo>
                  <a:lnTo>
                    <a:pt x="64" y="19"/>
                  </a:lnTo>
                  <a:lnTo>
                    <a:pt x="71" y="3"/>
                  </a:lnTo>
                  <a:lnTo>
                    <a:pt x="75" y="3"/>
                  </a:lnTo>
                  <a:lnTo>
                    <a:pt x="75" y="7"/>
                  </a:lnTo>
                  <a:lnTo>
                    <a:pt x="68" y="19"/>
                  </a:lnTo>
                  <a:lnTo>
                    <a:pt x="64" y="19"/>
                  </a:lnTo>
                  <a:lnTo>
                    <a:pt x="64" y="19"/>
                  </a:lnTo>
                  <a:close/>
                  <a:moveTo>
                    <a:pt x="75" y="34"/>
                  </a:moveTo>
                  <a:lnTo>
                    <a:pt x="75" y="34"/>
                  </a:lnTo>
                  <a:lnTo>
                    <a:pt x="75" y="22"/>
                  </a:lnTo>
                  <a:lnTo>
                    <a:pt x="75" y="19"/>
                  </a:lnTo>
                  <a:lnTo>
                    <a:pt x="79" y="19"/>
                  </a:lnTo>
                  <a:lnTo>
                    <a:pt x="79" y="30"/>
                  </a:lnTo>
                  <a:lnTo>
                    <a:pt x="75" y="34"/>
                  </a:lnTo>
                  <a:lnTo>
                    <a:pt x="75" y="34"/>
                  </a:lnTo>
                  <a:close/>
                  <a:moveTo>
                    <a:pt x="53" y="38"/>
                  </a:moveTo>
                  <a:lnTo>
                    <a:pt x="53" y="34"/>
                  </a:lnTo>
                  <a:lnTo>
                    <a:pt x="53" y="22"/>
                  </a:lnTo>
                  <a:lnTo>
                    <a:pt x="53" y="22"/>
                  </a:lnTo>
                  <a:lnTo>
                    <a:pt x="53" y="22"/>
                  </a:lnTo>
                  <a:lnTo>
                    <a:pt x="53" y="34"/>
                  </a:lnTo>
                  <a:lnTo>
                    <a:pt x="53" y="38"/>
                  </a:lnTo>
                  <a:lnTo>
                    <a:pt x="53" y="38"/>
                  </a:lnTo>
                  <a:close/>
                  <a:moveTo>
                    <a:pt x="75" y="19"/>
                  </a:moveTo>
                  <a:lnTo>
                    <a:pt x="75" y="19"/>
                  </a:lnTo>
                  <a:lnTo>
                    <a:pt x="75" y="7"/>
                  </a:lnTo>
                  <a:lnTo>
                    <a:pt x="75" y="3"/>
                  </a:lnTo>
                  <a:lnTo>
                    <a:pt x="79" y="7"/>
                  </a:lnTo>
                  <a:lnTo>
                    <a:pt x="79" y="19"/>
                  </a:lnTo>
                  <a:lnTo>
                    <a:pt x="75" y="19"/>
                  </a:lnTo>
                  <a:lnTo>
                    <a:pt x="75" y="19"/>
                  </a:lnTo>
                  <a:close/>
                  <a:moveTo>
                    <a:pt x="53" y="22"/>
                  </a:moveTo>
                  <a:lnTo>
                    <a:pt x="53" y="19"/>
                  </a:lnTo>
                  <a:lnTo>
                    <a:pt x="53" y="7"/>
                  </a:lnTo>
                  <a:lnTo>
                    <a:pt x="53" y="7"/>
                  </a:lnTo>
                  <a:lnTo>
                    <a:pt x="53" y="7"/>
                  </a:lnTo>
                  <a:lnTo>
                    <a:pt x="53" y="19"/>
                  </a:lnTo>
                  <a:lnTo>
                    <a:pt x="53" y="22"/>
                  </a:lnTo>
                  <a:lnTo>
                    <a:pt x="53" y="22"/>
                  </a:lnTo>
                  <a:close/>
                  <a:moveTo>
                    <a:pt x="83" y="19"/>
                  </a:moveTo>
                  <a:lnTo>
                    <a:pt x="83" y="15"/>
                  </a:lnTo>
                  <a:lnTo>
                    <a:pt x="98" y="15"/>
                  </a:lnTo>
                  <a:lnTo>
                    <a:pt x="101" y="15"/>
                  </a:lnTo>
                  <a:lnTo>
                    <a:pt x="98" y="15"/>
                  </a:lnTo>
                  <a:lnTo>
                    <a:pt x="83" y="19"/>
                  </a:lnTo>
                  <a:lnTo>
                    <a:pt x="83" y="19"/>
                  </a:lnTo>
                  <a:lnTo>
                    <a:pt x="83" y="19"/>
                  </a:lnTo>
                  <a:close/>
                  <a:moveTo>
                    <a:pt x="101" y="30"/>
                  </a:moveTo>
                  <a:lnTo>
                    <a:pt x="98" y="30"/>
                  </a:lnTo>
                  <a:lnTo>
                    <a:pt x="98" y="19"/>
                  </a:lnTo>
                  <a:lnTo>
                    <a:pt x="101" y="15"/>
                  </a:lnTo>
                  <a:lnTo>
                    <a:pt x="101" y="15"/>
                  </a:lnTo>
                  <a:lnTo>
                    <a:pt x="101" y="30"/>
                  </a:lnTo>
                  <a:lnTo>
                    <a:pt x="101" y="30"/>
                  </a:lnTo>
                  <a:lnTo>
                    <a:pt x="101" y="30"/>
                  </a:lnTo>
                  <a:close/>
                  <a:moveTo>
                    <a:pt x="83" y="30"/>
                  </a:moveTo>
                  <a:lnTo>
                    <a:pt x="79" y="30"/>
                  </a:lnTo>
                  <a:lnTo>
                    <a:pt x="79" y="19"/>
                  </a:lnTo>
                  <a:lnTo>
                    <a:pt x="83" y="19"/>
                  </a:lnTo>
                  <a:lnTo>
                    <a:pt x="83" y="19"/>
                  </a:lnTo>
                  <a:lnTo>
                    <a:pt x="83" y="30"/>
                  </a:lnTo>
                  <a:lnTo>
                    <a:pt x="83" y="30"/>
                  </a:lnTo>
                  <a:lnTo>
                    <a:pt x="83" y="30"/>
                  </a:lnTo>
                  <a:close/>
                  <a:moveTo>
                    <a:pt x="101" y="15"/>
                  </a:moveTo>
                  <a:lnTo>
                    <a:pt x="98" y="15"/>
                  </a:lnTo>
                  <a:lnTo>
                    <a:pt x="98" y="3"/>
                  </a:lnTo>
                  <a:lnTo>
                    <a:pt x="101" y="0"/>
                  </a:lnTo>
                  <a:lnTo>
                    <a:pt x="101" y="3"/>
                  </a:lnTo>
                  <a:lnTo>
                    <a:pt x="101" y="15"/>
                  </a:lnTo>
                  <a:lnTo>
                    <a:pt x="101" y="15"/>
                  </a:lnTo>
                  <a:lnTo>
                    <a:pt x="101" y="15"/>
                  </a:lnTo>
                  <a:close/>
                  <a:moveTo>
                    <a:pt x="83" y="19"/>
                  </a:moveTo>
                  <a:lnTo>
                    <a:pt x="79" y="15"/>
                  </a:lnTo>
                  <a:lnTo>
                    <a:pt x="79" y="3"/>
                  </a:lnTo>
                  <a:lnTo>
                    <a:pt x="83" y="3"/>
                  </a:lnTo>
                  <a:lnTo>
                    <a:pt x="83" y="3"/>
                  </a:lnTo>
                  <a:lnTo>
                    <a:pt x="83" y="15"/>
                  </a:lnTo>
                  <a:lnTo>
                    <a:pt x="83" y="19"/>
                  </a:lnTo>
                  <a:lnTo>
                    <a:pt x="83" y="19"/>
                  </a:lnTo>
                  <a:close/>
                  <a:moveTo>
                    <a:pt x="105" y="26"/>
                  </a:moveTo>
                  <a:lnTo>
                    <a:pt x="105" y="26"/>
                  </a:lnTo>
                  <a:lnTo>
                    <a:pt x="120" y="26"/>
                  </a:lnTo>
                  <a:lnTo>
                    <a:pt x="120" y="26"/>
                  </a:lnTo>
                  <a:lnTo>
                    <a:pt x="120" y="26"/>
                  </a:lnTo>
                  <a:lnTo>
                    <a:pt x="105" y="30"/>
                  </a:lnTo>
                  <a:lnTo>
                    <a:pt x="105" y="26"/>
                  </a:lnTo>
                  <a:lnTo>
                    <a:pt x="105" y="26"/>
                  </a:lnTo>
                  <a:close/>
                  <a:moveTo>
                    <a:pt x="105" y="26"/>
                  </a:moveTo>
                  <a:lnTo>
                    <a:pt x="105" y="22"/>
                  </a:lnTo>
                  <a:lnTo>
                    <a:pt x="120" y="15"/>
                  </a:lnTo>
                  <a:lnTo>
                    <a:pt x="120" y="15"/>
                  </a:lnTo>
                  <a:lnTo>
                    <a:pt x="120" y="15"/>
                  </a:lnTo>
                  <a:lnTo>
                    <a:pt x="109" y="26"/>
                  </a:lnTo>
                  <a:lnTo>
                    <a:pt x="105" y="26"/>
                  </a:lnTo>
                  <a:lnTo>
                    <a:pt x="105" y="26"/>
                  </a:lnTo>
                  <a:close/>
                  <a:moveTo>
                    <a:pt x="105" y="15"/>
                  </a:moveTo>
                  <a:lnTo>
                    <a:pt x="105" y="11"/>
                  </a:lnTo>
                  <a:lnTo>
                    <a:pt x="120" y="11"/>
                  </a:lnTo>
                  <a:lnTo>
                    <a:pt x="120" y="11"/>
                  </a:lnTo>
                  <a:lnTo>
                    <a:pt x="120" y="11"/>
                  </a:lnTo>
                  <a:lnTo>
                    <a:pt x="105" y="15"/>
                  </a:lnTo>
                  <a:lnTo>
                    <a:pt x="105" y="15"/>
                  </a:lnTo>
                  <a:lnTo>
                    <a:pt x="105" y="15"/>
                  </a:lnTo>
                  <a:close/>
                  <a:moveTo>
                    <a:pt x="4" y="15"/>
                  </a:moveTo>
                  <a:lnTo>
                    <a:pt x="4" y="11"/>
                  </a:lnTo>
                  <a:lnTo>
                    <a:pt x="19" y="11"/>
                  </a:lnTo>
                  <a:lnTo>
                    <a:pt x="19" y="11"/>
                  </a:lnTo>
                  <a:lnTo>
                    <a:pt x="19" y="11"/>
                  </a:lnTo>
                  <a:lnTo>
                    <a:pt x="4" y="15"/>
                  </a:lnTo>
                  <a:lnTo>
                    <a:pt x="4" y="15"/>
                  </a:lnTo>
                  <a:lnTo>
                    <a:pt x="4" y="15"/>
                  </a:lnTo>
                  <a:close/>
                  <a:moveTo>
                    <a:pt x="4" y="26"/>
                  </a:moveTo>
                  <a:lnTo>
                    <a:pt x="4" y="26"/>
                  </a:lnTo>
                  <a:lnTo>
                    <a:pt x="19" y="26"/>
                  </a:lnTo>
                  <a:lnTo>
                    <a:pt x="19" y="26"/>
                  </a:lnTo>
                  <a:lnTo>
                    <a:pt x="19" y="26"/>
                  </a:lnTo>
                  <a:lnTo>
                    <a:pt x="4" y="30"/>
                  </a:lnTo>
                  <a:lnTo>
                    <a:pt x="4" y="26"/>
                  </a:lnTo>
                  <a:lnTo>
                    <a:pt x="4" y="26"/>
                  </a:lnTo>
                  <a:close/>
                  <a:moveTo>
                    <a:pt x="4" y="41"/>
                  </a:moveTo>
                  <a:lnTo>
                    <a:pt x="4" y="41"/>
                  </a:lnTo>
                  <a:lnTo>
                    <a:pt x="19" y="38"/>
                  </a:lnTo>
                  <a:lnTo>
                    <a:pt x="19" y="38"/>
                  </a:lnTo>
                  <a:lnTo>
                    <a:pt x="19" y="41"/>
                  </a:lnTo>
                  <a:lnTo>
                    <a:pt x="4" y="41"/>
                  </a:lnTo>
                  <a:lnTo>
                    <a:pt x="4" y="41"/>
                  </a:lnTo>
                  <a:lnTo>
                    <a:pt x="4" y="41"/>
                  </a:lnTo>
                  <a:close/>
                  <a:moveTo>
                    <a:pt x="19" y="38"/>
                  </a:moveTo>
                  <a:lnTo>
                    <a:pt x="19" y="38"/>
                  </a:lnTo>
                  <a:lnTo>
                    <a:pt x="19" y="26"/>
                  </a:lnTo>
                  <a:lnTo>
                    <a:pt x="19" y="26"/>
                  </a:lnTo>
                  <a:lnTo>
                    <a:pt x="22" y="26"/>
                  </a:lnTo>
                  <a:lnTo>
                    <a:pt x="22" y="38"/>
                  </a:lnTo>
                  <a:lnTo>
                    <a:pt x="19" y="38"/>
                  </a:lnTo>
                  <a:lnTo>
                    <a:pt x="19" y="38"/>
                  </a:lnTo>
                  <a:close/>
                  <a:moveTo>
                    <a:pt x="4" y="41"/>
                  </a:moveTo>
                  <a:lnTo>
                    <a:pt x="0" y="41"/>
                  </a:lnTo>
                  <a:lnTo>
                    <a:pt x="0" y="30"/>
                  </a:lnTo>
                  <a:lnTo>
                    <a:pt x="4" y="26"/>
                  </a:lnTo>
                  <a:lnTo>
                    <a:pt x="4" y="30"/>
                  </a:lnTo>
                  <a:lnTo>
                    <a:pt x="4" y="41"/>
                  </a:lnTo>
                  <a:lnTo>
                    <a:pt x="4" y="41"/>
                  </a:lnTo>
                  <a:lnTo>
                    <a:pt x="4" y="41"/>
                  </a:lnTo>
                  <a:close/>
                  <a:moveTo>
                    <a:pt x="19" y="26"/>
                  </a:moveTo>
                  <a:lnTo>
                    <a:pt x="19" y="22"/>
                  </a:lnTo>
                  <a:lnTo>
                    <a:pt x="19" y="15"/>
                  </a:lnTo>
                  <a:lnTo>
                    <a:pt x="19" y="11"/>
                  </a:lnTo>
                  <a:lnTo>
                    <a:pt x="22" y="15"/>
                  </a:lnTo>
                  <a:lnTo>
                    <a:pt x="22" y="22"/>
                  </a:lnTo>
                  <a:lnTo>
                    <a:pt x="19" y="26"/>
                  </a:lnTo>
                  <a:lnTo>
                    <a:pt x="19" y="26"/>
                  </a:lnTo>
                  <a:close/>
                  <a:moveTo>
                    <a:pt x="4" y="26"/>
                  </a:moveTo>
                  <a:lnTo>
                    <a:pt x="0" y="26"/>
                  </a:lnTo>
                  <a:lnTo>
                    <a:pt x="0" y="15"/>
                  </a:lnTo>
                  <a:lnTo>
                    <a:pt x="4" y="15"/>
                  </a:lnTo>
                  <a:lnTo>
                    <a:pt x="4" y="15"/>
                  </a:lnTo>
                  <a:lnTo>
                    <a:pt x="4" y="26"/>
                  </a:lnTo>
                  <a:lnTo>
                    <a:pt x="4" y="26"/>
                  </a:lnTo>
                  <a:lnTo>
                    <a:pt x="4" y="26"/>
                  </a:lnTo>
                  <a:close/>
                  <a:moveTo>
                    <a:pt x="26" y="11"/>
                  </a:moveTo>
                  <a:lnTo>
                    <a:pt x="26" y="11"/>
                  </a:lnTo>
                  <a:lnTo>
                    <a:pt x="41" y="7"/>
                  </a:lnTo>
                  <a:lnTo>
                    <a:pt x="41" y="7"/>
                  </a:lnTo>
                  <a:lnTo>
                    <a:pt x="41" y="11"/>
                  </a:lnTo>
                  <a:lnTo>
                    <a:pt x="26" y="11"/>
                  </a:lnTo>
                  <a:lnTo>
                    <a:pt x="26" y="11"/>
                  </a:lnTo>
                  <a:lnTo>
                    <a:pt x="26" y="11"/>
                  </a:lnTo>
                  <a:close/>
                  <a:moveTo>
                    <a:pt x="26" y="26"/>
                  </a:moveTo>
                  <a:lnTo>
                    <a:pt x="26" y="22"/>
                  </a:lnTo>
                  <a:lnTo>
                    <a:pt x="41" y="22"/>
                  </a:lnTo>
                  <a:lnTo>
                    <a:pt x="41" y="22"/>
                  </a:lnTo>
                  <a:lnTo>
                    <a:pt x="41" y="22"/>
                  </a:lnTo>
                  <a:lnTo>
                    <a:pt x="26" y="26"/>
                  </a:lnTo>
                  <a:lnTo>
                    <a:pt x="26" y="26"/>
                  </a:lnTo>
                  <a:lnTo>
                    <a:pt x="26" y="26"/>
                  </a:lnTo>
                  <a:close/>
                  <a:moveTo>
                    <a:pt x="26" y="38"/>
                  </a:moveTo>
                  <a:lnTo>
                    <a:pt x="26" y="38"/>
                  </a:lnTo>
                  <a:lnTo>
                    <a:pt x="41" y="38"/>
                  </a:lnTo>
                  <a:lnTo>
                    <a:pt x="41" y="38"/>
                  </a:lnTo>
                  <a:lnTo>
                    <a:pt x="41" y="38"/>
                  </a:lnTo>
                  <a:lnTo>
                    <a:pt x="26" y="38"/>
                  </a:lnTo>
                  <a:lnTo>
                    <a:pt x="26" y="38"/>
                  </a:lnTo>
                  <a:lnTo>
                    <a:pt x="26" y="38"/>
                  </a:lnTo>
                  <a:close/>
                  <a:moveTo>
                    <a:pt x="41" y="38"/>
                  </a:moveTo>
                  <a:lnTo>
                    <a:pt x="41" y="34"/>
                  </a:lnTo>
                  <a:lnTo>
                    <a:pt x="41" y="22"/>
                  </a:lnTo>
                  <a:lnTo>
                    <a:pt x="41" y="22"/>
                  </a:lnTo>
                  <a:lnTo>
                    <a:pt x="45" y="22"/>
                  </a:lnTo>
                  <a:lnTo>
                    <a:pt x="45" y="34"/>
                  </a:lnTo>
                  <a:lnTo>
                    <a:pt x="41" y="38"/>
                  </a:lnTo>
                  <a:lnTo>
                    <a:pt x="41" y="38"/>
                  </a:lnTo>
                  <a:close/>
                  <a:moveTo>
                    <a:pt x="26" y="38"/>
                  </a:moveTo>
                  <a:lnTo>
                    <a:pt x="26" y="38"/>
                  </a:lnTo>
                  <a:lnTo>
                    <a:pt x="26" y="26"/>
                  </a:lnTo>
                  <a:lnTo>
                    <a:pt x="26" y="26"/>
                  </a:lnTo>
                  <a:lnTo>
                    <a:pt x="26" y="26"/>
                  </a:lnTo>
                  <a:lnTo>
                    <a:pt x="26" y="38"/>
                  </a:lnTo>
                  <a:lnTo>
                    <a:pt x="26" y="38"/>
                  </a:lnTo>
                  <a:lnTo>
                    <a:pt x="26" y="38"/>
                  </a:lnTo>
                  <a:close/>
                  <a:moveTo>
                    <a:pt x="41" y="22"/>
                  </a:moveTo>
                  <a:lnTo>
                    <a:pt x="41" y="22"/>
                  </a:lnTo>
                  <a:lnTo>
                    <a:pt x="41" y="11"/>
                  </a:lnTo>
                  <a:lnTo>
                    <a:pt x="41" y="11"/>
                  </a:lnTo>
                  <a:lnTo>
                    <a:pt x="45" y="11"/>
                  </a:lnTo>
                  <a:lnTo>
                    <a:pt x="45" y="22"/>
                  </a:lnTo>
                  <a:lnTo>
                    <a:pt x="41" y="22"/>
                  </a:lnTo>
                  <a:lnTo>
                    <a:pt x="41" y="22"/>
                  </a:lnTo>
                  <a:close/>
                  <a:moveTo>
                    <a:pt x="26" y="22"/>
                  </a:moveTo>
                  <a:lnTo>
                    <a:pt x="26" y="22"/>
                  </a:lnTo>
                  <a:lnTo>
                    <a:pt x="26" y="11"/>
                  </a:lnTo>
                  <a:lnTo>
                    <a:pt x="26" y="11"/>
                  </a:lnTo>
                  <a:lnTo>
                    <a:pt x="26" y="11"/>
                  </a:lnTo>
                  <a:lnTo>
                    <a:pt x="26" y="22"/>
                  </a:lnTo>
                  <a:lnTo>
                    <a:pt x="26" y="22"/>
                  </a:lnTo>
                  <a:lnTo>
                    <a:pt x="26" y="22"/>
                  </a:lnTo>
                  <a:close/>
                </a:path>
              </a:pathLst>
            </a:custGeom>
            <a:solidFill>
              <a:srgbClr val="FF0000"/>
            </a:solidFill>
            <a:ln w="9525">
              <a:noFill/>
              <a:round/>
              <a:headEnd/>
              <a:tailEnd/>
            </a:ln>
          </p:spPr>
          <p:txBody>
            <a:bodyPr/>
            <a:lstStyle/>
            <a:p>
              <a:endParaRPr lang="en-US">
                <a:solidFill>
                  <a:srgbClr val="003550"/>
                </a:solidFill>
              </a:endParaRPr>
            </a:p>
          </p:txBody>
        </p:sp>
        <p:sp>
          <p:nvSpPr>
            <p:cNvPr id="182" name="Freeform 1173"/>
            <p:cNvSpPr>
              <a:spLocks noChangeAspect="1"/>
            </p:cNvSpPr>
            <p:nvPr/>
          </p:nvSpPr>
          <p:spPr bwMode="auto">
            <a:xfrm>
              <a:off x="5185" y="2288"/>
              <a:ext cx="8" cy="12"/>
            </a:xfrm>
            <a:custGeom>
              <a:avLst/>
              <a:gdLst/>
              <a:ahLst/>
              <a:cxnLst>
                <a:cxn ang="0">
                  <a:pos x="8" y="12"/>
                </a:cxn>
                <a:cxn ang="0">
                  <a:pos x="8" y="12"/>
                </a:cxn>
                <a:cxn ang="0">
                  <a:pos x="0" y="0"/>
                </a:cxn>
                <a:cxn ang="0">
                  <a:pos x="0" y="0"/>
                </a:cxn>
                <a:cxn ang="0">
                  <a:pos x="0" y="0"/>
                </a:cxn>
                <a:cxn ang="0">
                  <a:pos x="8" y="12"/>
                </a:cxn>
                <a:cxn ang="0">
                  <a:pos x="8" y="12"/>
                </a:cxn>
              </a:cxnLst>
              <a:rect l="0" t="0" r="r" b="b"/>
              <a:pathLst>
                <a:path w="8" h="12">
                  <a:moveTo>
                    <a:pt x="8" y="12"/>
                  </a:moveTo>
                  <a:lnTo>
                    <a:pt x="8" y="12"/>
                  </a:lnTo>
                  <a:lnTo>
                    <a:pt x="0" y="0"/>
                  </a:lnTo>
                  <a:lnTo>
                    <a:pt x="0" y="0"/>
                  </a:lnTo>
                  <a:lnTo>
                    <a:pt x="0" y="0"/>
                  </a:lnTo>
                  <a:lnTo>
                    <a:pt x="8" y="12"/>
                  </a:lnTo>
                  <a:lnTo>
                    <a:pt x="8" y="12"/>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3" name="Freeform 1174"/>
            <p:cNvSpPr>
              <a:spLocks noChangeAspect="1"/>
            </p:cNvSpPr>
            <p:nvPr/>
          </p:nvSpPr>
          <p:spPr bwMode="auto">
            <a:xfrm>
              <a:off x="5193" y="2284"/>
              <a:ext cx="11" cy="16"/>
            </a:xfrm>
            <a:custGeom>
              <a:avLst/>
              <a:gdLst/>
              <a:ahLst/>
              <a:cxnLst>
                <a:cxn ang="0">
                  <a:pos x="4" y="16"/>
                </a:cxn>
                <a:cxn ang="0">
                  <a:pos x="0" y="16"/>
                </a:cxn>
                <a:cxn ang="0">
                  <a:pos x="11" y="0"/>
                </a:cxn>
                <a:cxn ang="0">
                  <a:pos x="11" y="0"/>
                </a:cxn>
                <a:cxn ang="0">
                  <a:pos x="11" y="4"/>
                </a:cxn>
                <a:cxn ang="0">
                  <a:pos x="4" y="16"/>
                </a:cxn>
                <a:cxn ang="0">
                  <a:pos x="4" y="16"/>
                </a:cxn>
              </a:cxnLst>
              <a:rect l="0" t="0" r="r" b="b"/>
              <a:pathLst>
                <a:path w="11" h="16">
                  <a:moveTo>
                    <a:pt x="4" y="16"/>
                  </a:moveTo>
                  <a:lnTo>
                    <a:pt x="0" y="16"/>
                  </a:lnTo>
                  <a:lnTo>
                    <a:pt x="11" y="0"/>
                  </a:lnTo>
                  <a:lnTo>
                    <a:pt x="11" y="0"/>
                  </a:lnTo>
                  <a:lnTo>
                    <a:pt x="11" y="4"/>
                  </a:lnTo>
                  <a:lnTo>
                    <a:pt x="4" y="16"/>
                  </a:lnTo>
                  <a:lnTo>
                    <a:pt x="4" y="16"/>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4" name="Freeform 1175"/>
            <p:cNvSpPr>
              <a:spLocks noChangeAspect="1"/>
            </p:cNvSpPr>
            <p:nvPr/>
          </p:nvSpPr>
          <p:spPr bwMode="auto">
            <a:xfrm>
              <a:off x="5204" y="2300"/>
              <a:ext cx="1" cy="15"/>
            </a:xfrm>
            <a:custGeom>
              <a:avLst/>
              <a:gdLst/>
              <a:ahLst/>
              <a:cxnLst>
                <a:cxn ang="0">
                  <a:pos x="0" y="15"/>
                </a:cxn>
                <a:cxn ang="0">
                  <a:pos x="0" y="15"/>
                </a:cxn>
                <a:cxn ang="0">
                  <a:pos x="0" y="0"/>
                </a:cxn>
                <a:cxn ang="0">
                  <a:pos x="0" y="0"/>
                </a:cxn>
                <a:cxn ang="0">
                  <a:pos x="0" y="0"/>
                </a:cxn>
                <a:cxn ang="0">
                  <a:pos x="0" y="11"/>
                </a:cxn>
                <a:cxn ang="0">
                  <a:pos x="0" y="15"/>
                </a:cxn>
              </a:cxnLst>
              <a:rect l="0" t="0" r="r" b="b"/>
              <a:pathLst>
                <a:path h="15">
                  <a:moveTo>
                    <a:pt x="0" y="15"/>
                  </a:moveTo>
                  <a:lnTo>
                    <a:pt x="0" y="15"/>
                  </a:lnTo>
                  <a:lnTo>
                    <a:pt x="0" y="0"/>
                  </a:lnTo>
                  <a:lnTo>
                    <a:pt x="0" y="0"/>
                  </a:lnTo>
                  <a:lnTo>
                    <a:pt x="0" y="0"/>
                  </a:lnTo>
                  <a:lnTo>
                    <a:pt x="0" y="11"/>
                  </a:lnTo>
                  <a:lnTo>
                    <a:pt x="0"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5" name="Freeform 1176"/>
            <p:cNvSpPr>
              <a:spLocks noChangeAspect="1"/>
            </p:cNvSpPr>
            <p:nvPr/>
          </p:nvSpPr>
          <p:spPr bwMode="auto">
            <a:xfrm>
              <a:off x="5182" y="2303"/>
              <a:ext cx="3" cy="16"/>
            </a:xfrm>
            <a:custGeom>
              <a:avLst/>
              <a:gdLst/>
              <a:ahLst/>
              <a:cxnLst>
                <a:cxn ang="0">
                  <a:pos x="0" y="16"/>
                </a:cxn>
                <a:cxn ang="0">
                  <a:pos x="0" y="12"/>
                </a:cxn>
                <a:cxn ang="0">
                  <a:pos x="0" y="0"/>
                </a:cxn>
                <a:cxn ang="0">
                  <a:pos x="0" y="0"/>
                </a:cxn>
                <a:cxn ang="0">
                  <a:pos x="3" y="0"/>
                </a:cxn>
                <a:cxn ang="0">
                  <a:pos x="3" y="12"/>
                </a:cxn>
                <a:cxn ang="0">
                  <a:pos x="0" y="16"/>
                </a:cxn>
              </a:cxnLst>
              <a:rect l="0" t="0" r="r" b="b"/>
              <a:pathLst>
                <a:path w="3" h="16">
                  <a:moveTo>
                    <a:pt x="0" y="16"/>
                  </a:moveTo>
                  <a:lnTo>
                    <a:pt x="0" y="12"/>
                  </a:lnTo>
                  <a:lnTo>
                    <a:pt x="0" y="0"/>
                  </a:lnTo>
                  <a:lnTo>
                    <a:pt x="0" y="0"/>
                  </a:lnTo>
                  <a:lnTo>
                    <a:pt x="3" y="0"/>
                  </a:lnTo>
                  <a:lnTo>
                    <a:pt x="3" y="12"/>
                  </a:lnTo>
                  <a:lnTo>
                    <a:pt x="0" y="16"/>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6" name="Freeform 1177"/>
            <p:cNvSpPr>
              <a:spLocks noChangeAspect="1"/>
            </p:cNvSpPr>
            <p:nvPr/>
          </p:nvSpPr>
          <p:spPr bwMode="auto">
            <a:xfrm>
              <a:off x="5204" y="2284"/>
              <a:ext cx="1" cy="16"/>
            </a:xfrm>
            <a:custGeom>
              <a:avLst/>
              <a:gdLst/>
              <a:ahLst/>
              <a:cxnLst>
                <a:cxn ang="0">
                  <a:pos x="0" y="16"/>
                </a:cxn>
                <a:cxn ang="0">
                  <a:pos x="0" y="16"/>
                </a:cxn>
                <a:cxn ang="0">
                  <a:pos x="0" y="4"/>
                </a:cxn>
                <a:cxn ang="0">
                  <a:pos x="0" y="0"/>
                </a:cxn>
                <a:cxn ang="0">
                  <a:pos x="0" y="4"/>
                </a:cxn>
                <a:cxn ang="0">
                  <a:pos x="0" y="16"/>
                </a:cxn>
                <a:cxn ang="0">
                  <a:pos x="0" y="16"/>
                </a:cxn>
              </a:cxnLst>
              <a:rect l="0" t="0" r="r" b="b"/>
              <a:pathLst>
                <a:path h="16">
                  <a:moveTo>
                    <a:pt x="0" y="16"/>
                  </a:moveTo>
                  <a:lnTo>
                    <a:pt x="0" y="16"/>
                  </a:lnTo>
                  <a:lnTo>
                    <a:pt x="0" y="4"/>
                  </a:lnTo>
                  <a:lnTo>
                    <a:pt x="0" y="0"/>
                  </a:lnTo>
                  <a:lnTo>
                    <a:pt x="0" y="4"/>
                  </a:lnTo>
                  <a:lnTo>
                    <a:pt x="0" y="16"/>
                  </a:lnTo>
                  <a:lnTo>
                    <a:pt x="0" y="16"/>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7" name="Freeform 1178"/>
            <p:cNvSpPr>
              <a:spLocks noChangeAspect="1"/>
            </p:cNvSpPr>
            <p:nvPr/>
          </p:nvSpPr>
          <p:spPr bwMode="auto">
            <a:xfrm>
              <a:off x="5182" y="2288"/>
              <a:ext cx="3" cy="12"/>
            </a:xfrm>
            <a:custGeom>
              <a:avLst/>
              <a:gdLst/>
              <a:ahLst/>
              <a:cxnLst>
                <a:cxn ang="0">
                  <a:pos x="0" y="12"/>
                </a:cxn>
                <a:cxn ang="0">
                  <a:pos x="0" y="12"/>
                </a:cxn>
                <a:cxn ang="0">
                  <a:pos x="0" y="0"/>
                </a:cxn>
                <a:cxn ang="0">
                  <a:pos x="0" y="0"/>
                </a:cxn>
                <a:cxn ang="0">
                  <a:pos x="3" y="0"/>
                </a:cxn>
                <a:cxn ang="0">
                  <a:pos x="3" y="12"/>
                </a:cxn>
                <a:cxn ang="0">
                  <a:pos x="0" y="12"/>
                </a:cxn>
              </a:cxnLst>
              <a:rect l="0" t="0" r="r" b="b"/>
              <a:pathLst>
                <a:path w="3" h="12">
                  <a:moveTo>
                    <a:pt x="0" y="12"/>
                  </a:moveTo>
                  <a:lnTo>
                    <a:pt x="0" y="12"/>
                  </a:lnTo>
                  <a:lnTo>
                    <a:pt x="0" y="0"/>
                  </a:lnTo>
                  <a:lnTo>
                    <a:pt x="0" y="0"/>
                  </a:lnTo>
                  <a:lnTo>
                    <a:pt x="3" y="0"/>
                  </a:lnTo>
                  <a:lnTo>
                    <a:pt x="3" y="12"/>
                  </a:lnTo>
                  <a:lnTo>
                    <a:pt x="0" y="12"/>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8" name="Freeform 1179"/>
            <p:cNvSpPr>
              <a:spLocks noChangeAspect="1"/>
            </p:cNvSpPr>
            <p:nvPr/>
          </p:nvSpPr>
          <p:spPr bwMode="auto">
            <a:xfrm>
              <a:off x="5212" y="2296"/>
              <a:ext cx="18" cy="4"/>
            </a:xfrm>
            <a:custGeom>
              <a:avLst/>
              <a:gdLst/>
              <a:ahLst/>
              <a:cxnLst>
                <a:cxn ang="0">
                  <a:pos x="0" y="4"/>
                </a:cxn>
                <a:cxn ang="0">
                  <a:pos x="0" y="0"/>
                </a:cxn>
                <a:cxn ang="0">
                  <a:pos x="15" y="0"/>
                </a:cxn>
                <a:cxn ang="0">
                  <a:pos x="18" y="0"/>
                </a:cxn>
                <a:cxn ang="0">
                  <a:pos x="15" y="0"/>
                </a:cxn>
                <a:cxn ang="0">
                  <a:pos x="0" y="4"/>
                </a:cxn>
                <a:cxn ang="0">
                  <a:pos x="0" y="4"/>
                </a:cxn>
              </a:cxnLst>
              <a:rect l="0" t="0" r="r" b="b"/>
              <a:pathLst>
                <a:path w="18" h="4">
                  <a:moveTo>
                    <a:pt x="0" y="4"/>
                  </a:moveTo>
                  <a:lnTo>
                    <a:pt x="0" y="0"/>
                  </a:lnTo>
                  <a:lnTo>
                    <a:pt x="15" y="0"/>
                  </a:lnTo>
                  <a:lnTo>
                    <a:pt x="18" y="0"/>
                  </a:lnTo>
                  <a:lnTo>
                    <a:pt x="15" y="0"/>
                  </a:lnTo>
                  <a:lnTo>
                    <a:pt x="0" y="4"/>
                  </a:lnTo>
                  <a:lnTo>
                    <a:pt x="0" y="4"/>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89" name="Freeform 1180"/>
            <p:cNvSpPr>
              <a:spLocks noChangeAspect="1"/>
            </p:cNvSpPr>
            <p:nvPr/>
          </p:nvSpPr>
          <p:spPr bwMode="auto">
            <a:xfrm>
              <a:off x="5230" y="2296"/>
              <a:ext cx="1" cy="15"/>
            </a:xfrm>
            <a:custGeom>
              <a:avLst/>
              <a:gdLst/>
              <a:ahLst/>
              <a:cxnLst>
                <a:cxn ang="0">
                  <a:pos x="0" y="15"/>
                </a:cxn>
                <a:cxn ang="0">
                  <a:pos x="0" y="15"/>
                </a:cxn>
                <a:cxn ang="0">
                  <a:pos x="0" y="4"/>
                </a:cxn>
                <a:cxn ang="0">
                  <a:pos x="0" y="0"/>
                </a:cxn>
                <a:cxn ang="0">
                  <a:pos x="0" y="0"/>
                </a:cxn>
                <a:cxn ang="0">
                  <a:pos x="0" y="15"/>
                </a:cxn>
                <a:cxn ang="0">
                  <a:pos x="0" y="15"/>
                </a:cxn>
              </a:cxnLst>
              <a:rect l="0" t="0" r="r" b="b"/>
              <a:pathLst>
                <a:path h="15">
                  <a:moveTo>
                    <a:pt x="0" y="15"/>
                  </a:moveTo>
                  <a:lnTo>
                    <a:pt x="0" y="15"/>
                  </a:lnTo>
                  <a:lnTo>
                    <a:pt x="0" y="4"/>
                  </a:lnTo>
                  <a:lnTo>
                    <a:pt x="0" y="0"/>
                  </a:lnTo>
                  <a:lnTo>
                    <a:pt x="0" y="0"/>
                  </a:lnTo>
                  <a:lnTo>
                    <a:pt x="0" y="15"/>
                  </a:lnTo>
                  <a:lnTo>
                    <a:pt x="0"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0" name="Freeform 1181"/>
            <p:cNvSpPr>
              <a:spLocks noChangeAspect="1"/>
            </p:cNvSpPr>
            <p:nvPr/>
          </p:nvSpPr>
          <p:spPr bwMode="auto">
            <a:xfrm>
              <a:off x="5212" y="2300"/>
              <a:ext cx="1" cy="11"/>
            </a:xfrm>
            <a:custGeom>
              <a:avLst/>
              <a:gdLst/>
              <a:ahLst/>
              <a:cxnLst>
                <a:cxn ang="0">
                  <a:pos x="0" y="11"/>
                </a:cxn>
                <a:cxn ang="0">
                  <a:pos x="0" y="11"/>
                </a:cxn>
                <a:cxn ang="0">
                  <a:pos x="0" y="0"/>
                </a:cxn>
                <a:cxn ang="0">
                  <a:pos x="0" y="0"/>
                </a:cxn>
                <a:cxn ang="0">
                  <a:pos x="0" y="0"/>
                </a:cxn>
                <a:cxn ang="0">
                  <a:pos x="0" y="11"/>
                </a:cxn>
                <a:cxn ang="0">
                  <a:pos x="0" y="11"/>
                </a:cxn>
              </a:cxnLst>
              <a:rect l="0" t="0" r="r" b="b"/>
              <a:pathLst>
                <a:path h="11">
                  <a:moveTo>
                    <a:pt x="0" y="11"/>
                  </a:moveTo>
                  <a:lnTo>
                    <a:pt x="0" y="11"/>
                  </a:lnTo>
                  <a:lnTo>
                    <a:pt x="0" y="0"/>
                  </a:lnTo>
                  <a:lnTo>
                    <a:pt x="0" y="0"/>
                  </a:lnTo>
                  <a:lnTo>
                    <a:pt x="0" y="0"/>
                  </a:lnTo>
                  <a:lnTo>
                    <a:pt x="0" y="11"/>
                  </a:lnTo>
                  <a:lnTo>
                    <a:pt x="0" y="11"/>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1" name="Freeform 1182"/>
            <p:cNvSpPr>
              <a:spLocks noChangeAspect="1"/>
            </p:cNvSpPr>
            <p:nvPr/>
          </p:nvSpPr>
          <p:spPr bwMode="auto">
            <a:xfrm>
              <a:off x="5230" y="2281"/>
              <a:ext cx="1" cy="15"/>
            </a:xfrm>
            <a:custGeom>
              <a:avLst/>
              <a:gdLst/>
              <a:ahLst/>
              <a:cxnLst>
                <a:cxn ang="0">
                  <a:pos x="0" y="15"/>
                </a:cxn>
                <a:cxn ang="0">
                  <a:pos x="0" y="15"/>
                </a:cxn>
                <a:cxn ang="0">
                  <a:pos x="0" y="3"/>
                </a:cxn>
                <a:cxn ang="0">
                  <a:pos x="0" y="0"/>
                </a:cxn>
                <a:cxn ang="0">
                  <a:pos x="0" y="3"/>
                </a:cxn>
                <a:cxn ang="0">
                  <a:pos x="0" y="15"/>
                </a:cxn>
                <a:cxn ang="0">
                  <a:pos x="0" y="15"/>
                </a:cxn>
              </a:cxnLst>
              <a:rect l="0" t="0" r="r" b="b"/>
              <a:pathLst>
                <a:path h="15">
                  <a:moveTo>
                    <a:pt x="0" y="15"/>
                  </a:moveTo>
                  <a:lnTo>
                    <a:pt x="0" y="15"/>
                  </a:lnTo>
                  <a:lnTo>
                    <a:pt x="0" y="3"/>
                  </a:lnTo>
                  <a:lnTo>
                    <a:pt x="0" y="0"/>
                  </a:lnTo>
                  <a:lnTo>
                    <a:pt x="0" y="3"/>
                  </a:lnTo>
                  <a:lnTo>
                    <a:pt x="0" y="15"/>
                  </a:lnTo>
                  <a:lnTo>
                    <a:pt x="0"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2" name="Freeform 1183"/>
            <p:cNvSpPr>
              <a:spLocks noChangeAspect="1"/>
            </p:cNvSpPr>
            <p:nvPr/>
          </p:nvSpPr>
          <p:spPr bwMode="auto">
            <a:xfrm>
              <a:off x="5212" y="2284"/>
              <a:ext cx="1" cy="16"/>
            </a:xfrm>
            <a:custGeom>
              <a:avLst/>
              <a:gdLst/>
              <a:ahLst/>
              <a:cxnLst>
                <a:cxn ang="0">
                  <a:pos x="0" y="16"/>
                </a:cxn>
                <a:cxn ang="0">
                  <a:pos x="0" y="12"/>
                </a:cxn>
                <a:cxn ang="0">
                  <a:pos x="0" y="4"/>
                </a:cxn>
                <a:cxn ang="0">
                  <a:pos x="0" y="0"/>
                </a:cxn>
                <a:cxn ang="0">
                  <a:pos x="0" y="0"/>
                </a:cxn>
                <a:cxn ang="0">
                  <a:pos x="0" y="12"/>
                </a:cxn>
                <a:cxn ang="0">
                  <a:pos x="0" y="16"/>
                </a:cxn>
              </a:cxnLst>
              <a:rect l="0" t="0" r="r" b="b"/>
              <a:pathLst>
                <a:path h="16">
                  <a:moveTo>
                    <a:pt x="0" y="16"/>
                  </a:moveTo>
                  <a:lnTo>
                    <a:pt x="0" y="12"/>
                  </a:lnTo>
                  <a:lnTo>
                    <a:pt x="0" y="4"/>
                  </a:lnTo>
                  <a:lnTo>
                    <a:pt x="0" y="0"/>
                  </a:lnTo>
                  <a:lnTo>
                    <a:pt x="0" y="0"/>
                  </a:lnTo>
                  <a:lnTo>
                    <a:pt x="0" y="12"/>
                  </a:lnTo>
                  <a:lnTo>
                    <a:pt x="0" y="16"/>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3" name="Freeform 1184"/>
            <p:cNvSpPr>
              <a:spLocks noChangeAspect="1"/>
            </p:cNvSpPr>
            <p:nvPr/>
          </p:nvSpPr>
          <p:spPr bwMode="auto">
            <a:xfrm>
              <a:off x="5234" y="2307"/>
              <a:ext cx="15" cy="1"/>
            </a:xfrm>
            <a:custGeom>
              <a:avLst/>
              <a:gdLst/>
              <a:ahLst/>
              <a:cxnLst>
                <a:cxn ang="0">
                  <a:pos x="0" y="0"/>
                </a:cxn>
                <a:cxn ang="0">
                  <a:pos x="0" y="0"/>
                </a:cxn>
                <a:cxn ang="0">
                  <a:pos x="15" y="0"/>
                </a:cxn>
                <a:cxn ang="0">
                  <a:pos x="15" y="0"/>
                </a:cxn>
                <a:cxn ang="0">
                  <a:pos x="15" y="0"/>
                </a:cxn>
                <a:cxn ang="0">
                  <a:pos x="0" y="0"/>
                </a:cxn>
                <a:cxn ang="0">
                  <a:pos x="0" y="0"/>
                </a:cxn>
              </a:cxnLst>
              <a:rect l="0" t="0" r="r" b="b"/>
              <a:pathLst>
                <a:path w="15">
                  <a:moveTo>
                    <a:pt x="0" y="0"/>
                  </a:moveTo>
                  <a:lnTo>
                    <a:pt x="0" y="0"/>
                  </a:lnTo>
                  <a:lnTo>
                    <a:pt x="15" y="0"/>
                  </a:lnTo>
                  <a:lnTo>
                    <a:pt x="15" y="0"/>
                  </a:lnTo>
                  <a:lnTo>
                    <a:pt x="15" y="0"/>
                  </a:lnTo>
                  <a:lnTo>
                    <a:pt x="0" y="0"/>
                  </a:lnTo>
                  <a:lnTo>
                    <a:pt x="0" y="0"/>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4" name="Freeform 1185"/>
            <p:cNvSpPr>
              <a:spLocks noChangeAspect="1"/>
            </p:cNvSpPr>
            <p:nvPr/>
          </p:nvSpPr>
          <p:spPr bwMode="auto">
            <a:xfrm>
              <a:off x="5234" y="2296"/>
              <a:ext cx="15" cy="11"/>
            </a:xfrm>
            <a:custGeom>
              <a:avLst/>
              <a:gdLst/>
              <a:ahLst/>
              <a:cxnLst>
                <a:cxn ang="0">
                  <a:pos x="0" y="11"/>
                </a:cxn>
                <a:cxn ang="0">
                  <a:pos x="0" y="11"/>
                </a:cxn>
                <a:cxn ang="0">
                  <a:pos x="15" y="0"/>
                </a:cxn>
                <a:cxn ang="0">
                  <a:pos x="15" y="0"/>
                </a:cxn>
                <a:cxn ang="0">
                  <a:pos x="15" y="0"/>
                </a:cxn>
                <a:cxn ang="0">
                  <a:pos x="4" y="11"/>
                </a:cxn>
                <a:cxn ang="0">
                  <a:pos x="0" y="11"/>
                </a:cxn>
              </a:cxnLst>
              <a:rect l="0" t="0" r="r" b="b"/>
              <a:pathLst>
                <a:path w="15" h="11">
                  <a:moveTo>
                    <a:pt x="0" y="11"/>
                  </a:moveTo>
                  <a:lnTo>
                    <a:pt x="0" y="11"/>
                  </a:lnTo>
                  <a:lnTo>
                    <a:pt x="15" y="0"/>
                  </a:lnTo>
                  <a:lnTo>
                    <a:pt x="15" y="0"/>
                  </a:lnTo>
                  <a:lnTo>
                    <a:pt x="15" y="0"/>
                  </a:lnTo>
                  <a:lnTo>
                    <a:pt x="4" y="11"/>
                  </a:lnTo>
                  <a:lnTo>
                    <a:pt x="0" y="11"/>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5" name="Freeform 1186"/>
            <p:cNvSpPr>
              <a:spLocks noChangeAspect="1"/>
            </p:cNvSpPr>
            <p:nvPr/>
          </p:nvSpPr>
          <p:spPr bwMode="auto">
            <a:xfrm>
              <a:off x="5234" y="2292"/>
              <a:ext cx="15" cy="4"/>
            </a:xfrm>
            <a:custGeom>
              <a:avLst/>
              <a:gdLst/>
              <a:ahLst/>
              <a:cxnLst>
                <a:cxn ang="0">
                  <a:pos x="0" y="4"/>
                </a:cxn>
                <a:cxn ang="0">
                  <a:pos x="0" y="4"/>
                </a:cxn>
                <a:cxn ang="0">
                  <a:pos x="15" y="0"/>
                </a:cxn>
                <a:cxn ang="0">
                  <a:pos x="15" y="0"/>
                </a:cxn>
                <a:cxn ang="0">
                  <a:pos x="15" y="4"/>
                </a:cxn>
                <a:cxn ang="0">
                  <a:pos x="0" y="4"/>
                </a:cxn>
                <a:cxn ang="0">
                  <a:pos x="0" y="4"/>
                </a:cxn>
              </a:cxnLst>
              <a:rect l="0" t="0" r="r" b="b"/>
              <a:pathLst>
                <a:path w="15" h="4">
                  <a:moveTo>
                    <a:pt x="0" y="4"/>
                  </a:moveTo>
                  <a:lnTo>
                    <a:pt x="0" y="4"/>
                  </a:lnTo>
                  <a:lnTo>
                    <a:pt x="15" y="0"/>
                  </a:lnTo>
                  <a:lnTo>
                    <a:pt x="15" y="0"/>
                  </a:lnTo>
                  <a:lnTo>
                    <a:pt x="15" y="4"/>
                  </a:lnTo>
                  <a:lnTo>
                    <a:pt x="0" y="4"/>
                  </a:lnTo>
                  <a:lnTo>
                    <a:pt x="0" y="4"/>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6" name="Freeform 1187"/>
            <p:cNvSpPr>
              <a:spLocks noChangeAspect="1"/>
            </p:cNvSpPr>
            <p:nvPr/>
          </p:nvSpPr>
          <p:spPr bwMode="auto">
            <a:xfrm>
              <a:off x="5133" y="2292"/>
              <a:ext cx="15" cy="4"/>
            </a:xfrm>
            <a:custGeom>
              <a:avLst/>
              <a:gdLst/>
              <a:ahLst/>
              <a:cxnLst>
                <a:cxn ang="0">
                  <a:pos x="0" y="4"/>
                </a:cxn>
                <a:cxn ang="0">
                  <a:pos x="0" y="0"/>
                </a:cxn>
                <a:cxn ang="0">
                  <a:pos x="15" y="0"/>
                </a:cxn>
                <a:cxn ang="0">
                  <a:pos x="15" y="0"/>
                </a:cxn>
                <a:cxn ang="0">
                  <a:pos x="15" y="0"/>
                </a:cxn>
                <a:cxn ang="0">
                  <a:pos x="0" y="4"/>
                </a:cxn>
                <a:cxn ang="0">
                  <a:pos x="0" y="4"/>
                </a:cxn>
              </a:cxnLst>
              <a:rect l="0" t="0" r="r" b="b"/>
              <a:pathLst>
                <a:path w="15" h="4">
                  <a:moveTo>
                    <a:pt x="0" y="4"/>
                  </a:moveTo>
                  <a:lnTo>
                    <a:pt x="0" y="0"/>
                  </a:lnTo>
                  <a:lnTo>
                    <a:pt x="15" y="0"/>
                  </a:lnTo>
                  <a:lnTo>
                    <a:pt x="15" y="0"/>
                  </a:lnTo>
                  <a:lnTo>
                    <a:pt x="15" y="0"/>
                  </a:lnTo>
                  <a:lnTo>
                    <a:pt x="0" y="4"/>
                  </a:lnTo>
                  <a:lnTo>
                    <a:pt x="0" y="4"/>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7" name="Freeform 1188"/>
            <p:cNvSpPr>
              <a:spLocks noChangeAspect="1"/>
            </p:cNvSpPr>
            <p:nvPr/>
          </p:nvSpPr>
          <p:spPr bwMode="auto">
            <a:xfrm>
              <a:off x="5133" y="2307"/>
              <a:ext cx="15" cy="1"/>
            </a:xfrm>
            <a:custGeom>
              <a:avLst/>
              <a:gdLst/>
              <a:ahLst/>
              <a:cxnLst>
                <a:cxn ang="0">
                  <a:pos x="0" y="0"/>
                </a:cxn>
                <a:cxn ang="0">
                  <a:pos x="0" y="0"/>
                </a:cxn>
                <a:cxn ang="0">
                  <a:pos x="15" y="0"/>
                </a:cxn>
                <a:cxn ang="0">
                  <a:pos x="15" y="0"/>
                </a:cxn>
                <a:cxn ang="0">
                  <a:pos x="15" y="0"/>
                </a:cxn>
                <a:cxn ang="0">
                  <a:pos x="0" y="0"/>
                </a:cxn>
                <a:cxn ang="0">
                  <a:pos x="0" y="0"/>
                </a:cxn>
              </a:cxnLst>
              <a:rect l="0" t="0" r="r" b="b"/>
              <a:pathLst>
                <a:path w="15">
                  <a:moveTo>
                    <a:pt x="0" y="0"/>
                  </a:moveTo>
                  <a:lnTo>
                    <a:pt x="0" y="0"/>
                  </a:lnTo>
                  <a:lnTo>
                    <a:pt x="15" y="0"/>
                  </a:lnTo>
                  <a:lnTo>
                    <a:pt x="15" y="0"/>
                  </a:lnTo>
                  <a:lnTo>
                    <a:pt x="15" y="0"/>
                  </a:lnTo>
                  <a:lnTo>
                    <a:pt x="0" y="0"/>
                  </a:lnTo>
                  <a:lnTo>
                    <a:pt x="0" y="0"/>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8" name="Freeform 1189"/>
            <p:cNvSpPr>
              <a:spLocks noChangeAspect="1"/>
            </p:cNvSpPr>
            <p:nvPr/>
          </p:nvSpPr>
          <p:spPr bwMode="auto">
            <a:xfrm>
              <a:off x="5133" y="2319"/>
              <a:ext cx="15" cy="3"/>
            </a:xfrm>
            <a:custGeom>
              <a:avLst/>
              <a:gdLst/>
              <a:ahLst/>
              <a:cxnLst>
                <a:cxn ang="0">
                  <a:pos x="0" y="3"/>
                </a:cxn>
                <a:cxn ang="0">
                  <a:pos x="0" y="3"/>
                </a:cxn>
                <a:cxn ang="0">
                  <a:pos x="15" y="0"/>
                </a:cxn>
                <a:cxn ang="0">
                  <a:pos x="15" y="0"/>
                </a:cxn>
                <a:cxn ang="0">
                  <a:pos x="15" y="3"/>
                </a:cxn>
                <a:cxn ang="0">
                  <a:pos x="0" y="3"/>
                </a:cxn>
                <a:cxn ang="0">
                  <a:pos x="0" y="3"/>
                </a:cxn>
              </a:cxnLst>
              <a:rect l="0" t="0" r="r" b="b"/>
              <a:pathLst>
                <a:path w="15" h="3">
                  <a:moveTo>
                    <a:pt x="0" y="3"/>
                  </a:moveTo>
                  <a:lnTo>
                    <a:pt x="0" y="3"/>
                  </a:lnTo>
                  <a:lnTo>
                    <a:pt x="15" y="0"/>
                  </a:lnTo>
                  <a:lnTo>
                    <a:pt x="15" y="0"/>
                  </a:lnTo>
                  <a:lnTo>
                    <a:pt x="15" y="3"/>
                  </a:lnTo>
                  <a:lnTo>
                    <a:pt x="0" y="3"/>
                  </a:lnTo>
                  <a:lnTo>
                    <a:pt x="0" y="3"/>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199" name="Freeform 1190"/>
            <p:cNvSpPr>
              <a:spLocks noChangeAspect="1"/>
            </p:cNvSpPr>
            <p:nvPr/>
          </p:nvSpPr>
          <p:spPr bwMode="auto">
            <a:xfrm>
              <a:off x="5148" y="2307"/>
              <a:ext cx="1" cy="12"/>
            </a:xfrm>
            <a:custGeom>
              <a:avLst/>
              <a:gdLst/>
              <a:ahLst/>
              <a:cxnLst>
                <a:cxn ang="0">
                  <a:pos x="0" y="12"/>
                </a:cxn>
                <a:cxn ang="0">
                  <a:pos x="0" y="12"/>
                </a:cxn>
                <a:cxn ang="0">
                  <a:pos x="0" y="0"/>
                </a:cxn>
                <a:cxn ang="0">
                  <a:pos x="0" y="0"/>
                </a:cxn>
                <a:cxn ang="0">
                  <a:pos x="0" y="0"/>
                </a:cxn>
                <a:cxn ang="0">
                  <a:pos x="0" y="12"/>
                </a:cxn>
                <a:cxn ang="0">
                  <a:pos x="0" y="12"/>
                </a:cxn>
              </a:cxnLst>
              <a:rect l="0" t="0" r="r" b="b"/>
              <a:pathLst>
                <a:path h="12">
                  <a:moveTo>
                    <a:pt x="0" y="12"/>
                  </a:moveTo>
                  <a:lnTo>
                    <a:pt x="0" y="12"/>
                  </a:lnTo>
                  <a:lnTo>
                    <a:pt x="0" y="0"/>
                  </a:lnTo>
                  <a:lnTo>
                    <a:pt x="0" y="0"/>
                  </a:lnTo>
                  <a:lnTo>
                    <a:pt x="0" y="0"/>
                  </a:lnTo>
                  <a:lnTo>
                    <a:pt x="0" y="12"/>
                  </a:lnTo>
                  <a:lnTo>
                    <a:pt x="0" y="12"/>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0" name="Freeform 1191"/>
            <p:cNvSpPr>
              <a:spLocks noChangeAspect="1"/>
            </p:cNvSpPr>
            <p:nvPr/>
          </p:nvSpPr>
          <p:spPr bwMode="auto">
            <a:xfrm>
              <a:off x="5129" y="2307"/>
              <a:ext cx="4" cy="15"/>
            </a:xfrm>
            <a:custGeom>
              <a:avLst/>
              <a:gdLst/>
              <a:ahLst/>
              <a:cxnLst>
                <a:cxn ang="0">
                  <a:pos x="4" y="15"/>
                </a:cxn>
                <a:cxn ang="0">
                  <a:pos x="0" y="15"/>
                </a:cxn>
                <a:cxn ang="0">
                  <a:pos x="0" y="4"/>
                </a:cxn>
                <a:cxn ang="0">
                  <a:pos x="4" y="0"/>
                </a:cxn>
                <a:cxn ang="0">
                  <a:pos x="4" y="4"/>
                </a:cxn>
                <a:cxn ang="0">
                  <a:pos x="4" y="15"/>
                </a:cxn>
                <a:cxn ang="0">
                  <a:pos x="4" y="15"/>
                </a:cxn>
              </a:cxnLst>
              <a:rect l="0" t="0" r="r" b="b"/>
              <a:pathLst>
                <a:path w="4" h="15">
                  <a:moveTo>
                    <a:pt x="4" y="15"/>
                  </a:moveTo>
                  <a:lnTo>
                    <a:pt x="0" y="15"/>
                  </a:lnTo>
                  <a:lnTo>
                    <a:pt x="0" y="4"/>
                  </a:lnTo>
                  <a:lnTo>
                    <a:pt x="4" y="0"/>
                  </a:lnTo>
                  <a:lnTo>
                    <a:pt x="4" y="4"/>
                  </a:lnTo>
                  <a:lnTo>
                    <a:pt x="4" y="15"/>
                  </a:lnTo>
                  <a:lnTo>
                    <a:pt x="4"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1" name="Freeform 1192"/>
            <p:cNvSpPr>
              <a:spLocks noChangeAspect="1"/>
            </p:cNvSpPr>
            <p:nvPr/>
          </p:nvSpPr>
          <p:spPr bwMode="auto">
            <a:xfrm>
              <a:off x="5148" y="2292"/>
              <a:ext cx="1" cy="15"/>
            </a:xfrm>
            <a:custGeom>
              <a:avLst/>
              <a:gdLst/>
              <a:ahLst/>
              <a:cxnLst>
                <a:cxn ang="0">
                  <a:pos x="0" y="15"/>
                </a:cxn>
                <a:cxn ang="0">
                  <a:pos x="0" y="11"/>
                </a:cxn>
                <a:cxn ang="0">
                  <a:pos x="0" y="4"/>
                </a:cxn>
                <a:cxn ang="0">
                  <a:pos x="0" y="0"/>
                </a:cxn>
                <a:cxn ang="0">
                  <a:pos x="0" y="4"/>
                </a:cxn>
                <a:cxn ang="0">
                  <a:pos x="0" y="11"/>
                </a:cxn>
                <a:cxn ang="0">
                  <a:pos x="0" y="15"/>
                </a:cxn>
              </a:cxnLst>
              <a:rect l="0" t="0" r="r" b="b"/>
              <a:pathLst>
                <a:path h="15">
                  <a:moveTo>
                    <a:pt x="0" y="15"/>
                  </a:moveTo>
                  <a:lnTo>
                    <a:pt x="0" y="11"/>
                  </a:lnTo>
                  <a:lnTo>
                    <a:pt x="0" y="4"/>
                  </a:lnTo>
                  <a:lnTo>
                    <a:pt x="0" y="0"/>
                  </a:lnTo>
                  <a:lnTo>
                    <a:pt x="0" y="4"/>
                  </a:lnTo>
                  <a:lnTo>
                    <a:pt x="0" y="11"/>
                  </a:lnTo>
                  <a:lnTo>
                    <a:pt x="0"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2" name="Freeform 1193"/>
            <p:cNvSpPr>
              <a:spLocks noChangeAspect="1"/>
            </p:cNvSpPr>
            <p:nvPr/>
          </p:nvSpPr>
          <p:spPr bwMode="auto">
            <a:xfrm>
              <a:off x="5129" y="2296"/>
              <a:ext cx="4" cy="11"/>
            </a:xfrm>
            <a:custGeom>
              <a:avLst/>
              <a:gdLst/>
              <a:ahLst/>
              <a:cxnLst>
                <a:cxn ang="0">
                  <a:pos x="4" y="11"/>
                </a:cxn>
                <a:cxn ang="0">
                  <a:pos x="0" y="11"/>
                </a:cxn>
                <a:cxn ang="0">
                  <a:pos x="0" y="0"/>
                </a:cxn>
                <a:cxn ang="0">
                  <a:pos x="4" y="0"/>
                </a:cxn>
                <a:cxn ang="0">
                  <a:pos x="4" y="0"/>
                </a:cxn>
                <a:cxn ang="0">
                  <a:pos x="4" y="11"/>
                </a:cxn>
                <a:cxn ang="0">
                  <a:pos x="4" y="11"/>
                </a:cxn>
              </a:cxnLst>
              <a:rect l="0" t="0" r="r" b="b"/>
              <a:pathLst>
                <a:path w="4" h="11">
                  <a:moveTo>
                    <a:pt x="4" y="11"/>
                  </a:moveTo>
                  <a:lnTo>
                    <a:pt x="0" y="11"/>
                  </a:lnTo>
                  <a:lnTo>
                    <a:pt x="0" y="0"/>
                  </a:lnTo>
                  <a:lnTo>
                    <a:pt x="4" y="0"/>
                  </a:lnTo>
                  <a:lnTo>
                    <a:pt x="4" y="0"/>
                  </a:lnTo>
                  <a:lnTo>
                    <a:pt x="4" y="11"/>
                  </a:lnTo>
                  <a:lnTo>
                    <a:pt x="4" y="11"/>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3" name="Freeform 1194"/>
            <p:cNvSpPr>
              <a:spLocks noChangeAspect="1"/>
            </p:cNvSpPr>
            <p:nvPr/>
          </p:nvSpPr>
          <p:spPr bwMode="auto">
            <a:xfrm>
              <a:off x="5155" y="2288"/>
              <a:ext cx="15" cy="4"/>
            </a:xfrm>
            <a:custGeom>
              <a:avLst/>
              <a:gdLst/>
              <a:ahLst/>
              <a:cxnLst>
                <a:cxn ang="0">
                  <a:pos x="0" y="4"/>
                </a:cxn>
                <a:cxn ang="0">
                  <a:pos x="0" y="4"/>
                </a:cxn>
                <a:cxn ang="0">
                  <a:pos x="15" y="0"/>
                </a:cxn>
                <a:cxn ang="0">
                  <a:pos x="15" y="0"/>
                </a:cxn>
                <a:cxn ang="0">
                  <a:pos x="15" y="4"/>
                </a:cxn>
                <a:cxn ang="0">
                  <a:pos x="0" y="4"/>
                </a:cxn>
                <a:cxn ang="0">
                  <a:pos x="0" y="4"/>
                </a:cxn>
              </a:cxnLst>
              <a:rect l="0" t="0" r="r" b="b"/>
              <a:pathLst>
                <a:path w="15" h="4">
                  <a:moveTo>
                    <a:pt x="0" y="4"/>
                  </a:moveTo>
                  <a:lnTo>
                    <a:pt x="0" y="4"/>
                  </a:lnTo>
                  <a:lnTo>
                    <a:pt x="15" y="0"/>
                  </a:lnTo>
                  <a:lnTo>
                    <a:pt x="15" y="0"/>
                  </a:lnTo>
                  <a:lnTo>
                    <a:pt x="15" y="4"/>
                  </a:lnTo>
                  <a:lnTo>
                    <a:pt x="0" y="4"/>
                  </a:lnTo>
                  <a:lnTo>
                    <a:pt x="0" y="4"/>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4" name="Freeform 1195"/>
            <p:cNvSpPr>
              <a:spLocks noChangeAspect="1"/>
            </p:cNvSpPr>
            <p:nvPr/>
          </p:nvSpPr>
          <p:spPr bwMode="auto">
            <a:xfrm>
              <a:off x="5155" y="2303"/>
              <a:ext cx="15" cy="4"/>
            </a:xfrm>
            <a:custGeom>
              <a:avLst/>
              <a:gdLst/>
              <a:ahLst/>
              <a:cxnLst>
                <a:cxn ang="0">
                  <a:pos x="0" y="4"/>
                </a:cxn>
                <a:cxn ang="0">
                  <a:pos x="0" y="0"/>
                </a:cxn>
                <a:cxn ang="0">
                  <a:pos x="15" y="0"/>
                </a:cxn>
                <a:cxn ang="0">
                  <a:pos x="15" y="0"/>
                </a:cxn>
                <a:cxn ang="0">
                  <a:pos x="15" y="0"/>
                </a:cxn>
                <a:cxn ang="0">
                  <a:pos x="0" y="4"/>
                </a:cxn>
                <a:cxn ang="0">
                  <a:pos x="0" y="4"/>
                </a:cxn>
              </a:cxnLst>
              <a:rect l="0" t="0" r="r" b="b"/>
              <a:pathLst>
                <a:path w="15" h="4">
                  <a:moveTo>
                    <a:pt x="0" y="4"/>
                  </a:moveTo>
                  <a:lnTo>
                    <a:pt x="0" y="0"/>
                  </a:lnTo>
                  <a:lnTo>
                    <a:pt x="15" y="0"/>
                  </a:lnTo>
                  <a:lnTo>
                    <a:pt x="15" y="0"/>
                  </a:lnTo>
                  <a:lnTo>
                    <a:pt x="15" y="0"/>
                  </a:lnTo>
                  <a:lnTo>
                    <a:pt x="0" y="4"/>
                  </a:lnTo>
                  <a:lnTo>
                    <a:pt x="0" y="4"/>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5" name="Freeform 1196"/>
            <p:cNvSpPr>
              <a:spLocks noChangeAspect="1"/>
            </p:cNvSpPr>
            <p:nvPr/>
          </p:nvSpPr>
          <p:spPr bwMode="auto">
            <a:xfrm>
              <a:off x="5155" y="2319"/>
              <a:ext cx="15" cy="1"/>
            </a:xfrm>
            <a:custGeom>
              <a:avLst/>
              <a:gdLst/>
              <a:ahLst/>
              <a:cxnLst>
                <a:cxn ang="0">
                  <a:pos x="0" y="0"/>
                </a:cxn>
                <a:cxn ang="0">
                  <a:pos x="0" y="0"/>
                </a:cxn>
                <a:cxn ang="0">
                  <a:pos x="15" y="0"/>
                </a:cxn>
                <a:cxn ang="0">
                  <a:pos x="15" y="0"/>
                </a:cxn>
                <a:cxn ang="0">
                  <a:pos x="15" y="0"/>
                </a:cxn>
                <a:cxn ang="0">
                  <a:pos x="0" y="0"/>
                </a:cxn>
                <a:cxn ang="0">
                  <a:pos x="0" y="0"/>
                </a:cxn>
              </a:cxnLst>
              <a:rect l="0" t="0" r="r" b="b"/>
              <a:pathLst>
                <a:path w="15">
                  <a:moveTo>
                    <a:pt x="0" y="0"/>
                  </a:moveTo>
                  <a:lnTo>
                    <a:pt x="0" y="0"/>
                  </a:lnTo>
                  <a:lnTo>
                    <a:pt x="15" y="0"/>
                  </a:lnTo>
                  <a:lnTo>
                    <a:pt x="15" y="0"/>
                  </a:lnTo>
                  <a:lnTo>
                    <a:pt x="15" y="0"/>
                  </a:lnTo>
                  <a:lnTo>
                    <a:pt x="0" y="0"/>
                  </a:lnTo>
                  <a:lnTo>
                    <a:pt x="0" y="0"/>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6" name="Freeform 1197"/>
            <p:cNvSpPr>
              <a:spLocks noChangeAspect="1"/>
            </p:cNvSpPr>
            <p:nvPr/>
          </p:nvSpPr>
          <p:spPr bwMode="auto">
            <a:xfrm>
              <a:off x="5170" y="2303"/>
              <a:ext cx="4" cy="16"/>
            </a:xfrm>
            <a:custGeom>
              <a:avLst/>
              <a:gdLst/>
              <a:ahLst/>
              <a:cxnLst>
                <a:cxn ang="0">
                  <a:pos x="0" y="16"/>
                </a:cxn>
                <a:cxn ang="0">
                  <a:pos x="0" y="12"/>
                </a:cxn>
                <a:cxn ang="0">
                  <a:pos x="0" y="4"/>
                </a:cxn>
                <a:cxn ang="0">
                  <a:pos x="0" y="0"/>
                </a:cxn>
                <a:cxn ang="0">
                  <a:pos x="4" y="0"/>
                </a:cxn>
                <a:cxn ang="0">
                  <a:pos x="4" y="12"/>
                </a:cxn>
                <a:cxn ang="0">
                  <a:pos x="0" y="16"/>
                </a:cxn>
              </a:cxnLst>
              <a:rect l="0" t="0" r="r" b="b"/>
              <a:pathLst>
                <a:path w="4" h="16">
                  <a:moveTo>
                    <a:pt x="0" y="16"/>
                  </a:moveTo>
                  <a:lnTo>
                    <a:pt x="0" y="12"/>
                  </a:lnTo>
                  <a:lnTo>
                    <a:pt x="0" y="4"/>
                  </a:lnTo>
                  <a:lnTo>
                    <a:pt x="0" y="0"/>
                  </a:lnTo>
                  <a:lnTo>
                    <a:pt x="4" y="0"/>
                  </a:lnTo>
                  <a:lnTo>
                    <a:pt x="4" y="12"/>
                  </a:lnTo>
                  <a:lnTo>
                    <a:pt x="0" y="16"/>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7" name="Freeform 1198"/>
            <p:cNvSpPr>
              <a:spLocks noChangeAspect="1"/>
            </p:cNvSpPr>
            <p:nvPr/>
          </p:nvSpPr>
          <p:spPr bwMode="auto">
            <a:xfrm>
              <a:off x="5155" y="2307"/>
              <a:ext cx="1" cy="12"/>
            </a:xfrm>
            <a:custGeom>
              <a:avLst/>
              <a:gdLst/>
              <a:ahLst/>
              <a:cxnLst>
                <a:cxn ang="0">
                  <a:pos x="0" y="12"/>
                </a:cxn>
                <a:cxn ang="0">
                  <a:pos x="0" y="12"/>
                </a:cxn>
                <a:cxn ang="0">
                  <a:pos x="0" y="0"/>
                </a:cxn>
                <a:cxn ang="0">
                  <a:pos x="0" y="0"/>
                </a:cxn>
                <a:cxn ang="0">
                  <a:pos x="0" y="0"/>
                </a:cxn>
                <a:cxn ang="0">
                  <a:pos x="0" y="12"/>
                </a:cxn>
                <a:cxn ang="0">
                  <a:pos x="0" y="12"/>
                </a:cxn>
              </a:cxnLst>
              <a:rect l="0" t="0" r="r" b="b"/>
              <a:pathLst>
                <a:path h="12">
                  <a:moveTo>
                    <a:pt x="0" y="12"/>
                  </a:moveTo>
                  <a:lnTo>
                    <a:pt x="0" y="12"/>
                  </a:lnTo>
                  <a:lnTo>
                    <a:pt x="0" y="0"/>
                  </a:lnTo>
                  <a:lnTo>
                    <a:pt x="0" y="0"/>
                  </a:lnTo>
                  <a:lnTo>
                    <a:pt x="0" y="0"/>
                  </a:lnTo>
                  <a:lnTo>
                    <a:pt x="0" y="12"/>
                  </a:lnTo>
                  <a:lnTo>
                    <a:pt x="0" y="12"/>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8" name="Freeform 1199"/>
            <p:cNvSpPr>
              <a:spLocks noChangeAspect="1"/>
            </p:cNvSpPr>
            <p:nvPr/>
          </p:nvSpPr>
          <p:spPr bwMode="auto">
            <a:xfrm>
              <a:off x="5170" y="2288"/>
              <a:ext cx="4" cy="15"/>
            </a:xfrm>
            <a:custGeom>
              <a:avLst/>
              <a:gdLst/>
              <a:ahLst/>
              <a:cxnLst>
                <a:cxn ang="0">
                  <a:pos x="0" y="15"/>
                </a:cxn>
                <a:cxn ang="0">
                  <a:pos x="0" y="15"/>
                </a:cxn>
                <a:cxn ang="0">
                  <a:pos x="0" y="4"/>
                </a:cxn>
                <a:cxn ang="0">
                  <a:pos x="0" y="0"/>
                </a:cxn>
                <a:cxn ang="0">
                  <a:pos x="4" y="4"/>
                </a:cxn>
                <a:cxn ang="0">
                  <a:pos x="4" y="15"/>
                </a:cxn>
                <a:cxn ang="0">
                  <a:pos x="0" y="15"/>
                </a:cxn>
              </a:cxnLst>
              <a:rect l="0" t="0" r="r" b="b"/>
              <a:pathLst>
                <a:path w="4" h="15">
                  <a:moveTo>
                    <a:pt x="0" y="15"/>
                  </a:moveTo>
                  <a:lnTo>
                    <a:pt x="0" y="15"/>
                  </a:lnTo>
                  <a:lnTo>
                    <a:pt x="0" y="4"/>
                  </a:lnTo>
                  <a:lnTo>
                    <a:pt x="0" y="0"/>
                  </a:lnTo>
                  <a:lnTo>
                    <a:pt x="4" y="4"/>
                  </a:lnTo>
                  <a:lnTo>
                    <a:pt x="4" y="15"/>
                  </a:lnTo>
                  <a:lnTo>
                    <a:pt x="0" y="15"/>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09" name="Freeform 1200"/>
            <p:cNvSpPr>
              <a:spLocks noChangeAspect="1"/>
            </p:cNvSpPr>
            <p:nvPr/>
          </p:nvSpPr>
          <p:spPr bwMode="auto">
            <a:xfrm>
              <a:off x="5155" y="2292"/>
              <a:ext cx="1" cy="11"/>
            </a:xfrm>
            <a:custGeom>
              <a:avLst/>
              <a:gdLst/>
              <a:ahLst/>
              <a:cxnLst>
                <a:cxn ang="0">
                  <a:pos x="0" y="11"/>
                </a:cxn>
                <a:cxn ang="0">
                  <a:pos x="0" y="11"/>
                </a:cxn>
                <a:cxn ang="0">
                  <a:pos x="0" y="0"/>
                </a:cxn>
                <a:cxn ang="0">
                  <a:pos x="0" y="0"/>
                </a:cxn>
                <a:cxn ang="0">
                  <a:pos x="0" y="0"/>
                </a:cxn>
                <a:cxn ang="0">
                  <a:pos x="0" y="11"/>
                </a:cxn>
                <a:cxn ang="0">
                  <a:pos x="0" y="11"/>
                </a:cxn>
              </a:cxnLst>
              <a:rect l="0" t="0" r="r" b="b"/>
              <a:pathLst>
                <a:path h="11">
                  <a:moveTo>
                    <a:pt x="0" y="11"/>
                  </a:moveTo>
                  <a:lnTo>
                    <a:pt x="0" y="11"/>
                  </a:lnTo>
                  <a:lnTo>
                    <a:pt x="0" y="0"/>
                  </a:lnTo>
                  <a:lnTo>
                    <a:pt x="0" y="0"/>
                  </a:lnTo>
                  <a:lnTo>
                    <a:pt x="0" y="0"/>
                  </a:lnTo>
                  <a:lnTo>
                    <a:pt x="0" y="11"/>
                  </a:lnTo>
                  <a:lnTo>
                    <a:pt x="0" y="11"/>
                  </a:lnTo>
                </a:path>
              </a:pathLst>
            </a:custGeom>
            <a:noFill/>
            <a:ln w="6350">
              <a:solidFill>
                <a:srgbClr val="FF0000"/>
              </a:solidFill>
              <a:prstDash val="solid"/>
              <a:round/>
              <a:headEnd/>
              <a:tailEnd/>
            </a:ln>
          </p:spPr>
          <p:txBody>
            <a:bodyPr/>
            <a:lstStyle/>
            <a:p>
              <a:endParaRPr lang="en-US">
                <a:solidFill>
                  <a:srgbClr val="003550"/>
                </a:solidFill>
              </a:endParaRPr>
            </a:p>
          </p:txBody>
        </p:sp>
        <p:sp>
          <p:nvSpPr>
            <p:cNvPr id="210" name="Freeform 1201"/>
            <p:cNvSpPr>
              <a:spLocks noChangeAspect="1"/>
            </p:cNvSpPr>
            <p:nvPr/>
          </p:nvSpPr>
          <p:spPr bwMode="auto">
            <a:xfrm>
              <a:off x="5001" y="2349"/>
              <a:ext cx="38" cy="42"/>
            </a:xfrm>
            <a:custGeom>
              <a:avLst/>
              <a:gdLst/>
              <a:ahLst/>
              <a:cxnLst>
                <a:cxn ang="0">
                  <a:pos x="0" y="4"/>
                </a:cxn>
                <a:cxn ang="0">
                  <a:pos x="38" y="0"/>
                </a:cxn>
                <a:cxn ang="0">
                  <a:pos x="38" y="38"/>
                </a:cxn>
                <a:cxn ang="0">
                  <a:pos x="0" y="42"/>
                </a:cxn>
                <a:cxn ang="0">
                  <a:pos x="0" y="4"/>
                </a:cxn>
              </a:cxnLst>
              <a:rect l="0" t="0" r="r" b="b"/>
              <a:pathLst>
                <a:path w="38" h="42">
                  <a:moveTo>
                    <a:pt x="0" y="4"/>
                  </a:moveTo>
                  <a:lnTo>
                    <a:pt x="38" y="0"/>
                  </a:lnTo>
                  <a:lnTo>
                    <a:pt x="38" y="38"/>
                  </a:lnTo>
                  <a:lnTo>
                    <a:pt x="0" y="42"/>
                  </a:lnTo>
                  <a:lnTo>
                    <a:pt x="0" y="4"/>
                  </a:lnTo>
                  <a:close/>
                </a:path>
              </a:pathLst>
            </a:custGeom>
            <a:solidFill>
              <a:srgbClr val="FFFFFF"/>
            </a:solidFill>
            <a:ln w="9525">
              <a:noFill/>
              <a:round/>
              <a:headEnd/>
              <a:tailEnd/>
            </a:ln>
          </p:spPr>
          <p:txBody>
            <a:bodyPr/>
            <a:lstStyle/>
            <a:p>
              <a:endParaRPr lang="en-US">
                <a:solidFill>
                  <a:srgbClr val="003550"/>
                </a:solidFill>
              </a:endParaRPr>
            </a:p>
          </p:txBody>
        </p:sp>
        <p:sp>
          <p:nvSpPr>
            <p:cNvPr id="211" name="Freeform 1202"/>
            <p:cNvSpPr>
              <a:spLocks noChangeAspect="1"/>
            </p:cNvSpPr>
            <p:nvPr/>
          </p:nvSpPr>
          <p:spPr bwMode="auto">
            <a:xfrm>
              <a:off x="5001" y="2349"/>
              <a:ext cx="38" cy="42"/>
            </a:xfrm>
            <a:custGeom>
              <a:avLst/>
              <a:gdLst/>
              <a:ahLst/>
              <a:cxnLst>
                <a:cxn ang="0">
                  <a:pos x="0" y="4"/>
                </a:cxn>
                <a:cxn ang="0">
                  <a:pos x="38" y="0"/>
                </a:cxn>
                <a:cxn ang="0">
                  <a:pos x="38" y="38"/>
                </a:cxn>
                <a:cxn ang="0">
                  <a:pos x="0" y="42"/>
                </a:cxn>
                <a:cxn ang="0">
                  <a:pos x="0" y="4"/>
                </a:cxn>
              </a:cxnLst>
              <a:rect l="0" t="0" r="r" b="b"/>
              <a:pathLst>
                <a:path w="38" h="42">
                  <a:moveTo>
                    <a:pt x="0" y="4"/>
                  </a:moveTo>
                  <a:lnTo>
                    <a:pt x="38" y="0"/>
                  </a:lnTo>
                  <a:lnTo>
                    <a:pt x="38" y="38"/>
                  </a:lnTo>
                  <a:lnTo>
                    <a:pt x="0" y="4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2" name="Freeform 1203"/>
            <p:cNvSpPr>
              <a:spLocks noChangeAspect="1"/>
            </p:cNvSpPr>
            <p:nvPr/>
          </p:nvSpPr>
          <p:spPr bwMode="auto">
            <a:xfrm>
              <a:off x="5054" y="2341"/>
              <a:ext cx="37" cy="42"/>
            </a:xfrm>
            <a:custGeom>
              <a:avLst/>
              <a:gdLst/>
              <a:ahLst/>
              <a:cxnLst>
                <a:cxn ang="0">
                  <a:pos x="0" y="4"/>
                </a:cxn>
                <a:cxn ang="0">
                  <a:pos x="37" y="0"/>
                </a:cxn>
                <a:cxn ang="0">
                  <a:pos x="37" y="38"/>
                </a:cxn>
                <a:cxn ang="0">
                  <a:pos x="0" y="42"/>
                </a:cxn>
                <a:cxn ang="0">
                  <a:pos x="0" y="4"/>
                </a:cxn>
              </a:cxnLst>
              <a:rect l="0" t="0" r="r" b="b"/>
              <a:pathLst>
                <a:path w="37" h="42">
                  <a:moveTo>
                    <a:pt x="0" y="4"/>
                  </a:moveTo>
                  <a:lnTo>
                    <a:pt x="37" y="0"/>
                  </a:lnTo>
                  <a:lnTo>
                    <a:pt x="37" y="38"/>
                  </a:lnTo>
                  <a:lnTo>
                    <a:pt x="0" y="42"/>
                  </a:lnTo>
                  <a:lnTo>
                    <a:pt x="0" y="4"/>
                  </a:lnTo>
                  <a:close/>
                </a:path>
              </a:pathLst>
            </a:custGeom>
            <a:solidFill>
              <a:srgbClr val="FFFFFF"/>
            </a:solidFill>
            <a:ln w="9525">
              <a:noFill/>
              <a:round/>
              <a:headEnd/>
              <a:tailEnd/>
            </a:ln>
          </p:spPr>
          <p:txBody>
            <a:bodyPr/>
            <a:lstStyle/>
            <a:p>
              <a:endParaRPr lang="en-US">
                <a:solidFill>
                  <a:srgbClr val="003550"/>
                </a:solidFill>
              </a:endParaRPr>
            </a:p>
          </p:txBody>
        </p:sp>
        <p:sp>
          <p:nvSpPr>
            <p:cNvPr id="213" name="Freeform 1204"/>
            <p:cNvSpPr>
              <a:spLocks noChangeAspect="1"/>
            </p:cNvSpPr>
            <p:nvPr/>
          </p:nvSpPr>
          <p:spPr bwMode="auto">
            <a:xfrm>
              <a:off x="5054" y="2341"/>
              <a:ext cx="37" cy="42"/>
            </a:xfrm>
            <a:custGeom>
              <a:avLst/>
              <a:gdLst/>
              <a:ahLst/>
              <a:cxnLst>
                <a:cxn ang="0">
                  <a:pos x="0" y="4"/>
                </a:cxn>
                <a:cxn ang="0">
                  <a:pos x="37" y="0"/>
                </a:cxn>
                <a:cxn ang="0">
                  <a:pos x="37" y="38"/>
                </a:cxn>
                <a:cxn ang="0">
                  <a:pos x="0" y="42"/>
                </a:cxn>
                <a:cxn ang="0">
                  <a:pos x="0" y="4"/>
                </a:cxn>
              </a:cxnLst>
              <a:rect l="0" t="0" r="r" b="b"/>
              <a:pathLst>
                <a:path w="37" h="42">
                  <a:moveTo>
                    <a:pt x="0" y="4"/>
                  </a:moveTo>
                  <a:lnTo>
                    <a:pt x="37" y="0"/>
                  </a:lnTo>
                  <a:lnTo>
                    <a:pt x="37" y="38"/>
                  </a:lnTo>
                  <a:lnTo>
                    <a:pt x="0" y="42"/>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4" name="Freeform 1205"/>
            <p:cNvSpPr>
              <a:spLocks noChangeAspect="1"/>
            </p:cNvSpPr>
            <p:nvPr/>
          </p:nvSpPr>
          <p:spPr bwMode="auto">
            <a:xfrm>
              <a:off x="5001" y="2357"/>
              <a:ext cx="38" cy="26"/>
            </a:xfrm>
            <a:custGeom>
              <a:avLst/>
              <a:gdLst/>
              <a:ahLst/>
              <a:cxnLst>
                <a:cxn ang="0">
                  <a:pos x="0" y="7"/>
                </a:cxn>
                <a:cxn ang="0">
                  <a:pos x="38" y="0"/>
                </a:cxn>
                <a:cxn ang="0">
                  <a:pos x="38" y="22"/>
                </a:cxn>
                <a:cxn ang="0">
                  <a:pos x="0" y="26"/>
                </a:cxn>
                <a:cxn ang="0">
                  <a:pos x="0" y="7"/>
                </a:cxn>
              </a:cxnLst>
              <a:rect l="0" t="0" r="r" b="b"/>
              <a:pathLst>
                <a:path w="38" h="26">
                  <a:moveTo>
                    <a:pt x="0" y="7"/>
                  </a:moveTo>
                  <a:lnTo>
                    <a:pt x="38" y="0"/>
                  </a:lnTo>
                  <a:lnTo>
                    <a:pt x="38" y="22"/>
                  </a:lnTo>
                  <a:lnTo>
                    <a:pt x="0" y="26"/>
                  </a:lnTo>
                  <a:lnTo>
                    <a:pt x="0" y="7"/>
                  </a:lnTo>
                  <a:close/>
                </a:path>
              </a:pathLst>
            </a:custGeom>
            <a:solidFill>
              <a:srgbClr val="FF0000"/>
            </a:solidFill>
            <a:ln w="9525">
              <a:noFill/>
              <a:round/>
              <a:headEnd/>
              <a:tailEnd/>
            </a:ln>
          </p:spPr>
          <p:txBody>
            <a:bodyPr/>
            <a:lstStyle/>
            <a:p>
              <a:endParaRPr lang="en-US">
                <a:solidFill>
                  <a:srgbClr val="003550"/>
                </a:solidFill>
              </a:endParaRPr>
            </a:p>
          </p:txBody>
        </p:sp>
        <p:sp>
          <p:nvSpPr>
            <p:cNvPr id="215" name="Freeform 1206"/>
            <p:cNvSpPr>
              <a:spLocks noChangeAspect="1"/>
            </p:cNvSpPr>
            <p:nvPr/>
          </p:nvSpPr>
          <p:spPr bwMode="auto">
            <a:xfrm>
              <a:off x="5001" y="2357"/>
              <a:ext cx="38" cy="26"/>
            </a:xfrm>
            <a:custGeom>
              <a:avLst/>
              <a:gdLst/>
              <a:ahLst/>
              <a:cxnLst>
                <a:cxn ang="0">
                  <a:pos x="0" y="7"/>
                </a:cxn>
                <a:cxn ang="0">
                  <a:pos x="38" y="0"/>
                </a:cxn>
                <a:cxn ang="0">
                  <a:pos x="38" y="22"/>
                </a:cxn>
                <a:cxn ang="0">
                  <a:pos x="0" y="26"/>
                </a:cxn>
                <a:cxn ang="0">
                  <a:pos x="0" y="7"/>
                </a:cxn>
              </a:cxnLst>
              <a:rect l="0" t="0" r="r" b="b"/>
              <a:pathLst>
                <a:path w="38" h="26">
                  <a:moveTo>
                    <a:pt x="0" y="7"/>
                  </a:moveTo>
                  <a:lnTo>
                    <a:pt x="38" y="0"/>
                  </a:lnTo>
                  <a:lnTo>
                    <a:pt x="38" y="22"/>
                  </a:lnTo>
                  <a:lnTo>
                    <a:pt x="0" y="26"/>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6" name="Freeform 1207"/>
            <p:cNvSpPr>
              <a:spLocks noChangeAspect="1"/>
            </p:cNvSpPr>
            <p:nvPr/>
          </p:nvSpPr>
          <p:spPr bwMode="auto">
            <a:xfrm>
              <a:off x="5054" y="2353"/>
              <a:ext cx="37" cy="23"/>
            </a:xfrm>
            <a:custGeom>
              <a:avLst/>
              <a:gdLst/>
              <a:ahLst/>
              <a:cxnLst>
                <a:cxn ang="0">
                  <a:pos x="0" y="4"/>
                </a:cxn>
                <a:cxn ang="0">
                  <a:pos x="37" y="0"/>
                </a:cxn>
                <a:cxn ang="0">
                  <a:pos x="37" y="19"/>
                </a:cxn>
                <a:cxn ang="0">
                  <a:pos x="0" y="23"/>
                </a:cxn>
                <a:cxn ang="0">
                  <a:pos x="0" y="4"/>
                </a:cxn>
              </a:cxnLst>
              <a:rect l="0" t="0" r="r" b="b"/>
              <a:pathLst>
                <a:path w="37" h="23">
                  <a:moveTo>
                    <a:pt x="0" y="4"/>
                  </a:moveTo>
                  <a:lnTo>
                    <a:pt x="37" y="0"/>
                  </a:lnTo>
                  <a:lnTo>
                    <a:pt x="37" y="19"/>
                  </a:lnTo>
                  <a:lnTo>
                    <a:pt x="0" y="23"/>
                  </a:lnTo>
                  <a:lnTo>
                    <a:pt x="0" y="4"/>
                  </a:lnTo>
                  <a:close/>
                </a:path>
              </a:pathLst>
            </a:custGeom>
            <a:solidFill>
              <a:srgbClr val="FFFF00"/>
            </a:solidFill>
            <a:ln w="9525">
              <a:noFill/>
              <a:round/>
              <a:headEnd/>
              <a:tailEnd/>
            </a:ln>
          </p:spPr>
          <p:txBody>
            <a:bodyPr/>
            <a:lstStyle/>
            <a:p>
              <a:endParaRPr lang="en-US">
                <a:solidFill>
                  <a:srgbClr val="003550"/>
                </a:solidFill>
              </a:endParaRPr>
            </a:p>
          </p:txBody>
        </p:sp>
        <p:sp>
          <p:nvSpPr>
            <p:cNvPr id="217" name="Freeform 1208"/>
            <p:cNvSpPr>
              <a:spLocks noChangeAspect="1"/>
            </p:cNvSpPr>
            <p:nvPr/>
          </p:nvSpPr>
          <p:spPr bwMode="auto">
            <a:xfrm>
              <a:off x="5054" y="2353"/>
              <a:ext cx="37" cy="23"/>
            </a:xfrm>
            <a:custGeom>
              <a:avLst/>
              <a:gdLst/>
              <a:ahLst/>
              <a:cxnLst>
                <a:cxn ang="0">
                  <a:pos x="0" y="4"/>
                </a:cxn>
                <a:cxn ang="0">
                  <a:pos x="37" y="0"/>
                </a:cxn>
                <a:cxn ang="0">
                  <a:pos x="37" y="19"/>
                </a:cxn>
                <a:cxn ang="0">
                  <a:pos x="0" y="23"/>
                </a:cxn>
                <a:cxn ang="0">
                  <a:pos x="0" y="4"/>
                </a:cxn>
              </a:cxnLst>
              <a:rect l="0" t="0" r="r" b="b"/>
              <a:pathLst>
                <a:path w="37" h="23">
                  <a:moveTo>
                    <a:pt x="0" y="4"/>
                  </a:moveTo>
                  <a:lnTo>
                    <a:pt x="37" y="0"/>
                  </a:lnTo>
                  <a:lnTo>
                    <a:pt x="37" y="19"/>
                  </a:lnTo>
                  <a:lnTo>
                    <a:pt x="0" y="23"/>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18" name="Freeform 1209"/>
            <p:cNvSpPr>
              <a:spLocks noChangeAspect="1"/>
            </p:cNvSpPr>
            <p:nvPr/>
          </p:nvSpPr>
          <p:spPr bwMode="auto">
            <a:xfrm>
              <a:off x="5016" y="2307"/>
              <a:ext cx="23" cy="23"/>
            </a:xfrm>
            <a:custGeom>
              <a:avLst/>
              <a:gdLst/>
              <a:ahLst/>
              <a:cxnLst>
                <a:cxn ang="0">
                  <a:pos x="11" y="0"/>
                </a:cxn>
                <a:cxn ang="0">
                  <a:pos x="11" y="0"/>
                </a:cxn>
                <a:cxn ang="0">
                  <a:pos x="15" y="0"/>
                </a:cxn>
                <a:cxn ang="0">
                  <a:pos x="19" y="0"/>
                </a:cxn>
                <a:cxn ang="0">
                  <a:pos x="19" y="4"/>
                </a:cxn>
                <a:cxn ang="0">
                  <a:pos x="19" y="4"/>
                </a:cxn>
                <a:cxn ang="0">
                  <a:pos x="23" y="8"/>
                </a:cxn>
                <a:cxn ang="0">
                  <a:pos x="23" y="8"/>
                </a:cxn>
                <a:cxn ang="0">
                  <a:pos x="23" y="12"/>
                </a:cxn>
                <a:cxn ang="0">
                  <a:pos x="23" y="12"/>
                </a:cxn>
                <a:cxn ang="0">
                  <a:pos x="23" y="15"/>
                </a:cxn>
                <a:cxn ang="0">
                  <a:pos x="19" y="19"/>
                </a:cxn>
                <a:cxn ang="0">
                  <a:pos x="19" y="19"/>
                </a:cxn>
                <a:cxn ang="0">
                  <a:pos x="19" y="23"/>
                </a:cxn>
                <a:cxn ang="0">
                  <a:pos x="15" y="23"/>
                </a:cxn>
                <a:cxn ang="0">
                  <a:pos x="11" y="23"/>
                </a:cxn>
                <a:cxn ang="0">
                  <a:pos x="11" y="23"/>
                </a:cxn>
                <a:cxn ang="0">
                  <a:pos x="7" y="23"/>
                </a:cxn>
                <a:cxn ang="0">
                  <a:pos x="7" y="23"/>
                </a:cxn>
                <a:cxn ang="0">
                  <a:pos x="4" y="23"/>
                </a:cxn>
                <a:cxn ang="0">
                  <a:pos x="4" y="23"/>
                </a:cxn>
                <a:cxn ang="0">
                  <a:pos x="4" y="19"/>
                </a:cxn>
                <a:cxn ang="0">
                  <a:pos x="0" y="19"/>
                </a:cxn>
                <a:cxn ang="0">
                  <a:pos x="0" y="15"/>
                </a:cxn>
                <a:cxn ang="0">
                  <a:pos x="0" y="15"/>
                </a:cxn>
                <a:cxn ang="0">
                  <a:pos x="0" y="12"/>
                </a:cxn>
                <a:cxn ang="0">
                  <a:pos x="0" y="8"/>
                </a:cxn>
                <a:cxn ang="0">
                  <a:pos x="4" y="8"/>
                </a:cxn>
                <a:cxn ang="0">
                  <a:pos x="4" y="4"/>
                </a:cxn>
                <a:cxn ang="0">
                  <a:pos x="4" y="4"/>
                </a:cxn>
                <a:cxn ang="0">
                  <a:pos x="7" y="4"/>
                </a:cxn>
                <a:cxn ang="0">
                  <a:pos x="7" y="0"/>
                </a:cxn>
                <a:cxn ang="0">
                  <a:pos x="11" y="0"/>
                </a:cxn>
              </a:cxnLst>
              <a:rect l="0" t="0" r="r" b="b"/>
              <a:pathLst>
                <a:path w="23" h="23">
                  <a:moveTo>
                    <a:pt x="11" y="0"/>
                  </a:moveTo>
                  <a:lnTo>
                    <a:pt x="11" y="0"/>
                  </a:lnTo>
                  <a:lnTo>
                    <a:pt x="15" y="0"/>
                  </a:lnTo>
                  <a:lnTo>
                    <a:pt x="19" y="0"/>
                  </a:lnTo>
                  <a:lnTo>
                    <a:pt x="19" y="4"/>
                  </a:lnTo>
                  <a:lnTo>
                    <a:pt x="19" y="4"/>
                  </a:lnTo>
                  <a:lnTo>
                    <a:pt x="23" y="8"/>
                  </a:lnTo>
                  <a:lnTo>
                    <a:pt x="23" y="8"/>
                  </a:lnTo>
                  <a:lnTo>
                    <a:pt x="23" y="12"/>
                  </a:lnTo>
                  <a:lnTo>
                    <a:pt x="23" y="12"/>
                  </a:lnTo>
                  <a:lnTo>
                    <a:pt x="23" y="15"/>
                  </a:lnTo>
                  <a:lnTo>
                    <a:pt x="19" y="19"/>
                  </a:lnTo>
                  <a:lnTo>
                    <a:pt x="19" y="19"/>
                  </a:lnTo>
                  <a:lnTo>
                    <a:pt x="19" y="23"/>
                  </a:lnTo>
                  <a:lnTo>
                    <a:pt x="15" y="23"/>
                  </a:lnTo>
                  <a:lnTo>
                    <a:pt x="11" y="23"/>
                  </a:lnTo>
                  <a:lnTo>
                    <a:pt x="11" y="23"/>
                  </a:lnTo>
                  <a:lnTo>
                    <a:pt x="7" y="23"/>
                  </a:lnTo>
                  <a:lnTo>
                    <a:pt x="7" y="23"/>
                  </a:lnTo>
                  <a:lnTo>
                    <a:pt x="4" y="23"/>
                  </a:lnTo>
                  <a:lnTo>
                    <a:pt x="4" y="23"/>
                  </a:lnTo>
                  <a:lnTo>
                    <a:pt x="4" y="19"/>
                  </a:lnTo>
                  <a:lnTo>
                    <a:pt x="0" y="19"/>
                  </a:lnTo>
                  <a:lnTo>
                    <a:pt x="0" y="15"/>
                  </a:lnTo>
                  <a:lnTo>
                    <a:pt x="0" y="15"/>
                  </a:lnTo>
                  <a:lnTo>
                    <a:pt x="0" y="12"/>
                  </a:lnTo>
                  <a:lnTo>
                    <a:pt x="0" y="8"/>
                  </a:lnTo>
                  <a:lnTo>
                    <a:pt x="4" y="8"/>
                  </a:lnTo>
                  <a:lnTo>
                    <a:pt x="4" y="4"/>
                  </a:lnTo>
                  <a:lnTo>
                    <a:pt x="4" y="4"/>
                  </a:lnTo>
                  <a:lnTo>
                    <a:pt x="7" y="4"/>
                  </a:lnTo>
                  <a:lnTo>
                    <a:pt x="7" y="0"/>
                  </a:lnTo>
                  <a:lnTo>
                    <a:pt x="11" y="0"/>
                  </a:lnTo>
                  <a:close/>
                </a:path>
              </a:pathLst>
            </a:custGeom>
            <a:solidFill>
              <a:srgbClr val="FFFFFF"/>
            </a:solidFill>
            <a:ln w="9525">
              <a:noFill/>
              <a:round/>
              <a:headEnd/>
              <a:tailEnd/>
            </a:ln>
          </p:spPr>
          <p:txBody>
            <a:bodyPr/>
            <a:lstStyle/>
            <a:p>
              <a:endParaRPr lang="en-US">
                <a:solidFill>
                  <a:srgbClr val="003550"/>
                </a:solidFill>
              </a:endParaRPr>
            </a:p>
          </p:txBody>
        </p:sp>
        <p:sp>
          <p:nvSpPr>
            <p:cNvPr id="219" name="Freeform 1210"/>
            <p:cNvSpPr>
              <a:spLocks noChangeAspect="1"/>
            </p:cNvSpPr>
            <p:nvPr/>
          </p:nvSpPr>
          <p:spPr bwMode="auto">
            <a:xfrm>
              <a:off x="5016" y="2307"/>
              <a:ext cx="23" cy="23"/>
            </a:xfrm>
            <a:custGeom>
              <a:avLst/>
              <a:gdLst/>
              <a:ahLst/>
              <a:cxnLst>
                <a:cxn ang="0">
                  <a:pos x="11" y="0"/>
                </a:cxn>
                <a:cxn ang="0">
                  <a:pos x="11" y="0"/>
                </a:cxn>
                <a:cxn ang="0">
                  <a:pos x="11" y="0"/>
                </a:cxn>
                <a:cxn ang="0">
                  <a:pos x="15" y="0"/>
                </a:cxn>
                <a:cxn ang="0">
                  <a:pos x="19" y="0"/>
                </a:cxn>
                <a:cxn ang="0">
                  <a:pos x="19" y="4"/>
                </a:cxn>
                <a:cxn ang="0">
                  <a:pos x="19" y="4"/>
                </a:cxn>
                <a:cxn ang="0">
                  <a:pos x="23" y="8"/>
                </a:cxn>
                <a:cxn ang="0">
                  <a:pos x="23" y="8"/>
                </a:cxn>
                <a:cxn ang="0">
                  <a:pos x="23" y="12"/>
                </a:cxn>
                <a:cxn ang="0">
                  <a:pos x="23" y="12"/>
                </a:cxn>
                <a:cxn ang="0">
                  <a:pos x="23" y="15"/>
                </a:cxn>
                <a:cxn ang="0">
                  <a:pos x="19" y="19"/>
                </a:cxn>
                <a:cxn ang="0">
                  <a:pos x="19" y="19"/>
                </a:cxn>
                <a:cxn ang="0">
                  <a:pos x="19" y="23"/>
                </a:cxn>
                <a:cxn ang="0">
                  <a:pos x="15" y="23"/>
                </a:cxn>
                <a:cxn ang="0">
                  <a:pos x="11" y="23"/>
                </a:cxn>
                <a:cxn ang="0">
                  <a:pos x="11" y="23"/>
                </a:cxn>
                <a:cxn ang="0">
                  <a:pos x="7" y="23"/>
                </a:cxn>
                <a:cxn ang="0">
                  <a:pos x="7" y="23"/>
                </a:cxn>
                <a:cxn ang="0">
                  <a:pos x="4" y="23"/>
                </a:cxn>
                <a:cxn ang="0">
                  <a:pos x="4" y="23"/>
                </a:cxn>
                <a:cxn ang="0">
                  <a:pos x="4" y="19"/>
                </a:cxn>
                <a:cxn ang="0">
                  <a:pos x="0" y="19"/>
                </a:cxn>
                <a:cxn ang="0">
                  <a:pos x="0" y="15"/>
                </a:cxn>
                <a:cxn ang="0">
                  <a:pos x="0" y="15"/>
                </a:cxn>
                <a:cxn ang="0">
                  <a:pos x="0" y="12"/>
                </a:cxn>
                <a:cxn ang="0">
                  <a:pos x="0" y="8"/>
                </a:cxn>
                <a:cxn ang="0">
                  <a:pos x="4" y="8"/>
                </a:cxn>
                <a:cxn ang="0">
                  <a:pos x="4" y="4"/>
                </a:cxn>
                <a:cxn ang="0">
                  <a:pos x="4" y="4"/>
                </a:cxn>
                <a:cxn ang="0">
                  <a:pos x="7" y="4"/>
                </a:cxn>
                <a:cxn ang="0">
                  <a:pos x="7" y="0"/>
                </a:cxn>
                <a:cxn ang="0">
                  <a:pos x="11" y="0"/>
                </a:cxn>
              </a:cxnLst>
              <a:rect l="0" t="0" r="r" b="b"/>
              <a:pathLst>
                <a:path w="23" h="23">
                  <a:moveTo>
                    <a:pt x="11" y="0"/>
                  </a:moveTo>
                  <a:lnTo>
                    <a:pt x="11" y="0"/>
                  </a:lnTo>
                  <a:lnTo>
                    <a:pt x="11" y="0"/>
                  </a:lnTo>
                  <a:lnTo>
                    <a:pt x="15" y="0"/>
                  </a:lnTo>
                  <a:lnTo>
                    <a:pt x="19" y="0"/>
                  </a:lnTo>
                  <a:lnTo>
                    <a:pt x="19" y="4"/>
                  </a:lnTo>
                  <a:lnTo>
                    <a:pt x="19" y="4"/>
                  </a:lnTo>
                  <a:lnTo>
                    <a:pt x="23" y="8"/>
                  </a:lnTo>
                  <a:lnTo>
                    <a:pt x="23" y="8"/>
                  </a:lnTo>
                  <a:lnTo>
                    <a:pt x="23" y="12"/>
                  </a:lnTo>
                  <a:lnTo>
                    <a:pt x="23" y="12"/>
                  </a:lnTo>
                  <a:lnTo>
                    <a:pt x="23" y="15"/>
                  </a:lnTo>
                  <a:lnTo>
                    <a:pt x="19" y="19"/>
                  </a:lnTo>
                  <a:lnTo>
                    <a:pt x="19" y="19"/>
                  </a:lnTo>
                  <a:lnTo>
                    <a:pt x="19" y="23"/>
                  </a:lnTo>
                  <a:lnTo>
                    <a:pt x="15" y="23"/>
                  </a:lnTo>
                  <a:lnTo>
                    <a:pt x="11" y="23"/>
                  </a:lnTo>
                  <a:lnTo>
                    <a:pt x="11" y="23"/>
                  </a:lnTo>
                  <a:lnTo>
                    <a:pt x="7" y="23"/>
                  </a:lnTo>
                  <a:lnTo>
                    <a:pt x="7" y="23"/>
                  </a:lnTo>
                  <a:lnTo>
                    <a:pt x="4" y="23"/>
                  </a:lnTo>
                  <a:lnTo>
                    <a:pt x="4" y="23"/>
                  </a:lnTo>
                  <a:lnTo>
                    <a:pt x="4" y="19"/>
                  </a:lnTo>
                  <a:lnTo>
                    <a:pt x="0" y="19"/>
                  </a:lnTo>
                  <a:lnTo>
                    <a:pt x="0" y="15"/>
                  </a:lnTo>
                  <a:lnTo>
                    <a:pt x="0" y="15"/>
                  </a:lnTo>
                  <a:lnTo>
                    <a:pt x="0" y="12"/>
                  </a:lnTo>
                  <a:lnTo>
                    <a:pt x="0" y="8"/>
                  </a:lnTo>
                  <a:lnTo>
                    <a:pt x="4" y="8"/>
                  </a:lnTo>
                  <a:lnTo>
                    <a:pt x="4" y="4"/>
                  </a:lnTo>
                  <a:lnTo>
                    <a:pt x="4" y="4"/>
                  </a:lnTo>
                  <a:lnTo>
                    <a:pt x="7" y="4"/>
                  </a:lnTo>
                  <a:lnTo>
                    <a:pt x="7" y="0"/>
                  </a:lnTo>
                  <a:lnTo>
                    <a:pt x="11"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0" name="Freeform 1211"/>
            <p:cNvSpPr>
              <a:spLocks noChangeAspect="1"/>
            </p:cNvSpPr>
            <p:nvPr/>
          </p:nvSpPr>
          <p:spPr bwMode="auto">
            <a:xfrm>
              <a:off x="5016" y="2319"/>
              <a:ext cx="19" cy="3"/>
            </a:xfrm>
            <a:custGeom>
              <a:avLst/>
              <a:gdLst/>
              <a:ahLst/>
              <a:cxnLst>
                <a:cxn ang="0">
                  <a:pos x="19" y="0"/>
                </a:cxn>
                <a:cxn ang="0">
                  <a:pos x="11" y="0"/>
                </a:cxn>
                <a:cxn ang="0">
                  <a:pos x="11" y="0"/>
                </a:cxn>
                <a:cxn ang="0">
                  <a:pos x="11" y="0"/>
                </a:cxn>
                <a:cxn ang="0">
                  <a:pos x="7" y="0"/>
                </a:cxn>
                <a:cxn ang="0">
                  <a:pos x="7" y="0"/>
                </a:cxn>
                <a:cxn ang="0">
                  <a:pos x="0" y="0"/>
                </a:cxn>
                <a:cxn ang="0">
                  <a:pos x="0" y="3"/>
                </a:cxn>
                <a:cxn ang="0">
                  <a:pos x="7" y="3"/>
                </a:cxn>
                <a:cxn ang="0">
                  <a:pos x="7" y="0"/>
                </a:cxn>
                <a:cxn ang="0">
                  <a:pos x="11" y="3"/>
                </a:cxn>
                <a:cxn ang="0">
                  <a:pos x="11" y="0"/>
                </a:cxn>
                <a:cxn ang="0">
                  <a:pos x="11" y="3"/>
                </a:cxn>
                <a:cxn ang="0">
                  <a:pos x="15" y="0"/>
                </a:cxn>
                <a:cxn ang="0">
                  <a:pos x="19" y="0"/>
                </a:cxn>
                <a:cxn ang="0">
                  <a:pos x="19" y="0"/>
                </a:cxn>
              </a:cxnLst>
              <a:rect l="0" t="0" r="r" b="b"/>
              <a:pathLst>
                <a:path w="19" h="3">
                  <a:moveTo>
                    <a:pt x="19" y="0"/>
                  </a:moveTo>
                  <a:lnTo>
                    <a:pt x="11" y="0"/>
                  </a:lnTo>
                  <a:lnTo>
                    <a:pt x="11" y="0"/>
                  </a:lnTo>
                  <a:lnTo>
                    <a:pt x="11" y="0"/>
                  </a:lnTo>
                  <a:lnTo>
                    <a:pt x="7" y="0"/>
                  </a:lnTo>
                  <a:lnTo>
                    <a:pt x="7" y="0"/>
                  </a:lnTo>
                  <a:lnTo>
                    <a:pt x="0" y="0"/>
                  </a:lnTo>
                  <a:lnTo>
                    <a:pt x="0" y="3"/>
                  </a:lnTo>
                  <a:lnTo>
                    <a:pt x="7" y="3"/>
                  </a:lnTo>
                  <a:lnTo>
                    <a:pt x="7" y="0"/>
                  </a:lnTo>
                  <a:lnTo>
                    <a:pt x="11" y="3"/>
                  </a:lnTo>
                  <a:lnTo>
                    <a:pt x="11" y="0"/>
                  </a:lnTo>
                  <a:lnTo>
                    <a:pt x="11" y="3"/>
                  </a:lnTo>
                  <a:lnTo>
                    <a:pt x="15" y="0"/>
                  </a:lnTo>
                  <a:lnTo>
                    <a:pt x="19" y="0"/>
                  </a:lnTo>
                  <a:lnTo>
                    <a:pt x="19" y="0"/>
                  </a:lnTo>
                  <a:close/>
                </a:path>
              </a:pathLst>
            </a:custGeom>
            <a:solidFill>
              <a:srgbClr val="000000"/>
            </a:solidFill>
            <a:ln w="9525">
              <a:noFill/>
              <a:round/>
              <a:headEnd/>
              <a:tailEnd/>
            </a:ln>
          </p:spPr>
          <p:txBody>
            <a:bodyPr/>
            <a:lstStyle/>
            <a:p>
              <a:endParaRPr lang="en-US">
                <a:solidFill>
                  <a:srgbClr val="003550"/>
                </a:solidFill>
              </a:endParaRPr>
            </a:p>
          </p:txBody>
        </p:sp>
        <p:sp>
          <p:nvSpPr>
            <p:cNvPr id="221" name="Freeform 1212"/>
            <p:cNvSpPr>
              <a:spLocks noChangeAspect="1"/>
            </p:cNvSpPr>
            <p:nvPr/>
          </p:nvSpPr>
          <p:spPr bwMode="auto">
            <a:xfrm>
              <a:off x="5016" y="2319"/>
              <a:ext cx="19" cy="3"/>
            </a:xfrm>
            <a:custGeom>
              <a:avLst/>
              <a:gdLst/>
              <a:ahLst/>
              <a:cxnLst>
                <a:cxn ang="0">
                  <a:pos x="19" y="0"/>
                </a:cxn>
                <a:cxn ang="0">
                  <a:pos x="11" y="0"/>
                </a:cxn>
                <a:cxn ang="0">
                  <a:pos x="11" y="0"/>
                </a:cxn>
                <a:cxn ang="0">
                  <a:pos x="11" y="0"/>
                </a:cxn>
                <a:cxn ang="0">
                  <a:pos x="7" y="0"/>
                </a:cxn>
                <a:cxn ang="0">
                  <a:pos x="7" y="0"/>
                </a:cxn>
                <a:cxn ang="0">
                  <a:pos x="0" y="0"/>
                </a:cxn>
                <a:cxn ang="0">
                  <a:pos x="0" y="3"/>
                </a:cxn>
                <a:cxn ang="0">
                  <a:pos x="7" y="3"/>
                </a:cxn>
                <a:cxn ang="0">
                  <a:pos x="7" y="0"/>
                </a:cxn>
                <a:cxn ang="0">
                  <a:pos x="11" y="3"/>
                </a:cxn>
                <a:cxn ang="0">
                  <a:pos x="11" y="0"/>
                </a:cxn>
                <a:cxn ang="0">
                  <a:pos x="11" y="3"/>
                </a:cxn>
                <a:cxn ang="0">
                  <a:pos x="15" y="0"/>
                </a:cxn>
                <a:cxn ang="0">
                  <a:pos x="19" y="0"/>
                </a:cxn>
                <a:cxn ang="0">
                  <a:pos x="19" y="0"/>
                </a:cxn>
              </a:cxnLst>
              <a:rect l="0" t="0" r="r" b="b"/>
              <a:pathLst>
                <a:path w="19" h="3">
                  <a:moveTo>
                    <a:pt x="19" y="0"/>
                  </a:moveTo>
                  <a:lnTo>
                    <a:pt x="11" y="0"/>
                  </a:lnTo>
                  <a:lnTo>
                    <a:pt x="11" y="0"/>
                  </a:lnTo>
                  <a:lnTo>
                    <a:pt x="11" y="0"/>
                  </a:lnTo>
                  <a:lnTo>
                    <a:pt x="7" y="0"/>
                  </a:lnTo>
                  <a:lnTo>
                    <a:pt x="7" y="0"/>
                  </a:lnTo>
                  <a:lnTo>
                    <a:pt x="0" y="0"/>
                  </a:lnTo>
                  <a:lnTo>
                    <a:pt x="0" y="3"/>
                  </a:lnTo>
                  <a:lnTo>
                    <a:pt x="7" y="3"/>
                  </a:lnTo>
                  <a:lnTo>
                    <a:pt x="7" y="0"/>
                  </a:lnTo>
                  <a:lnTo>
                    <a:pt x="11" y="3"/>
                  </a:lnTo>
                  <a:lnTo>
                    <a:pt x="11" y="0"/>
                  </a:lnTo>
                  <a:lnTo>
                    <a:pt x="11" y="3"/>
                  </a:lnTo>
                  <a:lnTo>
                    <a:pt x="15" y="0"/>
                  </a:lnTo>
                  <a:lnTo>
                    <a:pt x="19" y="0"/>
                  </a:lnTo>
                  <a:lnTo>
                    <a:pt x="19"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2" name="Line 1213"/>
            <p:cNvSpPr>
              <a:spLocks noChangeAspect="1" noChangeShapeType="1"/>
            </p:cNvSpPr>
            <p:nvPr/>
          </p:nvSpPr>
          <p:spPr bwMode="auto">
            <a:xfrm>
              <a:off x="5039" y="2319"/>
              <a:ext cx="15" cy="1"/>
            </a:xfrm>
            <a:prstGeom prst="line">
              <a:avLst/>
            </a:prstGeom>
            <a:noFill/>
            <a:ln w="6350">
              <a:solidFill>
                <a:srgbClr val="000000"/>
              </a:solidFill>
              <a:round/>
              <a:headEnd/>
              <a:tailEnd/>
            </a:ln>
          </p:spPr>
          <p:txBody>
            <a:bodyPr/>
            <a:lstStyle/>
            <a:p>
              <a:endParaRPr lang="en-US">
                <a:solidFill>
                  <a:srgbClr val="003550"/>
                </a:solidFill>
              </a:endParaRPr>
            </a:p>
          </p:txBody>
        </p:sp>
        <p:sp>
          <p:nvSpPr>
            <p:cNvPr id="223" name="Freeform 1214"/>
            <p:cNvSpPr>
              <a:spLocks noChangeAspect="1"/>
            </p:cNvSpPr>
            <p:nvPr/>
          </p:nvSpPr>
          <p:spPr bwMode="auto">
            <a:xfrm>
              <a:off x="5035" y="2303"/>
              <a:ext cx="19" cy="8"/>
            </a:xfrm>
            <a:custGeom>
              <a:avLst/>
              <a:gdLst/>
              <a:ahLst/>
              <a:cxnLst>
                <a:cxn ang="0">
                  <a:pos x="0" y="8"/>
                </a:cxn>
                <a:cxn ang="0">
                  <a:pos x="7" y="0"/>
                </a:cxn>
                <a:cxn ang="0">
                  <a:pos x="19" y="0"/>
                </a:cxn>
              </a:cxnLst>
              <a:rect l="0" t="0" r="r" b="b"/>
              <a:pathLst>
                <a:path w="19" h="8">
                  <a:moveTo>
                    <a:pt x="0" y="8"/>
                  </a:moveTo>
                  <a:lnTo>
                    <a:pt x="7" y="0"/>
                  </a:lnTo>
                  <a:lnTo>
                    <a:pt x="19"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4" name="Freeform 1215"/>
            <p:cNvSpPr>
              <a:spLocks noChangeAspect="1"/>
            </p:cNvSpPr>
            <p:nvPr/>
          </p:nvSpPr>
          <p:spPr bwMode="auto">
            <a:xfrm>
              <a:off x="5039" y="2326"/>
              <a:ext cx="15" cy="1"/>
            </a:xfrm>
            <a:custGeom>
              <a:avLst/>
              <a:gdLst/>
              <a:ahLst/>
              <a:cxnLst>
                <a:cxn ang="0">
                  <a:pos x="0" y="0"/>
                </a:cxn>
                <a:cxn ang="0">
                  <a:pos x="7" y="0"/>
                </a:cxn>
                <a:cxn ang="0">
                  <a:pos x="15" y="0"/>
                </a:cxn>
              </a:cxnLst>
              <a:rect l="0" t="0" r="r" b="b"/>
              <a:pathLst>
                <a:path w="15">
                  <a:moveTo>
                    <a:pt x="0" y="0"/>
                  </a:moveTo>
                  <a:lnTo>
                    <a:pt x="7" y="0"/>
                  </a:lnTo>
                  <a:lnTo>
                    <a:pt x="15"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5" name="Freeform 1216"/>
            <p:cNvSpPr>
              <a:spLocks noChangeAspect="1" noEditPoints="1"/>
            </p:cNvSpPr>
            <p:nvPr/>
          </p:nvSpPr>
          <p:spPr bwMode="auto">
            <a:xfrm>
              <a:off x="5057" y="2315"/>
              <a:ext cx="8" cy="4"/>
            </a:xfrm>
            <a:custGeom>
              <a:avLst/>
              <a:gdLst/>
              <a:ahLst/>
              <a:cxnLst>
                <a:cxn ang="0">
                  <a:pos x="0" y="0"/>
                </a:cxn>
                <a:cxn ang="0">
                  <a:pos x="0" y="0"/>
                </a:cxn>
                <a:cxn ang="0">
                  <a:pos x="0" y="0"/>
                </a:cxn>
                <a:cxn ang="0">
                  <a:pos x="0" y="0"/>
                </a:cxn>
                <a:cxn ang="0">
                  <a:pos x="0" y="4"/>
                </a:cxn>
                <a:cxn ang="0">
                  <a:pos x="0" y="4"/>
                </a:cxn>
                <a:cxn ang="0">
                  <a:pos x="0" y="4"/>
                </a:cxn>
                <a:cxn ang="0">
                  <a:pos x="0" y="0"/>
                </a:cxn>
                <a:cxn ang="0">
                  <a:pos x="0" y="0"/>
                </a:cxn>
                <a:cxn ang="0">
                  <a:pos x="0" y="0"/>
                </a:cxn>
                <a:cxn ang="0">
                  <a:pos x="0" y="0"/>
                </a:cxn>
                <a:cxn ang="0">
                  <a:pos x="0" y="4"/>
                </a:cxn>
                <a:cxn ang="0">
                  <a:pos x="0" y="4"/>
                </a:cxn>
                <a:cxn ang="0">
                  <a:pos x="0" y="4"/>
                </a:cxn>
                <a:cxn ang="0">
                  <a:pos x="0" y="0"/>
                </a:cxn>
                <a:cxn ang="0">
                  <a:pos x="0" y="0"/>
                </a:cxn>
                <a:cxn ang="0">
                  <a:pos x="4" y="4"/>
                </a:cxn>
                <a:cxn ang="0">
                  <a:pos x="4" y="4"/>
                </a:cxn>
                <a:cxn ang="0">
                  <a:pos x="4" y="0"/>
                </a:cxn>
                <a:cxn ang="0">
                  <a:pos x="4" y="0"/>
                </a:cxn>
                <a:cxn ang="0">
                  <a:pos x="4" y="0"/>
                </a:cxn>
                <a:cxn ang="0">
                  <a:pos x="4" y="0"/>
                </a:cxn>
                <a:cxn ang="0">
                  <a:pos x="4" y="0"/>
                </a:cxn>
                <a:cxn ang="0">
                  <a:pos x="4" y="0"/>
                </a:cxn>
                <a:cxn ang="0">
                  <a:pos x="4" y="0"/>
                </a:cxn>
                <a:cxn ang="0">
                  <a:pos x="4" y="0"/>
                </a:cxn>
                <a:cxn ang="0">
                  <a:pos x="4" y="4"/>
                </a:cxn>
                <a:cxn ang="0">
                  <a:pos x="4" y="4"/>
                </a:cxn>
                <a:cxn ang="0">
                  <a:pos x="8" y="0"/>
                </a:cxn>
                <a:cxn ang="0">
                  <a:pos x="8" y="0"/>
                </a:cxn>
                <a:cxn ang="0">
                  <a:pos x="8" y="0"/>
                </a:cxn>
                <a:cxn ang="0">
                  <a:pos x="8" y="0"/>
                </a:cxn>
                <a:cxn ang="0">
                  <a:pos x="8" y="0"/>
                </a:cxn>
                <a:cxn ang="0">
                  <a:pos x="8" y="0"/>
                </a:cxn>
                <a:cxn ang="0">
                  <a:pos x="8" y="0"/>
                </a:cxn>
                <a:cxn ang="0">
                  <a:pos x="8" y="0"/>
                </a:cxn>
              </a:cxnLst>
              <a:rect l="0" t="0" r="r" b="b"/>
              <a:pathLst>
                <a:path w="8" h="4">
                  <a:moveTo>
                    <a:pt x="0" y="0"/>
                  </a:moveTo>
                  <a:lnTo>
                    <a:pt x="0" y="0"/>
                  </a:lnTo>
                  <a:lnTo>
                    <a:pt x="0" y="0"/>
                  </a:lnTo>
                  <a:lnTo>
                    <a:pt x="0" y="0"/>
                  </a:lnTo>
                  <a:lnTo>
                    <a:pt x="0" y="4"/>
                  </a:lnTo>
                  <a:lnTo>
                    <a:pt x="0" y="4"/>
                  </a:lnTo>
                  <a:lnTo>
                    <a:pt x="0" y="4"/>
                  </a:lnTo>
                  <a:lnTo>
                    <a:pt x="0" y="0"/>
                  </a:lnTo>
                  <a:lnTo>
                    <a:pt x="0" y="0"/>
                  </a:lnTo>
                  <a:lnTo>
                    <a:pt x="0" y="0"/>
                  </a:lnTo>
                  <a:lnTo>
                    <a:pt x="0" y="0"/>
                  </a:lnTo>
                  <a:lnTo>
                    <a:pt x="0" y="4"/>
                  </a:lnTo>
                  <a:lnTo>
                    <a:pt x="0" y="4"/>
                  </a:lnTo>
                  <a:lnTo>
                    <a:pt x="0" y="4"/>
                  </a:lnTo>
                  <a:lnTo>
                    <a:pt x="0" y="0"/>
                  </a:lnTo>
                  <a:lnTo>
                    <a:pt x="0" y="0"/>
                  </a:lnTo>
                  <a:close/>
                  <a:moveTo>
                    <a:pt x="4" y="4"/>
                  </a:moveTo>
                  <a:lnTo>
                    <a:pt x="4" y="4"/>
                  </a:lnTo>
                  <a:lnTo>
                    <a:pt x="4" y="0"/>
                  </a:lnTo>
                  <a:lnTo>
                    <a:pt x="4" y="0"/>
                  </a:lnTo>
                  <a:lnTo>
                    <a:pt x="4" y="0"/>
                  </a:lnTo>
                  <a:lnTo>
                    <a:pt x="4" y="0"/>
                  </a:lnTo>
                  <a:lnTo>
                    <a:pt x="4" y="0"/>
                  </a:lnTo>
                  <a:lnTo>
                    <a:pt x="4" y="0"/>
                  </a:lnTo>
                  <a:lnTo>
                    <a:pt x="4" y="0"/>
                  </a:lnTo>
                  <a:lnTo>
                    <a:pt x="4" y="0"/>
                  </a:lnTo>
                  <a:lnTo>
                    <a:pt x="4" y="4"/>
                  </a:lnTo>
                  <a:lnTo>
                    <a:pt x="4" y="4"/>
                  </a:lnTo>
                  <a:close/>
                  <a:moveTo>
                    <a:pt x="8" y="0"/>
                  </a:move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003550"/>
                </a:solidFill>
              </a:endParaRPr>
            </a:p>
          </p:txBody>
        </p:sp>
        <p:sp>
          <p:nvSpPr>
            <p:cNvPr id="226" name="Freeform 1217"/>
            <p:cNvSpPr>
              <a:spLocks noChangeAspect="1" noEditPoints="1"/>
            </p:cNvSpPr>
            <p:nvPr/>
          </p:nvSpPr>
          <p:spPr bwMode="auto">
            <a:xfrm>
              <a:off x="5065" y="2311"/>
              <a:ext cx="11" cy="8"/>
            </a:xfrm>
            <a:custGeom>
              <a:avLst/>
              <a:gdLst/>
              <a:ahLst/>
              <a:cxnLst>
                <a:cxn ang="0">
                  <a:pos x="0" y="4"/>
                </a:cxn>
                <a:cxn ang="0">
                  <a:pos x="0" y="4"/>
                </a:cxn>
                <a:cxn ang="0">
                  <a:pos x="4" y="4"/>
                </a:cxn>
                <a:cxn ang="0">
                  <a:pos x="4" y="4"/>
                </a:cxn>
                <a:cxn ang="0">
                  <a:pos x="4" y="4"/>
                </a:cxn>
                <a:cxn ang="0">
                  <a:pos x="4" y="8"/>
                </a:cxn>
                <a:cxn ang="0">
                  <a:pos x="0" y="8"/>
                </a:cxn>
                <a:cxn ang="0">
                  <a:pos x="0" y="4"/>
                </a:cxn>
                <a:cxn ang="0">
                  <a:pos x="0" y="4"/>
                </a:cxn>
                <a:cxn ang="0">
                  <a:pos x="0" y="4"/>
                </a:cxn>
                <a:cxn ang="0">
                  <a:pos x="0" y="4"/>
                </a:cxn>
                <a:cxn ang="0">
                  <a:pos x="4" y="4"/>
                </a:cxn>
                <a:cxn ang="0">
                  <a:pos x="4" y="4"/>
                </a:cxn>
                <a:cxn ang="0">
                  <a:pos x="4" y="4"/>
                </a:cxn>
                <a:cxn ang="0">
                  <a:pos x="4" y="4"/>
                </a:cxn>
                <a:cxn ang="0">
                  <a:pos x="0" y="4"/>
                </a:cxn>
                <a:cxn ang="0">
                  <a:pos x="0" y="4"/>
                </a:cxn>
                <a:cxn ang="0">
                  <a:pos x="0" y="4"/>
                </a:cxn>
                <a:cxn ang="0">
                  <a:pos x="4" y="4"/>
                </a:cxn>
                <a:cxn ang="0">
                  <a:pos x="7" y="0"/>
                </a:cxn>
                <a:cxn ang="0">
                  <a:pos x="7" y="4"/>
                </a:cxn>
                <a:cxn ang="0">
                  <a:pos x="4" y="4"/>
                </a:cxn>
                <a:cxn ang="0">
                  <a:pos x="4" y="4"/>
                </a:cxn>
                <a:cxn ang="0">
                  <a:pos x="4" y="4"/>
                </a:cxn>
                <a:cxn ang="0">
                  <a:pos x="7" y="4"/>
                </a:cxn>
                <a:cxn ang="0">
                  <a:pos x="7" y="4"/>
                </a:cxn>
                <a:cxn ang="0">
                  <a:pos x="4" y="4"/>
                </a:cxn>
                <a:cxn ang="0">
                  <a:pos x="4" y="4"/>
                </a:cxn>
                <a:cxn ang="0">
                  <a:pos x="7" y="0"/>
                </a:cxn>
                <a:cxn ang="0">
                  <a:pos x="7" y="4"/>
                </a:cxn>
                <a:cxn ang="0">
                  <a:pos x="11" y="0"/>
                </a:cxn>
                <a:cxn ang="0">
                  <a:pos x="11" y="4"/>
                </a:cxn>
                <a:cxn ang="0">
                  <a:pos x="7" y="4"/>
                </a:cxn>
                <a:cxn ang="0">
                  <a:pos x="7" y="4"/>
                </a:cxn>
                <a:cxn ang="0">
                  <a:pos x="7" y="4"/>
                </a:cxn>
              </a:cxnLst>
              <a:rect l="0" t="0" r="r" b="b"/>
              <a:pathLst>
                <a:path w="11" h="8">
                  <a:moveTo>
                    <a:pt x="0" y="4"/>
                  </a:moveTo>
                  <a:lnTo>
                    <a:pt x="0" y="4"/>
                  </a:lnTo>
                  <a:lnTo>
                    <a:pt x="0" y="4"/>
                  </a:lnTo>
                  <a:lnTo>
                    <a:pt x="0" y="4"/>
                  </a:lnTo>
                  <a:lnTo>
                    <a:pt x="0" y="4"/>
                  </a:lnTo>
                  <a:lnTo>
                    <a:pt x="4" y="4"/>
                  </a:lnTo>
                  <a:lnTo>
                    <a:pt x="4" y="4"/>
                  </a:lnTo>
                  <a:lnTo>
                    <a:pt x="4" y="4"/>
                  </a:lnTo>
                  <a:lnTo>
                    <a:pt x="4" y="4"/>
                  </a:lnTo>
                  <a:lnTo>
                    <a:pt x="4" y="4"/>
                  </a:lnTo>
                  <a:lnTo>
                    <a:pt x="4" y="4"/>
                  </a:lnTo>
                  <a:lnTo>
                    <a:pt x="4" y="8"/>
                  </a:lnTo>
                  <a:lnTo>
                    <a:pt x="0" y="8"/>
                  </a:lnTo>
                  <a:lnTo>
                    <a:pt x="0" y="8"/>
                  </a:lnTo>
                  <a:lnTo>
                    <a:pt x="0" y="4"/>
                  </a:lnTo>
                  <a:lnTo>
                    <a:pt x="0" y="4"/>
                  </a:lnTo>
                  <a:lnTo>
                    <a:pt x="0" y="4"/>
                  </a:lnTo>
                  <a:lnTo>
                    <a:pt x="0" y="4"/>
                  </a:lnTo>
                  <a:close/>
                  <a:moveTo>
                    <a:pt x="0" y="4"/>
                  </a:moveTo>
                  <a:lnTo>
                    <a:pt x="0" y="4"/>
                  </a:lnTo>
                  <a:lnTo>
                    <a:pt x="0" y="4"/>
                  </a:lnTo>
                  <a:lnTo>
                    <a:pt x="0" y="4"/>
                  </a:lnTo>
                  <a:lnTo>
                    <a:pt x="0" y="8"/>
                  </a:lnTo>
                  <a:lnTo>
                    <a:pt x="4" y="4"/>
                  </a:lnTo>
                  <a:lnTo>
                    <a:pt x="4" y="4"/>
                  </a:lnTo>
                  <a:lnTo>
                    <a:pt x="4" y="4"/>
                  </a:lnTo>
                  <a:lnTo>
                    <a:pt x="4" y="4"/>
                  </a:lnTo>
                  <a:lnTo>
                    <a:pt x="4" y="4"/>
                  </a:lnTo>
                  <a:lnTo>
                    <a:pt x="4" y="4"/>
                  </a:lnTo>
                  <a:lnTo>
                    <a:pt x="4" y="4"/>
                  </a:lnTo>
                  <a:lnTo>
                    <a:pt x="0" y="4"/>
                  </a:lnTo>
                  <a:lnTo>
                    <a:pt x="0" y="4"/>
                  </a:lnTo>
                  <a:lnTo>
                    <a:pt x="0" y="4"/>
                  </a:lnTo>
                  <a:lnTo>
                    <a:pt x="0" y="4"/>
                  </a:lnTo>
                  <a:lnTo>
                    <a:pt x="0" y="4"/>
                  </a:lnTo>
                  <a:lnTo>
                    <a:pt x="0" y="4"/>
                  </a:lnTo>
                  <a:close/>
                  <a:moveTo>
                    <a:pt x="4" y="4"/>
                  </a:moveTo>
                  <a:lnTo>
                    <a:pt x="4" y="4"/>
                  </a:lnTo>
                  <a:lnTo>
                    <a:pt x="4" y="0"/>
                  </a:lnTo>
                  <a:lnTo>
                    <a:pt x="7" y="0"/>
                  </a:lnTo>
                  <a:lnTo>
                    <a:pt x="7" y="4"/>
                  </a:lnTo>
                  <a:lnTo>
                    <a:pt x="7" y="4"/>
                  </a:lnTo>
                  <a:lnTo>
                    <a:pt x="7" y="4"/>
                  </a:lnTo>
                  <a:lnTo>
                    <a:pt x="4" y="4"/>
                  </a:lnTo>
                  <a:lnTo>
                    <a:pt x="4" y="4"/>
                  </a:lnTo>
                  <a:lnTo>
                    <a:pt x="4" y="4"/>
                  </a:lnTo>
                  <a:lnTo>
                    <a:pt x="4" y="4"/>
                  </a:lnTo>
                  <a:lnTo>
                    <a:pt x="4" y="4"/>
                  </a:lnTo>
                  <a:lnTo>
                    <a:pt x="7" y="4"/>
                  </a:lnTo>
                  <a:lnTo>
                    <a:pt x="7" y="4"/>
                  </a:lnTo>
                  <a:lnTo>
                    <a:pt x="7" y="4"/>
                  </a:lnTo>
                  <a:lnTo>
                    <a:pt x="7" y="4"/>
                  </a:lnTo>
                  <a:lnTo>
                    <a:pt x="4" y="4"/>
                  </a:lnTo>
                  <a:lnTo>
                    <a:pt x="4" y="4"/>
                  </a:lnTo>
                  <a:lnTo>
                    <a:pt x="4" y="4"/>
                  </a:lnTo>
                  <a:lnTo>
                    <a:pt x="4" y="4"/>
                  </a:lnTo>
                  <a:close/>
                  <a:moveTo>
                    <a:pt x="7" y="4"/>
                  </a:moveTo>
                  <a:lnTo>
                    <a:pt x="7" y="0"/>
                  </a:lnTo>
                  <a:lnTo>
                    <a:pt x="7" y="0"/>
                  </a:lnTo>
                  <a:lnTo>
                    <a:pt x="7" y="4"/>
                  </a:lnTo>
                  <a:lnTo>
                    <a:pt x="11" y="0"/>
                  </a:lnTo>
                  <a:lnTo>
                    <a:pt x="11" y="0"/>
                  </a:lnTo>
                  <a:lnTo>
                    <a:pt x="7" y="4"/>
                  </a:lnTo>
                  <a:lnTo>
                    <a:pt x="11" y="4"/>
                  </a:lnTo>
                  <a:lnTo>
                    <a:pt x="11" y="4"/>
                  </a:lnTo>
                  <a:lnTo>
                    <a:pt x="7" y="4"/>
                  </a:lnTo>
                  <a:lnTo>
                    <a:pt x="7" y="4"/>
                  </a:lnTo>
                  <a:lnTo>
                    <a:pt x="7" y="4"/>
                  </a:lnTo>
                  <a:lnTo>
                    <a:pt x="7" y="4"/>
                  </a:lnTo>
                  <a:lnTo>
                    <a:pt x="7" y="4"/>
                  </a:lnTo>
                  <a:close/>
                </a:path>
              </a:pathLst>
            </a:custGeom>
            <a:solidFill>
              <a:srgbClr val="000000"/>
            </a:solidFill>
            <a:ln w="9525">
              <a:noFill/>
              <a:round/>
              <a:headEnd/>
              <a:tailEnd/>
            </a:ln>
          </p:spPr>
          <p:txBody>
            <a:bodyPr/>
            <a:lstStyle/>
            <a:p>
              <a:endParaRPr lang="en-US">
                <a:solidFill>
                  <a:srgbClr val="003550"/>
                </a:solidFill>
              </a:endParaRPr>
            </a:p>
          </p:txBody>
        </p:sp>
        <p:sp>
          <p:nvSpPr>
            <p:cNvPr id="227" name="Freeform 1218"/>
            <p:cNvSpPr>
              <a:spLocks noChangeAspect="1"/>
            </p:cNvSpPr>
            <p:nvPr/>
          </p:nvSpPr>
          <p:spPr bwMode="auto">
            <a:xfrm>
              <a:off x="5057" y="2315"/>
              <a:ext cx="1" cy="4"/>
            </a:xfrm>
            <a:custGeom>
              <a:avLst/>
              <a:gdLst/>
              <a:ahLst/>
              <a:cxnLst>
                <a:cxn ang="0">
                  <a:pos x="0" y="0"/>
                </a:cxn>
                <a:cxn ang="0">
                  <a:pos x="0" y="0"/>
                </a:cxn>
                <a:cxn ang="0">
                  <a:pos x="0" y="0"/>
                </a:cxn>
                <a:cxn ang="0">
                  <a:pos x="0" y="0"/>
                </a:cxn>
                <a:cxn ang="0">
                  <a:pos x="0" y="4"/>
                </a:cxn>
                <a:cxn ang="0">
                  <a:pos x="0" y="4"/>
                </a:cxn>
                <a:cxn ang="0">
                  <a:pos x="0" y="4"/>
                </a:cxn>
                <a:cxn ang="0">
                  <a:pos x="0" y="0"/>
                </a:cxn>
                <a:cxn ang="0">
                  <a:pos x="0" y="0"/>
                </a:cxn>
                <a:cxn ang="0">
                  <a:pos x="0" y="0"/>
                </a:cxn>
                <a:cxn ang="0">
                  <a:pos x="0" y="0"/>
                </a:cxn>
                <a:cxn ang="0">
                  <a:pos x="0" y="4"/>
                </a:cxn>
                <a:cxn ang="0">
                  <a:pos x="0" y="4"/>
                </a:cxn>
                <a:cxn ang="0">
                  <a:pos x="0" y="4"/>
                </a:cxn>
                <a:cxn ang="0">
                  <a:pos x="0" y="0"/>
                </a:cxn>
              </a:cxnLst>
              <a:rect l="0" t="0" r="r" b="b"/>
              <a:pathLst>
                <a:path h="4">
                  <a:moveTo>
                    <a:pt x="0" y="0"/>
                  </a:moveTo>
                  <a:lnTo>
                    <a:pt x="0" y="0"/>
                  </a:lnTo>
                  <a:lnTo>
                    <a:pt x="0" y="0"/>
                  </a:lnTo>
                  <a:lnTo>
                    <a:pt x="0" y="0"/>
                  </a:lnTo>
                  <a:lnTo>
                    <a:pt x="0" y="4"/>
                  </a:lnTo>
                  <a:lnTo>
                    <a:pt x="0" y="4"/>
                  </a:lnTo>
                  <a:lnTo>
                    <a:pt x="0" y="4"/>
                  </a:lnTo>
                  <a:lnTo>
                    <a:pt x="0" y="0"/>
                  </a:lnTo>
                  <a:lnTo>
                    <a:pt x="0" y="0"/>
                  </a:lnTo>
                  <a:lnTo>
                    <a:pt x="0" y="0"/>
                  </a:lnTo>
                  <a:lnTo>
                    <a:pt x="0" y="0"/>
                  </a:lnTo>
                  <a:lnTo>
                    <a:pt x="0" y="4"/>
                  </a:lnTo>
                  <a:lnTo>
                    <a:pt x="0" y="4"/>
                  </a:lnTo>
                  <a:lnTo>
                    <a:pt x="0" y="4"/>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8" name="Freeform 1219"/>
            <p:cNvSpPr>
              <a:spLocks noChangeAspect="1"/>
            </p:cNvSpPr>
            <p:nvPr/>
          </p:nvSpPr>
          <p:spPr bwMode="auto">
            <a:xfrm>
              <a:off x="5061" y="2315"/>
              <a:ext cx="1" cy="4"/>
            </a:xfrm>
            <a:custGeom>
              <a:avLst/>
              <a:gdLst/>
              <a:ahLst/>
              <a:cxnLst>
                <a:cxn ang="0">
                  <a:pos x="0" y="4"/>
                </a:cxn>
                <a:cxn ang="0">
                  <a:pos x="0" y="4"/>
                </a:cxn>
                <a:cxn ang="0">
                  <a:pos x="0" y="0"/>
                </a:cxn>
                <a:cxn ang="0">
                  <a:pos x="0" y="0"/>
                </a:cxn>
                <a:cxn ang="0">
                  <a:pos x="0" y="0"/>
                </a:cxn>
                <a:cxn ang="0">
                  <a:pos x="0" y="0"/>
                </a:cxn>
                <a:cxn ang="0">
                  <a:pos x="0" y="0"/>
                </a:cxn>
                <a:cxn ang="0">
                  <a:pos x="0" y="4"/>
                </a:cxn>
                <a:cxn ang="0">
                  <a:pos x="0" y="4"/>
                </a:cxn>
                <a:cxn ang="0">
                  <a:pos x="0" y="0"/>
                </a:cxn>
                <a:cxn ang="0">
                  <a:pos x="0" y="4"/>
                </a:cxn>
              </a:cxnLst>
              <a:rect l="0" t="0" r="r" b="b"/>
              <a:pathLst>
                <a:path h="4">
                  <a:moveTo>
                    <a:pt x="0" y="4"/>
                  </a:moveTo>
                  <a:lnTo>
                    <a:pt x="0" y="4"/>
                  </a:lnTo>
                  <a:lnTo>
                    <a:pt x="0" y="0"/>
                  </a:lnTo>
                  <a:lnTo>
                    <a:pt x="0" y="0"/>
                  </a:lnTo>
                  <a:lnTo>
                    <a:pt x="0" y="0"/>
                  </a:lnTo>
                  <a:lnTo>
                    <a:pt x="0" y="0"/>
                  </a:lnTo>
                  <a:lnTo>
                    <a:pt x="0" y="0"/>
                  </a:lnTo>
                  <a:lnTo>
                    <a:pt x="0" y="4"/>
                  </a:lnTo>
                  <a:lnTo>
                    <a:pt x="0" y="4"/>
                  </a:lnTo>
                  <a:lnTo>
                    <a:pt x="0" y="0"/>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29" name="Freeform 1220"/>
            <p:cNvSpPr>
              <a:spLocks noChangeAspect="1"/>
            </p:cNvSpPr>
            <p:nvPr/>
          </p:nvSpPr>
          <p:spPr bwMode="auto">
            <a:xfrm>
              <a:off x="5061" y="2315"/>
              <a:ext cx="4" cy="4"/>
            </a:xfrm>
            <a:custGeom>
              <a:avLst/>
              <a:gdLst/>
              <a:ahLst/>
              <a:cxnLst>
                <a:cxn ang="0">
                  <a:pos x="4" y="4"/>
                </a:cxn>
                <a:cxn ang="0">
                  <a:pos x="4" y="4"/>
                </a:cxn>
                <a:cxn ang="0">
                  <a:pos x="4" y="4"/>
                </a:cxn>
                <a:cxn ang="0">
                  <a:pos x="0" y="4"/>
                </a:cxn>
                <a:cxn ang="0">
                  <a:pos x="0" y="0"/>
                </a:cxn>
                <a:cxn ang="0">
                  <a:pos x="4" y="0"/>
                </a:cxn>
                <a:cxn ang="0">
                  <a:pos x="4" y="4"/>
                </a:cxn>
              </a:cxnLst>
              <a:rect l="0" t="0" r="r" b="b"/>
              <a:pathLst>
                <a:path w="4" h="4">
                  <a:moveTo>
                    <a:pt x="4" y="4"/>
                  </a:moveTo>
                  <a:lnTo>
                    <a:pt x="4" y="4"/>
                  </a:lnTo>
                  <a:lnTo>
                    <a:pt x="4" y="4"/>
                  </a:lnTo>
                  <a:lnTo>
                    <a:pt x="0" y="4"/>
                  </a:lnTo>
                  <a:lnTo>
                    <a:pt x="0" y="0"/>
                  </a:lnTo>
                  <a:lnTo>
                    <a:pt x="4" y="0"/>
                  </a:lnTo>
                  <a:lnTo>
                    <a:pt x="4"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0" name="Freeform 1221"/>
            <p:cNvSpPr>
              <a:spLocks noChangeAspect="1"/>
            </p:cNvSpPr>
            <p:nvPr/>
          </p:nvSpPr>
          <p:spPr bwMode="auto">
            <a:xfrm>
              <a:off x="5065" y="2315"/>
              <a:ext cx="4" cy="4"/>
            </a:xfrm>
            <a:custGeom>
              <a:avLst/>
              <a:gdLst/>
              <a:ahLst/>
              <a:cxnLst>
                <a:cxn ang="0">
                  <a:pos x="0" y="0"/>
                </a:cxn>
                <a:cxn ang="0">
                  <a:pos x="0" y="0"/>
                </a:cxn>
                <a:cxn ang="0">
                  <a:pos x="0" y="0"/>
                </a:cxn>
                <a:cxn ang="0">
                  <a:pos x="0" y="0"/>
                </a:cxn>
                <a:cxn ang="0">
                  <a:pos x="0" y="0"/>
                </a:cxn>
                <a:cxn ang="0">
                  <a:pos x="0" y="0"/>
                </a:cxn>
                <a:cxn ang="0">
                  <a:pos x="4" y="0"/>
                </a:cxn>
                <a:cxn ang="0">
                  <a:pos x="4" y="0"/>
                </a:cxn>
                <a:cxn ang="0">
                  <a:pos x="4" y="0"/>
                </a:cxn>
                <a:cxn ang="0">
                  <a:pos x="4" y="0"/>
                </a:cxn>
                <a:cxn ang="0">
                  <a:pos x="4" y="0"/>
                </a:cxn>
                <a:cxn ang="0">
                  <a:pos x="4" y="0"/>
                </a:cxn>
                <a:cxn ang="0">
                  <a:pos x="4" y="4"/>
                </a:cxn>
                <a:cxn ang="0">
                  <a:pos x="0" y="4"/>
                </a:cxn>
                <a:cxn ang="0">
                  <a:pos x="0" y="4"/>
                </a:cxn>
                <a:cxn ang="0">
                  <a:pos x="0" y="0"/>
                </a:cxn>
                <a:cxn ang="0">
                  <a:pos x="0" y="0"/>
                </a:cxn>
                <a:cxn ang="0">
                  <a:pos x="0" y="0"/>
                </a:cxn>
              </a:cxnLst>
              <a:rect l="0" t="0" r="r" b="b"/>
              <a:pathLst>
                <a:path w="4" h="4">
                  <a:moveTo>
                    <a:pt x="0" y="0"/>
                  </a:moveTo>
                  <a:lnTo>
                    <a:pt x="0" y="0"/>
                  </a:lnTo>
                  <a:lnTo>
                    <a:pt x="0" y="0"/>
                  </a:lnTo>
                  <a:lnTo>
                    <a:pt x="0" y="0"/>
                  </a:lnTo>
                  <a:lnTo>
                    <a:pt x="0" y="0"/>
                  </a:lnTo>
                  <a:lnTo>
                    <a:pt x="0" y="0"/>
                  </a:lnTo>
                  <a:lnTo>
                    <a:pt x="4" y="0"/>
                  </a:lnTo>
                  <a:lnTo>
                    <a:pt x="4" y="0"/>
                  </a:lnTo>
                  <a:lnTo>
                    <a:pt x="4" y="0"/>
                  </a:lnTo>
                  <a:lnTo>
                    <a:pt x="4" y="0"/>
                  </a:lnTo>
                  <a:lnTo>
                    <a:pt x="4" y="0"/>
                  </a:lnTo>
                  <a:lnTo>
                    <a:pt x="4" y="0"/>
                  </a:lnTo>
                  <a:lnTo>
                    <a:pt x="4" y="4"/>
                  </a:lnTo>
                  <a:lnTo>
                    <a:pt x="0" y="4"/>
                  </a:lnTo>
                  <a:lnTo>
                    <a:pt x="0" y="4"/>
                  </a:lnTo>
                  <a:lnTo>
                    <a:pt x="0"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1" name="Freeform 1222"/>
            <p:cNvSpPr>
              <a:spLocks noChangeAspect="1"/>
            </p:cNvSpPr>
            <p:nvPr/>
          </p:nvSpPr>
          <p:spPr bwMode="auto">
            <a:xfrm>
              <a:off x="5065" y="2315"/>
              <a:ext cx="4" cy="4"/>
            </a:xfrm>
            <a:custGeom>
              <a:avLst/>
              <a:gdLst/>
              <a:ahLst/>
              <a:cxnLst>
                <a:cxn ang="0">
                  <a:pos x="0" y="0"/>
                </a:cxn>
                <a:cxn ang="0">
                  <a:pos x="0" y="0"/>
                </a:cxn>
                <a:cxn ang="0">
                  <a:pos x="0" y="0"/>
                </a:cxn>
                <a:cxn ang="0">
                  <a:pos x="0" y="0"/>
                </a:cxn>
                <a:cxn ang="0">
                  <a:pos x="4" y="4"/>
                </a:cxn>
                <a:cxn ang="0">
                  <a:pos x="4" y="4"/>
                </a:cxn>
                <a:cxn ang="0">
                  <a:pos x="4" y="4"/>
                </a:cxn>
                <a:cxn ang="0">
                  <a:pos x="4" y="0"/>
                </a:cxn>
                <a:cxn ang="0">
                  <a:pos x="4" y="0"/>
                </a:cxn>
                <a:cxn ang="0">
                  <a:pos x="4" y="0"/>
                </a:cxn>
                <a:cxn ang="0">
                  <a:pos x="4" y="0"/>
                </a:cxn>
                <a:cxn ang="0">
                  <a:pos x="4" y="0"/>
                </a:cxn>
                <a:cxn ang="0">
                  <a:pos x="4" y="0"/>
                </a:cxn>
                <a:cxn ang="0">
                  <a:pos x="4" y="0"/>
                </a:cxn>
                <a:cxn ang="0">
                  <a:pos x="4" y="0"/>
                </a:cxn>
                <a:cxn ang="0">
                  <a:pos x="0" y="0"/>
                </a:cxn>
                <a:cxn ang="0">
                  <a:pos x="0" y="0"/>
                </a:cxn>
                <a:cxn ang="0">
                  <a:pos x="0" y="0"/>
                </a:cxn>
              </a:cxnLst>
              <a:rect l="0" t="0" r="r" b="b"/>
              <a:pathLst>
                <a:path w="4" h="4">
                  <a:moveTo>
                    <a:pt x="0" y="0"/>
                  </a:moveTo>
                  <a:lnTo>
                    <a:pt x="0" y="0"/>
                  </a:lnTo>
                  <a:lnTo>
                    <a:pt x="0" y="0"/>
                  </a:lnTo>
                  <a:lnTo>
                    <a:pt x="0" y="0"/>
                  </a:lnTo>
                  <a:lnTo>
                    <a:pt x="4" y="4"/>
                  </a:lnTo>
                  <a:lnTo>
                    <a:pt x="4" y="4"/>
                  </a:lnTo>
                  <a:lnTo>
                    <a:pt x="4" y="4"/>
                  </a:lnTo>
                  <a:lnTo>
                    <a:pt x="4" y="0"/>
                  </a:lnTo>
                  <a:lnTo>
                    <a:pt x="4" y="0"/>
                  </a:lnTo>
                  <a:lnTo>
                    <a:pt x="4" y="0"/>
                  </a:lnTo>
                  <a:lnTo>
                    <a:pt x="4" y="0"/>
                  </a:lnTo>
                  <a:lnTo>
                    <a:pt x="4" y="0"/>
                  </a:lnTo>
                  <a:lnTo>
                    <a:pt x="4" y="0"/>
                  </a:lnTo>
                  <a:lnTo>
                    <a:pt x="4" y="0"/>
                  </a:lnTo>
                  <a:lnTo>
                    <a:pt x="4" y="0"/>
                  </a:lnTo>
                  <a:lnTo>
                    <a:pt x="0"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2" name="Freeform 1223"/>
            <p:cNvSpPr>
              <a:spLocks noChangeAspect="1"/>
            </p:cNvSpPr>
            <p:nvPr/>
          </p:nvSpPr>
          <p:spPr bwMode="auto">
            <a:xfrm>
              <a:off x="5069" y="2311"/>
              <a:ext cx="3" cy="4"/>
            </a:xfrm>
            <a:custGeom>
              <a:avLst/>
              <a:gdLst/>
              <a:ahLst/>
              <a:cxnLst>
                <a:cxn ang="0">
                  <a:pos x="0" y="4"/>
                </a:cxn>
                <a:cxn ang="0">
                  <a:pos x="0" y="4"/>
                </a:cxn>
                <a:cxn ang="0">
                  <a:pos x="0" y="0"/>
                </a:cxn>
                <a:cxn ang="0">
                  <a:pos x="3" y="0"/>
                </a:cxn>
                <a:cxn ang="0">
                  <a:pos x="3" y="0"/>
                </a:cxn>
                <a:cxn ang="0">
                  <a:pos x="3" y="4"/>
                </a:cxn>
                <a:cxn ang="0">
                  <a:pos x="3" y="4"/>
                </a:cxn>
                <a:cxn ang="0">
                  <a:pos x="3" y="0"/>
                </a:cxn>
                <a:cxn ang="0">
                  <a:pos x="3" y="0"/>
                </a:cxn>
                <a:cxn ang="0">
                  <a:pos x="0" y="4"/>
                </a:cxn>
                <a:cxn ang="0">
                  <a:pos x="0" y="4"/>
                </a:cxn>
                <a:cxn ang="0">
                  <a:pos x="0" y="4"/>
                </a:cxn>
                <a:cxn ang="0">
                  <a:pos x="3" y="4"/>
                </a:cxn>
                <a:cxn ang="0">
                  <a:pos x="3" y="4"/>
                </a:cxn>
                <a:cxn ang="0">
                  <a:pos x="3" y="4"/>
                </a:cxn>
                <a:cxn ang="0">
                  <a:pos x="3" y="4"/>
                </a:cxn>
                <a:cxn ang="0">
                  <a:pos x="3" y="4"/>
                </a:cxn>
                <a:cxn ang="0">
                  <a:pos x="0" y="4"/>
                </a:cxn>
                <a:cxn ang="0">
                  <a:pos x="0" y="4"/>
                </a:cxn>
                <a:cxn ang="0">
                  <a:pos x="0" y="4"/>
                </a:cxn>
              </a:cxnLst>
              <a:rect l="0" t="0" r="r" b="b"/>
              <a:pathLst>
                <a:path w="3" h="4">
                  <a:moveTo>
                    <a:pt x="0" y="4"/>
                  </a:moveTo>
                  <a:lnTo>
                    <a:pt x="0" y="4"/>
                  </a:lnTo>
                  <a:lnTo>
                    <a:pt x="0" y="0"/>
                  </a:lnTo>
                  <a:lnTo>
                    <a:pt x="3" y="0"/>
                  </a:lnTo>
                  <a:lnTo>
                    <a:pt x="3" y="0"/>
                  </a:lnTo>
                  <a:lnTo>
                    <a:pt x="3" y="4"/>
                  </a:lnTo>
                  <a:lnTo>
                    <a:pt x="3" y="4"/>
                  </a:lnTo>
                  <a:lnTo>
                    <a:pt x="3" y="0"/>
                  </a:lnTo>
                  <a:lnTo>
                    <a:pt x="3" y="0"/>
                  </a:lnTo>
                  <a:lnTo>
                    <a:pt x="0" y="4"/>
                  </a:lnTo>
                  <a:lnTo>
                    <a:pt x="0" y="4"/>
                  </a:lnTo>
                  <a:lnTo>
                    <a:pt x="0" y="4"/>
                  </a:lnTo>
                  <a:lnTo>
                    <a:pt x="3" y="4"/>
                  </a:lnTo>
                  <a:lnTo>
                    <a:pt x="3" y="4"/>
                  </a:lnTo>
                  <a:lnTo>
                    <a:pt x="3" y="4"/>
                  </a:lnTo>
                  <a:lnTo>
                    <a:pt x="3" y="4"/>
                  </a:lnTo>
                  <a:lnTo>
                    <a:pt x="3"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3" name="Freeform 1224"/>
            <p:cNvSpPr>
              <a:spLocks noChangeAspect="1"/>
            </p:cNvSpPr>
            <p:nvPr/>
          </p:nvSpPr>
          <p:spPr bwMode="auto">
            <a:xfrm>
              <a:off x="5072" y="2311"/>
              <a:ext cx="4" cy="4"/>
            </a:xfrm>
            <a:custGeom>
              <a:avLst/>
              <a:gdLst/>
              <a:ahLst/>
              <a:cxnLst>
                <a:cxn ang="0">
                  <a:pos x="0" y="4"/>
                </a:cxn>
                <a:cxn ang="0">
                  <a:pos x="0" y="0"/>
                </a:cxn>
                <a:cxn ang="0">
                  <a:pos x="0" y="0"/>
                </a:cxn>
                <a:cxn ang="0">
                  <a:pos x="0" y="4"/>
                </a:cxn>
                <a:cxn ang="0">
                  <a:pos x="4" y="0"/>
                </a:cxn>
                <a:cxn ang="0">
                  <a:pos x="4" y="0"/>
                </a:cxn>
                <a:cxn ang="0">
                  <a:pos x="4" y="4"/>
                </a:cxn>
                <a:cxn ang="0">
                  <a:pos x="4" y="4"/>
                </a:cxn>
                <a:cxn ang="0">
                  <a:pos x="4" y="4"/>
                </a:cxn>
                <a:cxn ang="0">
                  <a:pos x="4" y="4"/>
                </a:cxn>
                <a:cxn ang="0">
                  <a:pos x="0" y="4"/>
                </a:cxn>
                <a:cxn ang="0">
                  <a:pos x="0" y="4"/>
                </a:cxn>
                <a:cxn ang="0">
                  <a:pos x="0" y="4"/>
                </a:cxn>
              </a:cxnLst>
              <a:rect l="0" t="0" r="r" b="b"/>
              <a:pathLst>
                <a:path w="4" h="4">
                  <a:moveTo>
                    <a:pt x="0" y="4"/>
                  </a:moveTo>
                  <a:lnTo>
                    <a:pt x="0" y="0"/>
                  </a:lnTo>
                  <a:lnTo>
                    <a:pt x="0" y="0"/>
                  </a:lnTo>
                  <a:lnTo>
                    <a:pt x="0" y="4"/>
                  </a:lnTo>
                  <a:lnTo>
                    <a:pt x="4" y="0"/>
                  </a:lnTo>
                  <a:lnTo>
                    <a:pt x="4" y="0"/>
                  </a:lnTo>
                  <a:lnTo>
                    <a:pt x="4" y="4"/>
                  </a:lnTo>
                  <a:lnTo>
                    <a:pt x="4" y="4"/>
                  </a:lnTo>
                  <a:lnTo>
                    <a:pt x="4" y="4"/>
                  </a:lnTo>
                  <a:lnTo>
                    <a:pt x="4"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4" name="Freeform 1225"/>
            <p:cNvSpPr>
              <a:spLocks noChangeAspect="1" noEditPoints="1"/>
            </p:cNvSpPr>
            <p:nvPr/>
          </p:nvSpPr>
          <p:spPr bwMode="auto">
            <a:xfrm>
              <a:off x="5057" y="2300"/>
              <a:ext cx="4" cy="3"/>
            </a:xfrm>
            <a:custGeom>
              <a:avLst/>
              <a:gdLst/>
              <a:ahLst/>
              <a:cxnLst>
                <a:cxn ang="0">
                  <a:pos x="0" y="3"/>
                </a:cxn>
                <a:cxn ang="0">
                  <a:pos x="0" y="3"/>
                </a:cxn>
                <a:cxn ang="0">
                  <a:pos x="0" y="3"/>
                </a:cxn>
                <a:cxn ang="0">
                  <a:pos x="0" y="3"/>
                </a:cxn>
                <a:cxn ang="0">
                  <a:pos x="0" y="0"/>
                </a:cxn>
                <a:cxn ang="0">
                  <a:pos x="0" y="0"/>
                </a:cxn>
                <a:cxn ang="0">
                  <a:pos x="0" y="3"/>
                </a:cxn>
                <a:cxn ang="0">
                  <a:pos x="0" y="3"/>
                </a:cxn>
                <a:cxn ang="0">
                  <a:pos x="0" y="3"/>
                </a:cxn>
                <a:cxn ang="0">
                  <a:pos x="0" y="0"/>
                </a:cxn>
                <a:cxn ang="0">
                  <a:pos x="0" y="0"/>
                </a:cxn>
                <a:cxn ang="0">
                  <a:pos x="4" y="0"/>
                </a:cxn>
                <a:cxn ang="0">
                  <a:pos x="4" y="0"/>
                </a:cxn>
                <a:cxn ang="0">
                  <a:pos x="4" y="0"/>
                </a:cxn>
                <a:cxn ang="0">
                  <a:pos x="4" y="0"/>
                </a:cxn>
                <a:cxn ang="0">
                  <a:pos x="4" y="0"/>
                </a:cxn>
                <a:cxn ang="0">
                  <a:pos x="4" y="0"/>
                </a:cxn>
                <a:cxn ang="0">
                  <a:pos x="4" y="3"/>
                </a:cxn>
                <a:cxn ang="0">
                  <a:pos x="4" y="3"/>
                </a:cxn>
                <a:cxn ang="0">
                  <a:pos x="4" y="3"/>
                </a:cxn>
                <a:cxn ang="0">
                  <a:pos x="4" y="3"/>
                </a:cxn>
                <a:cxn ang="0">
                  <a:pos x="4" y="3"/>
                </a:cxn>
                <a:cxn ang="0">
                  <a:pos x="0" y="3"/>
                </a:cxn>
                <a:cxn ang="0">
                  <a:pos x="0" y="3"/>
                </a:cxn>
                <a:cxn ang="0">
                  <a:pos x="0" y="3"/>
                </a:cxn>
                <a:cxn ang="0">
                  <a:pos x="0" y="3"/>
                </a:cxn>
                <a:cxn ang="0">
                  <a:pos x="0" y="3"/>
                </a:cxn>
                <a:cxn ang="0">
                  <a:pos x="0" y="3"/>
                </a:cxn>
                <a:cxn ang="0">
                  <a:pos x="0" y="3"/>
                </a:cxn>
                <a:cxn ang="0">
                  <a:pos x="4" y="3"/>
                </a:cxn>
                <a:cxn ang="0">
                  <a:pos x="4" y="3"/>
                </a:cxn>
                <a:cxn ang="0">
                  <a:pos x="4" y="3"/>
                </a:cxn>
                <a:cxn ang="0">
                  <a:pos x="4" y="3"/>
                </a:cxn>
                <a:cxn ang="0">
                  <a:pos x="4" y="3"/>
                </a:cxn>
                <a:cxn ang="0">
                  <a:pos x="4" y="0"/>
                </a:cxn>
                <a:cxn ang="0">
                  <a:pos x="4" y="0"/>
                </a:cxn>
                <a:cxn ang="0">
                  <a:pos x="4" y="0"/>
                </a:cxn>
                <a:cxn ang="0">
                  <a:pos x="4" y="0"/>
                </a:cxn>
                <a:cxn ang="0">
                  <a:pos x="4" y="0"/>
                </a:cxn>
                <a:cxn ang="0">
                  <a:pos x="4" y="0"/>
                </a:cxn>
                <a:cxn ang="0">
                  <a:pos x="0" y="0"/>
                </a:cxn>
                <a:cxn ang="0">
                  <a:pos x="0" y="0"/>
                </a:cxn>
                <a:cxn ang="0">
                  <a:pos x="0" y="3"/>
                </a:cxn>
                <a:cxn ang="0">
                  <a:pos x="0" y="3"/>
                </a:cxn>
              </a:cxnLst>
              <a:rect l="0" t="0" r="r" b="b"/>
              <a:pathLst>
                <a:path w="4" h="3">
                  <a:moveTo>
                    <a:pt x="0" y="3"/>
                  </a:moveTo>
                  <a:lnTo>
                    <a:pt x="0" y="3"/>
                  </a:lnTo>
                  <a:lnTo>
                    <a:pt x="0" y="3"/>
                  </a:lnTo>
                  <a:lnTo>
                    <a:pt x="0" y="3"/>
                  </a:lnTo>
                  <a:lnTo>
                    <a:pt x="0" y="0"/>
                  </a:lnTo>
                  <a:lnTo>
                    <a:pt x="0" y="0"/>
                  </a:lnTo>
                  <a:lnTo>
                    <a:pt x="0" y="3"/>
                  </a:lnTo>
                  <a:lnTo>
                    <a:pt x="0" y="3"/>
                  </a:lnTo>
                  <a:close/>
                  <a:moveTo>
                    <a:pt x="0" y="3"/>
                  </a:moveTo>
                  <a:lnTo>
                    <a:pt x="0" y="0"/>
                  </a:lnTo>
                  <a:lnTo>
                    <a:pt x="0" y="0"/>
                  </a:lnTo>
                  <a:lnTo>
                    <a:pt x="4" y="0"/>
                  </a:lnTo>
                  <a:lnTo>
                    <a:pt x="4" y="0"/>
                  </a:lnTo>
                  <a:lnTo>
                    <a:pt x="4" y="0"/>
                  </a:lnTo>
                  <a:lnTo>
                    <a:pt x="4" y="0"/>
                  </a:lnTo>
                  <a:lnTo>
                    <a:pt x="4" y="0"/>
                  </a:lnTo>
                  <a:lnTo>
                    <a:pt x="4" y="0"/>
                  </a:lnTo>
                  <a:lnTo>
                    <a:pt x="4" y="3"/>
                  </a:lnTo>
                  <a:lnTo>
                    <a:pt x="4" y="3"/>
                  </a:lnTo>
                  <a:lnTo>
                    <a:pt x="4" y="3"/>
                  </a:lnTo>
                  <a:lnTo>
                    <a:pt x="4" y="3"/>
                  </a:lnTo>
                  <a:lnTo>
                    <a:pt x="4" y="3"/>
                  </a:lnTo>
                  <a:lnTo>
                    <a:pt x="0" y="3"/>
                  </a:lnTo>
                  <a:lnTo>
                    <a:pt x="0" y="3"/>
                  </a:lnTo>
                  <a:lnTo>
                    <a:pt x="0" y="3"/>
                  </a:lnTo>
                  <a:lnTo>
                    <a:pt x="0" y="3"/>
                  </a:lnTo>
                  <a:close/>
                  <a:moveTo>
                    <a:pt x="0" y="3"/>
                  </a:moveTo>
                  <a:lnTo>
                    <a:pt x="0" y="3"/>
                  </a:lnTo>
                  <a:lnTo>
                    <a:pt x="0" y="3"/>
                  </a:lnTo>
                  <a:lnTo>
                    <a:pt x="4" y="3"/>
                  </a:lnTo>
                  <a:lnTo>
                    <a:pt x="4" y="3"/>
                  </a:lnTo>
                  <a:lnTo>
                    <a:pt x="4" y="3"/>
                  </a:lnTo>
                  <a:lnTo>
                    <a:pt x="4" y="3"/>
                  </a:lnTo>
                  <a:lnTo>
                    <a:pt x="4" y="3"/>
                  </a:lnTo>
                  <a:lnTo>
                    <a:pt x="4" y="0"/>
                  </a:lnTo>
                  <a:lnTo>
                    <a:pt x="4" y="0"/>
                  </a:lnTo>
                  <a:lnTo>
                    <a:pt x="4" y="0"/>
                  </a:lnTo>
                  <a:lnTo>
                    <a:pt x="4" y="0"/>
                  </a:lnTo>
                  <a:lnTo>
                    <a:pt x="4" y="0"/>
                  </a:lnTo>
                  <a:lnTo>
                    <a:pt x="4" y="0"/>
                  </a:lnTo>
                  <a:lnTo>
                    <a:pt x="0" y="0"/>
                  </a:lnTo>
                  <a:lnTo>
                    <a:pt x="0" y="0"/>
                  </a:lnTo>
                  <a:lnTo>
                    <a:pt x="0" y="3"/>
                  </a:lnTo>
                  <a:lnTo>
                    <a:pt x="0" y="3"/>
                  </a:lnTo>
                  <a:close/>
                </a:path>
              </a:pathLst>
            </a:custGeom>
            <a:solidFill>
              <a:srgbClr val="000000"/>
            </a:solidFill>
            <a:ln w="9525">
              <a:noFill/>
              <a:round/>
              <a:headEnd/>
              <a:tailEnd/>
            </a:ln>
          </p:spPr>
          <p:txBody>
            <a:bodyPr/>
            <a:lstStyle/>
            <a:p>
              <a:endParaRPr lang="en-US">
                <a:solidFill>
                  <a:srgbClr val="003550"/>
                </a:solidFill>
              </a:endParaRPr>
            </a:p>
          </p:txBody>
        </p:sp>
        <p:sp>
          <p:nvSpPr>
            <p:cNvPr id="235" name="Freeform 1226"/>
            <p:cNvSpPr>
              <a:spLocks noChangeAspect="1" noEditPoints="1"/>
            </p:cNvSpPr>
            <p:nvPr/>
          </p:nvSpPr>
          <p:spPr bwMode="auto">
            <a:xfrm>
              <a:off x="5061" y="2300"/>
              <a:ext cx="8" cy="3"/>
            </a:xfrm>
            <a:custGeom>
              <a:avLst/>
              <a:gdLst/>
              <a:ahLst/>
              <a:cxnLst>
                <a:cxn ang="0">
                  <a:pos x="0" y="0"/>
                </a:cxn>
                <a:cxn ang="0">
                  <a:pos x="4" y="0"/>
                </a:cxn>
                <a:cxn ang="0">
                  <a:pos x="4" y="0"/>
                </a:cxn>
                <a:cxn ang="0">
                  <a:pos x="4" y="0"/>
                </a:cxn>
                <a:cxn ang="0">
                  <a:pos x="4" y="0"/>
                </a:cxn>
                <a:cxn ang="0">
                  <a:pos x="4" y="0"/>
                </a:cxn>
                <a:cxn ang="0">
                  <a:pos x="4" y="0"/>
                </a:cxn>
                <a:cxn ang="0">
                  <a:pos x="4" y="0"/>
                </a:cxn>
                <a:cxn ang="0">
                  <a:pos x="4" y="0"/>
                </a:cxn>
                <a:cxn ang="0">
                  <a:pos x="4" y="3"/>
                </a:cxn>
                <a:cxn ang="0">
                  <a:pos x="4" y="3"/>
                </a:cxn>
                <a:cxn ang="0">
                  <a:pos x="4" y="3"/>
                </a:cxn>
                <a:cxn ang="0">
                  <a:pos x="4" y="3"/>
                </a:cxn>
                <a:cxn ang="0">
                  <a:pos x="4" y="3"/>
                </a:cxn>
                <a:cxn ang="0">
                  <a:pos x="4" y="3"/>
                </a:cxn>
                <a:cxn ang="0">
                  <a:pos x="4" y="3"/>
                </a:cxn>
                <a:cxn ang="0">
                  <a:pos x="4" y="3"/>
                </a:cxn>
                <a:cxn ang="0">
                  <a:pos x="4" y="3"/>
                </a:cxn>
                <a:cxn ang="0">
                  <a:pos x="0" y="0"/>
                </a:cxn>
                <a:cxn ang="0">
                  <a:pos x="0" y="0"/>
                </a:cxn>
                <a:cxn ang="0">
                  <a:pos x="4" y="3"/>
                </a:cxn>
                <a:cxn ang="0">
                  <a:pos x="4" y="0"/>
                </a:cxn>
                <a:cxn ang="0">
                  <a:pos x="8" y="0"/>
                </a:cxn>
                <a:cxn ang="0">
                  <a:pos x="8" y="0"/>
                </a:cxn>
                <a:cxn ang="0">
                  <a:pos x="8" y="0"/>
                </a:cxn>
                <a:cxn ang="0">
                  <a:pos x="8" y="0"/>
                </a:cxn>
                <a:cxn ang="0">
                  <a:pos x="8" y="0"/>
                </a:cxn>
                <a:cxn ang="0">
                  <a:pos x="8" y="3"/>
                </a:cxn>
                <a:cxn ang="0">
                  <a:pos x="8" y="3"/>
                </a:cxn>
                <a:cxn ang="0">
                  <a:pos x="8" y="0"/>
                </a:cxn>
                <a:cxn ang="0">
                  <a:pos x="8" y="3"/>
                </a:cxn>
                <a:cxn ang="0">
                  <a:pos x="8" y="3"/>
                </a:cxn>
                <a:cxn ang="0">
                  <a:pos x="4" y="3"/>
                </a:cxn>
                <a:cxn ang="0">
                  <a:pos x="4" y="3"/>
                </a:cxn>
              </a:cxnLst>
              <a:rect l="0" t="0" r="r" b="b"/>
              <a:pathLst>
                <a:path w="8" h="3">
                  <a:moveTo>
                    <a:pt x="0" y="0"/>
                  </a:moveTo>
                  <a:lnTo>
                    <a:pt x="4" y="0"/>
                  </a:lnTo>
                  <a:lnTo>
                    <a:pt x="4" y="0"/>
                  </a:lnTo>
                  <a:lnTo>
                    <a:pt x="4" y="0"/>
                  </a:lnTo>
                  <a:lnTo>
                    <a:pt x="4" y="0"/>
                  </a:lnTo>
                  <a:lnTo>
                    <a:pt x="4" y="0"/>
                  </a:lnTo>
                  <a:lnTo>
                    <a:pt x="4" y="0"/>
                  </a:lnTo>
                  <a:lnTo>
                    <a:pt x="4" y="0"/>
                  </a:lnTo>
                  <a:lnTo>
                    <a:pt x="4" y="0"/>
                  </a:lnTo>
                  <a:lnTo>
                    <a:pt x="4" y="3"/>
                  </a:lnTo>
                  <a:lnTo>
                    <a:pt x="4" y="3"/>
                  </a:lnTo>
                  <a:lnTo>
                    <a:pt x="4" y="3"/>
                  </a:lnTo>
                  <a:lnTo>
                    <a:pt x="4" y="3"/>
                  </a:lnTo>
                  <a:lnTo>
                    <a:pt x="4" y="3"/>
                  </a:lnTo>
                  <a:lnTo>
                    <a:pt x="4" y="3"/>
                  </a:lnTo>
                  <a:lnTo>
                    <a:pt x="4" y="3"/>
                  </a:lnTo>
                  <a:lnTo>
                    <a:pt x="4" y="3"/>
                  </a:lnTo>
                  <a:lnTo>
                    <a:pt x="4" y="3"/>
                  </a:lnTo>
                  <a:lnTo>
                    <a:pt x="0" y="0"/>
                  </a:lnTo>
                  <a:lnTo>
                    <a:pt x="0" y="0"/>
                  </a:lnTo>
                  <a:close/>
                  <a:moveTo>
                    <a:pt x="4" y="3"/>
                  </a:moveTo>
                  <a:lnTo>
                    <a:pt x="4" y="0"/>
                  </a:lnTo>
                  <a:lnTo>
                    <a:pt x="8" y="0"/>
                  </a:lnTo>
                  <a:lnTo>
                    <a:pt x="8" y="0"/>
                  </a:lnTo>
                  <a:lnTo>
                    <a:pt x="8" y="0"/>
                  </a:lnTo>
                  <a:lnTo>
                    <a:pt x="8" y="0"/>
                  </a:lnTo>
                  <a:lnTo>
                    <a:pt x="8" y="0"/>
                  </a:lnTo>
                  <a:lnTo>
                    <a:pt x="8" y="3"/>
                  </a:lnTo>
                  <a:lnTo>
                    <a:pt x="8" y="3"/>
                  </a:lnTo>
                  <a:lnTo>
                    <a:pt x="8" y="0"/>
                  </a:lnTo>
                  <a:lnTo>
                    <a:pt x="8" y="3"/>
                  </a:lnTo>
                  <a:lnTo>
                    <a:pt x="8" y="3"/>
                  </a:lnTo>
                  <a:lnTo>
                    <a:pt x="4" y="3"/>
                  </a:lnTo>
                  <a:lnTo>
                    <a:pt x="4" y="3"/>
                  </a:lnTo>
                  <a:close/>
                </a:path>
              </a:pathLst>
            </a:custGeom>
            <a:solidFill>
              <a:srgbClr val="000000"/>
            </a:solidFill>
            <a:ln w="9525">
              <a:noFill/>
              <a:round/>
              <a:headEnd/>
              <a:tailEnd/>
            </a:ln>
          </p:spPr>
          <p:txBody>
            <a:bodyPr/>
            <a:lstStyle/>
            <a:p>
              <a:endParaRPr lang="en-US">
                <a:solidFill>
                  <a:srgbClr val="003550"/>
                </a:solidFill>
              </a:endParaRPr>
            </a:p>
          </p:txBody>
        </p:sp>
        <p:sp>
          <p:nvSpPr>
            <p:cNvPr id="236" name="Freeform 1227"/>
            <p:cNvSpPr>
              <a:spLocks noChangeAspect="1"/>
            </p:cNvSpPr>
            <p:nvPr/>
          </p:nvSpPr>
          <p:spPr bwMode="auto">
            <a:xfrm>
              <a:off x="5057" y="2300"/>
              <a:ext cx="1" cy="3"/>
            </a:xfrm>
            <a:custGeom>
              <a:avLst/>
              <a:gdLst/>
              <a:ahLst/>
              <a:cxnLst>
                <a:cxn ang="0">
                  <a:pos x="0" y="3"/>
                </a:cxn>
                <a:cxn ang="0">
                  <a:pos x="0" y="3"/>
                </a:cxn>
                <a:cxn ang="0">
                  <a:pos x="0" y="3"/>
                </a:cxn>
                <a:cxn ang="0">
                  <a:pos x="0" y="3"/>
                </a:cxn>
                <a:cxn ang="0">
                  <a:pos x="0" y="0"/>
                </a:cxn>
                <a:cxn ang="0">
                  <a:pos x="0" y="0"/>
                </a:cxn>
                <a:cxn ang="0">
                  <a:pos x="0" y="3"/>
                </a:cxn>
              </a:cxnLst>
              <a:rect l="0" t="0" r="r" b="b"/>
              <a:pathLst>
                <a:path h="3">
                  <a:moveTo>
                    <a:pt x="0" y="3"/>
                  </a:moveTo>
                  <a:lnTo>
                    <a:pt x="0" y="3"/>
                  </a:lnTo>
                  <a:lnTo>
                    <a:pt x="0" y="3"/>
                  </a:lnTo>
                  <a:lnTo>
                    <a:pt x="0" y="3"/>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7" name="Freeform 1228"/>
            <p:cNvSpPr>
              <a:spLocks noChangeAspect="1"/>
            </p:cNvSpPr>
            <p:nvPr/>
          </p:nvSpPr>
          <p:spPr bwMode="auto">
            <a:xfrm>
              <a:off x="5057" y="2300"/>
              <a:ext cx="4" cy="3"/>
            </a:xfrm>
            <a:custGeom>
              <a:avLst/>
              <a:gdLst/>
              <a:ahLst/>
              <a:cxnLst>
                <a:cxn ang="0">
                  <a:pos x="0" y="3"/>
                </a:cxn>
                <a:cxn ang="0">
                  <a:pos x="0" y="3"/>
                </a:cxn>
                <a:cxn ang="0">
                  <a:pos x="0" y="3"/>
                </a:cxn>
                <a:cxn ang="0">
                  <a:pos x="0" y="0"/>
                </a:cxn>
                <a:cxn ang="0">
                  <a:pos x="4" y="0"/>
                </a:cxn>
                <a:cxn ang="0">
                  <a:pos x="4" y="0"/>
                </a:cxn>
                <a:cxn ang="0">
                  <a:pos x="4" y="0"/>
                </a:cxn>
                <a:cxn ang="0">
                  <a:pos x="4" y="0"/>
                </a:cxn>
                <a:cxn ang="0">
                  <a:pos x="4" y="0"/>
                </a:cxn>
                <a:cxn ang="0">
                  <a:pos x="4" y="3"/>
                </a:cxn>
                <a:cxn ang="0">
                  <a:pos x="4" y="3"/>
                </a:cxn>
                <a:cxn ang="0">
                  <a:pos x="4" y="3"/>
                </a:cxn>
                <a:cxn ang="0">
                  <a:pos x="4" y="3"/>
                </a:cxn>
                <a:cxn ang="0">
                  <a:pos x="4" y="3"/>
                </a:cxn>
                <a:cxn ang="0">
                  <a:pos x="4" y="3"/>
                </a:cxn>
                <a:cxn ang="0">
                  <a:pos x="0" y="3"/>
                </a:cxn>
                <a:cxn ang="0">
                  <a:pos x="0" y="3"/>
                </a:cxn>
                <a:cxn ang="0">
                  <a:pos x="0" y="3"/>
                </a:cxn>
              </a:cxnLst>
              <a:rect l="0" t="0" r="r" b="b"/>
              <a:pathLst>
                <a:path w="4" h="3">
                  <a:moveTo>
                    <a:pt x="0" y="3"/>
                  </a:moveTo>
                  <a:lnTo>
                    <a:pt x="0" y="3"/>
                  </a:lnTo>
                  <a:lnTo>
                    <a:pt x="0" y="3"/>
                  </a:lnTo>
                  <a:lnTo>
                    <a:pt x="0" y="0"/>
                  </a:lnTo>
                  <a:lnTo>
                    <a:pt x="4" y="0"/>
                  </a:lnTo>
                  <a:lnTo>
                    <a:pt x="4" y="0"/>
                  </a:lnTo>
                  <a:lnTo>
                    <a:pt x="4" y="0"/>
                  </a:lnTo>
                  <a:lnTo>
                    <a:pt x="4" y="0"/>
                  </a:lnTo>
                  <a:lnTo>
                    <a:pt x="4" y="0"/>
                  </a:lnTo>
                  <a:lnTo>
                    <a:pt x="4" y="3"/>
                  </a:lnTo>
                  <a:lnTo>
                    <a:pt x="4" y="3"/>
                  </a:lnTo>
                  <a:lnTo>
                    <a:pt x="4" y="3"/>
                  </a:lnTo>
                  <a:lnTo>
                    <a:pt x="4" y="3"/>
                  </a:lnTo>
                  <a:lnTo>
                    <a:pt x="4" y="3"/>
                  </a:lnTo>
                  <a:lnTo>
                    <a:pt x="4" y="3"/>
                  </a:lnTo>
                  <a:lnTo>
                    <a:pt x="0" y="3"/>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8" name="Freeform 1229"/>
            <p:cNvSpPr>
              <a:spLocks noChangeAspect="1"/>
            </p:cNvSpPr>
            <p:nvPr/>
          </p:nvSpPr>
          <p:spPr bwMode="auto">
            <a:xfrm>
              <a:off x="5057" y="2300"/>
              <a:ext cx="4" cy="3"/>
            </a:xfrm>
            <a:custGeom>
              <a:avLst/>
              <a:gdLst/>
              <a:ahLst/>
              <a:cxnLst>
                <a:cxn ang="0">
                  <a:pos x="0" y="3"/>
                </a:cxn>
                <a:cxn ang="0">
                  <a:pos x="0" y="3"/>
                </a:cxn>
                <a:cxn ang="0">
                  <a:pos x="0" y="3"/>
                </a:cxn>
                <a:cxn ang="0">
                  <a:pos x="0" y="3"/>
                </a:cxn>
                <a:cxn ang="0">
                  <a:pos x="0" y="3"/>
                </a:cxn>
                <a:cxn ang="0">
                  <a:pos x="4" y="3"/>
                </a:cxn>
                <a:cxn ang="0">
                  <a:pos x="4" y="3"/>
                </a:cxn>
                <a:cxn ang="0">
                  <a:pos x="4" y="3"/>
                </a:cxn>
                <a:cxn ang="0">
                  <a:pos x="4" y="3"/>
                </a:cxn>
                <a:cxn ang="0">
                  <a:pos x="4" y="3"/>
                </a:cxn>
                <a:cxn ang="0">
                  <a:pos x="4" y="3"/>
                </a:cxn>
                <a:cxn ang="0">
                  <a:pos x="4" y="3"/>
                </a:cxn>
                <a:cxn ang="0">
                  <a:pos x="4" y="0"/>
                </a:cxn>
                <a:cxn ang="0">
                  <a:pos x="4" y="0"/>
                </a:cxn>
                <a:cxn ang="0">
                  <a:pos x="0" y="0"/>
                </a:cxn>
                <a:cxn ang="0">
                  <a:pos x="0" y="3"/>
                </a:cxn>
                <a:cxn ang="0">
                  <a:pos x="0" y="3"/>
                </a:cxn>
                <a:cxn ang="0">
                  <a:pos x="0" y="3"/>
                </a:cxn>
              </a:cxnLst>
              <a:rect l="0" t="0" r="r" b="b"/>
              <a:pathLst>
                <a:path w="4" h="3">
                  <a:moveTo>
                    <a:pt x="0" y="3"/>
                  </a:moveTo>
                  <a:lnTo>
                    <a:pt x="0" y="3"/>
                  </a:lnTo>
                  <a:lnTo>
                    <a:pt x="0" y="3"/>
                  </a:lnTo>
                  <a:lnTo>
                    <a:pt x="0" y="3"/>
                  </a:lnTo>
                  <a:lnTo>
                    <a:pt x="0" y="3"/>
                  </a:lnTo>
                  <a:lnTo>
                    <a:pt x="4" y="3"/>
                  </a:lnTo>
                  <a:lnTo>
                    <a:pt x="4" y="3"/>
                  </a:lnTo>
                  <a:lnTo>
                    <a:pt x="4" y="3"/>
                  </a:lnTo>
                  <a:lnTo>
                    <a:pt x="4" y="3"/>
                  </a:lnTo>
                  <a:lnTo>
                    <a:pt x="4" y="3"/>
                  </a:lnTo>
                  <a:lnTo>
                    <a:pt x="4" y="3"/>
                  </a:lnTo>
                  <a:lnTo>
                    <a:pt x="4" y="3"/>
                  </a:lnTo>
                  <a:lnTo>
                    <a:pt x="4" y="0"/>
                  </a:lnTo>
                  <a:lnTo>
                    <a:pt x="4" y="0"/>
                  </a:lnTo>
                  <a:lnTo>
                    <a:pt x="0" y="0"/>
                  </a:lnTo>
                  <a:lnTo>
                    <a:pt x="0" y="3"/>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39" name="Freeform 1230"/>
            <p:cNvSpPr>
              <a:spLocks noChangeAspect="1"/>
            </p:cNvSpPr>
            <p:nvPr/>
          </p:nvSpPr>
          <p:spPr bwMode="auto">
            <a:xfrm>
              <a:off x="5061" y="2300"/>
              <a:ext cx="4" cy="3"/>
            </a:xfrm>
            <a:custGeom>
              <a:avLst/>
              <a:gdLst/>
              <a:ahLst/>
              <a:cxnLst>
                <a:cxn ang="0">
                  <a:pos x="0" y="0"/>
                </a:cxn>
                <a:cxn ang="0">
                  <a:pos x="0" y="0"/>
                </a:cxn>
                <a:cxn ang="0">
                  <a:pos x="4" y="0"/>
                </a:cxn>
                <a:cxn ang="0">
                  <a:pos x="4" y="0"/>
                </a:cxn>
                <a:cxn ang="0">
                  <a:pos x="4" y="0"/>
                </a:cxn>
                <a:cxn ang="0">
                  <a:pos x="4" y="0"/>
                </a:cxn>
                <a:cxn ang="0">
                  <a:pos x="4" y="0"/>
                </a:cxn>
                <a:cxn ang="0">
                  <a:pos x="4" y="0"/>
                </a:cxn>
                <a:cxn ang="0">
                  <a:pos x="4" y="0"/>
                </a:cxn>
                <a:cxn ang="0">
                  <a:pos x="4" y="0"/>
                </a:cxn>
                <a:cxn ang="0">
                  <a:pos x="4" y="0"/>
                </a:cxn>
                <a:cxn ang="0">
                  <a:pos x="4" y="3"/>
                </a:cxn>
                <a:cxn ang="0">
                  <a:pos x="4" y="3"/>
                </a:cxn>
                <a:cxn ang="0">
                  <a:pos x="4" y="3"/>
                </a:cxn>
                <a:cxn ang="0">
                  <a:pos x="4" y="3"/>
                </a:cxn>
                <a:cxn ang="0">
                  <a:pos x="4" y="3"/>
                </a:cxn>
                <a:cxn ang="0">
                  <a:pos x="4" y="3"/>
                </a:cxn>
                <a:cxn ang="0">
                  <a:pos x="4" y="3"/>
                </a:cxn>
                <a:cxn ang="0">
                  <a:pos x="4" y="3"/>
                </a:cxn>
                <a:cxn ang="0">
                  <a:pos x="0" y="0"/>
                </a:cxn>
              </a:cxnLst>
              <a:rect l="0" t="0" r="r" b="b"/>
              <a:pathLst>
                <a:path w="4" h="3">
                  <a:moveTo>
                    <a:pt x="0" y="0"/>
                  </a:moveTo>
                  <a:lnTo>
                    <a:pt x="0" y="0"/>
                  </a:lnTo>
                  <a:lnTo>
                    <a:pt x="4" y="0"/>
                  </a:lnTo>
                  <a:lnTo>
                    <a:pt x="4" y="0"/>
                  </a:lnTo>
                  <a:lnTo>
                    <a:pt x="4" y="0"/>
                  </a:lnTo>
                  <a:lnTo>
                    <a:pt x="4" y="0"/>
                  </a:lnTo>
                  <a:lnTo>
                    <a:pt x="4" y="0"/>
                  </a:lnTo>
                  <a:lnTo>
                    <a:pt x="4" y="0"/>
                  </a:lnTo>
                  <a:lnTo>
                    <a:pt x="4" y="0"/>
                  </a:lnTo>
                  <a:lnTo>
                    <a:pt x="4" y="0"/>
                  </a:lnTo>
                  <a:lnTo>
                    <a:pt x="4" y="0"/>
                  </a:lnTo>
                  <a:lnTo>
                    <a:pt x="4" y="3"/>
                  </a:lnTo>
                  <a:lnTo>
                    <a:pt x="4" y="3"/>
                  </a:lnTo>
                  <a:lnTo>
                    <a:pt x="4" y="3"/>
                  </a:lnTo>
                  <a:lnTo>
                    <a:pt x="4" y="3"/>
                  </a:lnTo>
                  <a:lnTo>
                    <a:pt x="4" y="3"/>
                  </a:lnTo>
                  <a:lnTo>
                    <a:pt x="4" y="3"/>
                  </a:lnTo>
                  <a:lnTo>
                    <a:pt x="4" y="3"/>
                  </a:lnTo>
                  <a:lnTo>
                    <a:pt x="4" y="3"/>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0" name="Freeform 1231"/>
            <p:cNvSpPr>
              <a:spLocks noChangeAspect="1"/>
            </p:cNvSpPr>
            <p:nvPr/>
          </p:nvSpPr>
          <p:spPr bwMode="auto">
            <a:xfrm>
              <a:off x="5065" y="2300"/>
              <a:ext cx="4" cy="3"/>
            </a:xfrm>
            <a:custGeom>
              <a:avLst/>
              <a:gdLst/>
              <a:ahLst/>
              <a:cxnLst>
                <a:cxn ang="0">
                  <a:pos x="0" y="3"/>
                </a:cxn>
                <a:cxn ang="0">
                  <a:pos x="0" y="0"/>
                </a:cxn>
                <a:cxn ang="0">
                  <a:pos x="0" y="0"/>
                </a:cxn>
                <a:cxn ang="0">
                  <a:pos x="0" y="0"/>
                </a:cxn>
                <a:cxn ang="0">
                  <a:pos x="4" y="0"/>
                </a:cxn>
                <a:cxn ang="0">
                  <a:pos x="4" y="0"/>
                </a:cxn>
                <a:cxn ang="0">
                  <a:pos x="4" y="0"/>
                </a:cxn>
                <a:cxn ang="0">
                  <a:pos x="4" y="3"/>
                </a:cxn>
                <a:cxn ang="0">
                  <a:pos x="4" y="3"/>
                </a:cxn>
                <a:cxn ang="0">
                  <a:pos x="4" y="0"/>
                </a:cxn>
                <a:cxn ang="0">
                  <a:pos x="0" y="3"/>
                </a:cxn>
                <a:cxn ang="0">
                  <a:pos x="0" y="3"/>
                </a:cxn>
                <a:cxn ang="0">
                  <a:pos x="0" y="3"/>
                </a:cxn>
              </a:cxnLst>
              <a:rect l="0" t="0" r="r" b="b"/>
              <a:pathLst>
                <a:path w="4" h="3">
                  <a:moveTo>
                    <a:pt x="0" y="3"/>
                  </a:moveTo>
                  <a:lnTo>
                    <a:pt x="0" y="0"/>
                  </a:lnTo>
                  <a:lnTo>
                    <a:pt x="0" y="0"/>
                  </a:lnTo>
                  <a:lnTo>
                    <a:pt x="0" y="0"/>
                  </a:lnTo>
                  <a:lnTo>
                    <a:pt x="4" y="0"/>
                  </a:lnTo>
                  <a:lnTo>
                    <a:pt x="4" y="0"/>
                  </a:lnTo>
                  <a:lnTo>
                    <a:pt x="4" y="0"/>
                  </a:lnTo>
                  <a:lnTo>
                    <a:pt x="4" y="3"/>
                  </a:lnTo>
                  <a:lnTo>
                    <a:pt x="4" y="3"/>
                  </a:lnTo>
                  <a:lnTo>
                    <a:pt x="4" y="0"/>
                  </a:lnTo>
                  <a:lnTo>
                    <a:pt x="0" y="3"/>
                  </a:lnTo>
                  <a:lnTo>
                    <a:pt x="0" y="3"/>
                  </a:lnTo>
                  <a:lnTo>
                    <a:pt x="0" y="3"/>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1" name="Freeform 1232"/>
            <p:cNvSpPr>
              <a:spLocks noChangeAspect="1" noEditPoints="1"/>
            </p:cNvSpPr>
            <p:nvPr/>
          </p:nvSpPr>
          <p:spPr bwMode="auto">
            <a:xfrm>
              <a:off x="5057" y="2322"/>
              <a:ext cx="8" cy="4"/>
            </a:xfrm>
            <a:custGeom>
              <a:avLst/>
              <a:gdLst/>
              <a:ahLst/>
              <a:cxnLst>
                <a:cxn ang="0">
                  <a:pos x="0" y="4"/>
                </a:cxn>
                <a:cxn ang="0">
                  <a:pos x="0" y="0"/>
                </a:cxn>
                <a:cxn ang="0">
                  <a:pos x="4" y="0"/>
                </a:cxn>
                <a:cxn ang="0">
                  <a:pos x="4" y="0"/>
                </a:cxn>
                <a:cxn ang="0">
                  <a:pos x="4" y="0"/>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4" y="4"/>
                </a:cxn>
                <a:cxn ang="0">
                  <a:pos x="0" y="4"/>
                </a:cxn>
                <a:cxn ang="0">
                  <a:pos x="0" y="4"/>
                </a:cxn>
                <a:cxn ang="0">
                  <a:pos x="0" y="4"/>
                </a:cxn>
                <a:cxn ang="0">
                  <a:pos x="0" y="4"/>
                </a:cxn>
                <a:cxn ang="0">
                  <a:pos x="4" y="4"/>
                </a:cxn>
                <a:cxn ang="0">
                  <a:pos x="4" y="0"/>
                </a:cxn>
                <a:cxn ang="0">
                  <a:pos x="8" y="0"/>
                </a:cxn>
                <a:cxn ang="0">
                  <a:pos x="8" y="0"/>
                </a:cxn>
                <a:cxn ang="0">
                  <a:pos x="4" y="0"/>
                </a:cxn>
                <a:cxn ang="0">
                  <a:pos x="4" y="4"/>
                </a:cxn>
                <a:cxn ang="0">
                  <a:pos x="8" y="4"/>
                </a:cxn>
                <a:cxn ang="0">
                  <a:pos x="8" y="4"/>
                </a:cxn>
                <a:cxn ang="0">
                  <a:pos x="4" y="4"/>
                </a:cxn>
                <a:cxn ang="0">
                  <a:pos x="4" y="4"/>
                </a:cxn>
                <a:cxn ang="0">
                  <a:pos x="8" y="4"/>
                </a:cxn>
                <a:cxn ang="0">
                  <a:pos x="8" y="4"/>
                </a:cxn>
                <a:cxn ang="0">
                  <a:pos x="4" y="4"/>
                </a:cxn>
                <a:cxn ang="0">
                  <a:pos x="4" y="4"/>
                </a:cxn>
              </a:cxnLst>
              <a:rect l="0" t="0" r="r" b="b"/>
              <a:pathLst>
                <a:path w="8" h="4">
                  <a:moveTo>
                    <a:pt x="0" y="4"/>
                  </a:moveTo>
                  <a:lnTo>
                    <a:pt x="0" y="0"/>
                  </a:lnTo>
                  <a:lnTo>
                    <a:pt x="4" y="0"/>
                  </a:lnTo>
                  <a:lnTo>
                    <a:pt x="4" y="0"/>
                  </a:lnTo>
                  <a:lnTo>
                    <a:pt x="4" y="0"/>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0" y="4"/>
                  </a:lnTo>
                  <a:lnTo>
                    <a:pt x="0" y="4"/>
                  </a:lnTo>
                  <a:lnTo>
                    <a:pt x="0" y="4"/>
                  </a:lnTo>
                  <a:lnTo>
                    <a:pt x="0" y="4"/>
                  </a:lnTo>
                  <a:close/>
                  <a:moveTo>
                    <a:pt x="4" y="4"/>
                  </a:moveTo>
                  <a:lnTo>
                    <a:pt x="4" y="0"/>
                  </a:lnTo>
                  <a:lnTo>
                    <a:pt x="8" y="0"/>
                  </a:lnTo>
                  <a:lnTo>
                    <a:pt x="8" y="0"/>
                  </a:lnTo>
                  <a:lnTo>
                    <a:pt x="4" y="0"/>
                  </a:lnTo>
                  <a:lnTo>
                    <a:pt x="4" y="4"/>
                  </a:lnTo>
                  <a:lnTo>
                    <a:pt x="8" y="4"/>
                  </a:lnTo>
                  <a:lnTo>
                    <a:pt x="8" y="4"/>
                  </a:lnTo>
                  <a:lnTo>
                    <a:pt x="4" y="4"/>
                  </a:lnTo>
                  <a:lnTo>
                    <a:pt x="4" y="4"/>
                  </a:lnTo>
                  <a:lnTo>
                    <a:pt x="8" y="4"/>
                  </a:lnTo>
                  <a:lnTo>
                    <a:pt x="8" y="4"/>
                  </a:lnTo>
                  <a:lnTo>
                    <a:pt x="4" y="4"/>
                  </a:lnTo>
                  <a:lnTo>
                    <a:pt x="4" y="4"/>
                  </a:lnTo>
                  <a:close/>
                </a:path>
              </a:pathLst>
            </a:custGeom>
            <a:solidFill>
              <a:srgbClr val="000000"/>
            </a:solidFill>
            <a:ln w="9525">
              <a:noFill/>
              <a:round/>
              <a:headEnd/>
              <a:tailEnd/>
            </a:ln>
          </p:spPr>
          <p:txBody>
            <a:bodyPr/>
            <a:lstStyle/>
            <a:p>
              <a:endParaRPr lang="en-US">
                <a:solidFill>
                  <a:srgbClr val="003550"/>
                </a:solidFill>
              </a:endParaRPr>
            </a:p>
          </p:txBody>
        </p:sp>
        <p:sp>
          <p:nvSpPr>
            <p:cNvPr id="242" name="Freeform 1233"/>
            <p:cNvSpPr>
              <a:spLocks noChangeAspect="1"/>
            </p:cNvSpPr>
            <p:nvPr/>
          </p:nvSpPr>
          <p:spPr bwMode="auto">
            <a:xfrm>
              <a:off x="5065" y="2322"/>
              <a:ext cx="4" cy="4"/>
            </a:xfrm>
            <a:custGeom>
              <a:avLst/>
              <a:gdLst/>
              <a:ahLst/>
              <a:cxnLst>
                <a:cxn ang="0">
                  <a:pos x="0" y="4"/>
                </a:cxn>
                <a:cxn ang="0">
                  <a:pos x="0" y="4"/>
                </a:cxn>
                <a:cxn ang="0">
                  <a:pos x="0" y="4"/>
                </a:cxn>
                <a:cxn ang="0">
                  <a:pos x="4" y="4"/>
                </a:cxn>
                <a:cxn ang="0">
                  <a:pos x="4" y="4"/>
                </a:cxn>
                <a:cxn ang="0">
                  <a:pos x="0" y="4"/>
                </a:cxn>
                <a:cxn ang="0">
                  <a:pos x="0" y="4"/>
                </a:cxn>
                <a:cxn ang="0">
                  <a:pos x="0" y="4"/>
                </a:cxn>
                <a:cxn ang="0">
                  <a:pos x="0" y="4"/>
                </a:cxn>
                <a:cxn ang="0">
                  <a:pos x="0" y="0"/>
                </a:cxn>
                <a:cxn ang="0">
                  <a:pos x="0" y="0"/>
                </a:cxn>
                <a:cxn ang="0">
                  <a:pos x="0" y="0"/>
                </a:cxn>
                <a:cxn ang="0">
                  <a:pos x="0" y="0"/>
                </a:cxn>
                <a:cxn ang="0">
                  <a:pos x="4" y="0"/>
                </a:cxn>
                <a:cxn ang="0">
                  <a:pos x="4" y="0"/>
                </a:cxn>
                <a:cxn ang="0">
                  <a:pos x="4" y="0"/>
                </a:cxn>
                <a:cxn ang="0">
                  <a:pos x="4" y="4"/>
                </a:cxn>
                <a:cxn ang="0">
                  <a:pos x="4" y="4"/>
                </a:cxn>
                <a:cxn ang="0">
                  <a:pos x="0" y="0"/>
                </a:cxn>
                <a:cxn ang="0">
                  <a:pos x="0" y="0"/>
                </a:cxn>
                <a:cxn ang="0">
                  <a:pos x="0" y="0"/>
                </a:cxn>
                <a:cxn ang="0">
                  <a:pos x="0" y="4"/>
                </a:cxn>
                <a:cxn ang="0">
                  <a:pos x="0" y="4"/>
                </a:cxn>
                <a:cxn ang="0">
                  <a:pos x="0" y="4"/>
                </a:cxn>
                <a:cxn ang="0">
                  <a:pos x="4" y="4"/>
                </a:cxn>
                <a:cxn ang="0">
                  <a:pos x="4" y="4"/>
                </a:cxn>
                <a:cxn ang="0">
                  <a:pos x="4" y="4"/>
                </a:cxn>
                <a:cxn ang="0">
                  <a:pos x="4" y="4"/>
                </a:cxn>
                <a:cxn ang="0">
                  <a:pos x="4" y="4"/>
                </a:cxn>
                <a:cxn ang="0">
                  <a:pos x="0" y="4"/>
                </a:cxn>
                <a:cxn ang="0">
                  <a:pos x="0" y="4"/>
                </a:cxn>
                <a:cxn ang="0">
                  <a:pos x="0" y="4"/>
                </a:cxn>
                <a:cxn ang="0">
                  <a:pos x="0" y="4"/>
                </a:cxn>
                <a:cxn ang="0">
                  <a:pos x="0" y="4"/>
                </a:cxn>
                <a:cxn ang="0">
                  <a:pos x="0" y="4"/>
                </a:cxn>
              </a:cxnLst>
              <a:rect l="0" t="0" r="r" b="b"/>
              <a:pathLst>
                <a:path w="4" h="4">
                  <a:moveTo>
                    <a:pt x="0" y="4"/>
                  </a:moveTo>
                  <a:lnTo>
                    <a:pt x="0" y="4"/>
                  </a:lnTo>
                  <a:lnTo>
                    <a:pt x="0" y="4"/>
                  </a:lnTo>
                  <a:lnTo>
                    <a:pt x="4" y="4"/>
                  </a:lnTo>
                  <a:lnTo>
                    <a:pt x="4" y="4"/>
                  </a:lnTo>
                  <a:lnTo>
                    <a:pt x="0" y="4"/>
                  </a:lnTo>
                  <a:lnTo>
                    <a:pt x="0" y="4"/>
                  </a:lnTo>
                  <a:lnTo>
                    <a:pt x="0" y="4"/>
                  </a:lnTo>
                  <a:lnTo>
                    <a:pt x="0" y="4"/>
                  </a:lnTo>
                  <a:lnTo>
                    <a:pt x="0" y="0"/>
                  </a:lnTo>
                  <a:lnTo>
                    <a:pt x="0" y="0"/>
                  </a:lnTo>
                  <a:lnTo>
                    <a:pt x="0" y="0"/>
                  </a:lnTo>
                  <a:lnTo>
                    <a:pt x="0" y="0"/>
                  </a:lnTo>
                  <a:lnTo>
                    <a:pt x="4" y="0"/>
                  </a:lnTo>
                  <a:lnTo>
                    <a:pt x="4" y="0"/>
                  </a:lnTo>
                  <a:lnTo>
                    <a:pt x="4" y="0"/>
                  </a:lnTo>
                  <a:lnTo>
                    <a:pt x="4" y="4"/>
                  </a:lnTo>
                  <a:lnTo>
                    <a:pt x="4" y="4"/>
                  </a:lnTo>
                  <a:lnTo>
                    <a:pt x="0" y="0"/>
                  </a:lnTo>
                  <a:lnTo>
                    <a:pt x="0" y="0"/>
                  </a:lnTo>
                  <a:lnTo>
                    <a:pt x="0" y="0"/>
                  </a:lnTo>
                  <a:lnTo>
                    <a:pt x="0" y="4"/>
                  </a:lnTo>
                  <a:lnTo>
                    <a:pt x="0" y="4"/>
                  </a:lnTo>
                  <a:lnTo>
                    <a:pt x="0" y="4"/>
                  </a:lnTo>
                  <a:lnTo>
                    <a:pt x="4" y="4"/>
                  </a:lnTo>
                  <a:lnTo>
                    <a:pt x="4" y="4"/>
                  </a:lnTo>
                  <a:lnTo>
                    <a:pt x="4" y="4"/>
                  </a:lnTo>
                  <a:lnTo>
                    <a:pt x="4" y="4"/>
                  </a:lnTo>
                  <a:lnTo>
                    <a:pt x="4" y="4"/>
                  </a:lnTo>
                  <a:lnTo>
                    <a:pt x="0"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003550"/>
                </a:solidFill>
              </a:endParaRPr>
            </a:p>
          </p:txBody>
        </p:sp>
        <p:sp>
          <p:nvSpPr>
            <p:cNvPr id="243" name="Freeform 1234"/>
            <p:cNvSpPr>
              <a:spLocks noChangeAspect="1" noEditPoints="1"/>
            </p:cNvSpPr>
            <p:nvPr/>
          </p:nvSpPr>
          <p:spPr bwMode="auto">
            <a:xfrm>
              <a:off x="5069" y="2322"/>
              <a:ext cx="3" cy="4"/>
            </a:xfrm>
            <a:custGeom>
              <a:avLst/>
              <a:gdLst/>
              <a:ahLst/>
              <a:cxnLst>
                <a:cxn ang="0">
                  <a:pos x="0" y="4"/>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 ang="0">
                  <a:pos x="3" y="4"/>
                </a:cxn>
                <a:cxn ang="0">
                  <a:pos x="3" y="0"/>
                </a:cxn>
                <a:cxn ang="0">
                  <a:pos x="0" y="0"/>
                </a:cxn>
                <a:cxn ang="0">
                  <a:pos x="0" y="0"/>
                </a:cxn>
                <a:cxn ang="0">
                  <a:pos x="3" y="0"/>
                </a:cxn>
                <a:cxn ang="0">
                  <a:pos x="3" y="0"/>
                </a:cxn>
                <a:cxn ang="0">
                  <a:pos x="3" y="0"/>
                </a:cxn>
                <a:cxn ang="0">
                  <a:pos x="3" y="4"/>
                </a:cxn>
                <a:cxn ang="0">
                  <a:pos x="3" y="4"/>
                </a:cxn>
                <a:cxn ang="0">
                  <a:pos x="3" y="4"/>
                </a:cxn>
              </a:cxnLst>
              <a:rect l="0" t="0" r="r" b="b"/>
              <a:pathLst>
                <a:path w="3" h="4">
                  <a:moveTo>
                    <a:pt x="0" y="4"/>
                  </a:move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close/>
                  <a:moveTo>
                    <a:pt x="3" y="4"/>
                  </a:moveTo>
                  <a:lnTo>
                    <a:pt x="3" y="0"/>
                  </a:lnTo>
                  <a:lnTo>
                    <a:pt x="0" y="0"/>
                  </a:lnTo>
                  <a:lnTo>
                    <a:pt x="0" y="0"/>
                  </a:lnTo>
                  <a:lnTo>
                    <a:pt x="3" y="0"/>
                  </a:lnTo>
                  <a:lnTo>
                    <a:pt x="3"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003550"/>
                </a:solidFill>
              </a:endParaRPr>
            </a:p>
          </p:txBody>
        </p:sp>
        <p:sp>
          <p:nvSpPr>
            <p:cNvPr id="244" name="Freeform 1235"/>
            <p:cNvSpPr>
              <a:spLocks noChangeAspect="1"/>
            </p:cNvSpPr>
            <p:nvPr/>
          </p:nvSpPr>
          <p:spPr bwMode="auto">
            <a:xfrm>
              <a:off x="5057" y="2326"/>
              <a:ext cx="4" cy="1"/>
            </a:xfrm>
            <a:custGeom>
              <a:avLst/>
              <a:gdLst/>
              <a:ahLst/>
              <a:cxnLst>
                <a:cxn ang="0">
                  <a:pos x="0" y="0"/>
                </a:cxn>
                <a:cxn ang="0">
                  <a:pos x="0"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4" y="0"/>
                </a:cxn>
                <a:cxn ang="0">
                  <a:pos x="0" y="0"/>
                </a:cxn>
                <a:cxn ang="0">
                  <a:pos x="0" y="0"/>
                </a:cxn>
                <a:cxn ang="0">
                  <a:pos x="0" y="0"/>
                </a:cxn>
              </a:cxnLst>
              <a:rect l="0" t="0" r="r" b="b"/>
              <a:pathLst>
                <a:path w="4">
                  <a:moveTo>
                    <a:pt x="0" y="0"/>
                  </a:moveTo>
                  <a:lnTo>
                    <a:pt x="0"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4" y="0"/>
                  </a:lnTo>
                  <a:lnTo>
                    <a:pt x="0" y="0"/>
                  </a:lnTo>
                  <a:lnTo>
                    <a:pt x="0" y="0"/>
                  </a:lnTo>
                  <a:lnTo>
                    <a:pt x="0" y="0"/>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5" name="Freeform 1236"/>
            <p:cNvSpPr>
              <a:spLocks noChangeAspect="1"/>
            </p:cNvSpPr>
            <p:nvPr/>
          </p:nvSpPr>
          <p:spPr bwMode="auto">
            <a:xfrm>
              <a:off x="5061" y="2322"/>
              <a:ext cx="4" cy="4"/>
            </a:xfrm>
            <a:custGeom>
              <a:avLst/>
              <a:gdLst/>
              <a:ahLst/>
              <a:cxnLst>
                <a:cxn ang="0">
                  <a:pos x="0" y="4"/>
                </a:cxn>
                <a:cxn ang="0">
                  <a:pos x="0" y="0"/>
                </a:cxn>
                <a:cxn ang="0">
                  <a:pos x="4" y="0"/>
                </a:cxn>
                <a:cxn ang="0">
                  <a:pos x="4" y="0"/>
                </a:cxn>
                <a:cxn ang="0">
                  <a:pos x="0" y="0"/>
                </a:cxn>
                <a:cxn ang="0">
                  <a:pos x="0" y="4"/>
                </a:cxn>
                <a:cxn ang="0">
                  <a:pos x="4" y="4"/>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4"/>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6" name="Freeform 1237"/>
            <p:cNvSpPr>
              <a:spLocks noChangeAspect="1"/>
            </p:cNvSpPr>
            <p:nvPr/>
          </p:nvSpPr>
          <p:spPr bwMode="auto">
            <a:xfrm>
              <a:off x="5065" y="2322"/>
              <a:ext cx="4" cy="4"/>
            </a:xfrm>
            <a:custGeom>
              <a:avLst/>
              <a:gdLst/>
              <a:ahLst/>
              <a:cxnLst>
                <a:cxn ang="0">
                  <a:pos x="0" y="4"/>
                </a:cxn>
                <a:cxn ang="0">
                  <a:pos x="0" y="4"/>
                </a:cxn>
                <a:cxn ang="0">
                  <a:pos x="0" y="4"/>
                </a:cxn>
                <a:cxn ang="0">
                  <a:pos x="0" y="4"/>
                </a:cxn>
                <a:cxn ang="0">
                  <a:pos x="4" y="4"/>
                </a:cxn>
                <a:cxn ang="0">
                  <a:pos x="4" y="4"/>
                </a:cxn>
                <a:cxn ang="0">
                  <a:pos x="0" y="4"/>
                </a:cxn>
                <a:cxn ang="0">
                  <a:pos x="0" y="4"/>
                </a:cxn>
                <a:cxn ang="0">
                  <a:pos x="0" y="4"/>
                </a:cxn>
                <a:cxn ang="0">
                  <a:pos x="0" y="4"/>
                </a:cxn>
                <a:cxn ang="0">
                  <a:pos x="0" y="0"/>
                </a:cxn>
                <a:cxn ang="0">
                  <a:pos x="0" y="0"/>
                </a:cxn>
                <a:cxn ang="0">
                  <a:pos x="0" y="0"/>
                </a:cxn>
                <a:cxn ang="0">
                  <a:pos x="0" y="0"/>
                </a:cxn>
                <a:cxn ang="0">
                  <a:pos x="4" y="0"/>
                </a:cxn>
                <a:cxn ang="0">
                  <a:pos x="4" y="0"/>
                </a:cxn>
                <a:cxn ang="0">
                  <a:pos x="4" y="0"/>
                </a:cxn>
                <a:cxn ang="0">
                  <a:pos x="4" y="4"/>
                </a:cxn>
                <a:cxn ang="0">
                  <a:pos x="4" y="4"/>
                </a:cxn>
                <a:cxn ang="0">
                  <a:pos x="0" y="0"/>
                </a:cxn>
                <a:cxn ang="0">
                  <a:pos x="0" y="0"/>
                </a:cxn>
                <a:cxn ang="0">
                  <a:pos x="0" y="0"/>
                </a:cxn>
                <a:cxn ang="0">
                  <a:pos x="0" y="4"/>
                </a:cxn>
                <a:cxn ang="0">
                  <a:pos x="0" y="4"/>
                </a:cxn>
                <a:cxn ang="0">
                  <a:pos x="0" y="4"/>
                </a:cxn>
                <a:cxn ang="0">
                  <a:pos x="4" y="4"/>
                </a:cxn>
                <a:cxn ang="0">
                  <a:pos x="4" y="4"/>
                </a:cxn>
                <a:cxn ang="0">
                  <a:pos x="4" y="4"/>
                </a:cxn>
                <a:cxn ang="0">
                  <a:pos x="4" y="4"/>
                </a:cxn>
                <a:cxn ang="0">
                  <a:pos x="4" y="4"/>
                </a:cxn>
                <a:cxn ang="0">
                  <a:pos x="0" y="4"/>
                </a:cxn>
                <a:cxn ang="0">
                  <a:pos x="0" y="4"/>
                </a:cxn>
                <a:cxn ang="0">
                  <a:pos x="0" y="4"/>
                </a:cxn>
                <a:cxn ang="0">
                  <a:pos x="0" y="4"/>
                </a:cxn>
                <a:cxn ang="0">
                  <a:pos x="0" y="4"/>
                </a:cxn>
                <a:cxn ang="0">
                  <a:pos x="0" y="4"/>
                </a:cxn>
              </a:cxnLst>
              <a:rect l="0" t="0" r="r" b="b"/>
              <a:pathLst>
                <a:path w="4" h="4">
                  <a:moveTo>
                    <a:pt x="0" y="4"/>
                  </a:moveTo>
                  <a:lnTo>
                    <a:pt x="0" y="4"/>
                  </a:lnTo>
                  <a:lnTo>
                    <a:pt x="0" y="4"/>
                  </a:lnTo>
                  <a:lnTo>
                    <a:pt x="0" y="4"/>
                  </a:lnTo>
                  <a:lnTo>
                    <a:pt x="4" y="4"/>
                  </a:lnTo>
                  <a:lnTo>
                    <a:pt x="4" y="4"/>
                  </a:lnTo>
                  <a:lnTo>
                    <a:pt x="0" y="4"/>
                  </a:lnTo>
                  <a:lnTo>
                    <a:pt x="0" y="4"/>
                  </a:lnTo>
                  <a:lnTo>
                    <a:pt x="0" y="4"/>
                  </a:lnTo>
                  <a:lnTo>
                    <a:pt x="0" y="4"/>
                  </a:lnTo>
                  <a:lnTo>
                    <a:pt x="0" y="0"/>
                  </a:lnTo>
                  <a:lnTo>
                    <a:pt x="0" y="0"/>
                  </a:lnTo>
                  <a:lnTo>
                    <a:pt x="0" y="0"/>
                  </a:lnTo>
                  <a:lnTo>
                    <a:pt x="0" y="0"/>
                  </a:lnTo>
                  <a:lnTo>
                    <a:pt x="4" y="0"/>
                  </a:lnTo>
                  <a:lnTo>
                    <a:pt x="4" y="0"/>
                  </a:lnTo>
                  <a:lnTo>
                    <a:pt x="4" y="0"/>
                  </a:lnTo>
                  <a:lnTo>
                    <a:pt x="4" y="4"/>
                  </a:lnTo>
                  <a:lnTo>
                    <a:pt x="4" y="4"/>
                  </a:lnTo>
                  <a:lnTo>
                    <a:pt x="0" y="0"/>
                  </a:lnTo>
                  <a:lnTo>
                    <a:pt x="0" y="0"/>
                  </a:lnTo>
                  <a:lnTo>
                    <a:pt x="0" y="0"/>
                  </a:lnTo>
                  <a:lnTo>
                    <a:pt x="0" y="4"/>
                  </a:lnTo>
                  <a:lnTo>
                    <a:pt x="0" y="4"/>
                  </a:lnTo>
                  <a:lnTo>
                    <a:pt x="0" y="4"/>
                  </a:lnTo>
                  <a:lnTo>
                    <a:pt x="4" y="4"/>
                  </a:lnTo>
                  <a:lnTo>
                    <a:pt x="4" y="4"/>
                  </a:lnTo>
                  <a:lnTo>
                    <a:pt x="4" y="4"/>
                  </a:lnTo>
                  <a:lnTo>
                    <a:pt x="4" y="4"/>
                  </a:lnTo>
                  <a:lnTo>
                    <a:pt x="4"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7" name="Freeform 1238"/>
            <p:cNvSpPr>
              <a:spLocks noChangeAspect="1"/>
            </p:cNvSpPr>
            <p:nvPr/>
          </p:nvSpPr>
          <p:spPr bwMode="auto">
            <a:xfrm>
              <a:off x="5069" y="2322"/>
              <a:ext cx="1" cy="4"/>
            </a:xfrm>
            <a:custGeom>
              <a:avLst/>
              <a:gdLst/>
              <a:ahLst/>
              <a:cxnLst>
                <a:cxn ang="0">
                  <a:pos x="0" y="4"/>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0"/>
                  </a:lnTo>
                  <a:lnTo>
                    <a:pt x="0" y="0"/>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8" name="Freeform 1239"/>
            <p:cNvSpPr>
              <a:spLocks noChangeAspect="1"/>
            </p:cNvSpPr>
            <p:nvPr/>
          </p:nvSpPr>
          <p:spPr bwMode="auto">
            <a:xfrm>
              <a:off x="5072" y="2322"/>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49" name="Freeform 1240"/>
            <p:cNvSpPr>
              <a:spLocks noChangeAspect="1"/>
            </p:cNvSpPr>
            <p:nvPr/>
          </p:nvSpPr>
          <p:spPr bwMode="auto">
            <a:xfrm>
              <a:off x="5306" y="2277"/>
              <a:ext cx="75" cy="80"/>
            </a:xfrm>
            <a:custGeom>
              <a:avLst/>
              <a:gdLst/>
              <a:ahLst/>
              <a:cxnLst>
                <a:cxn ang="0">
                  <a:pos x="0" y="7"/>
                </a:cxn>
                <a:cxn ang="0">
                  <a:pos x="75" y="0"/>
                </a:cxn>
                <a:cxn ang="0">
                  <a:pos x="75" y="68"/>
                </a:cxn>
                <a:cxn ang="0">
                  <a:pos x="0" y="80"/>
                </a:cxn>
                <a:cxn ang="0">
                  <a:pos x="0" y="7"/>
                </a:cxn>
              </a:cxnLst>
              <a:rect l="0" t="0" r="r" b="b"/>
              <a:pathLst>
                <a:path w="75" h="80">
                  <a:moveTo>
                    <a:pt x="0" y="7"/>
                  </a:moveTo>
                  <a:lnTo>
                    <a:pt x="75" y="0"/>
                  </a:lnTo>
                  <a:lnTo>
                    <a:pt x="75" y="68"/>
                  </a:lnTo>
                  <a:lnTo>
                    <a:pt x="0" y="80"/>
                  </a:lnTo>
                  <a:lnTo>
                    <a:pt x="0" y="7"/>
                  </a:lnTo>
                  <a:close/>
                </a:path>
              </a:pathLst>
            </a:custGeom>
            <a:solidFill>
              <a:srgbClr val="F2F2D8"/>
            </a:solidFill>
            <a:ln w="9525">
              <a:noFill/>
              <a:round/>
              <a:headEnd/>
              <a:tailEnd/>
            </a:ln>
          </p:spPr>
          <p:txBody>
            <a:bodyPr/>
            <a:lstStyle/>
            <a:p>
              <a:endParaRPr lang="en-US">
                <a:solidFill>
                  <a:srgbClr val="003550"/>
                </a:solidFill>
              </a:endParaRPr>
            </a:p>
          </p:txBody>
        </p:sp>
        <p:sp>
          <p:nvSpPr>
            <p:cNvPr id="250" name="Freeform 1241"/>
            <p:cNvSpPr>
              <a:spLocks noChangeAspect="1"/>
            </p:cNvSpPr>
            <p:nvPr/>
          </p:nvSpPr>
          <p:spPr bwMode="auto">
            <a:xfrm>
              <a:off x="5306" y="2277"/>
              <a:ext cx="75" cy="80"/>
            </a:xfrm>
            <a:custGeom>
              <a:avLst/>
              <a:gdLst/>
              <a:ahLst/>
              <a:cxnLst>
                <a:cxn ang="0">
                  <a:pos x="0" y="7"/>
                </a:cxn>
                <a:cxn ang="0">
                  <a:pos x="75" y="0"/>
                </a:cxn>
                <a:cxn ang="0">
                  <a:pos x="75" y="68"/>
                </a:cxn>
                <a:cxn ang="0">
                  <a:pos x="0" y="80"/>
                </a:cxn>
                <a:cxn ang="0">
                  <a:pos x="0" y="7"/>
                </a:cxn>
              </a:cxnLst>
              <a:rect l="0" t="0" r="r" b="b"/>
              <a:pathLst>
                <a:path w="75" h="80">
                  <a:moveTo>
                    <a:pt x="0" y="7"/>
                  </a:moveTo>
                  <a:lnTo>
                    <a:pt x="75" y="0"/>
                  </a:lnTo>
                  <a:lnTo>
                    <a:pt x="75" y="68"/>
                  </a:lnTo>
                  <a:lnTo>
                    <a:pt x="0" y="80"/>
                  </a:lnTo>
                  <a:lnTo>
                    <a:pt x="0" y="7"/>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51" name="Freeform 1242"/>
            <p:cNvSpPr>
              <a:spLocks noChangeAspect="1"/>
            </p:cNvSpPr>
            <p:nvPr/>
          </p:nvSpPr>
          <p:spPr bwMode="auto">
            <a:xfrm>
              <a:off x="5317" y="2292"/>
              <a:ext cx="57" cy="46"/>
            </a:xfrm>
            <a:custGeom>
              <a:avLst/>
              <a:gdLst/>
              <a:ahLst/>
              <a:cxnLst>
                <a:cxn ang="0">
                  <a:pos x="0" y="8"/>
                </a:cxn>
                <a:cxn ang="0">
                  <a:pos x="57" y="0"/>
                </a:cxn>
                <a:cxn ang="0">
                  <a:pos x="57" y="42"/>
                </a:cxn>
                <a:cxn ang="0">
                  <a:pos x="0" y="46"/>
                </a:cxn>
                <a:cxn ang="0">
                  <a:pos x="0" y="8"/>
                </a:cxn>
              </a:cxnLst>
              <a:rect l="0" t="0" r="r" b="b"/>
              <a:pathLst>
                <a:path w="57" h="46">
                  <a:moveTo>
                    <a:pt x="0" y="8"/>
                  </a:moveTo>
                  <a:lnTo>
                    <a:pt x="57" y="0"/>
                  </a:lnTo>
                  <a:lnTo>
                    <a:pt x="57" y="42"/>
                  </a:lnTo>
                  <a:lnTo>
                    <a:pt x="0" y="46"/>
                  </a:lnTo>
                  <a:lnTo>
                    <a:pt x="0" y="8"/>
                  </a:lnTo>
                  <a:close/>
                </a:path>
              </a:pathLst>
            </a:custGeom>
            <a:solidFill>
              <a:srgbClr val="CC0000"/>
            </a:solidFill>
            <a:ln w="9525">
              <a:noFill/>
              <a:round/>
              <a:headEnd/>
              <a:tailEnd/>
            </a:ln>
          </p:spPr>
          <p:txBody>
            <a:bodyPr/>
            <a:lstStyle/>
            <a:p>
              <a:endParaRPr lang="en-US">
                <a:solidFill>
                  <a:srgbClr val="003550"/>
                </a:solidFill>
              </a:endParaRPr>
            </a:p>
          </p:txBody>
        </p:sp>
        <p:sp>
          <p:nvSpPr>
            <p:cNvPr id="252" name="Freeform 1243"/>
            <p:cNvSpPr>
              <a:spLocks noChangeAspect="1"/>
            </p:cNvSpPr>
            <p:nvPr/>
          </p:nvSpPr>
          <p:spPr bwMode="auto">
            <a:xfrm>
              <a:off x="5317" y="2292"/>
              <a:ext cx="57" cy="46"/>
            </a:xfrm>
            <a:custGeom>
              <a:avLst/>
              <a:gdLst/>
              <a:ahLst/>
              <a:cxnLst>
                <a:cxn ang="0">
                  <a:pos x="0" y="8"/>
                </a:cxn>
                <a:cxn ang="0">
                  <a:pos x="57" y="0"/>
                </a:cxn>
                <a:cxn ang="0">
                  <a:pos x="57" y="42"/>
                </a:cxn>
                <a:cxn ang="0">
                  <a:pos x="0" y="46"/>
                </a:cxn>
                <a:cxn ang="0">
                  <a:pos x="0" y="8"/>
                </a:cxn>
              </a:cxnLst>
              <a:rect l="0" t="0" r="r" b="b"/>
              <a:pathLst>
                <a:path w="57" h="46">
                  <a:moveTo>
                    <a:pt x="0" y="8"/>
                  </a:moveTo>
                  <a:lnTo>
                    <a:pt x="57" y="0"/>
                  </a:lnTo>
                  <a:lnTo>
                    <a:pt x="57" y="42"/>
                  </a:lnTo>
                  <a:lnTo>
                    <a:pt x="0" y="46"/>
                  </a:lnTo>
                  <a:lnTo>
                    <a:pt x="0"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53" name="Freeform 1244"/>
            <p:cNvSpPr>
              <a:spLocks noChangeAspect="1"/>
            </p:cNvSpPr>
            <p:nvPr/>
          </p:nvSpPr>
          <p:spPr bwMode="auto">
            <a:xfrm>
              <a:off x="5317" y="2311"/>
              <a:ext cx="57" cy="19"/>
            </a:xfrm>
            <a:custGeom>
              <a:avLst/>
              <a:gdLst/>
              <a:ahLst/>
              <a:cxnLst>
                <a:cxn ang="0">
                  <a:pos x="4" y="8"/>
                </a:cxn>
                <a:cxn ang="0">
                  <a:pos x="53" y="0"/>
                </a:cxn>
                <a:cxn ang="0">
                  <a:pos x="53" y="0"/>
                </a:cxn>
                <a:cxn ang="0">
                  <a:pos x="57" y="4"/>
                </a:cxn>
                <a:cxn ang="0">
                  <a:pos x="57" y="4"/>
                </a:cxn>
                <a:cxn ang="0">
                  <a:pos x="57" y="4"/>
                </a:cxn>
                <a:cxn ang="0">
                  <a:pos x="57" y="8"/>
                </a:cxn>
                <a:cxn ang="0">
                  <a:pos x="57" y="8"/>
                </a:cxn>
                <a:cxn ang="0">
                  <a:pos x="57" y="11"/>
                </a:cxn>
                <a:cxn ang="0">
                  <a:pos x="53" y="11"/>
                </a:cxn>
                <a:cxn ang="0">
                  <a:pos x="53" y="11"/>
                </a:cxn>
                <a:cxn ang="0">
                  <a:pos x="4" y="19"/>
                </a:cxn>
                <a:cxn ang="0">
                  <a:pos x="0" y="19"/>
                </a:cxn>
                <a:cxn ang="0">
                  <a:pos x="0" y="19"/>
                </a:cxn>
                <a:cxn ang="0">
                  <a:pos x="0" y="15"/>
                </a:cxn>
                <a:cxn ang="0">
                  <a:pos x="0" y="15"/>
                </a:cxn>
                <a:cxn ang="0">
                  <a:pos x="0" y="11"/>
                </a:cxn>
                <a:cxn ang="0">
                  <a:pos x="0" y="11"/>
                </a:cxn>
                <a:cxn ang="0">
                  <a:pos x="0" y="8"/>
                </a:cxn>
                <a:cxn ang="0">
                  <a:pos x="0" y="8"/>
                </a:cxn>
                <a:cxn ang="0">
                  <a:pos x="4" y="8"/>
                </a:cxn>
              </a:cxnLst>
              <a:rect l="0" t="0" r="r" b="b"/>
              <a:pathLst>
                <a:path w="57" h="19">
                  <a:moveTo>
                    <a:pt x="4" y="8"/>
                  </a:moveTo>
                  <a:lnTo>
                    <a:pt x="53" y="0"/>
                  </a:lnTo>
                  <a:lnTo>
                    <a:pt x="53" y="0"/>
                  </a:lnTo>
                  <a:lnTo>
                    <a:pt x="57" y="4"/>
                  </a:lnTo>
                  <a:lnTo>
                    <a:pt x="57" y="4"/>
                  </a:lnTo>
                  <a:lnTo>
                    <a:pt x="57" y="4"/>
                  </a:lnTo>
                  <a:lnTo>
                    <a:pt x="57" y="8"/>
                  </a:lnTo>
                  <a:lnTo>
                    <a:pt x="57" y="8"/>
                  </a:lnTo>
                  <a:lnTo>
                    <a:pt x="57" y="11"/>
                  </a:lnTo>
                  <a:lnTo>
                    <a:pt x="53" y="11"/>
                  </a:lnTo>
                  <a:lnTo>
                    <a:pt x="53" y="11"/>
                  </a:lnTo>
                  <a:lnTo>
                    <a:pt x="4" y="19"/>
                  </a:lnTo>
                  <a:lnTo>
                    <a:pt x="0" y="19"/>
                  </a:lnTo>
                  <a:lnTo>
                    <a:pt x="0" y="19"/>
                  </a:lnTo>
                  <a:lnTo>
                    <a:pt x="0" y="15"/>
                  </a:lnTo>
                  <a:lnTo>
                    <a:pt x="0" y="15"/>
                  </a:lnTo>
                  <a:lnTo>
                    <a:pt x="0" y="11"/>
                  </a:lnTo>
                  <a:lnTo>
                    <a:pt x="0" y="11"/>
                  </a:lnTo>
                  <a:lnTo>
                    <a:pt x="0" y="8"/>
                  </a:lnTo>
                  <a:lnTo>
                    <a:pt x="0" y="8"/>
                  </a:lnTo>
                  <a:lnTo>
                    <a:pt x="4" y="8"/>
                  </a:lnTo>
                  <a:close/>
                </a:path>
              </a:pathLst>
            </a:custGeom>
            <a:solidFill>
              <a:srgbClr val="FF0000"/>
            </a:solidFill>
            <a:ln w="9525">
              <a:noFill/>
              <a:round/>
              <a:headEnd/>
              <a:tailEnd/>
            </a:ln>
          </p:spPr>
          <p:txBody>
            <a:bodyPr/>
            <a:lstStyle/>
            <a:p>
              <a:endParaRPr lang="en-US">
                <a:solidFill>
                  <a:srgbClr val="003550"/>
                </a:solidFill>
              </a:endParaRPr>
            </a:p>
          </p:txBody>
        </p:sp>
        <p:sp>
          <p:nvSpPr>
            <p:cNvPr id="254" name="Freeform 1245"/>
            <p:cNvSpPr>
              <a:spLocks noChangeAspect="1"/>
            </p:cNvSpPr>
            <p:nvPr/>
          </p:nvSpPr>
          <p:spPr bwMode="auto">
            <a:xfrm>
              <a:off x="5317" y="2311"/>
              <a:ext cx="57" cy="19"/>
            </a:xfrm>
            <a:custGeom>
              <a:avLst/>
              <a:gdLst/>
              <a:ahLst/>
              <a:cxnLst>
                <a:cxn ang="0">
                  <a:pos x="4" y="8"/>
                </a:cxn>
                <a:cxn ang="0">
                  <a:pos x="53" y="0"/>
                </a:cxn>
                <a:cxn ang="0">
                  <a:pos x="53" y="0"/>
                </a:cxn>
                <a:cxn ang="0">
                  <a:pos x="57" y="4"/>
                </a:cxn>
                <a:cxn ang="0">
                  <a:pos x="57" y="4"/>
                </a:cxn>
                <a:cxn ang="0">
                  <a:pos x="57" y="4"/>
                </a:cxn>
                <a:cxn ang="0">
                  <a:pos x="57" y="8"/>
                </a:cxn>
                <a:cxn ang="0">
                  <a:pos x="57" y="8"/>
                </a:cxn>
                <a:cxn ang="0">
                  <a:pos x="57" y="11"/>
                </a:cxn>
                <a:cxn ang="0">
                  <a:pos x="53" y="11"/>
                </a:cxn>
                <a:cxn ang="0">
                  <a:pos x="53" y="11"/>
                </a:cxn>
                <a:cxn ang="0">
                  <a:pos x="4" y="19"/>
                </a:cxn>
                <a:cxn ang="0">
                  <a:pos x="0" y="19"/>
                </a:cxn>
                <a:cxn ang="0">
                  <a:pos x="0" y="19"/>
                </a:cxn>
                <a:cxn ang="0">
                  <a:pos x="0" y="15"/>
                </a:cxn>
                <a:cxn ang="0">
                  <a:pos x="0" y="15"/>
                </a:cxn>
                <a:cxn ang="0">
                  <a:pos x="0" y="11"/>
                </a:cxn>
                <a:cxn ang="0">
                  <a:pos x="0" y="11"/>
                </a:cxn>
                <a:cxn ang="0">
                  <a:pos x="0" y="8"/>
                </a:cxn>
                <a:cxn ang="0">
                  <a:pos x="0" y="8"/>
                </a:cxn>
                <a:cxn ang="0">
                  <a:pos x="4" y="8"/>
                </a:cxn>
              </a:cxnLst>
              <a:rect l="0" t="0" r="r" b="b"/>
              <a:pathLst>
                <a:path w="57" h="19">
                  <a:moveTo>
                    <a:pt x="4" y="8"/>
                  </a:moveTo>
                  <a:lnTo>
                    <a:pt x="53" y="0"/>
                  </a:lnTo>
                  <a:lnTo>
                    <a:pt x="53" y="0"/>
                  </a:lnTo>
                  <a:lnTo>
                    <a:pt x="57" y="4"/>
                  </a:lnTo>
                  <a:lnTo>
                    <a:pt x="57" y="4"/>
                  </a:lnTo>
                  <a:lnTo>
                    <a:pt x="57" y="4"/>
                  </a:lnTo>
                  <a:lnTo>
                    <a:pt x="57" y="8"/>
                  </a:lnTo>
                  <a:lnTo>
                    <a:pt x="57" y="8"/>
                  </a:lnTo>
                  <a:lnTo>
                    <a:pt x="57" y="11"/>
                  </a:lnTo>
                  <a:lnTo>
                    <a:pt x="53" y="11"/>
                  </a:lnTo>
                  <a:lnTo>
                    <a:pt x="53" y="11"/>
                  </a:lnTo>
                  <a:lnTo>
                    <a:pt x="4" y="19"/>
                  </a:lnTo>
                  <a:lnTo>
                    <a:pt x="0" y="19"/>
                  </a:lnTo>
                  <a:lnTo>
                    <a:pt x="0" y="19"/>
                  </a:lnTo>
                  <a:lnTo>
                    <a:pt x="0" y="15"/>
                  </a:lnTo>
                  <a:lnTo>
                    <a:pt x="0" y="15"/>
                  </a:lnTo>
                  <a:lnTo>
                    <a:pt x="0" y="11"/>
                  </a:lnTo>
                  <a:lnTo>
                    <a:pt x="0" y="11"/>
                  </a:lnTo>
                  <a:lnTo>
                    <a:pt x="0" y="8"/>
                  </a:lnTo>
                  <a:lnTo>
                    <a:pt x="0" y="8"/>
                  </a:lnTo>
                  <a:lnTo>
                    <a:pt x="4" y="8"/>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55" name="Line 1246"/>
            <p:cNvSpPr>
              <a:spLocks noChangeAspect="1" noChangeShapeType="1"/>
            </p:cNvSpPr>
            <p:nvPr/>
          </p:nvSpPr>
          <p:spPr bwMode="auto">
            <a:xfrm flipH="1" flipV="1">
              <a:off x="5306" y="2284"/>
              <a:ext cx="11" cy="16"/>
            </a:xfrm>
            <a:prstGeom prst="line">
              <a:avLst/>
            </a:prstGeom>
            <a:noFill/>
            <a:ln w="6350">
              <a:solidFill>
                <a:srgbClr val="000000"/>
              </a:solidFill>
              <a:round/>
              <a:headEnd/>
              <a:tailEnd/>
            </a:ln>
          </p:spPr>
          <p:txBody>
            <a:bodyPr/>
            <a:lstStyle/>
            <a:p>
              <a:endParaRPr lang="en-US">
                <a:solidFill>
                  <a:srgbClr val="003550"/>
                </a:solidFill>
              </a:endParaRPr>
            </a:p>
          </p:txBody>
        </p:sp>
        <p:sp>
          <p:nvSpPr>
            <p:cNvPr id="256" name="Line 1247"/>
            <p:cNvSpPr>
              <a:spLocks noChangeAspect="1" noChangeShapeType="1"/>
            </p:cNvSpPr>
            <p:nvPr/>
          </p:nvSpPr>
          <p:spPr bwMode="auto">
            <a:xfrm flipV="1">
              <a:off x="5374" y="2277"/>
              <a:ext cx="7" cy="15"/>
            </a:xfrm>
            <a:prstGeom prst="line">
              <a:avLst/>
            </a:prstGeom>
            <a:noFill/>
            <a:ln w="6350">
              <a:solidFill>
                <a:srgbClr val="000000"/>
              </a:solidFill>
              <a:round/>
              <a:headEnd/>
              <a:tailEnd/>
            </a:ln>
          </p:spPr>
          <p:txBody>
            <a:bodyPr/>
            <a:lstStyle/>
            <a:p>
              <a:endParaRPr lang="en-US">
                <a:solidFill>
                  <a:srgbClr val="003550"/>
                </a:solidFill>
              </a:endParaRPr>
            </a:p>
          </p:txBody>
        </p:sp>
        <p:sp>
          <p:nvSpPr>
            <p:cNvPr id="257" name="Line 1248"/>
            <p:cNvSpPr>
              <a:spLocks noChangeAspect="1" noChangeShapeType="1"/>
            </p:cNvSpPr>
            <p:nvPr/>
          </p:nvSpPr>
          <p:spPr bwMode="auto">
            <a:xfrm>
              <a:off x="5374" y="2334"/>
              <a:ext cx="7" cy="11"/>
            </a:xfrm>
            <a:prstGeom prst="line">
              <a:avLst/>
            </a:prstGeom>
            <a:noFill/>
            <a:ln w="6350">
              <a:solidFill>
                <a:srgbClr val="000000"/>
              </a:solidFill>
              <a:round/>
              <a:headEnd/>
              <a:tailEnd/>
            </a:ln>
          </p:spPr>
          <p:txBody>
            <a:bodyPr/>
            <a:lstStyle/>
            <a:p>
              <a:endParaRPr lang="en-US">
                <a:solidFill>
                  <a:srgbClr val="003550"/>
                </a:solidFill>
              </a:endParaRPr>
            </a:p>
          </p:txBody>
        </p:sp>
        <p:sp>
          <p:nvSpPr>
            <p:cNvPr id="258" name="Line 1249"/>
            <p:cNvSpPr>
              <a:spLocks noChangeAspect="1" noChangeShapeType="1"/>
            </p:cNvSpPr>
            <p:nvPr/>
          </p:nvSpPr>
          <p:spPr bwMode="auto">
            <a:xfrm flipV="1">
              <a:off x="5306" y="2338"/>
              <a:ext cx="11" cy="19"/>
            </a:xfrm>
            <a:prstGeom prst="line">
              <a:avLst/>
            </a:prstGeom>
            <a:noFill/>
            <a:ln w="6350">
              <a:solidFill>
                <a:srgbClr val="000000"/>
              </a:solidFill>
              <a:round/>
              <a:headEnd/>
              <a:tailEnd/>
            </a:ln>
          </p:spPr>
          <p:txBody>
            <a:bodyPr/>
            <a:lstStyle/>
            <a:p>
              <a:endParaRPr lang="en-US">
                <a:solidFill>
                  <a:srgbClr val="003550"/>
                </a:solidFill>
              </a:endParaRPr>
            </a:p>
          </p:txBody>
        </p:sp>
        <p:sp>
          <p:nvSpPr>
            <p:cNvPr id="259" name="Freeform 1250"/>
            <p:cNvSpPr>
              <a:spLocks noChangeAspect="1"/>
            </p:cNvSpPr>
            <p:nvPr/>
          </p:nvSpPr>
          <p:spPr bwMode="auto">
            <a:xfrm>
              <a:off x="5005" y="2926"/>
              <a:ext cx="384" cy="475"/>
            </a:xfrm>
            <a:custGeom>
              <a:avLst/>
              <a:gdLst/>
              <a:ahLst/>
              <a:cxnLst>
                <a:cxn ang="0">
                  <a:pos x="0" y="49"/>
                </a:cxn>
                <a:cxn ang="0">
                  <a:pos x="384" y="0"/>
                </a:cxn>
                <a:cxn ang="0">
                  <a:pos x="384" y="425"/>
                </a:cxn>
                <a:cxn ang="0">
                  <a:pos x="0" y="475"/>
                </a:cxn>
                <a:cxn ang="0">
                  <a:pos x="0" y="49"/>
                </a:cxn>
              </a:cxnLst>
              <a:rect l="0" t="0" r="r" b="b"/>
              <a:pathLst>
                <a:path w="384" h="475">
                  <a:moveTo>
                    <a:pt x="0" y="49"/>
                  </a:moveTo>
                  <a:lnTo>
                    <a:pt x="384" y="0"/>
                  </a:lnTo>
                  <a:lnTo>
                    <a:pt x="384" y="425"/>
                  </a:lnTo>
                  <a:lnTo>
                    <a:pt x="0" y="475"/>
                  </a:lnTo>
                  <a:lnTo>
                    <a:pt x="0" y="49"/>
                  </a:lnTo>
                  <a:close/>
                </a:path>
              </a:pathLst>
            </a:custGeom>
            <a:solidFill>
              <a:srgbClr val="FFFFE5"/>
            </a:solidFill>
            <a:ln w="9525">
              <a:noFill/>
              <a:round/>
              <a:headEnd/>
              <a:tailEnd/>
            </a:ln>
          </p:spPr>
          <p:txBody>
            <a:bodyPr/>
            <a:lstStyle/>
            <a:p>
              <a:endParaRPr lang="en-US">
                <a:solidFill>
                  <a:srgbClr val="003550"/>
                </a:solidFill>
              </a:endParaRPr>
            </a:p>
          </p:txBody>
        </p:sp>
        <p:sp>
          <p:nvSpPr>
            <p:cNvPr id="260" name="Freeform 1251"/>
            <p:cNvSpPr>
              <a:spLocks noChangeAspect="1"/>
            </p:cNvSpPr>
            <p:nvPr/>
          </p:nvSpPr>
          <p:spPr bwMode="auto">
            <a:xfrm>
              <a:off x="5005" y="2926"/>
              <a:ext cx="384" cy="475"/>
            </a:xfrm>
            <a:custGeom>
              <a:avLst/>
              <a:gdLst/>
              <a:ahLst/>
              <a:cxnLst>
                <a:cxn ang="0">
                  <a:pos x="0" y="49"/>
                </a:cxn>
                <a:cxn ang="0">
                  <a:pos x="384" y="0"/>
                </a:cxn>
                <a:cxn ang="0">
                  <a:pos x="384" y="425"/>
                </a:cxn>
                <a:cxn ang="0">
                  <a:pos x="0" y="475"/>
                </a:cxn>
                <a:cxn ang="0">
                  <a:pos x="0" y="49"/>
                </a:cxn>
              </a:cxnLst>
              <a:rect l="0" t="0" r="r" b="b"/>
              <a:pathLst>
                <a:path w="384" h="475">
                  <a:moveTo>
                    <a:pt x="0" y="49"/>
                  </a:moveTo>
                  <a:lnTo>
                    <a:pt x="384" y="0"/>
                  </a:lnTo>
                  <a:lnTo>
                    <a:pt x="384" y="425"/>
                  </a:lnTo>
                  <a:lnTo>
                    <a:pt x="0" y="475"/>
                  </a:lnTo>
                  <a:lnTo>
                    <a:pt x="0" y="49"/>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1" name="Freeform 1252"/>
            <p:cNvSpPr>
              <a:spLocks noChangeAspect="1"/>
            </p:cNvSpPr>
            <p:nvPr/>
          </p:nvSpPr>
          <p:spPr bwMode="auto">
            <a:xfrm>
              <a:off x="5057" y="2964"/>
              <a:ext cx="87" cy="425"/>
            </a:xfrm>
            <a:custGeom>
              <a:avLst/>
              <a:gdLst/>
              <a:ahLst/>
              <a:cxnLst>
                <a:cxn ang="0">
                  <a:pos x="0" y="11"/>
                </a:cxn>
                <a:cxn ang="0">
                  <a:pos x="87" y="0"/>
                </a:cxn>
                <a:cxn ang="0">
                  <a:pos x="87" y="414"/>
                </a:cxn>
                <a:cxn ang="0">
                  <a:pos x="0" y="425"/>
                </a:cxn>
                <a:cxn ang="0">
                  <a:pos x="0" y="11"/>
                </a:cxn>
              </a:cxnLst>
              <a:rect l="0" t="0" r="r" b="b"/>
              <a:pathLst>
                <a:path w="87" h="425">
                  <a:moveTo>
                    <a:pt x="0" y="11"/>
                  </a:moveTo>
                  <a:lnTo>
                    <a:pt x="87" y="0"/>
                  </a:lnTo>
                  <a:lnTo>
                    <a:pt x="87" y="414"/>
                  </a:lnTo>
                  <a:lnTo>
                    <a:pt x="0" y="425"/>
                  </a:lnTo>
                  <a:lnTo>
                    <a:pt x="0" y="11"/>
                  </a:lnTo>
                  <a:close/>
                </a:path>
              </a:pathLst>
            </a:custGeom>
            <a:solidFill>
              <a:srgbClr val="000000"/>
            </a:solidFill>
            <a:ln w="9525">
              <a:noFill/>
              <a:round/>
              <a:headEnd/>
              <a:tailEnd/>
            </a:ln>
          </p:spPr>
          <p:txBody>
            <a:bodyPr/>
            <a:lstStyle/>
            <a:p>
              <a:endParaRPr lang="en-US">
                <a:solidFill>
                  <a:srgbClr val="003550"/>
                </a:solidFill>
              </a:endParaRPr>
            </a:p>
          </p:txBody>
        </p:sp>
        <p:sp>
          <p:nvSpPr>
            <p:cNvPr id="262" name="Freeform 1253"/>
            <p:cNvSpPr>
              <a:spLocks noChangeAspect="1"/>
            </p:cNvSpPr>
            <p:nvPr/>
          </p:nvSpPr>
          <p:spPr bwMode="auto">
            <a:xfrm>
              <a:off x="5057" y="2964"/>
              <a:ext cx="87" cy="425"/>
            </a:xfrm>
            <a:custGeom>
              <a:avLst/>
              <a:gdLst/>
              <a:ahLst/>
              <a:cxnLst>
                <a:cxn ang="0">
                  <a:pos x="0" y="11"/>
                </a:cxn>
                <a:cxn ang="0">
                  <a:pos x="87" y="0"/>
                </a:cxn>
                <a:cxn ang="0">
                  <a:pos x="87" y="414"/>
                </a:cxn>
                <a:cxn ang="0">
                  <a:pos x="0" y="425"/>
                </a:cxn>
                <a:cxn ang="0">
                  <a:pos x="0" y="11"/>
                </a:cxn>
              </a:cxnLst>
              <a:rect l="0" t="0" r="r" b="b"/>
              <a:pathLst>
                <a:path w="87" h="425">
                  <a:moveTo>
                    <a:pt x="0" y="11"/>
                  </a:moveTo>
                  <a:lnTo>
                    <a:pt x="87" y="0"/>
                  </a:lnTo>
                  <a:lnTo>
                    <a:pt x="87" y="414"/>
                  </a:lnTo>
                  <a:lnTo>
                    <a:pt x="0" y="425"/>
                  </a:lnTo>
                  <a:lnTo>
                    <a:pt x="0" y="1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3" name="Freeform 1254"/>
            <p:cNvSpPr>
              <a:spLocks noChangeAspect="1"/>
            </p:cNvSpPr>
            <p:nvPr/>
          </p:nvSpPr>
          <p:spPr bwMode="auto">
            <a:xfrm>
              <a:off x="5257" y="2941"/>
              <a:ext cx="86" cy="422"/>
            </a:xfrm>
            <a:custGeom>
              <a:avLst/>
              <a:gdLst/>
              <a:ahLst/>
              <a:cxnLst>
                <a:cxn ang="0">
                  <a:pos x="0" y="12"/>
                </a:cxn>
                <a:cxn ang="0">
                  <a:pos x="86" y="0"/>
                </a:cxn>
                <a:cxn ang="0">
                  <a:pos x="86" y="414"/>
                </a:cxn>
                <a:cxn ang="0">
                  <a:pos x="0" y="422"/>
                </a:cxn>
                <a:cxn ang="0">
                  <a:pos x="0" y="12"/>
                </a:cxn>
              </a:cxnLst>
              <a:rect l="0" t="0" r="r" b="b"/>
              <a:pathLst>
                <a:path w="86" h="422">
                  <a:moveTo>
                    <a:pt x="0" y="12"/>
                  </a:moveTo>
                  <a:lnTo>
                    <a:pt x="86" y="0"/>
                  </a:lnTo>
                  <a:lnTo>
                    <a:pt x="86" y="414"/>
                  </a:lnTo>
                  <a:lnTo>
                    <a:pt x="0" y="422"/>
                  </a:lnTo>
                  <a:lnTo>
                    <a:pt x="0" y="12"/>
                  </a:lnTo>
                  <a:close/>
                </a:path>
              </a:pathLst>
            </a:custGeom>
            <a:solidFill>
              <a:srgbClr val="000000"/>
            </a:solidFill>
            <a:ln w="9525">
              <a:noFill/>
              <a:round/>
              <a:headEnd/>
              <a:tailEnd/>
            </a:ln>
          </p:spPr>
          <p:txBody>
            <a:bodyPr/>
            <a:lstStyle/>
            <a:p>
              <a:endParaRPr lang="en-US">
                <a:solidFill>
                  <a:srgbClr val="003550"/>
                </a:solidFill>
              </a:endParaRPr>
            </a:p>
          </p:txBody>
        </p:sp>
        <p:sp>
          <p:nvSpPr>
            <p:cNvPr id="264" name="Freeform 1255"/>
            <p:cNvSpPr>
              <a:spLocks noChangeAspect="1"/>
            </p:cNvSpPr>
            <p:nvPr/>
          </p:nvSpPr>
          <p:spPr bwMode="auto">
            <a:xfrm>
              <a:off x="5257" y="2941"/>
              <a:ext cx="86" cy="422"/>
            </a:xfrm>
            <a:custGeom>
              <a:avLst/>
              <a:gdLst/>
              <a:ahLst/>
              <a:cxnLst>
                <a:cxn ang="0">
                  <a:pos x="0" y="12"/>
                </a:cxn>
                <a:cxn ang="0">
                  <a:pos x="86" y="0"/>
                </a:cxn>
                <a:cxn ang="0">
                  <a:pos x="86" y="414"/>
                </a:cxn>
                <a:cxn ang="0">
                  <a:pos x="0" y="422"/>
                </a:cxn>
                <a:cxn ang="0">
                  <a:pos x="0" y="12"/>
                </a:cxn>
              </a:cxnLst>
              <a:rect l="0" t="0" r="r" b="b"/>
              <a:pathLst>
                <a:path w="86" h="422">
                  <a:moveTo>
                    <a:pt x="0" y="12"/>
                  </a:moveTo>
                  <a:lnTo>
                    <a:pt x="86" y="0"/>
                  </a:lnTo>
                  <a:lnTo>
                    <a:pt x="86" y="414"/>
                  </a:lnTo>
                  <a:lnTo>
                    <a:pt x="0" y="422"/>
                  </a:lnTo>
                  <a:lnTo>
                    <a:pt x="0" y="12"/>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265" name="Freeform 1256"/>
            <p:cNvSpPr>
              <a:spLocks noChangeAspect="1"/>
            </p:cNvSpPr>
            <p:nvPr/>
          </p:nvSpPr>
          <p:spPr bwMode="auto">
            <a:xfrm>
              <a:off x="4997" y="2991"/>
              <a:ext cx="8" cy="19"/>
            </a:xfrm>
            <a:custGeom>
              <a:avLst/>
              <a:gdLst/>
              <a:ahLst/>
              <a:cxnLst>
                <a:cxn ang="0">
                  <a:pos x="8" y="0"/>
                </a:cxn>
                <a:cxn ang="0">
                  <a:pos x="4" y="0"/>
                </a:cxn>
                <a:cxn ang="0">
                  <a:pos x="4" y="3"/>
                </a:cxn>
                <a:cxn ang="0">
                  <a:pos x="0" y="7"/>
                </a:cxn>
                <a:cxn ang="0">
                  <a:pos x="0" y="7"/>
                </a:cxn>
                <a:cxn ang="0">
                  <a:pos x="0" y="11"/>
                </a:cxn>
                <a:cxn ang="0">
                  <a:pos x="4" y="15"/>
                </a:cxn>
                <a:cxn ang="0">
                  <a:pos x="4" y="19"/>
                </a:cxn>
                <a:cxn ang="0">
                  <a:pos x="8" y="19"/>
                </a:cxn>
                <a:cxn ang="0">
                  <a:pos x="8" y="0"/>
                </a:cxn>
              </a:cxnLst>
              <a:rect l="0" t="0" r="r" b="b"/>
              <a:pathLst>
                <a:path w="8" h="19">
                  <a:moveTo>
                    <a:pt x="8" y="0"/>
                  </a:moveTo>
                  <a:lnTo>
                    <a:pt x="4" y="0"/>
                  </a:lnTo>
                  <a:lnTo>
                    <a:pt x="4" y="3"/>
                  </a:lnTo>
                  <a:lnTo>
                    <a:pt x="0" y="7"/>
                  </a:lnTo>
                  <a:lnTo>
                    <a:pt x="0" y="7"/>
                  </a:lnTo>
                  <a:lnTo>
                    <a:pt x="0" y="11"/>
                  </a:lnTo>
                  <a:lnTo>
                    <a:pt x="4" y="15"/>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66" name="Freeform 1257"/>
            <p:cNvSpPr>
              <a:spLocks noChangeAspect="1"/>
            </p:cNvSpPr>
            <p:nvPr/>
          </p:nvSpPr>
          <p:spPr bwMode="auto">
            <a:xfrm>
              <a:off x="5005" y="2941"/>
              <a:ext cx="387" cy="69"/>
            </a:xfrm>
            <a:custGeom>
              <a:avLst/>
              <a:gdLst/>
              <a:ahLst/>
              <a:cxnLst>
                <a:cxn ang="0">
                  <a:pos x="387" y="12"/>
                </a:cxn>
                <a:cxn ang="0">
                  <a:pos x="387" y="0"/>
                </a:cxn>
                <a:cxn ang="0">
                  <a:pos x="0" y="50"/>
                </a:cxn>
                <a:cxn ang="0">
                  <a:pos x="0" y="69"/>
                </a:cxn>
                <a:cxn ang="0">
                  <a:pos x="387" y="19"/>
                </a:cxn>
                <a:cxn ang="0">
                  <a:pos x="387" y="12"/>
                </a:cxn>
              </a:cxnLst>
              <a:rect l="0" t="0" r="r" b="b"/>
              <a:pathLst>
                <a:path w="387" h="69">
                  <a:moveTo>
                    <a:pt x="387" y="12"/>
                  </a:moveTo>
                  <a:lnTo>
                    <a:pt x="387" y="0"/>
                  </a:lnTo>
                  <a:lnTo>
                    <a:pt x="0" y="50"/>
                  </a:lnTo>
                  <a:lnTo>
                    <a:pt x="0" y="69"/>
                  </a:lnTo>
                  <a:lnTo>
                    <a:pt x="387" y="19"/>
                  </a:lnTo>
                  <a:lnTo>
                    <a:pt x="387" y="12"/>
                  </a:lnTo>
                  <a:close/>
                </a:path>
              </a:pathLst>
            </a:custGeom>
            <a:solidFill>
              <a:srgbClr val="F2F2D8"/>
            </a:solidFill>
            <a:ln w="9525">
              <a:noFill/>
              <a:round/>
              <a:headEnd/>
              <a:tailEnd/>
            </a:ln>
          </p:spPr>
          <p:txBody>
            <a:bodyPr/>
            <a:lstStyle/>
            <a:p>
              <a:endParaRPr lang="en-US">
                <a:solidFill>
                  <a:srgbClr val="003550"/>
                </a:solidFill>
              </a:endParaRPr>
            </a:p>
          </p:txBody>
        </p:sp>
        <p:sp>
          <p:nvSpPr>
            <p:cNvPr id="267" name="Freeform 1258"/>
            <p:cNvSpPr>
              <a:spLocks noChangeAspect="1"/>
            </p:cNvSpPr>
            <p:nvPr/>
          </p:nvSpPr>
          <p:spPr bwMode="auto">
            <a:xfrm>
              <a:off x="5392" y="2941"/>
              <a:ext cx="8" cy="19"/>
            </a:xfrm>
            <a:custGeom>
              <a:avLst/>
              <a:gdLst/>
              <a:ahLst/>
              <a:cxnLst>
                <a:cxn ang="0">
                  <a:pos x="0" y="19"/>
                </a:cxn>
                <a:cxn ang="0">
                  <a:pos x="4" y="19"/>
                </a:cxn>
                <a:cxn ang="0">
                  <a:pos x="4" y="15"/>
                </a:cxn>
                <a:cxn ang="0">
                  <a:pos x="8" y="12"/>
                </a:cxn>
                <a:cxn ang="0">
                  <a:pos x="8" y="8"/>
                </a:cxn>
                <a:cxn ang="0">
                  <a:pos x="8" y="4"/>
                </a:cxn>
                <a:cxn ang="0">
                  <a:pos x="4" y="4"/>
                </a:cxn>
                <a:cxn ang="0">
                  <a:pos x="4" y="0"/>
                </a:cxn>
                <a:cxn ang="0">
                  <a:pos x="0" y="0"/>
                </a:cxn>
                <a:cxn ang="0">
                  <a:pos x="0" y="19"/>
                </a:cxn>
              </a:cxnLst>
              <a:rect l="0" t="0" r="r" b="b"/>
              <a:pathLst>
                <a:path w="8" h="19">
                  <a:moveTo>
                    <a:pt x="0" y="19"/>
                  </a:moveTo>
                  <a:lnTo>
                    <a:pt x="4" y="19"/>
                  </a:lnTo>
                  <a:lnTo>
                    <a:pt x="4" y="15"/>
                  </a:lnTo>
                  <a:lnTo>
                    <a:pt x="8" y="12"/>
                  </a:lnTo>
                  <a:lnTo>
                    <a:pt x="8" y="8"/>
                  </a:lnTo>
                  <a:lnTo>
                    <a:pt x="8" y="4"/>
                  </a:lnTo>
                  <a:lnTo>
                    <a:pt x="4" y="4"/>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68" name="Freeform 1259"/>
            <p:cNvSpPr>
              <a:spLocks noChangeAspect="1"/>
            </p:cNvSpPr>
            <p:nvPr/>
          </p:nvSpPr>
          <p:spPr bwMode="auto">
            <a:xfrm>
              <a:off x="4997" y="3021"/>
              <a:ext cx="8" cy="19"/>
            </a:xfrm>
            <a:custGeom>
              <a:avLst/>
              <a:gdLst/>
              <a:ahLst/>
              <a:cxnLst>
                <a:cxn ang="0">
                  <a:pos x="8" y="0"/>
                </a:cxn>
                <a:cxn ang="0">
                  <a:pos x="4" y="0"/>
                </a:cxn>
                <a:cxn ang="0">
                  <a:pos x="4" y="4"/>
                </a:cxn>
                <a:cxn ang="0">
                  <a:pos x="0" y="8"/>
                </a:cxn>
                <a:cxn ang="0">
                  <a:pos x="0" y="11"/>
                </a:cxn>
                <a:cxn ang="0">
                  <a:pos x="0" y="15"/>
                </a:cxn>
                <a:cxn ang="0">
                  <a:pos x="4" y="15"/>
                </a:cxn>
                <a:cxn ang="0">
                  <a:pos x="4" y="19"/>
                </a:cxn>
                <a:cxn ang="0">
                  <a:pos x="8" y="19"/>
                </a:cxn>
                <a:cxn ang="0">
                  <a:pos x="8" y="0"/>
                </a:cxn>
              </a:cxnLst>
              <a:rect l="0" t="0" r="r" b="b"/>
              <a:pathLst>
                <a:path w="8" h="19">
                  <a:moveTo>
                    <a:pt x="8" y="0"/>
                  </a:moveTo>
                  <a:lnTo>
                    <a:pt x="4" y="0"/>
                  </a:lnTo>
                  <a:lnTo>
                    <a:pt x="4" y="4"/>
                  </a:lnTo>
                  <a:lnTo>
                    <a:pt x="0" y="8"/>
                  </a:lnTo>
                  <a:lnTo>
                    <a:pt x="0" y="11"/>
                  </a:lnTo>
                  <a:lnTo>
                    <a:pt x="0" y="15"/>
                  </a:lnTo>
                  <a:lnTo>
                    <a:pt x="4" y="15"/>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69" name="Freeform 1260"/>
            <p:cNvSpPr>
              <a:spLocks noChangeAspect="1"/>
            </p:cNvSpPr>
            <p:nvPr/>
          </p:nvSpPr>
          <p:spPr bwMode="auto">
            <a:xfrm>
              <a:off x="5005" y="2972"/>
              <a:ext cx="384" cy="68"/>
            </a:xfrm>
            <a:custGeom>
              <a:avLst/>
              <a:gdLst/>
              <a:ahLst/>
              <a:cxnLst>
                <a:cxn ang="0">
                  <a:pos x="384" y="11"/>
                </a:cxn>
                <a:cxn ang="0">
                  <a:pos x="384" y="0"/>
                </a:cxn>
                <a:cxn ang="0">
                  <a:pos x="0" y="49"/>
                </a:cxn>
                <a:cxn ang="0">
                  <a:pos x="0" y="68"/>
                </a:cxn>
                <a:cxn ang="0">
                  <a:pos x="384" y="19"/>
                </a:cxn>
                <a:cxn ang="0">
                  <a:pos x="384" y="11"/>
                </a:cxn>
              </a:cxnLst>
              <a:rect l="0" t="0" r="r" b="b"/>
              <a:pathLst>
                <a:path w="384" h="68">
                  <a:moveTo>
                    <a:pt x="384" y="11"/>
                  </a:moveTo>
                  <a:lnTo>
                    <a:pt x="384" y="0"/>
                  </a:lnTo>
                  <a:lnTo>
                    <a:pt x="0" y="49"/>
                  </a:lnTo>
                  <a:lnTo>
                    <a:pt x="0" y="68"/>
                  </a:lnTo>
                  <a:lnTo>
                    <a:pt x="384" y="19"/>
                  </a:lnTo>
                  <a:lnTo>
                    <a:pt x="384" y="11"/>
                  </a:lnTo>
                  <a:close/>
                </a:path>
              </a:pathLst>
            </a:custGeom>
            <a:solidFill>
              <a:srgbClr val="F2F2D8"/>
            </a:solidFill>
            <a:ln w="9525">
              <a:noFill/>
              <a:round/>
              <a:headEnd/>
              <a:tailEnd/>
            </a:ln>
          </p:spPr>
          <p:txBody>
            <a:bodyPr/>
            <a:lstStyle/>
            <a:p>
              <a:endParaRPr lang="en-US">
                <a:solidFill>
                  <a:srgbClr val="003550"/>
                </a:solidFill>
              </a:endParaRPr>
            </a:p>
          </p:txBody>
        </p:sp>
        <p:sp>
          <p:nvSpPr>
            <p:cNvPr id="270" name="Freeform 1261"/>
            <p:cNvSpPr>
              <a:spLocks noChangeAspect="1"/>
            </p:cNvSpPr>
            <p:nvPr/>
          </p:nvSpPr>
          <p:spPr bwMode="auto">
            <a:xfrm>
              <a:off x="5389" y="2972"/>
              <a:ext cx="11" cy="19"/>
            </a:xfrm>
            <a:custGeom>
              <a:avLst/>
              <a:gdLst/>
              <a:ahLst/>
              <a:cxnLst>
                <a:cxn ang="0">
                  <a:pos x="0" y="19"/>
                </a:cxn>
                <a:cxn ang="0">
                  <a:pos x="3" y="19"/>
                </a:cxn>
                <a:cxn ang="0">
                  <a:pos x="7" y="15"/>
                </a:cxn>
                <a:cxn ang="0">
                  <a:pos x="11" y="15"/>
                </a:cxn>
                <a:cxn ang="0">
                  <a:pos x="11" y="11"/>
                </a:cxn>
                <a:cxn ang="0">
                  <a:pos x="11" y="7"/>
                </a:cxn>
                <a:cxn ang="0">
                  <a:pos x="7" y="3"/>
                </a:cxn>
                <a:cxn ang="0">
                  <a:pos x="3" y="3"/>
                </a:cxn>
                <a:cxn ang="0">
                  <a:pos x="0" y="0"/>
                </a:cxn>
                <a:cxn ang="0">
                  <a:pos x="0" y="19"/>
                </a:cxn>
              </a:cxnLst>
              <a:rect l="0" t="0" r="r" b="b"/>
              <a:pathLst>
                <a:path w="11" h="19">
                  <a:moveTo>
                    <a:pt x="0" y="19"/>
                  </a:moveTo>
                  <a:lnTo>
                    <a:pt x="3" y="19"/>
                  </a:lnTo>
                  <a:lnTo>
                    <a:pt x="7" y="15"/>
                  </a:lnTo>
                  <a:lnTo>
                    <a:pt x="11" y="15"/>
                  </a:lnTo>
                  <a:lnTo>
                    <a:pt x="11" y="11"/>
                  </a:lnTo>
                  <a:lnTo>
                    <a:pt x="11" y="7"/>
                  </a:lnTo>
                  <a:lnTo>
                    <a:pt x="7" y="3"/>
                  </a:lnTo>
                  <a:lnTo>
                    <a:pt x="3" y="3"/>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71" name="Freeform 1262"/>
            <p:cNvSpPr>
              <a:spLocks noChangeAspect="1"/>
            </p:cNvSpPr>
            <p:nvPr/>
          </p:nvSpPr>
          <p:spPr bwMode="auto">
            <a:xfrm>
              <a:off x="4997" y="3051"/>
              <a:ext cx="8" cy="19"/>
            </a:xfrm>
            <a:custGeom>
              <a:avLst/>
              <a:gdLst/>
              <a:ahLst/>
              <a:cxnLst>
                <a:cxn ang="0">
                  <a:pos x="8" y="0"/>
                </a:cxn>
                <a:cxn ang="0">
                  <a:pos x="4" y="0"/>
                </a:cxn>
                <a:cxn ang="0">
                  <a:pos x="4" y="4"/>
                </a:cxn>
                <a:cxn ang="0">
                  <a:pos x="0" y="8"/>
                </a:cxn>
                <a:cxn ang="0">
                  <a:pos x="0" y="12"/>
                </a:cxn>
                <a:cxn ang="0">
                  <a:pos x="0" y="16"/>
                </a:cxn>
                <a:cxn ang="0">
                  <a:pos x="4" y="16"/>
                </a:cxn>
                <a:cxn ang="0">
                  <a:pos x="4" y="19"/>
                </a:cxn>
                <a:cxn ang="0">
                  <a:pos x="8" y="19"/>
                </a:cxn>
                <a:cxn ang="0">
                  <a:pos x="8" y="0"/>
                </a:cxn>
              </a:cxnLst>
              <a:rect l="0" t="0" r="r" b="b"/>
              <a:pathLst>
                <a:path w="8" h="19">
                  <a:moveTo>
                    <a:pt x="8" y="0"/>
                  </a:moveTo>
                  <a:lnTo>
                    <a:pt x="4" y="0"/>
                  </a:lnTo>
                  <a:lnTo>
                    <a:pt x="4" y="4"/>
                  </a:lnTo>
                  <a:lnTo>
                    <a:pt x="0" y="8"/>
                  </a:lnTo>
                  <a:lnTo>
                    <a:pt x="0" y="12"/>
                  </a:lnTo>
                  <a:lnTo>
                    <a:pt x="0" y="16"/>
                  </a:lnTo>
                  <a:lnTo>
                    <a:pt x="4" y="16"/>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72" name="Freeform 1263"/>
            <p:cNvSpPr>
              <a:spLocks noChangeAspect="1"/>
            </p:cNvSpPr>
            <p:nvPr/>
          </p:nvSpPr>
          <p:spPr bwMode="auto">
            <a:xfrm>
              <a:off x="5005" y="3002"/>
              <a:ext cx="387" cy="68"/>
            </a:xfrm>
            <a:custGeom>
              <a:avLst/>
              <a:gdLst/>
              <a:ahLst/>
              <a:cxnLst>
                <a:cxn ang="0">
                  <a:pos x="387" y="11"/>
                </a:cxn>
                <a:cxn ang="0">
                  <a:pos x="387" y="0"/>
                </a:cxn>
                <a:cxn ang="0">
                  <a:pos x="0" y="49"/>
                </a:cxn>
                <a:cxn ang="0">
                  <a:pos x="0" y="68"/>
                </a:cxn>
                <a:cxn ang="0">
                  <a:pos x="387" y="19"/>
                </a:cxn>
                <a:cxn ang="0">
                  <a:pos x="387" y="11"/>
                </a:cxn>
              </a:cxnLst>
              <a:rect l="0" t="0" r="r" b="b"/>
              <a:pathLst>
                <a:path w="387" h="68">
                  <a:moveTo>
                    <a:pt x="387" y="11"/>
                  </a:moveTo>
                  <a:lnTo>
                    <a:pt x="387" y="0"/>
                  </a:lnTo>
                  <a:lnTo>
                    <a:pt x="0" y="49"/>
                  </a:lnTo>
                  <a:lnTo>
                    <a:pt x="0" y="68"/>
                  </a:lnTo>
                  <a:lnTo>
                    <a:pt x="387" y="19"/>
                  </a:lnTo>
                  <a:lnTo>
                    <a:pt x="387" y="11"/>
                  </a:lnTo>
                  <a:close/>
                </a:path>
              </a:pathLst>
            </a:custGeom>
            <a:solidFill>
              <a:srgbClr val="F2F2D8"/>
            </a:solidFill>
            <a:ln w="9525">
              <a:noFill/>
              <a:round/>
              <a:headEnd/>
              <a:tailEnd/>
            </a:ln>
          </p:spPr>
          <p:txBody>
            <a:bodyPr/>
            <a:lstStyle/>
            <a:p>
              <a:endParaRPr lang="en-US">
                <a:solidFill>
                  <a:srgbClr val="003550"/>
                </a:solidFill>
              </a:endParaRPr>
            </a:p>
          </p:txBody>
        </p:sp>
        <p:sp>
          <p:nvSpPr>
            <p:cNvPr id="273" name="Freeform 1264"/>
            <p:cNvSpPr>
              <a:spLocks noChangeAspect="1"/>
            </p:cNvSpPr>
            <p:nvPr/>
          </p:nvSpPr>
          <p:spPr bwMode="auto">
            <a:xfrm>
              <a:off x="5392" y="3002"/>
              <a:ext cx="8" cy="19"/>
            </a:xfrm>
            <a:custGeom>
              <a:avLst/>
              <a:gdLst/>
              <a:ahLst/>
              <a:cxnLst>
                <a:cxn ang="0">
                  <a:pos x="0" y="19"/>
                </a:cxn>
                <a:cxn ang="0">
                  <a:pos x="4" y="19"/>
                </a:cxn>
                <a:cxn ang="0">
                  <a:pos x="4" y="15"/>
                </a:cxn>
                <a:cxn ang="0">
                  <a:pos x="8" y="15"/>
                </a:cxn>
                <a:cxn ang="0">
                  <a:pos x="8" y="11"/>
                </a:cxn>
                <a:cxn ang="0">
                  <a:pos x="8" y="8"/>
                </a:cxn>
                <a:cxn ang="0">
                  <a:pos x="4" y="4"/>
                </a:cxn>
                <a:cxn ang="0">
                  <a:pos x="4" y="4"/>
                </a:cxn>
                <a:cxn ang="0">
                  <a:pos x="0" y="0"/>
                </a:cxn>
                <a:cxn ang="0">
                  <a:pos x="0" y="19"/>
                </a:cxn>
              </a:cxnLst>
              <a:rect l="0" t="0" r="r" b="b"/>
              <a:pathLst>
                <a:path w="8" h="19">
                  <a:moveTo>
                    <a:pt x="0" y="19"/>
                  </a:moveTo>
                  <a:lnTo>
                    <a:pt x="4" y="19"/>
                  </a:lnTo>
                  <a:lnTo>
                    <a:pt x="4" y="15"/>
                  </a:lnTo>
                  <a:lnTo>
                    <a:pt x="8" y="15"/>
                  </a:lnTo>
                  <a:lnTo>
                    <a:pt x="8" y="11"/>
                  </a:lnTo>
                  <a:lnTo>
                    <a:pt x="8" y="8"/>
                  </a:lnTo>
                  <a:lnTo>
                    <a:pt x="4" y="4"/>
                  </a:lnTo>
                  <a:lnTo>
                    <a:pt x="4" y="4"/>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74" name="Freeform 1265"/>
            <p:cNvSpPr>
              <a:spLocks noChangeAspect="1"/>
            </p:cNvSpPr>
            <p:nvPr/>
          </p:nvSpPr>
          <p:spPr bwMode="auto">
            <a:xfrm>
              <a:off x="4997" y="3082"/>
              <a:ext cx="8" cy="19"/>
            </a:xfrm>
            <a:custGeom>
              <a:avLst/>
              <a:gdLst/>
              <a:ahLst/>
              <a:cxnLst>
                <a:cxn ang="0">
                  <a:pos x="8" y="0"/>
                </a:cxn>
                <a:cxn ang="0">
                  <a:pos x="4" y="4"/>
                </a:cxn>
                <a:cxn ang="0">
                  <a:pos x="4" y="4"/>
                </a:cxn>
                <a:cxn ang="0">
                  <a:pos x="0" y="7"/>
                </a:cxn>
                <a:cxn ang="0">
                  <a:pos x="0" y="11"/>
                </a:cxn>
                <a:cxn ang="0">
                  <a:pos x="0" y="15"/>
                </a:cxn>
                <a:cxn ang="0">
                  <a:pos x="4" y="19"/>
                </a:cxn>
                <a:cxn ang="0">
                  <a:pos x="4" y="19"/>
                </a:cxn>
                <a:cxn ang="0">
                  <a:pos x="8" y="19"/>
                </a:cxn>
                <a:cxn ang="0">
                  <a:pos x="8" y="0"/>
                </a:cxn>
              </a:cxnLst>
              <a:rect l="0" t="0" r="r" b="b"/>
              <a:pathLst>
                <a:path w="8" h="19">
                  <a:moveTo>
                    <a:pt x="8" y="0"/>
                  </a:moveTo>
                  <a:lnTo>
                    <a:pt x="4" y="4"/>
                  </a:lnTo>
                  <a:lnTo>
                    <a:pt x="4" y="4"/>
                  </a:lnTo>
                  <a:lnTo>
                    <a:pt x="0" y="7"/>
                  </a:lnTo>
                  <a:lnTo>
                    <a:pt x="0" y="11"/>
                  </a:lnTo>
                  <a:lnTo>
                    <a:pt x="0" y="15"/>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75" name="Freeform 1266"/>
            <p:cNvSpPr>
              <a:spLocks noChangeAspect="1"/>
            </p:cNvSpPr>
            <p:nvPr/>
          </p:nvSpPr>
          <p:spPr bwMode="auto">
            <a:xfrm>
              <a:off x="5005" y="3036"/>
              <a:ext cx="387" cy="65"/>
            </a:xfrm>
            <a:custGeom>
              <a:avLst/>
              <a:gdLst/>
              <a:ahLst/>
              <a:cxnLst>
                <a:cxn ang="0">
                  <a:pos x="387" y="8"/>
                </a:cxn>
                <a:cxn ang="0">
                  <a:pos x="387" y="0"/>
                </a:cxn>
                <a:cxn ang="0">
                  <a:pos x="0" y="46"/>
                </a:cxn>
                <a:cxn ang="0">
                  <a:pos x="0" y="65"/>
                </a:cxn>
                <a:cxn ang="0">
                  <a:pos x="387" y="19"/>
                </a:cxn>
                <a:cxn ang="0">
                  <a:pos x="387" y="8"/>
                </a:cxn>
              </a:cxnLst>
              <a:rect l="0" t="0" r="r" b="b"/>
              <a:pathLst>
                <a:path w="387" h="65">
                  <a:moveTo>
                    <a:pt x="387" y="8"/>
                  </a:moveTo>
                  <a:lnTo>
                    <a:pt x="387" y="0"/>
                  </a:lnTo>
                  <a:lnTo>
                    <a:pt x="0" y="46"/>
                  </a:lnTo>
                  <a:lnTo>
                    <a:pt x="0" y="65"/>
                  </a:lnTo>
                  <a:lnTo>
                    <a:pt x="387" y="19"/>
                  </a:lnTo>
                  <a:lnTo>
                    <a:pt x="387" y="8"/>
                  </a:lnTo>
                  <a:close/>
                </a:path>
              </a:pathLst>
            </a:custGeom>
            <a:solidFill>
              <a:srgbClr val="F2F2D8"/>
            </a:solidFill>
            <a:ln w="9525">
              <a:noFill/>
              <a:round/>
              <a:headEnd/>
              <a:tailEnd/>
            </a:ln>
          </p:spPr>
          <p:txBody>
            <a:bodyPr/>
            <a:lstStyle/>
            <a:p>
              <a:endParaRPr lang="en-US">
                <a:solidFill>
                  <a:srgbClr val="003550"/>
                </a:solidFill>
              </a:endParaRPr>
            </a:p>
          </p:txBody>
        </p:sp>
        <p:sp>
          <p:nvSpPr>
            <p:cNvPr id="276" name="Freeform 1267"/>
            <p:cNvSpPr>
              <a:spLocks noChangeAspect="1"/>
            </p:cNvSpPr>
            <p:nvPr/>
          </p:nvSpPr>
          <p:spPr bwMode="auto">
            <a:xfrm>
              <a:off x="5392" y="3036"/>
              <a:ext cx="8" cy="19"/>
            </a:xfrm>
            <a:custGeom>
              <a:avLst/>
              <a:gdLst/>
              <a:ahLst/>
              <a:cxnLst>
                <a:cxn ang="0">
                  <a:pos x="0" y="19"/>
                </a:cxn>
                <a:cxn ang="0">
                  <a:pos x="4" y="15"/>
                </a:cxn>
                <a:cxn ang="0">
                  <a:pos x="4" y="15"/>
                </a:cxn>
                <a:cxn ang="0">
                  <a:pos x="8" y="12"/>
                </a:cxn>
                <a:cxn ang="0">
                  <a:pos x="8" y="8"/>
                </a:cxn>
                <a:cxn ang="0">
                  <a:pos x="8" y="4"/>
                </a:cxn>
                <a:cxn ang="0">
                  <a:pos x="4" y="0"/>
                </a:cxn>
                <a:cxn ang="0">
                  <a:pos x="4" y="0"/>
                </a:cxn>
                <a:cxn ang="0">
                  <a:pos x="0" y="0"/>
                </a:cxn>
                <a:cxn ang="0">
                  <a:pos x="0" y="19"/>
                </a:cxn>
              </a:cxnLst>
              <a:rect l="0" t="0" r="r" b="b"/>
              <a:pathLst>
                <a:path w="8" h="19">
                  <a:moveTo>
                    <a:pt x="0" y="19"/>
                  </a:moveTo>
                  <a:lnTo>
                    <a:pt x="4" y="15"/>
                  </a:lnTo>
                  <a:lnTo>
                    <a:pt x="4" y="15"/>
                  </a:lnTo>
                  <a:lnTo>
                    <a:pt x="8" y="12"/>
                  </a:lnTo>
                  <a:lnTo>
                    <a:pt x="8" y="8"/>
                  </a:lnTo>
                  <a:lnTo>
                    <a:pt x="8" y="4"/>
                  </a:lnTo>
                  <a:lnTo>
                    <a:pt x="4" y="0"/>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77" name="Freeform 1268"/>
            <p:cNvSpPr>
              <a:spLocks noChangeAspect="1"/>
            </p:cNvSpPr>
            <p:nvPr/>
          </p:nvSpPr>
          <p:spPr bwMode="auto">
            <a:xfrm>
              <a:off x="4997" y="3112"/>
              <a:ext cx="8" cy="19"/>
            </a:xfrm>
            <a:custGeom>
              <a:avLst/>
              <a:gdLst/>
              <a:ahLst/>
              <a:cxnLst>
                <a:cxn ang="0">
                  <a:pos x="8" y="0"/>
                </a:cxn>
                <a:cxn ang="0">
                  <a:pos x="4" y="0"/>
                </a:cxn>
                <a:cxn ang="0">
                  <a:pos x="4" y="4"/>
                </a:cxn>
                <a:cxn ang="0">
                  <a:pos x="0" y="8"/>
                </a:cxn>
                <a:cxn ang="0">
                  <a:pos x="0" y="11"/>
                </a:cxn>
                <a:cxn ang="0">
                  <a:pos x="0" y="15"/>
                </a:cxn>
                <a:cxn ang="0">
                  <a:pos x="4" y="19"/>
                </a:cxn>
                <a:cxn ang="0">
                  <a:pos x="4" y="19"/>
                </a:cxn>
                <a:cxn ang="0">
                  <a:pos x="8" y="19"/>
                </a:cxn>
                <a:cxn ang="0">
                  <a:pos x="8" y="0"/>
                </a:cxn>
              </a:cxnLst>
              <a:rect l="0" t="0" r="r" b="b"/>
              <a:pathLst>
                <a:path w="8" h="19">
                  <a:moveTo>
                    <a:pt x="8" y="0"/>
                  </a:moveTo>
                  <a:lnTo>
                    <a:pt x="4" y="0"/>
                  </a:lnTo>
                  <a:lnTo>
                    <a:pt x="4" y="4"/>
                  </a:lnTo>
                  <a:lnTo>
                    <a:pt x="0" y="8"/>
                  </a:lnTo>
                  <a:lnTo>
                    <a:pt x="0" y="11"/>
                  </a:lnTo>
                  <a:lnTo>
                    <a:pt x="0" y="15"/>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78" name="Freeform 1269"/>
            <p:cNvSpPr>
              <a:spLocks noChangeAspect="1"/>
            </p:cNvSpPr>
            <p:nvPr/>
          </p:nvSpPr>
          <p:spPr bwMode="auto">
            <a:xfrm>
              <a:off x="5005" y="3067"/>
              <a:ext cx="387" cy="64"/>
            </a:xfrm>
            <a:custGeom>
              <a:avLst/>
              <a:gdLst/>
              <a:ahLst/>
              <a:cxnLst>
                <a:cxn ang="0">
                  <a:pos x="387" y="7"/>
                </a:cxn>
                <a:cxn ang="0">
                  <a:pos x="387" y="0"/>
                </a:cxn>
                <a:cxn ang="0">
                  <a:pos x="0" y="45"/>
                </a:cxn>
                <a:cxn ang="0">
                  <a:pos x="0" y="64"/>
                </a:cxn>
                <a:cxn ang="0">
                  <a:pos x="387" y="19"/>
                </a:cxn>
                <a:cxn ang="0">
                  <a:pos x="387" y="7"/>
                </a:cxn>
              </a:cxnLst>
              <a:rect l="0" t="0" r="r" b="b"/>
              <a:pathLst>
                <a:path w="387" h="64">
                  <a:moveTo>
                    <a:pt x="387" y="7"/>
                  </a:moveTo>
                  <a:lnTo>
                    <a:pt x="387" y="0"/>
                  </a:lnTo>
                  <a:lnTo>
                    <a:pt x="0" y="45"/>
                  </a:lnTo>
                  <a:lnTo>
                    <a:pt x="0" y="64"/>
                  </a:lnTo>
                  <a:lnTo>
                    <a:pt x="387" y="19"/>
                  </a:lnTo>
                  <a:lnTo>
                    <a:pt x="387" y="7"/>
                  </a:lnTo>
                  <a:close/>
                </a:path>
              </a:pathLst>
            </a:custGeom>
            <a:solidFill>
              <a:srgbClr val="F2F2D8"/>
            </a:solidFill>
            <a:ln w="9525">
              <a:noFill/>
              <a:round/>
              <a:headEnd/>
              <a:tailEnd/>
            </a:ln>
          </p:spPr>
          <p:txBody>
            <a:bodyPr/>
            <a:lstStyle/>
            <a:p>
              <a:endParaRPr lang="en-US">
                <a:solidFill>
                  <a:srgbClr val="003550"/>
                </a:solidFill>
              </a:endParaRPr>
            </a:p>
          </p:txBody>
        </p:sp>
        <p:sp>
          <p:nvSpPr>
            <p:cNvPr id="279" name="Freeform 1270"/>
            <p:cNvSpPr>
              <a:spLocks noChangeAspect="1"/>
            </p:cNvSpPr>
            <p:nvPr/>
          </p:nvSpPr>
          <p:spPr bwMode="auto">
            <a:xfrm>
              <a:off x="5392" y="3067"/>
              <a:ext cx="8" cy="19"/>
            </a:xfrm>
            <a:custGeom>
              <a:avLst/>
              <a:gdLst/>
              <a:ahLst/>
              <a:cxnLst>
                <a:cxn ang="0">
                  <a:pos x="0" y="19"/>
                </a:cxn>
                <a:cxn ang="0">
                  <a:pos x="4" y="15"/>
                </a:cxn>
                <a:cxn ang="0">
                  <a:pos x="8" y="15"/>
                </a:cxn>
                <a:cxn ang="0">
                  <a:pos x="8" y="11"/>
                </a:cxn>
                <a:cxn ang="0">
                  <a:pos x="8" y="7"/>
                </a:cxn>
                <a:cxn ang="0">
                  <a:pos x="8" y="3"/>
                </a:cxn>
                <a:cxn ang="0">
                  <a:pos x="8" y="0"/>
                </a:cxn>
                <a:cxn ang="0">
                  <a:pos x="4" y="0"/>
                </a:cxn>
                <a:cxn ang="0">
                  <a:pos x="0" y="0"/>
                </a:cxn>
                <a:cxn ang="0">
                  <a:pos x="0" y="19"/>
                </a:cxn>
              </a:cxnLst>
              <a:rect l="0" t="0" r="r" b="b"/>
              <a:pathLst>
                <a:path w="8" h="19">
                  <a:moveTo>
                    <a:pt x="0" y="19"/>
                  </a:moveTo>
                  <a:lnTo>
                    <a:pt x="4" y="15"/>
                  </a:lnTo>
                  <a:lnTo>
                    <a:pt x="8" y="15"/>
                  </a:lnTo>
                  <a:lnTo>
                    <a:pt x="8" y="11"/>
                  </a:lnTo>
                  <a:lnTo>
                    <a:pt x="8" y="7"/>
                  </a:lnTo>
                  <a:lnTo>
                    <a:pt x="8" y="3"/>
                  </a:lnTo>
                  <a:lnTo>
                    <a:pt x="8" y="0"/>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80" name="Freeform 1271"/>
            <p:cNvSpPr>
              <a:spLocks noChangeAspect="1"/>
            </p:cNvSpPr>
            <p:nvPr/>
          </p:nvSpPr>
          <p:spPr bwMode="auto">
            <a:xfrm>
              <a:off x="4997" y="3142"/>
              <a:ext cx="8" cy="19"/>
            </a:xfrm>
            <a:custGeom>
              <a:avLst/>
              <a:gdLst/>
              <a:ahLst/>
              <a:cxnLst>
                <a:cxn ang="0">
                  <a:pos x="8" y="0"/>
                </a:cxn>
                <a:cxn ang="0">
                  <a:pos x="4" y="4"/>
                </a:cxn>
                <a:cxn ang="0">
                  <a:pos x="4" y="4"/>
                </a:cxn>
                <a:cxn ang="0">
                  <a:pos x="0" y="8"/>
                </a:cxn>
                <a:cxn ang="0">
                  <a:pos x="0" y="12"/>
                </a:cxn>
                <a:cxn ang="0">
                  <a:pos x="0" y="16"/>
                </a:cxn>
                <a:cxn ang="0">
                  <a:pos x="4" y="19"/>
                </a:cxn>
                <a:cxn ang="0">
                  <a:pos x="4" y="19"/>
                </a:cxn>
                <a:cxn ang="0">
                  <a:pos x="8" y="19"/>
                </a:cxn>
                <a:cxn ang="0">
                  <a:pos x="8" y="0"/>
                </a:cxn>
              </a:cxnLst>
              <a:rect l="0" t="0" r="r" b="b"/>
              <a:pathLst>
                <a:path w="8" h="19">
                  <a:moveTo>
                    <a:pt x="8" y="0"/>
                  </a:moveTo>
                  <a:lnTo>
                    <a:pt x="4" y="4"/>
                  </a:lnTo>
                  <a:lnTo>
                    <a:pt x="4" y="4"/>
                  </a:lnTo>
                  <a:lnTo>
                    <a:pt x="0" y="8"/>
                  </a:lnTo>
                  <a:lnTo>
                    <a:pt x="0" y="12"/>
                  </a:lnTo>
                  <a:lnTo>
                    <a:pt x="0" y="16"/>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81" name="Freeform 1272"/>
            <p:cNvSpPr>
              <a:spLocks noChangeAspect="1"/>
            </p:cNvSpPr>
            <p:nvPr/>
          </p:nvSpPr>
          <p:spPr bwMode="auto">
            <a:xfrm>
              <a:off x="5005" y="3097"/>
              <a:ext cx="387" cy="64"/>
            </a:xfrm>
            <a:custGeom>
              <a:avLst/>
              <a:gdLst/>
              <a:ahLst/>
              <a:cxnLst>
                <a:cxn ang="0">
                  <a:pos x="387" y="7"/>
                </a:cxn>
                <a:cxn ang="0">
                  <a:pos x="387" y="0"/>
                </a:cxn>
                <a:cxn ang="0">
                  <a:pos x="0" y="49"/>
                </a:cxn>
                <a:cxn ang="0">
                  <a:pos x="0" y="64"/>
                </a:cxn>
                <a:cxn ang="0">
                  <a:pos x="387" y="19"/>
                </a:cxn>
                <a:cxn ang="0">
                  <a:pos x="387" y="7"/>
                </a:cxn>
              </a:cxnLst>
              <a:rect l="0" t="0" r="r" b="b"/>
              <a:pathLst>
                <a:path w="387" h="64">
                  <a:moveTo>
                    <a:pt x="387" y="7"/>
                  </a:moveTo>
                  <a:lnTo>
                    <a:pt x="387" y="0"/>
                  </a:lnTo>
                  <a:lnTo>
                    <a:pt x="0" y="49"/>
                  </a:lnTo>
                  <a:lnTo>
                    <a:pt x="0" y="64"/>
                  </a:lnTo>
                  <a:lnTo>
                    <a:pt x="387" y="19"/>
                  </a:lnTo>
                  <a:lnTo>
                    <a:pt x="387" y="7"/>
                  </a:lnTo>
                  <a:close/>
                </a:path>
              </a:pathLst>
            </a:custGeom>
            <a:solidFill>
              <a:srgbClr val="F2F2D8"/>
            </a:solidFill>
            <a:ln w="9525">
              <a:noFill/>
              <a:round/>
              <a:headEnd/>
              <a:tailEnd/>
            </a:ln>
          </p:spPr>
          <p:txBody>
            <a:bodyPr/>
            <a:lstStyle/>
            <a:p>
              <a:endParaRPr lang="en-US">
                <a:solidFill>
                  <a:srgbClr val="003550"/>
                </a:solidFill>
              </a:endParaRPr>
            </a:p>
          </p:txBody>
        </p:sp>
        <p:sp>
          <p:nvSpPr>
            <p:cNvPr id="282" name="Freeform 1273"/>
            <p:cNvSpPr>
              <a:spLocks noChangeAspect="1"/>
            </p:cNvSpPr>
            <p:nvPr/>
          </p:nvSpPr>
          <p:spPr bwMode="auto">
            <a:xfrm>
              <a:off x="5392" y="3097"/>
              <a:ext cx="8" cy="19"/>
            </a:xfrm>
            <a:custGeom>
              <a:avLst/>
              <a:gdLst/>
              <a:ahLst/>
              <a:cxnLst>
                <a:cxn ang="0">
                  <a:pos x="0" y="19"/>
                </a:cxn>
                <a:cxn ang="0">
                  <a:pos x="4" y="19"/>
                </a:cxn>
                <a:cxn ang="0">
                  <a:pos x="4" y="15"/>
                </a:cxn>
                <a:cxn ang="0">
                  <a:pos x="8" y="11"/>
                </a:cxn>
                <a:cxn ang="0">
                  <a:pos x="8" y="7"/>
                </a:cxn>
                <a:cxn ang="0">
                  <a:pos x="8" y="4"/>
                </a:cxn>
                <a:cxn ang="0">
                  <a:pos x="4" y="4"/>
                </a:cxn>
                <a:cxn ang="0">
                  <a:pos x="4" y="0"/>
                </a:cxn>
                <a:cxn ang="0">
                  <a:pos x="0" y="0"/>
                </a:cxn>
                <a:cxn ang="0">
                  <a:pos x="0" y="19"/>
                </a:cxn>
              </a:cxnLst>
              <a:rect l="0" t="0" r="r" b="b"/>
              <a:pathLst>
                <a:path w="8" h="19">
                  <a:moveTo>
                    <a:pt x="0" y="19"/>
                  </a:moveTo>
                  <a:lnTo>
                    <a:pt x="4" y="19"/>
                  </a:lnTo>
                  <a:lnTo>
                    <a:pt x="4" y="15"/>
                  </a:lnTo>
                  <a:lnTo>
                    <a:pt x="8" y="11"/>
                  </a:lnTo>
                  <a:lnTo>
                    <a:pt x="8" y="7"/>
                  </a:lnTo>
                  <a:lnTo>
                    <a:pt x="8" y="4"/>
                  </a:lnTo>
                  <a:lnTo>
                    <a:pt x="4" y="4"/>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83" name="Freeform 1274"/>
            <p:cNvSpPr>
              <a:spLocks noChangeAspect="1"/>
            </p:cNvSpPr>
            <p:nvPr/>
          </p:nvSpPr>
          <p:spPr bwMode="auto">
            <a:xfrm>
              <a:off x="4997" y="3173"/>
              <a:ext cx="8" cy="19"/>
            </a:xfrm>
            <a:custGeom>
              <a:avLst/>
              <a:gdLst/>
              <a:ahLst/>
              <a:cxnLst>
                <a:cxn ang="0">
                  <a:pos x="8" y="0"/>
                </a:cxn>
                <a:cxn ang="0">
                  <a:pos x="4" y="4"/>
                </a:cxn>
                <a:cxn ang="0">
                  <a:pos x="4" y="4"/>
                </a:cxn>
                <a:cxn ang="0">
                  <a:pos x="0" y="7"/>
                </a:cxn>
                <a:cxn ang="0">
                  <a:pos x="0" y="11"/>
                </a:cxn>
                <a:cxn ang="0">
                  <a:pos x="0" y="15"/>
                </a:cxn>
                <a:cxn ang="0">
                  <a:pos x="4" y="19"/>
                </a:cxn>
                <a:cxn ang="0">
                  <a:pos x="4" y="19"/>
                </a:cxn>
                <a:cxn ang="0">
                  <a:pos x="8" y="19"/>
                </a:cxn>
                <a:cxn ang="0">
                  <a:pos x="8" y="0"/>
                </a:cxn>
              </a:cxnLst>
              <a:rect l="0" t="0" r="r" b="b"/>
              <a:pathLst>
                <a:path w="8" h="19">
                  <a:moveTo>
                    <a:pt x="8" y="0"/>
                  </a:moveTo>
                  <a:lnTo>
                    <a:pt x="4" y="4"/>
                  </a:lnTo>
                  <a:lnTo>
                    <a:pt x="4" y="4"/>
                  </a:lnTo>
                  <a:lnTo>
                    <a:pt x="0" y="7"/>
                  </a:lnTo>
                  <a:lnTo>
                    <a:pt x="0" y="11"/>
                  </a:lnTo>
                  <a:lnTo>
                    <a:pt x="0" y="15"/>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84" name="Freeform 1275"/>
            <p:cNvSpPr>
              <a:spLocks noChangeAspect="1"/>
            </p:cNvSpPr>
            <p:nvPr/>
          </p:nvSpPr>
          <p:spPr bwMode="auto">
            <a:xfrm>
              <a:off x="5005" y="3127"/>
              <a:ext cx="387" cy="65"/>
            </a:xfrm>
            <a:custGeom>
              <a:avLst/>
              <a:gdLst/>
              <a:ahLst/>
              <a:cxnLst>
                <a:cxn ang="0">
                  <a:pos x="387" y="8"/>
                </a:cxn>
                <a:cxn ang="0">
                  <a:pos x="387" y="0"/>
                </a:cxn>
                <a:cxn ang="0">
                  <a:pos x="0" y="46"/>
                </a:cxn>
                <a:cxn ang="0">
                  <a:pos x="0" y="65"/>
                </a:cxn>
                <a:cxn ang="0">
                  <a:pos x="387" y="19"/>
                </a:cxn>
                <a:cxn ang="0">
                  <a:pos x="387" y="8"/>
                </a:cxn>
              </a:cxnLst>
              <a:rect l="0" t="0" r="r" b="b"/>
              <a:pathLst>
                <a:path w="387" h="65">
                  <a:moveTo>
                    <a:pt x="387" y="8"/>
                  </a:moveTo>
                  <a:lnTo>
                    <a:pt x="387" y="0"/>
                  </a:lnTo>
                  <a:lnTo>
                    <a:pt x="0" y="46"/>
                  </a:lnTo>
                  <a:lnTo>
                    <a:pt x="0" y="65"/>
                  </a:lnTo>
                  <a:lnTo>
                    <a:pt x="387" y="19"/>
                  </a:lnTo>
                  <a:lnTo>
                    <a:pt x="387" y="8"/>
                  </a:lnTo>
                  <a:close/>
                </a:path>
              </a:pathLst>
            </a:custGeom>
            <a:solidFill>
              <a:srgbClr val="F2F2D8"/>
            </a:solidFill>
            <a:ln w="9525">
              <a:noFill/>
              <a:round/>
              <a:headEnd/>
              <a:tailEnd/>
            </a:ln>
          </p:spPr>
          <p:txBody>
            <a:bodyPr/>
            <a:lstStyle/>
            <a:p>
              <a:endParaRPr lang="en-US">
                <a:solidFill>
                  <a:srgbClr val="003550"/>
                </a:solidFill>
              </a:endParaRPr>
            </a:p>
          </p:txBody>
        </p:sp>
        <p:sp>
          <p:nvSpPr>
            <p:cNvPr id="285" name="Freeform 1276"/>
            <p:cNvSpPr>
              <a:spLocks noChangeAspect="1"/>
            </p:cNvSpPr>
            <p:nvPr/>
          </p:nvSpPr>
          <p:spPr bwMode="auto">
            <a:xfrm>
              <a:off x="5392" y="3127"/>
              <a:ext cx="8" cy="19"/>
            </a:xfrm>
            <a:custGeom>
              <a:avLst/>
              <a:gdLst/>
              <a:ahLst/>
              <a:cxnLst>
                <a:cxn ang="0">
                  <a:pos x="0" y="19"/>
                </a:cxn>
                <a:cxn ang="0">
                  <a:pos x="4" y="19"/>
                </a:cxn>
                <a:cxn ang="0">
                  <a:pos x="4" y="15"/>
                </a:cxn>
                <a:cxn ang="0">
                  <a:pos x="8" y="12"/>
                </a:cxn>
                <a:cxn ang="0">
                  <a:pos x="8" y="8"/>
                </a:cxn>
                <a:cxn ang="0">
                  <a:pos x="8" y="4"/>
                </a:cxn>
                <a:cxn ang="0">
                  <a:pos x="4" y="0"/>
                </a:cxn>
                <a:cxn ang="0">
                  <a:pos x="4" y="0"/>
                </a:cxn>
                <a:cxn ang="0">
                  <a:pos x="0" y="0"/>
                </a:cxn>
                <a:cxn ang="0">
                  <a:pos x="0" y="19"/>
                </a:cxn>
              </a:cxnLst>
              <a:rect l="0" t="0" r="r" b="b"/>
              <a:pathLst>
                <a:path w="8" h="19">
                  <a:moveTo>
                    <a:pt x="0" y="19"/>
                  </a:moveTo>
                  <a:lnTo>
                    <a:pt x="4" y="19"/>
                  </a:lnTo>
                  <a:lnTo>
                    <a:pt x="4" y="15"/>
                  </a:lnTo>
                  <a:lnTo>
                    <a:pt x="8" y="12"/>
                  </a:lnTo>
                  <a:lnTo>
                    <a:pt x="8" y="8"/>
                  </a:lnTo>
                  <a:lnTo>
                    <a:pt x="8" y="4"/>
                  </a:lnTo>
                  <a:lnTo>
                    <a:pt x="4" y="0"/>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86" name="Freeform 1277"/>
            <p:cNvSpPr>
              <a:spLocks noChangeAspect="1"/>
            </p:cNvSpPr>
            <p:nvPr/>
          </p:nvSpPr>
          <p:spPr bwMode="auto">
            <a:xfrm>
              <a:off x="4997" y="3207"/>
              <a:ext cx="8" cy="19"/>
            </a:xfrm>
            <a:custGeom>
              <a:avLst/>
              <a:gdLst/>
              <a:ahLst/>
              <a:cxnLst>
                <a:cxn ang="0">
                  <a:pos x="8" y="0"/>
                </a:cxn>
                <a:cxn ang="0">
                  <a:pos x="4" y="0"/>
                </a:cxn>
                <a:cxn ang="0">
                  <a:pos x="4" y="4"/>
                </a:cxn>
                <a:cxn ang="0">
                  <a:pos x="0" y="8"/>
                </a:cxn>
                <a:cxn ang="0">
                  <a:pos x="0" y="11"/>
                </a:cxn>
                <a:cxn ang="0">
                  <a:pos x="0" y="11"/>
                </a:cxn>
                <a:cxn ang="0">
                  <a:pos x="4" y="15"/>
                </a:cxn>
                <a:cxn ang="0">
                  <a:pos x="4" y="19"/>
                </a:cxn>
                <a:cxn ang="0">
                  <a:pos x="8" y="19"/>
                </a:cxn>
                <a:cxn ang="0">
                  <a:pos x="8" y="0"/>
                </a:cxn>
              </a:cxnLst>
              <a:rect l="0" t="0" r="r" b="b"/>
              <a:pathLst>
                <a:path w="8" h="19">
                  <a:moveTo>
                    <a:pt x="8" y="0"/>
                  </a:moveTo>
                  <a:lnTo>
                    <a:pt x="4" y="0"/>
                  </a:lnTo>
                  <a:lnTo>
                    <a:pt x="4" y="4"/>
                  </a:lnTo>
                  <a:lnTo>
                    <a:pt x="0" y="8"/>
                  </a:lnTo>
                  <a:lnTo>
                    <a:pt x="0" y="11"/>
                  </a:lnTo>
                  <a:lnTo>
                    <a:pt x="0" y="11"/>
                  </a:lnTo>
                  <a:lnTo>
                    <a:pt x="4" y="15"/>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87" name="Freeform 1278"/>
            <p:cNvSpPr>
              <a:spLocks noChangeAspect="1"/>
            </p:cNvSpPr>
            <p:nvPr/>
          </p:nvSpPr>
          <p:spPr bwMode="auto">
            <a:xfrm>
              <a:off x="5005" y="3158"/>
              <a:ext cx="387" cy="68"/>
            </a:xfrm>
            <a:custGeom>
              <a:avLst/>
              <a:gdLst/>
              <a:ahLst/>
              <a:cxnLst>
                <a:cxn ang="0">
                  <a:pos x="387" y="11"/>
                </a:cxn>
                <a:cxn ang="0">
                  <a:pos x="387" y="0"/>
                </a:cxn>
                <a:cxn ang="0">
                  <a:pos x="0" y="49"/>
                </a:cxn>
                <a:cxn ang="0">
                  <a:pos x="0" y="68"/>
                </a:cxn>
                <a:cxn ang="0">
                  <a:pos x="387" y="19"/>
                </a:cxn>
                <a:cxn ang="0">
                  <a:pos x="387" y="11"/>
                </a:cxn>
              </a:cxnLst>
              <a:rect l="0" t="0" r="r" b="b"/>
              <a:pathLst>
                <a:path w="387" h="68">
                  <a:moveTo>
                    <a:pt x="387" y="11"/>
                  </a:moveTo>
                  <a:lnTo>
                    <a:pt x="387" y="0"/>
                  </a:lnTo>
                  <a:lnTo>
                    <a:pt x="0" y="49"/>
                  </a:lnTo>
                  <a:lnTo>
                    <a:pt x="0" y="68"/>
                  </a:lnTo>
                  <a:lnTo>
                    <a:pt x="387" y="19"/>
                  </a:lnTo>
                  <a:lnTo>
                    <a:pt x="387" y="11"/>
                  </a:lnTo>
                  <a:close/>
                </a:path>
              </a:pathLst>
            </a:custGeom>
            <a:solidFill>
              <a:srgbClr val="F2F2D8"/>
            </a:solidFill>
            <a:ln w="9525">
              <a:noFill/>
              <a:round/>
              <a:headEnd/>
              <a:tailEnd/>
            </a:ln>
          </p:spPr>
          <p:txBody>
            <a:bodyPr/>
            <a:lstStyle/>
            <a:p>
              <a:endParaRPr lang="en-US">
                <a:solidFill>
                  <a:srgbClr val="003550"/>
                </a:solidFill>
              </a:endParaRPr>
            </a:p>
          </p:txBody>
        </p:sp>
        <p:sp>
          <p:nvSpPr>
            <p:cNvPr id="288" name="Freeform 1279"/>
            <p:cNvSpPr>
              <a:spLocks noChangeAspect="1"/>
            </p:cNvSpPr>
            <p:nvPr/>
          </p:nvSpPr>
          <p:spPr bwMode="auto">
            <a:xfrm>
              <a:off x="5392" y="3158"/>
              <a:ext cx="8" cy="19"/>
            </a:xfrm>
            <a:custGeom>
              <a:avLst/>
              <a:gdLst/>
              <a:ahLst/>
              <a:cxnLst>
                <a:cxn ang="0">
                  <a:pos x="0" y="19"/>
                </a:cxn>
                <a:cxn ang="0">
                  <a:pos x="4" y="19"/>
                </a:cxn>
                <a:cxn ang="0">
                  <a:pos x="4" y="15"/>
                </a:cxn>
                <a:cxn ang="0">
                  <a:pos x="8" y="11"/>
                </a:cxn>
                <a:cxn ang="0">
                  <a:pos x="8" y="7"/>
                </a:cxn>
                <a:cxn ang="0">
                  <a:pos x="8" y="7"/>
                </a:cxn>
                <a:cxn ang="0">
                  <a:pos x="4" y="3"/>
                </a:cxn>
                <a:cxn ang="0">
                  <a:pos x="4" y="0"/>
                </a:cxn>
                <a:cxn ang="0">
                  <a:pos x="0" y="0"/>
                </a:cxn>
                <a:cxn ang="0">
                  <a:pos x="0" y="19"/>
                </a:cxn>
              </a:cxnLst>
              <a:rect l="0" t="0" r="r" b="b"/>
              <a:pathLst>
                <a:path w="8" h="19">
                  <a:moveTo>
                    <a:pt x="0" y="19"/>
                  </a:moveTo>
                  <a:lnTo>
                    <a:pt x="4" y="19"/>
                  </a:lnTo>
                  <a:lnTo>
                    <a:pt x="4" y="15"/>
                  </a:lnTo>
                  <a:lnTo>
                    <a:pt x="8" y="11"/>
                  </a:lnTo>
                  <a:lnTo>
                    <a:pt x="8" y="7"/>
                  </a:lnTo>
                  <a:lnTo>
                    <a:pt x="8" y="7"/>
                  </a:lnTo>
                  <a:lnTo>
                    <a:pt x="4" y="3"/>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89" name="Freeform 1280"/>
            <p:cNvSpPr>
              <a:spLocks noChangeAspect="1"/>
            </p:cNvSpPr>
            <p:nvPr/>
          </p:nvSpPr>
          <p:spPr bwMode="auto">
            <a:xfrm>
              <a:off x="4997" y="3237"/>
              <a:ext cx="8" cy="19"/>
            </a:xfrm>
            <a:custGeom>
              <a:avLst/>
              <a:gdLst/>
              <a:ahLst/>
              <a:cxnLst>
                <a:cxn ang="0">
                  <a:pos x="8" y="0"/>
                </a:cxn>
                <a:cxn ang="0">
                  <a:pos x="4" y="0"/>
                </a:cxn>
                <a:cxn ang="0">
                  <a:pos x="4" y="4"/>
                </a:cxn>
                <a:cxn ang="0">
                  <a:pos x="0" y="8"/>
                </a:cxn>
                <a:cxn ang="0">
                  <a:pos x="0" y="12"/>
                </a:cxn>
                <a:cxn ang="0">
                  <a:pos x="0" y="16"/>
                </a:cxn>
                <a:cxn ang="0">
                  <a:pos x="4" y="19"/>
                </a:cxn>
                <a:cxn ang="0">
                  <a:pos x="4" y="19"/>
                </a:cxn>
                <a:cxn ang="0">
                  <a:pos x="8" y="19"/>
                </a:cxn>
                <a:cxn ang="0">
                  <a:pos x="8" y="0"/>
                </a:cxn>
              </a:cxnLst>
              <a:rect l="0" t="0" r="r" b="b"/>
              <a:pathLst>
                <a:path w="8" h="19">
                  <a:moveTo>
                    <a:pt x="8" y="0"/>
                  </a:moveTo>
                  <a:lnTo>
                    <a:pt x="4" y="0"/>
                  </a:lnTo>
                  <a:lnTo>
                    <a:pt x="4" y="4"/>
                  </a:lnTo>
                  <a:lnTo>
                    <a:pt x="0" y="8"/>
                  </a:lnTo>
                  <a:lnTo>
                    <a:pt x="0" y="12"/>
                  </a:lnTo>
                  <a:lnTo>
                    <a:pt x="0" y="16"/>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90" name="Freeform 1281"/>
            <p:cNvSpPr>
              <a:spLocks noChangeAspect="1"/>
            </p:cNvSpPr>
            <p:nvPr/>
          </p:nvSpPr>
          <p:spPr bwMode="auto">
            <a:xfrm>
              <a:off x="5005" y="3192"/>
              <a:ext cx="387" cy="64"/>
            </a:xfrm>
            <a:custGeom>
              <a:avLst/>
              <a:gdLst/>
              <a:ahLst/>
              <a:cxnLst>
                <a:cxn ang="0">
                  <a:pos x="387" y="7"/>
                </a:cxn>
                <a:cxn ang="0">
                  <a:pos x="387" y="0"/>
                </a:cxn>
                <a:cxn ang="0">
                  <a:pos x="0" y="45"/>
                </a:cxn>
                <a:cxn ang="0">
                  <a:pos x="0" y="64"/>
                </a:cxn>
                <a:cxn ang="0">
                  <a:pos x="387" y="15"/>
                </a:cxn>
                <a:cxn ang="0">
                  <a:pos x="387" y="7"/>
                </a:cxn>
              </a:cxnLst>
              <a:rect l="0" t="0" r="r" b="b"/>
              <a:pathLst>
                <a:path w="387" h="64">
                  <a:moveTo>
                    <a:pt x="387" y="7"/>
                  </a:moveTo>
                  <a:lnTo>
                    <a:pt x="387" y="0"/>
                  </a:lnTo>
                  <a:lnTo>
                    <a:pt x="0" y="45"/>
                  </a:lnTo>
                  <a:lnTo>
                    <a:pt x="0" y="64"/>
                  </a:lnTo>
                  <a:lnTo>
                    <a:pt x="387" y="15"/>
                  </a:lnTo>
                  <a:lnTo>
                    <a:pt x="387" y="7"/>
                  </a:lnTo>
                  <a:close/>
                </a:path>
              </a:pathLst>
            </a:custGeom>
            <a:solidFill>
              <a:srgbClr val="F2F2D8"/>
            </a:solidFill>
            <a:ln w="9525">
              <a:noFill/>
              <a:round/>
              <a:headEnd/>
              <a:tailEnd/>
            </a:ln>
          </p:spPr>
          <p:txBody>
            <a:bodyPr/>
            <a:lstStyle/>
            <a:p>
              <a:endParaRPr lang="en-US">
                <a:solidFill>
                  <a:srgbClr val="003550"/>
                </a:solidFill>
              </a:endParaRPr>
            </a:p>
          </p:txBody>
        </p:sp>
        <p:sp>
          <p:nvSpPr>
            <p:cNvPr id="291" name="Freeform 1282"/>
            <p:cNvSpPr>
              <a:spLocks noChangeAspect="1"/>
            </p:cNvSpPr>
            <p:nvPr/>
          </p:nvSpPr>
          <p:spPr bwMode="auto">
            <a:xfrm>
              <a:off x="5392" y="3192"/>
              <a:ext cx="8" cy="19"/>
            </a:xfrm>
            <a:custGeom>
              <a:avLst/>
              <a:gdLst/>
              <a:ahLst/>
              <a:cxnLst>
                <a:cxn ang="0">
                  <a:pos x="0" y="19"/>
                </a:cxn>
                <a:cxn ang="0">
                  <a:pos x="4" y="15"/>
                </a:cxn>
                <a:cxn ang="0">
                  <a:pos x="8" y="15"/>
                </a:cxn>
                <a:cxn ang="0">
                  <a:pos x="8" y="11"/>
                </a:cxn>
                <a:cxn ang="0">
                  <a:pos x="8" y="7"/>
                </a:cxn>
                <a:cxn ang="0">
                  <a:pos x="8" y="4"/>
                </a:cxn>
                <a:cxn ang="0">
                  <a:pos x="8" y="0"/>
                </a:cxn>
                <a:cxn ang="0">
                  <a:pos x="4" y="0"/>
                </a:cxn>
                <a:cxn ang="0">
                  <a:pos x="0" y="0"/>
                </a:cxn>
                <a:cxn ang="0">
                  <a:pos x="0" y="19"/>
                </a:cxn>
              </a:cxnLst>
              <a:rect l="0" t="0" r="r" b="b"/>
              <a:pathLst>
                <a:path w="8" h="19">
                  <a:moveTo>
                    <a:pt x="0" y="19"/>
                  </a:moveTo>
                  <a:lnTo>
                    <a:pt x="4" y="15"/>
                  </a:lnTo>
                  <a:lnTo>
                    <a:pt x="8" y="15"/>
                  </a:lnTo>
                  <a:lnTo>
                    <a:pt x="8" y="11"/>
                  </a:lnTo>
                  <a:lnTo>
                    <a:pt x="8" y="7"/>
                  </a:lnTo>
                  <a:lnTo>
                    <a:pt x="8" y="4"/>
                  </a:lnTo>
                  <a:lnTo>
                    <a:pt x="8" y="0"/>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92" name="Freeform 1283"/>
            <p:cNvSpPr>
              <a:spLocks noChangeAspect="1"/>
            </p:cNvSpPr>
            <p:nvPr/>
          </p:nvSpPr>
          <p:spPr bwMode="auto">
            <a:xfrm>
              <a:off x="4997" y="3268"/>
              <a:ext cx="8" cy="19"/>
            </a:xfrm>
            <a:custGeom>
              <a:avLst/>
              <a:gdLst/>
              <a:ahLst/>
              <a:cxnLst>
                <a:cxn ang="0">
                  <a:pos x="8" y="0"/>
                </a:cxn>
                <a:cxn ang="0">
                  <a:pos x="4" y="0"/>
                </a:cxn>
                <a:cxn ang="0">
                  <a:pos x="4" y="4"/>
                </a:cxn>
                <a:cxn ang="0">
                  <a:pos x="0" y="7"/>
                </a:cxn>
                <a:cxn ang="0">
                  <a:pos x="0" y="11"/>
                </a:cxn>
                <a:cxn ang="0">
                  <a:pos x="0" y="15"/>
                </a:cxn>
                <a:cxn ang="0">
                  <a:pos x="4" y="15"/>
                </a:cxn>
                <a:cxn ang="0">
                  <a:pos x="4" y="19"/>
                </a:cxn>
                <a:cxn ang="0">
                  <a:pos x="8" y="19"/>
                </a:cxn>
                <a:cxn ang="0">
                  <a:pos x="8" y="0"/>
                </a:cxn>
              </a:cxnLst>
              <a:rect l="0" t="0" r="r" b="b"/>
              <a:pathLst>
                <a:path w="8" h="19">
                  <a:moveTo>
                    <a:pt x="8" y="0"/>
                  </a:moveTo>
                  <a:lnTo>
                    <a:pt x="4" y="0"/>
                  </a:lnTo>
                  <a:lnTo>
                    <a:pt x="4" y="4"/>
                  </a:lnTo>
                  <a:lnTo>
                    <a:pt x="0" y="7"/>
                  </a:lnTo>
                  <a:lnTo>
                    <a:pt x="0" y="11"/>
                  </a:lnTo>
                  <a:lnTo>
                    <a:pt x="0" y="15"/>
                  </a:lnTo>
                  <a:lnTo>
                    <a:pt x="4" y="15"/>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93" name="Freeform 1284"/>
            <p:cNvSpPr>
              <a:spLocks noChangeAspect="1"/>
            </p:cNvSpPr>
            <p:nvPr/>
          </p:nvSpPr>
          <p:spPr bwMode="auto">
            <a:xfrm>
              <a:off x="5005" y="3218"/>
              <a:ext cx="384" cy="69"/>
            </a:xfrm>
            <a:custGeom>
              <a:avLst/>
              <a:gdLst/>
              <a:ahLst/>
              <a:cxnLst>
                <a:cxn ang="0">
                  <a:pos x="384" y="12"/>
                </a:cxn>
                <a:cxn ang="0">
                  <a:pos x="384" y="0"/>
                </a:cxn>
                <a:cxn ang="0">
                  <a:pos x="0" y="50"/>
                </a:cxn>
                <a:cxn ang="0">
                  <a:pos x="0" y="69"/>
                </a:cxn>
                <a:cxn ang="0">
                  <a:pos x="384" y="19"/>
                </a:cxn>
                <a:cxn ang="0">
                  <a:pos x="384" y="12"/>
                </a:cxn>
              </a:cxnLst>
              <a:rect l="0" t="0" r="r" b="b"/>
              <a:pathLst>
                <a:path w="384" h="69">
                  <a:moveTo>
                    <a:pt x="384" y="12"/>
                  </a:moveTo>
                  <a:lnTo>
                    <a:pt x="384" y="0"/>
                  </a:lnTo>
                  <a:lnTo>
                    <a:pt x="0" y="50"/>
                  </a:lnTo>
                  <a:lnTo>
                    <a:pt x="0" y="69"/>
                  </a:lnTo>
                  <a:lnTo>
                    <a:pt x="384" y="19"/>
                  </a:lnTo>
                  <a:lnTo>
                    <a:pt x="384" y="12"/>
                  </a:lnTo>
                  <a:close/>
                </a:path>
              </a:pathLst>
            </a:custGeom>
            <a:solidFill>
              <a:srgbClr val="F2F2D8"/>
            </a:solidFill>
            <a:ln w="9525">
              <a:noFill/>
              <a:round/>
              <a:headEnd/>
              <a:tailEnd/>
            </a:ln>
          </p:spPr>
          <p:txBody>
            <a:bodyPr/>
            <a:lstStyle/>
            <a:p>
              <a:endParaRPr lang="en-US">
                <a:solidFill>
                  <a:srgbClr val="003550"/>
                </a:solidFill>
              </a:endParaRPr>
            </a:p>
          </p:txBody>
        </p:sp>
        <p:sp>
          <p:nvSpPr>
            <p:cNvPr id="294" name="Freeform 1285"/>
            <p:cNvSpPr>
              <a:spLocks noChangeAspect="1"/>
            </p:cNvSpPr>
            <p:nvPr/>
          </p:nvSpPr>
          <p:spPr bwMode="auto">
            <a:xfrm>
              <a:off x="5389" y="3218"/>
              <a:ext cx="11" cy="19"/>
            </a:xfrm>
            <a:custGeom>
              <a:avLst/>
              <a:gdLst/>
              <a:ahLst/>
              <a:cxnLst>
                <a:cxn ang="0">
                  <a:pos x="0" y="19"/>
                </a:cxn>
                <a:cxn ang="0">
                  <a:pos x="3" y="19"/>
                </a:cxn>
                <a:cxn ang="0">
                  <a:pos x="7" y="19"/>
                </a:cxn>
                <a:cxn ang="0">
                  <a:pos x="11" y="16"/>
                </a:cxn>
                <a:cxn ang="0">
                  <a:pos x="11" y="12"/>
                </a:cxn>
                <a:cxn ang="0">
                  <a:pos x="11" y="8"/>
                </a:cxn>
                <a:cxn ang="0">
                  <a:pos x="7" y="4"/>
                </a:cxn>
                <a:cxn ang="0">
                  <a:pos x="3" y="4"/>
                </a:cxn>
                <a:cxn ang="0">
                  <a:pos x="0" y="0"/>
                </a:cxn>
                <a:cxn ang="0">
                  <a:pos x="0" y="19"/>
                </a:cxn>
              </a:cxnLst>
              <a:rect l="0" t="0" r="r" b="b"/>
              <a:pathLst>
                <a:path w="11" h="19">
                  <a:moveTo>
                    <a:pt x="0" y="19"/>
                  </a:moveTo>
                  <a:lnTo>
                    <a:pt x="3" y="19"/>
                  </a:lnTo>
                  <a:lnTo>
                    <a:pt x="7" y="19"/>
                  </a:lnTo>
                  <a:lnTo>
                    <a:pt x="11" y="16"/>
                  </a:lnTo>
                  <a:lnTo>
                    <a:pt x="11" y="12"/>
                  </a:lnTo>
                  <a:lnTo>
                    <a:pt x="11" y="8"/>
                  </a:lnTo>
                  <a:lnTo>
                    <a:pt x="7" y="4"/>
                  </a:lnTo>
                  <a:lnTo>
                    <a:pt x="3" y="4"/>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95" name="Freeform 1286"/>
            <p:cNvSpPr>
              <a:spLocks noChangeAspect="1"/>
            </p:cNvSpPr>
            <p:nvPr/>
          </p:nvSpPr>
          <p:spPr bwMode="auto">
            <a:xfrm>
              <a:off x="4997" y="3298"/>
              <a:ext cx="8" cy="19"/>
            </a:xfrm>
            <a:custGeom>
              <a:avLst/>
              <a:gdLst/>
              <a:ahLst/>
              <a:cxnLst>
                <a:cxn ang="0">
                  <a:pos x="8" y="0"/>
                </a:cxn>
                <a:cxn ang="0">
                  <a:pos x="4" y="4"/>
                </a:cxn>
                <a:cxn ang="0">
                  <a:pos x="4" y="4"/>
                </a:cxn>
                <a:cxn ang="0">
                  <a:pos x="0" y="8"/>
                </a:cxn>
                <a:cxn ang="0">
                  <a:pos x="0" y="11"/>
                </a:cxn>
                <a:cxn ang="0">
                  <a:pos x="0" y="15"/>
                </a:cxn>
                <a:cxn ang="0">
                  <a:pos x="4" y="19"/>
                </a:cxn>
                <a:cxn ang="0">
                  <a:pos x="4" y="19"/>
                </a:cxn>
                <a:cxn ang="0">
                  <a:pos x="8" y="19"/>
                </a:cxn>
                <a:cxn ang="0">
                  <a:pos x="8" y="0"/>
                </a:cxn>
              </a:cxnLst>
              <a:rect l="0" t="0" r="r" b="b"/>
              <a:pathLst>
                <a:path w="8" h="19">
                  <a:moveTo>
                    <a:pt x="8" y="0"/>
                  </a:moveTo>
                  <a:lnTo>
                    <a:pt x="4" y="4"/>
                  </a:lnTo>
                  <a:lnTo>
                    <a:pt x="4" y="4"/>
                  </a:lnTo>
                  <a:lnTo>
                    <a:pt x="0" y="8"/>
                  </a:lnTo>
                  <a:lnTo>
                    <a:pt x="0" y="11"/>
                  </a:lnTo>
                  <a:lnTo>
                    <a:pt x="0" y="15"/>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96" name="Freeform 1287"/>
            <p:cNvSpPr>
              <a:spLocks noChangeAspect="1"/>
            </p:cNvSpPr>
            <p:nvPr/>
          </p:nvSpPr>
          <p:spPr bwMode="auto">
            <a:xfrm>
              <a:off x="5005" y="3253"/>
              <a:ext cx="387" cy="64"/>
            </a:xfrm>
            <a:custGeom>
              <a:avLst/>
              <a:gdLst/>
              <a:ahLst/>
              <a:cxnLst>
                <a:cxn ang="0">
                  <a:pos x="387" y="7"/>
                </a:cxn>
                <a:cxn ang="0">
                  <a:pos x="387" y="0"/>
                </a:cxn>
                <a:cxn ang="0">
                  <a:pos x="0" y="45"/>
                </a:cxn>
                <a:cxn ang="0">
                  <a:pos x="0" y="64"/>
                </a:cxn>
                <a:cxn ang="0">
                  <a:pos x="387" y="19"/>
                </a:cxn>
                <a:cxn ang="0">
                  <a:pos x="387" y="7"/>
                </a:cxn>
              </a:cxnLst>
              <a:rect l="0" t="0" r="r" b="b"/>
              <a:pathLst>
                <a:path w="387" h="64">
                  <a:moveTo>
                    <a:pt x="387" y="7"/>
                  </a:moveTo>
                  <a:lnTo>
                    <a:pt x="387" y="0"/>
                  </a:lnTo>
                  <a:lnTo>
                    <a:pt x="0" y="45"/>
                  </a:lnTo>
                  <a:lnTo>
                    <a:pt x="0" y="64"/>
                  </a:lnTo>
                  <a:lnTo>
                    <a:pt x="387" y="19"/>
                  </a:lnTo>
                  <a:lnTo>
                    <a:pt x="387" y="7"/>
                  </a:lnTo>
                  <a:close/>
                </a:path>
              </a:pathLst>
            </a:custGeom>
            <a:solidFill>
              <a:srgbClr val="F2F2D8"/>
            </a:solidFill>
            <a:ln w="9525">
              <a:noFill/>
              <a:round/>
              <a:headEnd/>
              <a:tailEnd/>
            </a:ln>
          </p:spPr>
          <p:txBody>
            <a:bodyPr/>
            <a:lstStyle/>
            <a:p>
              <a:endParaRPr lang="en-US">
                <a:solidFill>
                  <a:srgbClr val="003550"/>
                </a:solidFill>
              </a:endParaRPr>
            </a:p>
          </p:txBody>
        </p:sp>
        <p:sp>
          <p:nvSpPr>
            <p:cNvPr id="297" name="Freeform 1288"/>
            <p:cNvSpPr>
              <a:spLocks noChangeAspect="1"/>
            </p:cNvSpPr>
            <p:nvPr/>
          </p:nvSpPr>
          <p:spPr bwMode="auto">
            <a:xfrm>
              <a:off x="5392" y="3253"/>
              <a:ext cx="8" cy="19"/>
            </a:xfrm>
            <a:custGeom>
              <a:avLst/>
              <a:gdLst/>
              <a:ahLst/>
              <a:cxnLst>
                <a:cxn ang="0">
                  <a:pos x="0" y="19"/>
                </a:cxn>
                <a:cxn ang="0">
                  <a:pos x="4" y="15"/>
                </a:cxn>
                <a:cxn ang="0">
                  <a:pos x="4" y="15"/>
                </a:cxn>
                <a:cxn ang="0">
                  <a:pos x="8" y="11"/>
                </a:cxn>
                <a:cxn ang="0">
                  <a:pos x="8" y="7"/>
                </a:cxn>
                <a:cxn ang="0">
                  <a:pos x="8" y="3"/>
                </a:cxn>
                <a:cxn ang="0">
                  <a:pos x="4" y="0"/>
                </a:cxn>
                <a:cxn ang="0">
                  <a:pos x="4" y="0"/>
                </a:cxn>
                <a:cxn ang="0">
                  <a:pos x="0" y="0"/>
                </a:cxn>
                <a:cxn ang="0">
                  <a:pos x="0" y="19"/>
                </a:cxn>
              </a:cxnLst>
              <a:rect l="0" t="0" r="r" b="b"/>
              <a:pathLst>
                <a:path w="8" h="19">
                  <a:moveTo>
                    <a:pt x="0" y="19"/>
                  </a:moveTo>
                  <a:lnTo>
                    <a:pt x="4" y="15"/>
                  </a:lnTo>
                  <a:lnTo>
                    <a:pt x="4" y="15"/>
                  </a:lnTo>
                  <a:lnTo>
                    <a:pt x="8" y="11"/>
                  </a:lnTo>
                  <a:lnTo>
                    <a:pt x="8" y="7"/>
                  </a:lnTo>
                  <a:lnTo>
                    <a:pt x="8" y="3"/>
                  </a:lnTo>
                  <a:lnTo>
                    <a:pt x="4" y="0"/>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298" name="Freeform 1289"/>
            <p:cNvSpPr>
              <a:spLocks noChangeAspect="1"/>
            </p:cNvSpPr>
            <p:nvPr/>
          </p:nvSpPr>
          <p:spPr bwMode="auto">
            <a:xfrm>
              <a:off x="4997" y="3328"/>
              <a:ext cx="8" cy="19"/>
            </a:xfrm>
            <a:custGeom>
              <a:avLst/>
              <a:gdLst/>
              <a:ahLst/>
              <a:cxnLst>
                <a:cxn ang="0">
                  <a:pos x="8" y="0"/>
                </a:cxn>
                <a:cxn ang="0">
                  <a:pos x="4" y="4"/>
                </a:cxn>
                <a:cxn ang="0">
                  <a:pos x="4" y="4"/>
                </a:cxn>
                <a:cxn ang="0">
                  <a:pos x="0" y="8"/>
                </a:cxn>
                <a:cxn ang="0">
                  <a:pos x="0" y="12"/>
                </a:cxn>
                <a:cxn ang="0">
                  <a:pos x="0" y="16"/>
                </a:cxn>
                <a:cxn ang="0">
                  <a:pos x="4" y="19"/>
                </a:cxn>
                <a:cxn ang="0">
                  <a:pos x="4" y="19"/>
                </a:cxn>
                <a:cxn ang="0">
                  <a:pos x="8" y="19"/>
                </a:cxn>
                <a:cxn ang="0">
                  <a:pos x="8" y="0"/>
                </a:cxn>
              </a:cxnLst>
              <a:rect l="0" t="0" r="r" b="b"/>
              <a:pathLst>
                <a:path w="8" h="19">
                  <a:moveTo>
                    <a:pt x="8" y="0"/>
                  </a:moveTo>
                  <a:lnTo>
                    <a:pt x="4" y="4"/>
                  </a:lnTo>
                  <a:lnTo>
                    <a:pt x="4" y="4"/>
                  </a:lnTo>
                  <a:lnTo>
                    <a:pt x="0" y="8"/>
                  </a:lnTo>
                  <a:lnTo>
                    <a:pt x="0" y="12"/>
                  </a:lnTo>
                  <a:lnTo>
                    <a:pt x="0" y="16"/>
                  </a:lnTo>
                  <a:lnTo>
                    <a:pt x="4" y="19"/>
                  </a:lnTo>
                  <a:lnTo>
                    <a:pt x="4" y="19"/>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299" name="Freeform 1290"/>
            <p:cNvSpPr>
              <a:spLocks noChangeAspect="1"/>
            </p:cNvSpPr>
            <p:nvPr/>
          </p:nvSpPr>
          <p:spPr bwMode="auto">
            <a:xfrm>
              <a:off x="5005" y="3283"/>
              <a:ext cx="384" cy="64"/>
            </a:xfrm>
            <a:custGeom>
              <a:avLst/>
              <a:gdLst/>
              <a:ahLst/>
              <a:cxnLst>
                <a:cxn ang="0">
                  <a:pos x="384" y="8"/>
                </a:cxn>
                <a:cxn ang="0">
                  <a:pos x="384" y="0"/>
                </a:cxn>
                <a:cxn ang="0">
                  <a:pos x="0" y="45"/>
                </a:cxn>
                <a:cxn ang="0">
                  <a:pos x="0" y="64"/>
                </a:cxn>
                <a:cxn ang="0">
                  <a:pos x="384" y="19"/>
                </a:cxn>
                <a:cxn ang="0">
                  <a:pos x="384" y="8"/>
                </a:cxn>
              </a:cxnLst>
              <a:rect l="0" t="0" r="r" b="b"/>
              <a:pathLst>
                <a:path w="384" h="64">
                  <a:moveTo>
                    <a:pt x="384" y="8"/>
                  </a:moveTo>
                  <a:lnTo>
                    <a:pt x="384" y="0"/>
                  </a:lnTo>
                  <a:lnTo>
                    <a:pt x="0" y="45"/>
                  </a:lnTo>
                  <a:lnTo>
                    <a:pt x="0" y="64"/>
                  </a:lnTo>
                  <a:lnTo>
                    <a:pt x="384" y="19"/>
                  </a:lnTo>
                  <a:lnTo>
                    <a:pt x="384" y="8"/>
                  </a:lnTo>
                  <a:close/>
                </a:path>
              </a:pathLst>
            </a:custGeom>
            <a:solidFill>
              <a:srgbClr val="F2F2D8"/>
            </a:solidFill>
            <a:ln w="9525">
              <a:noFill/>
              <a:round/>
              <a:headEnd/>
              <a:tailEnd/>
            </a:ln>
          </p:spPr>
          <p:txBody>
            <a:bodyPr/>
            <a:lstStyle/>
            <a:p>
              <a:endParaRPr lang="en-US">
                <a:solidFill>
                  <a:srgbClr val="003550"/>
                </a:solidFill>
              </a:endParaRPr>
            </a:p>
          </p:txBody>
        </p:sp>
        <p:sp>
          <p:nvSpPr>
            <p:cNvPr id="300" name="Freeform 1291"/>
            <p:cNvSpPr>
              <a:spLocks noChangeAspect="1"/>
            </p:cNvSpPr>
            <p:nvPr/>
          </p:nvSpPr>
          <p:spPr bwMode="auto">
            <a:xfrm>
              <a:off x="5389" y="3283"/>
              <a:ext cx="11" cy="19"/>
            </a:xfrm>
            <a:custGeom>
              <a:avLst/>
              <a:gdLst/>
              <a:ahLst/>
              <a:cxnLst>
                <a:cxn ang="0">
                  <a:pos x="0" y="19"/>
                </a:cxn>
                <a:cxn ang="0">
                  <a:pos x="3" y="15"/>
                </a:cxn>
                <a:cxn ang="0">
                  <a:pos x="7" y="15"/>
                </a:cxn>
                <a:cxn ang="0">
                  <a:pos x="11" y="11"/>
                </a:cxn>
                <a:cxn ang="0">
                  <a:pos x="11" y="8"/>
                </a:cxn>
                <a:cxn ang="0">
                  <a:pos x="11" y="4"/>
                </a:cxn>
                <a:cxn ang="0">
                  <a:pos x="7" y="0"/>
                </a:cxn>
                <a:cxn ang="0">
                  <a:pos x="3" y="0"/>
                </a:cxn>
                <a:cxn ang="0">
                  <a:pos x="0" y="0"/>
                </a:cxn>
                <a:cxn ang="0">
                  <a:pos x="0" y="19"/>
                </a:cxn>
              </a:cxnLst>
              <a:rect l="0" t="0" r="r" b="b"/>
              <a:pathLst>
                <a:path w="11" h="19">
                  <a:moveTo>
                    <a:pt x="0" y="19"/>
                  </a:moveTo>
                  <a:lnTo>
                    <a:pt x="3" y="15"/>
                  </a:lnTo>
                  <a:lnTo>
                    <a:pt x="7" y="15"/>
                  </a:lnTo>
                  <a:lnTo>
                    <a:pt x="11" y="11"/>
                  </a:lnTo>
                  <a:lnTo>
                    <a:pt x="11" y="8"/>
                  </a:lnTo>
                  <a:lnTo>
                    <a:pt x="11" y="4"/>
                  </a:lnTo>
                  <a:lnTo>
                    <a:pt x="7" y="0"/>
                  </a:lnTo>
                  <a:lnTo>
                    <a:pt x="3"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301" name="Freeform 1292"/>
            <p:cNvSpPr>
              <a:spLocks noChangeAspect="1"/>
            </p:cNvSpPr>
            <p:nvPr/>
          </p:nvSpPr>
          <p:spPr bwMode="auto">
            <a:xfrm>
              <a:off x="4997" y="3363"/>
              <a:ext cx="8" cy="19"/>
            </a:xfrm>
            <a:custGeom>
              <a:avLst/>
              <a:gdLst/>
              <a:ahLst/>
              <a:cxnLst>
                <a:cxn ang="0">
                  <a:pos x="8" y="0"/>
                </a:cxn>
                <a:cxn ang="0">
                  <a:pos x="4" y="0"/>
                </a:cxn>
                <a:cxn ang="0">
                  <a:pos x="4" y="3"/>
                </a:cxn>
                <a:cxn ang="0">
                  <a:pos x="0" y="3"/>
                </a:cxn>
                <a:cxn ang="0">
                  <a:pos x="0" y="7"/>
                </a:cxn>
                <a:cxn ang="0">
                  <a:pos x="0" y="11"/>
                </a:cxn>
                <a:cxn ang="0">
                  <a:pos x="4" y="15"/>
                </a:cxn>
                <a:cxn ang="0">
                  <a:pos x="4" y="15"/>
                </a:cxn>
                <a:cxn ang="0">
                  <a:pos x="8" y="19"/>
                </a:cxn>
                <a:cxn ang="0">
                  <a:pos x="8" y="0"/>
                </a:cxn>
              </a:cxnLst>
              <a:rect l="0" t="0" r="r" b="b"/>
              <a:pathLst>
                <a:path w="8" h="19">
                  <a:moveTo>
                    <a:pt x="8" y="0"/>
                  </a:moveTo>
                  <a:lnTo>
                    <a:pt x="4" y="0"/>
                  </a:lnTo>
                  <a:lnTo>
                    <a:pt x="4" y="3"/>
                  </a:lnTo>
                  <a:lnTo>
                    <a:pt x="0" y="3"/>
                  </a:lnTo>
                  <a:lnTo>
                    <a:pt x="0" y="7"/>
                  </a:lnTo>
                  <a:lnTo>
                    <a:pt x="0" y="11"/>
                  </a:lnTo>
                  <a:lnTo>
                    <a:pt x="4" y="15"/>
                  </a:lnTo>
                  <a:lnTo>
                    <a:pt x="4" y="15"/>
                  </a:lnTo>
                  <a:lnTo>
                    <a:pt x="8" y="19"/>
                  </a:lnTo>
                  <a:lnTo>
                    <a:pt x="8" y="0"/>
                  </a:lnTo>
                  <a:close/>
                </a:path>
              </a:pathLst>
            </a:custGeom>
            <a:solidFill>
              <a:srgbClr val="F2F2D8"/>
            </a:solidFill>
            <a:ln w="9525">
              <a:noFill/>
              <a:round/>
              <a:headEnd/>
              <a:tailEnd/>
            </a:ln>
          </p:spPr>
          <p:txBody>
            <a:bodyPr/>
            <a:lstStyle/>
            <a:p>
              <a:endParaRPr lang="en-US">
                <a:solidFill>
                  <a:srgbClr val="003550"/>
                </a:solidFill>
              </a:endParaRPr>
            </a:p>
          </p:txBody>
        </p:sp>
        <p:sp>
          <p:nvSpPr>
            <p:cNvPr id="302" name="Freeform 1293"/>
            <p:cNvSpPr>
              <a:spLocks noChangeAspect="1"/>
            </p:cNvSpPr>
            <p:nvPr/>
          </p:nvSpPr>
          <p:spPr bwMode="auto">
            <a:xfrm>
              <a:off x="5005" y="3313"/>
              <a:ext cx="387" cy="69"/>
            </a:xfrm>
            <a:custGeom>
              <a:avLst/>
              <a:gdLst/>
              <a:ahLst/>
              <a:cxnLst>
                <a:cxn ang="0">
                  <a:pos x="387" y="12"/>
                </a:cxn>
                <a:cxn ang="0">
                  <a:pos x="387" y="0"/>
                </a:cxn>
                <a:cxn ang="0">
                  <a:pos x="0" y="50"/>
                </a:cxn>
                <a:cxn ang="0">
                  <a:pos x="0" y="69"/>
                </a:cxn>
                <a:cxn ang="0">
                  <a:pos x="387" y="19"/>
                </a:cxn>
                <a:cxn ang="0">
                  <a:pos x="387" y="12"/>
                </a:cxn>
              </a:cxnLst>
              <a:rect l="0" t="0" r="r" b="b"/>
              <a:pathLst>
                <a:path w="387" h="69">
                  <a:moveTo>
                    <a:pt x="387" y="12"/>
                  </a:moveTo>
                  <a:lnTo>
                    <a:pt x="387" y="0"/>
                  </a:lnTo>
                  <a:lnTo>
                    <a:pt x="0" y="50"/>
                  </a:lnTo>
                  <a:lnTo>
                    <a:pt x="0" y="69"/>
                  </a:lnTo>
                  <a:lnTo>
                    <a:pt x="387" y="19"/>
                  </a:lnTo>
                  <a:lnTo>
                    <a:pt x="387" y="12"/>
                  </a:lnTo>
                  <a:close/>
                </a:path>
              </a:pathLst>
            </a:custGeom>
            <a:solidFill>
              <a:srgbClr val="F2F2D8"/>
            </a:solidFill>
            <a:ln w="9525">
              <a:noFill/>
              <a:round/>
              <a:headEnd/>
              <a:tailEnd/>
            </a:ln>
          </p:spPr>
          <p:txBody>
            <a:bodyPr/>
            <a:lstStyle/>
            <a:p>
              <a:endParaRPr lang="en-US">
                <a:solidFill>
                  <a:srgbClr val="003550"/>
                </a:solidFill>
              </a:endParaRPr>
            </a:p>
          </p:txBody>
        </p:sp>
        <p:sp>
          <p:nvSpPr>
            <p:cNvPr id="303" name="Freeform 1294"/>
            <p:cNvSpPr>
              <a:spLocks noChangeAspect="1"/>
            </p:cNvSpPr>
            <p:nvPr/>
          </p:nvSpPr>
          <p:spPr bwMode="auto">
            <a:xfrm>
              <a:off x="5392" y="3313"/>
              <a:ext cx="8" cy="19"/>
            </a:xfrm>
            <a:custGeom>
              <a:avLst/>
              <a:gdLst/>
              <a:ahLst/>
              <a:cxnLst>
                <a:cxn ang="0">
                  <a:pos x="0" y="19"/>
                </a:cxn>
                <a:cxn ang="0">
                  <a:pos x="4" y="19"/>
                </a:cxn>
                <a:cxn ang="0">
                  <a:pos x="4" y="15"/>
                </a:cxn>
                <a:cxn ang="0">
                  <a:pos x="8" y="12"/>
                </a:cxn>
                <a:cxn ang="0">
                  <a:pos x="8" y="8"/>
                </a:cxn>
                <a:cxn ang="0">
                  <a:pos x="8" y="4"/>
                </a:cxn>
                <a:cxn ang="0">
                  <a:pos x="4" y="4"/>
                </a:cxn>
                <a:cxn ang="0">
                  <a:pos x="4" y="0"/>
                </a:cxn>
                <a:cxn ang="0">
                  <a:pos x="0" y="0"/>
                </a:cxn>
                <a:cxn ang="0">
                  <a:pos x="0" y="19"/>
                </a:cxn>
              </a:cxnLst>
              <a:rect l="0" t="0" r="r" b="b"/>
              <a:pathLst>
                <a:path w="8" h="19">
                  <a:moveTo>
                    <a:pt x="0" y="19"/>
                  </a:moveTo>
                  <a:lnTo>
                    <a:pt x="4" y="19"/>
                  </a:lnTo>
                  <a:lnTo>
                    <a:pt x="4" y="15"/>
                  </a:lnTo>
                  <a:lnTo>
                    <a:pt x="8" y="12"/>
                  </a:lnTo>
                  <a:lnTo>
                    <a:pt x="8" y="8"/>
                  </a:lnTo>
                  <a:lnTo>
                    <a:pt x="8" y="4"/>
                  </a:lnTo>
                  <a:lnTo>
                    <a:pt x="4" y="4"/>
                  </a:lnTo>
                  <a:lnTo>
                    <a:pt x="4" y="0"/>
                  </a:lnTo>
                  <a:lnTo>
                    <a:pt x="0" y="0"/>
                  </a:lnTo>
                  <a:lnTo>
                    <a:pt x="0" y="19"/>
                  </a:lnTo>
                  <a:close/>
                </a:path>
              </a:pathLst>
            </a:custGeom>
            <a:solidFill>
              <a:srgbClr val="F2F2D8"/>
            </a:solidFill>
            <a:ln w="9525">
              <a:noFill/>
              <a:round/>
              <a:headEnd/>
              <a:tailEnd/>
            </a:ln>
          </p:spPr>
          <p:txBody>
            <a:bodyPr/>
            <a:lstStyle/>
            <a:p>
              <a:endParaRPr lang="en-US">
                <a:solidFill>
                  <a:srgbClr val="003550"/>
                </a:solidFill>
              </a:endParaRPr>
            </a:p>
          </p:txBody>
        </p:sp>
        <p:sp>
          <p:nvSpPr>
            <p:cNvPr id="304" name="Freeform 1295"/>
            <p:cNvSpPr>
              <a:spLocks noChangeAspect="1"/>
            </p:cNvSpPr>
            <p:nvPr/>
          </p:nvSpPr>
          <p:spPr bwMode="auto">
            <a:xfrm>
              <a:off x="4967" y="3351"/>
              <a:ext cx="459" cy="95"/>
            </a:xfrm>
            <a:custGeom>
              <a:avLst/>
              <a:gdLst/>
              <a:ahLst/>
              <a:cxnLst>
                <a:cxn ang="0">
                  <a:pos x="0" y="95"/>
                </a:cxn>
                <a:cxn ang="0">
                  <a:pos x="38" y="50"/>
                </a:cxn>
                <a:cxn ang="0">
                  <a:pos x="422" y="0"/>
                </a:cxn>
                <a:cxn ang="0">
                  <a:pos x="459" y="38"/>
                </a:cxn>
                <a:cxn ang="0">
                  <a:pos x="0" y="95"/>
                </a:cxn>
              </a:cxnLst>
              <a:rect l="0" t="0" r="r" b="b"/>
              <a:pathLst>
                <a:path w="459" h="95">
                  <a:moveTo>
                    <a:pt x="0" y="95"/>
                  </a:moveTo>
                  <a:lnTo>
                    <a:pt x="38" y="50"/>
                  </a:lnTo>
                  <a:lnTo>
                    <a:pt x="422" y="0"/>
                  </a:lnTo>
                  <a:lnTo>
                    <a:pt x="459" y="38"/>
                  </a:lnTo>
                  <a:lnTo>
                    <a:pt x="0" y="95"/>
                  </a:lnTo>
                  <a:close/>
                </a:path>
              </a:pathLst>
            </a:custGeom>
            <a:solidFill>
              <a:srgbClr val="FFFFE5"/>
            </a:solidFill>
            <a:ln w="9525">
              <a:noFill/>
              <a:round/>
              <a:headEnd/>
              <a:tailEnd/>
            </a:ln>
          </p:spPr>
          <p:txBody>
            <a:bodyPr/>
            <a:lstStyle/>
            <a:p>
              <a:endParaRPr lang="en-US">
                <a:solidFill>
                  <a:srgbClr val="003550"/>
                </a:solidFill>
              </a:endParaRPr>
            </a:p>
          </p:txBody>
        </p:sp>
        <p:sp>
          <p:nvSpPr>
            <p:cNvPr id="305" name="Freeform 1296"/>
            <p:cNvSpPr>
              <a:spLocks noChangeAspect="1"/>
            </p:cNvSpPr>
            <p:nvPr/>
          </p:nvSpPr>
          <p:spPr bwMode="auto">
            <a:xfrm>
              <a:off x="4967" y="3351"/>
              <a:ext cx="459" cy="95"/>
            </a:xfrm>
            <a:custGeom>
              <a:avLst/>
              <a:gdLst/>
              <a:ahLst/>
              <a:cxnLst>
                <a:cxn ang="0">
                  <a:pos x="0" y="95"/>
                </a:cxn>
                <a:cxn ang="0">
                  <a:pos x="38" y="50"/>
                </a:cxn>
                <a:cxn ang="0">
                  <a:pos x="422" y="0"/>
                </a:cxn>
                <a:cxn ang="0">
                  <a:pos x="459" y="38"/>
                </a:cxn>
                <a:cxn ang="0">
                  <a:pos x="0" y="95"/>
                </a:cxn>
              </a:cxnLst>
              <a:rect l="0" t="0" r="r" b="b"/>
              <a:pathLst>
                <a:path w="459" h="95">
                  <a:moveTo>
                    <a:pt x="0" y="95"/>
                  </a:moveTo>
                  <a:lnTo>
                    <a:pt x="38" y="50"/>
                  </a:lnTo>
                  <a:lnTo>
                    <a:pt x="422" y="0"/>
                  </a:lnTo>
                  <a:lnTo>
                    <a:pt x="459" y="38"/>
                  </a:lnTo>
                  <a:lnTo>
                    <a:pt x="0" y="95"/>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6" name="Freeform 1297"/>
            <p:cNvSpPr>
              <a:spLocks noChangeAspect="1"/>
            </p:cNvSpPr>
            <p:nvPr/>
          </p:nvSpPr>
          <p:spPr bwMode="auto">
            <a:xfrm>
              <a:off x="4414" y="2121"/>
              <a:ext cx="553" cy="1321"/>
            </a:xfrm>
            <a:custGeom>
              <a:avLst/>
              <a:gdLst/>
              <a:ahLst/>
              <a:cxnLst>
                <a:cxn ang="0">
                  <a:pos x="553" y="1321"/>
                </a:cxn>
                <a:cxn ang="0">
                  <a:pos x="0" y="1033"/>
                </a:cxn>
                <a:cxn ang="0">
                  <a:pos x="0" y="0"/>
                </a:cxn>
                <a:cxn ang="0">
                  <a:pos x="553" y="122"/>
                </a:cxn>
                <a:cxn ang="0">
                  <a:pos x="553" y="1321"/>
                </a:cxn>
              </a:cxnLst>
              <a:rect l="0" t="0" r="r" b="b"/>
              <a:pathLst>
                <a:path w="553" h="1321">
                  <a:moveTo>
                    <a:pt x="553" y="1321"/>
                  </a:moveTo>
                  <a:lnTo>
                    <a:pt x="0" y="1033"/>
                  </a:lnTo>
                  <a:lnTo>
                    <a:pt x="0" y="0"/>
                  </a:lnTo>
                  <a:lnTo>
                    <a:pt x="553" y="122"/>
                  </a:lnTo>
                  <a:lnTo>
                    <a:pt x="553" y="1321"/>
                  </a:lnTo>
                  <a:close/>
                </a:path>
              </a:pathLst>
            </a:custGeom>
            <a:solidFill>
              <a:srgbClr val="FFFFE5"/>
            </a:solidFill>
            <a:ln w="9525">
              <a:noFill/>
              <a:round/>
              <a:headEnd/>
              <a:tailEnd/>
            </a:ln>
          </p:spPr>
          <p:txBody>
            <a:bodyPr/>
            <a:lstStyle/>
            <a:p>
              <a:endParaRPr lang="en-US">
                <a:solidFill>
                  <a:srgbClr val="003550"/>
                </a:solidFill>
              </a:endParaRPr>
            </a:p>
          </p:txBody>
        </p:sp>
        <p:sp>
          <p:nvSpPr>
            <p:cNvPr id="307" name="Freeform 1298"/>
            <p:cNvSpPr>
              <a:spLocks noChangeAspect="1"/>
            </p:cNvSpPr>
            <p:nvPr/>
          </p:nvSpPr>
          <p:spPr bwMode="auto">
            <a:xfrm>
              <a:off x="4414" y="2121"/>
              <a:ext cx="553" cy="1321"/>
            </a:xfrm>
            <a:custGeom>
              <a:avLst/>
              <a:gdLst/>
              <a:ahLst/>
              <a:cxnLst>
                <a:cxn ang="0">
                  <a:pos x="553" y="1321"/>
                </a:cxn>
                <a:cxn ang="0">
                  <a:pos x="0" y="1033"/>
                </a:cxn>
                <a:cxn ang="0">
                  <a:pos x="0" y="0"/>
                </a:cxn>
                <a:cxn ang="0">
                  <a:pos x="553" y="122"/>
                </a:cxn>
                <a:cxn ang="0">
                  <a:pos x="553" y="1321"/>
                </a:cxn>
              </a:cxnLst>
              <a:rect l="0" t="0" r="r" b="b"/>
              <a:pathLst>
                <a:path w="553" h="1321">
                  <a:moveTo>
                    <a:pt x="553" y="1321"/>
                  </a:moveTo>
                  <a:lnTo>
                    <a:pt x="0" y="1033"/>
                  </a:lnTo>
                  <a:lnTo>
                    <a:pt x="0" y="0"/>
                  </a:lnTo>
                  <a:lnTo>
                    <a:pt x="553" y="122"/>
                  </a:lnTo>
                  <a:lnTo>
                    <a:pt x="553" y="1321"/>
                  </a:lnTo>
                </a:path>
              </a:pathLst>
            </a:custGeom>
            <a:noFill/>
            <a:ln w="6350">
              <a:solidFill>
                <a:srgbClr val="000000"/>
              </a:solidFill>
              <a:prstDash val="solid"/>
              <a:round/>
              <a:headEnd/>
              <a:tailEnd/>
            </a:ln>
          </p:spPr>
          <p:txBody>
            <a:bodyPr/>
            <a:lstStyle/>
            <a:p>
              <a:endParaRPr lang="en-US">
                <a:solidFill>
                  <a:srgbClr val="003550"/>
                </a:solidFill>
              </a:endParaRPr>
            </a:p>
          </p:txBody>
        </p:sp>
        <p:sp>
          <p:nvSpPr>
            <p:cNvPr id="308" name="Freeform 1299"/>
            <p:cNvSpPr>
              <a:spLocks noChangeAspect="1"/>
            </p:cNvSpPr>
            <p:nvPr/>
          </p:nvSpPr>
          <p:spPr bwMode="auto">
            <a:xfrm>
              <a:off x="4414" y="2072"/>
              <a:ext cx="1012" cy="171"/>
            </a:xfrm>
            <a:custGeom>
              <a:avLst/>
              <a:gdLst/>
              <a:ahLst/>
              <a:cxnLst>
                <a:cxn ang="0">
                  <a:pos x="0" y="53"/>
                </a:cxn>
                <a:cxn ang="0">
                  <a:pos x="429" y="0"/>
                </a:cxn>
                <a:cxn ang="0">
                  <a:pos x="1012" y="114"/>
                </a:cxn>
                <a:cxn ang="0">
                  <a:pos x="553" y="171"/>
                </a:cxn>
                <a:cxn ang="0">
                  <a:pos x="0" y="53"/>
                </a:cxn>
              </a:cxnLst>
              <a:rect l="0" t="0" r="r" b="b"/>
              <a:pathLst>
                <a:path w="1012" h="171">
                  <a:moveTo>
                    <a:pt x="0" y="53"/>
                  </a:moveTo>
                  <a:lnTo>
                    <a:pt x="429" y="0"/>
                  </a:lnTo>
                  <a:lnTo>
                    <a:pt x="1012" y="114"/>
                  </a:lnTo>
                  <a:lnTo>
                    <a:pt x="553" y="171"/>
                  </a:lnTo>
                  <a:lnTo>
                    <a:pt x="0" y="53"/>
                  </a:lnTo>
                  <a:close/>
                </a:path>
              </a:pathLst>
            </a:custGeom>
            <a:solidFill>
              <a:srgbClr val="F2F2D8"/>
            </a:solidFill>
            <a:ln w="9525">
              <a:noFill/>
              <a:round/>
              <a:headEnd/>
              <a:tailEnd/>
            </a:ln>
          </p:spPr>
          <p:txBody>
            <a:bodyPr/>
            <a:lstStyle/>
            <a:p>
              <a:endParaRPr lang="en-US">
                <a:solidFill>
                  <a:srgbClr val="003550"/>
                </a:solidFill>
              </a:endParaRPr>
            </a:p>
          </p:txBody>
        </p:sp>
        <p:sp>
          <p:nvSpPr>
            <p:cNvPr id="309" name="Freeform 1300"/>
            <p:cNvSpPr>
              <a:spLocks noChangeAspect="1"/>
            </p:cNvSpPr>
            <p:nvPr/>
          </p:nvSpPr>
          <p:spPr bwMode="auto">
            <a:xfrm>
              <a:off x="4414" y="2072"/>
              <a:ext cx="1012" cy="171"/>
            </a:xfrm>
            <a:custGeom>
              <a:avLst/>
              <a:gdLst/>
              <a:ahLst/>
              <a:cxnLst>
                <a:cxn ang="0">
                  <a:pos x="0" y="53"/>
                </a:cxn>
                <a:cxn ang="0">
                  <a:pos x="429" y="0"/>
                </a:cxn>
                <a:cxn ang="0">
                  <a:pos x="1012" y="114"/>
                </a:cxn>
                <a:cxn ang="0">
                  <a:pos x="553" y="171"/>
                </a:cxn>
                <a:cxn ang="0">
                  <a:pos x="0" y="53"/>
                </a:cxn>
              </a:cxnLst>
              <a:rect l="0" t="0" r="r" b="b"/>
              <a:pathLst>
                <a:path w="1012" h="171">
                  <a:moveTo>
                    <a:pt x="0" y="53"/>
                  </a:moveTo>
                  <a:lnTo>
                    <a:pt x="429" y="0"/>
                  </a:lnTo>
                  <a:lnTo>
                    <a:pt x="1012" y="114"/>
                  </a:lnTo>
                  <a:lnTo>
                    <a:pt x="553" y="171"/>
                  </a:lnTo>
                  <a:lnTo>
                    <a:pt x="0" y="53"/>
                  </a:lnTo>
                </a:path>
              </a:pathLst>
            </a:custGeom>
            <a:noFill/>
            <a:ln w="6350">
              <a:solidFill>
                <a:srgbClr val="000000"/>
              </a:solidFill>
              <a:prstDash val="solid"/>
              <a:round/>
              <a:headEnd/>
              <a:tailEnd/>
            </a:ln>
          </p:spPr>
          <p:txBody>
            <a:bodyPr/>
            <a:lstStyle/>
            <a:p>
              <a:endParaRPr lang="en-US">
                <a:solidFill>
                  <a:srgbClr val="003550"/>
                </a:solidFill>
              </a:endParaRPr>
            </a:p>
          </p:txBody>
        </p:sp>
      </p:grpSp>
      <p:grpSp>
        <p:nvGrpSpPr>
          <p:cNvPr id="310" name="Group 5"/>
          <p:cNvGrpSpPr>
            <a:grpSpLocks/>
          </p:cNvGrpSpPr>
          <p:nvPr/>
        </p:nvGrpSpPr>
        <p:grpSpPr bwMode="auto">
          <a:xfrm>
            <a:off x="2571736" y="2786321"/>
            <a:ext cx="1354242" cy="963759"/>
            <a:chOff x="1112" y="1760"/>
            <a:chExt cx="1360" cy="865"/>
          </a:xfrm>
        </p:grpSpPr>
        <p:grpSp>
          <p:nvGrpSpPr>
            <p:cNvPr id="311" name="Group 6"/>
            <p:cNvGrpSpPr>
              <a:grpSpLocks noChangeAspect="1"/>
            </p:cNvGrpSpPr>
            <p:nvPr/>
          </p:nvGrpSpPr>
          <p:grpSpPr bwMode="auto">
            <a:xfrm flipH="1">
              <a:off x="1791" y="2007"/>
              <a:ext cx="681" cy="618"/>
              <a:chOff x="480" y="2072"/>
              <a:chExt cx="1360" cy="1234"/>
            </a:xfrm>
          </p:grpSpPr>
          <p:grpSp>
            <p:nvGrpSpPr>
              <p:cNvPr id="313" name="Group 7"/>
              <p:cNvGrpSpPr>
                <a:grpSpLocks noChangeAspect="1"/>
              </p:cNvGrpSpPr>
              <p:nvPr/>
            </p:nvGrpSpPr>
            <p:grpSpPr bwMode="auto">
              <a:xfrm>
                <a:off x="480" y="2072"/>
                <a:ext cx="1360" cy="1234"/>
                <a:chOff x="480" y="2072"/>
                <a:chExt cx="1360" cy="1234"/>
              </a:xfrm>
            </p:grpSpPr>
            <p:sp>
              <p:nvSpPr>
                <p:cNvPr id="551" name="Freeform 8"/>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FFFFFF"/>
                    </a:solidFill>
                  </a:endParaRPr>
                </a:p>
              </p:txBody>
            </p:sp>
            <p:sp>
              <p:nvSpPr>
                <p:cNvPr id="552" name="Freeform 9"/>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53" name="Freeform 10"/>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54" name="Freeform 11"/>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55" name="Freeform 12"/>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56" name="Freeform 13"/>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557" name="Freeform 14"/>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FFFFFF"/>
                    </a:solidFill>
                  </a:endParaRPr>
                </a:p>
              </p:txBody>
            </p:sp>
            <p:sp>
              <p:nvSpPr>
                <p:cNvPr id="558" name="Freeform 15"/>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FFFFFF"/>
                    </a:solidFill>
                  </a:endParaRPr>
                </a:p>
              </p:txBody>
            </p:sp>
            <p:sp>
              <p:nvSpPr>
                <p:cNvPr id="559" name="Freeform 16"/>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560" name="Freeform 17"/>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FFFFFF"/>
                    </a:solidFill>
                  </a:endParaRPr>
                </a:p>
              </p:txBody>
            </p:sp>
            <p:sp>
              <p:nvSpPr>
                <p:cNvPr id="561" name="Freeform 18"/>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FFFFFF"/>
                    </a:solidFill>
                  </a:endParaRPr>
                </a:p>
              </p:txBody>
            </p:sp>
            <p:sp>
              <p:nvSpPr>
                <p:cNvPr id="562" name="Freeform 19"/>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FFFFFF"/>
                    </a:solidFill>
                  </a:endParaRPr>
                </a:p>
              </p:txBody>
            </p:sp>
            <p:sp>
              <p:nvSpPr>
                <p:cNvPr id="563" name="Freeform 20"/>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FFFFFF"/>
                    </a:solidFill>
                  </a:endParaRPr>
                </a:p>
              </p:txBody>
            </p:sp>
            <p:sp>
              <p:nvSpPr>
                <p:cNvPr id="564"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FFFFFF"/>
                    </a:solidFill>
                  </a:endParaRPr>
                </a:p>
              </p:txBody>
            </p:sp>
            <p:sp>
              <p:nvSpPr>
                <p:cNvPr id="565" name="Freeform 22"/>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66"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FFFFFF"/>
                    </a:solidFill>
                  </a:endParaRPr>
                </a:p>
              </p:txBody>
            </p:sp>
            <p:sp>
              <p:nvSpPr>
                <p:cNvPr id="567" name="Freeform 24"/>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68"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FFFFFF"/>
                    </a:solidFill>
                  </a:endParaRPr>
                </a:p>
              </p:txBody>
            </p:sp>
            <p:sp>
              <p:nvSpPr>
                <p:cNvPr id="569" name="Freeform 26"/>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70" name="Freeform 27"/>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FFFFFF"/>
                    </a:solidFill>
                  </a:endParaRPr>
                </a:p>
              </p:txBody>
            </p:sp>
            <p:sp>
              <p:nvSpPr>
                <p:cNvPr id="571" name="Freeform 28"/>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FFFFFF"/>
                    </a:solidFill>
                  </a:endParaRPr>
                </a:p>
              </p:txBody>
            </p:sp>
            <p:sp>
              <p:nvSpPr>
                <p:cNvPr id="572" name="Freeform 29"/>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FFFFFF"/>
                    </a:solidFill>
                  </a:endParaRPr>
                </a:p>
              </p:txBody>
            </p:sp>
            <p:sp>
              <p:nvSpPr>
                <p:cNvPr id="573" name="Freeform 30"/>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FFFFFF"/>
                    </a:solidFill>
                  </a:endParaRPr>
                </a:p>
              </p:txBody>
            </p:sp>
            <p:sp>
              <p:nvSpPr>
                <p:cNvPr id="574"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575" name="Freeform 32"/>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76"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577" name="Freeform 34"/>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78"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579" name="Freeform 36"/>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80"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FFFFFF"/>
                    </a:solidFill>
                  </a:endParaRPr>
                </a:p>
              </p:txBody>
            </p:sp>
            <p:sp>
              <p:nvSpPr>
                <p:cNvPr id="581" name="Freeform 38"/>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82"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583" name="Freeform 40"/>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84"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FFFFFF"/>
                    </a:solidFill>
                  </a:endParaRPr>
                </a:p>
              </p:txBody>
            </p:sp>
            <p:sp>
              <p:nvSpPr>
                <p:cNvPr id="585" name="Freeform 42"/>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86" name="Line 43"/>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FFFFFF"/>
                    </a:solidFill>
                  </a:endParaRPr>
                </a:p>
              </p:txBody>
            </p:sp>
            <p:sp>
              <p:nvSpPr>
                <p:cNvPr id="587" name="Line 44"/>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588" name="Line 45"/>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589" name="Line 46"/>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590"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FFFFFF"/>
                    </a:solidFill>
                  </a:endParaRPr>
                </a:p>
              </p:txBody>
            </p:sp>
            <p:sp>
              <p:nvSpPr>
                <p:cNvPr id="591" name="Freeform 48"/>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92"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FFFFFF"/>
                    </a:solidFill>
                  </a:endParaRPr>
                </a:p>
              </p:txBody>
            </p:sp>
            <p:sp>
              <p:nvSpPr>
                <p:cNvPr id="593" name="Freeform 50"/>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94"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FFFFFF"/>
                    </a:solidFill>
                  </a:endParaRPr>
                </a:p>
              </p:txBody>
            </p:sp>
            <p:sp>
              <p:nvSpPr>
                <p:cNvPr id="595" name="Freeform 52"/>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96"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FFFFFF"/>
                    </a:solidFill>
                  </a:endParaRPr>
                </a:p>
              </p:txBody>
            </p:sp>
            <p:sp>
              <p:nvSpPr>
                <p:cNvPr id="597" name="Freeform 54"/>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98"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99" name="Freeform 56"/>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00"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FFFFFF"/>
                    </a:solidFill>
                  </a:endParaRPr>
                </a:p>
              </p:txBody>
            </p:sp>
            <p:sp>
              <p:nvSpPr>
                <p:cNvPr id="601" name="Freeform 58"/>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02"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FFFFFF"/>
                    </a:solidFill>
                  </a:endParaRPr>
                </a:p>
              </p:txBody>
            </p:sp>
            <p:sp>
              <p:nvSpPr>
                <p:cNvPr id="603" name="Freeform 60"/>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04"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FFFFFF"/>
                    </a:solidFill>
                  </a:endParaRPr>
                </a:p>
              </p:txBody>
            </p:sp>
            <p:sp>
              <p:nvSpPr>
                <p:cNvPr id="605" name="Freeform 62"/>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06" name="Line 63"/>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FFFFFF"/>
                    </a:solidFill>
                  </a:endParaRPr>
                </a:p>
              </p:txBody>
            </p:sp>
            <p:sp>
              <p:nvSpPr>
                <p:cNvPr id="607" name="Line 64"/>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FFFFFF"/>
                    </a:solidFill>
                  </a:endParaRPr>
                </a:p>
              </p:txBody>
            </p:sp>
            <p:sp>
              <p:nvSpPr>
                <p:cNvPr id="608"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609" name="Freeform 66"/>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10"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FFFFFF"/>
                    </a:solidFill>
                  </a:endParaRPr>
                </a:p>
              </p:txBody>
            </p:sp>
            <p:sp>
              <p:nvSpPr>
                <p:cNvPr id="611" name="Freeform 68"/>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12"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FFFFFF"/>
                    </a:solidFill>
                  </a:endParaRPr>
                </a:p>
              </p:txBody>
            </p:sp>
            <p:sp>
              <p:nvSpPr>
                <p:cNvPr id="613" name="Freeform 70"/>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14"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FFFFFF"/>
                    </a:solidFill>
                  </a:endParaRPr>
                </a:p>
              </p:txBody>
            </p:sp>
            <p:sp>
              <p:nvSpPr>
                <p:cNvPr id="615" name="Freeform 72"/>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16"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617" name="Freeform 74"/>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18"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FFFFFF"/>
                    </a:solidFill>
                  </a:endParaRPr>
                </a:p>
              </p:txBody>
            </p:sp>
            <p:sp>
              <p:nvSpPr>
                <p:cNvPr id="619" name="Freeform 76"/>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0"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621" name="Freeform 78"/>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2" name="Freeform 79"/>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FFFFFF"/>
                    </a:solidFill>
                  </a:endParaRPr>
                </a:p>
              </p:txBody>
            </p:sp>
            <p:sp>
              <p:nvSpPr>
                <p:cNvPr id="623" name="Freeform 80"/>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4"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625" name="Freeform 82"/>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6" name="Line 83"/>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627" name="Freeform 84"/>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8" name="Freeform 85"/>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29" name="Freeform 86"/>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FFFFFF"/>
                    </a:solidFill>
                  </a:endParaRPr>
                </a:p>
              </p:txBody>
            </p:sp>
            <p:sp>
              <p:nvSpPr>
                <p:cNvPr id="630" name="Freeform 87"/>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631" name="Freeform 88"/>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2" name="Freeform 89"/>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3" name="Freeform 90"/>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4" name="Freeform 91"/>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5" name="Freeform 92"/>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6" name="Freeform 93"/>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7" name="Freeform 94"/>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38" name="Freeform 95"/>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639" name="Freeform 96"/>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0" name="Freeform 97"/>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1" name="Freeform 98"/>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2" name="Freeform 99"/>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3" name="Freeform 100"/>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4" name="Freeform 101"/>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645" name="Freeform 102"/>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6" name="Freeform 103"/>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7" name="Freeform 104"/>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8" name="Freeform 105"/>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49" name="Freeform 106"/>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0" name="Freeform 107"/>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651" name="Freeform 108"/>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652" name="Freeform 109"/>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3" name="Freeform 110"/>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4" name="Freeform 111"/>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5" name="Freeform 112"/>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6" name="Freeform 113"/>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7" name="Freeform 114"/>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8" name="Freeform 115"/>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59" name="Freeform 116"/>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FFFFFF"/>
                    </a:solidFill>
                  </a:endParaRPr>
                </a:p>
              </p:txBody>
            </p:sp>
            <p:sp>
              <p:nvSpPr>
                <p:cNvPr id="660" name="Freeform 117"/>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1" name="Freeform 118"/>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2" name="Rectangle 119"/>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FFFFFF"/>
                    </a:solidFill>
                  </a:endParaRPr>
                </a:p>
              </p:txBody>
            </p:sp>
            <p:sp>
              <p:nvSpPr>
                <p:cNvPr id="663" name="Freeform 120"/>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4" name="Freeform 121"/>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5" name="Freeform 122"/>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FFFFFF"/>
                    </a:solidFill>
                  </a:endParaRPr>
                </a:p>
              </p:txBody>
            </p:sp>
            <p:sp>
              <p:nvSpPr>
                <p:cNvPr id="666" name="Freeform 123"/>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7" name="Freeform 124"/>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8" name="Freeform 125"/>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69" name="Freeform 126"/>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70" name="Freeform 127"/>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71" name="Freeform 128"/>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72" name="Freeform 129"/>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673" name="Freeform 130"/>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674" name="Freeform 131"/>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675" name="Freeform 132"/>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676" name="Freeform 133"/>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677" name="Freeform 134"/>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678" name="Freeform 135"/>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FFFFFF"/>
                    </a:solidFill>
                  </a:endParaRPr>
                </a:p>
              </p:txBody>
            </p:sp>
            <p:sp>
              <p:nvSpPr>
                <p:cNvPr id="679"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FFFFFF"/>
                    </a:solidFill>
                  </a:endParaRPr>
                </a:p>
              </p:txBody>
            </p:sp>
            <p:sp>
              <p:nvSpPr>
                <p:cNvPr id="680" name="Freeform 137"/>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81" name="Freeform 138"/>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FFFFFF"/>
                    </a:solidFill>
                  </a:endParaRPr>
                </a:p>
              </p:txBody>
            </p:sp>
            <p:sp>
              <p:nvSpPr>
                <p:cNvPr id="682" name="Freeform 139"/>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83" name="Freeform 140"/>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FFFFFF"/>
                    </a:solidFill>
                  </a:endParaRPr>
                </a:p>
              </p:txBody>
            </p:sp>
            <p:sp>
              <p:nvSpPr>
                <p:cNvPr id="684" name="Freeform 141"/>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85"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FFFFFF"/>
                    </a:solidFill>
                  </a:endParaRPr>
                </a:p>
              </p:txBody>
            </p:sp>
            <p:sp>
              <p:nvSpPr>
                <p:cNvPr id="686" name="Freeform 143"/>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87"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FFFFFF"/>
                    </a:solidFill>
                  </a:endParaRPr>
                </a:p>
              </p:txBody>
            </p:sp>
            <p:sp>
              <p:nvSpPr>
                <p:cNvPr id="688" name="Freeform 145"/>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89"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FFFFFF"/>
                    </a:solidFill>
                  </a:endParaRPr>
                </a:p>
              </p:txBody>
            </p:sp>
            <p:sp>
              <p:nvSpPr>
                <p:cNvPr id="690" name="Freeform 147"/>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91"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FFFFFF"/>
                    </a:solidFill>
                  </a:endParaRPr>
                </a:p>
              </p:txBody>
            </p:sp>
            <p:sp>
              <p:nvSpPr>
                <p:cNvPr id="692" name="Freeform 149"/>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93"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FFFFFF"/>
                    </a:solidFill>
                  </a:endParaRPr>
                </a:p>
              </p:txBody>
            </p:sp>
            <p:sp>
              <p:nvSpPr>
                <p:cNvPr id="694" name="Freeform 151"/>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95" name="Freeform 152"/>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FFFFFF"/>
                    </a:solidFill>
                  </a:endParaRPr>
                </a:p>
              </p:txBody>
            </p:sp>
            <p:sp>
              <p:nvSpPr>
                <p:cNvPr id="696"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FFFFFF"/>
                    </a:solidFill>
                  </a:endParaRPr>
                </a:p>
              </p:txBody>
            </p:sp>
            <p:sp>
              <p:nvSpPr>
                <p:cNvPr id="697" name="Freeform 154"/>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698" name="Line 155"/>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FFFFFF"/>
                    </a:solidFill>
                  </a:endParaRPr>
                </a:p>
              </p:txBody>
            </p:sp>
            <p:sp>
              <p:nvSpPr>
                <p:cNvPr id="699" name="Freeform 156"/>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FFFFFF"/>
                    </a:solidFill>
                  </a:endParaRPr>
                </a:p>
              </p:txBody>
            </p:sp>
            <p:sp>
              <p:nvSpPr>
                <p:cNvPr id="700"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FFFFFF"/>
                    </a:solidFill>
                  </a:endParaRPr>
                </a:p>
              </p:txBody>
            </p:sp>
            <p:sp>
              <p:nvSpPr>
                <p:cNvPr id="701" name="Freeform 158"/>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02" name="Freeform 159"/>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FFFFFF"/>
                    </a:solidFill>
                  </a:endParaRPr>
                </a:p>
              </p:txBody>
            </p:sp>
            <p:sp>
              <p:nvSpPr>
                <p:cNvPr id="703" name="Freeform 160"/>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FFFFFF"/>
                    </a:solidFill>
                  </a:endParaRPr>
                </a:p>
              </p:txBody>
            </p:sp>
            <p:sp>
              <p:nvSpPr>
                <p:cNvPr id="704" name="Freeform 16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705" name="Freeform 16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706" name="Freeform 16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707" name="Freeform 16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708" name="Freeform 16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709" name="Freeform 16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710" name="Freeform 16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711" name="Freeform 16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12" name="Freeform 16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713" name="Freeform 17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714" name="Freeform 171"/>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FFFFFF"/>
                    </a:solidFill>
                  </a:endParaRPr>
                </a:p>
              </p:txBody>
            </p:sp>
            <p:sp>
              <p:nvSpPr>
                <p:cNvPr id="715" name="Freeform 172"/>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FFFFFF"/>
                    </a:solidFill>
                  </a:endParaRPr>
                </a:p>
              </p:txBody>
            </p:sp>
            <p:sp>
              <p:nvSpPr>
                <p:cNvPr id="716" name="Freeform 173"/>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FFFFFF"/>
                    </a:solidFill>
                  </a:endParaRPr>
                </a:p>
              </p:txBody>
            </p:sp>
            <p:sp>
              <p:nvSpPr>
                <p:cNvPr id="717" name="Freeform 174"/>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FFFFFF"/>
                    </a:solidFill>
                  </a:endParaRPr>
                </a:p>
              </p:txBody>
            </p:sp>
            <p:sp>
              <p:nvSpPr>
                <p:cNvPr id="718" name="Freeform 175"/>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719" name="Freeform 176"/>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FFFFFF"/>
                    </a:solidFill>
                  </a:endParaRPr>
                </a:p>
              </p:txBody>
            </p:sp>
            <p:sp>
              <p:nvSpPr>
                <p:cNvPr id="720" name="Freeform 177"/>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721" name="Freeform 178"/>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FFFFFF"/>
                    </a:solidFill>
                  </a:endParaRPr>
                </a:p>
              </p:txBody>
            </p:sp>
            <p:sp>
              <p:nvSpPr>
                <p:cNvPr id="722" name="Freeform 179"/>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FFFFFF"/>
                    </a:solidFill>
                  </a:endParaRPr>
                </a:p>
              </p:txBody>
            </p:sp>
            <p:sp>
              <p:nvSpPr>
                <p:cNvPr id="723" name="Freeform 180"/>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724" name="Freeform 181"/>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25" name="Freeform 182"/>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726" name="Freeform 183"/>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727" name="Freeform 184"/>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728" name="Freeform 185"/>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729" name="Freeform 186"/>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730" name="Freeform 187"/>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731" name="Freeform 188"/>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732" name="Freeform 189"/>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33" name="Freeform 190"/>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734" name="Freeform 191"/>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735" name="Freeform 192"/>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FFFFFF"/>
                    </a:solidFill>
                  </a:endParaRPr>
                </a:p>
              </p:txBody>
            </p:sp>
            <p:sp>
              <p:nvSpPr>
                <p:cNvPr id="736" name="Freeform 193"/>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37" name="Freeform 194"/>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38" name="Freeform 195"/>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39" name="Freeform 196"/>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0" name="Freeform 197"/>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1" name="Freeform 198"/>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2" name="Freeform 199"/>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3" name="Freeform 200"/>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4" name="Freeform 201"/>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5"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FFFFFF"/>
                    </a:solidFill>
                  </a:endParaRPr>
                </a:p>
              </p:txBody>
            </p:sp>
            <p:sp>
              <p:nvSpPr>
                <p:cNvPr id="746" name="Freeform 203"/>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47" name="Freeform 204"/>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FFFFFF"/>
                    </a:solidFill>
                  </a:endParaRPr>
                </a:p>
              </p:txBody>
            </p:sp>
            <p:sp>
              <p:nvSpPr>
                <p:cNvPr id="748" name="Freeform 205"/>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749" name="Freeform 206"/>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FFFFFF"/>
                    </a:solidFill>
                  </a:endParaRPr>
                </a:p>
              </p:txBody>
            </p:sp>
            <p:sp>
              <p:nvSpPr>
                <p:cNvPr id="750" name="Freeform 207"/>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grpSp>
          <p:grpSp>
            <p:nvGrpSpPr>
              <p:cNvPr id="314" name="Group 208"/>
              <p:cNvGrpSpPr>
                <a:grpSpLocks noChangeAspect="1"/>
              </p:cNvGrpSpPr>
              <p:nvPr/>
            </p:nvGrpSpPr>
            <p:grpSpPr bwMode="auto">
              <a:xfrm>
                <a:off x="1101" y="2941"/>
                <a:ext cx="696" cy="308"/>
                <a:chOff x="1101" y="2941"/>
                <a:chExt cx="696" cy="308"/>
              </a:xfrm>
            </p:grpSpPr>
            <p:sp>
              <p:nvSpPr>
                <p:cNvPr id="351" name="Freeform 209"/>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52" name="Freeform 210"/>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53" name="Freeform 211"/>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54" name="Freeform 212"/>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FFFFFF"/>
                    </a:solidFill>
                  </a:endParaRPr>
                </a:p>
              </p:txBody>
            </p:sp>
            <p:sp>
              <p:nvSpPr>
                <p:cNvPr id="355" name="Freeform 213"/>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FFFFFF"/>
                    </a:solidFill>
                  </a:endParaRPr>
                </a:p>
              </p:txBody>
            </p:sp>
            <p:sp>
              <p:nvSpPr>
                <p:cNvPr id="356" name="Freeform 214"/>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FFFFFF"/>
                    </a:solidFill>
                  </a:endParaRPr>
                </a:p>
              </p:txBody>
            </p:sp>
            <p:sp>
              <p:nvSpPr>
                <p:cNvPr id="357" name="Freeform 215"/>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58" name="Freeform 216"/>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59" name="Freeform 217"/>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0" name="Freeform 218"/>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1" name="Freeform 219"/>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FFFFFF"/>
                    </a:solidFill>
                  </a:endParaRPr>
                </a:p>
              </p:txBody>
            </p:sp>
            <p:sp>
              <p:nvSpPr>
                <p:cNvPr id="362" name="Freeform 220"/>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363" name="Freeform 221"/>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FFFFFF"/>
                    </a:solidFill>
                  </a:endParaRPr>
                </a:p>
              </p:txBody>
            </p:sp>
            <p:sp>
              <p:nvSpPr>
                <p:cNvPr id="364" name="Freeform 222"/>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5" name="Freeform 223"/>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6" name="Freeform 224"/>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7" name="Freeform 225"/>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68" name="Freeform 226"/>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FFFFFF"/>
                    </a:solidFill>
                  </a:endParaRPr>
                </a:p>
              </p:txBody>
            </p:sp>
            <p:sp>
              <p:nvSpPr>
                <p:cNvPr id="369" name="Freeform 227"/>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FFFFFF"/>
                    </a:solidFill>
                  </a:endParaRPr>
                </a:p>
              </p:txBody>
            </p:sp>
            <p:sp>
              <p:nvSpPr>
                <p:cNvPr id="370"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FFFFFF"/>
                    </a:solidFill>
                  </a:endParaRPr>
                </a:p>
              </p:txBody>
            </p:sp>
            <p:sp>
              <p:nvSpPr>
                <p:cNvPr id="371" name="Freeform 229"/>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2" name="Freeform 230"/>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FFFFFF"/>
                    </a:solidFill>
                  </a:endParaRPr>
                </a:p>
              </p:txBody>
            </p:sp>
            <p:sp>
              <p:nvSpPr>
                <p:cNvPr id="373" name="Freeform 231"/>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374" name="Freeform 232"/>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FFFFFF"/>
                    </a:solidFill>
                  </a:endParaRPr>
                </a:p>
              </p:txBody>
            </p:sp>
            <p:sp>
              <p:nvSpPr>
                <p:cNvPr id="375" name="Freeform 233"/>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6" name="Freeform 234"/>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7" name="Freeform 235"/>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8" name="Freeform 236"/>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9" name="Freeform 237"/>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0" name="Freeform 238"/>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1" name="Freeform 239"/>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2" name="Freeform 240"/>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3" name="Freeform 241"/>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4" name="Freeform 242"/>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5" name="Freeform 243"/>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6" name="Freeform 244"/>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7" name="Freeform 245"/>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8" name="Freeform 246"/>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FFFFFF"/>
                    </a:solidFill>
                  </a:endParaRPr>
                </a:p>
              </p:txBody>
            </p:sp>
            <p:sp>
              <p:nvSpPr>
                <p:cNvPr id="389" name="Freeform 247"/>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FFFFFF"/>
                    </a:solidFill>
                  </a:endParaRPr>
                </a:p>
              </p:txBody>
            </p:sp>
            <p:sp>
              <p:nvSpPr>
                <p:cNvPr id="390" name="Freeform 248"/>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FFFFFF"/>
                    </a:solidFill>
                  </a:endParaRPr>
                </a:p>
              </p:txBody>
            </p:sp>
            <p:sp>
              <p:nvSpPr>
                <p:cNvPr id="391" name="Freeform 249"/>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92" name="Freeform 250"/>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FFFFFF"/>
                    </a:solidFill>
                  </a:endParaRPr>
                </a:p>
              </p:txBody>
            </p:sp>
            <p:sp>
              <p:nvSpPr>
                <p:cNvPr id="393" name="Freeform 251"/>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FFFFFF"/>
                    </a:solidFill>
                  </a:endParaRPr>
                </a:p>
              </p:txBody>
            </p:sp>
            <p:sp>
              <p:nvSpPr>
                <p:cNvPr id="394" name="Freeform 252"/>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5" name="Freeform 253"/>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6" name="Freeform 254"/>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7" name="Freeform 255"/>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8"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FFFFFF"/>
                    </a:solidFill>
                  </a:endParaRPr>
                </a:p>
              </p:txBody>
            </p:sp>
            <p:sp>
              <p:nvSpPr>
                <p:cNvPr id="399" name="Freeform 257"/>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0"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FFFFFF"/>
                    </a:solidFill>
                  </a:endParaRPr>
                </a:p>
              </p:txBody>
            </p:sp>
            <p:sp>
              <p:nvSpPr>
                <p:cNvPr id="401" name="Freeform 259"/>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2" name="Freeform 260"/>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FFFFFF"/>
                    </a:solidFill>
                  </a:endParaRPr>
                </a:p>
              </p:txBody>
            </p:sp>
            <p:sp>
              <p:nvSpPr>
                <p:cNvPr id="403" name="Freeform 261"/>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404" name="Freeform 262"/>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405" name="Freeform 263"/>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6" name="Freeform 264"/>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7" name="Freeform 265"/>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8" name="Freeform 266"/>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409" name="Freeform 267"/>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410" name="Freeform 268"/>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1" name="Freeform 269"/>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2" name="Freeform 270"/>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3" name="Freeform 271"/>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414" name="Freeform 272"/>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415" name="Freeform 273"/>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6" name="Freeform 274"/>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7" name="Freeform 275"/>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8" name="Freeform 276"/>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FFFFFF"/>
                    </a:solidFill>
                  </a:endParaRPr>
                </a:p>
              </p:txBody>
            </p:sp>
            <p:sp>
              <p:nvSpPr>
                <p:cNvPr id="419" name="Freeform 277"/>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420" name="Freeform 278"/>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1" name="Freeform 279"/>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2" name="Freeform 280"/>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FFFFFF"/>
                    </a:solidFill>
                  </a:endParaRPr>
                </a:p>
              </p:txBody>
            </p:sp>
            <p:sp>
              <p:nvSpPr>
                <p:cNvPr id="423" name="Freeform 281"/>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FFFFFF"/>
                    </a:solidFill>
                  </a:endParaRPr>
                </a:p>
              </p:txBody>
            </p:sp>
            <p:sp>
              <p:nvSpPr>
                <p:cNvPr id="424" name="Freeform 282"/>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425" name="Freeform 283"/>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6" name="Freeform 284"/>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7" name="Freeform 285"/>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8" name="Freeform 286"/>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429" name="Freeform 287"/>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430" name="Freeform 288"/>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1" name="Freeform 289"/>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2" name="Freeform 290"/>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3" name="Freeform 291"/>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FFFFFF"/>
                    </a:solidFill>
                  </a:endParaRPr>
                </a:p>
              </p:txBody>
            </p:sp>
            <p:sp>
              <p:nvSpPr>
                <p:cNvPr id="434"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FFFFFF"/>
                    </a:solidFill>
                  </a:endParaRPr>
                </a:p>
              </p:txBody>
            </p:sp>
            <p:sp>
              <p:nvSpPr>
                <p:cNvPr id="435" name="Freeform 293"/>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6" name="Freeform 294"/>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437" name="Freeform 295"/>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FFFFFF"/>
                    </a:solidFill>
                  </a:endParaRPr>
                </a:p>
              </p:txBody>
            </p:sp>
            <p:sp>
              <p:nvSpPr>
                <p:cNvPr id="438" name="Freeform 296"/>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9" name="Freeform 297"/>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0" name="Freeform 298"/>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1" name="Freeform 299"/>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442" name="Freeform 300"/>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443" name="Freeform 301"/>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444" name="Freeform 302"/>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5" name="Freeform 303"/>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6" name="Freeform 304"/>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7" name="Freeform 305"/>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FFFFFF"/>
                    </a:solidFill>
                  </a:endParaRPr>
                </a:p>
              </p:txBody>
            </p:sp>
            <p:sp>
              <p:nvSpPr>
                <p:cNvPr id="448" name="Freeform 306"/>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FFFFFF"/>
                    </a:solidFill>
                  </a:endParaRPr>
                </a:p>
              </p:txBody>
            </p:sp>
            <p:sp>
              <p:nvSpPr>
                <p:cNvPr id="449" name="Freeform 307"/>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FFFFFF"/>
                    </a:solidFill>
                  </a:endParaRPr>
                </a:p>
              </p:txBody>
            </p:sp>
            <p:sp>
              <p:nvSpPr>
                <p:cNvPr id="450" name="Freeform 308"/>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1" name="Freeform 309"/>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2" name="Freeform 310"/>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3" name="Freeform 311"/>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4" name="Freeform 312"/>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5" name="Freeform 313"/>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6" name="Freeform 314"/>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7" name="Freeform 315"/>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8" name="Freeform 316"/>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9" name="Freeform 317"/>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0" name="Freeform 318"/>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1" name="Freeform 319"/>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2" name="Freeform 320"/>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3" name="Freeform 321"/>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FFFFFF"/>
                    </a:solidFill>
                  </a:endParaRPr>
                </a:p>
              </p:txBody>
            </p:sp>
            <p:sp>
              <p:nvSpPr>
                <p:cNvPr id="464" name="Freeform 322"/>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FFFFFF"/>
                    </a:solidFill>
                  </a:endParaRPr>
                </a:p>
              </p:txBody>
            </p:sp>
            <p:sp>
              <p:nvSpPr>
                <p:cNvPr id="465" name="Freeform 323"/>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466" name="Freeform 324"/>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467" name="Freeform 325"/>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FFFFFF"/>
                    </a:solidFill>
                  </a:endParaRPr>
                </a:p>
              </p:txBody>
            </p:sp>
            <p:sp>
              <p:nvSpPr>
                <p:cNvPr id="468" name="Freeform 326"/>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FFFFFF"/>
                    </a:solidFill>
                  </a:endParaRPr>
                </a:p>
              </p:txBody>
            </p:sp>
            <p:sp>
              <p:nvSpPr>
                <p:cNvPr id="469" name="Freeform 327"/>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470" name="Freeform 328"/>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471" name="Freeform 329"/>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472" name="Freeform 330"/>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473" name="Freeform 331"/>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474" name="Freeform 332"/>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FFFFFF"/>
                    </a:solidFill>
                  </a:endParaRPr>
                </a:p>
              </p:txBody>
            </p:sp>
            <p:sp>
              <p:nvSpPr>
                <p:cNvPr id="475" name="Freeform 333"/>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6" name="Freeform 334"/>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7" name="Freeform 335"/>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8" name="Freeform 336"/>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9" name="Freeform 337"/>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0" name="Freeform 338"/>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1" name="Freeform 339"/>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2" name="Freeform 340"/>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3" name="Freeform 341"/>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4" name="Freeform 342"/>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5" name="Freeform 343"/>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6" name="Freeform 344"/>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FFFFFF"/>
                    </a:solidFill>
                  </a:endParaRPr>
                </a:p>
              </p:txBody>
            </p:sp>
            <p:sp>
              <p:nvSpPr>
                <p:cNvPr id="487" name="Freeform 345"/>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FFFFFF"/>
                    </a:solidFill>
                  </a:endParaRPr>
                </a:p>
              </p:txBody>
            </p:sp>
            <p:sp>
              <p:nvSpPr>
                <p:cNvPr id="488" name="Freeform 346"/>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489" name="Freeform 347"/>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490" name="Freeform 348"/>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491" name="Freeform 349"/>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492" name="Freeform 350"/>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493" name="Freeform 351"/>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494" name="Freeform 352"/>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495" name="Freeform 353"/>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496" name="Freeform 354"/>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497" name="Freeform 355"/>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FFFFFF"/>
                    </a:solidFill>
                  </a:endParaRPr>
                </a:p>
              </p:txBody>
            </p:sp>
            <p:sp>
              <p:nvSpPr>
                <p:cNvPr id="498" name="Freeform 356"/>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FFFFFF"/>
                    </a:solidFill>
                  </a:endParaRPr>
                </a:p>
              </p:txBody>
            </p:sp>
            <p:sp>
              <p:nvSpPr>
                <p:cNvPr id="499" name="Freeform 357"/>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FFFFFF"/>
                    </a:solidFill>
                  </a:endParaRPr>
                </a:p>
              </p:txBody>
            </p:sp>
            <p:sp>
              <p:nvSpPr>
                <p:cNvPr id="500" name="Freeform 358"/>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FFFFFF"/>
                    </a:solidFill>
                  </a:endParaRPr>
                </a:p>
              </p:txBody>
            </p:sp>
            <p:sp>
              <p:nvSpPr>
                <p:cNvPr id="501" name="Freeform 359"/>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502" name="Freeform 360"/>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03" name="Freeform 361"/>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04" name="Freeform 362"/>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05" name="Freeform 363"/>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506" name="Freeform 364"/>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FFFFFF"/>
                    </a:solidFill>
                  </a:endParaRPr>
                </a:p>
              </p:txBody>
            </p:sp>
            <p:sp>
              <p:nvSpPr>
                <p:cNvPr id="507" name="Freeform 365"/>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508" name="Freeform 366"/>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FFFFFF"/>
                    </a:solidFill>
                  </a:endParaRPr>
                </a:p>
              </p:txBody>
            </p:sp>
            <p:sp>
              <p:nvSpPr>
                <p:cNvPr id="509" name="Freeform 367"/>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0" name="Freeform 368"/>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1" name="Freeform 369"/>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2" name="Freeform 370"/>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3" name="Freeform 371"/>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4" name="Freeform 372"/>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5" name="Freeform 373"/>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6" name="Freeform 374"/>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7" name="Freeform 375"/>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8" name="Freeform 376"/>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19" name="Freeform 377"/>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FFFFFF"/>
                    </a:solidFill>
                  </a:endParaRPr>
                </a:p>
              </p:txBody>
            </p:sp>
            <p:sp>
              <p:nvSpPr>
                <p:cNvPr id="520" name="Freeform 378"/>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FFFFFF"/>
                    </a:solidFill>
                  </a:endParaRPr>
                </a:p>
              </p:txBody>
            </p:sp>
            <p:sp>
              <p:nvSpPr>
                <p:cNvPr id="521" name="Freeform 379"/>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522" name="Freeform 380"/>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523" name="Freeform 381"/>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FFFFFF"/>
                    </a:solidFill>
                  </a:endParaRPr>
                </a:p>
              </p:txBody>
            </p:sp>
            <p:sp>
              <p:nvSpPr>
                <p:cNvPr id="524" name="Freeform 382"/>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525" name="Freeform 383"/>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FFFFFF"/>
                    </a:solidFill>
                  </a:endParaRPr>
                </a:p>
              </p:txBody>
            </p:sp>
            <p:sp>
              <p:nvSpPr>
                <p:cNvPr id="526" name="Freeform 384"/>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527" name="Freeform 385"/>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28" name="Freeform 386"/>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529" name="Freeform 387"/>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530" name="Freeform 388"/>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FFFFFF"/>
                    </a:solidFill>
                  </a:endParaRPr>
                </a:p>
              </p:txBody>
            </p:sp>
            <p:sp>
              <p:nvSpPr>
                <p:cNvPr id="531" name="Freeform 389"/>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FFFFFF"/>
                    </a:solidFill>
                  </a:endParaRPr>
                </a:p>
              </p:txBody>
            </p:sp>
            <p:sp>
              <p:nvSpPr>
                <p:cNvPr id="532" name="Freeform 390"/>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FFFFFF"/>
                    </a:solidFill>
                  </a:endParaRPr>
                </a:p>
              </p:txBody>
            </p:sp>
            <p:sp>
              <p:nvSpPr>
                <p:cNvPr id="533" name="Freeform 391"/>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FFFFFF"/>
                    </a:solidFill>
                  </a:endParaRPr>
                </a:p>
              </p:txBody>
            </p:sp>
            <p:sp>
              <p:nvSpPr>
                <p:cNvPr id="534" name="Freeform 392"/>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535" name="Freeform 393"/>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36" name="Freeform 394"/>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37" name="Freeform 395"/>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38" name="Freeform 396"/>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539" name="Freeform 397"/>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540" name="Freeform 398"/>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541" name="Freeform 399"/>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542" name="Freeform 400"/>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543" name="Freeform 401"/>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FFFFFF"/>
                    </a:solidFill>
                  </a:endParaRPr>
                </a:p>
              </p:txBody>
            </p:sp>
            <p:sp>
              <p:nvSpPr>
                <p:cNvPr id="544" name="Freeform 402"/>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FFFFFF"/>
                    </a:solidFill>
                  </a:endParaRPr>
                </a:p>
              </p:txBody>
            </p:sp>
            <p:sp>
              <p:nvSpPr>
                <p:cNvPr id="545" name="Freeform 403"/>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546" name="Freeform 404"/>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547" name="Freeform 405"/>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48" name="Freeform 406"/>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549" name="Freeform 407"/>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550" name="Freeform 408"/>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grpSp>
          <p:sp>
            <p:nvSpPr>
              <p:cNvPr id="315" name="Freeform 409"/>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316" name="Freeform 410"/>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317" name="Freeform 411"/>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318" name="Freeform 412"/>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FFFFFF"/>
                  </a:solidFill>
                </a:endParaRPr>
              </a:p>
            </p:txBody>
          </p:sp>
          <p:sp>
            <p:nvSpPr>
              <p:cNvPr id="319" name="Freeform 413"/>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320" name="Freeform 414"/>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21" name="Freeform 415"/>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322" name="Freeform 416"/>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323" name="Freeform 417"/>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324" name="Freeform 418"/>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325" name="Freeform 419"/>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326" name="Freeform 420"/>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FFFFFF"/>
                  </a:solidFill>
                </a:endParaRPr>
              </a:p>
            </p:txBody>
          </p:sp>
          <p:sp>
            <p:nvSpPr>
              <p:cNvPr id="327" name="Freeform 421"/>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FFFFFF"/>
                  </a:solidFill>
                </a:endParaRPr>
              </a:p>
            </p:txBody>
          </p:sp>
          <p:sp>
            <p:nvSpPr>
              <p:cNvPr id="328" name="Freeform 422"/>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329" name="Freeform 423"/>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30" name="Freeform 424"/>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331" name="Freeform 425"/>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332" name="Freeform 426"/>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333" name="Freeform 427"/>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334" name="Freeform 428"/>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335" name="Freeform 429"/>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FFFFFF"/>
                  </a:solidFill>
                </a:endParaRPr>
              </a:p>
            </p:txBody>
          </p:sp>
          <p:sp>
            <p:nvSpPr>
              <p:cNvPr id="336" name="Freeform 430"/>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337" name="Freeform 431"/>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338" name="Freeform 432"/>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39" name="Freeform 433"/>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340" name="Freeform 434"/>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341" name="Freeform 435"/>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FFFFFF"/>
                  </a:solidFill>
                </a:endParaRPr>
              </a:p>
            </p:txBody>
          </p:sp>
          <p:sp>
            <p:nvSpPr>
              <p:cNvPr id="342" name="Freeform 436"/>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343" name="Freeform 437"/>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FFFFFF"/>
                  </a:solidFill>
                </a:endParaRPr>
              </a:p>
            </p:txBody>
          </p:sp>
          <p:sp>
            <p:nvSpPr>
              <p:cNvPr id="344" name="Freeform 438"/>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345" name="Freeform 439"/>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FFFFFF"/>
                  </a:solidFill>
                </a:endParaRPr>
              </a:p>
            </p:txBody>
          </p:sp>
          <p:sp>
            <p:nvSpPr>
              <p:cNvPr id="346" name="Freeform 440"/>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FFFFFF"/>
                  </a:solidFill>
                </a:endParaRPr>
              </a:p>
            </p:txBody>
          </p:sp>
          <p:sp>
            <p:nvSpPr>
              <p:cNvPr id="347" name="Freeform 441"/>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48" name="Freeform 442"/>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49" name="Freeform 443"/>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FFFFFF"/>
                  </a:solidFill>
                </a:endParaRPr>
              </a:p>
            </p:txBody>
          </p:sp>
          <p:sp>
            <p:nvSpPr>
              <p:cNvPr id="350" name="Freeform 444"/>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FFFFFF"/>
                  </a:solidFill>
                </a:endParaRPr>
              </a:p>
            </p:txBody>
          </p:sp>
        </p:grpSp>
        <p:graphicFrame>
          <p:nvGraphicFramePr>
            <p:cNvPr id="312" name="Object 445"/>
            <p:cNvGraphicFramePr>
              <a:graphicFrameLocks noChangeAspect="1"/>
            </p:cNvGraphicFramePr>
            <p:nvPr/>
          </p:nvGraphicFramePr>
          <p:xfrm>
            <a:off x="1112" y="1760"/>
            <a:ext cx="522" cy="815"/>
          </p:xfrm>
          <a:graphic>
            <a:graphicData uri="http://schemas.openxmlformats.org/presentationml/2006/ole">
              <mc:AlternateContent xmlns:mc="http://schemas.openxmlformats.org/markup-compatibility/2006">
                <mc:Choice xmlns:v="urn:schemas-microsoft-com:vml" Requires="v">
                  <p:oleObj spid="_x0000_s108550" name="CorelDRAW" r:id="rId3" imgW="1305720" imgH="1912680" progId="CorelDraw.Graphic.10">
                    <p:embed/>
                  </p:oleObj>
                </mc:Choice>
                <mc:Fallback>
                  <p:oleObj name="CorelDRAW" r:id="rId3" imgW="1305720" imgH="1912680" progId="CorelDraw.Graphic.1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2" y="1760"/>
                          <a:ext cx="522" cy="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751" name="Group 5"/>
          <p:cNvGrpSpPr>
            <a:grpSpLocks/>
          </p:cNvGrpSpPr>
          <p:nvPr/>
        </p:nvGrpSpPr>
        <p:grpSpPr bwMode="auto">
          <a:xfrm>
            <a:off x="2360601" y="4857760"/>
            <a:ext cx="993775" cy="908050"/>
            <a:chOff x="1474" y="1888"/>
            <a:chExt cx="998" cy="815"/>
          </a:xfrm>
        </p:grpSpPr>
        <p:grpSp>
          <p:nvGrpSpPr>
            <p:cNvPr id="752" name="Group 6"/>
            <p:cNvGrpSpPr>
              <a:grpSpLocks noChangeAspect="1"/>
            </p:cNvGrpSpPr>
            <p:nvPr/>
          </p:nvGrpSpPr>
          <p:grpSpPr bwMode="auto">
            <a:xfrm flipH="1">
              <a:off x="1791" y="2007"/>
              <a:ext cx="681" cy="618"/>
              <a:chOff x="480" y="2072"/>
              <a:chExt cx="1360" cy="1234"/>
            </a:xfrm>
          </p:grpSpPr>
          <p:grpSp>
            <p:nvGrpSpPr>
              <p:cNvPr id="754" name="Group 7"/>
              <p:cNvGrpSpPr>
                <a:grpSpLocks noChangeAspect="1"/>
              </p:cNvGrpSpPr>
              <p:nvPr/>
            </p:nvGrpSpPr>
            <p:grpSpPr bwMode="auto">
              <a:xfrm>
                <a:off x="480" y="2072"/>
                <a:ext cx="1360" cy="1234"/>
                <a:chOff x="480" y="2072"/>
                <a:chExt cx="1360" cy="1234"/>
              </a:xfrm>
            </p:grpSpPr>
            <p:sp>
              <p:nvSpPr>
                <p:cNvPr id="992" name="Freeform 8"/>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FFFFFF"/>
                    </a:solidFill>
                  </a:endParaRPr>
                </a:p>
              </p:txBody>
            </p:sp>
            <p:sp>
              <p:nvSpPr>
                <p:cNvPr id="993" name="Freeform 9"/>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94" name="Freeform 10"/>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995" name="Freeform 11"/>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96" name="Freeform 12"/>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997" name="Freeform 13"/>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998" name="Freeform 14"/>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FFFFFF"/>
                    </a:solidFill>
                  </a:endParaRPr>
                </a:p>
              </p:txBody>
            </p:sp>
            <p:sp>
              <p:nvSpPr>
                <p:cNvPr id="999" name="Freeform 15"/>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FFFFFF"/>
                    </a:solidFill>
                  </a:endParaRPr>
                </a:p>
              </p:txBody>
            </p:sp>
            <p:sp>
              <p:nvSpPr>
                <p:cNvPr id="1000" name="Freeform 16"/>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1001" name="Freeform 17"/>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FFFFFF"/>
                    </a:solidFill>
                  </a:endParaRPr>
                </a:p>
              </p:txBody>
            </p:sp>
            <p:sp>
              <p:nvSpPr>
                <p:cNvPr id="1002" name="Freeform 18"/>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FFFFFF"/>
                    </a:solidFill>
                  </a:endParaRPr>
                </a:p>
              </p:txBody>
            </p:sp>
            <p:sp>
              <p:nvSpPr>
                <p:cNvPr id="1003" name="Freeform 19"/>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FFFFFF"/>
                    </a:solidFill>
                  </a:endParaRPr>
                </a:p>
              </p:txBody>
            </p:sp>
            <p:sp>
              <p:nvSpPr>
                <p:cNvPr id="1004" name="Freeform 20"/>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FFFFFF"/>
                    </a:solidFill>
                  </a:endParaRPr>
                </a:p>
              </p:txBody>
            </p:sp>
            <p:sp>
              <p:nvSpPr>
                <p:cNvPr id="1005"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FFFFFF"/>
                    </a:solidFill>
                  </a:endParaRPr>
                </a:p>
              </p:txBody>
            </p:sp>
            <p:sp>
              <p:nvSpPr>
                <p:cNvPr id="1006" name="Freeform 22"/>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07"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FFFFFF"/>
                    </a:solidFill>
                  </a:endParaRPr>
                </a:p>
              </p:txBody>
            </p:sp>
            <p:sp>
              <p:nvSpPr>
                <p:cNvPr id="1008" name="Freeform 24"/>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09"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FFFFFF"/>
                    </a:solidFill>
                  </a:endParaRPr>
                </a:p>
              </p:txBody>
            </p:sp>
            <p:sp>
              <p:nvSpPr>
                <p:cNvPr id="1010" name="Freeform 26"/>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11" name="Freeform 27"/>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FFFFFF"/>
                    </a:solidFill>
                  </a:endParaRPr>
                </a:p>
              </p:txBody>
            </p:sp>
            <p:sp>
              <p:nvSpPr>
                <p:cNvPr id="1012" name="Freeform 28"/>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FFFFFF"/>
                    </a:solidFill>
                  </a:endParaRPr>
                </a:p>
              </p:txBody>
            </p:sp>
            <p:sp>
              <p:nvSpPr>
                <p:cNvPr id="1013" name="Freeform 29"/>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FFFFFF"/>
                    </a:solidFill>
                  </a:endParaRPr>
                </a:p>
              </p:txBody>
            </p:sp>
            <p:sp>
              <p:nvSpPr>
                <p:cNvPr id="1014" name="Freeform 30"/>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FFFFFF"/>
                    </a:solidFill>
                  </a:endParaRPr>
                </a:p>
              </p:txBody>
            </p:sp>
            <p:sp>
              <p:nvSpPr>
                <p:cNvPr id="1015"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1016" name="Freeform 32"/>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17"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1018" name="Freeform 34"/>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19"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1020" name="Freeform 36"/>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21"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FFFFFF"/>
                    </a:solidFill>
                  </a:endParaRPr>
                </a:p>
              </p:txBody>
            </p:sp>
            <p:sp>
              <p:nvSpPr>
                <p:cNvPr id="1022" name="Freeform 38"/>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23"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1024" name="Freeform 40"/>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25"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FFFFFF"/>
                    </a:solidFill>
                  </a:endParaRPr>
                </a:p>
              </p:txBody>
            </p:sp>
            <p:sp>
              <p:nvSpPr>
                <p:cNvPr id="1026" name="Freeform 42"/>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27" name="Line 43"/>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FFFFFF"/>
                    </a:solidFill>
                  </a:endParaRPr>
                </a:p>
              </p:txBody>
            </p:sp>
            <p:sp>
              <p:nvSpPr>
                <p:cNvPr id="1028" name="Line 44"/>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1029" name="Line 45"/>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1030" name="Line 46"/>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1031"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FFFFFF"/>
                    </a:solidFill>
                  </a:endParaRPr>
                </a:p>
              </p:txBody>
            </p:sp>
            <p:sp>
              <p:nvSpPr>
                <p:cNvPr id="1032" name="Freeform 48"/>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33"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FFFFFF"/>
                    </a:solidFill>
                  </a:endParaRPr>
                </a:p>
              </p:txBody>
            </p:sp>
            <p:sp>
              <p:nvSpPr>
                <p:cNvPr id="1034" name="Freeform 50"/>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35"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FFFFFF"/>
                    </a:solidFill>
                  </a:endParaRPr>
                </a:p>
              </p:txBody>
            </p:sp>
            <p:sp>
              <p:nvSpPr>
                <p:cNvPr id="1036" name="Freeform 52"/>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37"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FFFFFF"/>
                    </a:solidFill>
                  </a:endParaRPr>
                </a:p>
              </p:txBody>
            </p:sp>
            <p:sp>
              <p:nvSpPr>
                <p:cNvPr id="1038" name="Freeform 54"/>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39"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1040" name="Freeform 56"/>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41"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FFFFFF"/>
                    </a:solidFill>
                  </a:endParaRPr>
                </a:p>
              </p:txBody>
            </p:sp>
            <p:sp>
              <p:nvSpPr>
                <p:cNvPr id="1042" name="Freeform 58"/>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43"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FFFFFF"/>
                    </a:solidFill>
                  </a:endParaRPr>
                </a:p>
              </p:txBody>
            </p:sp>
            <p:sp>
              <p:nvSpPr>
                <p:cNvPr id="1044" name="Freeform 60"/>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45"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FFFFFF"/>
                    </a:solidFill>
                  </a:endParaRPr>
                </a:p>
              </p:txBody>
            </p:sp>
            <p:sp>
              <p:nvSpPr>
                <p:cNvPr id="1046" name="Freeform 62"/>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47" name="Line 63"/>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FFFFFF"/>
                    </a:solidFill>
                  </a:endParaRPr>
                </a:p>
              </p:txBody>
            </p:sp>
            <p:sp>
              <p:nvSpPr>
                <p:cNvPr id="1048" name="Line 64"/>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FFFFFF"/>
                    </a:solidFill>
                  </a:endParaRPr>
                </a:p>
              </p:txBody>
            </p:sp>
            <p:sp>
              <p:nvSpPr>
                <p:cNvPr id="1049"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1050" name="Freeform 66"/>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51"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FFFFFF"/>
                    </a:solidFill>
                  </a:endParaRPr>
                </a:p>
              </p:txBody>
            </p:sp>
            <p:sp>
              <p:nvSpPr>
                <p:cNvPr id="1052" name="Freeform 68"/>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53"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FFFFFF"/>
                    </a:solidFill>
                  </a:endParaRPr>
                </a:p>
              </p:txBody>
            </p:sp>
            <p:sp>
              <p:nvSpPr>
                <p:cNvPr id="1054" name="Freeform 70"/>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55"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FFFFFF"/>
                    </a:solidFill>
                  </a:endParaRPr>
                </a:p>
              </p:txBody>
            </p:sp>
            <p:sp>
              <p:nvSpPr>
                <p:cNvPr id="1056" name="Freeform 72"/>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57"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1058" name="Freeform 74"/>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59"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FFFFFF"/>
                    </a:solidFill>
                  </a:endParaRPr>
                </a:p>
              </p:txBody>
            </p:sp>
            <p:sp>
              <p:nvSpPr>
                <p:cNvPr id="1060" name="Freeform 76"/>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61"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1062" name="Freeform 78"/>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63" name="Freeform 79"/>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FFFFFF"/>
                    </a:solidFill>
                  </a:endParaRPr>
                </a:p>
              </p:txBody>
            </p:sp>
            <p:sp>
              <p:nvSpPr>
                <p:cNvPr id="1064" name="Freeform 80"/>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65"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1066" name="Freeform 82"/>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67" name="Line 83"/>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1068" name="Freeform 84"/>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69" name="Freeform 85"/>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0" name="Freeform 86"/>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FFFFFF"/>
                    </a:solidFill>
                  </a:endParaRPr>
                </a:p>
              </p:txBody>
            </p:sp>
            <p:sp>
              <p:nvSpPr>
                <p:cNvPr id="1071" name="Freeform 87"/>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1072" name="Freeform 88"/>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3" name="Freeform 89"/>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4" name="Freeform 90"/>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5" name="Freeform 91"/>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6" name="Freeform 92"/>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7" name="Freeform 93"/>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8" name="Freeform 94"/>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79" name="Freeform 95"/>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1080" name="Freeform 96"/>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1" name="Freeform 97"/>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2" name="Freeform 98"/>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3" name="Freeform 99"/>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4" name="Freeform 100"/>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5" name="Freeform 101"/>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1086" name="Freeform 102"/>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7" name="Freeform 103"/>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8" name="Freeform 104"/>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89" name="Freeform 105"/>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0" name="Freeform 106"/>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1" name="Freeform 107"/>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1092" name="Freeform 108"/>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1093" name="Freeform 109"/>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4" name="Freeform 110"/>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5" name="Freeform 111"/>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6" name="Freeform 112"/>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7" name="Freeform 113"/>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8" name="Freeform 114"/>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099" name="Freeform 115"/>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0" name="Freeform 116"/>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FFFFFF"/>
                    </a:solidFill>
                  </a:endParaRPr>
                </a:p>
              </p:txBody>
            </p:sp>
            <p:sp>
              <p:nvSpPr>
                <p:cNvPr id="1101" name="Freeform 117"/>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2" name="Freeform 118"/>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3" name="Rectangle 119"/>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FFFFFF"/>
                    </a:solidFill>
                  </a:endParaRPr>
                </a:p>
              </p:txBody>
            </p:sp>
            <p:sp>
              <p:nvSpPr>
                <p:cNvPr id="1104" name="Freeform 120"/>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5" name="Freeform 121"/>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6" name="Freeform 122"/>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FFFFFF"/>
                    </a:solidFill>
                  </a:endParaRPr>
                </a:p>
              </p:txBody>
            </p:sp>
            <p:sp>
              <p:nvSpPr>
                <p:cNvPr id="1107" name="Freeform 123"/>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8" name="Freeform 124"/>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09" name="Freeform 125"/>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10" name="Freeform 126"/>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11" name="Freeform 127"/>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12" name="Freeform 128"/>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13" name="Freeform 129"/>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1114" name="Freeform 130"/>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115" name="Freeform 131"/>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1116" name="Freeform 132"/>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1117" name="Freeform 133"/>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118" name="Freeform 134"/>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1119" name="Freeform 135"/>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FFFFFF"/>
                    </a:solidFill>
                  </a:endParaRPr>
                </a:p>
              </p:txBody>
            </p:sp>
            <p:sp>
              <p:nvSpPr>
                <p:cNvPr id="1120"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FFFFFF"/>
                    </a:solidFill>
                  </a:endParaRPr>
                </a:p>
              </p:txBody>
            </p:sp>
            <p:sp>
              <p:nvSpPr>
                <p:cNvPr id="1121" name="Freeform 137"/>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22" name="Freeform 138"/>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FFFFFF"/>
                    </a:solidFill>
                  </a:endParaRPr>
                </a:p>
              </p:txBody>
            </p:sp>
            <p:sp>
              <p:nvSpPr>
                <p:cNvPr id="1123" name="Freeform 139"/>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24" name="Freeform 140"/>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FFFFFF"/>
                    </a:solidFill>
                  </a:endParaRPr>
                </a:p>
              </p:txBody>
            </p:sp>
            <p:sp>
              <p:nvSpPr>
                <p:cNvPr id="1125" name="Freeform 141"/>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26"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FFFFFF"/>
                    </a:solidFill>
                  </a:endParaRPr>
                </a:p>
              </p:txBody>
            </p:sp>
            <p:sp>
              <p:nvSpPr>
                <p:cNvPr id="1127" name="Freeform 143"/>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28"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FFFFFF"/>
                    </a:solidFill>
                  </a:endParaRPr>
                </a:p>
              </p:txBody>
            </p:sp>
            <p:sp>
              <p:nvSpPr>
                <p:cNvPr id="1129" name="Freeform 145"/>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30"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FFFFFF"/>
                    </a:solidFill>
                  </a:endParaRPr>
                </a:p>
              </p:txBody>
            </p:sp>
            <p:sp>
              <p:nvSpPr>
                <p:cNvPr id="1131" name="Freeform 147"/>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32"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FFFFFF"/>
                    </a:solidFill>
                  </a:endParaRPr>
                </a:p>
              </p:txBody>
            </p:sp>
            <p:sp>
              <p:nvSpPr>
                <p:cNvPr id="1133" name="Freeform 149"/>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34"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FFFFFF"/>
                    </a:solidFill>
                  </a:endParaRPr>
                </a:p>
              </p:txBody>
            </p:sp>
            <p:sp>
              <p:nvSpPr>
                <p:cNvPr id="1135" name="Freeform 151"/>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36" name="Freeform 152"/>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FFFFFF"/>
                    </a:solidFill>
                  </a:endParaRPr>
                </a:p>
              </p:txBody>
            </p:sp>
            <p:sp>
              <p:nvSpPr>
                <p:cNvPr id="1137"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FFFFFF"/>
                    </a:solidFill>
                  </a:endParaRPr>
                </a:p>
              </p:txBody>
            </p:sp>
            <p:sp>
              <p:nvSpPr>
                <p:cNvPr id="1138" name="Freeform 154"/>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39" name="Line 155"/>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FFFFFF"/>
                    </a:solidFill>
                  </a:endParaRPr>
                </a:p>
              </p:txBody>
            </p:sp>
            <p:sp>
              <p:nvSpPr>
                <p:cNvPr id="1140" name="Freeform 156"/>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FFFFFF"/>
                    </a:solidFill>
                  </a:endParaRPr>
                </a:p>
              </p:txBody>
            </p:sp>
            <p:sp>
              <p:nvSpPr>
                <p:cNvPr id="1141"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FFFFFF"/>
                    </a:solidFill>
                  </a:endParaRPr>
                </a:p>
              </p:txBody>
            </p:sp>
            <p:sp>
              <p:nvSpPr>
                <p:cNvPr id="1142" name="Freeform 158"/>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43" name="Freeform 159"/>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FFFFFF"/>
                    </a:solidFill>
                  </a:endParaRPr>
                </a:p>
              </p:txBody>
            </p:sp>
            <p:sp>
              <p:nvSpPr>
                <p:cNvPr id="1144" name="Freeform 160"/>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FFFFFF"/>
                    </a:solidFill>
                  </a:endParaRPr>
                </a:p>
              </p:txBody>
            </p:sp>
            <p:sp>
              <p:nvSpPr>
                <p:cNvPr id="1145" name="Freeform 16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1146" name="Freeform 16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1147" name="Freeform 16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1148" name="Freeform 16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1149" name="Freeform 16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1150" name="Freeform 16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1151" name="Freeform 16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1152" name="Freeform 16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153" name="Freeform 16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1154" name="Freeform 17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1155" name="Freeform 171"/>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FFFFFF"/>
                    </a:solidFill>
                  </a:endParaRPr>
                </a:p>
              </p:txBody>
            </p:sp>
            <p:sp>
              <p:nvSpPr>
                <p:cNvPr id="1156" name="Freeform 172"/>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FFFFFF"/>
                    </a:solidFill>
                  </a:endParaRPr>
                </a:p>
              </p:txBody>
            </p:sp>
            <p:sp>
              <p:nvSpPr>
                <p:cNvPr id="1157" name="Freeform 173"/>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FFFFFF"/>
                    </a:solidFill>
                  </a:endParaRPr>
                </a:p>
              </p:txBody>
            </p:sp>
            <p:sp>
              <p:nvSpPr>
                <p:cNvPr id="1158" name="Freeform 174"/>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FFFFFF"/>
                    </a:solidFill>
                  </a:endParaRPr>
                </a:p>
              </p:txBody>
            </p:sp>
            <p:sp>
              <p:nvSpPr>
                <p:cNvPr id="1159" name="Freeform 175"/>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1160" name="Freeform 176"/>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FFFFFF"/>
                    </a:solidFill>
                  </a:endParaRPr>
                </a:p>
              </p:txBody>
            </p:sp>
            <p:sp>
              <p:nvSpPr>
                <p:cNvPr id="1161" name="Freeform 177"/>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1162" name="Freeform 178"/>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FFFFFF"/>
                    </a:solidFill>
                  </a:endParaRPr>
                </a:p>
              </p:txBody>
            </p:sp>
            <p:sp>
              <p:nvSpPr>
                <p:cNvPr id="1163" name="Freeform 179"/>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FFFFFF"/>
                    </a:solidFill>
                  </a:endParaRPr>
                </a:p>
              </p:txBody>
            </p:sp>
            <p:sp>
              <p:nvSpPr>
                <p:cNvPr id="1164" name="Freeform 180"/>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1165" name="Freeform 181"/>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166" name="Freeform 182"/>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1167" name="Freeform 183"/>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1168" name="Freeform 184"/>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1169" name="Freeform 185"/>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1170" name="Freeform 186"/>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1171" name="Freeform 187"/>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1172" name="Freeform 188"/>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1173" name="Freeform 189"/>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174" name="Freeform 190"/>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1175" name="Freeform 191"/>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1176" name="Freeform 192"/>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FFFFFF"/>
                    </a:solidFill>
                  </a:endParaRPr>
                </a:p>
              </p:txBody>
            </p:sp>
            <p:sp>
              <p:nvSpPr>
                <p:cNvPr id="1177" name="Freeform 193"/>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78" name="Freeform 194"/>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79" name="Freeform 195"/>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0" name="Freeform 196"/>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1" name="Freeform 197"/>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2" name="Freeform 198"/>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3" name="Freeform 199"/>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4" name="Freeform 200"/>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5" name="Freeform 201"/>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6"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FFFFFF"/>
                    </a:solidFill>
                  </a:endParaRPr>
                </a:p>
              </p:txBody>
            </p:sp>
            <p:sp>
              <p:nvSpPr>
                <p:cNvPr id="1187" name="Freeform 203"/>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188" name="Freeform 204"/>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FFFFFF"/>
                    </a:solidFill>
                  </a:endParaRPr>
                </a:p>
              </p:txBody>
            </p:sp>
            <p:sp>
              <p:nvSpPr>
                <p:cNvPr id="1189" name="Freeform 205"/>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1190" name="Freeform 206"/>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FFFFFF"/>
                    </a:solidFill>
                  </a:endParaRPr>
                </a:p>
              </p:txBody>
            </p:sp>
            <p:sp>
              <p:nvSpPr>
                <p:cNvPr id="1191" name="Freeform 207"/>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grpSp>
          <p:grpSp>
            <p:nvGrpSpPr>
              <p:cNvPr id="755" name="Group 208"/>
              <p:cNvGrpSpPr>
                <a:grpSpLocks noChangeAspect="1"/>
              </p:cNvGrpSpPr>
              <p:nvPr/>
            </p:nvGrpSpPr>
            <p:grpSpPr bwMode="auto">
              <a:xfrm>
                <a:off x="1101" y="2941"/>
                <a:ext cx="696" cy="308"/>
                <a:chOff x="1101" y="2941"/>
                <a:chExt cx="696" cy="308"/>
              </a:xfrm>
            </p:grpSpPr>
            <p:sp>
              <p:nvSpPr>
                <p:cNvPr id="792" name="Freeform 209"/>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93" name="Freeform 210"/>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94" name="Freeform 211"/>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95" name="Freeform 212"/>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FFFFFF"/>
                    </a:solidFill>
                  </a:endParaRPr>
                </a:p>
              </p:txBody>
            </p:sp>
            <p:sp>
              <p:nvSpPr>
                <p:cNvPr id="796" name="Freeform 213"/>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FFFFFF"/>
                    </a:solidFill>
                  </a:endParaRPr>
                </a:p>
              </p:txBody>
            </p:sp>
            <p:sp>
              <p:nvSpPr>
                <p:cNvPr id="797" name="Freeform 214"/>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FFFFFF"/>
                    </a:solidFill>
                  </a:endParaRPr>
                </a:p>
              </p:txBody>
            </p:sp>
            <p:sp>
              <p:nvSpPr>
                <p:cNvPr id="798" name="Freeform 215"/>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799" name="Freeform 216"/>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0" name="Freeform 217"/>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1" name="Freeform 218"/>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2" name="Freeform 219"/>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FFFFFF"/>
                    </a:solidFill>
                  </a:endParaRPr>
                </a:p>
              </p:txBody>
            </p:sp>
            <p:sp>
              <p:nvSpPr>
                <p:cNvPr id="803" name="Freeform 220"/>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804" name="Freeform 221"/>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FFFFFF"/>
                    </a:solidFill>
                  </a:endParaRPr>
                </a:p>
              </p:txBody>
            </p:sp>
            <p:sp>
              <p:nvSpPr>
                <p:cNvPr id="805" name="Freeform 222"/>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6" name="Freeform 223"/>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7" name="Freeform 224"/>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8" name="Freeform 225"/>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09" name="Freeform 226"/>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FFFFFF"/>
                    </a:solidFill>
                  </a:endParaRPr>
                </a:p>
              </p:txBody>
            </p:sp>
            <p:sp>
              <p:nvSpPr>
                <p:cNvPr id="810" name="Freeform 227"/>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FFFFFF"/>
                    </a:solidFill>
                  </a:endParaRPr>
                </a:p>
              </p:txBody>
            </p:sp>
            <p:sp>
              <p:nvSpPr>
                <p:cNvPr id="811"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FFFFFF"/>
                    </a:solidFill>
                  </a:endParaRPr>
                </a:p>
              </p:txBody>
            </p:sp>
            <p:sp>
              <p:nvSpPr>
                <p:cNvPr id="812" name="Freeform 229"/>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13" name="Freeform 230"/>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FFFFFF"/>
                    </a:solidFill>
                  </a:endParaRPr>
                </a:p>
              </p:txBody>
            </p:sp>
            <p:sp>
              <p:nvSpPr>
                <p:cNvPr id="814" name="Freeform 231"/>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815" name="Freeform 232"/>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FFFFFF"/>
                    </a:solidFill>
                  </a:endParaRPr>
                </a:p>
              </p:txBody>
            </p:sp>
            <p:sp>
              <p:nvSpPr>
                <p:cNvPr id="816" name="Freeform 233"/>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17" name="Freeform 234"/>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18" name="Freeform 235"/>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19" name="Freeform 236"/>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0" name="Freeform 237"/>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1" name="Freeform 238"/>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2" name="Freeform 239"/>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3" name="Freeform 240"/>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4" name="Freeform 241"/>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5" name="Freeform 242"/>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6" name="Freeform 243"/>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7" name="Freeform 244"/>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8" name="Freeform 245"/>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29" name="Freeform 246"/>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FFFFFF"/>
                    </a:solidFill>
                  </a:endParaRPr>
                </a:p>
              </p:txBody>
            </p:sp>
            <p:sp>
              <p:nvSpPr>
                <p:cNvPr id="830" name="Freeform 247"/>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FFFFFF"/>
                    </a:solidFill>
                  </a:endParaRPr>
                </a:p>
              </p:txBody>
            </p:sp>
            <p:sp>
              <p:nvSpPr>
                <p:cNvPr id="831" name="Freeform 248"/>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FFFFFF"/>
                    </a:solidFill>
                  </a:endParaRPr>
                </a:p>
              </p:txBody>
            </p:sp>
            <p:sp>
              <p:nvSpPr>
                <p:cNvPr id="832" name="Freeform 249"/>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833" name="Freeform 250"/>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FFFFFF"/>
                    </a:solidFill>
                  </a:endParaRPr>
                </a:p>
              </p:txBody>
            </p:sp>
            <p:sp>
              <p:nvSpPr>
                <p:cNvPr id="834" name="Freeform 251"/>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FFFFFF"/>
                    </a:solidFill>
                  </a:endParaRPr>
                </a:p>
              </p:txBody>
            </p:sp>
            <p:sp>
              <p:nvSpPr>
                <p:cNvPr id="835" name="Freeform 252"/>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36" name="Freeform 253"/>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37" name="Freeform 254"/>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38" name="Freeform 255"/>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39"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FFFFFF"/>
                    </a:solidFill>
                  </a:endParaRPr>
                </a:p>
              </p:txBody>
            </p:sp>
            <p:sp>
              <p:nvSpPr>
                <p:cNvPr id="840" name="Freeform 257"/>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41"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FFFFFF"/>
                    </a:solidFill>
                  </a:endParaRPr>
                </a:p>
              </p:txBody>
            </p:sp>
            <p:sp>
              <p:nvSpPr>
                <p:cNvPr id="842" name="Freeform 259"/>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43" name="Freeform 260"/>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FFFFFF"/>
                    </a:solidFill>
                  </a:endParaRPr>
                </a:p>
              </p:txBody>
            </p:sp>
            <p:sp>
              <p:nvSpPr>
                <p:cNvPr id="844" name="Freeform 261"/>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845" name="Freeform 262"/>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846" name="Freeform 263"/>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47" name="Freeform 264"/>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48" name="Freeform 265"/>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49" name="Freeform 266"/>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850" name="Freeform 267"/>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851" name="Freeform 268"/>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2" name="Freeform 269"/>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3" name="Freeform 270"/>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4" name="Freeform 271"/>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855" name="Freeform 272"/>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856" name="Freeform 273"/>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7" name="Freeform 274"/>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8" name="Freeform 275"/>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59" name="Freeform 276"/>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FFFFFF"/>
                    </a:solidFill>
                  </a:endParaRPr>
                </a:p>
              </p:txBody>
            </p:sp>
            <p:sp>
              <p:nvSpPr>
                <p:cNvPr id="860" name="Freeform 277"/>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861" name="Freeform 278"/>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62" name="Freeform 279"/>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63" name="Freeform 280"/>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FFFFFF"/>
                    </a:solidFill>
                  </a:endParaRPr>
                </a:p>
              </p:txBody>
            </p:sp>
            <p:sp>
              <p:nvSpPr>
                <p:cNvPr id="864" name="Freeform 281"/>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FFFFFF"/>
                    </a:solidFill>
                  </a:endParaRPr>
                </a:p>
              </p:txBody>
            </p:sp>
            <p:sp>
              <p:nvSpPr>
                <p:cNvPr id="865" name="Freeform 282"/>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866" name="Freeform 283"/>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67" name="Freeform 284"/>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68" name="Freeform 285"/>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69" name="Freeform 286"/>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870" name="Freeform 287"/>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871" name="Freeform 288"/>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72" name="Freeform 289"/>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73" name="Freeform 290"/>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74" name="Freeform 291"/>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FFFFFF"/>
                    </a:solidFill>
                  </a:endParaRPr>
                </a:p>
              </p:txBody>
            </p:sp>
            <p:sp>
              <p:nvSpPr>
                <p:cNvPr id="875"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FFFFFF"/>
                    </a:solidFill>
                  </a:endParaRPr>
                </a:p>
              </p:txBody>
            </p:sp>
            <p:sp>
              <p:nvSpPr>
                <p:cNvPr id="876" name="Freeform 293"/>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77" name="Freeform 294"/>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878" name="Freeform 295"/>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FFFFFF"/>
                    </a:solidFill>
                  </a:endParaRPr>
                </a:p>
              </p:txBody>
            </p:sp>
            <p:sp>
              <p:nvSpPr>
                <p:cNvPr id="879" name="Freeform 296"/>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0" name="Freeform 297"/>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1" name="Freeform 298"/>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2" name="Freeform 299"/>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883" name="Freeform 300"/>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884" name="Freeform 301"/>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885" name="Freeform 302"/>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6" name="Freeform 303"/>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7" name="Freeform 304"/>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88" name="Freeform 305"/>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FFFFFF"/>
                    </a:solidFill>
                  </a:endParaRPr>
                </a:p>
              </p:txBody>
            </p:sp>
            <p:sp>
              <p:nvSpPr>
                <p:cNvPr id="889" name="Freeform 306"/>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FFFFFF"/>
                    </a:solidFill>
                  </a:endParaRPr>
                </a:p>
              </p:txBody>
            </p:sp>
            <p:sp>
              <p:nvSpPr>
                <p:cNvPr id="890" name="Freeform 307"/>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FFFFFF"/>
                    </a:solidFill>
                  </a:endParaRPr>
                </a:p>
              </p:txBody>
            </p:sp>
            <p:sp>
              <p:nvSpPr>
                <p:cNvPr id="891" name="Freeform 308"/>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2" name="Freeform 309"/>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3" name="Freeform 310"/>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4" name="Freeform 311"/>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5" name="Freeform 312"/>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6" name="Freeform 313"/>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7" name="Freeform 314"/>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8" name="Freeform 315"/>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899" name="Freeform 316"/>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00" name="Freeform 317"/>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01" name="Freeform 318"/>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02" name="Freeform 319"/>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03" name="Freeform 320"/>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04" name="Freeform 321"/>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FFFFFF"/>
                    </a:solidFill>
                  </a:endParaRPr>
                </a:p>
              </p:txBody>
            </p:sp>
            <p:sp>
              <p:nvSpPr>
                <p:cNvPr id="905" name="Freeform 322"/>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FFFFFF"/>
                    </a:solidFill>
                  </a:endParaRPr>
                </a:p>
              </p:txBody>
            </p:sp>
            <p:sp>
              <p:nvSpPr>
                <p:cNvPr id="906" name="Freeform 323"/>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907" name="Freeform 324"/>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908" name="Freeform 325"/>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FFFFFF"/>
                    </a:solidFill>
                  </a:endParaRPr>
                </a:p>
              </p:txBody>
            </p:sp>
            <p:sp>
              <p:nvSpPr>
                <p:cNvPr id="909" name="Freeform 326"/>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FFFFFF"/>
                    </a:solidFill>
                  </a:endParaRPr>
                </a:p>
              </p:txBody>
            </p:sp>
            <p:sp>
              <p:nvSpPr>
                <p:cNvPr id="910" name="Freeform 327"/>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911" name="Freeform 328"/>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912" name="Freeform 329"/>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13" name="Freeform 330"/>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914" name="Freeform 331"/>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915" name="Freeform 332"/>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FFFFFF"/>
                    </a:solidFill>
                  </a:endParaRPr>
                </a:p>
              </p:txBody>
            </p:sp>
            <p:sp>
              <p:nvSpPr>
                <p:cNvPr id="916" name="Freeform 333"/>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17" name="Freeform 334"/>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18" name="Freeform 335"/>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19" name="Freeform 336"/>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0" name="Freeform 337"/>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1" name="Freeform 338"/>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2" name="Freeform 339"/>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3" name="Freeform 340"/>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4" name="Freeform 341"/>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5" name="Freeform 342"/>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6" name="Freeform 343"/>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27" name="Freeform 344"/>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FFFFFF"/>
                    </a:solidFill>
                  </a:endParaRPr>
                </a:p>
              </p:txBody>
            </p:sp>
            <p:sp>
              <p:nvSpPr>
                <p:cNvPr id="928" name="Freeform 345"/>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FFFFFF"/>
                    </a:solidFill>
                  </a:endParaRPr>
                </a:p>
              </p:txBody>
            </p:sp>
            <p:sp>
              <p:nvSpPr>
                <p:cNvPr id="929" name="Freeform 346"/>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930" name="Freeform 347"/>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931" name="Freeform 348"/>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932" name="Freeform 349"/>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933" name="Freeform 350"/>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934" name="Freeform 351"/>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935" name="Freeform 352"/>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36" name="Freeform 353"/>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937" name="Freeform 354"/>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938" name="Freeform 355"/>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FFFFFF"/>
                    </a:solidFill>
                  </a:endParaRPr>
                </a:p>
              </p:txBody>
            </p:sp>
            <p:sp>
              <p:nvSpPr>
                <p:cNvPr id="939" name="Freeform 356"/>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FFFFFF"/>
                    </a:solidFill>
                  </a:endParaRPr>
                </a:p>
              </p:txBody>
            </p:sp>
            <p:sp>
              <p:nvSpPr>
                <p:cNvPr id="940" name="Freeform 357"/>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FFFFFF"/>
                    </a:solidFill>
                  </a:endParaRPr>
                </a:p>
              </p:txBody>
            </p:sp>
            <p:sp>
              <p:nvSpPr>
                <p:cNvPr id="941" name="Freeform 358"/>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FFFFFF"/>
                    </a:solidFill>
                  </a:endParaRPr>
                </a:p>
              </p:txBody>
            </p:sp>
            <p:sp>
              <p:nvSpPr>
                <p:cNvPr id="942" name="Freeform 359"/>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943" name="Freeform 360"/>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44" name="Freeform 361"/>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945" name="Freeform 362"/>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46" name="Freeform 363"/>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947" name="Freeform 364"/>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FFFFFF"/>
                    </a:solidFill>
                  </a:endParaRPr>
                </a:p>
              </p:txBody>
            </p:sp>
            <p:sp>
              <p:nvSpPr>
                <p:cNvPr id="948" name="Freeform 365"/>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949" name="Freeform 366"/>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FFFFFF"/>
                    </a:solidFill>
                  </a:endParaRPr>
                </a:p>
              </p:txBody>
            </p:sp>
            <p:sp>
              <p:nvSpPr>
                <p:cNvPr id="950" name="Freeform 367"/>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1" name="Freeform 368"/>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2" name="Freeform 369"/>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3" name="Freeform 370"/>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4" name="Freeform 371"/>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5" name="Freeform 372"/>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6" name="Freeform 373"/>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7" name="Freeform 374"/>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8" name="Freeform 375"/>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59" name="Freeform 376"/>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960" name="Freeform 377"/>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FFFFFF"/>
                    </a:solidFill>
                  </a:endParaRPr>
                </a:p>
              </p:txBody>
            </p:sp>
            <p:sp>
              <p:nvSpPr>
                <p:cNvPr id="961" name="Freeform 378"/>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FFFFFF"/>
                    </a:solidFill>
                  </a:endParaRPr>
                </a:p>
              </p:txBody>
            </p:sp>
            <p:sp>
              <p:nvSpPr>
                <p:cNvPr id="962" name="Freeform 379"/>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963" name="Freeform 380"/>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964" name="Freeform 381"/>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FFFFFF"/>
                    </a:solidFill>
                  </a:endParaRPr>
                </a:p>
              </p:txBody>
            </p:sp>
            <p:sp>
              <p:nvSpPr>
                <p:cNvPr id="965" name="Freeform 382"/>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966" name="Freeform 383"/>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FFFFFF"/>
                    </a:solidFill>
                  </a:endParaRPr>
                </a:p>
              </p:txBody>
            </p:sp>
            <p:sp>
              <p:nvSpPr>
                <p:cNvPr id="967" name="Freeform 384"/>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968" name="Freeform 385"/>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69" name="Freeform 386"/>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970" name="Freeform 387"/>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971" name="Freeform 388"/>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FFFFFF"/>
                    </a:solidFill>
                  </a:endParaRPr>
                </a:p>
              </p:txBody>
            </p:sp>
            <p:sp>
              <p:nvSpPr>
                <p:cNvPr id="972" name="Freeform 389"/>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FFFFFF"/>
                    </a:solidFill>
                  </a:endParaRPr>
                </a:p>
              </p:txBody>
            </p:sp>
            <p:sp>
              <p:nvSpPr>
                <p:cNvPr id="973" name="Freeform 390"/>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FFFFFF"/>
                    </a:solidFill>
                  </a:endParaRPr>
                </a:p>
              </p:txBody>
            </p:sp>
            <p:sp>
              <p:nvSpPr>
                <p:cNvPr id="974" name="Freeform 391"/>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FFFFFF"/>
                    </a:solidFill>
                  </a:endParaRPr>
                </a:p>
              </p:txBody>
            </p:sp>
            <p:sp>
              <p:nvSpPr>
                <p:cNvPr id="975" name="Freeform 392"/>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976" name="Freeform 393"/>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77" name="Freeform 394"/>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78" name="Freeform 395"/>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979" name="Freeform 396"/>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980" name="Freeform 397"/>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981" name="Freeform 398"/>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982" name="Freeform 399"/>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983" name="Freeform 400"/>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984" name="Freeform 401"/>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FFFFFF"/>
                    </a:solidFill>
                  </a:endParaRPr>
                </a:p>
              </p:txBody>
            </p:sp>
            <p:sp>
              <p:nvSpPr>
                <p:cNvPr id="985" name="Freeform 402"/>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FFFFFF"/>
                    </a:solidFill>
                  </a:endParaRPr>
                </a:p>
              </p:txBody>
            </p:sp>
            <p:sp>
              <p:nvSpPr>
                <p:cNvPr id="986" name="Freeform 403"/>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987" name="Freeform 404"/>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988" name="Freeform 405"/>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989" name="Freeform 406"/>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990" name="Freeform 407"/>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991" name="Freeform 408"/>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grpSp>
          <p:sp>
            <p:nvSpPr>
              <p:cNvPr id="756" name="Freeform 409"/>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757" name="Freeform 410"/>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758" name="Freeform 411"/>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759" name="Freeform 412"/>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FFFFFF"/>
                  </a:solidFill>
                </a:endParaRPr>
              </a:p>
            </p:txBody>
          </p:sp>
          <p:sp>
            <p:nvSpPr>
              <p:cNvPr id="760" name="Freeform 413"/>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761" name="Freeform 414"/>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62" name="Freeform 415"/>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763" name="Freeform 416"/>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764" name="Freeform 417"/>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765" name="Freeform 418"/>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766" name="Freeform 419"/>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767" name="Freeform 420"/>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FFFFFF"/>
                  </a:solidFill>
                </a:endParaRPr>
              </a:p>
            </p:txBody>
          </p:sp>
          <p:sp>
            <p:nvSpPr>
              <p:cNvPr id="768" name="Freeform 421"/>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FFFFFF"/>
                  </a:solidFill>
                </a:endParaRPr>
              </a:p>
            </p:txBody>
          </p:sp>
          <p:sp>
            <p:nvSpPr>
              <p:cNvPr id="769" name="Freeform 422"/>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770" name="Freeform 423"/>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71" name="Freeform 424"/>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772" name="Freeform 425"/>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773" name="Freeform 426"/>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774" name="Freeform 427"/>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775" name="Freeform 428"/>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776" name="Freeform 429"/>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FFFFFF"/>
                  </a:solidFill>
                </a:endParaRPr>
              </a:p>
            </p:txBody>
          </p:sp>
          <p:sp>
            <p:nvSpPr>
              <p:cNvPr id="777" name="Freeform 430"/>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778" name="Freeform 431"/>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779" name="Freeform 432"/>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80" name="Freeform 433"/>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781" name="Freeform 434"/>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782" name="Freeform 435"/>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FFFFFF"/>
                  </a:solidFill>
                </a:endParaRPr>
              </a:p>
            </p:txBody>
          </p:sp>
          <p:sp>
            <p:nvSpPr>
              <p:cNvPr id="783" name="Freeform 436"/>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784" name="Freeform 437"/>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FFFFFF"/>
                  </a:solidFill>
                </a:endParaRPr>
              </a:p>
            </p:txBody>
          </p:sp>
          <p:sp>
            <p:nvSpPr>
              <p:cNvPr id="785" name="Freeform 438"/>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786" name="Freeform 439"/>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FFFFFF"/>
                  </a:solidFill>
                </a:endParaRPr>
              </a:p>
            </p:txBody>
          </p:sp>
          <p:sp>
            <p:nvSpPr>
              <p:cNvPr id="787" name="Freeform 440"/>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FFFFFF"/>
                  </a:solidFill>
                </a:endParaRPr>
              </a:p>
            </p:txBody>
          </p:sp>
          <p:sp>
            <p:nvSpPr>
              <p:cNvPr id="788" name="Freeform 441"/>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89" name="Freeform 442"/>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790" name="Freeform 443"/>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FFFFFF"/>
                  </a:solidFill>
                </a:endParaRPr>
              </a:p>
            </p:txBody>
          </p:sp>
          <p:sp>
            <p:nvSpPr>
              <p:cNvPr id="791" name="Freeform 444"/>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FFFFFF"/>
                  </a:solidFill>
                </a:endParaRPr>
              </a:p>
            </p:txBody>
          </p:sp>
        </p:grpSp>
        <p:graphicFrame>
          <p:nvGraphicFramePr>
            <p:cNvPr id="753" name="Object 445"/>
            <p:cNvGraphicFramePr>
              <a:graphicFrameLocks noChangeAspect="1"/>
            </p:cNvGraphicFramePr>
            <p:nvPr/>
          </p:nvGraphicFramePr>
          <p:xfrm>
            <a:off x="1474" y="1888"/>
            <a:ext cx="522" cy="815"/>
          </p:xfrm>
          <a:graphic>
            <a:graphicData uri="http://schemas.openxmlformats.org/presentationml/2006/ole">
              <mc:AlternateContent xmlns:mc="http://schemas.openxmlformats.org/markup-compatibility/2006">
                <mc:Choice xmlns:v="urn:schemas-microsoft-com:vml" Requires="v">
                  <p:oleObj spid="_x0000_s108551" name="CorelDRAW" r:id="rId5" imgW="1305720" imgH="1912680" progId="CorelDraw.Graphic.10">
                    <p:embed/>
                  </p:oleObj>
                </mc:Choice>
                <mc:Fallback>
                  <p:oleObj name="CorelDRAW" r:id="rId5" imgW="1305720" imgH="1912680" progId="CorelDraw.Graphic.1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4" y="1888"/>
                          <a:ext cx="522" cy="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192" name="Rectangle 1191"/>
          <p:cNvSpPr/>
          <p:nvPr/>
        </p:nvSpPr>
        <p:spPr>
          <a:xfrm>
            <a:off x="2643273" y="3857628"/>
            <a:ext cx="1571636" cy="600164"/>
          </a:xfrm>
          <a:prstGeom prst="rect">
            <a:avLst/>
          </a:prstGeom>
        </p:spPr>
        <p:txBody>
          <a:bodyPr wrap="square">
            <a:spAutoFit/>
          </a:bodyPr>
          <a:lstStyle/>
          <a:p>
            <a:r>
              <a:rPr lang="en-GB" sz="1100" dirty="0" smtClean="0">
                <a:solidFill>
                  <a:srgbClr val="2A004E"/>
                </a:solidFill>
              </a:rPr>
              <a:t>Data reassembled directly on the client</a:t>
            </a:r>
          </a:p>
          <a:p>
            <a:r>
              <a:rPr lang="en-GB" sz="1100" dirty="0" smtClean="0">
                <a:solidFill>
                  <a:srgbClr val="2A004E"/>
                </a:solidFill>
              </a:rPr>
              <a:t>(</a:t>
            </a:r>
            <a:r>
              <a:rPr lang="en-GB" sz="1100" dirty="0" err="1" smtClean="0">
                <a:solidFill>
                  <a:srgbClr val="2A004E"/>
                </a:solidFill>
              </a:rPr>
              <a:t>bittorrent</a:t>
            </a:r>
            <a:r>
              <a:rPr lang="en-GB" sz="1100" dirty="0" smtClean="0">
                <a:solidFill>
                  <a:srgbClr val="2A004E"/>
                </a:solidFill>
              </a:rPr>
              <a:t> client)</a:t>
            </a:r>
            <a:endParaRPr lang="en-GB" sz="1100" dirty="0">
              <a:solidFill>
                <a:srgbClr val="2A004E"/>
              </a:solidFill>
            </a:endParaRPr>
          </a:p>
        </p:txBody>
      </p:sp>
      <p:sp>
        <p:nvSpPr>
          <p:cNvPr id="1193" name="Rectangle 1192"/>
          <p:cNvSpPr/>
          <p:nvPr/>
        </p:nvSpPr>
        <p:spPr>
          <a:xfrm>
            <a:off x="2071670" y="5929330"/>
            <a:ext cx="1571636" cy="600164"/>
          </a:xfrm>
          <a:prstGeom prst="rect">
            <a:avLst/>
          </a:prstGeom>
        </p:spPr>
        <p:txBody>
          <a:bodyPr wrap="square">
            <a:spAutoFit/>
          </a:bodyPr>
          <a:lstStyle/>
          <a:p>
            <a:r>
              <a:rPr lang="en-GB" sz="1100" dirty="0" smtClean="0">
                <a:solidFill>
                  <a:srgbClr val="2A004E"/>
                </a:solidFill>
              </a:rPr>
              <a:t>Reassembly done by the data management infrastructure</a:t>
            </a:r>
            <a:endParaRPr lang="en-GB" sz="1100" dirty="0">
              <a:solidFill>
                <a:srgbClr val="2A004E"/>
              </a:solidFill>
            </a:endParaRPr>
          </a:p>
        </p:txBody>
      </p:sp>
      <p:grpSp>
        <p:nvGrpSpPr>
          <p:cNvPr id="1337" name="Group 1336"/>
          <p:cNvGrpSpPr/>
          <p:nvPr/>
        </p:nvGrpSpPr>
        <p:grpSpPr>
          <a:xfrm>
            <a:off x="4000595" y="2071678"/>
            <a:ext cx="3821933" cy="1571636"/>
            <a:chOff x="4714876" y="2071678"/>
            <a:chExt cx="3821933" cy="1571636"/>
          </a:xfrm>
        </p:grpSpPr>
        <p:grpSp>
          <p:nvGrpSpPr>
            <p:cNvPr id="4" name="Group 3"/>
            <p:cNvGrpSpPr/>
            <p:nvPr/>
          </p:nvGrpSpPr>
          <p:grpSpPr>
            <a:xfrm>
              <a:off x="4786314" y="2071678"/>
              <a:ext cx="3750495" cy="785818"/>
              <a:chOff x="1714480" y="1276336"/>
              <a:chExt cx="6250825" cy="1343028"/>
            </a:xfrm>
          </p:grpSpPr>
          <p:sp>
            <p:nvSpPr>
              <p:cNvPr id="5" name="Flowchart: Magnetic Disk 4"/>
              <p:cNvSpPr/>
              <p:nvPr/>
            </p:nvSpPr>
            <p:spPr>
              <a:xfrm>
                <a:off x="564357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Flowchart: Magnetic Disk 5"/>
              <p:cNvSpPr/>
              <p:nvPr/>
            </p:nvSpPr>
            <p:spPr>
              <a:xfrm>
                <a:off x="721520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Flowchart: Magnetic Disk 6"/>
              <p:cNvSpPr/>
              <p:nvPr/>
            </p:nvSpPr>
            <p:spPr>
              <a:xfrm>
                <a:off x="571500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Flowchart: Magnetic Disk 7"/>
              <p:cNvSpPr/>
              <p:nvPr/>
            </p:nvSpPr>
            <p:spPr>
              <a:xfrm>
                <a:off x="728664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Freeform 8"/>
              <p:cNvSpPr/>
              <p:nvPr/>
            </p:nvSpPr>
            <p:spPr>
              <a:xfrm>
                <a:off x="7286644" y="157161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0" name="Flowchart: Magnetic Disk 9"/>
              <p:cNvSpPr/>
              <p:nvPr/>
            </p:nvSpPr>
            <p:spPr>
              <a:xfrm>
                <a:off x="735808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 name="Flowchart: Magnetic Disk 10"/>
              <p:cNvSpPr/>
              <p:nvPr/>
            </p:nvSpPr>
            <p:spPr>
              <a:xfrm>
                <a:off x="742952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2" name="Freeform 11"/>
              <p:cNvSpPr/>
              <p:nvPr/>
            </p:nvSpPr>
            <p:spPr>
              <a:xfrm>
                <a:off x="7429520" y="192880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 name="Flowchart: Magnetic Disk 12"/>
              <p:cNvSpPr/>
              <p:nvPr/>
            </p:nvSpPr>
            <p:spPr>
              <a:xfrm>
                <a:off x="750095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 name="Flowchart: Magnetic Disk 13"/>
              <p:cNvSpPr/>
              <p:nvPr/>
            </p:nvSpPr>
            <p:spPr>
              <a:xfrm>
                <a:off x="757239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5" name="Flowchart: Magnetic Disk 14"/>
              <p:cNvSpPr/>
              <p:nvPr/>
            </p:nvSpPr>
            <p:spPr>
              <a:xfrm>
                <a:off x="7643834"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6" name="Flowchart: Magnetic Disk 15"/>
              <p:cNvSpPr/>
              <p:nvPr/>
            </p:nvSpPr>
            <p:spPr>
              <a:xfrm>
                <a:off x="603647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7" name="Flowchart: Magnetic Disk 16"/>
              <p:cNvSpPr/>
              <p:nvPr/>
            </p:nvSpPr>
            <p:spPr>
              <a:xfrm>
                <a:off x="642938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8" name="Flowchart: Magnetic Disk 17"/>
              <p:cNvSpPr/>
              <p:nvPr/>
            </p:nvSpPr>
            <p:spPr>
              <a:xfrm>
                <a:off x="682229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9" name="Flowchart: Magnetic Disk 18"/>
              <p:cNvSpPr/>
              <p:nvPr/>
            </p:nvSpPr>
            <p:spPr>
              <a:xfrm>
                <a:off x="6107917"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0" name="Flowchart: Magnetic Disk 19"/>
              <p:cNvSpPr/>
              <p:nvPr/>
            </p:nvSpPr>
            <p:spPr>
              <a:xfrm>
                <a:off x="650082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1" name="Flowchart: Magnetic Disk 20"/>
              <p:cNvSpPr/>
              <p:nvPr/>
            </p:nvSpPr>
            <p:spPr>
              <a:xfrm>
                <a:off x="689373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2" name="Flowchart: Magnetic Disk 21"/>
              <p:cNvSpPr/>
              <p:nvPr/>
            </p:nvSpPr>
            <p:spPr>
              <a:xfrm>
                <a:off x="6179355" y="15811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3" name="Flowchart: Magnetic Disk 22"/>
              <p:cNvSpPr/>
              <p:nvPr/>
            </p:nvSpPr>
            <p:spPr>
              <a:xfrm>
                <a:off x="657226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4" name="Flowchart: Magnetic Disk 23"/>
              <p:cNvSpPr/>
              <p:nvPr/>
            </p:nvSpPr>
            <p:spPr>
              <a:xfrm>
                <a:off x="6965173"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5" name="Flowchart: Magnetic Disk 24"/>
              <p:cNvSpPr/>
              <p:nvPr/>
            </p:nvSpPr>
            <p:spPr>
              <a:xfrm>
                <a:off x="703661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6" name="Flowchart: Magnetic Disk 25"/>
              <p:cNvSpPr/>
              <p:nvPr/>
            </p:nvSpPr>
            <p:spPr>
              <a:xfrm>
                <a:off x="710804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7" name="Flowchart: Magnetic Disk 26"/>
              <p:cNvSpPr/>
              <p:nvPr/>
            </p:nvSpPr>
            <p:spPr>
              <a:xfrm>
                <a:off x="717948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8" name="Flowchart: Magnetic Disk 27"/>
              <p:cNvSpPr/>
              <p:nvPr/>
            </p:nvSpPr>
            <p:spPr>
              <a:xfrm>
                <a:off x="725092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9" name="Flowchart: Magnetic Disk 28"/>
              <p:cNvSpPr/>
              <p:nvPr/>
            </p:nvSpPr>
            <p:spPr>
              <a:xfrm>
                <a:off x="664370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0" name="Flowchart: Magnetic Disk 29"/>
              <p:cNvSpPr/>
              <p:nvPr/>
            </p:nvSpPr>
            <p:spPr>
              <a:xfrm>
                <a:off x="625079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1" name="Flowchart: Magnetic Disk 30"/>
              <p:cNvSpPr/>
              <p:nvPr/>
            </p:nvSpPr>
            <p:spPr>
              <a:xfrm>
                <a:off x="671514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2" name="Flowchart: Magnetic Disk 31"/>
              <p:cNvSpPr/>
              <p:nvPr/>
            </p:nvSpPr>
            <p:spPr>
              <a:xfrm>
                <a:off x="678657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3" name="Flowchart: Magnetic Disk 32"/>
              <p:cNvSpPr/>
              <p:nvPr/>
            </p:nvSpPr>
            <p:spPr>
              <a:xfrm>
                <a:off x="685801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4" name="Freeform 33"/>
              <p:cNvSpPr/>
              <p:nvPr/>
            </p:nvSpPr>
            <p:spPr>
              <a:xfrm>
                <a:off x="6858016" y="2428868"/>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5" name="Flowchart: Magnetic Disk 34"/>
              <p:cNvSpPr/>
              <p:nvPr/>
            </p:nvSpPr>
            <p:spPr>
              <a:xfrm>
                <a:off x="632223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6" name="Flowchart: Magnetic Disk 35"/>
              <p:cNvSpPr/>
              <p:nvPr/>
            </p:nvSpPr>
            <p:spPr>
              <a:xfrm>
                <a:off x="639366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7" name="Flowchart: Magnetic Disk 36"/>
              <p:cNvSpPr/>
              <p:nvPr/>
            </p:nvSpPr>
            <p:spPr>
              <a:xfrm>
                <a:off x="646510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8" name="Flowchart: Magnetic Disk 37"/>
              <p:cNvSpPr/>
              <p:nvPr/>
            </p:nvSpPr>
            <p:spPr>
              <a:xfrm>
                <a:off x="578644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9" name="Flowchart: Magnetic Disk 38"/>
              <p:cNvSpPr/>
              <p:nvPr/>
            </p:nvSpPr>
            <p:spPr>
              <a:xfrm>
                <a:off x="585788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0" name="Freeform 39"/>
              <p:cNvSpPr/>
              <p:nvPr/>
            </p:nvSpPr>
            <p:spPr>
              <a:xfrm>
                <a:off x="5857884" y="192880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41" name="Flowchart: Magnetic Disk 40"/>
              <p:cNvSpPr/>
              <p:nvPr/>
            </p:nvSpPr>
            <p:spPr>
              <a:xfrm>
                <a:off x="592932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2" name="Flowchart: Magnetic Disk 41"/>
              <p:cNvSpPr/>
              <p:nvPr/>
            </p:nvSpPr>
            <p:spPr>
              <a:xfrm>
                <a:off x="600076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3" name="Flowchart: Magnetic Disk 42"/>
              <p:cNvSpPr/>
              <p:nvPr/>
            </p:nvSpPr>
            <p:spPr>
              <a:xfrm>
                <a:off x="607219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4" name="Flowchart: Magnetic Disk 43"/>
              <p:cNvSpPr/>
              <p:nvPr/>
            </p:nvSpPr>
            <p:spPr>
              <a:xfrm>
                <a:off x="4857752"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5" name="Flowchart: Magnetic Disk 44"/>
              <p:cNvSpPr/>
              <p:nvPr/>
            </p:nvSpPr>
            <p:spPr>
              <a:xfrm>
                <a:off x="5250661"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6" name="Flowchart: Magnetic Disk 45"/>
              <p:cNvSpPr/>
              <p:nvPr/>
            </p:nvSpPr>
            <p:spPr>
              <a:xfrm>
                <a:off x="4929190"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7" name="Flowchart: Magnetic Disk 46"/>
              <p:cNvSpPr/>
              <p:nvPr/>
            </p:nvSpPr>
            <p:spPr>
              <a:xfrm>
                <a:off x="5322099"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8" name="Flowchart: Magnetic Disk 47"/>
              <p:cNvSpPr/>
              <p:nvPr/>
            </p:nvSpPr>
            <p:spPr>
              <a:xfrm>
                <a:off x="5393537"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49" name="Flowchart: Magnetic Disk 48"/>
              <p:cNvSpPr/>
              <p:nvPr/>
            </p:nvSpPr>
            <p:spPr>
              <a:xfrm>
                <a:off x="5464975"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0" name="Flowchart: Magnetic Disk 49"/>
              <p:cNvSpPr/>
              <p:nvPr/>
            </p:nvSpPr>
            <p:spPr>
              <a:xfrm>
                <a:off x="5536413"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1" name="Flowchart: Magnetic Disk 50"/>
              <p:cNvSpPr/>
              <p:nvPr/>
            </p:nvSpPr>
            <p:spPr>
              <a:xfrm>
                <a:off x="5607851" y="20383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2" name="Flowchart: Magnetic Disk 51"/>
              <p:cNvSpPr/>
              <p:nvPr/>
            </p:nvSpPr>
            <p:spPr>
              <a:xfrm>
                <a:off x="5679289"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3" name="Freeform 52"/>
              <p:cNvSpPr/>
              <p:nvPr/>
            </p:nvSpPr>
            <p:spPr>
              <a:xfrm>
                <a:off x="4214810" y="1714488"/>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54" name="Freeform 53"/>
              <p:cNvSpPr/>
              <p:nvPr/>
            </p:nvSpPr>
            <p:spPr>
              <a:xfrm>
                <a:off x="4929190" y="164305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55" name="Flowchart: Magnetic Disk 54"/>
              <p:cNvSpPr/>
              <p:nvPr/>
            </p:nvSpPr>
            <p:spPr>
              <a:xfrm>
                <a:off x="5000628"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6" name="Flowchart: Magnetic Disk 55"/>
              <p:cNvSpPr/>
              <p:nvPr/>
            </p:nvSpPr>
            <p:spPr>
              <a:xfrm>
                <a:off x="5072066"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7" name="Flowchart: Magnetic Disk 56"/>
              <p:cNvSpPr/>
              <p:nvPr/>
            </p:nvSpPr>
            <p:spPr>
              <a:xfrm>
                <a:off x="5143504"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8" name="Flowchart: Magnetic Disk 57"/>
              <p:cNvSpPr/>
              <p:nvPr/>
            </p:nvSpPr>
            <p:spPr>
              <a:xfrm>
                <a:off x="5214942"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59" name="Flowchart: Magnetic Disk 58"/>
              <p:cNvSpPr/>
              <p:nvPr/>
            </p:nvSpPr>
            <p:spPr>
              <a:xfrm>
                <a:off x="5286380"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0" name="Flowchart: Magnetic Disk 59"/>
              <p:cNvSpPr/>
              <p:nvPr/>
            </p:nvSpPr>
            <p:spPr>
              <a:xfrm>
                <a:off x="4464843"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1" name="Flowchart: Magnetic Disk 60"/>
              <p:cNvSpPr/>
              <p:nvPr/>
            </p:nvSpPr>
            <p:spPr>
              <a:xfrm>
                <a:off x="4536281" y="1428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2" name="Flowchart: Magnetic Disk 61"/>
              <p:cNvSpPr/>
              <p:nvPr/>
            </p:nvSpPr>
            <p:spPr>
              <a:xfrm>
                <a:off x="4607719"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3" name="Flowchart: Magnetic Disk 62"/>
              <p:cNvSpPr/>
              <p:nvPr/>
            </p:nvSpPr>
            <p:spPr>
              <a:xfrm>
                <a:off x="4679157"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4" name="Flowchart: Magnetic Disk 63"/>
              <p:cNvSpPr/>
              <p:nvPr/>
            </p:nvSpPr>
            <p:spPr>
              <a:xfrm>
                <a:off x="4750595"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5" name="Flowchart: Magnetic Disk 64"/>
              <p:cNvSpPr/>
              <p:nvPr/>
            </p:nvSpPr>
            <p:spPr>
              <a:xfrm>
                <a:off x="4822033"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6" name="Flowchart: Magnetic Disk 65"/>
              <p:cNvSpPr/>
              <p:nvPr/>
            </p:nvSpPr>
            <p:spPr>
              <a:xfrm>
                <a:off x="4893471"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7" name="Flowchart: Magnetic Disk 66"/>
              <p:cNvSpPr/>
              <p:nvPr/>
            </p:nvSpPr>
            <p:spPr>
              <a:xfrm>
                <a:off x="4071934"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8" name="Flowchart: Magnetic Disk 67"/>
              <p:cNvSpPr/>
              <p:nvPr/>
            </p:nvSpPr>
            <p:spPr>
              <a:xfrm>
                <a:off x="4143372"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9" name="Flowchart: Magnetic Disk 68"/>
              <p:cNvSpPr/>
              <p:nvPr/>
            </p:nvSpPr>
            <p:spPr>
              <a:xfrm>
                <a:off x="4214810"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0" name="Flowchart: Magnetic Disk 69"/>
              <p:cNvSpPr/>
              <p:nvPr/>
            </p:nvSpPr>
            <p:spPr>
              <a:xfrm>
                <a:off x="4286248"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1" name="Flowchart: Magnetic Disk 70"/>
              <p:cNvSpPr/>
              <p:nvPr/>
            </p:nvSpPr>
            <p:spPr>
              <a:xfrm>
                <a:off x="4357686"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2" name="Flowchart: Magnetic Disk 71"/>
              <p:cNvSpPr/>
              <p:nvPr/>
            </p:nvSpPr>
            <p:spPr>
              <a:xfrm>
                <a:off x="4429124"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3" name="Flowchart: Magnetic Disk 72"/>
              <p:cNvSpPr/>
              <p:nvPr/>
            </p:nvSpPr>
            <p:spPr>
              <a:xfrm>
                <a:off x="4500562"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4" name="Flowchart: Magnetic Disk 73"/>
              <p:cNvSpPr/>
              <p:nvPr/>
            </p:nvSpPr>
            <p:spPr>
              <a:xfrm>
                <a:off x="3679025"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5" name="Flowchart: Magnetic Disk 74"/>
              <p:cNvSpPr/>
              <p:nvPr/>
            </p:nvSpPr>
            <p:spPr>
              <a:xfrm>
                <a:off x="3750463"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6" name="Flowchart: Magnetic Disk 75"/>
              <p:cNvSpPr/>
              <p:nvPr/>
            </p:nvSpPr>
            <p:spPr>
              <a:xfrm>
                <a:off x="3821901"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7" name="Flowchart: Magnetic Disk 76"/>
              <p:cNvSpPr/>
              <p:nvPr/>
            </p:nvSpPr>
            <p:spPr>
              <a:xfrm>
                <a:off x="3893339"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8" name="Flowchart: Magnetic Disk 77"/>
              <p:cNvSpPr/>
              <p:nvPr/>
            </p:nvSpPr>
            <p:spPr>
              <a:xfrm>
                <a:off x="3964777"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9" name="Flowchart: Magnetic Disk 78"/>
              <p:cNvSpPr/>
              <p:nvPr/>
            </p:nvSpPr>
            <p:spPr>
              <a:xfrm>
                <a:off x="4036215"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0" name="Flowchart: Magnetic Disk 79"/>
              <p:cNvSpPr/>
              <p:nvPr/>
            </p:nvSpPr>
            <p:spPr>
              <a:xfrm>
                <a:off x="4107653"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1" name="Flowchart: Magnetic Disk 80"/>
              <p:cNvSpPr/>
              <p:nvPr/>
            </p:nvSpPr>
            <p:spPr>
              <a:xfrm>
                <a:off x="328611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2" name="Flowchart: Magnetic Disk 81"/>
              <p:cNvSpPr/>
              <p:nvPr/>
            </p:nvSpPr>
            <p:spPr>
              <a:xfrm>
                <a:off x="335755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3" name="Flowchart: Magnetic Disk 82"/>
              <p:cNvSpPr/>
              <p:nvPr/>
            </p:nvSpPr>
            <p:spPr>
              <a:xfrm>
                <a:off x="342899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4" name="Flowchart: Magnetic Disk 83"/>
              <p:cNvSpPr/>
              <p:nvPr/>
            </p:nvSpPr>
            <p:spPr>
              <a:xfrm>
                <a:off x="350043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5" name="Flowchart: Magnetic Disk 84"/>
              <p:cNvSpPr/>
              <p:nvPr/>
            </p:nvSpPr>
            <p:spPr>
              <a:xfrm>
                <a:off x="357186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6" name="Flowchart: Magnetic Disk 85"/>
              <p:cNvSpPr/>
              <p:nvPr/>
            </p:nvSpPr>
            <p:spPr>
              <a:xfrm>
                <a:off x="364330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7" name="Flowchart: Magnetic Disk 86"/>
              <p:cNvSpPr/>
              <p:nvPr/>
            </p:nvSpPr>
            <p:spPr>
              <a:xfrm>
                <a:off x="3714744" y="2190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8" name="Freeform 87"/>
              <p:cNvSpPr/>
              <p:nvPr/>
            </p:nvSpPr>
            <p:spPr>
              <a:xfrm>
                <a:off x="3714744" y="235743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89" name="Flowchart: Magnetic Disk 88"/>
              <p:cNvSpPr/>
              <p:nvPr/>
            </p:nvSpPr>
            <p:spPr>
              <a:xfrm>
                <a:off x="171448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0" name="Flowchart: Magnetic Disk 89"/>
              <p:cNvSpPr/>
              <p:nvPr/>
            </p:nvSpPr>
            <p:spPr>
              <a:xfrm>
                <a:off x="210738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1" name="Flowchart: Magnetic Disk 90"/>
              <p:cNvSpPr/>
              <p:nvPr/>
            </p:nvSpPr>
            <p:spPr>
              <a:xfrm>
                <a:off x="250029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2" name="Flowchart: Magnetic Disk 91"/>
              <p:cNvSpPr/>
              <p:nvPr/>
            </p:nvSpPr>
            <p:spPr>
              <a:xfrm>
                <a:off x="289320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3" name="Flowchart: Magnetic Disk 92"/>
              <p:cNvSpPr/>
              <p:nvPr/>
            </p:nvSpPr>
            <p:spPr>
              <a:xfrm>
                <a:off x="178591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4" name="Flowchart: Magnetic Disk 93"/>
              <p:cNvSpPr/>
              <p:nvPr/>
            </p:nvSpPr>
            <p:spPr>
              <a:xfrm>
                <a:off x="2178827" y="1428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5" name="Flowchart: Magnetic Disk 94"/>
              <p:cNvSpPr/>
              <p:nvPr/>
            </p:nvSpPr>
            <p:spPr>
              <a:xfrm>
                <a:off x="257173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6" name="Flowchart: Magnetic Disk 95"/>
              <p:cNvSpPr/>
              <p:nvPr/>
            </p:nvSpPr>
            <p:spPr>
              <a:xfrm>
                <a:off x="296464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7" name="Flowchart: Magnetic Disk 96"/>
              <p:cNvSpPr/>
              <p:nvPr/>
            </p:nvSpPr>
            <p:spPr>
              <a:xfrm>
                <a:off x="185735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8" name="Flowchart: Magnetic Disk 97"/>
              <p:cNvSpPr/>
              <p:nvPr/>
            </p:nvSpPr>
            <p:spPr>
              <a:xfrm>
                <a:off x="2250265"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9" name="Flowchart: Magnetic Disk 98"/>
              <p:cNvSpPr/>
              <p:nvPr/>
            </p:nvSpPr>
            <p:spPr>
              <a:xfrm>
                <a:off x="264317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0" name="Flowchart: Magnetic Disk 99"/>
              <p:cNvSpPr/>
              <p:nvPr/>
            </p:nvSpPr>
            <p:spPr>
              <a:xfrm>
                <a:off x="3036083" y="15811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1" name="Flowchart: Magnetic Disk 100"/>
              <p:cNvSpPr/>
              <p:nvPr/>
            </p:nvSpPr>
            <p:spPr>
              <a:xfrm>
                <a:off x="192879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2" name="Flowchart: Magnetic Disk 101"/>
              <p:cNvSpPr/>
              <p:nvPr/>
            </p:nvSpPr>
            <p:spPr>
              <a:xfrm>
                <a:off x="232170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3" name="Flowchart: Magnetic Disk 102"/>
              <p:cNvSpPr/>
              <p:nvPr/>
            </p:nvSpPr>
            <p:spPr>
              <a:xfrm>
                <a:off x="271461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4" name="Flowchart: Magnetic Disk 103"/>
              <p:cNvSpPr/>
              <p:nvPr/>
            </p:nvSpPr>
            <p:spPr>
              <a:xfrm>
                <a:off x="310752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5" name="Flowchart: Magnetic Disk 104"/>
              <p:cNvSpPr/>
              <p:nvPr/>
            </p:nvSpPr>
            <p:spPr>
              <a:xfrm>
                <a:off x="200023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6" name="Flowchart: Magnetic Disk 105"/>
              <p:cNvSpPr/>
              <p:nvPr/>
            </p:nvSpPr>
            <p:spPr>
              <a:xfrm>
                <a:off x="239314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7" name="Flowchart: Magnetic Disk 106"/>
              <p:cNvSpPr/>
              <p:nvPr/>
            </p:nvSpPr>
            <p:spPr>
              <a:xfrm>
                <a:off x="278605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8" name="Flowchart: Magnetic Disk 107"/>
              <p:cNvSpPr/>
              <p:nvPr/>
            </p:nvSpPr>
            <p:spPr>
              <a:xfrm>
                <a:off x="317895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9" name="Flowchart: Magnetic Disk 108"/>
              <p:cNvSpPr/>
              <p:nvPr/>
            </p:nvSpPr>
            <p:spPr>
              <a:xfrm>
                <a:off x="207167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0" name="Flowchart: Magnetic Disk 109"/>
              <p:cNvSpPr/>
              <p:nvPr/>
            </p:nvSpPr>
            <p:spPr>
              <a:xfrm>
                <a:off x="246457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1" name="Flowchart: Magnetic Disk 110"/>
              <p:cNvSpPr/>
              <p:nvPr/>
            </p:nvSpPr>
            <p:spPr>
              <a:xfrm>
                <a:off x="285748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2" name="Flowchart: Magnetic Disk 111"/>
              <p:cNvSpPr/>
              <p:nvPr/>
            </p:nvSpPr>
            <p:spPr>
              <a:xfrm>
                <a:off x="325039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3" name="Flowchart: Magnetic Disk 112"/>
              <p:cNvSpPr/>
              <p:nvPr/>
            </p:nvSpPr>
            <p:spPr>
              <a:xfrm>
                <a:off x="214310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4" name="Flowchart: Magnetic Disk 113"/>
              <p:cNvSpPr/>
              <p:nvPr/>
            </p:nvSpPr>
            <p:spPr>
              <a:xfrm>
                <a:off x="253601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5" name="Flowchart: Magnetic Disk 114"/>
              <p:cNvSpPr/>
              <p:nvPr/>
            </p:nvSpPr>
            <p:spPr>
              <a:xfrm>
                <a:off x="332183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16" name="Freeform 115"/>
              <p:cNvSpPr/>
              <p:nvPr/>
            </p:nvSpPr>
            <p:spPr>
              <a:xfrm>
                <a:off x="2857488" y="2214554"/>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17" name="Freeform 116"/>
              <p:cNvSpPr/>
              <p:nvPr/>
            </p:nvSpPr>
            <p:spPr>
              <a:xfrm>
                <a:off x="2143108" y="235743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18" name="Flowchart: Magnetic Disk 117"/>
              <p:cNvSpPr/>
              <p:nvPr/>
            </p:nvSpPr>
            <p:spPr>
              <a:xfrm>
                <a:off x="292892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grpSp>
        <p:cxnSp>
          <p:nvCxnSpPr>
            <p:cNvPr id="123" name="Straight Connector 122"/>
            <p:cNvCxnSpPr/>
            <p:nvPr/>
          </p:nvCxnSpPr>
          <p:spPr>
            <a:xfrm rot="10800000" flipV="1">
              <a:off x="4714876" y="2786058"/>
              <a:ext cx="428628" cy="214314"/>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4" name="Straight Connector 1193"/>
            <p:cNvCxnSpPr/>
            <p:nvPr/>
          </p:nvCxnSpPr>
          <p:spPr>
            <a:xfrm rot="10800000" flipV="1">
              <a:off x="4786314" y="2714620"/>
              <a:ext cx="714380" cy="35719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p:nvPr/>
          </p:nvCxnSpPr>
          <p:spPr>
            <a:xfrm rot="10800000" flipV="1">
              <a:off x="4786314" y="2786058"/>
              <a:ext cx="1285884" cy="35719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6" name="Straight Connector 1195"/>
            <p:cNvCxnSpPr/>
            <p:nvPr/>
          </p:nvCxnSpPr>
          <p:spPr>
            <a:xfrm rot="10800000" flipV="1">
              <a:off x="5072066" y="2357430"/>
              <a:ext cx="1683516" cy="642942"/>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7" name="Straight Connector 1196"/>
            <p:cNvCxnSpPr/>
            <p:nvPr/>
          </p:nvCxnSpPr>
          <p:spPr>
            <a:xfrm rot="10800000" flipV="1">
              <a:off x="4786315" y="2523552"/>
              <a:ext cx="2508079" cy="762571"/>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8" name="Straight Connector 1197"/>
            <p:cNvCxnSpPr/>
            <p:nvPr/>
          </p:nvCxnSpPr>
          <p:spPr>
            <a:xfrm rot="10800000" flipV="1">
              <a:off x="4786315" y="2824804"/>
              <a:ext cx="3166519" cy="81851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9" name="Straight Connector 1198"/>
            <p:cNvCxnSpPr/>
            <p:nvPr/>
          </p:nvCxnSpPr>
          <p:spPr>
            <a:xfrm rot="10800000" flipV="1">
              <a:off x="4786314" y="2326434"/>
              <a:ext cx="3373084" cy="1102566"/>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00" name="Straight Connector 1199"/>
            <p:cNvCxnSpPr/>
            <p:nvPr/>
          </p:nvCxnSpPr>
          <p:spPr>
            <a:xfrm rot="10800000" flipV="1">
              <a:off x="4786314" y="2532998"/>
              <a:ext cx="3466188" cy="967439"/>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338" name="Group 1337"/>
          <p:cNvGrpSpPr/>
          <p:nvPr/>
        </p:nvGrpSpPr>
        <p:grpSpPr>
          <a:xfrm>
            <a:off x="4857752" y="4286256"/>
            <a:ext cx="3821933" cy="1571636"/>
            <a:chOff x="4714876" y="2071678"/>
            <a:chExt cx="3821933" cy="1571636"/>
          </a:xfrm>
        </p:grpSpPr>
        <p:grpSp>
          <p:nvGrpSpPr>
            <p:cNvPr id="1339" name="Group 1338"/>
            <p:cNvGrpSpPr/>
            <p:nvPr/>
          </p:nvGrpSpPr>
          <p:grpSpPr>
            <a:xfrm>
              <a:off x="4786315" y="2071679"/>
              <a:ext cx="3750505" cy="785820"/>
              <a:chOff x="1714480" y="1276336"/>
              <a:chExt cx="6250825" cy="1343028"/>
            </a:xfrm>
          </p:grpSpPr>
          <p:sp>
            <p:nvSpPr>
              <p:cNvPr id="1348" name="Flowchart: Magnetic Disk 1347"/>
              <p:cNvSpPr/>
              <p:nvPr/>
            </p:nvSpPr>
            <p:spPr>
              <a:xfrm>
                <a:off x="564357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49" name="Flowchart: Magnetic Disk 1348"/>
              <p:cNvSpPr/>
              <p:nvPr/>
            </p:nvSpPr>
            <p:spPr>
              <a:xfrm>
                <a:off x="721520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0" name="Flowchart: Magnetic Disk 1349"/>
              <p:cNvSpPr/>
              <p:nvPr/>
            </p:nvSpPr>
            <p:spPr>
              <a:xfrm>
                <a:off x="571500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1" name="Flowchart: Magnetic Disk 1350"/>
              <p:cNvSpPr/>
              <p:nvPr/>
            </p:nvSpPr>
            <p:spPr>
              <a:xfrm>
                <a:off x="728664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2" name="Freeform 1351"/>
              <p:cNvSpPr/>
              <p:nvPr/>
            </p:nvSpPr>
            <p:spPr>
              <a:xfrm>
                <a:off x="7286644" y="157161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53" name="Flowchart: Magnetic Disk 1352"/>
              <p:cNvSpPr/>
              <p:nvPr/>
            </p:nvSpPr>
            <p:spPr>
              <a:xfrm>
                <a:off x="735808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4" name="Flowchart: Magnetic Disk 1353"/>
              <p:cNvSpPr/>
              <p:nvPr/>
            </p:nvSpPr>
            <p:spPr>
              <a:xfrm>
                <a:off x="742952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5" name="Freeform 1354"/>
              <p:cNvSpPr/>
              <p:nvPr/>
            </p:nvSpPr>
            <p:spPr>
              <a:xfrm>
                <a:off x="7429520" y="192880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56" name="Flowchart: Magnetic Disk 1355"/>
              <p:cNvSpPr/>
              <p:nvPr/>
            </p:nvSpPr>
            <p:spPr>
              <a:xfrm>
                <a:off x="750095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7" name="Flowchart: Magnetic Disk 1356"/>
              <p:cNvSpPr/>
              <p:nvPr/>
            </p:nvSpPr>
            <p:spPr>
              <a:xfrm>
                <a:off x="757239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8" name="Flowchart: Magnetic Disk 1357"/>
              <p:cNvSpPr/>
              <p:nvPr/>
            </p:nvSpPr>
            <p:spPr>
              <a:xfrm>
                <a:off x="7643834"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59" name="Flowchart: Magnetic Disk 1358"/>
              <p:cNvSpPr/>
              <p:nvPr/>
            </p:nvSpPr>
            <p:spPr>
              <a:xfrm>
                <a:off x="603647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0" name="Flowchart: Magnetic Disk 1359"/>
              <p:cNvSpPr/>
              <p:nvPr/>
            </p:nvSpPr>
            <p:spPr>
              <a:xfrm>
                <a:off x="642938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1" name="Flowchart: Magnetic Disk 1360"/>
              <p:cNvSpPr/>
              <p:nvPr/>
            </p:nvSpPr>
            <p:spPr>
              <a:xfrm>
                <a:off x="682229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2" name="Flowchart: Magnetic Disk 1361"/>
              <p:cNvSpPr/>
              <p:nvPr/>
            </p:nvSpPr>
            <p:spPr>
              <a:xfrm>
                <a:off x="6107917"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3" name="Flowchart: Magnetic Disk 1362"/>
              <p:cNvSpPr/>
              <p:nvPr/>
            </p:nvSpPr>
            <p:spPr>
              <a:xfrm>
                <a:off x="650082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4" name="Flowchart: Magnetic Disk 1363"/>
              <p:cNvSpPr/>
              <p:nvPr/>
            </p:nvSpPr>
            <p:spPr>
              <a:xfrm>
                <a:off x="689373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5" name="Flowchart: Magnetic Disk 1364"/>
              <p:cNvSpPr/>
              <p:nvPr/>
            </p:nvSpPr>
            <p:spPr>
              <a:xfrm>
                <a:off x="6179355" y="15811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6" name="Flowchart: Magnetic Disk 1365"/>
              <p:cNvSpPr/>
              <p:nvPr/>
            </p:nvSpPr>
            <p:spPr>
              <a:xfrm>
                <a:off x="657226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7" name="Flowchart: Magnetic Disk 1366"/>
              <p:cNvSpPr/>
              <p:nvPr/>
            </p:nvSpPr>
            <p:spPr>
              <a:xfrm>
                <a:off x="6965173"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8" name="Flowchart: Magnetic Disk 1367"/>
              <p:cNvSpPr/>
              <p:nvPr/>
            </p:nvSpPr>
            <p:spPr>
              <a:xfrm>
                <a:off x="703661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69" name="Flowchart: Magnetic Disk 1368"/>
              <p:cNvSpPr/>
              <p:nvPr/>
            </p:nvSpPr>
            <p:spPr>
              <a:xfrm>
                <a:off x="710804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0" name="Flowchart: Magnetic Disk 1369"/>
              <p:cNvSpPr/>
              <p:nvPr/>
            </p:nvSpPr>
            <p:spPr>
              <a:xfrm>
                <a:off x="717948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1" name="Flowchart: Magnetic Disk 1370"/>
              <p:cNvSpPr/>
              <p:nvPr/>
            </p:nvSpPr>
            <p:spPr>
              <a:xfrm>
                <a:off x="725092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2" name="Flowchart: Magnetic Disk 1371"/>
              <p:cNvSpPr/>
              <p:nvPr/>
            </p:nvSpPr>
            <p:spPr>
              <a:xfrm>
                <a:off x="664370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3" name="Flowchart: Magnetic Disk 1372"/>
              <p:cNvSpPr/>
              <p:nvPr/>
            </p:nvSpPr>
            <p:spPr>
              <a:xfrm>
                <a:off x="625079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4" name="Flowchart: Magnetic Disk 1373"/>
              <p:cNvSpPr/>
              <p:nvPr/>
            </p:nvSpPr>
            <p:spPr>
              <a:xfrm>
                <a:off x="671514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5" name="Flowchart: Magnetic Disk 1374"/>
              <p:cNvSpPr/>
              <p:nvPr/>
            </p:nvSpPr>
            <p:spPr>
              <a:xfrm>
                <a:off x="678657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6" name="Flowchart: Magnetic Disk 1375"/>
              <p:cNvSpPr/>
              <p:nvPr/>
            </p:nvSpPr>
            <p:spPr>
              <a:xfrm>
                <a:off x="685801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7" name="Freeform 1376"/>
              <p:cNvSpPr/>
              <p:nvPr/>
            </p:nvSpPr>
            <p:spPr>
              <a:xfrm>
                <a:off x="6858016" y="2428868"/>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78" name="Flowchart: Magnetic Disk 1377"/>
              <p:cNvSpPr/>
              <p:nvPr/>
            </p:nvSpPr>
            <p:spPr>
              <a:xfrm>
                <a:off x="632223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79" name="Flowchart: Magnetic Disk 1378"/>
              <p:cNvSpPr/>
              <p:nvPr/>
            </p:nvSpPr>
            <p:spPr>
              <a:xfrm>
                <a:off x="639366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0" name="Flowchart: Magnetic Disk 1379"/>
              <p:cNvSpPr/>
              <p:nvPr/>
            </p:nvSpPr>
            <p:spPr>
              <a:xfrm>
                <a:off x="646510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1" name="Flowchart: Magnetic Disk 1380"/>
              <p:cNvSpPr/>
              <p:nvPr/>
            </p:nvSpPr>
            <p:spPr>
              <a:xfrm>
                <a:off x="578644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2" name="Flowchart: Magnetic Disk 1381"/>
              <p:cNvSpPr/>
              <p:nvPr/>
            </p:nvSpPr>
            <p:spPr>
              <a:xfrm>
                <a:off x="585788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3" name="Freeform 1382"/>
              <p:cNvSpPr/>
              <p:nvPr/>
            </p:nvSpPr>
            <p:spPr>
              <a:xfrm>
                <a:off x="5857884" y="1928802"/>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84" name="Flowchart: Magnetic Disk 1383"/>
              <p:cNvSpPr/>
              <p:nvPr/>
            </p:nvSpPr>
            <p:spPr>
              <a:xfrm>
                <a:off x="592932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5" name="Flowchart: Magnetic Disk 1384"/>
              <p:cNvSpPr/>
              <p:nvPr/>
            </p:nvSpPr>
            <p:spPr>
              <a:xfrm>
                <a:off x="600076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6" name="Flowchart: Magnetic Disk 1385"/>
              <p:cNvSpPr/>
              <p:nvPr/>
            </p:nvSpPr>
            <p:spPr>
              <a:xfrm>
                <a:off x="607219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7" name="Flowchart: Magnetic Disk 1386"/>
              <p:cNvSpPr/>
              <p:nvPr/>
            </p:nvSpPr>
            <p:spPr>
              <a:xfrm>
                <a:off x="4857752"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8" name="Flowchart: Magnetic Disk 1387"/>
              <p:cNvSpPr/>
              <p:nvPr/>
            </p:nvSpPr>
            <p:spPr>
              <a:xfrm>
                <a:off x="5250661"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89" name="Flowchart: Magnetic Disk 1388"/>
              <p:cNvSpPr/>
              <p:nvPr/>
            </p:nvSpPr>
            <p:spPr>
              <a:xfrm>
                <a:off x="4929190"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0" name="Flowchart: Magnetic Disk 1389"/>
              <p:cNvSpPr/>
              <p:nvPr/>
            </p:nvSpPr>
            <p:spPr>
              <a:xfrm>
                <a:off x="5322099"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1" name="Flowchart: Magnetic Disk 1390"/>
              <p:cNvSpPr/>
              <p:nvPr/>
            </p:nvSpPr>
            <p:spPr>
              <a:xfrm>
                <a:off x="5393537"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2" name="Flowchart: Magnetic Disk 1391"/>
              <p:cNvSpPr/>
              <p:nvPr/>
            </p:nvSpPr>
            <p:spPr>
              <a:xfrm>
                <a:off x="5464975"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3" name="Flowchart: Magnetic Disk 1392"/>
              <p:cNvSpPr/>
              <p:nvPr/>
            </p:nvSpPr>
            <p:spPr>
              <a:xfrm>
                <a:off x="5536413"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4" name="Flowchart: Magnetic Disk 1393"/>
              <p:cNvSpPr/>
              <p:nvPr/>
            </p:nvSpPr>
            <p:spPr>
              <a:xfrm>
                <a:off x="5607851" y="20383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5" name="Flowchart: Magnetic Disk 1394"/>
              <p:cNvSpPr/>
              <p:nvPr/>
            </p:nvSpPr>
            <p:spPr>
              <a:xfrm>
                <a:off x="5679289"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6" name="Freeform 1395"/>
              <p:cNvSpPr/>
              <p:nvPr/>
            </p:nvSpPr>
            <p:spPr>
              <a:xfrm>
                <a:off x="4214810" y="1714488"/>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97" name="Freeform 1396"/>
              <p:cNvSpPr/>
              <p:nvPr/>
            </p:nvSpPr>
            <p:spPr>
              <a:xfrm>
                <a:off x="4929190" y="164305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98" name="Flowchart: Magnetic Disk 1397"/>
              <p:cNvSpPr/>
              <p:nvPr/>
            </p:nvSpPr>
            <p:spPr>
              <a:xfrm>
                <a:off x="5000628"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99" name="Flowchart: Magnetic Disk 1398"/>
              <p:cNvSpPr/>
              <p:nvPr/>
            </p:nvSpPr>
            <p:spPr>
              <a:xfrm>
                <a:off x="5072066"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0" name="Flowchart: Magnetic Disk 1399"/>
              <p:cNvSpPr/>
              <p:nvPr/>
            </p:nvSpPr>
            <p:spPr>
              <a:xfrm>
                <a:off x="5143504"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1" name="Flowchart: Magnetic Disk 1400"/>
              <p:cNvSpPr/>
              <p:nvPr/>
            </p:nvSpPr>
            <p:spPr>
              <a:xfrm>
                <a:off x="5214942"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2" name="Flowchart: Magnetic Disk 1401"/>
              <p:cNvSpPr/>
              <p:nvPr/>
            </p:nvSpPr>
            <p:spPr>
              <a:xfrm>
                <a:off x="5286380"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3" name="Flowchart: Magnetic Disk 1402"/>
              <p:cNvSpPr/>
              <p:nvPr/>
            </p:nvSpPr>
            <p:spPr>
              <a:xfrm>
                <a:off x="4464843"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4" name="Flowchart: Magnetic Disk 1403"/>
              <p:cNvSpPr/>
              <p:nvPr/>
            </p:nvSpPr>
            <p:spPr>
              <a:xfrm>
                <a:off x="4536281" y="1428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5" name="Flowchart: Magnetic Disk 1404"/>
              <p:cNvSpPr/>
              <p:nvPr/>
            </p:nvSpPr>
            <p:spPr>
              <a:xfrm>
                <a:off x="4607719"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6" name="Flowchart: Magnetic Disk 1405"/>
              <p:cNvSpPr/>
              <p:nvPr/>
            </p:nvSpPr>
            <p:spPr>
              <a:xfrm>
                <a:off x="4679157"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7" name="Flowchart: Magnetic Disk 1406"/>
              <p:cNvSpPr/>
              <p:nvPr/>
            </p:nvSpPr>
            <p:spPr>
              <a:xfrm>
                <a:off x="4750595"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8" name="Flowchart: Magnetic Disk 1407"/>
              <p:cNvSpPr/>
              <p:nvPr/>
            </p:nvSpPr>
            <p:spPr>
              <a:xfrm>
                <a:off x="4822033"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09" name="Flowchart: Magnetic Disk 1408"/>
              <p:cNvSpPr/>
              <p:nvPr/>
            </p:nvSpPr>
            <p:spPr>
              <a:xfrm>
                <a:off x="4893471"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0" name="Flowchart: Magnetic Disk 1409"/>
              <p:cNvSpPr/>
              <p:nvPr/>
            </p:nvSpPr>
            <p:spPr>
              <a:xfrm>
                <a:off x="4071934"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1" name="Flowchart: Magnetic Disk 1410"/>
              <p:cNvSpPr/>
              <p:nvPr/>
            </p:nvSpPr>
            <p:spPr>
              <a:xfrm>
                <a:off x="4143372"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2" name="Flowchart: Magnetic Disk 1411"/>
              <p:cNvSpPr/>
              <p:nvPr/>
            </p:nvSpPr>
            <p:spPr>
              <a:xfrm>
                <a:off x="4214810"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3" name="Flowchart: Magnetic Disk 1412"/>
              <p:cNvSpPr/>
              <p:nvPr/>
            </p:nvSpPr>
            <p:spPr>
              <a:xfrm>
                <a:off x="4286248"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4" name="Flowchart: Magnetic Disk 1413"/>
              <p:cNvSpPr/>
              <p:nvPr/>
            </p:nvSpPr>
            <p:spPr>
              <a:xfrm>
                <a:off x="4357686"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5" name="Flowchart: Magnetic Disk 1414"/>
              <p:cNvSpPr/>
              <p:nvPr/>
            </p:nvSpPr>
            <p:spPr>
              <a:xfrm>
                <a:off x="4429124"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6" name="Flowchart: Magnetic Disk 1415"/>
              <p:cNvSpPr/>
              <p:nvPr/>
            </p:nvSpPr>
            <p:spPr>
              <a:xfrm>
                <a:off x="4500562"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7" name="Flowchart: Magnetic Disk 1416"/>
              <p:cNvSpPr/>
              <p:nvPr/>
            </p:nvSpPr>
            <p:spPr>
              <a:xfrm>
                <a:off x="3679025"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8" name="Flowchart: Magnetic Disk 1417"/>
              <p:cNvSpPr/>
              <p:nvPr/>
            </p:nvSpPr>
            <p:spPr>
              <a:xfrm>
                <a:off x="3750463"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19" name="Flowchart: Magnetic Disk 1418"/>
              <p:cNvSpPr/>
              <p:nvPr/>
            </p:nvSpPr>
            <p:spPr>
              <a:xfrm>
                <a:off x="3821901"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0" name="Flowchart: Magnetic Disk 1419"/>
              <p:cNvSpPr/>
              <p:nvPr/>
            </p:nvSpPr>
            <p:spPr>
              <a:xfrm>
                <a:off x="3893339"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1" name="Flowchart: Magnetic Disk 1420"/>
              <p:cNvSpPr/>
              <p:nvPr/>
            </p:nvSpPr>
            <p:spPr>
              <a:xfrm>
                <a:off x="3964777"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2" name="Flowchart: Magnetic Disk 1421"/>
              <p:cNvSpPr/>
              <p:nvPr/>
            </p:nvSpPr>
            <p:spPr>
              <a:xfrm>
                <a:off x="4036215"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3" name="Flowchart: Magnetic Disk 1422"/>
              <p:cNvSpPr/>
              <p:nvPr/>
            </p:nvSpPr>
            <p:spPr>
              <a:xfrm>
                <a:off x="4107653"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4" name="Flowchart: Magnetic Disk 1423"/>
              <p:cNvSpPr/>
              <p:nvPr/>
            </p:nvSpPr>
            <p:spPr>
              <a:xfrm>
                <a:off x="3286116"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5" name="Flowchart: Magnetic Disk 1424"/>
              <p:cNvSpPr/>
              <p:nvPr/>
            </p:nvSpPr>
            <p:spPr>
              <a:xfrm>
                <a:off x="3357554"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6" name="Flowchart: Magnetic Disk 1425"/>
              <p:cNvSpPr/>
              <p:nvPr/>
            </p:nvSpPr>
            <p:spPr>
              <a:xfrm>
                <a:off x="3428992"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7" name="Flowchart: Magnetic Disk 1426"/>
              <p:cNvSpPr/>
              <p:nvPr/>
            </p:nvSpPr>
            <p:spPr>
              <a:xfrm>
                <a:off x="3500430"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8" name="Flowchart: Magnetic Disk 1427"/>
              <p:cNvSpPr/>
              <p:nvPr/>
            </p:nvSpPr>
            <p:spPr>
              <a:xfrm>
                <a:off x="3571868"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29" name="Flowchart: Magnetic Disk 1428"/>
              <p:cNvSpPr/>
              <p:nvPr/>
            </p:nvSpPr>
            <p:spPr>
              <a:xfrm>
                <a:off x="3643306"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0" name="Flowchart: Magnetic Disk 1429"/>
              <p:cNvSpPr/>
              <p:nvPr/>
            </p:nvSpPr>
            <p:spPr>
              <a:xfrm>
                <a:off x="3714744" y="2190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1" name="Freeform 1430"/>
              <p:cNvSpPr/>
              <p:nvPr/>
            </p:nvSpPr>
            <p:spPr>
              <a:xfrm>
                <a:off x="3714744" y="235743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432" name="Flowchart: Magnetic Disk 1431"/>
              <p:cNvSpPr/>
              <p:nvPr/>
            </p:nvSpPr>
            <p:spPr>
              <a:xfrm>
                <a:off x="1714480"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3" name="Flowchart: Magnetic Disk 1432"/>
              <p:cNvSpPr/>
              <p:nvPr/>
            </p:nvSpPr>
            <p:spPr>
              <a:xfrm>
                <a:off x="2107389"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4" name="Flowchart: Magnetic Disk 1433"/>
              <p:cNvSpPr/>
              <p:nvPr/>
            </p:nvSpPr>
            <p:spPr>
              <a:xfrm>
                <a:off x="2500298"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5" name="Flowchart: Magnetic Disk 1434"/>
              <p:cNvSpPr/>
              <p:nvPr/>
            </p:nvSpPr>
            <p:spPr>
              <a:xfrm>
                <a:off x="2893207" y="1276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6" name="Flowchart: Magnetic Disk 1435"/>
              <p:cNvSpPr/>
              <p:nvPr/>
            </p:nvSpPr>
            <p:spPr>
              <a:xfrm>
                <a:off x="1785918"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7" name="Flowchart: Magnetic Disk 1436"/>
              <p:cNvSpPr/>
              <p:nvPr/>
            </p:nvSpPr>
            <p:spPr>
              <a:xfrm>
                <a:off x="2178827" y="14287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8" name="Flowchart: Magnetic Disk 1437"/>
              <p:cNvSpPr/>
              <p:nvPr/>
            </p:nvSpPr>
            <p:spPr>
              <a:xfrm>
                <a:off x="2571736"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39" name="Flowchart: Magnetic Disk 1438"/>
              <p:cNvSpPr/>
              <p:nvPr/>
            </p:nvSpPr>
            <p:spPr>
              <a:xfrm>
                <a:off x="2964645" y="1428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0" name="Flowchart: Magnetic Disk 1439"/>
              <p:cNvSpPr/>
              <p:nvPr/>
            </p:nvSpPr>
            <p:spPr>
              <a:xfrm>
                <a:off x="1857356"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1" name="Flowchart: Magnetic Disk 1440"/>
              <p:cNvSpPr/>
              <p:nvPr/>
            </p:nvSpPr>
            <p:spPr>
              <a:xfrm>
                <a:off x="2250265"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2" name="Flowchart: Magnetic Disk 1441"/>
              <p:cNvSpPr/>
              <p:nvPr/>
            </p:nvSpPr>
            <p:spPr>
              <a:xfrm>
                <a:off x="2643174" y="15811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3" name="Flowchart: Magnetic Disk 1442"/>
              <p:cNvSpPr/>
              <p:nvPr/>
            </p:nvSpPr>
            <p:spPr>
              <a:xfrm>
                <a:off x="3036083" y="1581136"/>
                <a:ext cx="321471" cy="428628"/>
              </a:xfrm>
              <a:prstGeom prst="flowChartMagneticDis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4" name="Flowchart: Magnetic Disk 1443"/>
              <p:cNvSpPr/>
              <p:nvPr/>
            </p:nvSpPr>
            <p:spPr>
              <a:xfrm>
                <a:off x="1928794"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5" name="Flowchart: Magnetic Disk 1444"/>
              <p:cNvSpPr/>
              <p:nvPr/>
            </p:nvSpPr>
            <p:spPr>
              <a:xfrm>
                <a:off x="2321703"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6" name="Flowchart: Magnetic Disk 1445"/>
              <p:cNvSpPr/>
              <p:nvPr/>
            </p:nvSpPr>
            <p:spPr>
              <a:xfrm>
                <a:off x="2714612"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7" name="Flowchart: Magnetic Disk 1446"/>
              <p:cNvSpPr/>
              <p:nvPr/>
            </p:nvSpPr>
            <p:spPr>
              <a:xfrm>
                <a:off x="3107521" y="17335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8" name="Flowchart: Magnetic Disk 1447"/>
              <p:cNvSpPr/>
              <p:nvPr/>
            </p:nvSpPr>
            <p:spPr>
              <a:xfrm>
                <a:off x="2000232"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49" name="Flowchart: Magnetic Disk 1448"/>
              <p:cNvSpPr/>
              <p:nvPr/>
            </p:nvSpPr>
            <p:spPr>
              <a:xfrm>
                <a:off x="2393141"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0" name="Flowchart: Magnetic Disk 1449"/>
              <p:cNvSpPr/>
              <p:nvPr/>
            </p:nvSpPr>
            <p:spPr>
              <a:xfrm>
                <a:off x="2786050"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1" name="Flowchart: Magnetic Disk 1450"/>
              <p:cNvSpPr/>
              <p:nvPr/>
            </p:nvSpPr>
            <p:spPr>
              <a:xfrm>
                <a:off x="3178959" y="18859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2" name="Flowchart: Magnetic Disk 1451"/>
              <p:cNvSpPr/>
              <p:nvPr/>
            </p:nvSpPr>
            <p:spPr>
              <a:xfrm>
                <a:off x="2071670"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3" name="Flowchart: Magnetic Disk 1452"/>
              <p:cNvSpPr/>
              <p:nvPr/>
            </p:nvSpPr>
            <p:spPr>
              <a:xfrm>
                <a:off x="2464579"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4" name="Flowchart: Magnetic Disk 1453"/>
              <p:cNvSpPr/>
              <p:nvPr/>
            </p:nvSpPr>
            <p:spPr>
              <a:xfrm>
                <a:off x="2857488"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5" name="Flowchart: Magnetic Disk 1454"/>
              <p:cNvSpPr/>
              <p:nvPr/>
            </p:nvSpPr>
            <p:spPr>
              <a:xfrm>
                <a:off x="3250397" y="20383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6" name="Flowchart: Magnetic Disk 1455"/>
              <p:cNvSpPr/>
              <p:nvPr/>
            </p:nvSpPr>
            <p:spPr>
              <a:xfrm>
                <a:off x="2143108"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7" name="Flowchart: Magnetic Disk 1456"/>
              <p:cNvSpPr/>
              <p:nvPr/>
            </p:nvSpPr>
            <p:spPr>
              <a:xfrm>
                <a:off x="2536017"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8" name="Flowchart: Magnetic Disk 1457"/>
              <p:cNvSpPr/>
              <p:nvPr/>
            </p:nvSpPr>
            <p:spPr>
              <a:xfrm>
                <a:off x="3321835"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459" name="Freeform 1458"/>
              <p:cNvSpPr/>
              <p:nvPr/>
            </p:nvSpPr>
            <p:spPr>
              <a:xfrm>
                <a:off x="2857488" y="2214554"/>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460" name="Freeform 1459"/>
              <p:cNvSpPr/>
              <p:nvPr/>
            </p:nvSpPr>
            <p:spPr>
              <a:xfrm>
                <a:off x="2143108" y="2357430"/>
                <a:ext cx="320400" cy="142875"/>
              </a:xfrm>
              <a:custGeom>
                <a:avLst/>
                <a:gdLst>
                  <a:gd name="connsiteX0" fmla="*/ 2381 w 166687"/>
                  <a:gd name="connsiteY0" fmla="*/ 119062 h 119062"/>
                  <a:gd name="connsiteX1" fmla="*/ 166687 w 166687"/>
                  <a:gd name="connsiteY1" fmla="*/ 119062 h 119062"/>
                  <a:gd name="connsiteX2" fmla="*/ 166687 w 166687"/>
                  <a:gd name="connsiteY2" fmla="*/ 0 h 119062"/>
                  <a:gd name="connsiteX3" fmla="*/ 0 w 166687"/>
                  <a:gd name="connsiteY3" fmla="*/ 0 h 119062"/>
                  <a:gd name="connsiteX4" fmla="*/ 2381 w 166687"/>
                  <a:gd name="connsiteY4" fmla="*/ 119062 h 119062"/>
                  <a:gd name="connsiteX0" fmla="*/ 2381 w 166687"/>
                  <a:gd name="connsiteY0" fmla="*/ 138906 h 138906"/>
                  <a:gd name="connsiteX1" fmla="*/ 166687 w 166687"/>
                  <a:gd name="connsiteY1" fmla="*/ 138906 h 138906"/>
                  <a:gd name="connsiteX2" fmla="*/ 166687 w 166687"/>
                  <a:gd name="connsiteY2" fmla="*/ 19844 h 138906"/>
                  <a:gd name="connsiteX3" fmla="*/ 0 w 166687"/>
                  <a:gd name="connsiteY3" fmla="*/ 19844 h 138906"/>
                  <a:gd name="connsiteX4" fmla="*/ 2381 w 166687"/>
                  <a:gd name="connsiteY4" fmla="*/ 138906 h 138906"/>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38906 h 158750"/>
                  <a:gd name="connsiteX1" fmla="*/ 166687 w 166687"/>
                  <a:gd name="connsiteY1" fmla="*/ 138906 h 158750"/>
                  <a:gd name="connsiteX2" fmla="*/ 166687 w 166687"/>
                  <a:gd name="connsiteY2" fmla="*/ 19844 h 158750"/>
                  <a:gd name="connsiteX3" fmla="*/ 0 w 166687"/>
                  <a:gd name="connsiteY3" fmla="*/ 19844 h 158750"/>
                  <a:gd name="connsiteX4" fmla="*/ 2381 w 166687"/>
                  <a:gd name="connsiteY4" fmla="*/ 138906 h 158750"/>
                  <a:gd name="connsiteX0" fmla="*/ 2381 w 166687"/>
                  <a:gd name="connsiteY0" fmla="*/ 119062 h 138906"/>
                  <a:gd name="connsiteX1" fmla="*/ 166687 w 166687"/>
                  <a:gd name="connsiteY1" fmla="*/ 119062 h 138906"/>
                  <a:gd name="connsiteX2" fmla="*/ 166687 w 166687"/>
                  <a:gd name="connsiteY2" fmla="*/ 0 h 138906"/>
                  <a:gd name="connsiteX3" fmla="*/ 0 w 166687"/>
                  <a:gd name="connsiteY3" fmla="*/ 0 h 138906"/>
                  <a:gd name="connsiteX4" fmla="*/ 2381 w 166687"/>
                  <a:gd name="connsiteY4" fmla="*/ 119062 h 138906"/>
                  <a:gd name="connsiteX0" fmla="*/ 2381 w 166687"/>
                  <a:gd name="connsiteY0" fmla="*/ 119062 h 160341"/>
                  <a:gd name="connsiteX1" fmla="*/ 166687 w 166687"/>
                  <a:gd name="connsiteY1" fmla="*/ 119062 h 160341"/>
                  <a:gd name="connsiteX2" fmla="*/ 166687 w 166687"/>
                  <a:gd name="connsiteY2" fmla="*/ 0 h 160341"/>
                  <a:gd name="connsiteX3" fmla="*/ 0 w 166687"/>
                  <a:gd name="connsiteY3" fmla="*/ 0 h 160341"/>
                  <a:gd name="connsiteX4" fmla="*/ 2381 w 166687"/>
                  <a:gd name="connsiteY4" fmla="*/ 119062 h 160341"/>
                  <a:gd name="connsiteX0" fmla="*/ 2381 w 166687"/>
                  <a:gd name="connsiteY0" fmla="*/ 119062 h 174629"/>
                  <a:gd name="connsiteX1" fmla="*/ 166687 w 166687"/>
                  <a:gd name="connsiteY1" fmla="*/ 119062 h 174629"/>
                  <a:gd name="connsiteX2" fmla="*/ 166687 w 166687"/>
                  <a:gd name="connsiteY2" fmla="*/ 0 h 174629"/>
                  <a:gd name="connsiteX3" fmla="*/ 0 w 166687"/>
                  <a:gd name="connsiteY3" fmla="*/ 0 h 174629"/>
                  <a:gd name="connsiteX4" fmla="*/ 2381 w 166687"/>
                  <a:gd name="connsiteY4" fmla="*/ 119062 h 174629"/>
                  <a:gd name="connsiteX0" fmla="*/ 2381 w 166687"/>
                  <a:gd name="connsiteY0" fmla="*/ 119062 h 196064"/>
                  <a:gd name="connsiteX1" fmla="*/ 166687 w 166687"/>
                  <a:gd name="connsiteY1" fmla="*/ 119062 h 196064"/>
                  <a:gd name="connsiteX2" fmla="*/ 166687 w 166687"/>
                  <a:gd name="connsiteY2" fmla="*/ 0 h 196064"/>
                  <a:gd name="connsiteX3" fmla="*/ 0 w 166687"/>
                  <a:gd name="connsiteY3" fmla="*/ 0 h 196064"/>
                  <a:gd name="connsiteX4" fmla="*/ 2381 w 166687"/>
                  <a:gd name="connsiteY4" fmla="*/ 119062 h 196064"/>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 name="connsiteX0" fmla="*/ 2381 w 166687"/>
                  <a:gd name="connsiteY0" fmla="*/ 119062 h 203208"/>
                  <a:gd name="connsiteX1" fmla="*/ 166687 w 166687"/>
                  <a:gd name="connsiteY1" fmla="*/ 119062 h 203208"/>
                  <a:gd name="connsiteX2" fmla="*/ 166687 w 166687"/>
                  <a:gd name="connsiteY2" fmla="*/ 0 h 203208"/>
                  <a:gd name="connsiteX3" fmla="*/ 0 w 166687"/>
                  <a:gd name="connsiteY3" fmla="*/ 0 h 203208"/>
                  <a:gd name="connsiteX4" fmla="*/ 2381 w 166687"/>
                  <a:gd name="connsiteY4" fmla="*/ 119062 h 203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7" h="203208">
                    <a:moveTo>
                      <a:pt x="2381" y="119062"/>
                    </a:moveTo>
                    <a:cubicBezTo>
                      <a:pt x="19030" y="203208"/>
                      <a:pt x="150468" y="196064"/>
                      <a:pt x="166687" y="119062"/>
                    </a:cubicBezTo>
                    <a:lnTo>
                      <a:pt x="166687" y="0"/>
                    </a:lnTo>
                    <a:cubicBezTo>
                      <a:pt x="142638" y="80178"/>
                      <a:pt x="19968" y="80178"/>
                      <a:pt x="0" y="0"/>
                    </a:cubicBezTo>
                    <a:cubicBezTo>
                      <a:pt x="794" y="38894"/>
                      <a:pt x="1587" y="77787"/>
                      <a:pt x="2381" y="119062"/>
                    </a:cubicBezTo>
                    <a:close/>
                  </a:path>
                </a:pathLst>
              </a:cu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461" name="Flowchart: Magnetic Disk 1460"/>
              <p:cNvSpPr/>
              <p:nvPr/>
            </p:nvSpPr>
            <p:spPr>
              <a:xfrm>
                <a:off x="2928926" y="2190736"/>
                <a:ext cx="321471" cy="42862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grpSp>
        <p:cxnSp>
          <p:nvCxnSpPr>
            <p:cNvPr id="1340" name="Straight Connector 1339"/>
            <p:cNvCxnSpPr/>
            <p:nvPr/>
          </p:nvCxnSpPr>
          <p:spPr>
            <a:xfrm rot="10800000" flipV="1">
              <a:off x="4714876" y="2786058"/>
              <a:ext cx="428628" cy="214314"/>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1" name="Straight Connector 1340"/>
            <p:cNvCxnSpPr/>
            <p:nvPr/>
          </p:nvCxnSpPr>
          <p:spPr>
            <a:xfrm rot="10800000" flipV="1">
              <a:off x="4786314" y="2714620"/>
              <a:ext cx="714380" cy="35719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2" name="Straight Connector 1341"/>
            <p:cNvCxnSpPr/>
            <p:nvPr/>
          </p:nvCxnSpPr>
          <p:spPr>
            <a:xfrm rot="10800000" flipV="1">
              <a:off x="4786314" y="2786058"/>
              <a:ext cx="1285884" cy="35719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3" name="Straight Connector 1342"/>
            <p:cNvCxnSpPr/>
            <p:nvPr/>
          </p:nvCxnSpPr>
          <p:spPr>
            <a:xfrm rot="10800000" flipV="1">
              <a:off x="5072066" y="2357430"/>
              <a:ext cx="1683516" cy="642942"/>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4" name="Straight Connector 1343"/>
            <p:cNvCxnSpPr/>
            <p:nvPr/>
          </p:nvCxnSpPr>
          <p:spPr>
            <a:xfrm rot="10800000" flipV="1">
              <a:off x="4786315" y="2523552"/>
              <a:ext cx="2508079" cy="762571"/>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5" name="Straight Connector 1344"/>
            <p:cNvCxnSpPr/>
            <p:nvPr/>
          </p:nvCxnSpPr>
          <p:spPr>
            <a:xfrm rot="10800000" flipV="1">
              <a:off x="4786315" y="2824804"/>
              <a:ext cx="3166519" cy="81851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6" name="Straight Connector 1345"/>
            <p:cNvCxnSpPr/>
            <p:nvPr/>
          </p:nvCxnSpPr>
          <p:spPr>
            <a:xfrm rot="10800000" flipV="1">
              <a:off x="4786314" y="2326434"/>
              <a:ext cx="3373084" cy="1102566"/>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47" name="Straight Connector 1346"/>
            <p:cNvCxnSpPr/>
            <p:nvPr/>
          </p:nvCxnSpPr>
          <p:spPr>
            <a:xfrm rot="10800000" flipV="1">
              <a:off x="4786314" y="2532998"/>
              <a:ext cx="3466188" cy="967439"/>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1462" name="Straight Connector 1461"/>
          <p:cNvCxnSpPr/>
          <p:nvPr/>
        </p:nvCxnSpPr>
        <p:spPr>
          <a:xfrm rot="10800000">
            <a:off x="3428992" y="5357826"/>
            <a:ext cx="880504" cy="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64" name="Rectangle 1463"/>
          <p:cNvSpPr/>
          <p:nvPr/>
        </p:nvSpPr>
        <p:spPr>
          <a:xfrm>
            <a:off x="4214810" y="6000768"/>
            <a:ext cx="928694" cy="261610"/>
          </a:xfrm>
          <a:prstGeom prst="rect">
            <a:avLst/>
          </a:prstGeom>
        </p:spPr>
        <p:txBody>
          <a:bodyPr wrap="square">
            <a:spAutoFit/>
          </a:bodyPr>
          <a:lstStyle/>
          <a:p>
            <a:r>
              <a:rPr lang="en-GB" sz="1100" dirty="0" smtClean="0">
                <a:solidFill>
                  <a:srgbClr val="2A004E"/>
                </a:solidFill>
              </a:rPr>
              <a:t>Middleware</a:t>
            </a:r>
            <a:endParaRPr lang="en-GB" sz="1100" dirty="0">
              <a:solidFill>
                <a:srgbClr val="2A004E"/>
              </a:solidFill>
            </a:endParaRPr>
          </a:p>
        </p:txBody>
      </p:sp>
    </p:spTree>
    <p:extLst>
      <p:ext uri="{BB962C8B-B14F-4D97-AF65-F5344CB8AC3E}">
        <p14:creationId xmlns:p14="http://schemas.microsoft.com/office/powerpoint/2010/main" val="372502117"/>
      </p:ext>
    </p:extLst>
  </p:cSld>
  <p:clrMapOvr>
    <a:masterClrMapping/>
  </p:clrMapOvr>
  <p:transition>
    <p:strips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Ensure integrity, identify corruptions</a:t>
            </a:r>
            <a:endParaRPr lang="en-GB" dirty="0"/>
          </a:p>
        </p:txBody>
      </p:sp>
      <p:sp>
        <p:nvSpPr>
          <p:cNvPr id="3" name="Content Placeholder 2"/>
          <p:cNvSpPr>
            <a:spLocks noGrp="1"/>
          </p:cNvSpPr>
          <p:nvPr>
            <p:ph idx="1"/>
          </p:nvPr>
        </p:nvSpPr>
        <p:spPr/>
        <p:txBody>
          <a:bodyPr/>
          <a:lstStyle/>
          <a:p>
            <a:r>
              <a:rPr lang="en-GB" sz="1800" dirty="0" smtClean="0"/>
              <a:t>You must be able to identify broken files</a:t>
            </a:r>
          </a:p>
          <a:p>
            <a:pPr lvl="1"/>
            <a:r>
              <a:rPr lang="en-GB" sz="1800" dirty="0" smtClean="0"/>
              <a:t>A hash is required for every file. </a:t>
            </a:r>
          </a:p>
          <a:p>
            <a:r>
              <a:rPr lang="en-GB" sz="1800" dirty="0" smtClean="0"/>
              <a:t>You must be able to identify broken chunks</a:t>
            </a:r>
          </a:p>
          <a:p>
            <a:pPr lvl="1"/>
            <a:r>
              <a:rPr lang="en-GB" sz="1800" dirty="0" smtClean="0"/>
              <a:t>A hash for every chunk (example SHA1 160 bit digest) guarantees chunks integrity. </a:t>
            </a:r>
          </a:p>
          <a:p>
            <a:r>
              <a:rPr lang="en-GB" sz="1800" dirty="0" smtClean="0"/>
              <a:t>It tells you the corrupted chunks and allows you to correct n errors (instead of n-1 if you would not know which chunks are corrupted)</a:t>
            </a:r>
            <a:endParaRPr lang="en-GB" sz="1800" dirty="0"/>
          </a:p>
        </p:txBody>
      </p:sp>
      <p:sp>
        <p:nvSpPr>
          <p:cNvPr id="5" name="Rectangle 4"/>
          <p:cNvSpPr/>
          <p:nvPr/>
        </p:nvSpPr>
        <p:spPr>
          <a:xfrm>
            <a:off x="3918302" y="5576700"/>
            <a:ext cx="785818" cy="142876"/>
          </a:xfrm>
          <a:prstGeom prst="rect">
            <a:avLst/>
          </a:prstGeom>
          <a:solidFill>
            <a:srgbClr val="00B05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6" name="Rectangle 5"/>
          <p:cNvSpPr/>
          <p:nvPr/>
        </p:nvSpPr>
        <p:spPr>
          <a:xfrm>
            <a:off x="3918302" y="5791014"/>
            <a:ext cx="785818" cy="142876"/>
          </a:xfrm>
          <a:prstGeom prst="rect">
            <a:avLst/>
          </a:prstGeom>
          <a:solidFill>
            <a:srgbClr val="00B05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7" name="Right Brace 6"/>
          <p:cNvSpPr/>
          <p:nvPr/>
        </p:nvSpPr>
        <p:spPr bwMode="auto">
          <a:xfrm>
            <a:off x="5023739" y="5576700"/>
            <a:ext cx="142876" cy="357190"/>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solidFill>
                <a:srgbClr val="FFFFFF"/>
              </a:solidFill>
            </a:endParaRPr>
          </a:p>
        </p:txBody>
      </p:sp>
      <p:sp>
        <p:nvSpPr>
          <p:cNvPr id="8" name="Rectangle 7"/>
          <p:cNvSpPr/>
          <p:nvPr/>
        </p:nvSpPr>
        <p:spPr>
          <a:xfrm>
            <a:off x="5170620" y="5601407"/>
            <a:ext cx="293670" cy="307777"/>
          </a:xfrm>
          <a:prstGeom prst="rect">
            <a:avLst/>
          </a:prstGeom>
        </p:spPr>
        <p:txBody>
          <a:bodyPr wrap="none">
            <a:spAutoFit/>
          </a:bodyPr>
          <a:lstStyle/>
          <a:p>
            <a:r>
              <a:rPr lang="en-GB" sz="1400" b="1" dirty="0" smtClean="0">
                <a:solidFill>
                  <a:srgbClr val="2A004E"/>
                </a:solidFill>
              </a:rPr>
              <a:t>n</a:t>
            </a:r>
            <a:endParaRPr lang="en-GB" sz="1400" b="1" dirty="0">
              <a:solidFill>
                <a:srgbClr val="2A004E"/>
              </a:solidFill>
            </a:endParaRPr>
          </a:p>
        </p:txBody>
      </p:sp>
      <p:sp>
        <p:nvSpPr>
          <p:cNvPr id="10" name="Rectangle 9"/>
          <p:cNvSpPr/>
          <p:nvPr/>
        </p:nvSpPr>
        <p:spPr>
          <a:xfrm>
            <a:off x="3918302" y="4290816"/>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1" name="Rectangle 10"/>
          <p:cNvSpPr/>
          <p:nvPr/>
        </p:nvSpPr>
        <p:spPr>
          <a:xfrm>
            <a:off x="3918302" y="4505130"/>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2" name="Rectangle 11"/>
          <p:cNvSpPr/>
          <p:nvPr/>
        </p:nvSpPr>
        <p:spPr>
          <a:xfrm>
            <a:off x="3918302" y="4719444"/>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3" name="Rectangle 12"/>
          <p:cNvSpPr/>
          <p:nvPr/>
        </p:nvSpPr>
        <p:spPr>
          <a:xfrm>
            <a:off x="3918302" y="4933758"/>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4" name="Rectangle 13"/>
          <p:cNvSpPr/>
          <p:nvPr/>
        </p:nvSpPr>
        <p:spPr>
          <a:xfrm>
            <a:off x="3918302" y="5148072"/>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5" name="Rectangle 14"/>
          <p:cNvSpPr/>
          <p:nvPr/>
        </p:nvSpPr>
        <p:spPr>
          <a:xfrm>
            <a:off x="3918302" y="5362386"/>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16" name="Right Brace 15"/>
          <p:cNvSpPr/>
          <p:nvPr/>
        </p:nvSpPr>
        <p:spPr bwMode="auto">
          <a:xfrm>
            <a:off x="5023739" y="4290816"/>
            <a:ext cx="142876" cy="1214446"/>
          </a:xfrm>
          <a:prstGeom prst="rightBrace">
            <a:avLst/>
          </a:prstGeom>
          <a:noFill/>
          <a:ln w="38100" cap="flat" cmpd="sng" algn="ctr">
            <a:solidFill>
              <a:schemeClr val="bg2"/>
            </a:solidFill>
            <a:prstDash val="solid"/>
            <a:round/>
            <a:headEnd type="none" w="med" len="med"/>
            <a:tailEnd type="none" w="med" len="med"/>
          </a:ln>
          <a:effectLst/>
        </p:spPr>
        <p:txBody>
          <a:bodyPr rtlCol="0" anchor="ctr"/>
          <a:lstStyle/>
          <a:p>
            <a:pPr algn="ctr"/>
            <a:endParaRPr lang="en-GB">
              <a:solidFill>
                <a:srgbClr val="FFFFFF"/>
              </a:solidFill>
            </a:endParaRPr>
          </a:p>
        </p:txBody>
      </p:sp>
      <p:sp>
        <p:nvSpPr>
          <p:cNvPr id="17" name="Rectangle 16"/>
          <p:cNvSpPr/>
          <p:nvPr/>
        </p:nvSpPr>
        <p:spPr>
          <a:xfrm>
            <a:off x="4169185" y="3862188"/>
            <a:ext cx="284052" cy="307777"/>
          </a:xfrm>
          <a:prstGeom prst="rect">
            <a:avLst/>
          </a:prstGeom>
        </p:spPr>
        <p:txBody>
          <a:bodyPr wrap="none">
            <a:spAutoFit/>
          </a:bodyPr>
          <a:lstStyle/>
          <a:p>
            <a:r>
              <a:rPr lang="en-GB" sz="1400" b="1" dirty="0" smtClean="0">
                <a:solidFill>
                  <a:srgbClr val="2A004E"/>
                </a:solidFill>
              </a:rPr>
              <a:t>s</a:t>
            </a:r>
            <a:endParaRPr lang="en-GB" sz="1400" b="1" dirty="0">
              <a:solidFill>
                <a:srgbClr val="2A004E"/>
              </a:solidFill>
            </a:endParaRPr>
          </a:p>
        </p:txBody>
      </p:sp>
      <p:sp>
        <p:nvSpPr>
          <p:cNvPr id="18" name="Rectangle 17"/>
          <p:cNvSpPr/>
          <p:nvPr/>
        </p:nvSpPr>
        <p:spPr>
          <a:xfrm>
            <a:off x="5144972" y="4744151"/>
            <a:ext cx="344966" cy="307777"/>
          </a:xfrm>
          <a:prstGeom prst="rect">
            <a:avLst/>
          </a:prstGeom>
        </p:spPr>
        <p:txBody>
          <a:bodyPr wrap="none">
            <a:spAutoFit/>
          </a:bodyPr>
          <a:lstStyle/>
          <a:p>
            <a:r>
              <a:rPr lang="en-GB" sz="1400" b="1" dirty="0" smtClean="0">
                <a:solidFill>
                  <a:srgbClr val="2A004E"/>
                </a:solidFill>
              </a:rPr>
              <a:t>m</a:t>
            </a:r>
            <a:endParaRPr lang="en-GB" sz="1400" b="1" dirty="0">
              <a:solidFill>
                <a:srgbClr val="2A004E"/>
              </a:solidFill>
            </a:endParaRPr>
          </a:p>
        </p:txBody>
      </p:sp>
      <p:cxnSp>
        <p:nvCxnSpPr>
          <p:cNvPr id="19" name="Straight Connector 18"/>
          <p:cNvCxnSpPr/>
          <p:nvPr/>
        </p:nvCxnSpPr>
        <p:spPr bwMode="auto">
          <a:xfrm>
            <a:off x="3918302" y="4147940"/>
            <a:ext cx="785818" cy="0"/>
          </a:xfrm>
          <a:prstGeom prst="line">
            <a:avLst/>
          </a:prstGeom>
          <a:noFill/>
          <a:ln w="38100" cap="flat" cmpd="sng" algn="ctr">
            <a:solidFill>
              <a:schemeClr val="bg2"/>
            </a:solidFill>
            <a:prstDash val="solid"/>
            <a:round/>
            <a:headEnd type="triangle" w="med" len="med"/>
            <a:tailEnd type="triangle" w="med" len="med"/>
          </a:ln>
          <a:effectLst/>
        </p:spPr>
      </p:cxnSp>
      <p:sp>
        <p:nvSpPr>
          <p:cNvPr id="20" name="Rectangle 19"/>
          <p:cNvSpPr/>
          <p:nvPr/>
        </p:nvSpPr>
        <p:spPr>
          <a:xfrm>
            <a:off x="4704120" y="5576700"/>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1" name="Rectangle 20"/>
          <p:cNvSpPr/>
          <p:nvPr/>
        </p:nvSpPr>
        <p:spPr>
          <a:xfrm>
            <a:off x="4704120" y="5791014"/>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2" name="Rectangle 21"/>
          <p:cNvSpPr/>
          <p:nvPr/>
        </p:nvSpPr>
        <p:spPr>
          <a:xfrm>
            <a:off x="4704120" y="4290816"/>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3" name="Rectangle 22"/>
          <p:cNvSpPr/>
          <p:nvPr/>
        </p:nvSpPr>
        <p:spPr>
          <a:xfrm>
            <a:off x="4704120" y="4505130"/>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4" name="Rectangle 23"/>
          <p:cNvSpPr/>
          <p:nvPr/>
        </p:nvSpPr>
        <p:spPr>
          <a:xfrm>
            <a:off x="4704120" y="4719444"/>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5" name="Rectangle 24"/>
          <p:cNvSpPr/>
          <p:nvPr/>
        </p:nvSpPr>
        <p:spPr>
          <a:xfrm>
            <a:off x="4704120" y="4933758"/>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6" name="Rectangle 25"/>
          <p:cNvSpPr/>
          <p:nvPr/>
        </p:nvSpPr>
        <p:spPr>
          <a:xfrm>
            <a:off x="4704120" y="5148072"/>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7" name="Rectangle 26"/>
          <p:cNvSpPr/>
          <p:nvPr/>
        </p:nvSpPr>
        <p:spPr>
          <a:xfrm>
            <a:off x="4704120" y="5362386"/>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9" name="Rectangle 28"/>
          <p:cNvSpPr/>
          <p:nvPr/>
        </p:nvSpPr>
        <p:spPr>
          <a:xfrm>
            <a:off x="4952879" y="6030034"/>
            <a:ext cx="1755609" cy="307777"/>
          </a:xfrm>
          <a:prstGeom prst="rect">
            <a:avLst/>
          </a:prstGeom>
        </p:spPr>
        <p:txBody>
          <a:bodyPr wrap="none">
            <a:spAutoFit/>
          </a:bodyPr>
          <a:lstStyle/>
          <a:p>
            <a:pPr algn="r"/>
            <a:r>
              <a:rPr lang="en-GB" sz="1400" b="1" dirty="0">
                <a:solidFill>
                  <a:srgbClr val="2A004E"/>
                </a:solidFill>
              </a:rPr>
              <a:t>h</a:t>
            </a:r>
            <a:r>
              <a:rPr lang="en-GB" sz="1400" b="1" dirty="0" smtClean="0">
                <a:solidFill>
                  <a:srgbClr val="2A004E"/>
                </a:solidFill>
              </a:rPr>
              <a:t>ash or checksum</a:t>
            </a:r>
            <a:endParaRPr lang="en-GB" sz="1400" b="1" dirty="0">
              <a:solidFill>
                <a:srgbClr val="2A004E"/>
              </a:solidFill>
            </a:endParaRPr>
          </a:p>
        </p:txBody>
      </p:sp>
      <p:sp>
        <p:nvSpPr>
          <p:cNvPr id="30" name="Rectangle 29"/>
          <p:cNvSpPr/>
          <p:nvPr/>
        </p:nvSpPr>
        <p:spPr>
          <a:xfrm>
            <a:off x="6764275" y="4438252"/>
            <a:ext cx="214314"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1" name="Rectangle 30"/>
          <p:cNvSpPr/>
          <p:nvPr/>
        </p:nvSpPr>
        <p:spPr>
          <a:xfrm>
            <a:off x="6391974" y="4169965"/>
            <a:ext cx="958917" cy="307777"/>
          </a:xfrm>
          <a:prstGeom prst="rect">
            <a:avLst/>
          </a:prstGeom>
        </p:spPr>
        <p:txBody>
          <a:bodyPr wrap="none">
            <a:spAutoFit/>
          </a:bodyPr>
          <a:lstStyle/>
          <a:p>
            <a:r>
              <a:rPr lang="en-GB" sz="1400" b="1" dirty="0" smtClean="0">
                <a:solidFill>
                  <a:srgbClr val="2A004E"/>
                </a:solidFill>
              </a:rPr>
              <a:t>File hash</a:t>
            </a:r>
            <a:endParaRPr lang="en-GB" sz="1400" b="1" dirty="0">
              <a:solidFill>
                <a:srgbClr val="2A004E"/>
              </a:solidFill>
            </a:endParaRPr>
          </a:p>
        </p:txBody>
      </p:sp>
      <p:pic>
        <p:nvPicPr>
          <p:cNvPr id="41" name="Picture 1" descr="C:\Users\pace\AppData\Local\Microsoft\Windows\Temporary Internet Files\Content.IE5\7B7OIG15\MC900434750[1].png"/>
          <p:cNvPicPr>
            <a:picLocks noChangeAspect="1" noChangeArrowheads="1"/>
          </p:cNvPicPr>
          <p:nvPr/>
        </p:nvPicPr>
        <p:blipFill>
          <a:blip r:embed="rId2" cstate="print"/>
          <a:srcRect/>
          <a:stretch>
            <a:fillRect/>
          </a:stretch>
        </p:blipFill>
        <p:spPr bwMode="auto">
          <a:xfrm>
            <a:off x="7740352" y="1117330"/>
            <a:ext cx="1214865" cy="1214865"/>
          </a:xfrm>
          <a:prstGeom prst="rect">
            <a:avLst/>
          </a:prstGeom>
          <a:noFill/>
        </p:spPr>
      </p:pic>
      <p:cxnSp>
        <p:nvCxnSpPr>
          <p:cNvPr id="33" name="Straight Arrow Connector 32"/>
          <p:cNvCxnSpPr/>
          <p:nvPr/>
        </p:nvCxnSpPr>
        <p:spPr>
          <a:xfrm flipH="1" flipV="1">
            <a:off x="4873347" y="5969609"/>
            <a:ext cx="90174" cy="214314"/>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250153"/>
      </p:ext>
    </p:extLst>
  </p:cSld>
  <p:clrMapOvr>
    <a:masterClrMapping/>
  </p:clrMapOvr>
  <p:transition>
    <p:strips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Chunk size and physical blocks</a:t>
            </a:r>
            <a:endParaRPr lang="en-GB" dirty="0"/>
          </a:p>
        </p:txBody>
      </p:sp>
      <p:sp>
        <p:nvSpPr>
          <p:cNvPr id="3" name="Content Placeholder 2"/>
          <p:cNvSpPr>
            <a:spLocks noGrp="1"/>
          </p:cNvSpPr>
          <p:nvPr>
            <p:ph idx="1"/>
          </p:nvPr>
        </p:nvSpPr>
        <p:spPr/>
        <p:txBody>
          <a:bodyPr/>
          <a:lstStyle/>
          <a:p>
            <a:r>
              <a:rPr lang="en-US" sz="1800" dirty="0"/>
              <a:t>The storage overhead of the checksum is typically of few hundred bytes and can be easily neglected compared to the chunk size that is of few megabytes. </a:t>
            </a:r>
            <a:endParaRPr lang="en-US" sz="1800" dirty="0" smtClean="0"/>
          </a:p>
          <a:p>
            <a:r>
              <a:rPr lang="en-US" sz="1800" dirty="0" smtClean="0"/>
              <a:t>To </a:t>
            </a:r>
            <a:r>
              <a:rPr lang="en-US" sz="1800" dirty="0"/>
              <a:t>guarantee a high efficiency in transferring the chunks is essential that the sum of the chunk size with its checksum is an exact multiple or divisor of the physical block size of the </a:t>
            </a:r>
            <a:r>
              <a:rPr lang="en-US" sz="1800" dirty="0" smtClean="0"/>
              <a:t>storage</a:t>
            </a:r>
            <a:r>
              <a:rPr lang="en-US" sz="1800" dirty="0"/>
              <a:t> </a:t>
            </a:r>
            <a:endParaRPr lang="en-GB" sz="1800" dirty="0"/>
          </a:p>
          <a:p>
            <a:r>
              <a:rPr lang="en-US" sz="1800" dirty="0" smtClean="0"/>
              <a:t>Avoid </a:t>
            </a:r>
            <a:r>
              <a:rPr lang="en-US" sz="1800" dirty="0"/>
              <a:t>at all cost is to choose a chunk size equal to the physical disk block size leaving no space to save the checksum in the same physical block. </a:t>
            </a:r>
            <a:endParaRPr lang="en-GB" sz="1800" dirty="0"/>
          </a:p>
        </p:txBody>
      </p:sp>
      <p:sp>
        <p:nvSpPr>
          <p:cNvPr id="6" name="Rectangle 5"/>
          <p:cNvSpPr/>
          <p:nvPr/>
        </p:nvSpPr>
        <p:spPr>
          <a:xfrm>
            <a:off x="2886496" y="4796012"/>
            <a:ext cx="785818"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cxnSp>
        <p:nvCxnSpPr>
          <p:cNvPr id="12" name="Straight Connector 11"/>
          <p:cNvCxnSpPr/>
          <p:nvPr/>
        </p:nvCxnSpPr>
        <p:spPr bwMode="auto">
          <a:xfrm>
            <a:off x="2886496" y="4653136"/>
            <a:ext cx="785818" cy="0"/>
          </a:xfrm>
          <a:prstGeom prst="line">
            <a:avLst/>
          </a:prstGeom>
          <a:noFill/>
          <a:ln w="38100" cap="flat" cmpd="sng" algn="ctr">
            <a:solidFill>
              <a:schemeClr val="bg2"/>
            </a:solidFill>
            <a:prstDash val="solid"/>
            <a:round/>
            <a:headEnd type="triangle" w="med" len="med"/>
            <a:tailEnd type="triangle" w="med" len="med"/>
          </a:ln>
          <a:effectLst/>
        </p:spPr>
      </p:cxnSp>
      <p:sp>
        <p:nvSpPr>
          <p:cNvPr id="15" name="Rectangle 14"/>
          <p:cNvSpPr/>
          <p:nvPr/>
        </p:nvSpPr>
        <p:spPr>
          <a:xfrm>
            <a:off x="3672314" y="4796012"/>
            <a:ext cx="72000"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22" name="Rectangle 21"/>
          <p:cNvSpPr/>
          <p:nvPr/>
        </p:nvSpPr>
        <p:spPr>
          <a:xfrm>
            <a:off x="3137379" y="4367384"/>
            <a:ext cx="284052" cy="307777"/>
          </a:xfrm>
          <a:prstGeom prst="rect">
            <a:avLst/>
          </a:prstGeom>
        </p:spPr>
        <p:txBody>
          <a:bodyPr wrap="none">
            <a:spAutoFit/>
          </a:bodyPr>
          <a:lstStyle/>
          <a:p>
            <a:r>
              <a:rPr lang="en-GB" sz="1400" b="1" dirty="0" smtClean="0">
                <a:solidFill>
                  <a:srgbClr val="2A004E"/>
                </a:solidFill>
              </a:rPr>
              <a:t>s</a:t>
            </a:r>
            <a:endParaRPr lang="en-GB" sz="1400" b="1" dirty="0">
              <a:solidFill>
                <a:srgbClr val="2A004E"/>
              </a:solidFill>
            </a:endParaRPr>
          </a:p>
        </p:txBody>
      </p:sp>
      <p:sp>
        <p:nvSpPr>
          <p:cNvPr id="23" name="Rectangle 22"/>
          <p:cNvSpPr/>
          <p:nvPr/>
        </p:nvSpPr>
        <p:spPr>
          <a:xfrm>
            <a:off x="3779912" y="4599693"/>
            <a:ext cx="4794902" cy="307777"/>
          </a:xfrm>
          <a:prstGeom prst="rect">
            <a:avLst/>
          </a:prstGeom>
        </p:spPr>
        <p:txBody>
          <a:bodyPr wrap="none">
            <a:spAutoFit/>
          </a:bodyPr>
          <a:lstStyle/>
          <a:p>
            <a:pPr algn="r"/>
            <a:r>
              <a:rPr lang="en-GB" sz="1400" b="1" dirty="0" smtClean="0">
                <a:solidFill>
                  <a:srgbClr val="2A004E"/>
                </a:solidFill>
              </a:rPr>
              <a:t>Correct chunk size (fits with checksum in </a:t>
            </a:r>
            <a:r>
              <a:rPr lang="en-GB" sz="1400" b="1" dirty="0" err="1" smtClean="0">
                <a:solidFill>
                  <a:srgbClr val="2A004E"/>
                </a:solidFill>
              </a:rPr>
              <a:t>phys.block</a:t>
            </a:r>
            <a:r>
              <a:rPr lang="en-GB" sz="1400" b="1" dirty="0" smtClean="0">
                <a:solidFill>
                  <a:srgbClr val="2A004E"/>
                </a:solidFill>
              </a:rPr>
              <a:t>)</a:t>
            </a:r>
            <a:endParaRPr lang="en-GB" sz="1400" b="1" dirty="0">
              <a:solidFill>
                <a:srgbClr val="2A004E"/>
              </a:solidFill>
            </a:endParaRPr>
          </a:p>
        </p:txBody>
      </p:sp>
      <p:cxnSp>
        <p:nvCxnSpPr>
          <p:cNvPr id="25" name="Straight Arrow Connector 24"/>
          <p:cNvCxnSpPr/>
          <p:nvPr/>
        </p:nvCxnSpPr>
        <p:spPr>
          <a:xfrm flipH="1" flipV="1">
            <a:off x="3923928" y="4941168"/>
            <a:ext cx="1008112" cy="144016"/>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886496" y="5093279"/>
            <a:ext cx="856800" cy="142876"/>
          </a:xfrm>
          <a:prstGeom prst="rect">
            <a:avLst/>
          </a:prstGeom>
          <a:solidFill>
            <a:schemeClr val="bg2">
              <a:lumMod val="90000"/>
              <a:lumOff val="10000"/>
            </a:schemeClr>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1" name="Rectangle 30"/>
          <p:cNvSpPr/>
          <p:nvPr/>
        </p:nvSpPr>
        <p:spPr>
          <a:xfrm>
            <a:off x="395536" y="5371392"/>
            <a:ext cx="1814920" cy="307777"/>
          </a:xfrm>
          <a:prstGeom prst="rect">
            <a:avLst/>
          </a:prstGeom>
        </p:spPr>
        <p:txBody>
          <a:bodyPr wrap="none">
            <a:spAutoFit/>
          </a:bodyPr>
          <a:lstStyle/>
          <a:p>
            <a:pPr algn="r"/>
            <a:r>
              <a:rPr lang="en-GB" sz="1400" b="1" dirty="0" smtClean="0">
                <a:solidFill>
                  <a:srgbClr val="2A004E"/>
                </a:solidFill>
              </a:rPr>
              <a:t>Physical block size</a:t>
            </a:r>
            <a:endParaRPr lang="en-GB" sz="1400" b="1" dirty="0">
              <a:solidFill>
                <a:srgbClr val="2A004E"/>
              </a:solidFill>
            </a:endParaRPr>
          </a:p>
        </p:txBody>
      </p:sp>
      <p:sp>
        <p:nvSpPr>
          <p:cNvPr id="33" name="Rectangle 32"/>
          <p:cNvSpPr/>
          <p:nvPr/>
        </p:nvSpPr>
        <p:spPr>
          <a:xfrm>
            <a:off x="2887514" y="5463764"/>
            <a:ext cx="856800" cy="142876"/>
          </a:xfrm>
          <a:prstGeom prst="rect">
            <a:avLst/>
          </a:prstGeom>
          <a:solidFill>
            <a:schemeClr val="accent1"/>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4" name="Rectangle 33"/>
          <p:cNvSpPr/>
          <p:nvPr/>
        </p:nvSpPr>
        <p:spPr>
          <a:xfrm>
            <a:off x="2887514" y="5806404"/>
            <a:ext cx="856800" cy="142876"/>
          </a:xfrm>
          <a:prstGeom prst="rect">
            <a:avLst/>
          </a:prstGeom>
          <a:solidFill>
            <a:schemeClr val="bg2">
              <a:lumMod val="90000"/>
              <a:lumOff val="10000"/>
            </a:schemeClr>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5" name="Rectangle 34"/>
          <p:cNvSpPr/>
          <p:nvPr/>
        </p:nvSpPr>
        <p:spPr>
          <a:xfrm>
            <a:off x="3756218" y="5806404"/>
            <a:ext cx="856800" cy="142876"/>
          </a:xfrm>
          <a:prstGeom prst="rect">
            <a:avLst/>
          </a:prstGeom>
          <a:solidFill>
            <a:schemeClr val="bg2">
              <a:lumMod val="90000"/>
              <a:lumOff val="10000"/>
            </a:schemeClr>
          </a:solidFill>
          <a:ln w="25400" cap="flat" cmpd="sng" algn="ctr">
            <a:noFill/>
            <a:prstDash val="solid"/>
          </a:ln>
          <a:effectLst/>
        </p:spPr>
        <p:txBody>
          <a:bodyPr rtlCol="0" anchor="ctr"/>
          <a:lstStyle/>
          <a:p>
            <a:pPr algn="ctr"/>
            <a:endParaRPr lang="en-GB" kern="0" dirty="0" smtClean="0">
              <a:solidFill>
                <a:srgbClr val="2A004E"/>
              </a:solidFill>
            </a:endParaRPr>
          </a:p>
        </p:txBody>
      </p:sp>
      <p:sp>
        <p:nvSpPr>
          <p:cNvPr id="36" name="Rectangle 35"/>
          <p:cNvSpPr/>
          <p:nvPr/>
        </p:nvSpPr>
        <p:spPr>
          <a:xfrm>
            <a:off x="3743296" y="5461232"/>
            <a:ext cx="72000" cy="142876"/>
          </a:xfrm>
          <a:prstGeom prst="rect">
            <a:avLst/>
          </a:prstGeom>
          <a:solidFill>
            <a:srgbClr val="FF0000"/>
          </a:solidFill>
          <a:ln w="25400" cap="flat" cmpd="sng" algn="ctr">
            <a:noFill/>
            <a:prstDash val="solid"/>
          </a:ln>
          <a:effectLst/>
        </p:spPr>
        <p:txBody>
          <a:bodyPr rtlCol="0" anchor="ctr"/>
          <a:lstStyle/>
          <a:p>
            <a:pPr algn="ctr"/>
            <a:endParaRPr lang="en-GB" kern="0" dirty="0" smtClean="0">
              <a:solidFill>
                <a:srgbClr val="2A004E"/>
              </a:solidFill>
            </a:endParaRPr>
          </a:p>
        </p:txBody>
      </p:sp>
      <p:cxnSp>
        <p:nvCxnSpPr>
          <p:cNvPr id="37" name="Straight Arrow Connector 36"/>
          <p:cNvCxnSpPr/>
          <p:nvPr/>
        </p:nvCxnSpPr>
        <p:spPr>
          <a:xfrm flipV="1">
            <a:off x="1712473" y="5164147"/>
            <a:ext cx="975010" cy="144016"/>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750459" y="5695622"/>
            <a:ext cx="975010" cy="130782"/>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4355976" y="5326250"/>
            <a:ext cx="3921266" cy="307777"/>
          </a:xfrm>
          <a:prstGeom prst="rect">
            <a:avLst/>
          </a:prstGeom>
        </p:spPr>
        <p:txBody>
          <a:bodyPr wrap="none">
            <a:spAutoFit/>
          </a:bodyPr>
          <a:lstStyle/>
          <a:p>
            <a:pPr algn="r"/>
            <a:r>
              <a:rPr lang="en-GB" sz="1400" b="1" dirty="0" smtClean="0">
                <a:solidFill>
                  <a:srgbClr val="2A004E"/>
                </a:solidFill>
              </a:rPr>
              <a:t>incorrect chunk size (requires 2 </a:t>
            </a:r>
            <a:r>
              <a:rPr lang="en-GB" sz="1400" b="1" dirty="0" err="1" smtClean="0">
                <a:solidFill>
                  <a:srgbClr val="2A004E"/>
                </a:solidFill>
              </a:rPr>
              <a:t>phys.block</a:t>
            </a:r>
            <a:r>
              <a:rPr lang="en-GB" sz="1400" b="1" dirty="0" smtClean="0">
                <a:solidFill>
                  <a:srgbClr val="2A004E"/>
                </a:solidFill>
              </a:rPr>
              <a:t>)</a:t>
            </a:r>
            <a:endParaRPr lang="en-GB" sz="1400" b="1" dirty="0">
              <a:solidFill>
                <a:srgbClr val="2A004E"/>
              </a:solidFill>
            </a:endParaRPr>
          </a:p>
        </p:txBody>
      </p:sp>
      <p:cxnSp>
        <p:nvCxnSpPr>
          <p:cNvPr id="41" name="Straight Arrow Connector 40"/>
          <p:cNvCxnSpPr/>
          <p:nvPr/>
        </p:nvCxnSpPr>
        <p:spPr>
          <a:xfrm flipH="1" flipV="1">
            <a:off x="3923928" y="5525280"/>
            <a:ext cx="1008112" cy="144016"/>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348928"/>
      </p:ext>
    </p:extLst>
  </p:cSld>
  <p:clrMapOvr>
    <a:masterClrMapping/>
  </p:clrMapOvr>
  <p:transition>
    <p:strips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bwMode="auto">
          <a:xfrm>
            <a:off x="1366808" y="143712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en-GB" sz="1800" dirty="0" smtClean="0">
              <a:solidFill>
                <a:srgbClr val="2A004E"/>
              </a:solidFill>
            </a:endParaRPr>
          </a:p>
        </p:txBody>
      </p:sp>
      <p:sp>
        <p:nvSpPr>
          <p:cNvPr id="2" name="Title 1"/>
          <p:cNvSpPr>
            <a:spLocks noGrp="1"/>
          </p:cNvSpPr>
          <p:nvPr>
            <p:ph type="title"/>
          </p:nvPr>
        </p:nvSpPr>
        <p:spPr/>
        <p:txBody>
          <a:bodyPr/>
          <a:lstStyle/>
          <a:p>
            <a:r>
              <a:rPr lang="en-GB" dirty="0"/>
              <a:t>Types of arbitrary reliability (summary)</a:t>
            </a:r>
          </a:p>
        </p:txBody>
      </p:sp>
      <p:sp>
        <p:nvSpPr>
          <p:cNvPr id="4" name="Content Placeholder 2"/>
          <p:cNvSpPr>
            <a:spLocks noGrp="1"/>
          </p:cNvSpPr>
          <p:nvPr>
            <p:ph idx="1"/>
          </p:nvPr>
        </p:nvSpPr>
        <p:spPr/>
        <p:txBody>
          <a:bodyPr/>
          <a:lstStyle/>
          <a:p>
            <a:r>
              <a:rPr lang="en-GB" sz="1600" dirty="0" smtClean="0"/>
              <a:t>Plain (reliability of the service = reliability of the hardware)</a:t>
            </a:r>
          </a:p>
        </p:txBody>
      </p:sp>
    </p:spTree>
    <p:extLst>
      <p:ext uri="{BB962C8B-B14F-4D97-AF65-F5344CB8AC3E}">
        <p14:creationId xmlns:p14="http://schemas.microsoft.com/office/powerpoint/2010/main" val="131123295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arbitrary reliability (summary)</a:t>
            </a:r>
          </a:p>
        </p:txBody>
      </p:sp>
      <p:sp>
        <p:nvSpPr>
          <p:cNvPr id="4" name="Content Placeholder 2"/>
          <p:cNvSpPr>
            <a:spLocks noGrp="1"/>
          </p:cNvSpPr>
          <p:nvPr>
            <p:ph idx="1"/>
          </p:nvPr>
        </p:nvSpPr>
        <p:spPr/>
        <p:txBody>
          <a:bodyPr/>
          <a:lstStyle/>
          <a:p>
            <a:r>
              <a:rPr lang="en-GB" sz="1600" dirty="0" smtClean="0"/>
              <a:t>Plain (reliability of the service = reliability of the hardware)</a:t>
            </a:r>
          </a:p>
          <a:p>
            <a:r>
              <a:rPr lang="en-GB" sz="1600" dirty="0" smtClean="0"/>
              <a:t>Replication</a:t>
            </a:r>
          </a:p>
          <a:p>
            <a:pPr lvl="1"/>
            <a:r>
              <a:rPr lang="en-GB" sz="1600" dirty="0" smtClean="0"/>
              <a:t>Reliable, maximum performance, but heavy storage overhead</a:t>
            </a:r>
          </a:p>
          <a:p>
            <a:pPr lvl="1"/>
            <a:r>
              <a:rPr lang="en-GB" sz="1600" dirty="0" smtClean="0"/>
              <a:t>Example: 3 copies, 200% overhead</a:t>
            </a:r>
            <a:endParaRPr lang="en-GB" sz="1600" dirty="0"/>
          </a:p>
        </p:txBody>
      </p:sp>
      <p:sp>
        <p:nvSpPr>
          <p:cNvPr id="5" name="Rectangle 4"/>
          <p:cNvSpPr/>
          <p:nvPr/>
        </p:nvSpPr>
        <p:spPr>
          <a:xfrm>
            <a:off x="3995936" y="3681406"/>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nvGrpSpPr>
          <p:cNvPr id="10" name="Group 9"/>
          <p:cNvGrpSpPr/>
          <p:nvPr/>
        </p:nvGrpSpPr>
        <p:grpSpPr>
          <a:xfrm>
            <a:off x="3995936" y="3897430"/>
            <a:ext cx="720080" cy="360040"/>
            <a:chOff x="2771800" y="3140968"/>
            <a:chExt cx="720080" cy="360040"/>
          </a:xfrm>
        </p:grpSpPr>
        <p:sp>
          <p:nvSpPr>
            <p:cNvPr id="8" name="Rectangle 7"/>
            <p:cNvSpPr/>
            <p:nvPr/>
          </p:nvSpPr>
          <p:spPr>
            <a:xfrm>
              <a:off x="2771800" y="3140968"/>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9" name="Rectangle 8"/>
            <p:cNvSpPr/>
            <p:nvPr/>
          </p:nvSpPr>
          <p:spPr>
            <a:xfrm>
              <a:off x="2771800" y="3356992"/>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11" name="Group 10"/>
          <p:cNvGrpSpPr/>
          <p:nvPr/>
        </p:nvGrpSpPr>
        <p:grpSpPr>
          <a:xfrm>
            <a:off x="4148744" y="4284304"/>
            <a:ext cx="929051" cy="428224"/>
            <a:chOff x="2918432" y="3212976"/>
            <a:chExt cx="929051" cy="428224"/>
          </a:xfrm>
        </p:grpSpPr>
        <p:sp>
          <p:nvSpPr>
            <p:cNvPr id="3" name="Rectangle 2"/>
            <p:cNvSpPr/>
            <p:nvPr/>
          </p:nvSpPr>
          <p:spPr>
            <a:xfrm>
              <a:off x="2918432" y="3364201"/>
              <a:ext cx="929051" cy="276999"/>
            </a:xfrm>
            <a:prstGeom prst="rect">
              <a:avLst/>
            </a:prstGeom>
          </p:spPr>
          <p:txBody>
            <a:bodyPr wrap="square">
              <a:spAutoFit/>
            </a:bodyPr>
            <a:lstStyle/>
            <a:p>
              <a:r>
                <a:rPr lang="en-GB" sz="1200" dirty="0" smtClean="0">
                  <a:solidFill>
                    <a:srgbClr val="2A004E"/>
                  </a:solidFill>
                </a:rPr>
                <a:t>checksum</a:t>
              </a:r>
              <a:endParaRPr lang="en-GB" sz="1200" dirty="0">
                <a:solidFill>
                  <a:srgbClr val="2A004E"/>
                </a:solidFill>
              </a:endParaRPr>
            </a:p>
          </p:txBody>
        </p:sp>
        <p:cxnSp>
          <p:nvCxnSpPr>
            <p:cNvPr id="7" name="Straight Arrow Connector 6"/>
            <p:cNvCxnSpPr/>
            <p:nvPr/>
          </p:nvCxnSpPr>
          <p:spPr>
            <a:xfrm flipH="1" flipV="1">
              <a:off x="3530053" y="3212976"/>
              <a:ext cx="2" cy="2122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4716016" y="3614914"/>
            <a:ext cx="576064" cy="276999"/>
          </a:xfrm>
          <a:prstGeom prst="rect">
            <a:avLst/>
          </a:prstGeom>
        </p:spPr>
        <p:txBody>
          <a:bodyPr wrap="square">
            <a:spAutoFit/>
          </a:bodyPr>
          <a:lstStyle/>
          <a:p>
            <a:r>
              <a:rPr lang="en-GB" sz="1200" dirty="0" smtClean="0">
                <a:solidFill>
                  <a:srgbClr val="2A004E"/>
                </a:solidFill>
              </a:rPr>
              <a:t>100%</a:t>
            </a:r>
            <a:endParaRPr lang="en-GB" sz="1200" dirty="0">
              <a:solidFill>
                <a:srgbClr val="2A004E"/>
              </a:solidFill>
            </a:endParaRPr>
          </a:p>
        </p:txBody>
      </p:sp>
      <p:sp>
        <p:nvSpPr>
          <p:cNvPr id="13" name="Rectangle 12"/>
          <p:cNvSpPr/>
          <p:nvPr/>
        </p:nvSpPr>
        <p:spPr>
          <a:xfrm>
            <a:off x="3204113" y="3836455"/>
            <a:ext cx="575799" cy="276999"/>
          </a:xfrm>
          <a:prstGeom prst="rect">
            <a:avLst/>
          </a:prstGeom>
        </p:spPr>
        <p:txBody>
          <a:bodyPr wrap="none">
            <a:spAutoFit/>
          </a:bodyPr>
          <a:lstStyle/>
          <a:p>
            <a:r>
              <a:rPr lang="en-GB" sz="1200" dirty="0">
                <a:solidFill>
                  <a:srgbClr val="2A004E"/>
                </a:solidFill>
              </a:rPr>
              <a:t>3</a:t>
            </a:r>
            <a:r>
              <a:rPr lang="en-GB" sz="1200" dirty="0" smtClean="0">
                <a:solidFill>
                  <a:srgbClr val="2A004E"/>
                </a:solidFill>
              </a:rPr>
              <a:t>00%</a:t>
            </a:r>
            <a:endParaRPr lang="en-GB" sz="1200" dirty="0">
              <a:solidFill>
                <a:srgbClr val="2A004E"/>
              </a:solidFill>
            </a:endParaRPr>
          </a:p>
        </p:txBody>
      </p:sp>
      <p:sp>
        <p:nvSpPr>
          <p:cNvPr id="14" name="Rectangle 13"/>
          <p:cNvSpPr/>
          <p:nvPr/>
        </p:nvSpPr>
        <p:spPr>
          <a:xfrm>
            <a:off x="3620834" y="3494579"/>
            <a:ext cx="389850" cy="830997"/>
          </a:xfrm>
          <a:prstGeom prst="rect">
            <a:avLst/>
          </a:prstGeom>
        </p:spPr>
        <p:txBody>
          <a:bodyPr wrap="none">
            <a:spAutoFit/>
          </a:bodyPr>
          <a:lstStyle/>
          <a:p>
            <a:r>
              <a:rPr lang="en-GB" sz="4800" dirty="0" smtClean="0">
                <a:solidFill>
                  <a:srgbClr val="2A004E"/>
                </a:solidFill>
              </a:rPr>
              <a:t>{</a:t>
            </a:r>
            <a:endParaRPr lang="en-GB" sz="4800" dirty="0">
              <a:solidFill>
                <a:srgbClr val="2A004E"/>
              </a:solidFill>
            </a:endParaRPr>
          </a:p>
        </p:txBody>
      </p:sp>
      <p:sp>
        <p:nvSpPr>
          <p:cNvPr id="15" name="Rectangle 14"/>
          <p:cNvSpPr/>
          <p:nvPr/>
        </p:nvSpPr>
        <p:spPr>
          <a:xfrm>
            <a:off x="4715127" y="3681406"/>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16" name="Rectangle 15"/>
          <p:cNvSpPr/>
          <p:nvPr/>
        </p:nvSpPr>
        <p:spPr>
          <a:xfrm>
            <a:off x="4715126" y="3897430"/>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17" name="Rectangle 16"/>
          <p:cNvSpPr/>
          <p:nvPr/>
        </p:nvSpPr>
        <p:spPr>
          <a:xfrm>
            <a:off x="4715125" y="4113454"/>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nvGrpSpPr>
          <p:cNvPr id="18" name="Group 17"/>
          <p:cNvGrpSpPr/>
          <p:nvPr/>
        </p:nvGrpSpPr>
        <p:grpSpPr>
          <a:xfrm>
            <a:off x="4940424" y="4121838"/>
            <a:ext cx="3816424" cy="1067346"/>
            <a:chOff x="3563888" y="3212976"/>
            <a:chExt cx="3816424" cy="1067346"/>
          </a:xfrm>
        </p:grpSpPr>
        <p:sp>
          <p:nvSpPr>
            <p:cNvPr id="19" name="Rectangle 18"/>
            <p:cNvSpPr/>
            <p:nvPr/>
          </p:nvSpPr>
          <p:spPr>
            <a:xfrm>
              <a:off x="4716016" y="3356992"/>
              <a:ext cx="2664296" cy="923330"/>
            </a:xfrm>
            <a:prstGeom prst="rect">
              <a:avLst/>
            </a:prstGeom>
          </p:spPr>
          <p:txBody>
            <a:bodyPr wrap="square">
              <a:spAutoFit/>
            </a:bodyPr>
            <a:lstStyle/>
            <a:p>
              <a:r>
                <a:rPr lang="en-GB" dirty="0" smtClean="0">
                  <a:solidFill>
                    <a:srgbClr val="2A004E"/>
                  </a:solidFill>
                </a:rPr>
                <a:t>Any of the 3 copies is enough to reconstruct the data</a:t>
              </a:r>
              <a:endParaRPr lang="en-GB" dirty="0">
                <a:solidFill>
                  <a:srgbClr val="2A004E"/>
                </a:solidFill>
              </a:endParaRPr>
            </a:p>
          </p:txBody>
        </p:sp>
        <p:cxnSp>
          <p:nvCxnSpPr>
            <p:cNvPr id="20" name="Straight Arrow Connector 19"/>
            <p:cNvCxnSpPr/>
            <p:nvPr/>
          </p:nvCxnSpPr>
          <p:spPr>
            <a:xfrm flipH="1" flipV="1">
              <a:off x="3563888" y="3212976"/>
              <a:ext cx="1008112" cy="288032"/>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2102407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P spid="13" grpId="0"/>
      <p:bldP spid="14" grpId="0"/>
      <p:bldP spid="15" grpId="0" animBg="1"/>
      <p:bldP spid="16" grpId="0" animBg="1"/>
      <p:bldP spid="1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arbitrary reliability (summary)</a:t>
            </a:r>
          </a:p>
        </p:txBody>
      </p:sp>
      <p:sp>
        <p:nvSpPr>
          <p:cNvPr id="4" name="Content Placeholder 2"/>
          <p:cNvSpPr>
            <a:spLocks noGrp="1"/>
          </p:cNvSpPr>
          <p:nvPr>
            <p:ph idx="1"/>
          </p:nvPr>
        </p:nvSpPr>
        <p:spPr/>
        <p:txBody>
          <a:bodyPr/>
          <a:lstStyle/>
          <a:p>
            <a:r>
              <a:rPr lang="en-GB" sz="1600" dirty="0" smtClean="0"/>
              <a:t>Double parity / Diagonal parity</a:t>
            </a:r>
          </a:p>
          <a:p>
            <a:pPr lvl="1"/>
            <a:r>
              <a:rPr lang="en-GB" sz="1600" dirty="0" smtClean="0"/>
              <a:t>Example 4+2, can lose any 2, remaining 4 are enough to reconstruct, only 50 % storage overhead</a:t>
            </a:r>
          </a:p>
        </p:txBody>
      </p:sp>
      <p:grpSp>
        <p:nvGrpSpPr>
          <p:cNvPr id="13" name="Group 12"/>
          <p:cNvGrpSpPr/>
          <p:nvPr/>
        </p:nvGrpSpPr>
        <p:grpSpPr>
          <a:xfrm>
            <a:off x="3157322" y="4588744"/>
            <a:ext cx="929051" cy="428224"/>
            <a:chOff x="2978633" y="3212976"/>
            <a:chExt cx="929051" cy="428224"/>
          </a:xfrm>
        </p:grpSpPr>
        <p:sp>
          <p:nvSpPr>
            <p:cNvPr id="14" name="Rectangle 13"/>
            <p:cNvSpPr/>
            <p:nvPr/>
          </p:nvSpPr>
          <p:spPr>
            <a:xfrm>
              <a:off x="2978633" y="3364201"/>
              <a:ext cx="929051" cy="276999"/>
            </a:xfrm>
            <a:prstGeom prst="rect">
              <a:avLst/>
            </a:prstGeom>
          </p:spPr>
          <p:txBody>
            <a:bodyPr wrap="square">
              <a:spAutoFit/>
            </a:bodyPr>
            <a:lstStyle/>
            <a:p>
              <a:r>
                <a:rPr lang="en-GB" sz="1200" dirty="0" smtClean="0">
                  <a:solidFill>
                    <a:srgbClr val="2A004E"/>
                  </a:solidFill>
                </a:rPr>
                <a:t>checksum</a:t>
              </a:r>
              <a:endParaRPr lang="en-GB" sz="1200" dirty="0">
                <a:solidFill>
                  <a:srgbClr val="2A004E"/>
                </a:solidFill>
              </a:endParaRPr>
            </a:p>
          </p:txBody>
        </p:sp>
        <p:cxnSp>
          <p:nvCxnSpPr>
            <p:cNvPr id="15" name="Straight Arrow Connector 14"/>
            <p:cNvCxnSpPr/>
            <p:nvPr/>
          </p:nvCxnSpPr>
          <p:spPr>
            <a:xfrm flipH="1" flipV="1">
              <a:off x="3530053" y="3212976"/>
              <a:ext cx="2" cy="2122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6" name="Rectangle 15"/>
          <p:cNvSpPr/>
          <p:nvPr/>
        </p:nvSpPr>
        <p:spPr>
          <a:xfrm>
            <a:off x="1501396" y="3629914"/>
            <a:ext cx="1203399" cy="276999"/>
          </a:xfrm>
          <a:prstGeom prst="rect">
            <a:avLst/>
          </a:prstGeom>
        </p:spPr>
        <p:txBody>
          <a:bodyPr wrap="square">
            <a:spAutoFit/>
          </a:bodyPr>
          <a:lstStyle/>
          <a:p>
            <a:r>
              <a:rPr lang="en-GB" sz="1200" dirty="0" smtClean="0">
                <a:solidFill>
                  <a:srgbClr val="2A004E"/>
                </a:solidFill>
              </a:rPr>
              <a:t>Data 100%</a:t>
            </a:r>
            <a:endParaRPr lang="en-GB" sz="1200" dirty="0">
              <a:solidFill>
                <a:srgbClr val="2A004E"/>
              </a:solidFill>
            </a:endParaRPr>
          </a:p>
        </p:txBody>
      </p:sp>
      <p:sp>
        <p:nvSpPr>
          <p:cNvPr id="17" name="Rectangle 16"/>
          <p:cNvSpPr/>
          <p:nvPr/>
        </p:nvSpPr>
        <p:spPr>
          <a:xfrm>
            <a:off x="4165692" y="3449374"/>
            <a:ext cx="1156086" cy="276999"/>
          </a:xfrm>
          <a:prstGeom prst="rect">
            <a:avLst/>
          </a:prstGeom>
        </p:spPr>
        <p:txBody>
          <a:bodyPr wrap="none">
            <a:spAutoFit/>
          </a:bodyPr>
          <a:lstStyle/>
          <a:p>
            <a:r>
              <a:rPr lang="en-GB" sz="1200" dirty="0" smtClean="0">
                <a:solidFill>
                  <a:srgbClr val="2A004E"/>
                </a:solidFill>
              </a:rPr>
              <a:t>Storage 150%</a:t>
            </a:r>
            <a:endParaRPr lang="en-GB" sz="1200" dirty="0">
              <a:solidFill>
                <a:srgbClr val="2A004E"/>
              </a:solidFill>
            </a:endParaRPr>
          </a:p>
        </p:txBody>
      </p:sp>
      <p:grpSp>
        <p:nvGrpSpPr>
          <p:cNvPr id="6" name="Group 5"/>
          <p:cNvGrpSpPr/>
          <p:nvPr/>
        </p:nvGrpSpPr>
        <p:grpSpPr>
          <a:xfrm>
            <a:off x="2946124" y="4182816"/>
            <a:ext cx="792087" cy="144016"/>
            <a:chOff x="4097791" y="4367131"/>
            <a:chExt cx="792087" cy="144016"/>
          </a:xfrm>
        </p:grpSpPr>
        <p:sp>
          <p:nvSpPr>
            <p:cNvPr id="11" name="Rectangle 10"/>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0" name="Rectangle 19"/>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2" name="Group 21"/>
          <p:cNvGrpSpPr/>
          <p:nvPr/>
        </p:nvGrpSpPr>
        <p:grpSpPr>
          <a:xfrm>
            <a:off x="4212092" y="3623166"/>
            <a:ext cx="3528260" cy="646331"/>
            <a:chOff x="3744548" y="2928600"/>
            <a:chExt cx="3528260" cy="646331"/>
          </a:xfrm>
        </p:grpSpPr>
        <p:sp>
          <p:nvSpPr>
            <p:cNvPr id="23" name="Rectangle 22"/>
            <p:cNvSpPr/>
            <p:nvPr/>
          </p:nvSpPr>
          <p:spPr>
            <a:xfrm>
              <a:off x="4608512" y="2928600"/>
              <a:ext cx="2664296" cy="646331"/>
            </a:xfrm>
            <a:prstGeom prst="rect">
              <a:avLst/>
            </a:prstGeom>
          </p:spPr>
          <p:txBody>
            <a:bodyPr wrap="square">
              <a:spAutoFit/>
            </a:bodyPr>
            <a:lstStyle/>
            <a:p>
              <a:r>
                <a:rPr lang="en-GB" dirty="0" smtClean="0">
                  <a:solidFill>
                    <a:srgbClr val="2A004E"/>
                  </a:solidFill>
                </a:rPr>
                <a:t>Any 4 of the 6 chunks can reconstruct the data</a:t>
              </a:r>
              <a:endParaRPr lang="en-GB" dirty="0">
                <a:solidFill>
                  <a:srgbClr val="2A004E"/>
                </a:solidFill>
              </a:endParaRPr>
            </a:p>
          </p:txBody>
        </p:sp>
        <p:cxnSp>
          <p:nvCxnSpPr>
            <p:cNvPr id="24" name="Straight Arrow Connector 23"/>
            <p:cNvCxnSpPr/>
            <p:nvPr/>
          </p:nvCxnSpPr>
          <p:spPr>
            <a:xfrm flipH="1" flipV="1">
              <a:off x="3744548" y="3344234"/>
              <a:ext cx="827452" cy="156774"/>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2946124" y="3436616"/>
            <a:ext cx="792088" cy="144016"/>
            <a:chOff x="4097791" y="4151107"/>
            <a:chExt cx="792088" cy="144016"/>
          </a:xfrm>
        </p:grpSpPr>
        <p:sp>
          <p:nvSpPr>
            <p:cNvPr id="44" name="Rectangle 43"/>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5" name="Rectangle 44"/>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6" name="Group 45"/>
          <p:cNvGrpSpPr/>
          <p:nvPr/>
        </p:nvGrpSpPr>
        <p:grpSpPr>
          <a:xfrm>
            <a:off x="2946124" y="3623166"/>
            <a:ext cx="792088" cy="144016"/>
            <a:chOff x="4097791" y="4151107"/>
            <a:chExt cx="792088" cy="144016"/>
          </a:xfrm>
        </p:grpSpPr>
        <p:sp>
          <p:nvSpPr>
            <p:cNvPr id="47" name="Rectangle 46"/>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8" name="Rectangle 47"/>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9" name="Group 48"/>
          <p:cNvGrpSpPr/>
          <p:nvPr/>
        </p:nvGrpSpPr>
        <p:grpSpPr>
          <a:xfrm>
            <a:off x="2946124" y="3809716"/>
            <a:ext cx="792088" cy="144016"/>
            <a:chOff x="4097791" y="4151107"/>
            <a:chExt cx="792088" cy="144016"/>
          </a:xfrm>
        </p:grpSpPr>
        <p:sp>
          <p:nvSpPr>
            <p:cNvPr id="50" name="Rectangle 49"/>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1" name="Rectangle 50"/>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52" name="Group 51"/>
          <p:cNvGrpSpPr/>
          <p:nvPr/>
        </p:nvGrpSpPr>
        <p:grpSpPr>
          <a:xfrm>
            <a:off x="2946124" y="3996266"/>
            <a:ext cx="792088" cy="144016"/>
            <a:chOff x="4097791" y="4151107"/>
            <a:chExt cx="792088" cy="144016"/>
          </a:xfrm>
        </p:grpSpPr>
        <p:sp>
          <p:nvSpPr>
            <p:cNvPr id="53" name="Rectangle 52"/>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4" name="Rectangle 53"/>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55" name="Group 54"/>
          <p:cNvGrpSpPr/>
          <p:nvPr/>
        </p:nvGrpSpPr>
        <p:grpSpPr>
          <a:xfrm>
            <a:off x="2946124" y="4369371"/>
            <a:ext cx="792087" cy="144016"/>
            <a:chOff x="4097791" y="4367131"/>
            <a:chExt cx="792087" cy="144016"/>
          </a:xfrm>
        </p:grpSpPr>
        <p:sp>
          <p:nvSpPr>
            <p:cNvPr id="56" name="Rectangle 55"/>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7" name="Rectangle 56"/>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cxnSp>
        <p:nvCxnSpPr>
          <p:cNvPr id="59" name="Straight Connector 58"/>
          <p:cNvCxnSpPr/>
          <p:nvPr/>
        </p:nvCxnSpPr>
        <p:spPr>
          <a:xfrm flipH="1">
            <a:off x="2632787" y="3449374"/>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2725532" y="4140282"/>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3903191" y="3873806"/>
            <a:ext cx="1" cy="20095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733644" y="3436616"/>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5148064" y="3861048"/>
            <a:ext cx="0" cy="25638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2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0483" y="3356993"/>
            <a:ext cx="285750" cy="1156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0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620387" y="3356992"/>
            <a:ext cx="289173" cy="825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014956"/>
      </p:ext>
    </p:extLst>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need for storage in computing</a:t>
            </a:r>
            <a:endParaRPr lang="en-GB" dirty="0"/>
          </a:p>
        </p:txBody>
      </p:sp>
      <p:sp>
        <p:nvSpPr>
          <p:cNvPr id="3" name="Content Placeholder 2"/>
          <p:cNvSpPr>
            <a:spLocks noGrp="1"/>
          </p:cNvSpPr>
          <p:nvPr>
            <p:ph idx="1"/>
          </p:nvPr>
        </p:nvSpPr>
        <p:spPr/>
        <p:txBody>
          <a:bodyPr/>
          <a:lstStyle/>
          <a:p>
            <a:r>
              <a:rPr lang="en-US" dirty="0"/>
              <a:t>Scientific computing for large experiments is typically based on a distributed infrastructure</a:t>
            </a:r>
          </a:p>
          <a:p>
            <a:r>
              <a:rPr lang="en-US" dirty="0"/>
              <a:t>Storage is one of the main pillars</a:t>
            </a:r>
          </a:p>
          <a:p>
            <a:r>
              <a:rPr lang="en-US" dirty="0"/>
              <a:t>Storage </a:t>
            </a:r>
            <a:r>
              <a:rPr lang="en-US" dirty="0" smtClean="0"/>
              <a:t>requires </a:t>
            </a:r>
            <a:r>
              <a:rPr lang="en-GB" dirty="0" smtClean="0"/>
              <a:t>Data Management…</a:t>
            </a:r>
            <a:endParaRPr lang="en-GB" dirty="0"/>
          </a:p>
        </p:txBody>
      </p:sp>
      <p:grpSp>
        <p:nvGrpSpPr>
          <p:cNvPr id="13" name="Group 12"/>
          <p:cNvGrpSpPr/>
          <p:nvPr/>
        </p:nvGrpSpPr>
        <p:grpSpPr>
          <a:xfrm>
            <a:off x="4283967" y="3717032"/>
            <a:ext cx="3012363" cy="2609674"/>
            <a:chOff x="5332874" y="5050049"/>
            <a:chExt cx="1966983" cy="1540384"/>
          </a:xfrm>
        </p:grpSpPr>
        <p:pic>
          <p:nvPicPr>
            <p:cNvPr id="37891" name="Picture 3" descr="C:\Users\pace\AppData\Local\Microsoft\Windows\Temporary Internet Files\Content.IE5\0K2ZY6FH\MCj03615020000[1].wmf"/>
            <p:cNvPicPr>
              <a:picLocks noChangeAspect="1" noChangeArrowheads="1"/>
            </p:cNvPicPr>
            <p:nvPr/>
          </p:nvPicPr>
          <p:blipFill>
            <a:blip r:embed="rId2" cstate="print"/>
            <a:srcRect/>
            <a:stretch>
              <a:fillRect/>
            </a:stretch>
          </p:blipFill>
          <p:spPr bwMode="auto">
            <a:xfrm>
              <a:off x="5357818" y="5357826"/>
              <a:ext cx="596000" cy="1232607"/>
            </a:xfrm>
            <a:prstGeom prst="rect">
              <a:avLst/>
            </a:prstGeom>
            <a:noFill/>
          </p:spPr>
        </p:pic>
        <p:pic>
          <p:nvPicPr>
            <p:cNvPr id="7" name="Picture 3" descr="C:\Users\pace\AppData\Local\Microsoft\Windows\Temporary Internet Files\Content.IE5\0K2ZY6FH\MCj03615020000[1].wmf"/>
            <p:cNvPicPr>
              <a:picLocks noChangeAspect="1" noChangeArrowheads="1"/>
            </p:cNvPicPr>
            <p:nvPr/>
          </p:nvPicPr>
          <p:blipFill>
            <a:blip r:embed="rId2" cstate="print"/>
            <a:srcRect/>
            <a:stretch>
              <a:fillRect/>
            </a:stretch>
          </p:blipFill>
          <p:spPr bwMode="auto">
            <a:xfrm>
              <a:off x="6024231" y="5357826"/>
              <a:ext cx="596000" cy="1232607"/>
            </a:xfrm>
            <a:prstGeom prst="rect">
              <a:avLst/>
            </a:prstGeom>
            <a:noFill/>
          </p:spPr>
        </p:pic>
        <p:pic>
          <p:nvPicPr>
            <p:cNvPr id="8" name="Picture 3" descr="C:\Users\pace\AppData\Local\Microsoft\Windows\Temporary Internet Files\Content.IE5\0K2ZY6FH\MCj03615020000[1].wmf"/>
            <p:cNvPicPr>
              <a:picLocks noChangeAspect="1" noChangeArrowheads="1"/>
            </p:cNvPicPr>
            <p:nvPr/>
          </p:nvPicPr>
          <p:blipFill>
            <a:blip r:embed="rId2" cstate="print"/>
            <a:srcRect/>
            <a:stretch>
              <a:fillRect/>
            </a:stretch>
          </p:blipFill>
          <p:spPr bwMode="auto">
            <a:xfrm>
              <a:off x="6690644" y="5357826"/>
              <a:ext cx="596000" cy="1232607"/>
            </a:xfrm>
            <a:prstGeom prst="rect">
              <a:avLst/>
            </a:prstGeom>
            <a:noFill/>
          </p:spPr>
        </p:pic>
        <p:sp>
          <p:nvSpPr>
            <p:cNvPr id="9" name="TextBox 8"/>
            <p:cNvSpPr txBox="1"/>
            <p:nvPr/>
          </p:nvSpPr>
          <p:spPr>
            <a:xfrm rot="16200000">
              <a:off x="5382350" y="5833451"/>
              <a:ext cx="546934" cy="281356"/>
            </a:xfrm>
            <a:prstGeom prst="rect">
              <a:avLst/>
            </a:prstGeom>
            <a:noFill/>
          </p:spPr>
          <p:txBody>
            <a:bodyPr wrap="none" rtlCol="0">
              <a:spAutoFit/>
            </a:bodyPr>
            <a:lstStyle/>
            <a:p>
              <a:r>
                <a:rPr lang="en-GB" sz="2200" b="1" dirty="0" smtClean="0">
                  <a:solidFill>
                    <a:srgbClr val="009998">
                      <a:lumMod val="50000"/>
                    </a:srgbClr>
                  </a:solidFill>
                </a:rPr>
                <a:t>DATA</a:t>
              </a:r>
              <a:endParaRPr lang="en-GB" sz="2200" b="1" dirty="0">
                <a:solidFill>
                  <a:srgbClr val="009998">
                    <a:lumMod val="50000"/>
                  </a:srgbClr>
                </a:solidFill>
              </a:endParaRPr>
            </a:p>
          </p:txBody>
        </p:sp>
        <p:sp>
          <p:nvSpPr>
            <p:cNvPr id="10" name="TextBox 9"/>
            <p:cNvSpPr txBox="1"/>
            <p:nvPr/>
          </p:nvSpPr>
          <p:spPr>
            <a:xfrm rot="16200000">
              <a:off x="6092215" y="5833451"/>
              <a:ext cx="460037" cy="281356"/>
            </a:xfrm>
            <a:prstGeom prst="rect">
              <a:avLst/>
            </a:prstGeom>
            <a:noFill/>
          </p:spPr>
          <p:txBody>
            <a:bodyPr wrap="none" rtlCol="0">
              <a:spAutoFit/>
            </a:bodyPr>
            <a:lstStyle/>
            <a:p>
              <a:r>
                <a:rPr lang="en-GB" sz="2200" b="1" dirty="0" smtClean="0">
                  <a:solidFill>
                    <a:srgbClr val="009998">
                      <a:lumMod val="50000"/>
                    </a:srgbClr>
                  </a:solidFill>
                </a:rPr>
                <a:t>CPU</a:t>
              </a:r>
              <a:endParaRPr lang="en-GB" sz="2200" b="1" dirty="0">
                <a:solidFill>
                  <a:srgbClr val="009998">
                    <a:lumMod val="50000"/>
                  </a:srgbClr>
                </a:solidFill>
              </a:endParaRPr>
            </a:p>
          </p:txBody>
        </p:sp>
        <p:sp>
          <p:nvSpPr>
            <p:cNvPr id="11" name="TextBox 10"/>
            <p:cNvSpPr txBox="1"/>
            <p:nvPr/>
          </p:nvSpPr>
          <p:spPr>
            <a:xfrm rot="16200000">
              <a:off x="6767615" y="5833451"/>
              <a:ext cx="442059" cy="281356"/>
            </a:xfrm>
            <a:prstGeom prst="rect">
              <a:avLst/>
            </a:prstGeom>
            <a:noFill/>
          </p:spPr>
          <p:txBody>
            <a:bodyPr wrap="none" rtlCol="0">
              <a:spAutoFit/>
            </a:bodyPr>
            <a:lstStyle/>
            <a:p>
              <a:r>
                <a:rPr lang="en-GB" sz="2200" b="1" dirty="0" smtClean="0">
                  <a:solidFill>
                    <a:srgbClr val="009998">
                      <a:lumMod val="50000"/>
                    </a:srgbClr>
                  </a:solidFill>
                </a:rPr>
                <a:t>NET</a:t>
              </a:r>
              <a:endParaRPr lang="en-GB" sz="2200" b="1" dirty="0">
                <a:solidFill>
                  <a:srgbClr val="009998">
                    <a:lumMod val="50000"/>
                  </a:srgbClr>
                </a:solidFill>
              </a:endParaRPr>
            </a:p>
          </p:txBody>
        </p:sp>
        <p:sp>
          <p:nvSpPr>
            <p:cNvPr id="12" name="TextBox 11"/>
            <p:cNvSpPr txBox="1"/>
            <p:nvPr/>
          </p:nvSpPr>
          <p:spPr>
            <a:xfrm>
              <a:off x="5332874" y="5050049"/>
              <a:ext cx="1966983" cy="254335"/>
            </a:xfrm>
            <a:prstGeom prst="rect">
              <a:avLst/>
            </a:prstGeom>
            <a:solidFill>
              <a:schemeClr val="tx2">
                <a:lumMod val="20000"/>
                <a:lumOff val="80000"/>
              </a:schemeClr>
            </a:solidFill>
            <a:ln>
              <a:solidFill>
                <a:schemeClr val="tx2">
                  <a:lumMod val="50000"/>
                </a:schemeClr>
              </a:solidFill>
            </a:ln>
          </p:spPr>
          <p:txBody>
            <a:bodyPr wrap="none" rtlCol="0">
              <a:spAutoFit/>
            </a:bodyPr>
            <a:lstStyle/>
            <a:p>
              <a:r>
                <a:rPr lang="en-GB" sz="2200" b="1" dirty="0" smtClean="0">
                  <a:solidFill>
                    <a:srgbClr val="009998">
                      <a:lumMod val="50000"/>
                    </a:srgbClr>
                  </a:solidFill>
                </a:rPr>
                <a:t>Scientific Computing</a:t>
              </a:r>
              <a:endParaRPr lang="en-GB" sz="2200" b="1" dirty="0">
                <a:solidFill>
                  <a:srgbClr val="009998">
                    <a:lumMod val="50000"/>
                  </a:srgbClr>
                </a:solidFill>
              </a:endParaRPr>
            </a:p>
          </p:txBody>
        </p:sp>
      </p:grpSp>
    </p:spTree>
    <p:extLst>
      <p:ext uri="{BB962C8B-B14F-4D97-AF65-F5344CB8AC3E}">
        <p14:creationId xmlns:p14="http://schemas.microsoft.com/office/powerpoint/2010/main" val="890971202"/>
      </p:ext>
    </p:extLst>
  </p:cSld>
  <p:clrMapOvr>
    <a:masterClrMapping/>
  </p:clrMapOvr>
  <p:transition>
    <p:strips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arbitrary reliability (summary)</a:t>
            </a:r>
          </a:p>
        </p:txBody>
      </p:sp>
      <p:sp>
        <p:nvSpPr>
          <p:cNvPr id="4" name="Content Placeholder 2"/>
          <p:cNvSpPr>
            <a:spLocks noGrp="1"/>
          </p:cNvSpPr>
          <p:nvPr>
            <p:ph idx="1"/>
          </p:nvPr>
        </p:nvSpPr>
        <p:spPr/>
        <p:txBody>
          <a:bodyPr/>
          <a:lstStyle/>
          <a:p>
            <a:r>
              <a:rPr lang="en-GB" sz="1600" dirty="0" smtClean="0"/>
              <a:t>Plain (reliability of the service = reliability of the hardware)</a:t>
            </a:r>
          </a:p>
          <a:p>
            <a:r>
              <a:rPr lang="en-GB" sz="1600" dirty="0" smtClean="0"/>
              <a:t>Replication</a:t>
            </a:r>
          </a:p>
          <a:p>
            <a:pPr lvl="1"/>
            <a:r>
              <a:rPr lang="en-GB" sz="1600" dirty="0" smtClean="0"/>
              <a:t>Reliable, maximum performance, but heavy storage overhead</a:t>
            </a:r>
          </a:p>
          <a:p>
            <a:pPr lvl="1"/>
            <a:r>
              <a:rPr lang="en-GB" sz="1600" dirty="0" smtClean="0"/>
              <a:t>Example: 3 copies, 200% overhead</a:t>
            </a:r>
          </a:p>
          <a:p>
            <a:r>
              <a:rPr lang="en-GB" sz="1600" dirty="0" smtClean="0"/>
              <a:t>Reed-Solomon, double, triple parity, NetRaid5, NetRaid6</a:t>
            </a:r>
          </a:p>
          <a:p>
            <a:pPr lvl="1"/>
            <a:r>
              <a:rPr lang="en-GB" sz="1600" dirty="0" smtClean="0"/>
              <a:t>Maximum reliability, minimum storage overhead</a:t>
            </a:r>
          </a:p>
          <a:p>
            <a:pPr lvl="1"/>
            <a:r>
              <a:rPr lang="en-GB" sz="1600" dirty="0" smtClean="0"/>
              <a:t>Example 10+3, can lose any 3, remaining 10 are enough to reconstruct, only 30 % storage overhead</a:t>
            </a:r>
          </a:p>
        </p:txBody>
      </p:sp>
      <p:grpSp>
        <p:nvGrpSpPr>
          <p:cNvPr id="13" name="Group 12"/>
          <p:cNvGrpSpPr/>
          <p:nvPr/>
        </p:nvGrpSpPr>
        <p:grpSpPr>
          <a:xfrm>
            <a:off x="4334981" y="6473590"/>
            <a:ext cx="929051" cy="428224"/>
            <a:chOff x="2978633" y="3212976"/>
            <a:chExt cx="929051" cy="428224"/>
          </a:xfrm>
        </p:grpSpPr>
        <p:sp>
          <p:nvSpPr>
            <p:cNvPr id="14" name="Rectangle 13"/>
            <p:cNvSpPr/>
            <p:nvPr/>
          </p:nvSpPr>
          <p:spPr>
            <a:xfrm>
              <a:off x="2978633" y="3364201"/>
              <a:ext cx="929051" cy="276999"/>
            </a:xfrm>
            <a:prstGeom prst="rect">
              <a:avLst/>
            </a:prstGeom>
          </p:spPr>
          <p:txBody>
            <a:bodyPr wrap="square">
              <a:spAutoFit/>
            </a:bodyPr>
            <a:lstStyle/>
            <a:p>
              <a:r>
                <a:rPr lang="en-GB" sz="1200" dirty="0" smtClean="0">
                  <a:solidFill>
                    <a:srgbClr val="2A004E"/>
                  </a:solidFill>
                </a:rPr>
                <a:t>checksum</a:t>
              </a:r>
              <a:endParaRPr lang="en-GB" sz="1200" dirty="0">
                <a:solidFill>
                  <a:srgbClr val="2A004E"/>
                </a:solidFill>
              </a:endParaRPr>
            </a:p>
          </p:txBody>
        </p:sp>
        <p:cxnSp>
          <p:nvCxnSpPr>
            <p:cNvPr id="15" name="Straight Arrow Connector 14"/>
            <p:cNvCxnSpPr/>
            <p:nvPr/>
          </p:nvCxnSpPr>
          <p:spPr>
            <a:xfrm flipH="1" flipV="1">
              <a:off x="3530053" y="3212976"/>
              <a:ext cx="2" cy="2122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6" name="Rectangle 15"/>
          <p:cNvSpPr/>
          <p:nvPr/>
        </p:nvSpPr>
        <p:spPr>
          <a:xfrm>
            <a:off x="3399135" y="4054346"/>
            <a:ext cx="576064" cy="276999"/>
          </a:xfrm>
          <a:prstGeom prst="rect">
            <a:avLst/>
          </a:prstGeom>
        </p:spPr>
        <p:txBody>
          <a:bodyPr wrap="square">
            <a:spAutoFit/>
          </a:bodyPr>
          <a:lstStyle/>
          <a:p>
            <a:r>
              <a:rPr lang="en-GB" sz="1200" dirty="0" smtClean="0">
                <a:solidFill>
                  <a:srgbClr val="2A004E"/>
                </a:solidFill>
              </a:rPr>
              <a:t>100%</a:t>
            </a:r>
            <a:endParaRPr lang="en-GB" sz="1200" dirty="0">
              <a:solidFill>
                <a:srgbClr val="2A004E"/>
              </a:solidFill>
            </a:endParaRPr>
          </a:p>
        </p:txBody>
      </p:sp>
      <p:sp>
        <p:nvSpPr>
          <p:cNvPr id="17" name="Rectangle 16"/>
          <p:cNvSpPr/>
          <p:nvPr/>
        </p:nvSpPr>
        <p:spPr>
          <a:xfrm>
            <a:off x="5154082" y="4054346"/>
            <a:ext cx="575799" cy="276999"/>
          </a:xfrm>
          <a:prstGeom prst="rect">
            <a:avLst/>
          </a:prstGeom>
        </p:spPr>
        <p:txBody>
          <a:bodyPr wrap="none">
            <a:spAutoFit/>
          </a:bodyPr>
          <a:lstStyle/>
          <a:p>
            <a:r>
              <a:rPr lang="en-GB" sz="1200" dirty="0" smtClean="0">
                <a:solidFill>
                  <a:srgbClr val="2A004E"/>
                </a:solidFill>
              </a:rPr>
              <a:t>130%</a:t>
            </a:r>
            <a:endParaRPr lang="en-GB" sz="1200" dirty="0">
              <a:solidFill>
                <a:srgbClr val="2A004E"/>
              </a:solidFill>
            </a:endParaRPr>
          </a:p>
        </p:txBody>
      </p:sp>
      <p:grpSp>
        <p:nvGrpSpPr>
          <p:cNvPr id="3" name="Group 2"/>
          <p:cNvGrpSpPr/>
          <p:nvPr/>
        </p:nvGrpSpPr>
        <p:grpSpPr>
          <a:xfrm>
            <a:off x="4123783" y="3873806"/>
            <a:ext cx="792088" cy="144016"/>
            <a:chOff x="4097791" y="4151107"/>
            <a:chExt cx="792088" cy="144016"/>
          </a:xfrm>
        </p:grpSpPr>
        <p:sp>
          <p:nvSpPr>
            <p:cNvPr id="7" name="Rectangle 6"/>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19" name="Rectangle 18"/>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6" name="Group 5"/>
          <p:cNvGrpSpPr/>
          <p:nvPr/>
        </p:nvGrpSpPr>
        <p:grpSpPr>
          <a:xfrm>
            <a:off x="4123783" y="5925856"/>
            <a:ext cx="792087" cy="144016"/>
            <a:chOff x="4097791" y="4367131"/>
            <a:chExt cx="792087" cy="144016"/>
          </a:xfrm>
        </p:grpSpPr>
        <p:sp>
          <p:nvSpPr>
            <p:cNvPr id="11" name="Rectangle 10"/>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0" name="Rectangle 19"/>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2" name="Group 21"/>
          <p:cNvGrpSpPr/>
          <p:nvPr/>
        </p:nvGrpSpPr>
        <p:grpSpPr>
          <a:xfrm>
            <a:off x="5327576" y="4433456"/>
            <a:ext cx="3816424" cy="1067346"/>
            <a:chOff x="3563888" y="3212976"/>
            <a:chExt cx="3816424" cy="1067346"/>
          </a:xfrm>
        </p:grpSpPr>
        <p:sp>
          <p:nvSpPr>
            <p:cNvPr id="23" name="Rectangle 22"/>
            <p:cNvSpPr/>
            <p:nvPr/>
          </p:nvSpPr>
          <p:spPr>
            <a:xfrm>
              <a:off x="4716016" y="3356992"/>
              <a:ext cx="2664296" cy="923330"/>
            </a:xfrm>
            <a:prstGeom prst="rect">
              <a:avLst/>
            </a:prstGeom>
          </p:spPr>
          <p:txBody>
            <a:bodyPr wrap="square">
              <a:spAutoFit/>
            </a:bodyPr>
            <a:lstStyle/>
            <a:p>
              <a:r>
                <a:rPr lang="en-GB" dirty="0" smtClean="0">
                  <a:solidFill>
                    <a:srgbClr val="2A004E"/>
                  </a:solidFill>
                </a:rPr>
                <a:t>Any 10 of the 13 chunks are enough to reconstruct the data</a:t>
              </a:r>
              <a:endParaRPr lang="en-GB" dirty="0">
                <a:solidFill>
                  <a:srgbClr val="2A004E"/>
                </a:solidFill>
              </a:endParaRPr>
            </a:p>
          </p:txBody>
        </p:sp>
        <p:cxnSp>
          <p:nvCxnSpPr>
            <p:cNvPr id="24" name="Straight Arrow Connector 23"/>
            <p:cNvCxnSpPr/>
            <p:nvPr/>
          </p:nvCxnSpPr>
          <p:spPr>
            <a:xfrm flipH="1" flipV="1">
              <a:off x="3563888" y="3212976"/>
              <a:ext cx="1008112" cy="288032"/>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4123783" y="4060356"/>
            <a:ext cx="792088" cy="144016"/>
            <a:chOff x="4097791" y="4151107"/>
            <a:chExt cx="792088" cy="144016"/>
          </a:xfrm>
        </p:grpSpPr>
        <p:sp>
          <p:nvSpPr>
            <p:cNvPr id="26" name="Rectangle 25"/>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7" name="Rectangle 26"/>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8" name="Group 27"/>
          <p:cNvGrpSpPr/>
          <p:nvPr/>
        </p:nvGrpSpPr>
        <p:grpSpPr>
          <a:xfrm>
            <a:off x="4123783" y="4246906"/>
            <a:ext cx="792088" cy="144016"/>
            <a:chOff x="4097791" y="4151107"/>
            <a:chExt cx="792088" cy="144016"/>
          </a:xfrm>
        </p:grpSpPr>
        <p:sp>
          <p:nvSpPr>
            <p:cNvPr id="29" name="Rectangle 28"/>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0" name="Rectangle 29"/>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1" name="Group 30"/>
          <p:cNvGrpSpPr/>
          <p:nvPr/>
        </p:nvGrpSpPr>
        <p:grpSpPr>
          <a:xfrm>
            <a:off x="4123783" y="4433456"/>
            <a:ext cx="792088" cy="144016"/>
            <a:chOff x="4097791" y="4151107"/>
            <a:chExt cx="792088" cy="144016"/>
          </a:xfrm>
        </p:grpSpPr>
        <p:sp>
          <p:nvSpPr>
            <p:cNvPr id="32" name="Rectangle 31"/>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3" name="Rectangle 32"/>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4" name="Group 33"/>
          <p:cNvGrpSpPr/>
          <p:nvPr/>
        </p:nvGrpSpPr>
        <p:grpSpPr>
          <a:xfrm>
            <a:off x="4123783" y="4620006"/>
            <a:ext cx="792088" cy="144016"/>
            <a:chOff x="4097791" y="4151107"/>
            <a:chExt cx="792088" cy="144016"/>
          </a:xfrm>
        </p:grpSpPr>
        <p:sp>
          <p:nvSpPr>
            <p:cNvPr id="35" name="Rectangle 34"/>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6" name="Rectangle 35"/>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7" name="Group 36"/>
          <p:cNvGrpSpPr/>
          <p:nvPr/>
        </p:nvGrpSpPr>
        <p:grpSpPr>
          <a:xfrm>
            <a:off x="4123783" y="4806556"/>
            <a:ext cx="792088" cy="144016"/>
            <a:chOff x="4097791" y="4151107"/>
            <a:chExt cx="792088" cy="144016"/>
          </a:xfrm>
        </p:grpSpPr>
        <p:sp>
          <p:nvSpPr>
            <p:cNvPr id="38" name="Rectangle 37"/>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9" name="Rectangle 38"/>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0" name="Group 39"/>
          <p:cNvGrpSpPr/>
          <p:nvPr/>
        </p:nvGrpSpPr>
        <p:grpSpPr>
          <a:xfrm>
            <a:off x="4123783" y="4993106"/>
            <a:ext cx="792088" cy="144016"/>
            <a:chOff x="4097791" y="4151107"/>
            <a:chExt cx="792088" cy="144016"/>
          </a:xfrm>
        </p:grpSpPr>
        <p:sp>
          <p:nvSpPr>
            <p:cNvPr id="41" name="Rectangle 40"/>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2" name="Rectangle 41"/>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3" name="Group 42"/>
          <p:cNvGrpSpPr/>
          <p:nvPr/>
        </p:nvGrpSpPr>
        <p:grpSpPr>
          <a:xfrm>
            <a:off x="4123783" y="5179656"/>
            <a:ext cx="792088" cy="144016"/>
            <a:chOff x="4097791" y="4151107"/>
            <a:chExt cx="792088" cy="144016"/>
          </a:xfrm>
        </p:grpSpPr>
        <p:sp>
          <p:nvSpPr>
            <p:cNvPr id="44" name="Rectangle 43"/>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5" name="Rectangle 44"/>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6" name="Group 45"/>
          <p:cNvGrpSpPr/>
          <p:nvPr/>
        </p:nvGrpSpPr>
        <p:grpSpPr>
          <a:xfrm>
            <a:off x="4123783" y="5366206"/>
            <a:ext cx="792088" cy="144016"/>
            <a:chOff x="4097791" y="4151107"/>
            <a:chExt cx="792088" cy="144016"/>
          </a:xfrm>
        </p:grpSpPr>
        <p:sp>
          <p:nvSpPr>
            <p:cNvPr id="47" name="Rectangle 46"/>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8" name="Rectangle 47"/>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9" name="Group 48"/>
          <p:cNvGrpSpPr/>
          <p:nvPr/>
        </p:nvGrpSpPr>
        <p:grpSpPr>
          <a:xfrm>
            <a:off x="4123783" y="5552756"/>
            <a:ext cx="792088" cy="144016"/>
            <a:chOff x="4097791" y="4151107"/>
            <a:chExt cx="792088" cy="144016"/>
          </a:xfrm>
        </p:grpSpPr>
        <p:sp>
          <p:nvSpPr>
            <p:cNvPr id="50" name="Rectangle 49"/>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1" name="Rectangle 50"/>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52" name="Group 51"/>
          <p:cNvGrpSpPr/>
          <p:nvPr/>
        </p:nvGrpSpPr>
        <p:grpSpPr>
          <a:xfrm>
            <a:off x="4123783" y="5739306"/>
            <a:ext cx="792088" cy="144016"/>
            <a:chOff x="4097791" y="4151107"/>
            <a:chExt cx="792088" cy="144016"/>
          </a:xfrm>
        </p:grpSpPr>
        <p:sp>
          <p:nvSpPr>
            <p:cNvPr id="53" name="Rectangle 52"/>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4" name="Rectangle 53"/>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55" name="Group 54"/>
          <p:cNvGrpSpPr/>
          <p:nvPr/>
        </p:nvGrpSpPr>
        <p:grpSpPr>
          <a:xfrm>
            <a:off x="4123783" y="6112411"/>
            <a:ext cx="792087" cy="144016"/>
            <a:chOff x="4097791" y="4367131"/>
            <a:chExt cx="792087" cy="144016"/>
          </a:xfrm>
        </p:grpSpPr>
        <p:sp>
          <p:nvSpPr>
            <p:cNvPr id="56" name="Rectangle 55"/>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7" name="Rectangle 56"/>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cxnSp>
        <p:nvCxnSpPr>
          <p:cNvPr id="59" name="Straight Connector 58"/>
          <p:cNvCxnSpPr/>
          <p:nvPr/>
        </p:nvCxnSpPr>
        <p:spPr>
          <a:xfrm flipH="1">
            <a:off x="3903191" y="3873806"/>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903191" y="5883322"/>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3903191" y="3873806"/>
            <a:ext cx="1" cy="20095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004048" y="3861048"/>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5004048" y="6424933"/>
            <a:ext cx="1440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5148064" y="3861048"/>
            <a:ext cx="0" cy="25638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4123783" y="6293675"/>
            <a:ext cx="792087" cy="144016"/>
            <a:chOff x="4097791" y="4367131"/>
            <a:chExt cx="792087" cy="144016"/>
          </a:xfrm>
        </p:grpSpPr>
        <p:sp>
          <p:nvSpPr>
            <p:cNvPr id="74" name="Rectangle 73"/>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75" name="Rectangle 74"/>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spTree>
    <p:extLst>
      <p:ext uri="{BB962C8B-B14F-4D97-AF65-F5344CB8AC3E}">
        <p14:creationId xmlns:p14="http://schemas.microsoft.com/office/powerpoint/2010/main" val="120329753"/>
      </p:ext>
    </p:extLst>
  </p:cSld>
  <p:clrMapOvr>
    <a:masterClrMapping/>
  </p:clrMapOvr>
  <p:transition>
    <p:strips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arbitrary reliability (summary)</a:t>
            </a:r>
          </a:p>
        </p:txBody>
      </p:sp>
      <p:sp>
        <p:nvSpPr>
          <p:cNvPr id="4" name="Content Placeholder 2"/>
          <p:cNvSpPr>
            <a:spLocks noGrp="1"/>
          </p:cNvSpPr>
          <p:nvPr>
            <p:ph idx="1"/>
          </p:nvPr>
        </p:nvSpPr>
        <p:spPr/>
        <p:txBody>
          <a:bodyPr/>
          <a:lstStyle/>
          <a:p>
            <a:r>
              <a:rPr lang="en-GB" sz="1600" dirty="0" smtClean="0"/>
              <a:t>Plain (reliability of the service = reliability of the hardware)</a:t>
            </a:r>
          </a:p>
          <a:p>
            <a:r>
              <a:rPr lang="en-GB" sz="1600" dirty="0" smtClean="0"/>
              <a:t>Replication</a:t>
            </a:r>
          </a:p>
          <a:p>
            <a:pPr lvl="1"/>
            <a:r>
              <a:rPr lang="en-GB" sz="1600" dirty="0" smtClean="0"/>
              <a:t>Reliable, maximum performance, but heavy storage overhead</a:t>
            </a:r>
          </a:p>
          <a:p>
            <a:pPr lvl="1"/>
            <a:r>
              <a:rPr lang="en-GB" sz="1600" dirty="0" smtClean="0"/>
              <a:t>Example: 3 copies, 200% overhead</a:t>
            </a:r>
          </a:p>
          <a:p>
            <a:r>
              <a:rPr lang="en-GB" sz="1600" dirty="0" smtClean="0"/>
              <a:t>Reed-Solomon, double, triple parity, NetRaid5, NetRaid6</a:t>
            </a:r>
          </a:p>
          <a:p>
            <a:pPr lvl="1"/>
            <a:r>
              <a:rPr lang="en-GB" sz="1600" dirty="0" smtClean="0"/>
              <a:t>Maximum reliability, minimum storage overhead</a:t>
            </a:r>
          </a:p>
          <a:p>
            <a:pPr lvl="1"/>
            <a:r>
              <a:rPr lang="en-GB" sz="1600" dirty="0" smtClean="0"/>
              <a:t>Example 10+3, can lose any 3, remaining 10 are enough to reconstruct, only 30 % storage overhead</a:t>
            </a:r>
          </a:p>
          <a:p>
            <a:r>
              <a:rPr lang="en-US" sz="1600" dirty="0" smtClean="0"/>
              <a:t>Low Density Parity Check (LDPC) / Fountain Codes</a:t>
            </a:r>
            <a:r>
              <a:rPr lang="en-GB" sz="1600" dirty="0" smtClean="0"/>
              <a:t> / Raptor Codes</a:t>
            </a:r>
          </a:p>
          <a:p>
            <a:pPr lvl="1"/>
            <a:r>
              <a:rPr lang="en-GB" sz="1600" dirty="0" smtClean="0"/>
              <a:t>Excellent performance, more storage overhead</a:t>
            </a:r>
          </a:p>
          <a:p>
            <a:pPr lvl="1"/>
            <a:r>
              <a:rPr lang="en-GB" sz="1600" dirty="0" smtClean="0"/>
              <a:t>Example: 8+6, can lose any 3, remaining 11 are enough to reconstruct, 75 % storage overhead (See next slide)</a:t>
            </a:r>
          </a:p>
          <a:p>
            <a:pPr lvl="1"/>
            <a:endParaRPr lang="en-GB" sz="1600" dirty="0"/>
          </a:p>
        </p:txBody>
      </p:sp>
    </p:spTree>
    <p:extLst>
      <p:ext uri="{BB962C8B-B14F-4D97-AF65-F5344CB8AC3E}">
        <p14:creationId xmlns:p14="http://schemas.microsoft.com/office/powerpoint/2010/main" val="2630710598"/>
      </p:ext>
    </p:extLst>
  </p:cSld>
  <p:clrMapOvr>
    <a:masterClrMapping/>
  </p:clrMapOvr>
  <p:transition>
    <p:strips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Example: 8+6 LDPC</a:t>
            </a:r>
            <a:endParaRPr lang="en-US" dirty="0"/>
          </a:p>
        </p:txBody>
      </p:sp>
      <p:grpSp>
        <p:nvGrpSpPr>
          <p:cNvPr id="4" name="Group 3"/>
          <p:cNvGrpSpPr/>
          <p:nvPr/>
        </p:nvGrpSpPr>
        <p:grpSpPr>
          <a:xfrm>
            <a:off x="2834755" y="6385152"/>
            <a:ext cx="929051" cy="428224"/>
            <a:chOff x="2978633" y="3212976"/>
            <a:chExt cx="929051" cy="428224"/>
          </a:xfrm>
        </p:grpSpPr>
        <p:sp>
          <p:nvSpPr>
            <p:cNvPr id="5" name="Rectangle 4"/>
            <p:cNvSpPr/>
            <p:nvPr/>
          </p:nvSpPr>
          <p:spPr>
            <a:xfrm>
              <a:off x="2978633" y="3364201"/>
              <a:ext cx="929051" cy="276999"/>
            </a:xfrm>
            <a:prstGeom prst="rect">
              <a:avLst/>
            </a:prstGeom>
          </p:spPr>
          <p:txBody>
            <a:bodyPr wrap="square">
              <a:spAutoFit/>
            </a:bodyPr>
            <a:lstStyle/>
            <a:p>
              <a:r>
                <a:rPr lang="en-GB" sz="1200" dirty="0" smtClean="0">
                  <a:solidFill>
                    <a:srgbClr val="2A004E"/>
                  </a:solidFill>
                </a:rPr>
                <a:t>checksum</a:t>
              </a:r>
              <a:endParaRPr lang="en-GB" sz="1200" dirty="0">
                <a:solidFill>
                  <a:srgbClr val="2A004E"/>
                </a:solidFill>
              </a:endParaRPr>
            </a:p>
          </p:txBody>
        </p:sp>
        <p:cxnSp>
          <p:nvCxnSpPr>
            <p:cNvPr id="6" name="Straight Arrow Connector 5"/>
            <p:cNvCxnSpPr/>
            <p:nvPr/>
          </p:nvCxnSpPr>
          <p:spPr>
            <a:xfrm flipH="1" flipV="1">
              <a:off x="3530053" y="3212976"/>
              <a:ext cx="2" cy="2122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1547664" y="4204827"/>
            <a:ext cx="864354" cy="646331"/>
          </a:xfrm>
          <a:prstGeom prst="rect">
            <a:avLst/>
          </a:prstGeom>
        </p:spPr>
        <p:txBody>
          <a:bodyPr wrap="square">
            <a:spAutoFit/>
          </a:bodyPr>
          <a:lstStyle/>
          <a:p>
            <a:r>
              <a:rPr lang="en-GB" sz="1200" dirty="0" smtClean="0">
                <a:solidFill>
                  <a:srgbClr val="2A004E"/>
                </a:solidFill>
              </a:rPr>
              <a:t>100%</a:t>
            </a:r>
          </a:p>
          <a:p>
            <a:r>
              <a:rPr lang="en-GB" sz="1200" dirty="0" smtClean="0">
                <a:solidFill>
                  <a:srgbClr val="2A004E"/>
                </a:solidFill>
              </a:rPr>
              <a:t>(original data size)</a:t>
            </a:r>
            <a:endParaRPr lang="en-GB" sz="1200" dirty="0">
              <a:solidFill>
                <a:srgbClr val="2A004E"/>
              </a:solidFill>
            </a:endParaRPr>
          </a:p>
        </p:txBody>
      </p:sp>
      <p:sp>
        <p:nvSpPr>
          <p:cNvPr id="8" name="Rectangle 7"/>
          <p:cNvSpPr/>
          <p:nvPr/>
        </p:nvSpPr>
        <p:spPr>
          <a:xfrm>
            <a:off x="3686821" y="4746921"/>
            <a:ext cx="885179" cy="646331"/>
          </a:xfrm>
          <a:prstGeom prst="rect">
            <a:avLst/>
          </a:prstGeom>
        </p:spPr>
        <p:txBody>
          <a:bodyPr wrap="none">
            <a:spAutoFit/>
          </a:bodyPr>
          <a:lstStyle/>
          <a:p>
            <a:r>
              <a:rPr lang="en-GB" sz="1200" dirty="0" smtClean="0">
                <a:solidFill>
                  <a:srgbClr val="2A004E"/>
                </a:solidFill>
              </a:rPr>
              <a:t>175%</a:t>
            </a:r>
          </a:p>
          <a:p>
            <a:r>
              <a:rPr lang="en-GB" sz="1200" dirty="0" smtClean="0">
                <a:solidFill>
                  <a:srgbClr val="2A004E"/>
                </a:solidFill>
              </a:rPr>
              <a:t>(total size </a:t>
            </a:r>
          </a:p>
          <a:p>
            <a:r>
              <a:rPr lang="en-GB" sz="1200" dirty="0" smtClean="0">
                <a:solidFill>
                  <a:srgbClr val="2A004E"/>
                </a:solidFill>
              </a:rPr>
              <a:t>on disk)</a:t>
            </a:r>
            <a:endParaRPr lang="en-GB" sz="1200" dirty="0">
              <a:solidFill>
                <a:srgbClr val="2A004E"/>
              </a:solidFill>
            </a:endParaRPr>
          </a:p>
        </p:txBody>
      </p:sp>
      <p:grpSp>
        <p:nvGrpSpPr>
          <p:cNvPr id="12" name="Group 11"/>
          <p:cNvGrpSpPr/>
          <p:nvPr/>
        </p:nvGrpSpPr>
        <p:grpSpPr>
          <a:xfrm>
            <a:off x="2632610" y="5321244"/>
            <a:ext cx="792087" cy="144016"/>
            <a:chOff x="4097791" y="4367131"/>
            <a:chExt cx="792087" cy="144016"/>
          </a:xfrm>
        </p:grpSpPr>
        <p:sp>
          <p:nvSpPr>
            <p:cNvPr id="13" name="Rectangle 12"/>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14" name="Rectangle 13"/>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15" name="Group 14"/>
          <p:cNvGrpSpPr/>
          <p:nvPr/>
        </p:nvGrpSpPr>
        <p:grpSpPr>
          <a:xfrm>
            <a:off x="5307894" y="3843916"/>
            <a:ext cx="3672408" cy="1477328"/>
            <a:chOff x="5035379" y="2715478"/>
            <a:chExt cx="3672408" cy="1477328"/>
          </a:xfrm>
        </p:grpSpPr>
        <p:sp>
          <p:nvSpPr>
            <p:cNvPr id="16" name="Rectangle 15"/>
            <p:cNvSpPr/>
            <p:nvPr/>
          </p:nvSpPr>
          <p:spPr>
            <a:xfrm>
              <a:off x="6043491" y="2715478"/>
              <a:ext cx="2664296" cy="1477328"/>
            </a:xfrm>
            <a:prstGeom prst="rect">
              <a:avLst/>
            </a:prstGeom>
          </p:spPr>
          <p:txBody>
            <a:bodyPr wrap="square">
              <a:spAutoFit/>
            </a:bodyPr>
            <a:lstStyle/>
            <a:p>
              <a:r>
                <a:rPr lang="en-GB" dirty="0" smtClean="0">
                  <a:solidFill>
                    <a:srgbClr val="2A004E"/>
                  </a:solidFill>
                </a:rPr>
                <a:t>Any 11 of the 14 chunks are enough to reconstruct the data using only XOR operations (very fast)</a:t>
              </a:r>
              <a:endParaRPr lang="en-GB" dirty="0">
                <a:solidFill>
                  <a:srgbClr val="2A004E"/>
                </a:solidFill>
              </a:endParaRPr>
            </a:p>
          </p:txBody>
        </p:sp>
        <p:cxnSp>
          <p:nvCxnSpPr>
            <p:cNvPr id="17" name="Straight Arrow Connector 16"/>
            <p:cNvCxnSpPr/>
            <p:nvPr/>
          </p:nvCxnSpPr>
          <p:spPr>
            <a:xfrm flipH="1">
              <a:off x="5035379" y="3102924"/>
              <a:ext cx="920290" cy="602653"/>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632610" y="3868068"/>
            <a:ext cx="792088" cy="144016"/>
            <a:chOff x="4097791" y="4151107"/>
            <a:chExt cx="792088" cy="144016"/>
          </a:xfrm>
        </p:grpSpPr>
        <p:sp>
          <p:nvSpPr>
            <p:cNvPr id="19" name="Rectangle 18"/>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0" name="Rectangle 19"/>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1" name="Group 20"/>
          <p:cNvGrpSpPr/>
          <p:nvPr/>
        </p:nvGrpSpPr>
        <p:grpSpPr>
          <a:xfrm>
            <a:off x="2632610" y="4049715"/>
            <a:ext cx="792088" cy="144016"/>
            <a:chOff x="4097791" y="4151107"/>
            <a:chExt cx="792088" cy="144016"/>
          </a:xfrm>
        </p:grpSpPr>
        <p:sp>
          <p:nvSpPr>
            <p:cNvPr id="22" name="Rectangle 21"/>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3" name="Rectangle 22"/>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4" name="Group 23"/>
          <p:cNvGrpSpPr/>
          <p:nvPr/>
        </p:nvGrpSpPr>
        <p:grpSpPr>
          <a:xfrm>
            <a:off x="2632610" y="4231362"/>
            <a:ext cx="792088" cy="144016"/>
            <a:chOff x="4097791" y="4151107"/>
            <a:chExt cx="792088" cy="144016"/>
          </a:xfrm>
        </p:grpSpPr>
        <p:sp>
          <p:nvSpPr>
            <p:cNvPr id="25" name="Rectangle 24"/>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6" name="Rectangle 25"/>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27" name="Group 26"/>
          <p:cNvGrpSpPr/>
          <p:nvPr/>
        </p:nvGrpSpPr>
        <p:grpSpPr>
          <a:xfrm>
            <a:off x="2632610" y="4413009"/>
            <a:ext cx="792088" cy="144016"/>
            <a:chOff x="4097791" y="4151107"/>
            <a:chExt cx="792088" cy="144016"/>
          </a:xfrm>
        </p:grpSpPr>
        <p:sp>
          <p:nvSpPr>
            <p:cNvPr id="28" name="Rectangle 27"/>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29" name="Rectangle 28"/>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0" name="Group 29"/>
          <p:cNvGrpSpPr/>
          <p:nvPr/>
        </p:nvGrpSpPr>
        <p:grpSpPr>
          <a:xfrm>
            <a:off x="2632610" y="4594656"/>
            <a:ext cx="792088" cy="144016"/>
            <a:chOff x="4097791" y="4151107"/>
            <a:chExt cx="792088" cy="144016"/>
          </a:xfrm>
        </p:grpSpPr>
        <p:sp>
          <p:nvSpPr>
            <p:cNvPr id="31" name="Rectangle 30"/>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2" name="Rectangle 31"/>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3" name="Group 32"/>
          <p:cNvGrpSpPr/>
          <p:nvPr/>
        </p:nvGrpSpPr>
        <p:grpSpPr>
          <a:xfrm>
            <a:off x="2632610" y="4776303"/>
            <a:ext cx="792088" cy="144016"/>
            <a:chOff x="4097791" y="4151107"/>
            <a:chExt cx="792088" cy="144016"/>
          </a:xfrm>
        </p:grpSpPr>
        <p:sp>
          <p:nvSpPr>
            <p:cNvPr id="34" name="Rectangle 33"/>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5" name="Rectangle 34"/>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6" name="Group 35"/>
          <p:cNvGrpSpPr/>
          <p:nvPr/>
        </p:nvGrpSpPr>
        <p:grpSpPr>
          <a:xfrm>
            <a:off x="2632610" y="4957950"/>
            <a:ext cx="792088" cy="144016"/>
            <a:chOff x="4097791" y="4151107"/>
            <a:chExt cx="792088" cy="144016"/>
          </a:xfrm>
        </p:grpSpPr>
        <p:sp>
          <p:nvSpPr>
            <p:cNvPr id="37" name="Rectangle 36"/>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38" name="Rectangle 37"/>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39" name="Group 38"/>
          <p:cNvGrpSpPr/>
          <p:nvPr/>
        </p:nvGrpSpPr>
        <p:grpSpPr>
          <a:xfrm>
            <a:off x="2632610" y="5139597"/>
            <a:ext cx="792088" cy="144016"/>
            <a:chOff x="4097791" y="4151107"/>
            <a:chExt cx="792088" cy="144016"/>
          </a:xfrm>
        </p:grpSpPr>
        <p:sp>
          <p:nvSpPr>
            <p:cNvPr id="40" name="Rectangle 39"/>
            <p:cNvSpPr/>
            <p:nvPr/>
          </p:nvSpPr>
          <p:spPr>
            <a:xfrm>
              <a:off x="4097791" y="4151107"/>
              <a:ext cx="720080" cy="1440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41" name="Rectangle 40"/>
            <p:cNvSpPr/>
            <p:nvPr/>
          </p:nvSpPr>
          <p:spPr>
            <a:xfrm>
              <a:off x="4816982" y="4151107"/>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48" name="Group 47"/>
          <p:cNvGrpSpPr/>
          <p:nvPr/>
        </p:nvGrpSpPr>
        <p:grpSpPr>
          <a:xfrm>
            <a:off x="2632610" y="5502891"/>
            <a:ext cx="792087" cy="144016"/>
            <a:chOff x="4097791" y="4367131"/>
            <a:chExt cx="792087" cy="144016"/>
          </a:xfrm>
        </p:grpSpPr>
        <p:sp>
          <p:nvSpPr>
            <p:cNvPr id="49" name="Rectangle 48"/>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0" name="Rectangle 49"/>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cxnSp>
        <p:nvCxnSpPr>
          <p:cNvPr id="51" name="Straight Connector 50"/>
          <p:cNvCxnSpPr/>
          <p:nvPr/>
        </p:nvCxnSpPr>
        <p:spPr>
          <a:xfrm flipH="1">
            <a:off x="2412018" y="3874553"/>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412018" y="5280614"/>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2412018" y="3874553"/>
            <a:ext cx="0" cy="14060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3512875" y="3866961"/>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3512875" y="6364446"/>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3656891" y="3874553"/>
            <a:ext cx="6018" cy="248726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2632610" y="5684538"/>
            <a:ext cx="792087" cy="144016"/>
            <a:chOff x="4097791" y="4367131"/>
            <a:chExt cx="792087" cy="144016"/>
          </a:xfrm>
        </p:grpSpPr>
        <p:sp>
          <p:nvSpPr>
            <p:cNvPr id="58" name="Rectangle 57"/>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59" name="Rectangle 58"/>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60" name="Group 59"/>
          <p:cNvGrpSpPr/>
          <p:nvPr/>
        </p:nvGrpSpPr>
        <p:grpSpPr>
          <a:xfrm>
            <a:off x="2632610" y="5866185"/>
            <a:ext cx="792087" cy="144016"/>
            <a:chOff x="4097791" y="4367131"/>
            <a:chExt cx="792087" cy="144016"/>
          </a:xfrm>
        </p:grpSpPr>
        <p:sp>
          <p:nvSpPr>
            <p:cNvPr id="61" name="Rectangle 60"/>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62" name="Rectangle 61"/>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63" name="Group 62"/>
          <p:cNvGrpSpPr/>
          <p:nvPr/>
        </p:nvGrpSpPr>
        <p:grpSpPr>
          <a:xfrm>
            <a:off x="2632610" y="6047832"/>
            <a:ext cx="792087" cy="144016"/>
            <a:chOff x="4097791" y="4367131"/>
            <a:chExt cx="792087" cy="144016"/>
          </a:xfrm>
        </p:grpSpPr>
        <p:sp>
          <p:nvSpPr>
            <p:cNvPr id="64" name="Rectangle 63"/>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65" name="Rectangle 64"/>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grpSp>
        <p:nvGrpSpPr>
          <p:cNvPr id="66" name="Group 65"/>
          <p:cNvGrpSpPr/>
          <p:nvPr/>
        </p:nvGrpSpPr>
        <p:grpSpPr>
          <a:xfrm>
            <a:off x="2632610" y="6229483"/>
            <a:ext cx="792087" cy="144016"/>
            <a:chOff x="4097791" y="4367131"/>
            <a:chExt cx="792087" cy="144016"/>
          </a:xfrm>
        </p:grpSpPr>
        <p:sp>
          <p:nvSpPr>
            <p:cNvPr id="67" name="Rectangle 66"/>
            <p:cNvSpPr/>
            <p:nvPr/>
          </p:nvSpPr>
          <p:spPr>
            <a:xfrm>
              <a:off x="4097791" y="4367131"/>
              <a:ext cx="720080" cy="14401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sp>
          <p:nvSpPr>
            <p:cNvPr id="68" name="Rectangle 67"/>
            <p:cNvSpPr/>
            <p:nvPr/>
          </p:nvSpPr>
          <p:spPr>
            <a:xfrm>
              <a:off x="4816981" y="4367131"/>
              <a:ext cx="72897"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A004E"/>
                </a:solidFill>
              </a:endParaRPr>
            </a:p>
          </p:txBody>
        </p:sp>
      </p:gr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798" y="2044368"/>
            <a:ext cx="7330562" cy="1528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Rectangle 71"/>
          <p:cNvSpPr/>
          <p:nvPr/>
        </p:nvSpPr>
        <p:spPr>
          <a:xfrm>
            <a:off x="469247" y="1422718"/>
            <a:ext cx="6241272" cy="584775"/>
          </a:xfrm>
          <a:prstGeom prst="rect">
            <a:avLst/>
          </a:prstGeom>
        </p:spPr>
        <p:txBody>
          <a:bodyPr wrap="square">
            <a:spAutoFit/>
          </a:bodyPr>
          <a:lstStyle/>
          <a:p>
            <a:r>
              <a:rPr lang="en-GB" sz="1600" dirty="0" smtClean="0">
                <a:solidFill>
                  <a:srgbClr val="2A004E"/>
                </a:solidFill>
              </a:rPr>
              <a:t>0 .. 7: original data</a:t>
            </a:r>
          </a:p>
          <a:p>
            <a:r>
              <a:rPr lang="en-GB" sz="1600" dirty="0" smtClean="0">
                <a:solidFill>
                  <a:srgbClr val="2A004E"/>
                </a:solidFill>
              </a:rPr>
              <a:t>8 .. 13: data </a:t>
            </a:r>
            <a:r>
              <a:rPr lang="en-GB" sz="1600" dirty="0" err="1" smtClean="0">
                <a:solidFill>
                  <a:srgbClr val="2A004E"/>
                </a:solidFill>
              </a:rPr>
              <a:t>xor-ed</a:t>
            </a:r>
            <a:r>
              <a:rPr lang="en-GB" sz="1600" dirty="0" smtClean="0">
                <a:solidFill>
                  <a:srgbClr val="2A004E"/>
                </a:solidFill>
              </a:rPr>
              <a:t> following the arrows in the graph</a:t>
            </a:r>
            <a:endParaRPr lang="en-GB" sz="1600" dirty="0">
              <a:solidFill>
                <a:srgbClr val="2A004E"/>
              </a:solidFill>
            </a:endParaRPr>
          </a:p>
        </p:txBody>
      </p:sp>
      <p:sp>
        <p:nvSpPr>
          <p:cNvPr id="73" name="Rectangle 72"/>
          <p:cNvSpPr/>
          <p:nvPr/>
        </p:nvSpPr>
        <p:spPr>
          <a:xfrm>
            <a:off x="4677844" y="4775689"/>
            <a:ext cx="1951175" cy="1384995"/>
          </a:xfrm>
          <a:prstGeom prst="rect">
            <a:avLst/>
          </a:prstGeom>
        </p:spPr>
        <p:txBody>
          <a:bodyPr wrap="none">
            <a:spAutoFit/>
          </a:bodyPr>
          <a:lstStyle/>
          <a:p>
            <a:r>
              <a:rPr lang="en-GB" sz="1200" dirty="0" smtClean="0">
                <a:solidFill>
                  <a:srgbClr val="2A004E"/>
                </a:solidFill>
              </a:rPr>
              <a:t>138%</a:t>
            </a:r>
          </a:p>
          <a:p>
            <a:r>
              <a:rPr lang="en-GB" sz="1200" dirty="0" smtClean="0">
                <a:solidFill>
                  <a:srgbClr val="2A004E"/>
                </a:solidFill>
              </a:rPr>
              <a:t>(min size required</a:t>
            </a:r>
          </a:p>
          <a:p>
            <a:r>
              <a:rPr lang="en-GB" sz="1200" dirty="0">
                <a:solidFill>
                  <a:srgbClr val="2A004E"/>
                </a:solidFill>
              </a:rPr>
              <a:t>t</a:t>
            </a:r>
            <a:r>
              <a:rPr lang="en-GB" sz="1200" dirty="0" smtClean="0">
                <a:solidFill>
                  <a:srgbClr val="2A004E"/>
                </a:solidFill>
              </a:rPr>
              <a:t>o reconstruct)</a:t>
            </a:r>
          </a:p>
          <a:p>
            <a:endParaRPr lang="en-GB" sz="1200" dirty="0" smtClean="0">
              <a:solidFill>
                <a:srgbClr val="2A004E"/>
              </a:solidFill>
            </a:endParaRPr>
          </a:p>
          <a:p>
            <a:r>
              <a:rPr lang="en-US" sz="1200" dirty="0" smtClean="0">
                <a:solidFill>
                  <a:srgbClr val="2A004E"/>
                </a:solidFill>
              </a:rPr>
              <a:t>You are allowed to </a:t>
            </a:r>
          </a:p>
          <a:p>
            <a:r>
              <a:rPr lang="en-US" sz="1200" dirty="0" smtClean="0">
                <a:solidFill>
                  <a:srgbClr val="2A004E"/>
                </a:solidFill>
              </a:rPr>
              <a:t>lose any 3 chunks (21 %) </a:t>
            </a:r>
          </a:p>
          <a:p>
            <a:endParaRPr lang="en-GB" sz="1200" dirty="0">
              <a:solidFill>
                <a:srgbClr val="2A004E"/>
              </a:solidFill>
            </a:endParaRPr>
          </a:p>
        </p:txBody>
      </p:sp>
      <p:cxnSp>
        <p:nvCxnSpPr>
          <p:cNvPr id="74" name="Straight Connector 73"/>
          <p:cNvCxnSpPr/>
          <p:nvPr/>
        </p:nvCxnSpPr>
        <p:spPr>
          <a:xfrm flipH="1">
            <a:off x="4499992" y="4220104"/>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4499992" y="6174596"/>
            <a:ext cx="1440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4644008" y="4220104"/>
            <a:ext cx="1" cy="19544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69" name="Picture 1" descr="C:\Users\pace\AppData\Local\Microsoft\Windows\Temporary Internet Files\Content.IE5\7B7OIG15\MC900434750[1].png"/>
          <p:cNvPicPr>
            <a:picLocks noChangeAspect="1" noChangeArrowheads="1"/>
          </p:cNvPicPr>
          <p:nvPr/>
        </p:nvPicPr>
        <p:blipFill>
          <a:blip r:embed="rId3" cstate="print"/>
          <a:srcRect/>
          <a:stretch>
            <a:fillRect/>
          </a:stretch>
        </p:blipFill>
        <p:spPr bwMode="auto">
          <a:xfrm>
            <a:off x="7648154" y="980728"/>
            <a:ext cx="1214865" cy="1214865"/>
          </a:xfrm>
          <a:prstGeom prst="rect">
            <a:avLst/>
          </a:prstGeom>
          <a:noFill/>
        </p:spPr>
      </p:pic>
    </p:spTree>
    <p:extLst>
      <p:ext uri="{BB962C8B-B14F-4D97-AF65-F5344CB8AC3E}">
        <p14:creationId xmlns:p14="http://schemas.microsoft.com/office/powerpoint/2010/main" val="2753112469"/>
      </p:ext>
    </p:extLst>
  </p:cSld>
  <p:clrMapOvr>
    <a:masterClrMapping/>
  </p:clrMapOvr>
  <p:transition>
    <p:strips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a:t>
            </a:r>
            <a:r>
              <a:rPr lang="en-GB" dirty="0"/>
              <a:t>arbitrary reliability (summary)</a:t>
            </a:r>
            <a:endParaRPr lang="en-GB" dirty="0" smtClean="0"/>
          </a:p>
        </p:txBody>
      </p:sp>
      <p:sp>
        <p:nvSpPr>
          <p:cNvPr id="4" name="Content Placeholder 2"/>
          <p:cNvSpPr>
            <a:spLocks noGrp="1"/>
          </p:cNvSpPr>
          <p:nvPr>
            <p:ph idx="1"/>
          </p:nvPr>
        </p:nvSpPr>
        <p:spPr>
          <a:xfrm>
            <a:off x="685800" y="1500174"/>
            <a:ext cx="7918648" cy="4441825"/>
          </a:xfrm>
        </p:spPr>
        <p:txBody>
          <a:bodyPr/>
          <a:lstStyle/>
          <a:p>
            <a:r>
              <a:rPr lang="en-GB" sz="1600" dirty="0" smtClean="0"/>
              <a:t>Plain (reliability of the service = reliability of the hardware)</a:t>
            </a:r>
          </a:p>
          <a:p>
            <a:r>
              <a:rPr lang="en-GB" sz="1600" dirty="0" smtClean="0"/>
              <a:t>Replication</a:t>
            </a:r>
          </a:p>
          <a:p>
            <a:pPr lvl="1"/>
            <a:r>
              <a:rPr lang="en-GB" sz="1600" dirty="0" smtClean="0"/>
              <a:t>Reliable, maximum performance, but heavy storage overhead</a:t>
            </a:r>
          </a:p>
          <a:p>
            <a:pPr lvl="1"/>
            <a:r>
              <a:rPr lang="en-GB" sz="1600" dirty="0" smtClean="0"/>
              <a:t>Example: 3 copies, 200% overhead</a:t>
            </a:r>
          </a:p>
          <a:p>
            <a:r>
              <a:rPr lang="en-GB" sz="1600" dirty="0" smtClean="0"/>
              <a:t>Reed-Solomon, double, triple parity, NetRaid5, NetRaid6</a:t>
            </a:r>
          </a:p>
          <a:p>
            <a:pPr lvl="1"/>
            <a:r>
              <a:rPr lang="en-GB" sz="1600" dirty="0" smtClean="0"/>
              <a:t>Maximum reliability, minimum storage overhead</a:t>
            </a:r>
          </a:p>
          <a:p>
            <a:pPr lvl="1"/>
            <a:r>
              <a:rPr lang="en-GB" sz="1600" dirty="0"/>
              <a:t>Example </a:t>
            </a:r>
            <a:r>
              <a:rPr lang="en-GB" sz="1600" dirty="0" smtClean="0"/>
              <a:t>4+2, </a:t>
            </a:r>
            <a:r>
              <a:rPr lang="en-GB" sz="1600" dirty="0"/>
              <a:t>can lose any </a:t>
            </a:r>
            <a:r>
              <a:rPr lang="en-GB" sz="1600" dirty="0" smtClean="0"/>
              <a:t>2, </a:t>
            </a:r>
            <a:r>
              <a:rPr lang="en-GB" sz="1600" dirty="0"/>
              <a:t>remaining 4</a:t>
            </a:r>
            <a:r>
              <a:rPr lang="en-GB" sz="1600" dirty="0" smtClean="0"/>
              <a:t> </a:t>
            </a:r>
            <a:r>
              <a:rPr lang="en-GB" sz="1600" dirty="0"/>
              <a:t>are enough to reconstruct, </a:t>
            </a:r>
            <a:r>
              <a:rPr lang="en-GB" sz="1600" dirty="0" smtClean="0"/>
              <a:t>50 </a:t>
            </a:r>
            <a:r>
              <a:rPr lang="en-GB" sz="1600" dirty="0"/>
              <a:t>% storage overhead</a:t>
            </a:r>
          </a:p>
          <a:p>
            <a:pPr lvl="1"/>
            <a:r>
              <a:rPr lang="en-GB" sz="1600" dirty="0" smtClean="0"/>
              <a:t>Example </a:t>
            </a:r>
            <a:r>
              <a:rPr lang="en-GB" sz="1600" dirty="0"/>
              <a:t>10+3, can lose any 3, remaining 10 are enough to reconstruct, </a:t>
            </a:r>
            <a:r>
              <a:rPr lang="en-GB" sz="1600" dirty="0" smtClean="0"/>
              <a:t>30 </a:t>
            </a:r>
            <a:r>
              <a:rPr lang="en-GB" sz="1600" dirty="0"/>
              <a:t>% storage overhead</a:t>
            </a:r>
          </a:p>
          <a:p>
            <a:r>
              <a:rPr lang="en-US" sz="1600" dirty="0" smtClean="0"/>
              <a:t>Low Density Parity Check (LDPC) / Fountain Codes</a:t>
            </a:r>
            <a:endParaRPr lang="en-GB" sz="1600" dirty="0" smtClean="0"/>
          </a:p>
          <a:p>
            <a:pPr lvl="1"/>
            <a:r>
              <a:rPr lang="en-GB" sz="1600" dirty="0" smtClean="0"/>
              <a:t>Excellent performance, more storage overhead </a:t>
            </a:r>
          </a:p>
          <a:p>
            <a:pPr lvl="1"/>
            <a:r>
              <a:rPr lang="en-GB" sz="1600" dirty="0" smtClean="0"/>
              <a:t>Example: 8+6, can lose any 3, remaining 11 are enough to reconstruct, 75 % storage overhead</a:t>
            </a:r>
          </a:p>
          <a:p>
            <a:r>
              <a:rPr lang="en-GB" sz="1600" dirty="0" smtClean="0"/>
              <a:t>In addition to </a:t>
            </a:r>
          </a:p>
          <a:p>
            <a:pPr lvl="1"/>
            <a:r>
              <a:rPr lang="en-GB" sz="1600" dirty="0" smtClean="0"/>
              <a:t>File checksums (available today)</a:t>
            </a:r>
          </a:p>
          <a:p>
            <a:pPr lvl="1"/>
            <a:r>
              <a:rPr lang="en-GB" sz="1600" dirty="0" smtClean="0"/>
              <a:t>Block-level checksums (available today)</a:t>
            </a:r>
          </a:p>
        </p:txBody>
      </p:sp>
    </p:spTree>
    <p:extLst>
      <p:ext uri="{BB962C8B-B14F-4D97-AF65-F5344CB8AC3E}">
        <p14:creationId xmlns:p14="http://schemas.microsoft.com/office/powerpoint/2010/main" val="2702224640"/>
      </p:ext>
    </p:extLst>
  </p:cSld>
  <p:clrMapOvr>
    <a:masterClrMapping/>
  </p:clrMapOvr>
  <p:transition>
    <p:strips dir="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Virtual visit to the computer Centre</a:t>
            </a:r>
            <a:endParaRPr lang="en-GB" dirty="0"/>
          </a:p>
        </p:txBody>
      </p:sp>
      <p:sp>
        <p:nvSpPr>
          <p:cNvPr id="3" name="Text Placeholder 2"/>
          <p:cNvSpPr>
            <a:spLocks noGrp="1"/>
          </p:cNvSpPr>
          <p:nvPr>
            <p:ph type="subTitle" idx="1"/>
          </p:nvPr>
        </p:nvSpPr>
        <p:spPr/>
        <p:txBody>
          <a:bodyPr/>
          <a:lstStyle/>
          <a:p>
            <a:r>
              <a:rPr lang="en-GB" dirty="0" smtClean="0"/>
              <a:t>Photo credit to </a:t>
            </a:r>
            <a:r>
              <a:rPr lang="en-GB" dirty="0" err="1" smtClean="0"/>
              <a:t>Alexey</a:t>
            </a:r>
            <a:r>
              <a:rPr lang="en-GB" dirty="0" smtClean="0"/>
              <a:t> </a:t>
            </a:r>
            <a:r>
              <a:rPr lang="en-GB" dirty="0" err="1" smtClean="0"/>
              <a:t>Tselishchev</a:t>
            </a:r>
            <a:endParaRPr lang="en-GB" dirty="0" smtClean="0"/>
          </a:p>
        </p:txBody>
      </p:sp>
    </p:spTree>
    <p:extLst>
      <p:ext uri="{BB962C8B-B14F-4D97-AF65-F5344CB8AC3E}">
        <p14:creationId xmlns:p14="http://schemas.microsoft.com/office/powerpoint/2010/main" val="2030793490"/>
      </p:ext>
    </p:extLst>
  </p:cSld>
  <p:clrMapOvr>
    <a:masterClrMapping/>
  </p:clrMapOvr>
  <p:transition>
    <p:strips dir="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Import\CERN-Presentation\2007-08-XX-CERN-Computer-Centre-1024\AP-1024-2007-08-XX-CERN-Computer-Centre-IMG_3678.jpg"/>
          <p:cNvPicPr>
            <a:picLocks noChangeAspect="1" noChangeArrowheads="1"/>
          </p:cNvPicPr>
          <p:nvPr/>
        </p:nvPicPr>
        <p:blipFill>
          <a:blip r:embed="rId2" cstate="print"/>
          <a:srcRect/>
          <a:stretch>
            <a:fillRect/>
          </a:stretch>
        </p:blipFill>
        <p:spPr bwMode="auto">
          <a:xfrm>
            <a:off x="-395255" y="142852"/>
            <a:ext cx="9753601" cy="6505575"/>
          </a:xfrm>
          <a:prstGeom prst="rect">
            <a:avLst/>
          </a:prstGeom>
          <a:noFill/>
        </p:spPr>
      </p:pic>
    </p:spTree>
    <p:extLst>
      <p:ext uri="{BB962C8B-B14F-4D97-AF65-F5344CB8AC3E}">
        <p14:creationId xmlns:p14="http://schemas.microsoft.com/office/powerpoint/2010/main" val="2317538291"/>
      </p:ext>
    </p:extLst>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Import\CERN-Presentation\2007-08-XX-CERN-Computer-Centre-1024\AP-1024-2007-08-XX-CERN-Computer-Centre-IMG_3681.jpg"/>
          <p:cNvPicPr>
            <a:picLocks noChangeAspect="1" noChangeArrowheads="1"/>
          </p:cNvPicPr>
          <p:nvPr/>
        </p:nvPicPr>
        <p:blipFill>
          <a:blip r:embed="rId2" cstate="print"/>
          <a:srcRect/>
          <a:stretch>
            <a:fillRect/>
          </a:stretch>
        </p:blipFill>
        <p:spPr bwMode="auto">
          <a:xfrm>
            <a:off x="-285784" y="214290"/>
            <a:ext cx="9753601" cy="6496050"/>
          </a:xfrm>
          <a:prstGeom prst="rect">
            <a:avLst/>
          </a:prstGeom>
          <a:noFill/>
        </p:spPr>
      </p:pic>
    </p:spTree>
    <p:extLst>
      <p:ext uri="{BB962C8B-B14F-4D97-AF65-F5344CB8AC3E}">
        <p14:creationId xmlns:p14="http://schemas.microsoft.com/office/powerpoint/2010/main" val="891896593"/>
      </p:ext>
    </p:extLst>
  </p:cSld>
  <p:clrMapOvr>
    <a:masterClrMapping/>
  </p:clrMapOvr>
  <p:transition>
    <p:dissolv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Import\CERN-Presentation\2007-08-XX-CERN-Computer-Centre-1024\AP-1024-2007-08-XX-CERN-Computer-Centre-IMG_3684.jpg"/>
          <p:cNvPicPr>
            <a:picLocks noChangeAspect="1" noChangeArrowheads="1"/>
          </p:cNvPicPr>
          <p:nvPr/>
        </p:nvPicPr>
        <p:blipFill>
          <a:blip r:embed="rId2" cstate="print"/>
          <a:srcRect/>
          <a:stretch>
            <a:fillRect/>
          </a:stretch>
        </p:blipFill>
        <p:spPr bwMode="auto">
          <a:xfrm>
            <a:off x="-357222" y="214290"/>
            <a:ext cx="9753601" cy="6505575"/>
          </a:xfrm>
          <a:prstGeom prst="rect">
            <a:avLst/>
          </a:prstGeom>
          <a:noFill/>
        </p:spPr>
      </p:pic>
    </p:spTree>
    <p:extLst>
      <p:ext uri="{BB962C8B-B14F-4D97-AF65-F5344CB8AC3E}">
        <p14:creationId xmlns:p14="http://schemas.microsoft.com/office/powerpoint/2010/main" val="2016002683"/>
      </p:ext>
    </p:extLst>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082" name="Picture 2" descr="C:\Import\CERN-Presentation\2007-08-XX-CERN-Computer-Centre-1024\AP-1024-2007-08-XX-CERN-Computer-Centre-IMG_3695.jpg"/>
          <p:cNvPicPr>
            <a:picLocks noChangeAspect="1" noChangeArrowheads="1"/>
          </p:cNvPicPr>
          <p:nvPr/>
        </p:nvPicPr>
        <p:blipFill>
          <a:blip r:embed="rId2" cstate="print"/>
          <a:srcRect/>
          <a:stretch>
            <a:fillRect/>
          </a:stretch>
        </p:blipFill>
        <p:spPr bwMode="auto">
          <a:xfrm>
            <a:off x="-285784" y="214290"/>
            <a:ext cx="9753601" cy="6505575"/>
          </a:xfrm>
          <a:prstGeom prst="rect">
            <a:avLst/>
          </a:prstGeom>
          <a:noFill/>
        </p:spPr>
      </p:pic>
    </p:spTree>
    <p:extLst>
      <p:ext uri="{BB962C8B-B14F-4D97-AF65-F5344CB8AC3E}">
        <p14:creationId xmlns:p14="http://schemas.microsoft.com/office/powerpoint/2010/main" val="2463215918"/>
      </p:ext>
    </p:extLst>
  </p:cSld>
  <p:clrMapOvr>
    <a:masterClrMapping/>
  </p:clrMapOvr>
  <p:transition>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Import\CERN-Presentation\2007-08-XX-CERN-Computer-Centre-1024\AP-1024-2007-08-XX-CERN-Computer-Centre-IMG_3727.jpg"/>
          <p:cNvPicPr>
            <a:picLocks noChangeAspect="1" noChangeArrowheads="1"/>
          </p:cNvPicPr>
          <p:nvPr/>
        </p:nvPicPr>
        <p:blipFill>
          <a:blip r:embed="rId2" cstate="print"/>
          <a:srcRect/>
          <a:stretch>
            <a:fillRect/>
          </a:stretch>
        </p:blipFill>
        <p:spPr bwMode="auto">
          <a:xfrm>
            <a:off x="-142908" y="214290"/>
            <a:ext cx="9375884" cy="6500858"/>
          </a:xfrm>
          <a:prstGeom prst="rect">
            <a:avLst/>
          </a:prstGeom>
          <a:noFill/>
        </p:spPr>
      </p:pic>
    </p:spTree>
    <p:extLst>
      <p:ext uri="{BB962C8B-B14F-4D97-AF65-F5344CB8AC3E}">
        <p14:creationId xmlns:p14="http://schemas.microsoft.com/office/powerpoint/2010/main" val="2130037416"/>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“Why” data management ?</a:t>
            </a:r>
            <a:endParaRPr lang="en-GB" sz="3200" dirty="0"/>
          </a:p>
        </p:txBody>
      </p:sp>
      <p:sp>
        <p:nvSpPr>
          <p:cNvPr id="3" name="Content Placeholder 2"/>
          <p:cNvSpPr>
            <a:spLocks noGrp="1"/>
          </p:cNvSpPr>
          <p:nvPr>
            <p:ph idx="1"/>
          </p:nvPr>
        </p:nvSpPr>
        <p:spPr/>
        <p:txBody>
          <a:bodyPr/>
          <a:lstStyle/>
          <a:p>
            <a:r>
              <a:rPr lang="en-GB" dirty="0" smtClean="0"/>
              <a:t>Data Management solves the following problems</a:t>
            </a:r>
          </a:p>
          <a:p>
            <a:pPr lvl="1"/>
            <a:r>
              <a:rPr lang="en-GB" dirty="0" smtClean="0"/>
              <a:t>Data reliability</a:t>
            </a:r>
          </a:p>
          <a:p>
            <a:pPr lvl="1"/>
            <a:r>
              <a:rPr lang="en-GB" dirty="0" smtClean="0"/>
              <a:t>Access control</a:t>
            </a:r>
          </a:p>
          <a:p>
            <a:pPr lvl="1"/>
            <a:r>
              <a:rPr lang="en-GB" dirty="0" smtClean="0"/>
              <a:t>Data distribution</a:t>
            </a:r>
          </a:p>
          <a:p>
            <a:pPr lvl="1"/>
            <a:r>
              <a:rPr lang="en-GB" dirty="0" smtClean="0"/>
              <a:t>Data archives, history, long term preservation</a:t>
            </a:r>
          </a:p>
          <a:p>
            <a:pPr lvl="1"/>
            <a:r>
              <a:rPr lang="en-GB" dirty="0" smtClean="0"/>
              <a:t>In general:</a:t>
            </a:r>
          </a:p>
          <a:p>
            <a:pPr lvl="2"/>
            <a:r>
              <a:rPr lang="en-GB" dirty="0" smtClean="0"/>
              <a:t>Empower the implementation of a workflow for data processing</a:t>
            </a:r>
          </a:p>
        </p:txBody>
      </p:sp>
    </p:spTree>
    <p:extLst>
      <p:ext uri="{BB962C8B-B14F-4D97-AF65-F5344CB8AC3E}">
        <p14:creationId xmlns:p14="http://schemas.microsoft.com/office/powerpoint/2010/main" val="424243387"/>
      </p:ext>
    </p:extLst>
  </p:cSld>
  <p:clrMapOvr>
    <a:masterClrMapping/>
  </p:clrMapOvr>
  <p:transition>
    <p:strips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Import\CERN-Presentation\2007-08-XX-CERN-Computer-Centre-1024\AP-1024-2007-08-XX-CERN-Computer-Centre-IMG_3731.jpg"/>
          <p:cNvPicPr>
            <a:picLocks noChangeAspect="1" noChangeArrowheads="1"/>
          </p:cNvPicPr>
          <p:nvPr/>
        </p:nvPicPr>
        <p:blipFill>
          <a:blip r:embed="rId2" cstate="print"/>
          <a:srcRect/>
          <a:stretch>
            <a:fillRect/>
          </a:stretch>
        </p:blipFill>
        <p:spPr bwMode="auto">
          <a:xfrm>
            <a:off x="1928794" y="-2895601"/>
            <a:ext cx="6496051" cy="9753601"/>
          </a:xfrm>
          <a:prstGeom prst="rect">
            <a:avLst/>
          </a:prstGeom>
          <a:noFill/>
        </p:spPr>
      </p:pic>
    </p:spTree>
    <p:extLst>
      <p:ext uri="{BB962C8B-B14F-4D97-AF65-F5344CB8AC3E}">
        <p14:creationId xmlns:p14="http://schemas.microsoft.com/office/powerpoint/2010/main" val="2991643037"/>
      </p:ext>
    </p:extLst>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Import\CERN-Presentation\2007-08-XX-CERN-Computer-Centre-1024\AP-1024-2007-08-XX-CERN-Computer-Centre-IMG_3752.jpg"/>
          <p:cNvPicPr>
            <a:picLocks noChangeAspect="1" noChangeArrowheads="1"/>
          </p:cNvPicPr>
          <p:nvPr/>
        </p:nvPicPr>
        <p:blipFill>
          <a:blip r:embed="rId2" cstate="print"/>
          <a:srcRect/>
          <a:stretch>
            <a:fillRect/>
          </a:stretch>
        </p:blipFill>
        <p:spPr bwMode="auto">
          <a:xfrm>
            <a:off x="-357222" y="219097"/>
            <a:ext cx="9753601" cy="6496051"/>
          </a:xfrm>
          <a:prstGeom prst="rect">
            <a:avLst/>
          </a:prstGeom>
          <a:noFill/>
        </p:spPr>
      </p:pic>
    </p:spTree>
    <p:extLst>
      <p:ext uri="{BB962C8B-B14F-4D97-AF65-F5344CB8AC3E}">
        <p14:creationId xmlns:p14="http://schemas.microsoft.com/office/powerpoint/2010/main" val="1015917202"/>
      </p:ext>
    </p:extLst>
  </p:cSld>
  <p:clrMapOvr>
    <a:masterClrMapping/>
  </p:clrMapOvr>
  <p:transition>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the antimatter ...</a:t>
            </a:r>
            <a:endParaRPr lang="en-GB" dirty="0"/>
          </a:p>
        </p:txBody>
      </p:sp>
      <p:sp>
        <p:nvSpPr>
          <p:cNvPr id="39938" name="AutoShape 2" descr="http://home.paceweb.org/Mainweb/Code/ViewPhoto/?Res=1024&amp;F=/MyPhotos/2009/2009-10-09-Geneve-Palexpo-Telecom/P114026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9940" name="AutoShape 4" descr="http://home.paceweb.org/Mainweb/Code/ViewPhoto/?Res=1024&amp;F=/MyPhotos/2009/2009-10-09-Geneve-Palexpo-Telecom/P114026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9942" name="AutoShape 6" descr="http://home.paceweb.org/Mainweb/Code/ViewPhoto/?Res=1024&amp;F=/MyPhotos/2009/2009-10-09-Geneve-Palexpo-Telecom/P114026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39943" name="Picture 7" descr="C:\Import\CERN-Presentation\AP-1024-2009-10-09-Geneve-Palexpo-Telecom-P1140268.jpg"/>
          <p:cNvPicPr>
            <a:picLocks noChangeAspect="1" noChangeArrowheads="1"/>
          </p:cNvPicPr>
          <p:nvPr/>
        </p:nvPicPr>
        <p:blipFill>
          <a:blip r:embed="rId2" cstate="print"/>
          <a:srcRect/>
          <a:stretch>
            <a:fillRect/>
          </a:stretch>
        </p:blipFill>
        <p:spPr bwMode="auto">
          <a:xfrm>
            <a:off x="0" y="1071546"/>
            <a:ext cx="9144000" cy="6098976"/>
          </a:xfrm>
          <a:prstGeom prst="rect">
            <a:avLst/>
          </a:prstGeom>
          <a:noFill/>
        </p:spPr>
      </p:pic>
    </p:spTree>
    <p:extLst>
      <p:ext uri="{BB962C8B-B14F-4D97-AF65-F5344CB8AC3E}">
        <p14:creationId xmlns:p14="http://schemas.microsoft.com/office/powerpoint/2010/main" val="627751699"/>
      </p:ext>
    </p:extLst>
  </p:cSld>
  <p:clrMapOvr>
    <a:masterClrMapping/>
  </p:clrMapOvr>
  <p:transition>
    <p:strips dir="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GB" dirty="0"/>
          </a:p>
        </p:txBody>
      </p:sp>
      <p:sp>
        <p:nvSpPr>
          <p:cNvPr id="4" name="Title 1"/>
          <p:cNvSpPr txBox="1">
            <a:spLocks/>
          </p:cNvSpPr>
          <p:nvPr/>
        </p:nvSpPr>
        <p:spPr bwMode="auto">
          <a:xfrm>
            <a:off x="2048838" y="2770187"/>
            <a:ext cx="65532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a:lstStyle>
          <a:p>
            <a:pPr algn="ctr"/>
            <a:r>
              <a:rPr lang="en-US" sz="3600" b="1" kern="0" dirty="0" smtClean="0">
                <a:solidFill>
                  <a:schemeClr val="tx1"/>
                </a:solidFill>
              </a:rPr>
              <a:t>Be Ambitious</a:t>
            </a:r>
          </a:p>
          <a:p>
            <a:pPr algn="ctr"/>
            <a:r>
              <a:rPr lang="en-US" sz="3600" b="1" kern="0" dirty="0" smtClean="0">
                <a:solidFill>
                  <a:schemeClr val="tx1"/>
                </a:solidFill>
              </a:rPr>
              <a:t>Be Brave</a:t>
            </a:r>
            <a:endParaRPr lang="en-GB" sz="3600" b="1" kern="0" dirty="0">
              <a:solidFill>
                <a:schemeClr val="tx1"/>
              </a:solidFill>
            </a:endParaRPr>
          </a:p>
        </p:txBody>
      </p:sp>
    </p:spTree>
    <p:extLst>
      <p:ext uri="{BB962C8B-B14F-4D97-AF65-F5344CB8AC3E}">
        <p14:creationId xmlns:p14="http://schemas.microsoft.com/office/powerpoint/2010/main" val="29551180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make it simple ?</a:t>
            </a:r>
            <a:endParaRPr lang="en-GB" dirty="0"/>
          </a:p>
        </p:txBody>
      </p:sp>
      <p:sp>
        <p:nvSpPr>
          <p:cNvPr id="3" name="Content Placeholder 2"/>
          <p:cNvSpPr>
            <a:spLocks noGrp="1"/>
          </p:cNvSpPr>
          <p:nvPr>
            <p:ph idx="1"/>
          </p:nvPr>
        </p:nvSpPr>
        <p:spPr/>
        <p:txBody>
          <a:bodyPr/>
          <a:lstStyle/>
          <a:p>
            <a:r>
              <a:rPr lang="en-US" sz="2400" dirty="0" smtClean="0"/>
              <a:t>A simple storage model: all data into the same container</a:t>
            </a:r>
          </a:p>
          <a:p>
            <a:pPr lvl="1"/>
            <a:r>
              <a:rPr lang="en-US" sz="2000" dirty="0" smtClean="0"/>
              <a:t>Uniform, simple, </a:t>
            </a:r>
            <a:r>
              <a:rPr lang="en-US" sz="2000" dirty="0" smtClean="0">
                <a:solidFill>
                  <a:srgbClr val="FF0000"/>
                </a:solidFill>
              </a:rPr>
              <a:t>easy to manage</a:t>
            </a:r>
            <a:r>
              <a:rPr lang="en-US" sz="2000" dirty="0" smtClean="0"/>
              <a:t>, </a:t>
            </a:r>
            <a:r>
              <a:rPr lang="en-US" sz="2000" dirty="0" smtClean="0">
                <a:solidFill>
                  <a:srgbClr val="FF0000"/>
                </a:solidFill>
              </a:rPr>
              <a:t>no need to move data</a:t>
            </a:r>
          </a:p>
          <a:p>
            <a:pPr lvl="1"/>
            <a:r>
              <a:rPr lang="en-US" sz="2000" dirty="0" smtClean="0"/>
              <a:t>Can provide sufficient level of performance and reliability</a:t>
            </a:r>
          </a:p>
        </p:txBody>
      </p:sp>
      <p:sp>
        <p:nvSpPr>
          <p:cNvPr id="4" name="Cloud 3"/>
          <p:cNvSpPr/>
          <p:nvPr/>
        </p:nvSpPr>
        <p:spPr>
          <a:xfrm>
            <a:off x="2123728" y="3284984"/>
            <a:ext cx="5902424" cy="3456384"/>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smtClean="0">
              <a:solidFill>
                <a:srgbClr val="FFFFFF"/>
              </a:solidFill>
            </a:endParaRPr>
          </a:p>
        </p:txBody>
      </p:sp>
      <p:grpSp>
        <p:nvGrpSpPr>
          <p:cNvPr id="6" name="Group 9"/>
          <p:cNvGrpSpPr/>
          <p:nvPr/>
        </p:nvGrpSpPr>
        <p:grpSpPr>
          <a:xfrm>
            <a:off x="6362801" y="4149080"/>
            <a:ext cx="596720" cy="857256"/>
            <a:chOff x="1571604" y="4643446"/>
            <a:chExt cx="642942" cy="928694"/>
          </a:xfrm>
          <a:solidFill>
            <a:schemeClr val="accent1">
              <a:lumMod val="75000"/>
            </a:schemeClr>
          </a:solidFill>
        </p:grpSpPr>
        <p:sp>
          <p:nvSpPr>
            <p:cNvPr id="8" name="Flowchart: Magnetic Disk 7"/>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 name="Flowchart: Magnetic Disk 8"/>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 name="Flowchart: Magnetic Disk 9"/>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35" name="Group 9"/>
          <p:cNvGrpSpPr/>
          <p:nvPr/>
        </p:nvGrpSpPr>
        <p:grpSpPr>
          <a:xfrm>
            <a:off x="5789870" y="4149080"/>
            <a:ext cx="596720" cy="857256"/>
            <a:chOff x="1571604" y="4643446"/>
            <a:chExt cx="642942" cy="928694"/>
          </a:xfrm>
          <a:solidFill>
            <a:schemeClr val="accent1">
              <a:lumMod val="75000"/>
            </a:schemeClr>
          </a:solidFill>
        </p:grpSpPr>
        <p:sp>
          <p:nvSpPr>
            <p:cNvPr id="36" name="Flowchart: Magnetic Disk 35"/>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37" name="Flowchart: Magnetic Disk 36"/>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38" name="Flowchart: Magnetic Disk 37"/>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39" name="Group 9"/>
          <p:cNvGrpSpPr/>
          <p:nvPr/>
        </p:nvGrpSpPr>
        <p:grpSpPr>
          <a:xfrm>
            <a:off x="5216939" y="4149080"/>
            <a:ext cx="596720" cy="857256"/>
            <a:chOff x="1571604" y="4643446"/>
            <a:chExt cx="642942" cy="928694"/>
          </a:xfrm>
          <a:solidFill>
            <a:schemeClr val="accent1">
              <a:lumMod val="75000"/>
            </a:schemeClr>
          </a:solidFill>
        </p:grpSpPr>
        <p:sp>
          <p:nvSpPr>
            <p:cNvPr id="40" name="Flowchart: Magnetic Disk 39"/>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41" name="Flowchart: Magnetic Disk 40"/>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42" name="Flowchart: Magnetic Disk 41"/>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43" name="Group 9"/>
          <p:cNvGrpSpPr/>
          <p:nvPr/>
        </p:nvGrpSpPr>
        <p:grpSpPr>
          <a:xfrm>
            <a:off x="4644008" y="4149080"/>
            <a:ext cx="596720" cy="857256"/>
            <a:chOff x="1571604" y="4643446"/>
            <a:chExt cx="642942" cy="928694"/>
          </a:xfrm>
          <a:solidFill>
            <a:schemeClr val="accent1">
              <a:lumMod val="75000"/>
            </a:schemeClr>
          </a:solidFill>
        </p:grpSpPr>
        <p:sp>
          <p:nvSpPr>
            <p:cNvPr id="44" name="Flowchart: Magnetic Disk 43"/>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45" name="Flowchart: Magnetic Disk 44"/>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46" name="Flowchart: Magnetic Disk 45"/>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47" name="Group 9"/>
          <p:cNvGrpSpPr/>
          <p:nvPr/>
        </p:nvGrpSpPr>
        <p:grpSpPr>
          <a:xfrm>
            <a:off x="4071077" y="4149080"/>
            <a:ext cx="596720" cy="857256"/>
            <a:chOff x="1571604" y="4643446"/>
            <a:chExt cx="642942" cy="928694"/>
          </a:xfrm>
          <a:solidFill>
            <a:schemeClr val="accent1">
              <a:lumMod val="75000"/>
            </a:schemeClr>
          </a:solidFill>
        </p:grpSpPr>
        <p:sp>
          <p:nvSpPr>
            <p:cNvPr id="48" name="Flowchart: Magnetic Disk 47"/>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49" name="Flowchart: Magnetic Disk 48"/>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50" name="Flowchart: Magnetic Disk 49"/>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51" name="Group 9"/>
          <p:cNvGrpSpPr/>
          <p:nvPr/>
        </p:nvGrpSpPr>
        <p:grpSpPr>
          <a:xfrm>
            <a:off x="3498146" y="4149080"/>
            <a:ext cx="596720" cy="857256"/>
            <a:chOff x="1571604" y="4643446"/>
            <a:chExt cx="642942" cy="928694"/>
          </a:xfrm>
          <a:solidFill>
            <a:schemeClr val="accent1">
              <a:lumMod val="75000"/>
            </a:schemeClr>
          </a:solidFill>
        </p:grpSpPr>
        <p:sp>
          <p:nvSpPr>
            <p:cNvPr id="52" name="Flowchart: Magnetic Disk 51"/>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53" name="Flowchart: Magnetic Disk 52"/>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54" name="Flowchart: Magnetic Disk 53"/>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55" name="Group 9"/>
          <p:cNvGrpSpPr/>
          <p:nvPr/>
        </p:nvGrpSpPr>
        <p:grpSpPr>
          <a:xfrm>
            <a:off x="2925215" y="4149080"/>
            <a:ext cx="596720" cy="857256"/>
            <a:chOff x="1571604" y="4643446"/>
            <a:chExt cx="642942" cy="928694"/>
          </a:xfrm>
          <a:solidFill>
            <a:schemeClr val="accent1">
              <a:lumMod val="75000"/>
            </a:schemeClr>
          </a:solidFill>
        </p:grpSpPr>
        <p:sp>
          <p:nvSpPr>
            <p:cNvPr id="56" name="Flowchart: Magnetic Disk 55"/>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57" name="Flowchart: Magnetic Disk 56"/>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58" name="Flowchart: Magnetic Disk 57"/>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59" name="Group 9"/>
          <p:cNvGrpSpPr/>
          <p:nvPr/>
        </p:nvGrpSpPr>
        <p:grpSpPr>
          <a:xfrm>
            <a:off x="6362801" y="4720584"/>
            <a:ext cx="596720" cy="857256"/>
            <a:chOff x="1571604" y="4643446"/>
            <a:chExt cx="642942" cy="928694"/>
          </a:xfrm>
          <a:solidFill>
            <a:schemeClr val="accent1">
              <a:lumMod val="75000"/>
            </a:schemeClr>
          </a:solidFill>
        </p:grpSpPr>
        <p:sp>
          <p:nvSpPr>
            <p:cNvPr id="60" name="Flowchart: Magnetic Disk 59"/>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61" name="Flowchart: Magnetic Disk 60"/>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62" name="Flowchart: Magnetic Disk 61"/>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63" name="Group 9"/>
          <p:cNvGrpSpPr/>
          <p:nvPr/>
        </p:nvGrpSpPr>
        <p:grpSpPr>
          <a:xfrm>
            <a:off x="5789870" y="4720584"/>
            <a:ext cx="596720" cy="857256"/>
            <a:chOff x="1571604" y="4643446"/>
            <a:chExt cx="642942" cy="928694"/>
          </a:xfrm>
          <a:solidFill>
            <a:schemeClr val="accent1">
              <a:lumMod val="75000"/>
            </a:schemeClr>
          </a:solidFill>
        </p:grpSpPr>
        <p:sp>
          <p:nvSpPr>
            <p:cNvPr id="64" name="Flowchart: Magnetic Disk 63"/>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65" name="Flowchart: Magnetic Disk 64"/>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66" name="Flowchart: Magnetic Disk 65"/>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67" name="Group 9"/>
          <p:cNvGrpSpPr/>
          <p:nvPr/>
        </p:nvGrpSpPr>
        <p:grpSpPr>
          <a:xfrm>
            <a:off x="5216939" y="4720584"/>
            <a:ext cx="596720" cy="857256"/>
            <a:chOff x="1571604" y="4643446"/>
            <a:chExt cx="642942" cy="928694"/>
          </a:xfrm>
          <a:solidFill>
            <a:schemeClr val="accent1">
              <a:lumMod val="75000"/>
            </a:schemeClr>
          </a:solidFill>
        </p:grpSpPr>
        <p:sp>
          <p:nvSpPr>
            <p:cNvPr id="68" name="Flowchart: Magnetic Disk 67"/>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69" name="Flowchart: Magnetic Disk 68"/>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70" name="Flowchart: Magnetic Disk 69"/>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71" name="Group 9"/>
          <p:cNvGrpSpPr/>
          <p:nvPr/>
        </p:nvGrpSpPr>
        <p:grpSpPr>
          <a:xfrm>
            <a:off x="4644008" y="4720584"/>
            <a:ext cx="596720" cy="857256"/>
            <a:chOff x="1571604" y="4643446"/>
            <a:chExt cx="642942" cy="928694"/>
          </a:xfrm>
          <a:solidFill>
            <a:schemeClr val="accent1">
              <a:lumMod val="75000"/>
            </a:schemeClr>
          </a:solidFill>
        </p:grpSpPr>
        <p:sp>
          <p:nvSpPr>
            <p:cNvPr id="72" name="Flowchart: Magnetic Disk 71"/>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73" name="Flowchart: Magnetic Disk 72"/>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74" name="Flowchart: Magnetic Disk 73"/>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75" name="Group 9"/>
          <p:cNvGrpSpPr/>
          <p:nvPr/>
        </p:nvGrpSpPr>
        <p:grpSpPr>
          <a:xfrm>
            <a:off x="4071077" y="4720584"/>
            <a:ext cx="596720" cy="857256"/>
            <a:chOff x="1571604" y="4643446"/>
            <a:chExt cx="642942" cy="928694"/>
          </a:xfrm>
          <a:solidFill>
            <a:schemeClr val="accent1">
              <a:lumMod val="75000"/>
            </a:schemeClr>
          </a:solidFill>
        </p:grpSpPr>
        <p:sp>
          <p:nvSpPr>
            <p:cNvPr id="76" name="Flowchart: Magnetic Disk 75"/>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77" name="Flowchart: Magnetic Disk 76"/>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78" name="Flowchart: Magnetic Disk 77"/>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79" name="Group 9"/>
          <p:cNvGrpSpPr/>
          <p:nvPr/>
        </p:nvGrpSpPr>
        <p:grpSpPr>
          <a:xfrm>
            <a:off x="3498146" y="4720584"/>
            <a:ext cx="596720" cy="857256"/>
            <a:chOff x="1571604" y="4643446"/>
            <a:chExt cx="642942" cy="928694"/>
          </a:xfrm>
          <a:solidFill>
            <a:schemeClr val="accent1">
              <a:lumMod val="75000"/>
            </a:schemeClr>
          </a:solidFill>
        </p:grpSpPr>
        <p:sp>
          <p:nvSpPr>
            <p:cNvPr id="80" name="Flowchart: Magnetic Disk 79"/>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81" name="Flowchart: Magnetic Disk 80"/>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82" name="Flowchart: Magnetic Disk 81"/>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83" name="Group 9"/>
          <p:cNvGrpSpPr/>
          <p:nvPr/>
        </p:nvGrpSpPr>
        <p:grpSpPr>
          <a:xfrm>
            <a:off x="2925215" y="4720584"/>
            <a:ext cx="596720" cy="857256"/>
            <a:chOff x="1571604" y="4643446"/>
            <a:chExt cx="642942" cy="928694"/>
          </a:xfrm>
          <a:solidFill>
            <a:schemeClr val="accent1">
              <a:lumMod val="75000"/>
            </a:schemeClr>
          </a:solidFill>
        </p:grpSpPr>
        <p:sp>
          <p:nvSpPr>
            <p:cNvPr id="84" name="Flowchart: Magnetic Disk 83"/>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85" name="Flowchart: Magnetic Disk 84"/>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86" name="Flowchart: Magnetic Disk 85"/>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87" name="Group 9"/>
          <p:cNvGrpSpPr/>
          <p:nvPr/>
        </p:nvGrpSpPr>
        <p:grpSpPr>
          <a:xfrm>
            <a:off x="6362801" y="5292088"/>
            <a:ext cx="596720" cy="857256"/>
            <a:chOff x="1571604" y="4643446"/>
            <a:chExt cx="642942" cy="928694"/>
          </a:xfrm>
          <a:solidFill>
            <a:schemeClr val="accent1">
              <a:lumMod val="75000"/>
            </a:schemeClr>
          </a:solidFill>
        </p:grpSpPr>
        <p:sp>
          <p:nvSpPr>
            <p:cNvPr id="88" name="Flowchart: Magnetic Disk 87"/>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89" name="Flowchart: Magnetic Disk 88"/>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0" name="Flowchart: Magnetic Disk 89"/>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91" name="Group 9"/>
          <p:cNvGrpSpPr/>
          <p:nvPr/>
        </p:nvGrpSpPr>
        <p:grpSpPr>
          <a:xfrm>
            <a:off x="5789870" y="5292088"/>
            <a:ext cx="596720" cy="857256"/>
            <a:chOff x="1571604" y="4643446"/>
            <a:chExt cx="642942" cy="928694"/>
          </a:xfrm>
          <a:solidFill>
            <a:schemeClr val="accent1">
              <a:lumMod val="75000"/>
            </a:schemeClr>
          </a:solidFill>
        </p:grpSpPr>
        <p:sp>
          <p:nvSpPr>
            <p:cNvPr id="92" name="Flowchart: Magnetic Disk 91"/>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3" name="Flowchart: Magnetic Disk 92"/>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4" name="Flowchart: Magnetic Disk 93"/>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95" name="Group 9"/>
          <p:cNvGrpSpPr/>
          <p:nvPr/>
        </p:nvGrpSpPr>
        <p:grpSpPr>
          <a:xfrm>
            <a:off x="5216939" y="5292088"/>
            <a:ext cx="596720" cy="857256"/>
            <a:chOff x="1571604" y="4643446"/>
            <a:chExt cx="642942" cy="928694"/>
          </a:xfrm>
          <a:solidFill>
            <a:schemeClr val="accent1">
              <a:lumMod val="75000"/>
            </a:schemeClr>
          </a:solidFill>
        </p:grpSpPr>
        <p:sp>
          <p:nvSpPr>
            <p:cNvPr id="96" name="Flowchart: Magnetic Disk 95"/>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7" name="Flowchart: Magnetic Disk 96"/>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98" name="Flowchart: Magnetic Disk 97"/>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99" name="Group 9"/>
          <p:cNvGrpSpPr/>
          <p:nvPr/>
        </p:nvGrpSpPr>
        <p:grpSpPr>
          <a:xfrm>
            <a:off x="4644008" y="5292088"/>
            <a:ext cx="596720" cy="857256"/>
            <a:chOff x="1571604" y="4643446"/>
            <a:chExt cx="642942" cy="928694"/>
          </a:xfrm>
          <a:solidFill>
            <a:schemeClr val="accent1">
              <a:lumMod val="75000"/>
            </a:schemeClr>
          </a:solidFill>
        </p:grpSpPr>
        <p:sp>
          <p:nvSpPr>
            <p:cNvPr id="100" name="Flowchart: Magnetic Disk 99"/>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1" name="Flowchart: Magnetic Disk 100"/>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2" name="Flowchart: Magnetic Disk 101"/>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103" name="Group 9"/>
          <p:cNvGrpSpPr/>
          <p:nvPr/>
        </p:nvGrpSpPr>
        <p:grpSpPr>
          <a:xfrm>
            <a:off x="4071077" y="5292088"/>
            <a:ext cx="596720" cy="857256"/>
            <a:chOff x="1571604" y="4643446"/>
            <a:chExt cx="642942" cy="928694"/>
          </a:xfrm>
          <a:solidFill>
            <a:schemeClr val="accent1">
              <a:lumMod val="75000"/>
            </a:schemeClr>
          </a:solidFill>
        </p:grpSpPr>
        <p:sp>
          <p:nvSpPr>
            <p:cNvPr id="104" name="Flowchart: Magnetic Disk 103"/>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5" name="Flowchart: Magnetic Disk 104"/>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6" name="Flowchart: Magnetic Disk 105"/>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107" name="Group 9"/>
          <p:cNvGrpSpPr/>
          <p:nvPr/>
        </p:nvGrpSpPr>
        <p:grpSpPr>
          <a:xfrm>
            <a:off x="3498146" y="5292088"/>
            <a:ext cx="596720" cy="857256"/>
            <a:chOff x="1571604" y="4643446"/>
            <a:chExt cx="642942" cy="928694"/>
          </a:xfrm>
          <a:solidFill>
            <a:schemeClr val="accent1">
              <a:lumMod val="75000"/>
            </a:schemeClr>
          </a:solidFill>
        </p:grpSpPr>
        <p:sp>
          <p:nvSpPr>
            <p:cNvPr id="108" name="Flowchart: Magnetic Disk 107"/>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09" name="Flowchart: Magnetic Disk 108"/>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10" name="Flowchart: Magnetic Disk 109"/>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grpSp>
        <p:nvGrpSpPr>
          <p:cNvPr id="111" name="Group 9"/>
          <p:cNvGrpSpPr/>
          <p:nvPr/>
        </p:nvGrpSpPr>
        <p:grpSpPr>
          <a:xfrm>
            <a:off x="2925215" y="5292088"/>
            <a:ext cx="596720" cy="857256"/>
            <a:chOff x="1571604" y="4643446"/>
            <a:chExt cx="642942" cy="928694"/>
          </a:xfrm>
          <a:solidFill>
            <a:schemeClr val="accent1">
              <a:lumMod val="75000"/>
            </a:schemeClr>
          </a:solidFill>
        </p:grpSpPr>
        <p:sp>
          <p:nvSpPr>
            <p:cNvPr id="112" name="Flowchart: Magnetic Disk 111"/>
            <p:cNvSpPr/>
            <p:nvPr/>
          </p:nvSpPr>
          <p:spPr>
            <a:xfrm>
              <a:off x="1571604" y="4643446"/>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13" name="Flowchart: Magnetic Disk 112"/>
            <p:cNvSpPr/>
            <p:nvPr/>
          </p:nvSpPr>
          <p:spPr>
            <a:xfrm>
              <a:off x="1643042" y="4750603"/>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sp>
          <p:nvSpPr>
            <p:cNvPr id="114" name="Flowchart: Magnetic Disk 113"/>
            <p:cNvSpPr/>
            <p:nvPr/>
          </p:nvSpPr>
          <p:spPr>
            <a:xfrm>
              <a:off x="1714480" y="4857760"/>
              <a:ext cx="500066" cy="714380"/>
            </a:xfrm>
            <a:prstGeom prst="flowChartMagneticDisk">
              <a:avLst/>
            </a:prstGeom>
            <a:grpFill/>
            <a:ln w="25400" cap="flat" cmpd="sng" algn="ctr">
              <a:solidFill>
                <a:srgbClr val="BBE0E3">
                  <a:shade val="50000"/>
                </a:srgbClr>
              </a:solidFill>
              <a:prstDash val="solid"/>
            </a:ln>
            <a:effectLst/>
          </p:spPr>
          <p:txBody>
            <a:bodyPr rtlCol="0" anchor="ctr"/>
            <a:lstStyle/>
            <a:p>
              <a:pPr algn="ctr">
                <a:defRPr/>
              </a:pPr>
              <a:endParaRPr lang="en-GB" kern="0" smtClean="0">
                <a:solidFill>
                  <a:srgbClr val="FFFFFF"/>
                </a:solidFill>
              </a:endParaRPr>
            </a:p>
          </p:txBody>
        </p:sp>
      </p:grpSp>
      <p:sp>
        <p:nvSpPr>
          <p:cNvPr id="115" name="TextBox 114"/>
          <p:cNvSpPr txBox="1"/>
          <p:nvPr/>
        </p:nvSpPr>
        <p:spPr>
          <a:xfrm>
            <a:off x="4161239" y="3611739"/>
            <a:ext cx="2524136" cy="369332"/>
          </a:xfrm>
          <a:prstGeom prst="rect">
            <a:avLst/>
          </a:prstGeom>
          <a:noFill/>
        </p:spPr>
        <p:txBody>
          <a:bodyPr wrap="square" rtlCol="0">
            <a:spAutoFit/>
          </a:bodyPr>
          <a:lstStyle/>
          <a:p>
            <a:r>
              <a:rPr lang="en-US" dirty="0" smtClean="0">
                <a:solidFill>
                  <a:srgbClr val="2A004E"/>
                </a:solidFill>
              </a:rPr>
              <a:t>“Cloud” Storage</a:t>
            </a:r>
            <a:endParaRPr lang="en-GB" dirty="0">
              <a:solidFill>
                <a:srgbClr val="2A004E"/>
              </a:solidFill>
            </a:endParaRPr>
          </a:p>
        </p:txBody>
      </p:sp>
      <p:grpSp>
        <p:nvGrpSpPr>
          <p:cNvPr id="116" name="Group 5"/>
          <p:cNvGrpSpPr>
            <a:grpSpLocks/>
          </p:cNvGrpSpPr>
          <p:nvPr/>
        </p:nvGrpSpPr>
        <p:grpSpPr bwMode="auto">
          <a:xfrm>
            <a:off x="611560" y="3438146"/>
            <a:ext cx="993775" cy="908050"/>
            <a:chOff x="1474" y="1888"/>
            <a:chExt cx="998" cy="815"/>
          </a:xfrm>
        </p:grpSpPr>
        <p:grpSp>
          <p:nvGrpSpPr>
            <p:cNvPr id="117" name="Group 6"/>
            <p:cNvGrpSpPr>
              <a:grpSpLocks noChangeAspect="1"/>
            </p:cNvGrpSpPr>
            <p:nvPr/>
          </p:nvGrpSpPr>
          <p:grpSpPr bwMode="auto">
            <a:xfrm flipH="1">
              <a:off x="1791" y="2007"/>
              <a:ext cx="681" cy="618"/>
              <a:chOff x="480" y="2072"/>
              <a:chExt cx="1360" cy="1234"/>
            </a:xfrm>
          </p:grpSpPr>
          <p:grpSp>
            <p:nvGrpSpPr>
              <p:cNvPr id="119" name="Group 7"/>
              <p:cNvGrpSpPr>
                <a:grpSpLocks noChangeAspect="1"/>
              </p:cNvGrpSpPr>
              <p:nvPr/>
            </p:nvGrpSpPr>
            <p:grpSpPr bwMode="auto">
              <a:xfrm>
                <a:off x="480" y="2072"/>
                <a:ext cx="1360" cy="1234"/>
                <a:chOff x="480" y="2072"/>
                <a:chExt cx="1360" cy="1234"/>
              </a:xfrm>
            </p:grpSpPr>
            <p:sp>
              <p:nvSpPr>
                <p:cNvPr id="357" name="Freeform 8"/>
                <p:cNvSpPr>
                  <a:spLocks noChangeAspect="1"/>
                </p:cNvSpPr>
                <p:nvPr/>
              </p:nvSpPr>
              <p:spPr bwMode="auto">
                <a:xfrm>
                  <a:off x="484" y="2486"/>
                  <a:ext cx="862" cy="577"/>
                </a:xfrm>
                <a:custGeom>
                  <a:avLst/>
                  <a:gdLst/>
                  <a:ahLst/>
                  <a:cxnLst>
                    <a:cxn ang="0">
                      <a:pos x="579" y="577"/>
                    </a:cxn>
                    <a:cxn ang="0">
                      <a:pos x="4" y="451"/>
                    </a:cxn>
                    <a:cxn ang="0">
                      <a:pos x="4" y="429"/>
                    </a:cxn>
                    <a:cxn ang="0">
                      <a:pos x="4" y="429"/>
                    </a:cxn>
                    <a:cxn ang="0">
                      <a:pos x="0" y="425"/>
                    </a:cxn>
                    <a:cxn ang="0">
                      <a:pos x="0" y="425"/>
                    </a:cxn>
                    <a:cxn ang="0">
                      <a:pos x="0" y="421"/>
                    </a:cxn>
                    <a:cxn ang="0">
                      <a:pos x="0" y="174"/>
                    </a:cxn>
                    <a:cxn ang="0">
                      <a:pos x="0" y="174"/>
                    </a:cxn>
                    <a:cxn ang="0">
                      <a:pos x="0" y="171"/>
                    </a:cxn>
                    <a:cxn ang="0">
                      <a:pos x="4" y="171"/>
                    </a:cxn>
                    <a:cxn ang="0">
                      <a:pos x="4" y="167"/>
                    </a:cxn>
                    <a:cxn ang="0">
                      <a:pos x="339" y="0"/>
                    </a:cxn>
                    <a:cxn ang="0">
                      <a:pos x="858" y="87"/>
                    </a:cxn>
                    <a:cxn ang="0">
                      <a:pos x="862" y="87"/>
                    </a:cxn>
                    <a:cxn ang="0">
                      <a:pos x="862" y="87"/>
                    </a:cxn>
                    <a:cxn ang="0">
                      <a:pos x="862" y="91"/>
                    </a:cxn>
                    <a:cxn ang="0">
                      <a:pos x="862" y="91"/>
                    </a:cxn>
                    <a:cxn ang="0">
                      <a:pos x="862" y="334"/>
                    </a:cxn>
                    <a:cxn ang="0">
                      <a:pos x="862" y="338"/>
                    </a:cxn>
                    <a:cxn ang="0">
                      <a:pos x="862" y="341"/>
                    </a:cxn>
                    <a:cxn ang="0">
                      <a:pos x="862" y="341"/>
                    </a:cxn>
                    <a:cxn ang="0">
                      <a:pos x="858" y="345"/>
                    </a:cxn>
                    <a:cxn ang="0">
                      <a:pos x="858" y="368"/>
                    </a:cxn>
                    <a:cxn ang="0">
                      <a:pos x="579" y="577"/>
                    </a:cxn>
                  </a:cxnLst>
                  <a:rect l="0" t="0" r="r" b="b"/>
                  <a:pathLst>
                    <a:path w="862" h="577">
                      <a:moveTo>
                        <a:pt x="579" y="577"/>
                      </a:moveTo>
                      <a:lnTo>
                        <a:pt x="4" y="451"/>
                      </a:lnTo>
                      <a:lnTo>
                        <a:pt x="4" y="429"/>
                      </a:lnTo>
                      <a:lnTo>
                        <a:pt x="4" y="429"/>
                      </a:lnTo>
                      <a:lnTo>
                        <a:pt x="0" y="425"/>
                      </a:lnTo>
                      <a:lnTo>
                        <a:pt x="0" y="425"/>
                      </a:lnTo>
                      <a:lnTo>
                        <a:pt x="0" y="421"/>
                      </a:lnTo>
                      <a:lnTo>
                        <a:pt x="0" y="174"/>
                      </a:lnTo>
                      <a:lnTo>
                        <a:pt x="0" y="174"/>
                      </a:lnTo>
                      <a:lnTo>
                        <a:pt x="0" y="171"/>
                      </a:lnTo>
                      <a:lnTo>
                        <a:pt x="4" y="171"/>
                      </a:lnTo>
                      <a:lnTo>
                        <a:pt x="4" y="167"/>
                      </a:lnTo>
                      <a:lnTo>
                        <a:pt x="339" y="0"/>
                      </a:lnTo>
                      <a:lnTo>
                        <a:pt x="858" y="87"/>
                      </a:lnTo>
                      <a:lnTo>
                        <a:pt x="862" y="87"/>
                      </a:lnTo>
                      <a:lnTo>
                        <a:pt x="862" y="87"/>
                      </a:lnTo>
                      <a:lnTo>
                        <a:pt x="862" y="91"/>
                      </a:lnTo>
                      <a:lnTo>
                        <a:pt x="862" y="91"/>
                      </a:lnTo>
                      <a:lnTo>
                        <a:pt x="862" y="334"/>
                      </a:lnTo>
                      <a:lnTo>
                        <a:pt x="862" y="338"/>
                      </a:lnTo>
                      <a:lnTo>
                        <a:pt x="862" y="341"/>
                      </a:lnTo>
                      <a:lnTo>
                        <a:pt x="862" y="341"/>
                      </a:lnTo>
                      <a:lnTo>
                        <a:pt x="858" y="345"/>
                      </a:lnTo>
                      <a:lnTo>
                        <a:pt x="858" y="368"/>
                      </a:lnTo>
                      <a:lnTo>
                        <a:pt x="579" y="577"/>
                      </a:lnTo>
                      <a:close/>
                    </a:path>
                  </a:pathLst>
                </a:custGeom>
                <a:solidFill>
                  <a:srgbClr val="FCFCD8"/>
                </a:solidFill>
                <a:ln w="9525">
                  <a:noFill/>
                  <a:round/>
                  <a:headEnd/>
                  <a:tailEnd/>
                </a:ln>
              </p:spPr>
              <p:txBody>
                <a:bodyPr/>
                <a:lstStyle/>
                <a:p>
                  <a:endParaRPr lang="en-US">
                    <a:solidFill>
                      <a:srgbClr val="FFFFFF"/>
                    </a:solidFill>
                  </a:endParaRPr>
                </a:p>
              </p:txBody>
            </p:sp>
            <p:sp>
              <p:nvSpPr>
                <p:cNvPr id="358" name="Freeform 9"/>
                <p:cNvSpPr>
                  <a:spLocks noChangeAspect="1"/>
                </p:cNvSpPr>
                <p:nvPr/>
              </p:nvSpPr>
              <p:spPr bwMode="auto">
                <a:xfrm>
                  <a:off x="488" y="2934"/>
                  <a:ext cx="575" cy="129"/>
                </a:xfrm>
                <a:custGeom>
                  <a:avLst/>
                  <a:gdLst/>
                  <a:ahLst/>
                  <a:cxnLst>
                    <a:cxn ang="0">
                      <a:pos x="0" y="0"/>
                    </a:cxn>
                    <a:cxn ang="0">
                      <a:pos x="0" y="0"/>
                    </a:cxn>
                    <a:cxn ang="0">
                      <a:pos x="575" y="129"/>
                    </a:cxn>
                    <a:cxn ang="0">
                      <a:pos x="575" y="129"/>
                    </a:cxn>
                    <a:cxn ang="0">
                      <a:pos x="0" y="0"/>
                    </a:cxn>
                    <a:cxn ang="0">
                      <a:pos x="0" y="0"/>
                    </a:cxn>
                    <a:cxn ang="0">
                      <a:pos x="0" y="0"/>
                    </a:cxn>
                    <a:cxn ang="0">
                      <a:pos x="0" y="0"/>
                    </a:cxn>
                    <a:cxn ang="0">
                      <a:pos x="0" y="0"/>
                    </a:cxn>
                    <a:cxn ang="0">
                      <a:pos x="0" y="0"/>
                    </a:cxn>
                    <a:cxn ang="0">
                      <a:pos x="0" y="0"/>
                    </a:cxn>
                    <a:cxn ang="0">
                      <a:pos x="0" y="0"/>
                    </a:cxn>
                  </a:cxnLst>
                  <a:rect l="0" t="0" r="r" b="b"/>
                  <a:pathLst>
                    <a:path w="575" h="129">
                      <a:moveTo>
                        <a:pt x="0" y="0"/>
                      </a:moveTo>
                      <a:lnTo>
                        <a:pt x="0" y="0"/>
                      </a:lnTo>
                      <a:lnTo>
                        <a:pt x="575" y="129"/>
                      </a:lnTo>
                      <a:lnTo>
                        <a:pt x="575" y="129"/>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59" name="Freeform 10"/>
                <p:cNvSpPr>
                  <a:spLocks noChangeAspect="1"/>
                </p:cNvSpPr>
                <p:nvPr/>
              </p:nvSpPr>
              <p:spPr bwMode="auto">
                <a:xfrm>
                  <a:off x="488" y="2911"/>
                  <a:ext cx="1" cy="23"/>
                </a:xfrm>
                <a:custGeom>
                  <a:avLst/>
                  <a:gdLst/>
                  <a:ahLst/>
                  <a:cxnLst>
                    <a:cxn ang="0">
                      <a:pos x="0" y="4"/>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4"/>
                    </a:cxn>
                  </a:cxnLst>
                  <a:rect l="0" t="0" r="r" b="b"/>
                  <a:pathLst>
                    <a:path h="23">
                      <a:moveTo>
                        <a:pt x="0" y="4"/>
                      </a:moveTo>
                      <a:lnTo>
                        <a:pt x="0" y="0"/>
                      </a:lnTo>
                      <a:lnTo>
                        <a:pt x="0" y="23"/>
                      </a:lnTo>
                      <a:lnTo>
                        <a:pt x="0" y="23"/>
                      </a:lnTo>
                      <a:lnTo>
                        <a:pt x="0" y="0"/>
                      </a:lnTo>
                      <a:lnTo>
                        <a:pt x="0" y="0"/>
                      </a:lnTo>
                      <a:lnTo>
                        <a:pt x="0" y="0"/>
                      </a:lnTo>
                      <a:lnTo>
                        <a:pt x="0" y="0"/>
                      </a:lnTo>
                      <a:lnTo>
                        <a:pt x="0" y="0"/>
                      </a:lnTo>
                      <a:lnTo>
                        <a:pt x="0" y="0"/>
                      </a:lnTo>
                      <a:lnTo>
                        <a:pt x="0" y="0"/>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360" name="Freeform 11"/>
                <p:cNvSpPr>
                  <a:spLocks noChangeAspect="1"/>
                </p:cNvSpPr>
                <p:nvPr/>
              </p:nvSpPr>
              <p:spPr bwMode="auto">
                <a:xfrm>
                  <a:off x="480" y="2907"/>
                  <a:ext cx="8" cy="8"/>
                </a:xfrm>
                <a:custGeom>
                  <a:avLst/>
                  <a:gdLst/>
                  <a:ahLst/>
                  <a:cxnLst>
                    <a:cxn ang="0">
                      <a:pos x="0" y="0"/>
                    </a:cxn>
                    <a:cxn ang="0">
                      <a:pos x="0" y="0"/>
                    </a:cxn>
                    <a:cxn ang="0">
                      <a:pos x="4" y="4"/>
                    </a:cxn>
                    <a:cxn ang="0">
                      <a:pos x="4" y="4"/>
                    </a:cxn>
                    <a:cxn ang="0">
                      <a:pos x="4" y="8"/>
                    </a:cxn>
                    <a:cxn ang="0">
                      <a:pos x="8" y="8"/>
                    </a:cxn>
                    <a:cxn ang="0">
                      <a:pos x="8" y="4"/>
                    </a:cxn>
                    <a:cxn ang="0">
                      <a:pos x="8" y="4"/>
                    </a:cxn>
                    <a:cxn ang="0">
                      <a:pos x="4" y="4"/>
                    </a:cxn>
                    <a:cxn ang="0">
                      <a:pos x="4" y="4"/>
                    </a:cxn>
                    <a:cxn ang="0">
                      <a:pos x="4" y="0"/>
                    </a:cxn>
                    <a:cxn ang="0">
                      <a:pos x="4" y="0"/>
                    </a:cxn>
                    <a:cxn ang="0">
                      <a:pos x="4" y="0"/>
                    </a:cxn>
                    <a:cxn ang="0">
                      <a:pos x="4" y="0"/>
                    </a:cxn>
                    <a:cxn ang="0">
                      <a:pos x="4" y="0"/>
                    </a:cxn>
                    <a:cxn ang="0">
                      <a:pos x="4" y="0"/>
                    </a:cxn>
                    <a:cxn ang="0">
                      <a:pos x="0" y="0"/>
                    </a:cxn>
                    <a:cxn ang="0">
                      <a:pos x="0" y="0"/>
                    </a:cxn>
                  </a:cxnLst>
                  <a:rect l="0" t="0" r="r" b="b"/>
                  <a:pathLst>
                    <a:path w="8" h="8">
                      <a:moveTo>
                        <a:pt x="0" y="0"/>
                      </a:moveTo>
                      <a:lnTo>
                        <a:pt x="0" y="0"/>
                      </a:lnTo>
                      <a:lnTo>
                        <a:pt x="4" y="4"/>
                      </a:lnTo>
                      <a:lnTo>
                        <a:pt x="4" y="4"/>
                      </a:lnTo>
                      <a:lnTo>
                        <a:pt x="4" y="8"/>
                      </a:lnTo>
                      <a:lnTo>
                        <a:pt x="8" y="8"/>
                      </a:lnTo>
                      <a:lnTo>
                        <a:pt x="8" y="4"/>
                      </a:lnTo>
                      <a:lnTo>
                        <a:pt x="8" y="4"/>
                      </a:lnTo>
                      <a:lnTo>
                        <a:pt x="4" y="4"/>
                      </a:lnTo>
                      <a:lnTo>
                        <a:pt x="4" y="4"/>
                      </a:lnTo>
                      <a:lnTo>
                        <a:pt x="4" y="0"/>
                      </a:lnTo>
                      <a:lnTo>
                        <a:pt x="4" y="0"/>
                      </a:lnTo>
                      <a:lnTo>
                        <a:pt x="4" y="0"/>
                      </a:lnTo>
                      <a:lnTo>
                        <a:pt x="4" y="0"/>
                      </a:lnTo>
                      <a:lnTo>
                        <a:pt x="4" y="0"/>
                      </a:lnTo>
                      <a:lnTo>
                        <a:pt x="4"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61" name="Freeform 12"/>
                <p:cNvSpPr>
                  <a:spLocks noChangeAspect="1"/>
                </p:cNvSpPr>
                <p:nvPr/>
              </p:nvSpPr>
              <p:spPr bwMode="auto">
                <a:xfrm>
                  <a:off x="480" y="2660"/>
                  <a:ext cx="4" cy="247"/>
                </a:xfrm>
                <a:custGeom>
                  <a:avLst/>
                  <a:gdLst/>
                  <a:ahLst/>
                  <a:cxnLst>
                    <a:cxn ang="0">
                      <a:pos x="0" y="4"/>
                    </a:cxn>
                    <a:cxn ang="0">
                      <a:pos x="0" y="4"/>
                    </a:cxn>
                    <a:cxn ang="0">
                      <a:pos x="0" y="247"/>
                    </a:cxn>
                    <a:cxn ang="0">
                      <a:pos x="4" y="247"/>
                    </a:cxn>
                    <a:cxn ang="0">
                      <a:pos x="4" y="4"/>
                    </a:cxn>
                    <a:cxn ang="0">
                      <a:pos x="4" y="4"/>
                    </a:cxn>
                    <a:cxn ang="0">
                      <a:pos x="4" y="0"/>
                    </a:cxn>
                    <a:cxn ang="0">
                      <a:pos x="0" y="4"/>
                    </a:cxn>
                    <a:cxn ang="0">
                      <a:pos x="0" y="4"/>
                    </a:cxn>
                  </a:cxnLst>
                  <a:rect l="0" t="0" r="r" b="b"/>
                  <a:pathLst>
                    <a:path w="4" h="247">
                      <a:moveTo>
                        <a:pt x="0" y="4"/>
                      </a:moveTo>
                      <a:lnTo>
                        <a:pt x="0" y="4"/>
                      </a:lnTo>
                      <a:lnTo>
                        <a:pt x="0" y="247"/>
                      </a:lnTo>
                      <a:lnTo>
                        <a:pt x="4" y="247"/>
                      </a:lnTo>
                      <a:lnTo>
                        <a:pt x="4" y="4"/>
                      </a:lnTo>
                      <a:lnTo>
                        <a:pt x="4" y="4"/>
                      </a:lnTo>
                      <a:lnTo>
                        <a:pt x="4"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362" name="Freeform 13"/>
                <p:cNvSpPr>
                  <a:spLocks noChangeAspect="1"/>
                </p:cNvSpPr>
                <p:nvPr/>
              </p:nvSpPr>
              <p:spPr bwMode="auto">
                <a:xfrm>
                  <a:off x="480" y="2653"/>
                  <a:ext cx="8" cy="7"/>
                </a:xfrm>
                <a:custGeom>
                  <a:avLst/>
                  <a:gdLst/>
                  <a:ahLst/>
                  <a:cxnLst>
                    <a:cxn ang="0">
                      <a:pos x="8" y="0"/>
                    </a:cxn>
                    <a:cxn ang="0">
                      <a:pos x="8" y="0"/>
                    </a:cxn>
                    <a:cxn ang="0">
                      <a:pos x="4" y="0"/>
                    </a:cxn>
                    <a:cxn ang="0">
                      <a:pos x="4" y="4"/>
                    </a:cxn>
                    <a:cxn ang="0">
                      <a:pos x="4" y="7"/>
                    </a:cxn>
                    <a:cxn ang="0">
                      <a:pos x="0" y="7"/>
                    </a:cxn>
                    <a:cxn ang="0">
                      <a:pos x="4" y="7"/>
                    </a:cxn>
                    <a:cxn ang="0">
                      <a:pos x="4" y="7"/>
                    </a:cxn>
                    <a:cxn ang="0">
                      <a:pos x="4" y="4"/>
                    </a:cxn>
                    <a:cxn ang="0">
                      <a:pos x="8" y="4"/>
                    </a:cxn>
                    <a:cxn ang="0">
                      <a:pos x="8" y="0"/>
                    </a:cxn>
                    <a:cxn ang="0">
                      <a:pos x="8" y="0"/>
                    </a:cxn>
                    <a:cxn ang="0">
                      <a:pos x="8" y="0"/>
                    </a:cxn>
                    <a:cxn ang="0">
                      <a:pos x="8" y="0"/>
                    </a:cxn>
                    <a:cxn ang="0">
                      <a:pos x="8" y="0"/>
                    </a:cxn>
                  </a:cxnLst>
                  <a:rect l="0" t="0" r="r" b="b"/>
                  <a:pathLst>
                    <a:path w="8" h="7">
                      <a:moveTo>
                        <a:pt x="8" y="0"/>
                      </a:moveTo>
                      <a:lnTo>
                        <a:pt x="8" y="0"/>
                      </a:lnTo>
                      <a:lnTo>
                        <a:pt x="4" y="0"/>
                      </a:lnTo>
                      <a:lnTo>
                        <a:pt x="4" y="4"/>
                      </a:lnTo>
                      <a:lnTo>
                        <a:pt x="4" y="7"/>
                      </a:lnTo>
                      <a:lnTo>
                        <a:pt x="0" y="7"/>
                      </a:lnTo>
                      <a:lnTo>
                        <a:pt x="4" y="7"/>
                      </a:lnTo>
                      <a:lnTo>
                        <a:pt x="4" y="7"/>
                      </a:lnTo>
                      <a:lnTo>
                        <a:pt x="4" y="4"/>
                      </a:lnTo>
                      <a:lnTo>
                        <a:pt x="8" y="4"/>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363" name="Freeform 14"/>
                <p:cNvSpPr>
                  <a:spLocks noChangeAspect="1"/>
                </p:cNvSpPr>
                <p:nvPr/>
              </p:nvSpPr>
              <p:spPr bwMode="auto">
                <a:xfrm>
                  <a:off x="488" y="2486"/>
                  <a:ext cx="335" cy="167"/>
                </a:xfrm>
                <a:custGeom>
                  <a:avLst/>
                  <a:gdLst/>
                  <a:ahLst/>
                  <a:cxnLst>
                    <a:cxn ang="0">
                      <a:pos x="335" y="0"/>
                    </a:cxn>
                    <a:cxn ang="0">
                      <a:pos x="335" y="0"/>
                    </a:cxn>
                    <a:cxn ang="0">
                      <a:pos x="0" y="167"/>
                    </a:cxn>
                    <a:cxn ang="0">
                      <a:pos x="0" y="167"/>
                    </a:cxn>
                    <a:cxn ang="0">
                      <a:pos x="335" y="0"/>
                    </a:cxn>
                    <a:cxn ang="0">
                      <a:pos x="335" y="0"/>
                    </a:cxn>
                    <a:cxn ang="0">
                      <a:pos x="335" y="0"/>
                    </a:cxn>
                    <a:cxn ang="0">
                      <a:pos x="335" y="0"/>
                    </a:cxn>
                    <a:cxn ang="0">
                      <a:pos x="335" y="0"/>
                    </a:cxn>
                    <a:cxn ang="0">
                      <a:pos x="335" y="0"/>
                    </a:cxn>
                    <a:cxn ang="0">
                      <a:pos x="335" y="0"/>
                    </a:cxn>
                    <a:cxn ang="0">
                      <a:pos x="335" y="0"/>
                    </a:cxn>
                  </a:cxnLst>
                  <a:rect l="0" t="0" r="r" b="b"/>
                  <a:pathLst>
                    <a:path w="335" h="167">
                      <a:moveTo>
                        <a:pt x="335" y="0"/>
                      </a:moveTo>
                      <a:lnTo>
                        <a:pt x="335" y="0"/>
                      </a:lnTo>
                      <a:lnTo>
                        <a:pt x="0" y="167"/>
                      </a:lnTo>
                      <a:lnTo>
                        <a:pt x="0" y="167"/>
                      </a:lnTo>
                      <a:lnTo>
                        <a:pt x="335" y="0"/>
                      </a:lnTo>
                      <a:lnTo>
                        <a:pt x="335" y="0"/>
                      </a:lnTo>
                      <a:lnTo>
                        <a:pt x="335" y="0"/>
                      </a:lnTo>
                      <a:lnTo>
                        <a:pt x="335" y="0"/>
                      </a:lnTo>
                      <a:lnTo>
                        <a:pt x="335" y="0"/>
                      </a:lnTo>
                      <a:lnTo>
                        <a:pt x="335" y="0"/>
                      </a:lnTo>
                      <a:lnTo>
                        <a:pt x="335" y="0"/>
                      </a:lnTo>
                      <a:lnTo>
                        <a:pt x="335" y="0"/>
                      </a:lnTo>
                      <a:close/>
                    </a:path>
                  </a:pathLst>
                </a:custGeom>
                <a:solidFill>
                  <a:srgbClr val="000000"/>
                </a:solidFill>
                <a:ln w="9525">
                  <a:noFill/>
                  <a:round/>
                  <a:headEnd/>
                  <a:tailEnd/>
                </a:ln>
              </p:spPr>
              <p:txBody>
                <a:bodyPr/>
                <a:lstStyle/>
                <a:p>
                  <a:endParaRPr lang="en-US">
                    <a:solidFill>
                      <a:srgbClr val="FFFFFF"/>
                    </a:solidFill>
                  </a:endParaRPr>
                </a:p>
              </p:txBody>
            </p:sp>
            <p:sp>
              <p:nvSpPr>
                <p:cNvPr id="364" name="Freeform 15"/>
                <p:cNvSpPr>
                  <a:spLocks noChangeAspect="1"/>
                </p:cNvSpPr>
                <p:nvPr/>
              </p:nvSpPr>
              <p:spPr bwMode="auto">
                <a:xfrm>
                  <a:off x="823" y="2486"/>
                  <a:ext cx="523" cy="87"/>
                </a:xfrm>
                <a:custGeom>
                  <a:avLst/>
                  <a:gdLst/>
                  <a:ahLst/>
                  <a:cxnLst>
                    <a:cxn ang="0">
                      <a:pos x="519" y="83"/>
                    </a:cxn>
                    <a:cxn ang="0">
                      <a:pos x="519" y="83"/>
                    </a:cxn>
                    <a:cxn ang="0">
                      <a:pos x="0" y="0"/>
                    </a:cxn>
                    <a:cxn ang="0">
                      <a:pos x="0" y="0"/>
                    </a:cxn>
                    <a:cxn ang="0">
                      <a:pos x="519" y="87"/>
                    </a:cxn>
                    <a:cxn ang="0">
                      <a:pos x="519" y="87"/>
                    </a:cxn>
                    <a:cxn ang="0">
                      <a:pos x="519" y="87"/>
                    </a:cxn>
                    <a:cxn ang="0">
                      <a:pos x="523" y="87"/>
                    </a:cxn>
                    <a:cxn ang="0">
                      <a:pos x="523" y="83"/>
                    </a:cxn>
                    <a:cxn ang="0">
                      <a:pos x="523" y="83"/>
                    </a:cxn>
                    <a:cxn ang="0">
                      <a:pos x="519" y="83"/>
                    </a:cxn>
                    <a:cxn ang="0">
                      <a:pos x="519" y="83"/>
                    </a:cxn>
                  </a:cxnLst>
                  <a:rect l="0" t="0" r="r" b="b"/>
                  <a:pathLst>
                    <a:path w="523" h="87">
                      <a:moveTo>
                        <a:pt x="519" y="83"/>
                      </a:moveTo>
                      <a:lnTo>
                        <a:pt x="519" y="83"/>
                      </a:lnTo>
                      <a:lnTo>
                        <a:pt x="0" y="0"/>
                      </a:lnTo>
                      <a:lnTo>
                        <a:pt x="0" y="0"/>
                      </a:lnTo>
                      <a:lnTo>
                        <a:pt x="519" y="87"/>
                      </a:lnTo>
                      <a:lnTo>
                        <a:pt x="519" y="87"/>
                      </a:lnTo>
                      <a:lnTo>
                        <a:pt x="519" y="87"/>
                      </a:lnTo>
                      <a:lnTo>
                        <a:pt x="523" y="87"/>
                      </a:lnTo>
                      <a:lnTo>
                        <a:pt x="523" y="83"/>
                      </a:lnTo>
                      <a:lnTo>
                        <a:pt x="523" y="83"/>
                      </a:lnTo>
                      <a:lnTo>
                        <a:pt x="519" y="83"/>
                      </a:lnTo>
                      <a:lnTo>
                        <a:pt x="519" y="83"/>
                      </a:lnTo>
                      <a:close/>
                    </a:path>
                  </a:pathLst>
                </a:custGeom>
                <a:solidFill>
                  <a:srgbClr val="000000"/>
                </a:solidFill>
                <a:ln w="9525">
                  <a:noFill/>
                  <a:round/>
                  <a:headEnd/>
                  <a:tailEnd/>
                </a:ln>
              </p:spPr>
              <p:txBody>
                <a:bodyPr/>
                <a:lstStyle/>
                <a:p>
                  <a:endParaRPr lang="en-US">
                    <a:solidFill>
                      <a:srgbClr val="FFFFFF"/>
                    </a:solidFill>
                  </a:endParaRPr>
                </a:p>
              </p:txBody>
            </p:sp>
            <p:sp>
              <p:nvSpPr>
                <p:cNvPr id="365" name="Freeform 16"/>
                <p:cNvSpPr>
                  <a:spLocks noChangeAspect="1"/>
                </p:cNvSpPr>
                <p:nvPr/>
              </p:nvSpPr>
              <p:spPr bwMode="auto">
                <a:xfrm>
                  <a:off x="1342" y="2573"/>
                  <a:ext cx="4" cy="4"/>
                </a:xfrm>
                <a:custGeom>
                  <a:avLst/>
                  <a:gdLst/>
                  <a:ahLst/>
                  <a:cxnLst>
                    <a:cxn ang="0">
                      <a:pos x="4" y="4"/>
                    </a:cxn>
                    <a:cxn ang="0">
                      <a:pos x="4" y="4"/>
                    </a:cxn>
                    <a:cxn ang="0">
                      <a:pos x="4" y="4"/>
                    </a:cxn>
                    <a:cxn ang="0">
                      <a:pos x="4" y="0"/>
                    </a:cxn>
                    <a:cxn ang="0">
                      <a:pos x="4" y="0"/>
                    </a:cxn>
                    <a:cxn ang="0">
                      <a:pos x="0" y="0"/>
                    </a:cxn>
                    <a:cxn ang="0">
                      <a:pos x="0" y="0"/>
                    </a:cxn>
                    <a:cxn ang="0">
                      <a:pos x="0" y="0"/>
                    </a:cxn>
                    <a:cxn ang="0">
                      <a:pos x="4" y="0"/>
                    </a:cxn>
                    <a:cxn ang="0">
                      <a:pos x="4" y="4"/>
                    </a:cxn>
                    <a:cxn ang="0">
                      <a:pos x="4" y="4"/>
                    </a:cxn>
                    <a:cxn ang="0">
                      <a:pos x="4" y="4"/>
                    </a:cxn>
                    <a:cxn ang="0">
                      <a:pos x="4" y="4"/>
                    </a:cxn>
                    <a:cxn ang="0">
                      <a:pos x="4" y="4"/>
                    </a:cxn>
                    <a:cxn ang="0">
                      <a:pos x="4" y="4"/>
                    </a:cxn>
                  </a:cxnLst>
                  <a:rect l="0" t="0" r="r" b="b"/>
                  <a:pathLst>
                    <a:path w="4" h="4">
                      <a:moveTo>
                        <a:pt x="4" y="4"/>
                      </a:moveTo>
                      <a:lnTo>
                        <a:pt x="4" y="4"/>
                      </a:lnTo>
                      <a:lnTo>
                        <a:pt x="4" y="4"/>
                      </a:lnTo>
                      <a:lnTo>
                        <a:pt x="4" y="0"/>
                      </a:lnTo>
                      <a:lnTo>
                        <a:pt x="4" y="0"/>
                      </a:lnTo>
                      <a:lnTo>
                        <a:pt x="0" y="0"/>
                      </a:lnTo>
                      <a:lnTo>
                        <a:pt x="0" y="0"/>
                      </a:lnTo>
                      <a:lnTo>
                        <a:pt x="0" y="0"/>
                      </a:lnTo>
                      <a:lnTo>
                        <a:pt x="4" y="0"/>
                      </a:lnTo>
                      <a:lnTo>
                        <a:pt x="4" y="4"/>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366" name="Freeform 17"/>
                <p:cNvSpPr>
                  <a:spLocks noChangeAspect="1"/>
                </p:cNvSpPr>
                <p:nvPr/>
              </p:nvSpPr>
              <p:spPr bwMode="auto">
                <a:xfrm>
                  <a:off x="1346" y="2577"/>
                  <a:ext cx="1" cy="243"/>
                </a:xfrm>
                <a:custGeom>
                  <a:avLst/>
                  <a:gdLst/>
                  <a:ahLst/>
                  <a:cxnLst>
                    <a:cxn ang="0">
                      <a:pos x="0" y="243"/>
                    </a:cxn>
                    <a:cxn ang="0">
                      <a:pos x="0" y="243"/>
                    </a:cxn>
                    <a:cxn ang="0">
                      <a:pos x="0" y="0"/>
                    </a:cxn>
                    <a:cxn ang="0">
                      <a:pos x="0" y="0"/>
                    </a:cxn>
                    <a:cxn ang="0">
                      <a:pos x="0" y="243"/>
                    </a:cxn>
                    <a:cxn ang="0">
                      <a:pos x="0" y="243"/>
                    </a:cxn>
                    <a:cxn ang="0">
                      <a:pos x="0" y="243"/>
                    </a:cxn>
                    <a:cxn ang="0">
                      <a:pos x="0" y="243"/>
                    </a:cxn>
                    <a:cxn ang="0">
                      <a:pos x="0" y="243"/>
                    </a:cxn>
                  </a:cxnLst>
                  <a:rect l="0" t="0" r="r" b="b"/>
                  <a:pathLst>
                    <a:path h="243">
                      <a:moveTo>
                        <a:pt x="0" y="243"/>
                      </a:moveTo>
                      <a:lnTo>
                        <a:pt x="0" y="243"/>
                      </a:lnTo>
                      <a:lnTo>
                        <a:pt x="0" y="0"/>
                      </a:lnTo>
                      <a:lnTo>
                        <a:pt x="0" y="0"/>
                      </a:lnTo>
                      <a:lnTo>
                        <a:pt x="0" y="243"/>
                      </a:lnTo>
                      <a:lnTo>
                        <a:pt x="0" y="243"/>
                      </a:lnTo>
                      <a:lnTo>
                        <a:pt x="0" y="243"/>
                      </a:lnTo>
                      <a:lnTo>
                        <a:pt x="0" y="243"/>
                      </a:lnTo>
                      <a:lnTo>
                        <a:pt x="0" y="243"/>
                      </a:lnTo>
                      <a:close/>
                    </a:path>
                  </a:pathLst>
                </a:custGeom>
                <a:solidFill>
                  <a:srgbClr val="000000"/>
                </a:solidFill>
                <a:ln w="9525">
                  <a:noFill/>
                  <a:round/>
                  <a:headEnd/>
                  <a:tailEnd/>
                </a:ln>
              </p:spPr>
              <p:txBody>
                <a:bodyPr/>
                <a:lstStyle/>
                <a:p>
                  <a:endParaRPr lang="en-US">
                    <a:solidFill>
                      <a:srgbClr val="FFFFFF"/>
                    </a:solidFill>
                  </a:endParaRPr>
                </a:p>
              </p:txBody>
            </p:sp>
            <p:sp>
              <p:nvSpPr>
                <p:cNvPr id="367" name="Freeform 18"/>
                <p:cNvSpPr>
                  <a:spLocks noChangeAspect="1"/>
                </p:cNvSpPr>
                <p:nvPr/>
              </p:nvSpPr>
              <p:spPr bwMode="auto">
                <a:xfrm>
                  <a:off x="1342" y="2820"/>
                  <a:ext cx="4" cy="11"/>
                </a:xfrm>
                <a:custGeom>
                  <a:avLst/>
                  <a:gdLst/>
                  <a:ahLst/>
                  <a:cxnLst>
                    <a:cxn ang="0">
                      <a:pos x="4" y="11"/>
                    </a:cxn>
                    <a:cxn ang="0">
                      <a:pos x="0" y="11"/>
                    </a:cxn>
                    <a:cxn ang="0">
                      <a:pos x="4" y="7"/>
                    </a:cxn>
                    <a:cxn ang="0">
                      <a:pos x="4" y="7"/>
                    </a:cxn>
                    <a:cxn ang="0">
                      <a:pos x="4" y="4"/>
                    </a:cxn>
                    <a:cxn ang="0">
                      <a:pos x="4" y="0"/>
                    </a:cxn>
                    <a:cxn ang="0">
                      <a:pos x="4" y="0"/>
                    </a:cxn>
                    <a:cxn ang="0">
                      <a:pos x="4" y="4"/>
                    </a:cxn>
                    <a:cxn ang="0">
                      <a:pos x="4" y="7"/>
                    </a:cxn>
                    <a:cxn ang="0">
                      <a:pos x="0" y="7"/>
                    </a:cxn>
                    <a:cxn ang="0">
                      <a:pos x="0" y="11"/>
                    </a:cxn>
                    <a:cxn ang="0">
                      <a:pos x="0" y="11"/>
                    </a:cxn>
                    <a:cxn ang="0">
                      <a:pos x="0" y="11"/>
                    </a:cxn>
                    <a:cxn ang="0">
                      <a:pos x="0" y="11"/>
                    </a:cxn>
                    <a:cxn ang="0">
                      <a:pos x="0" y="11"/>
                    </a:cxn>
                    <a:cxn ang="0">
                      <a:pos x="0" y="11"/>
                    </a:cxn>
                    <a:cxn ang="0">
                      <a:pos x="0" y="11"/>
                    </a:cxn>
                    <a:cxn ang="0">
                      <a:pos x="4" y="11"/>
                    </a:cxn>
                  </a:cxnLst>
                  <a:rect l="0" t="0" r="r" b="b"/>
                  <a:pathLst>
                    <a:path w="4" h="11">
                      <a:moveTo>
                        <a:pt x="4" y="11"/>
                      </a:moveTo>
                      <a:lnTo>
                        <a:pt x="0" y="11"/>
                      </a:lnTo>
                      <a:lnTo>
                        <a:pt x="4" y="7"/>
                      </a:lnTo>
                      <a:lnTo>
                        <a:pt x="4" y="7"/>
                      </a:lnTo>
                      <a:lnTo>
                        <a:pt x="4" y="4"/>
                      </a:lnTo>
                      <a:lnTo>
                        <a:pt x="4" y="0"/>
                      </a:lnTo>
                      <a:lnTo>
                        <a:pt x="4" y="0"/>
                      </a:lnTo>
                      <a:lnTo>
                        <a:pt x="4" y="4"/>
                      </a:lnTo>
                      <a:lnTo>
                        <a:pt x="4" y="7"/>
                      </a:lnTo>
                      <a:lnTo>
                        <a:pt x="0" y="7"/>
                      </a:lnTo>
                      <a:lnTo>
                        <a:pt x="0" y="11"/>
                      </a:lnTo>
                      <a:lnTo>
                        <a:pt x="0" y="11"/>
                      </a:lnTo>
                      <a:lnTo>
                        <a:pt x="0" y="11"/>
                      </a:lnTo>
                      <a:lnTo>
                        <a:pt x="0" y="11"/>
                      </a:lnTo>
                      <a:lnTo>
                        <a:pt x="0" y="11"/>
                      </a:lnTo>
                      <a:lnTo>
                        <a:pt x="0" y="11"/>
                      </a:lnTo>
                      <a:lnTo>
                        <a:pt x="0" y="11"/>
                      </a:lnTo>
                      <a:lnTo>
                        <a:pt x="4" y="11"/>
                      </a:lnTo>
                      <a:close/>
                    </a:path>
                  </a:pathLst>
                </a:custGeom>
                <a:solidFill>
                  <a:srgbClr val="000000"/>
                </a:solidFill>
                <a:ln w="9525">
                  <a:noFill/>
                  <a:round/>
                  <a:headEnd/>
                  <a:tailEnd/>
                </a:ln>
              </p:spPr>
              <p:txBody>
                <a:bodyPr/>
                <a:lstStyle/>
                <a:p>
                  <a:endParaRPr lang="en-US">
                    <a:solidFill>
                      <a:srgbClr val="FFFFFF"/>
                    </a:solidFill>
                  </a:endParaRPr>
                </a:p>
              </p:txBody>
            </p:sp>
            <p:sp>
              <p:nvSpPr>
                <p:cNvPr id="368" name="Freeform 19"/>
                <p:cNvSpPr>
                  <a:spLocks noChangeAspect="1"/>
                </p:cNvSpPr>
                <p:nvPr/>
              </p:nvSpPr>
              <p:spPr bwMode="auto">
                <a:xfrm>
                  <a:off x="1342" y="2831"/>
                  <a:ext cx="4" cy="23"/>
                </a:xfrm>
                <a:custGeom>
                  <a:avLst/>
                  <a:gdLst/>
                  <a:ahLst/>
                  <a:cxnLst>
                    <a:cxn ang="0">
                      <a:pos x="0" y="23"/>
                    </a:cxn>
                    <a:cxn ang="0">
                      <a:pos x="4" y="23"/>
                    </a:cxn>
                    <a:cxn ang="0">
                      <a:pos x="4" y="0"/>
                    </a:cxn>
                    <a:cxn ang="0">
                      <a:pos x="0" y="0"/>
                    </a:cxn>
                    <a:cxn ang="0">
                      <a:pos x="0" y="23"/>
                    </a:cxn>
                    <a:cxn ang="0">
                      <a:pos x="0" y="23"/>
                    </a:cxn>
                    <a:cxn ang="0">
                      <a:pos x="0" y="23"/>
                    </a:cxn>
                    <a:cxn ang="0">
                      <a:pos x="0" y="23"/>
                    </a:cxn>
                    <a:cxn ang="0">
                      <a:pos x="0" y="23"/>
                    </a:cxn>
                    <a:cxn ang="0">
                      <a:pos x="0" y="23"/>
                    </a:cxn>
                    <a:cxn ang="0">
                      <a:pos x="4" y="23"/>
                    </a:cxn>
                    <a:cxn ang="0">
                      <a:pos x="0" y="23"/>
                    </a:cxn>
                  </a:cxnLst>
                  <a:rect l="0" t="0" r="r" b="b"/>
                  <a:pathLst>
                    <a:path w="4" h="23">
                      <a:moveTo>
                        <a:pt x="0" y="23"/>
                      </a:moveTo>
                      <a:lnTo>
                        <a:pt x="4" y="23"/>
                      </a:lnTo>
                      <a:lnTo>
                        <a:pt x="4" y="0"/>
                      </a:lnTo>
                      <a:lnTo>
                        <a:pt x="0" y="0"/>
                      </a:lnTo>
                      <a:lnTo>
                        <a:pt x="0" y="23"/>
                      </a:lnTo>
                      <a:lnTo>
                        <a:pt x="0" y="23"/>
                      </a:lnTo>
                      <a:lnTo>
                        <a:pt x="0" y="23"/>
                      </a:lnTo>
                      <a:lnTo>
                        <a:pt x="0" y="23"/>
                      </a:lnTo>
                      <a:lnTo>
                        <a:pt x="0" y="23"/>
                      </a:lnTo>
                      <a:lnTo>
                        <a:pt x="0" y="23"/>
                      </a:lnTo>
                      <a:lnTo>
                        <a:pt x="4" y="23"/>
                      </a:lnTo>
                      <a:lnTo>
                        <a:pt x="0" y="23"/>
                      </a:lnTo>
                      <a:close/>
                    </a:path>
                  </a:pathLst>
                </a:custGeom>
                <a:solidFill>
                  <a:srgbClr val="000000"/>
                </a:solidFill>
                <a:ln w="9525">
                  <a:noFill/>
                  <a:round/>
                  <a:headEnd/>
                  <a:tailEnd/>
                </a:ln>
              </p:spPr>
              <p:txBody>
                <a:bodyPr/>
                <a:lstStyle/>
                <a:p>
                  <a:endParaRPr lang="en-US">
                    <a:solidFill>
                      <a:srgbClr val="FFFFFF"/>
                    </a:solidFill>
                  </a:endParaRPr>
                </a:p>
              </p:txBody>
            </p:sp>
            <p:sp>
              <p:nvSpPr>
                <p:cNvPr id="369" name="Freeform 20"/>
                <p:cNvSpPr>
                  <a:spLocks noChangeAspect="1"/>
                </p:cNvSpPr>
                <p:nvPr/>
              </p:nvSpPr>
              <p:spPr bwMode="auto">
                <a:xfrm>
                  <a:off x="1063" y="2850"/>
                  <a:ext cx="283" cy="213"/>
                </a:xfrm>
                <a:custGeom>
                  <a:avLst/>
                  <a:gdLst/>
                  <a:ahLst/>
                  <a:cxnLst>
                    <a:cxn ang="0">
                      <a:pos x="0" y="213"/>
                    </a:cxn>
                    <a:cxn ang="0">
                      <a:pos x="0" y="213"/>
                    </a:cxn>
                    <a:cxn ang="0">
                      <a:pos x="283" y="4"/>
                    </a:cxn>
                    <a:cxn ang="0">
                      <a:pos x="279" y="0"/>
                    </a:cxn>
                    <a:cxn ang="0">
                      <a:pos x="0" y="213"/>
                    </a:cxn>
                    <a:cxn ang="0">
                      <a:pos x="0" y="213"/>
                    </a:cxn>
                    <a:cxn ang="0">
                      <a:pos x="0" y="213"/>
                    </a:cxn>
                    <a:cxn ang="0">
                      <a:pos x="0" y="213"/>
                    </a:cxn>
                    <a:cxn ang="0">
                      <a:pos x="0" y="213"/>
                    </a:cxn>
                    <a:cxn ang="0">
                      <a:pos x="0" y="213"/>
                    </a:cxn>
                    <a:cxn ang="0">
                      <a:pos x="0" y="213"/>
                    </a:cxn>
                    <a:cxn ang="0">
                      <a:pos x="0" y="213"/>
                    </a:cxn>
                  </a:cxnLst>
                  <a:rect l="0" t="0" r="r" b="b"/>
                  <a:pathLst>
                    <a:path w="283" h="213">
                      <a:moveTo>
                        <a:pt x="0" y="213"/>
                      </a:moveTo>
                      <a:lnTo>
                        <a:pt x="0" y="213"/>
                      </a:lnTo>
                      <a:lnTo>
                        <a:pt x="283" y="4"/>
                      </a:lnTo>
                      <a:lnTo>
                        <a:pt x="279" y="0"/>
                      </a:lnTo>
                      <a:lnTo>
                        <a:pt x="0" y="213"/>
                      </a:lnTo>
                      <a:lnTo>
                        <a:pt x="0" y="213"/>
                      </a:lnTo>
                      <a:lnTo>
                        <a:pt x="0" y="213"/>
                      </a:lnTo>
                      <a:lnTo>
                        <a:pt x="0" y="213"/>
                      </a:lnTo>
                      <a:lnTo>
                        <a:pt x="0" y="213"/>
                      </a:lnTo>
                      <a:lnTo>
                        <a:pt x="0" y="213"/>
                      </a:lnTo>
                      <a:lnTo>
                        <a:pt x="0" y="213"/>
                      </a:lnTo>
                      <a:lnTo>
                        <a:pt x="0" y="213"/>
                      </a:lnTo>
                      <a:close/>
                    </a:path>
                  </a:pathLst>
                </a:custGeom>
                <a:solidFill>
                  <a:srgbClr val="000000"/>
                </a:solidFill>
                <a:ln w="9525">
                  <a:noFill/>
                  <a:round/>
                  <a:headEnd/>
                  <a:tailEnd/>
                </a:ln>
              </p:spPr>
              <p:txBody>
                <a:bodyPr/>
                <a:lstStyle/>
                <a:p>
                  <a:endParaRPr lang="en-US">
                    <a:solidFill>
                      <a:srgbClr val="FFFFFF"/>
                    </a:solidFill>
                  </a:endParaRPr>
                </a:p>
              </p:txBody>
            </p:sp>
            <p:sp>
              <p:nvSpPr>
                <p:cNvPr id="370" name="Freeform 21"/>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close/>
                    </a:path>
                  </a:pathLst>
                </a:custGeom>
                <a:solidFill>
                  <a:srgbClr val="000000"/>
                </a:solidFill>
                <a:ln w="9525">
                  <a:noFill/>
                  <a:round/>
                  <a:headEnd/>
                  <a:tailEnd/>
                </a:ln>
              </p:spPr>
              <p:txBody>
                <a:bodyPr/>
                <a:lstStyle/>
                <a:p>
                  <a:endParaRPr lang="en-US">
                    <a:solidFill>
                      <a:srgbClr val="FFFFFF"/>
                    </a:solidFill>
                  </a:endParaRPr>
                </a:p>
              </p:txBody>
            </p:sp>
            <p:sp>
              <p:nvSpPr>
                <p:cNvPr id="371" name="Freeform 22"/>
                <p:cNvSpPr>
                  <a:spLocks noChangeAspect="1"/>
                </p:cNvSpPr>
                <p:nvPr/>
              </p:nvSpPr>
              <p:spPr bwMode="auto">
                <a:xfrm>
                  <a:off x="1063" y="2831"/>
                  <a:ext cx="283" cy="232"/>
                </a:xfrm>
                <a:custGeom>
                  <a:avLst/>
                  <a:gdLst/>
                  <a:ahLst/>
                  <a:cxnLst>
                    <a:cxn ang="0">
                      <a:pos x="0" y="209"/>
                    </a:cxn>
                    <a:cxn ang="0">
                      <a:pos x="283" y="0"/>
                    </a:cxn>
                    <a:cxn ang="0">
                      <a:pos x="283" y="23"/>
                    </a:cxn>
                    <a:cxn ang="0">
                      <a:pos x="0" y="232"/>
                    </a:cxn>
                    <a:cxn ang="0">
                      <a:pos x="0" y="209"/>
                    </a:cxn>
                  </a:cxnLst>
                  <a:rect l="0" t="0" r="r" b="b"/>
                  <a:pathLst>
                    <a:path w="283" h="232">
                      <a:moveTo>
                        <a:pt x="0" y="209"/>
                      </a:moveTo>
                      <a:lnTo>
                        <a:pt x="283" y="0"/>
                      </a:lnTo>
                      <a:lnTo>
                        <a:pt x="283" y="23"/>
                      </a:lnTo>
                      <a:lnTo>
                        <a:pt x="0" y="232"/>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2" name="Freeform 23"/>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close/>
                    </a:path>
                  </a:pathLst>
                </a:custGeom>
                <a:solidFill>
                  <a:srgbClr val="FFE5CC"/>
                </a:solidFill>
                <a:ln w="9525">
                  <a:noFill/>
                  <a:round/>
                  <a:headEnd/>
                  <a:tailEnd/>
                </a:ln>
              </p:spPr>
              <p:txBody>
                <a:bodyPr/>
                <a:lstStyle/>
                <a:p>
                  <a:endParaRPr lang="en-US">
                    <a:solidFill>
                      <a:srgbClr val="FFFFFF"/>
                    </a:solidFill>
                  </a:endParaRPr>
                </a:p>
              </p:txBody>
            </p:sp>
            <p:sp>
              <p:nvSpPr>
                <p:cNvPr id="373" name="Freeform 24"/>
                <p:cNvSpPr>
                  <a:spLocks noChangeAspect="1"/>
                </p:cNvSpPr>
                <p:nvPr/>
              </p:nvSpPr>
              <p:spPr bwMode="auto">
                <a:xfrm>
                  <a:off x="1063" y="2573"/>
                  <a:ext cx="283" cy="467"/>
                </a:xfrm>
                <a:custGeom>
                  <a:avLst/>
                  <a:gdLst/>
                  <a:ahLst/>
                  <a:cxnLst>
                    <a:cxn ang="0">
                      <a:pos x="0" y="209"/>
                    </a:cxn>
                    <a:cxn ang="0">
                      <a:pos x="279" y="0"/>
                    </a:cxn>
                    <a:cxn ang="0">
                      <a:pos x="279" y="0"/>
                    </a:cxn>
                    <a:cxn ang="0">
                      <a:pos x="283" y="0"/>
                    </a:cxn>
                    <a:cxn ang="0">
                      <a:pos x="283" y="4"/>
                    </a:cxn>
                    <a:cxn ang="0">
                      <a:pos x="283" y="4"/>
                    </a:cxn>
                    <a:cxn ang="0">
                      <a:pos x="283" y="247"/>
                    </a:cxn>
                    <a:cxn ang="0">
                      <a:pos x="283" y="251"/>
                    </a:cxn>
                    <a:cxn ang="0">
                      <a:pos x="283" y="254"/>
                    </a:cxn>
                    <a:cxn ang="0">
                      <a:pos x="279" y="254"/>
                    </a:cxn>
                    <a:cxn ang="0">
                      <a:pos x="279" y="258"/>
                    </a:cxn>
                    <a:cxn ang="0">
                      <a:pos x="0" y="467"/>
                    </a:cxn>
                    <a:cxn ang="0">
                      <a:pos x="0" y="467"/>
                    </a:cxn>
                    <a:cxn ang="0">
                      <a:pos x="0" y="467"/>
                    </a:cxn>
                    <a:cxn ang="0">
                      <a:pos x="0" y="463"/>
                    </a:cxn>
                    <a:cxn ang="0">
                      <a:pos x="0" y="463"/>
                    </a:cxn>
                    <a:cxn ang="0">
                      <a:pos x="0" y="220"/>
                    </a:cxn>
                    <a:cxn ang="0">
                      <a:pos x="0" y="216"/>
                    </a:cxn>
                    <a:cxn ang="0">
                      <a:pos x="0" y="213"/>
                    </a:cxn>
                    <a:cxn ang="0">
                      <a:pos x="0" y="213"/>
                    </a:cxn>
                    <a:cxn ang="0">
                      <a:pos x="0" y="209"/>
                    </a:cxn>
                  </a:cxnLst>
                  <a:rect l="0" t="0" r="r" b="b"/>
                  <a:pathLst>
                    <a:path w="283" h="467">
                      <a:moveTo>
                        <a:pt x="0" y="209"/>
                      </a:moveTo>
                      <a:lnTo>
                        <a:pt x="279" y="0"/>
                      </a:lnTo>
                      <a:lnTo>
                        <a:pt x="279" y="0"/>
                      </a:lnTo>
                      <a:lnTo>
                        <a:pt x="283" y="0"/>
                      </a:lnTo>
                      <a:lnTo>
                        <a:pt x="283" y="4"/>
                      </a:lnTo>
                      <a:lnTo>
                        <a:pt x="283" y="4"/>
                      </a:lnTo>
                      <a:lnTo>
                        <a:pt x="283" y="247"/>
                      </a:lnTo>
                      <a:lnTo>
                        <a:pt x="283" y="251"/>
                      </a:lnTo>
                      <a:lnTo>
                        <a:pt x="283" y="254"/>
                      </a:lnTo>
                      <a:lnTo>
                        <a:pt x="279" y="254"/>
                      </a:lnTo>
                      <a:lnTo>
                        <a:pt x="279" y="258"/>
                      </a:lnTo>
                      <a:lnTo>
                        <a:pt x="0" y="467"/>
                      </a:lnTo>
                      <a:lnTo>
                        <a:pt x="0" y="467"/>
                      </a:lnTo>
                      <a:lnTo>
                        <a:pt x="0" y="467"/>
                      </a:lnTo>
                      <a:lnTo>
                        <a:pt x="0" y="463"/>
                      </a:lnTo>
                      <a:lnTo>
                        <a:pt x="0" y="463"/>
                      </a:lnTo>
                      <a:lnTo>
                        <a:pt x="0" y="220"/>
                      </a:lnTo>
                      <a:lnTo>
                        <a:pt x="0" y="216"/>
                      </a:lnTo>
                      <a:lnTo>
                        <a:pt x="0" y="213"/>
                      </a:lnTo>
                      <a:lnTo>
                        <a:pt x="0" y="213"/>
                      </a:lnTo>
                      <a:lnTo>
                        <a:pt x="0" y="20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4" name="Freeform 25"/>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close/>
                    </a:path>
                  </a:pathLst>
                </a:custGeom>
                <a:solidFill>
                  <a:srgbClr val="F7F7E0"/>
                </a:solidFill>
                <a:ln w="9525">
                  <a:noFill/>
                  <a:round/>
                  <a:headEnd/>
                  <a:tailEnd/>
                </a:ln>
              </p:spPr>
              <p:txBody>
                <a:bodyPr/>
                <a:lstStyle/>
                <a:p>
                  <a:endParaRPr lang="en-US">
                    <a:solidFill>
                      <a:srgbClr val="FFFFFF"/>
                    </a:solidFill>
                  </a:endParaRPr>
                </a:p>
              </p:txBody>
            </p:sp>
            <p:sp>
              <p:nvSpPr>
                <p:cNvPr id="375" name="Freeform 26"/>
                <p:cNvSpPr>
                  <a:spLocks noChangeAspect="1"/>
                </p:cNvSpPr>
                <p:nvPr/>
              </p:nvSpPr>
              <p:spPr bwMode="auto">
                <a:xfrm>
                  <a:off x="1063" y="2577"/>
                  <a:ext cx="283" cy="459"/>
                </a:xfrm>
                <a:custGeom>
                  <a:avLst/>
                  <a:gdLst/>
                  <a:ahLst/>
                  <a:cxnLst>
                    <a:cxn ang="0">
                      <a:pos x="4" y="205"/>
                    </a:cxn>
                    <a:cxn ang="0">
                      <a:pos x="279" y="0"/>
                    </a:cxn>
                    <a:cxn ang="0">
                      <a:pos x="279" y="0"/>
                    </a:cxn>
                    <a:cxn ang="0">
                      <a:pos x="279" y="0"/>
                    </a:cxn>
                    <a:cxn ang="0">
                      <a:pos x="283" y="4"/>
                    </a:cxn>
                    <a:cxn ang="0">
                      <a:pos x="283" y="7"/>
                    </a:cxn>
                    <a:cxn ang="0">
                      <a:pos x="283" y="243"/>
                    </a:cxn>
                    <a:cxn ang="0">
                      <a:pos x="283" y="247"/>
                    </a:cxn>
                    <a:cxn ang="0">
                      <a:pos x="279" y="250"/>
                    </a:cxn>
                    <a:cxn ang="0">
                      <a:pos x="279" y="250"/>
                    </a:cxn>
                    <a:cxn ang="0">
                      <a:pos x="279" y="254"/>
                    </a:cxn>
                    <a:cxn ang="0">
                      <a:pos x="4" y="459"/>
                    </a:cxn>
                    <a:cxn ang="0">
                      <a:pos x="4" y="459"/>
                    </a:cxn>
                    <a:cxn ang="0">
                      <a:pos x="4" y="459"/>
                    </a:cxn>
                    <a:cxn ang="0">
                      <a:pos x="0" y="455"/>
                    </a:cxn>
                    <a:cxn ang="0">
                      <a:pos x="0" y="452"/>
                    </a:cxn>
                    <a:cxn ang="0">
                      <a:pos x="0" y="216"/>
                    </a:cxn>
                    <a:cxn ang="0">
                      <a:pos x="0" y="212"/>
                    </a:cxn>
                    <a:cxn ang="0">
                      <a:pos x="4" y="209"/>
                    </a:cxn>
                    <a:cxn ang="0">
                      <a:pos x="4" y="209"/>
                    </a:cxn>
                    <a:cxn ang="0">
                      <a:pos x="4" y="205"/>
                    </a:cxn>
                  </a:cxnLst>
                  <a:rect l="0" t="0" r="r" b="b"/>
                  <a:pathLst>
                    <a:path w="283" h="459">
                      <a:moveTo>
                        <a:pt x="4" y="205"/>
                      </a:moveTo>
                      <a:lnTo>
                        <a:pt x="279" y="0"/>
                      </a:lnTo>
                      <a:lnTo>
                        <a:pt x="279" y="0"/>
                      </a:lnTo>
                      <a:lnTo>
                        <a:pt x="279" y="0"/>
                      </a:lnTo>
                      <a:lnTo>
                        <a:pt x="283" y="4"/>
                      </a:lnTo>
                      <a:lnTo>
                        <a:pt x="283" y="7"/>
                      </a:lnTo>
                      <a:lnTo>
                        <a:pt x="283" y="243"/>
                      </a:lnTo>
                      <a:lnTo>
                        <a:pt x="283" y="247"/>
                      </a:lnTo>
                      <a:lnTo>
                        <a:pt x="279" y="250"/>
                      </a:lnTo>
                      <a:lnTo>
                        <a:pt x="279" y="250"/>
                      </a:lnTo>
                      <a:lnTo>
                        <a:pt x="279" y="254"/>
                      </a:lnTo>
                      <a:lnTo>
                        <a:pt x="4" y="459"/>
                      </a:lnTo>
                      <a:lnTo>
                        <a:pt x="4" y="459"/>
                      </a:lnTo>
                      <a:lnTo>
                        <a:pt x="4" y="459"/>
                      </a:lnTo>
                      <a:lnTo>
                        <a:pt x="0" y="455"/>
                      </a:lnTo>
                      <a:lnTo>
                        <a:pt x="0" y="452"/>
                      </a:lnTo>
                      <a:lnTo>
                        <a:pt x="0" y="216"/>
                      </a:lnTo>
                      <a:lnTo>
                        <a:pt x="0" y="212"/>
                      </a:lnTo>
                      <a:lnTo>
                        <a:pt x="4" y="209"/>
                      </a:lnTo>
                      <a:lnTo>
                        <a:pt x="4" y="209"/>
                      </a:lnTo>
                      <a:lnTo>
                        <a:pt x="4" y="20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76" name="Freeform 27"/>
                <p:cNvSpPr>
                  <a:spLocks noChangeAspect="1"/>
                </p:cNvSpPr>
                <p:nvPr/>
              </p:nvSpPr>
              <p:spPr bwMode="auto">
                <a:xfrm>
                  <a:off x="1063" y="2816"/>
                  <a:ext cx="283" cy="213"/>
                </a:xfrm>
                <a:custGeom>
                  <a:avLst/>
                  <a:gdLst/>
                  <a:ahLst/>
                  <a:cxnLst>
                    <a:cxn ang="0">
                      <a:pos x="279" y="0"/>
                    </a:cxn>
                    <a:cxn ang="0">
                      <a:pos x="283" y="0"/>
                    </a:cxn>
                    <a:cxn ang="0">
                      <a:pos x="0" y="209"/>
                    </a:cxn>
                    <a:cxn ang="0">
                      <a:pos x="0" y="213"/>
                    </a:cxn>
                    <a:cxn ang="0">
                      <a:pos x="283" y="0"/>
                    </a:cxn>
                    <a:cxn ang="0">
                      <a:pos x="283" y="0"/>
                    </a:cxn>
                    <a:cxn ang="0">
                      <a:pos x="283" y="0"/>
                    </a:cxn>
                    <a:cxn ang="0">
                      <a:pos x="283" y="0"/>
                    </a:cxn>
                    <a:cxn ang="0">
                      <a:pos x="283" y="0"/>
                    </a:cxn>
                    <a:cxn ang="0">
                      <a:pos x="283" y="0"/>
                    </a:cxn>
                    <a:cxn ang="0">
                      <a:pos x="283" y="0"/>
                    </a:cxn>
                    <a:cxn ang="0">
                      <a:pos x="279" y="0"/>
                    </a:cxn>
                  </a:cxnLst>
                  <a:rect l="0" t="0" r="r" b="b"/>
                  <a:pathLst>
                    <a:path w="283" h="213">
                      <a:moveTo>
                        <a:pt x="279" y="0"/>
                      </a:moveTo>
                      <a:lnTo>
                        <a:pt x="283" y="0"/>
                      </a:lnTo>
                      <a:lnTo>
                        <a:pt x="0" y="209"/>
                      </a:lnTo>
                      <a:lnTo>
                        <a:pt x="0" y="213"/>
                      </a:lnTo>
                      <a:lnTo>
                        <a:pt x="283" y="0"/>
                      </a:lnTo>
                      <a:lnTo>
                        <a:pt x="283" y="0"/>
                      </a:lnTo>
                      <a:lnTo>
                        <a:pt x="283" y="0"/>
                      </a:lnTo>
                      <a:lnTo>
                        <a:pt x="283" y="0"/>
                      </a:lnTo>
                      <a:lnTo>
                        <a:pt x="283" y="0"/>
                      </a:lnTo>
                      <a:lnTo>
                        <a:pt x="283" y="0"/>
                      </a:lnTo>
                      <a:lnTo>
                        <a:pt x="283" y="0"/>
                      </a:lnTo>
                      <a:lnTo>
                        <a:pt x="279" y="0"/>
                      </a:lnTo>
                      <a:close/>
                    </a:path>
                  </a:pathLst>
                </a:custGeom>
                <a:solidFill>
                  <a:srgbClr val="7F7F7F"/>
                </a:solidFill>
                <a:ln w="9525">
                  <a:noFill/>
                  <a:round/>
                  <a:headEnd/>
                  <a:tailEnd/>
                </a:ln>
              </p:spPr>
              <p:txBody>
                <a:bodyPr/>
                <a:lstStyle/>
                <a:p>
                  <a:endParaRPr lang="en-US">
                    <a:solidFill>
                      <a:srgbClr val="FFFFFF"/>
                    </a:solidFill>
                  </a:endParaRPr>
                </a:p>
              </p:txBody>
            </p:sp>
            <p:sp>
              <p:nvSpPr>
                <p:cNvPr id="377" name="Freeform 28"/>
                <p:cNvSpPr>
                  <a:spLocks noChangeAspect="1"/>
                </p:cNvSpPr>
                <p:nvPr/>
              </p:nvSpPr>
              <p:spPr bwMode="auto">
                <a:xfrm>
                  <a:off x="1342" y="2801"/>
                  <a:ext cx="4" cy="15"/>
                </a:xfrm>
                <a:custGeom>
                  <a:avLst/>
                  <a:gdLst/>
                  <a:ahLst/>
                  <a:cxnLst>
                    <a:cxn ang="0">
                      <a:pos x="0" y="4"/>
                    </a:cxn>
                    <a:cxn ang="0">
                      <a:pos x="0" y="4"/>
                    </a:cxn>
                    <a:cxn ang="0">
                      <a:pos x="0" y="15"/>
                    </a:cxn>
                    <a:cxn ang="0">
                      <a:pos x="4" y="15"/>
                    </a:cxn>
                    <a:cxn ang="0">
                      <a:pos x="4" y="4"/>
                    </a:cxn>
                    <a:cxn ang="0">
                      <a:pos x="0" y="0"/>
                    </a:cxn>
                    <a:cxn ang="0">
                      <a:pos x="4" y="4"/>
                    </a:cxn>
                    <a:cxn ang="0">
                      <a:pos x="4" y="4"/>
                    </a:cxn>
                    <a:cxn ang="0">
                      <a:pos x="0" y="0"/>
                    </a:cxn>
                    <a:cxn ang="0">
                      <a:pos x="0" y="4"/>
                    </a:cxn>
                    <a:cxn ang="0">
                      <a:pos x="0" y="4"/>
                    </a:cxn>
                    <a:cxn ang="0">
                      <a:pos x="0" y="4"/>
                    </a:cxn>
                  </a:cxnLst>
                  <a:rect l="0" t="0" r="r" b="b"/>
                  <a:pathLst>
                    <a:path w="4" h="15">
                      <a:moveTo>
                        <a:pt x="0" y="4"/>
                      </a:moveTo>
                      <a:lnTo>
                        <a:pt x="0" y="4"/>
                      </a:lnTo>
                      <a:lnTo>
                        <a:pt x="0" y="15"/>
                      </a:lnTo>
                      <a:lnTo>
                        <a:pt x="4" y="15"/>
                      </a:lnTo>
                      <a:lnTo>
                        <a:pt x="4" y="4"/>
                      </a:lnTo>
                      <a:lnTo>
                        <a:pt x="0" y="0"/>
                      </a:lnTo>
                      <a:lnTo>
                        <a:pt x="4" y="4"/>
                      </a:lnTo>
                      <a:lnTo>
                        <a:pt x="4" y="4"/>
                      </a:lnTo>
                      <a:lnTo>
                        <a:pt x="0" y="0"/>
                      </a:lnTo>
                      <a:lnTo>
                        <a:pt x="0" y="4"/>
                      </a:lnTo>
                      <a:lnTo>
                        <a:pt x="0" y="4"/>
                      </a:lnTo>
                      <a:lnTo>
                        <a:pt x="0" y="4"/>
                      </a:lnTo>
                      <a:close/>
                    </a:path>
                  </a:pathLst>
                </a:custGeom>
                <a:solidFill>
                  <a:srgbClr val="7F7F7F"/>
                </a:solidFill>
                <a:ln w="9525">
                  <a:noFill/>
                  <a:round/>
                  <a:headEnd/>
                  <a:tailEnd/>
                </a:ln>
              </p:spPr>
              <p:txBody>
                <a:bodyPr/>
                <a:lstStyle/>
                <a:p>
                  <a:endParaRPr lang="en-US">
                    <a:solidFill>
                      <a:srgbClr val="FFFFFF"/>
                    </a:solidFill>
                  </a:endParaRPr>
                </a:p>
              </p:txBody>
            </p:sp>
            <p:sp>
              <p:nvSpPr>
                <p:cNvPr id="378" name="Freeform 29"/>
                <p:cNvSpPr>
                  <a:spLocks noChangeAspect="1"/>
                </p:cNvSpPr>
                <p:nvPr/>
              </p:nvSpPr>
              <p:spPr bwMode="auto">
                <a:xfrm>
                  <a:off x="1063" y="2801"/>
                  <a:ext cx="283" cy="212"/>
                </a:xfrm>
                <a:custGeom>
                  <a:avLst/>
                  <a:gdLst/>
                  <a:ahLst/>
                  <a:cxnLst>
                    <a:cxn ang="0">
                      <a:pos x="4" y="212"/>
                    </a:cxn>
                    <a:cxn ang="0">
                      <a:pos x="0" y="212"/>
                    </a:cxn>
                    <a:cxn ang="0">
                      <a:pos x="283" y="4"/>
                    </a:cxn>
                    <a:cxn ang="0">
                      <a:pos x="283" y="0"/>
                    </a:cxn>
                    <a:cxn ang="0">
                      <a:pos x="0" y="212"/>
                    </a:cxn>
                    <a:cxn ang="0">
                      <a:pos x="0" y="212"/>
                    </a:cxn>
                    <a:cxn ang="0">
                      <a:pos x="0" y="212"/>
                    </a:cxn>
                    <a:cxn ang="0">
                      <a:pos x="0" y="212"/>
                    </a:cxn>
                    <a:cxn ang="0">
                      <a:pos x="0" y="212"/>
                    </a:cxn>
                    <a:cxn ang="0">
                      <a:pos x="0" y="212"/>
                    </a:cxn>
                    <a:cxn ang="0">
                      <a:pos x="0" y="212"/>
                    </a:cxn>
                    <a:cxn ang="0">
                      <a:pos x="4" y="212"/>
                    </a:cxn>
                  </a:cxnLst>
                  <a:rect l="0" t="0" r="r" b="b"/>
                  <a:pathLst>
                    <a:path w="283" h="212">
                      <a:moveTo>
                        <a:pt x="4" y="212"/>
                      </a:moveTo>
                      <a:lnTo>
                        <a:pt x="0" y="212"/>
                      </a:lnTo>
                      <a:lnTo>
                        <a:pt x="283" y="4"/>
                      </a:lnTo>
                      <a:lnTo>
                        <a:pt x="283" y="0"/>
                      </a:lnTo>
                      <a:lnTo>
                        <a:pt x="0" y="212"/>
                      </a:lnTo>
                      <a:lnTo>
                        <a:pt x="0" y="212"/>
                      </a:lnTo>
                      <a:lnTo>
                        <a:pt x="0" y="212"/>
                      </a:lnTo>
                      <a:lnTo>
                        <a:pt x="0" y="212"/>
                      </a:lnTo>
                      <a:lnTo>
                        <a:pt x="0" y="212"/>
                      </a:lnTo>
                      <a:lnTo>
                        <a:pt x="0" y="212"/>
                      </a:lnTo>
                      <a:lnTo>
                        <a:pt x="0" y="212"/>
                      </a:lnTo>
                      <a:lnTo>
                        <a:pt x="4" y="212"/>
                      </a:lnTo>
                      <a:close/>
                    </a:path>
                  </a:pathLst>
                </a:custGeom>
                <a:solidFill>
                  <a:srgbClr val="7F7F7F"/>
                </a:solidFill>
                <a:ln w="9525">
                  <a:noFill/>
                  <a:round/>
                  <a:headEnd/>
                  <a:tailEnd/>
                </a:ln>
              </p:spPr>
              <p:txBody>
                <a:bodyPr/>
                <a:lstStyle/>
                <a:p>
                  <a:endParaRPr lang="en-US">
                    <a:solidFill>
                      <a:srgbClr val="FFFFFF"/>
                    </a:solidFill>
                  </a:endParaRPr>
                </a:p>
              </p:txBody>
            </p:sp>
            <p:sp>
              <p:nvSpPr>
                <p:cNvPr id="379" name="Freeform 30"/>
                <p:cNvSpPr>
                  <a:spLocks noChangeAspect="1"/>
                </p:cNvSpPr>
                <p:nvPr/>
              </p:nvSpPr>
              <p:spPr bwMode="auto">
                <a:xfrm>
                  <a:off x="1063" y="3013"/>
                  <a:ext cx="4" cy="16"/>
                </a:xfrm>
                <a:custGeom>
                  <a:avLst/>
                  <a:gdLst/>
                  <a:ahLst/>
                  <a:cxnLst>
                    <a:cxn ang="0">
                      <a:pos x="4" y="12"/>
                    </a:cxn>
                    <a:cxn ang="0">
                      <a:pos x="4" y="12"/>
                    </a:cxn>
                    <a:cxn ang="0">
                      <a:pos x="4" y="0"/>
                    </a:cxn>
                    <a:cxn ang="0">
                      <a:pos x="0" y="0"/>
                    </a:cxn>
                    <a:cxn ang="0">
                      <a:pos x="0" y="12"/>
                    </a:cxn>
                    <a:cxn ang="0">
                      <a:pos x="4" y="16"/>
                    </a:cxn>
                    <a:cxn ang="0">
                      <a:pos x="0" y="12"/>
                    </a:cxn>
                    <a:cxn ang="0">
                      <a:pos x="0" y="16"/>
                    </a:cxn>
                    <a:cxn ang="0">
                      <a:pos x="4" y="16"/>
                    </a:cxn>
                    <a:cxn ang="0">
                      <a:pos x="4" y="16"/>
                    </a:cxn>
                    <a:cxn ang="0">
                      <a:pos x="4" y="12"/>
                    </a:cxn>
                    <a:cxn ang="0">
                      <a:pos x="4" y="12"/>
                    </a:cxn>
                  </a:cxnLst>
                  <a:rect l="0" t="0" r="r" b="b"/>
                  <a:pathLst>
                    <a:path w="4" h="16">
                      <a:moveTo>
                        <a:pt x="4" y="12"/>
                      </a:moveTo>
                      <a:lnTo>
                        <a:pt x="4" y="12"/>
                      </a:lnTo>
                      <a:lnTo>
                        <a:pt x="4" y="0"/>
                      </a:lnTo>
                      <a:lnTo>
                        <a:pt x="0" y="0"/>
                      </a:lnTo>
                      <a:lnTo>
                        <a:pt x="0" y="12"/>
                      </a:lnTo>
                      <a:lnTo>
                        <a:pt x="4" y="16"/>
                      </a:lnTo>
                      <a:lnTo>
                        <a:pt x="0" y="12"/>
                      </a:lnTo>
                      <a:lnTo>
                        <a:pt x="0" y="16"/>
                      </a:lnTo>
                      <a:lnTo>
                        <a:pt x="4" y="16"/>
                      </a:lnTo>
                      <a:lnTo>
                        <a:pt x="4" y="16"/>
                      </a:lnTo>
                      <a:lnTo>
                        <a:pt x="4" y="12"/>
                      </a:lnTo>
                      <a:lnTo>
                        <a:pt x="4" y="12"/>
                      </a:lnTo>
                      <a:close/>
                    </a:path>
                  </a:pathLst>
                </a:custGeom>
                <a:solidFill>
                  <a:srgbClr val="7F7F7F"/>
                </a:solidFill>
                <a:ln w="9525">
                  <a:noFill/>
                  <a:round/>
                  <a:headEnd/>
                  <a:tailEnd/>
                </a:ln>
              </p:spPr>
              <p:txBody>
                <a:bodyPr/>
                <a:lstStyle/>
                <a:p>
                  <a:endParaRPr lang="en-US">
                    <a:solidFill>
                      <a:srgbClr val="FFFFFF"/>
                    </a:solidFill>
                  </a:endParaRPr>
                </a:p>
              </p:txBody>
            </p:sp>
            <p:sp>
              <p:nvSpPr>
                <p:cNvPr id="380" name="Freeform 31"/>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381" name="Freeform 32"/>
                <p:cNvSpPr>
                  <a:spLocks noChangeAspect="1"/>
                </p:cNvSpPr>
                <p:nvPr/>
              </p:nvSpPr>
              <p:spPr bwMode="auto">
                <a:xfrm>
                  <a:off x="1063" y="2584"/>
                  <a:ext cx="283" cy="217"/>
                </a:xfrm>
                <a:custGeom>
                  <a:avLst/>
                  <a:gdLst/>
                  <a:ahLst/>
                  <a:cxnLst>
                    <a:cxn ang="0">
                      <a:pos x="0" y="217"/>
                    </a:cxn>
                    <a:cxn ang="0">
                      <a:pos x="283" y="8"/>
                    </a:cxn>
                    <a:cxn ang="0">
                      <a:pos x="283" y="0"/>
                    </a:cxn>
                    <a:cxn ang="0">
                      <a:pos x="0" y="213"/>
                    </a:cxn>
                    <a:cxn ang="0">
                      <a:pos x="0" y="217"/>
                    </a:cxn>
                  </a:cxnLst>
                  <a:rect l="0" t="0" r="r" b="b"/>
                  <a:pathLst>
                    <a:path w="283" h="217">
                      <a:moveTo>
                        <a:pt x="0" y="217"/>
                      </a:moveTo>
                      <a:lnTo>
                        <a:pt x="283" y="8"/>
                      </a:lnTo>
                      <a:lnTo>
                        <a:pt x="283" y="0"/>
                      </a:lnTo>
                      <a:lnTo>
                        <a:pt x="0" y="213"/>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2" name="Freeform 33"/>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close/>
                    </a:path>
                  </a:pathLst>
                </a:custGeom>
                <a:solidFill>
                  <a:srgbClr val="BFBFBF"/>
                </a:solidFill>
                <a:ln w="9525">
                  <a:noFill/>
                  <a:round/>
                  <a:headEnd/>
                  <a:tailEnd/>
                </a:ln>
              </p:spPr>
              <p:txBody>
                <a:bodyPr/>
                <a:lstStyle/>
                <a:p>
                  <a:endParaRPr lang="en-US">
                    <a:solidFill>
                      <a:srgbClr val="FFFFFF"/>
                    </a:solidFill>
                  </a:endParaRPr>
                </a:p>
              </p:txBody>
            </p:sp>
            <p:sp>
              <p:nvSpPr>
                <p:cNvPr id="383" name="Freeform 34"/>
                <p:cNvSpPr>
                  <a:spLocks noChangeAspect="1"/>
                </p:cNvSpPr>
                <p:nvPr/>
              </p:nvSpPr>
              <p:spPr bwMode="auto">
                <a:xfrm>
                  <a:off x="1063" y="2789"/>
                  <a:ext cx="283" cy="217"/>
                </a:xfrm>
                <a:custGeom>
                  <a:avLst/>
                  <a:gdLst/>
                  <a:ahLst/>
                  <a:cxnLst>
                    <a:cxn ang="0">
                      <a:pos x="0" y="217"/>
                    </a:cxn>
                    <a:cxn ang="0">
                      <a:pos x="283" y="8"/>
                    </a:cxn>
                    <a:cxn ang="0">
                      <a:pos x="283" y="0"/>
                    </a:cxn>
                    <a:cxn ang="0">
                      <a:pos x="0" y="209"/>
                    </a:cxn>
                    <a:cxn ang="0">
                      <a:pos x="0" y="217"/>
                    </a:cxn>
                  </a:cxnLst>
                  <a:rect l="0" t="0" r="r" b="b"/>
                  <a:pathLst>
                    <a:path w="283" h="217">
                      <a:moveTo>
                        <a:pt x="0" y="217"/>
                      </a:moveTo>
                      <a:lnTo>
                        <a:pt x="283" y="8"/>
                      </a:lnTo>
                      <a:lnTo>
                        <a:pt x="283" y="0"/>
                      </a:lnTo>
                      <a:lnTo>
                        <a:pt x="0" y="209"/>
                      </a:lnTo>
                      <a:lnTo>
                        <a:pt x="0" y="21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4" name="Freeform 35"/>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385" name="Freeform 36"/>
                <p:cNvSpPr>
                  <a:spLocks noChangeAspect="1"/>
                </p:cNvSpPr>
                <p:nvPr/>
              </p:nvSpPr>
              <p:spPr bwMode="auto">
                <a:xfrm>
                  <a:off x="1263" y="2603"/>
                  <a:ext cx="68" cy="247"/>
                </a:xfrm>
                <a:custGeom>
                  <a:avLst/>
                  <a:gdLst/>
                  <a:ahLst/>
                  <a:cxnLst>
                    <a:cxn ang="0">
                      <a:pos x="0" y="50"/>
                    </a:cxn>
                    <a:cxn ang="0">
                      <a:pos x="68" y="0"/>
                    </a:cxn>
                    <a:cxn ang="0">
                      <a:pos x="68" y="194"/>
                    </a:cxn>
                    <a:cxn ang="0">
                      <a:pos x="0" y="247"/>
                    </a:cxn>
                    <a:cxn ang="0">
                      <a:pos x="0" y="50"/>
                    </a:cxn>
                  </a:cxnLst>
                  <a:rect l="0" t="0" r="r" b="b"/>
                  <a:pathLst>
                    <a:path w="68" h="247">
                      <a:moveTo>
                        <a:pt x="0" y="50"/>
                      </a:moveTo>
                      <a:lnTo>
                        <a:pt x="68" y="0"/>
                      </a:lnTo>
                      <a:lnTo>
                        <a:pt x="68" y="194"/>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6" name="Freeform 37"/>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close/>
                    </a:path>
                  </a:pathLst>
                </a:custGeom>
                <a:solidFill>
                  <a:srgbClr val="F7F7E0"/>
                </a:solidFill>
                <a:ln w="9525">
                  <a:noFill/>
                  <a:round/>
                  <a:headEnd/>
                  <a:tailEnd/>
                </a:ln>
              </p:spPr>
              <p:txBody>
                <a:bodyPr/>
                <a:lstStyle/>
                <a:p>
                  <a:endParaRPr lang="en-US">
                    <a:solidFill>
                      <a:srgbClr val="FFFFFF"/>
                    </a:solidFill>
                  </a:endParaRPr>
                </a:p>
              </p:txBody>
            </p:sp>
            <p:sp>
              <p:nvSpPr>
                <p:cNvPr id="387" name="Freeform 38"/>
                <p:cNvSpPr>
                  <a:spLocks noChangeAspect="1"/>
                </p:cNvSpPr>
                <p:nvPr/>
              </p:nvSpPr>
              <p:spPr bwMode="auto">
                <a:xfrm>
                  <a:off x="1263" y="2607"/>
                  <a:ext cx="64" cy="137"/>
                </a:xfrm>
                <a:custGeom>
                  <a:avLst/>
                  <a:gdLst/>
                  <a:ahLst/>
                  <a:cxnLst>
                    <a:cxn ang="0">
                      <a:pos x="0" y="50"/>
                    </a:cxn>
                    <a:cxn ang="0">
                      <a:pos x="64" y="0"/>
                    </a:cxn>
                    <a:cxn ang="0">
                      <a:pos x="64" y="87"/>
                    </a:cxn>
                    <a:cxn ang="0">
                      <a:pos x="0" y="137"/>
                    </a:cxn>
                    <a:cxn ang="0">
                      <a:pos x="0" y="50"/>
                    </a:cxn>
                  </a:cxnLst>
                  <a:rect l="0" t="0" r="r" b="b"/>
                  <a:pathLst>
                    <a:path w="64" h="137">
                      <a:moveTo>
                        <a:pt x="0" y="50"/>
                      </a:moveTo>
                      <a:lnTo>
                        <a:pt x="64" y="0"/>
                      </a:lnTo>
                      <a:lnTo>
                        <a:pt x="64" y="87"/>
                      </a:lnTo>
                      <a:lnTo>
                        <a:pt x="0" y="13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88" name="Freeform 39"/>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389" name="Freeform 40"/>
                <p:cNvSpPr>
                  <a:spLocks noChangeAspect="1"/>
                </p:cNvSpPr>
                <p:nvPr/>
              </p:nvSpPr>
              <p:spPr bwMode="auto">
                <a:xfrm>
                  <a:off x="1270" y="2660"/>
                  <a:ext cx="8" cy="12"/>
                </a:xfrm>
                <a:custGeom>
                  <a:avLst/>
                  <a:gdLst/>
                  <a:ahLst/>
                  <a:cxnLst>
                    <a:cxn ang="0">
                      <a:pos x="0" y="4"/>
                    </a:cxn>
                    <a:cxn ang="0">
                      <a:pos x="8" y="0"/>
                    </a:cxn>
                    <a:cxn ang="0">
                      <a:pos x="8" y="8"/>
                    </a:cxn>
                    <a:cxn ang="0">
                      <a:pos x="0" y="12"/>
                    </a:cxn>
                    <a:cxn ang="0">
                      <a:pos x="0" y="4"/>
                    </a:cxn>
                  </a:cxnLst>
                  <a:rect l="0" t="0" r="r" b="b"/>
                  <a:pathLst>
                    <a:path w="8" h="12">
                      <a:moveTo>
                        <a:pt x="0" y="4"/>
                      </a:moveTo>
                      <a:lnTo>
                        <a:pt x="8" y="0"/>
                      </a:lnTo>
                      <a:lnTo>
                        <a:pt x="8" y="8"/>
                      </a:lnTo>
                      <a:lnTo>
                        <a:pt x="0" y="12"/>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0" name="Freeform 41"/>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close/>
                    </a:path>
                  </a:pathLst>
                </a:custGeom>
                <a:solidFill>
                  <a:srgbClr val="FFE5CC"/>
                </a:solidFill>
                <a:ln w="9525">
                  <a:noFill/>
                  <a:round/>
                  <a:headEnd/>
                  <a:tailEnd/>
                </a:ln>
              </p:spPr>
              <p:txBody>
                <a:bodyPr/>
                <a:lstStyle/>
                <a:p>
                  <a:endParaRPr lang="en-US">
                    <a:solidFill>
                      <a:srgbClr val="FFFFFF"/>
                    </a:solidFill>
                  </a:endParaRPr>
                </a:p>
              </p:txBody>
            </p:sp>
            <p:sp>
              <p:nvSpPr>
                <p:cNvPr id="391" name="Freeform 42"/>
                <p:cNvSpPr>
                  <a:spLocks noChangeAspect="1"/>
                </p:cNvSpPr>
                <p:nvPr/>
              </p:nvSpPr>
              <p:spPr bwMode="auto">
                <a:xfrm>
                  <a:off x="1267" y="2634"/>
                  <a:ext cx="60" cy="72"/>
                </a:xfrm>
                <a:custGeom>
                  <a:avLst/>
                  <a:gdLst/>
                  <a:ahLst/>
                  <a:cxnLst>
                    <a:cxn ang="0">
                      <a:pos x="0" y="53"/>
                    </a:cxn>
                    <a:cxn ang="0">
                      <a:pos x="22" y="38"/>
                    </a:cxn>
                    <a:cxn ang="0">
                      <a:pos x="22" y="23"/>
                    </a:cxn>
                    <a:cxn ang="0">
                      <a:pos x="22" y="23"/>
                    </a:cxn>
                    <a:cxn ang="0">
                      <a:pos x="22" y="23"/>
                    </a:cxn>
                    <a:cxn ang="0">
                      <a:pos x="22" y="23"/>
                    </a:cxn>
                    <a:cxn ang="0">
                      <a:pos x="22" y="23"/>
                    </a:cxn>
                    <a:cxn ang="0">
                      <a:pos x="52" y="0"/>
                    </a:cxn>
                    <a:cxn ang="0">
                      <a:pos x="52" y="0"/>
                    </a:cxn>
                    <a:cxn ang="0">
                      <a:pos x="52" y="0"/>
                    </a:cxn>
                    <a:cxn ang="0">
                      <a:pos x="52" y="0"/>
                    </a:cxn>
                    <a:cxn ang="0">
                      <a:pos x="52" y="0"/>
                    </a:cxn>
                    <a:cxn ang="0">
                      <a:pos x="52" y="15"/>
                    </a:cxn>
                    <a:cxn ang="0">
                      <a:pos x="60" y="7"/>
                    </a:cxn>
                    <a:cxn ang="0">
                      <a:pos x="60" y="26"/>
                    </a:cxn>
                    <a:cxn ang="0">
                      <a:pos x="52" y="34"/>
                    </a:cxn>
                    <a:cxn ang="0">
                      <a:pos x="52" y="45"/>
                    </a:cxn>
                    <a:cxn ang="0">
                      <a:pos x="52" y="45"/>
                    </a:cxn>
                    <a:cxn ang="0">
                      <a:pos x="52" y="45"/>
                    </a:cxn>
                    <a:cxn ang="0">
                      <a:pos x="52" y="45"/>
                    </a:cxn>
                    <a:cxn ang="0">
                      <a:pos x="52" y="45"/>
                    </a:cxn>
                    <a:cxn ang="0">
                      <a:pos x="22" y="68"/>
                    </a:cxn>
                    <a:cxn ang="0">
                      <a:pos x="22" y="68"/>
                    </a:cxn>
                    <a:cxn ang="0">
                      <a:pos x="22" y="68"/>
                    </a:cxn>
                    <a:cxn ang="0">
                      <a:pos x="22" y="68"/>
                    </a:cxn>
                    <a:cxn ang="0">
                      <a:pos x="22" y="68"/>
                    </a:cxn>
                    <a:cxn ang="0">
                      <a:pos x="22" y="53"/>
                    </a:cxn>
                    <a:cxn ang="0">
                      <a:pos x="0" y="72"/>
                    </a:cxn>
                    <a:cxn ang="0">
                      <a:pos x="0" y="53"/>
                    </a:cxn>
                  </a:cxnLst>
                  <a:rect l="0" t="0" r="r" b="b"/>
                  <a:pathLst>
                    <a:path w="60" h="72">
                      <a:moveTo>
                        <a:pt x="0" y="53"/>
                      </a:moveTo>
                      <a:lnTo>
                        <a:pt x="22" y="38"/>
                      </a:lnTo>
                      <a:lnTo>
                        <a:pt x="22" y="23"/>
                      </a:lnTo>
                      <a:lnTo>
                        <a:pt x="22" y="23"/>
                      </a:lnTo>
                      <a:lnTo>
                        <a:pt x="22" y="23"/>
                      </a:lnTo>
                      <a:lnTo>
                        <a:pt x="22" y="23"/>
                      </a:lnTo>
                      <a:lnTo>
                        <a:pt x="22" y="23"/>
                      </a:lnTo>
                      <a:lnTo>
                        <a:pt x="52" y="0"/>
                      </a:lnTo>
                      <a:lnTo>
                        <a:pt x="52" y="0"/>
                      </a:lnTo>
                      <a:lnTo>
                        <a:pt x="52" y="0"/>
                      </a:lnTo>
                      <a:lnTo>
                        <a:pt x="52" y="0"/>
                      </a:lnTo>
                      <a:lnTo>
                        <a:pt x="52" y="0"/>
                      </a:lnTo>
                      <a:lnTo>
                        <a:pt x="52" y="15"/>
                      </a:lnTo>
                      <a:lnTo>
                        <a:pt x="60" y="7"/>
                      </a:lnTo>
                      <a:lnTo>
                        <a:pt x="60" y="26"/>
                      </a:lnTo>
                      <a:lnTo>
                        <a:pt x="52" y="34"/>
                      </a:lnTo>
                      <a:lnTo>
                        <a:pt x="52" y="45"/>
                      </a:lnTo>
                      <a:lnTo>
                        <a:pt x="52" y="45"/>
                      </a:lnTo>
                      <a:lnTo>
                        <a:pt x="52" y="45"/>
                      </a:lnTo>
                      <a:lnTo>
                        <a:pt x="52" y="45"/>
                      </a:lnTo>
                      <a:lnTo>
                        <a:pt x="52" y="45"/>
                      </a:lnTo>
                      <a:lnTo>
                        <a:pt x="22" y="68"/>
                      </a:lnTo>
                      <a:lnTo>
                        <a:pt x="22" y="68"/>
                      </a:lnTo>
                      <a:lnTo>
                        <a:pt x="22" y="68"/>
                      </a:lnTo>
                      <a:lnTo>
                        <a:pt x="22" y="68"/>
                      </a:lnTo>
                      <a:lnTo>
                        <a:pt x="22" y="68"/>
                      </a:lnTo>
                      <a:lnTo>
                        <a:pt x="22" y="53"/>
                      </a:lnTo>
                      <a:lnTo>
                        <a:pt x="0" y="72"/>
                      </a:lnTo>
                      <a:lnTo>
                        <a:pt x="0" y="5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2" name="Line 43"/>
                <p:cNvSpPr>
                  <a:spLocks noChangeAspect="1" noChangeShapeType="1"/>
                </p:cNvSpPr>
                <p:nvPr/>
              </p:nvSpPr>
              <p:spPr bwMode="auto">
                <a:xfrm>
                  <a:off x="1267" y="2687"/>
                  <a:ext cx="3" cy="1"/>
                </a:xfrm>
                <a:prstGeom prst="line">
                  <a:avLst/>
                </a:prstGeom>
                <a:noFill/>
                <a:ln w="6350">
                  <a:solidFill>
                    <a:srgbClr val="000000"/>
                  </a:solidFill>
                  <a:round/>
                  <a:headEnd/>
                  <a:tailEnd/>
                </a:ln>
              </p:spPr>
              <p:txBody>
                <a:bodyPr/>
                <a:lstStyle/>
                <a:p>
                  <a:endParaRPr lang="en-US">
                    <a:solidFill>
                      <a:srgbClr val="FFFFFF"/>
                    </a:solidFill>
                  </a:endParaRPr>
                </a:p>
              </p:txBody>
            </p:sp>
            <p:sp>
              <p:nvSpPr>
                <p:cNvPr id="393" name="Line 44"/>
                <p:cNvSpPr>
                  <a:spLocks noChangeAspect="1" noChangeShapeType="1"/>
                </p:cNvSpPr>
                <p:nvPr/>
              </p:nvSpPr>
              <p:spPr bwMode="auto">
                <a:xfrm flipV="1">
                  <a:off x="1267" y="2698"/>
                  <a:ext cx="3"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394" name="Line 45"/>
                <p:cNvSpPr>
                  <a:spLocks noChangeAspect="1" noChangeShapeType="1"/>
                </p:cNvSpPr>
                <p:nvPr/>
              </p:nvSpPr>
              <p:spPr bwMode="auto">
                <a:xfrm flipV="1">
                  <a:off x="1323" y="2641"/>
                  <a:ext cx="4" cy="8"/>
                </a:xfrm>
                <a:prstGeom prst="line">
                  <a:avLst/>
                </a:prstGeom>
                <a:noFill/>
                <a:ln w="6350">
                  <a:solidFill>
                    <a:srgbClr val="000000"/>
                  </a:solidFill>
                  <a:round/>
                  <a:headEnd/>
                  <a:tailEnd/>
                </a:ln>
              </p:spPr>
              <p:txBody>
                <a:bodyPr/>
                <a:lstStyle/>
                <a:p>
                  <a:endParaRPr lang="en-US">
                    <a:solidFill>
                      <a:srgbClr val="FFFFFF"/>
                    </a:solidFill>
                  </a:endParaRPr>
                </a:p>
              </p:txBody>
            </p:sp>
            <p:sp>
              <p:nvSpPr>
                <p:cNvPr id="395" name="Line 46"/>
                <p:cNvSpPr>
                  <a:spLocks noChangeAspect="1" noChangeShapeType="1"/>
                </p:cNvSpPr>
                <p:nvPr/>
              </p:nvSpPr>
              <p:spPr bwMode="auto">
                <a:xfrm>
                  <a:off x="1323" y="265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396" name="Freeform 47"/>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close/>
                    </a:path>
                  </a:pathLst>
                </a:custGeom>
                <a:solidFill>
                  <a:srgbClr val="000000"/>
                </a:solidFill>
                <a:ln w="9525">
                  <a:noFill/>
                  <a:round/>
                  <a:headEnd/>
                  <a:tailEnd/>
                </a:ln>
              </p:spPr>
              <p:txBody>
                <a:bodyPr/>
                <a:lstStyle/>
                <a:p>
                  <a:endParaRPr lang="en-US">
                    <a:solidFill>
                      <a:srgbClr val="FFFFFF"/>
                    </a:solidFill>
                  </a:endParaRPr>
                </a:p>
              </p:txBody>
            </p:sp>
            <p:sp>
              <p:nvSpPr>
                <p:cNvPr id="397" name="Freeform 48"/>
                <p:cNvSpPr>
                  <a:spLocks noChangeAspect="1"/>
                </p:cNvSpPr>
                <p:nvPr/>
              </p:nvSpPr>
              <p:spPr bwMode="auto">
                <a:xfrm>
                  <a:off x="1267" y="2649"/>
                  <a:ext cx="56" cy="49"/>
                </a:xfrm>
                <a:custGeom>
                  <a:avLst/>
                  <a:gdLst/>
                  <a:ahLst/>
                  <a:cxnLst>
                    <a:cxn ang="0">
                      <a:pos x="0" y="42"/>
                    </a:cxn>
                    <a:cxn ang="0">
                      <a:pos x="56" y="0"/>
                    </a:cxn>
                    <a:cxn ang="0">
                      <a:pos x="56" y="8"/>
                    </a:cxn>
                    <a:cxn ang="0">
                      <a:pos x="0" y="49"/>
                    </a:cxn>
                    <a:cxn ang="0">
                      <a:pos x="0" y="42"/>
                    </a:cxn>
                  </a:cxnLst>
                  <a:rect l="0" t="0" r="r" b="b"/>
                  <a:pathLst>
                    <a:path w="56" h="49">
                      <a:moveTo>
                        <a:pt x="0" y="42"/>
                      </a:moveTo>
                      <a:lnTo>
                        <a:pt x="56" y="0"/>
                      </a:lnTo>
                      <a:lnTo>
                        <a:pt x="56" y="8"/>
                      </a:lnTo>
                      <a:lnTo>
                        <a:pt x="0" y="49"/>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98" name="Freeform 49"/>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close/>
                    </a:path>
                  </a:pathLst>
                </a:custGeom>
                <a:solidFill>
                  <a:srgbClr val="FFFFE5"/>
                </a:solidFill>
                <a:ln w="9525">
                  <a:noFill/>
                  <a:round/>
                  <a:headEnd/>
                  <a:tailEnd/>
                </a:ln>
              </p:spPr>
              <p:txBody>
                <a:bodyPr/>
                <a:lstStyle/>
                <a:p>
                  <a:endParaRPr lang="en-US">
                    <a:solidFill>
                      <a:srgbClr val="FFFFFF"/>
                    </a:solidFill>
                  </a:endParaRPr>
                </a:p>
              </p:txBody>
            </p:sp>
            <p:sp>
              <p:nvSpPr>
                <p:cNvPr id="399" name="Freeform 50"/>
                <p:cNvSpPr>
                  <a:spLocks noChangeAspect="1"/>
                </p:cNvSpPr>
                <p:nvPr/>
              </p:nvSpPr>
              <p:spPr bwMode="auto">
                <a:xfrm>
                  <a:off x="1304" y="2630"/>
                  <a:ext cx="12" cy="30"/>
                </a:xfrm>
                <a:custGeom>
                  <a:avLst/>
                  <a:gdLst/>
                  <a:ahLst/>
                  <a:cxnLst>
                    <a:cxn ang="0">
                      <a:pos x="0" y="11"/>
                    </a:cxn>
                    <a:cxn ang="0">
                      <a:pos x="12" y="0"/>
                    </a:cxn>
                    <a:cxn ang="0">
                      <a:pos x="12" y="4"/>
                    </a:cxn>
                    <a:cxn ang="0">
                      <a:pos x="12" y="4"/>
                    </a:cxn>
                    <a:cxn ang="0">
                      <a:pos x="12" y="8"/>
                    </a:cxn>
                    <a:cxn ang="0">
                      <a:pos x="12" y="8"/>
                    </a:cxn>
                    <a:cxn ang="0">
                      <a:pos x="12" y="11"/>
                    </a:cxn>
                    <a:cxn ang="0">
                      <a:pos x="8" y="15"/>
                    </a:cxn>
                    <a:cxn ang="0">
                      <a:pos x="8" y="15"/>
                    </a:cxn>
                    <a:cxn ang="0">
                      <a:pos x="8" y="19"/>
                    </a:cxn>
                    <a:cxn ang="0">
                      <a:pos x="4" y="23"/>
                    </a:cxn>
                    <a:cxn ang="0">
                      <a:pos x="4" y="27"/>
                    </a:cxn>
                    <a:cxn ang="0">
                      <a:pos x="4" y="27"/>
                    </a:cxn>
                    <a:cxn ang="0">
                      <a:pos x="0" y="30"/>
                    </a:cxn>
                    <a:cxn ang="0">
                      <a:pos x="0" y="27"/>
                    </a:cxn>
                    <a:cxn ang="0">
                      <a:pos x="0" y="23"/>
                    </a:cxn>
                    <a:cxn ang="0">
                      <a:pos x="0" y="15"/>
                    </a:cxn>
                    <a:cxn ang="0">
                      <a:pos x="0" y="11"/>
                    </a:cxn>
                  </a:cxnLst>
                  <a:rect l="0" t="0" r="r" b="b"/>
                  <a:pathLst>
                    <a:path w="12" h="30">
                      <a:moveTo>
                        <a:pt x="0" y="11"/>
                      </a:moveTo>
                      <a:lnTo>
                        <a:pt x="12" y="0"/>
                      </a:lnTo>
                      <a:lnTo>
                        <a:pt x="12" y="4"/>
                      </a:lnTo>
                      <a:lnTo>
                        <a:pt x="12" y="4"/>
                      </a:lnTo>
                      <a:lnTo>
                        <a:pt x="12" y="8"/>
                      </a:lnTo>
                      <a:lnTo>
                        <a:pt x="12" y="8"/>
                      </a:lnTo>
                      <a:lnTo>
                        <a:pt x="12" y="11"/>
                      </a:lnTo>
                      <a:lnTo>
                        <a:pt x="8" y="15"/>
                      </a:lnTo>
                      <a:lnTo>
                        <a:pt x="8" y="15"/>
                      </a:lnTo>
                      <a:lnTo>
                        <a:pt x="8" y="19"/>
                      </a:lnTo>
                      <a:lnTo>
                        <a:pt x="4" y="23"/>
                      </a:lnTo>
                      <a:lnTo>
                        <a:pt x="4" y="27"/>
                      </a:lnTo>
                      <a:lnTo>
                        <a:pt x="4" y="27"/>
                      </a:lnTo>
                      <a:lnTo>
                        <a:pt x="0" y="30"/>
                      </a:lnTo>
                      <a:lnTo>
                        <a:pt x="0" y="27"/>
                      </a:lnTo>
                      <a:lnTo>
                        <a:pt x="0" y="23"/>
                      </a:lnTo>
                      <a:lnTo>
                        <a:pt x="0"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0" name="Freeform 51"/>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close/>
                    </a:path>
                  </a:pathLst>
                </a:custGeom>
                <a:solidFill>
                  <a:srgbClr val="D6C656"/>
                </a:solidFill>
                <a:ln w="9525">
                  <a:noFill/>
                  <a:round/>
                  <a:headEnd/>
                  <a:tailEnd/>
                </a:ln>
              </p:spPr>
              <p:txBody>
                <a:bodyPr/>
                <a:lstStyle/>
                <a:p>
                  <a:endParaRPr lang="en-US">
                    <a:solidFill>
                      <a:srgbClr val="FFFFFF"/>
                    </a:solidFill>
                  </a:endParaRPr>
                </a:p>
              </p:txBody>
            </p:sp>
            <p:sp>
              <p:nvSpPr>
                <p:cNvPr id="401" name="Freeform 52"/>
                <p:cNvSpPr>
                  <a:spLocks noChangeAspect="1"/>
                </p:cNvSpPr>
                <p:nvPr/>
              </p:nvSpPr>
              <p:spPr bwMode="auto">
                <a:xfrm>
                  <a:off x="1263" y="2702"/>
                  <a:ext cx="64" cy="137"/>
                </a:xfrm>
                <a:custGeom>
                  <a:avLst/>
                  <a:gdLst/>
                  <a:ahLst/>
                  <a:cxnLst>
                    <a:cxn ang="0">
                      <a:pos x="0" y="49"/>
                    </a:cxn>
                    <a:cxn ang="0">
                      <a:pos x="64" y="0"/>
                    </a:cxn>
                    <a:cxn ang="0">
                      <a:pos x="64" y="91"/>
                    </a:cxn>
                    <a:cxn ang="0">
                      <a:pos x="0" y="137"/>
                    </a:cxn>
                    <a:cxn ang="0">
                      <a:pos x="0" y="49"/>
                    </a:cxn>
                  </a:cxnLst>
                  <a:rect l="0" t="0" r="r" b="b"/>
                  <a:pathLst>
                    <a:path w="64" h="137">
                      <a:moveTo>
                        <a:pt x="0" y="49"/>
                      </a:moveTo>
                      <a:lnTo>
                        <a:pt x="64" y="0"/>
                      </a:lnTo>
                      <a:lnTo>
                        <a:pt x="64" y="91"/>
                      </a:lnTo>
                      <a:lnTo>
                        <a:pt x="0" y="137"/>
                      </a:lnTo>
                      <a:lnTo>
                        <a:pt x="0"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2" name="Freeform 53"/>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close/>
                    </a:path>
                  </a:pathLst>
                </a:custGeom>
                <a:solidFill>
                  <a:srgbClr val="7FFF00"/>
                </a:solidFill>
                <a:ln w="9525">
                  <a:noFill/>
                  <a:round/>
                  <a:headEnd/>
                  <a:tailEnd/>
                </a:ln>
              </p:spPr>
              <p:txBody>
                <a:bodyPr/>
                <a:lstStyle/>
                <a:p>
                  <a:endParaRPr lang="en-US">
                    <a:solidFill>
                      <a:srgbClr val="FFFFFF"/>
                    </a:solidFill>
                  </a:endParaRPr>
                </a:p>
              </p:txBody>
            </p:sp>
            <p:sp>
              <p:nvSpPr>
                <p:cNvPr id="403" name="Freeform 54"/>
                <p:cNvSpPr>
                  <a:spLocks noChangeAspect="1"/>
                </p:cNvSpPr>
                <p:nvPr/>
              </p:nvSpPr>
              <p:spPr bwMode="auto">
                <a:xfrm>
                  <a:off x="1278" y="2786"/>
                  <a:ext cx="4" cy="7"/>
                </a:xfrm>
                <a:custGeom>
                  <a:avLst/>
                  <a:gdLst/>
                  <a:ahLst/>
                  <a:cxnLst>
                    <a:cxn ang="0">
                      <a:pos x="0" y="3"/>
                    </a:cxn>
                    <a:cxn ang="0">
                      <a:pos x="4" y="0"/>
                    </a:cxn>
                    <a:cxn ang="0">
                      <a:pos x="4" y="3"/>
                    </a:cxn>
                    <a:cxn ang="0">
                      <a:pos x="0" y="7"/>
                    </a:cxn>
                    <a:cxn ang="0">
                      <a:pos x="0" y="3"/>
                    </a:cxn>
                  </a:cxnLst>
                  <a:rect l="0" t="0" r="r" b="b"/>
                  <a:pathLst>
                    <a:path w="4" h="7">
                      <a:moveTo>
                        <a:pt x="0" y="3"/>
                      </a:moveTo>
                      <a:lnTo>
                        <a:pt x="4" y="0"/>
                      </a:lnTo>
                      <a:lnTo>
                        <a:pt x="4" y="3"/>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4" name="Freeform 55"/>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405" name="Freeform 56"/>
                <p:cNvSpPr>
                  <a:spLocks noChangeAspect="1"/>
                </p:cNvSpPr>
                <p:nvPr/>
              </p:nvSpPr>
              <p:spPr bwMode="auto">
                <a:xfrm>
                  <a:off x="1308" y="2759"/>
                  <a:ext cx="8" cy="15"/>
                </a:xfrm>
                <a:custGeom>
                  <a:avLst/>
                  <a:gdLst/>
                  <a:ahLst/>
                  <a:cxnLst>
                    <a:cxn ang="0">
                      <a:pos x="0" y="4"/>
                    </a:cxn>
                    <a:cxn ang="0">
                      <a:pos x="8" y="0"/>
                    </a:cxn>
                    <a:cxn ang="0">
                      <a:pos x="8" y="0"/>
                    </a:cxn>
                    <a:cxn ang="0">
                      <a:pos x="8" y="0"/>
                    </a:cxn>
                    <a:cxn ang="0">
                      <a:pos x="8" y="8"/>
                    </a:cxn>
                    <a:cxn ang="0">
                      <a:pos x="8" y="8"/>
                    </a:cxn>
                    <a:cxn ang="0">
                      <a:pos x="8" y="11"/>
                    </a:cxn>
                    <a:cxn ang="0">
                      <a:pos x="8" y="11"/>
                    </a:cxn>
                    <a:cxn ang="0">
                      <a:pos x="8" y="11"/>
                    </a:cxn>
                    <a:cxn ang="0">
                      <a:pos x="0" y="15"/>
                    </a:cxn>
                    <a:cxn ang="0">
                      <a:pos x="0" y="15"/>
                    </a:cxn>
                    <a:cxn ang="0">
                      <a:pos x="0" y="11"/>
                    </a:cxn>
                    <a:cxn ang="0">
                      <a:pos x="0" y="11"/>
                    </a:cxn>
                    <a:cxn ang="0">
                      <a:pos x="0" y="4"/>
                    </a:cxn>
                    <a:cxn ang="0">
                      <a:pos x="0" y="4"/>
                    </a:cxn>
                    <a:cxn ang="0">
                      <a:pos x="0" y="4"/>
                    </a:cxn>
                  </a:cxnLst>
                  <a:rect l="0" t="0" r="r" b="b"/>
                  <a:pathLst>
                    <a:path w="8" h="15">
                      <a:moveTo>
                        <a:pt x="0" y="4"/>
                      </a:moveTo>
                      <a:lnTo>
                        <a:pt x="8" y="0"/>
                      </a:lnTo>
                      <a:lnTo>
                        <a:pt x="8" y="0"/>
                      </a:lnTo>
                      <a:lnTo>
                        <a:pt x="8" y="0"/>
                      </a:lnTo>
                      <a:lnTo>
                        <a:pt x="8" y="8"/>
                      </a:lnTo>
                      <a:lnTo>
                        <a:pt x="8" y="8"/>
                      </a:lnTo>
                      <a:lnTo>
                        <a:pt x="8" y="11"/>
                      </a:lnTo>
                      <a:lnTo>
                        <a:pt x="8" y="11"/>
                      </a:lnTo>
                      <a:lnTo>
                        <a:pt x="8" y="11"/>
                      </a:lnTo>
                      <a:lnTo>
                        <a:pt x="0" y="15"/>
                      </a:lnTo>
                      <a:lnTo>
                        <a:pt x="0" y="15"/>
                      </a:lnTo>
                      <a:lnTo>
                        <a:pt x="0" y="11"/>
                      </a:lnTo>
                      <a:lnTo>
                        <a:pt x="0" y="11"/>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6" name="Freeform 57"/>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close/>
                    </a:path>
                  </a:pathLst>
                </a:custGeom>
                <a:solidFill>
                  <a:srgbClr val="D6C656"/>
                </a:solidFill>
                <a:ln w="9525">
                  <a:noFill/>
                  <a:round/>
                  <a:headEnd/>
                  <a:tailEnd/>
                </a:ln>
              </p:spPr>
              <p:txBody>
                <a:bodyPr/>
                <a:lstStyle/>
                <a:p>
                  <a:endParaRPr lang="en-US">
                    <a:solidFill>
                      <a:srgbClr val="FFFFFF"/>
                    </a:solidFill>
                  </a:endParaRPr>
                </a:p>
              </p:txBody>
            </p:sp>
            <p:sp>
              <p:nvSpPr>
                <p:cNvPr id="407" name="Freeform 58"/>
                <p:cNvSpPr>
                  <a:spLocks noChangeAspect="1"/>
                </p:cNvSpPr>
                <p:nvPr/>
              </p:nvSpPr>
              <p:spPr bwMode="auto">
                <a:xfrm>
                  <a:off x="1308" y="2759"/>
                  <a:ext cx="8" cy="15"/>
                </a:xfrm>
                <a:custGeom>
                  <a:avLst/>
                  <a:gdLst/>
                  <a:ahLst/>
                  <a:cxnLst>
                    <a:cxn ang="0">
                      <a:pos x="0" y="4"/>
                    </a:cxn>
                    <a:cxn ang="0">
                      <a:pos x="8" y="0"/>
                    </a:cxn>
                    <a:cxn ang="0">
                      <a:pos x="8" y="0"/>
                    </a:cxn>
                    <a:cxn ang="0">
                      <a:pos x="8" y="8"/>
                    </a:cxn>
                    <a:cxn ang="0">
                      <a:pos x="8" y="11"/>
                    </a:cxn>
                    <a:cxn ang="0">
                      <a:pos x="8" y="11"/>
                    </a:cxn>
                    <a:cxn ang="0">
                      <a:pos x="0" y="15"/>
                    </a:cxn>
                    <a:cxn ang="0">
                      <a:pos x="0" y="15"/>
                    </a:cxn>
                    <a:cxn ang="0">
                      <a:pos x="0" y="11"/>
                    </a:cxn>
                    <a:cxn ang="0">
                      <a:pos x="0" y="4"/>
                    </a:cxn>
                    <a:cxn ang="0">
                      <a:pos x="0" y="4"/>
                    </a:cxn>
                  </a:cxnLst>
                  <a:rect l="0" t="0" r="r" b="b"/>
                  <a:pathLst>
                    <a:path w="8" h="15">
                      <a:moveTo>
                        <a:pt x="0" y="4"/>
                      </a:moveTo>
                      <a:lnTo>
                        <a:pt x="8" y="0"/>
                      </a:lnTo>
                      <a:lnTo>
                        <a:pt x="8" y="0"/>
                      </a:lnTo>
                      <a:lnTo>
                        <a:pt x="8" y="8"/>
                      </a:lnTo>
                      <a:lnTo>
                        <a:pt x="8" y="11"/>
                      </a:lnTo>
                      <a:lnTo>
                        <a:pt x="8" y="11"/>
                      </a:lnTo>
                      <a:lnTo>
                        <a:pt x="0" y="15"/>
                      </a:lnTo>
                      <a:lnTo>
                        <a:pt x="0" y="15"/>
                      </a:lnTo>
                      <a:lnTo>
                        <a:pt x="0" y="11"/>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08" name="Freeform 59"/>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close/>
                    </a:path>
                  </a:pathLst>
                </a:custGeom>
                <a:solidFill>
                  <a:srgbClr val="B26B33"/>
                </a:solidFill>
                <a:ln w="9525">
                  <a:noFill/>
                  <a:round/>
                  <a:headEnd/>
                  <a:tailEnd/>
                </a:ln>
              </p:spPr>
              <p:txBody>
                <a:bodyPr/>
                <a:lstStyle/>
                <a:p>
                  <a:endParaRPr lang="en-US">
                    <a:solidFill>
                      <a:srgbClr val="FFFFFF"/>
                    </a:solidFill>
                  </a:endParaRPr>
                </a:p>
              </p:txBody>
            </p:sp>
            <p:sp>
              <p:nvSpPr>
                <p:cNvPr id="409" name="Freeform 60"/>
                <p:cNvSpPr>
                  <a:spLocks noChangeAspect="1"/>
                </p:cNvSpPr>
                <p:nvPr/>
              </p:nvSpPr>
              <p:spPr bwMode="auto">
                <a:xfrm>
                  <a:off x="1270" y="2736"/>
                  <a:ext cx="49" cy="57"/>
                </a:xfrm>
                <a:custGeom>
                  <a:avLst/>
                  <a:gdLst/>
                  <a:ahLst/>
                  <a:cxnLst>
                    <a:cxn ang="0">
                      <a:pos x="0" y="34"/>
                    </a:cxn>
                    <a:cxn ang="0">
                      <a:pos x="19" y="23"/>
                    </a:cxn>
                    <a:cxn ang="0">
                      <a:pos x="19" y="12"/>
                    </a:cxn>
                    <a:cxn ang="0">
                      <a:pos x="34" y="0"/>
                    </a:cxn>
                    <a:cxn ang="0">
                      <a:pos x="34" y="12"/>
                    </a:cxn>
                    <a:cxn ang="0">
                      <a:pos x="49" y="0"/>
                    </a:cxn>
                    <a:cxn ang="0">
                      <a:pos x="49" y="12"/>
                    </a:cxn>
                    <a:cxn ang="0">
                      <a:pos x="34" y="27"/>
                    </a:cxn>
                    <a:cxn ang="0">
                      <a:pos x="34" y="42"/>
                    </a:cxn>
                    <a:cxn ang="0">
                      <a:pos x="19" y="57"/>
                    </a:cxn>
                    <a:cxn ang="0">
                      <a:pos x="19" y="38"/>
                    </a:cxn>
                    <a:cxn ang="0">
                      <a:pos x="0" y="50"/>
                    </a:cxn>
                    <a:cxn ang="0">
                      <a:pos x="0" y="34"/>
                    </a:cxn>
                  </a:cxnLst>
                  <a:rect l="0" t="0" r="r" b="b"/>
                  <a:pathLst>
                    <a:path w="49" h="57">
                      <a:moveTo>
                        <a:pt x="0" y="34"/>
                      </a:moveTo>
                      <a:lnTo>
                        <a:pt x="19" y="23"/>
                      </a:lnTo>
                      <a:lnTo>
                        <a:pt x="19" y="12"/>
                      </a:lnTo>
                      <a:lnTo>
                        <a:pt x="34" y="0"/>
                      </a:lnTo>
                      <a:lnTo>
                        <a:pt x="34" y="12"/>
                      </a:lnTo>
                      <a:lnTo>
                        <a:pt x="49" y="0"/>
                      </a:lnTo>
                      <a:lnTo>
                        <a:pt x="49" y="12"/>
                      </a:lnTo>
                      <a:lnTo>
                        <a:pt x="34" y="27"/>
                      </a:lnTo>
                      <a:lnTo>
                        <a:pt x="34" y="42"/>
                      </a:lnTo>
                      <a:lnTo>
                        <a:pt x="19" y="57"/>
                      </a:lnTo>
                      <a:lnTo>
                        <a:pt x="19" y="38"/>
                      </a:lnTo>
                      <a:lnTo>
                        <a:pt x="0" y="50"/>
                      </a:lnTo>
                      <a:lnTo>
                        <a:pt x="0" y="3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0" name="Freeform 61"/>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close/>
                    </a:path>
                  </a:pathLst>
                </a:custGeom>
                <a:solidFill>
                  <a:srgbClr val="D6C656"/>
                </a:solidFill>
                <a:ln w="9525">
                  <a:noFill/>
                  <a:round/>
                  <a:headEnd/>
                  <a:tailEnd/>
                </a:ln>
              </p:spPr>
              <p:txBody>
                <a:bodyPr/>
                <a:lstStyle/>
                <a:p>
                  <a:endParaRPr lang="en-US">
                    <a:solidFill>
                      <a:srgbClr val="FFFFFF"/>
                    </a:solidFill>
                  </a:endParaRPr>
                </a:p>
              </p:txBody>
            </p:sp>
            <p:sp>
              <p:nvSpPr>
                <p:cNvPr id="411" name="Freeform 62"/>
                <p:cNvSpPr>
                  <a:spLocks noChangeAspect="1"/>
                </p:cNvSpPr>
                <p:nvPr/>
              </p:nvSpPr>
              <p:spPr bwMode="auto">
                <a:xfrm>
                  <a:off x="1274" y="2736"/>
                  <a:ext cx="45" cy="50"/>
                </a:xfrm>
                <a:custGeom>
                  <a:avLst/>
                  <a:gdLst/>
                  <a:ahLst/>
                  <a:cxnLst>
                    <a:cxn ang="0">
                      <a:pos x="0" y="38"/>
                    </a:cxn>
                    <a:cxn ang="0">
                      <a:pos x="15" y="27"/>
                    </a:cxn>
                    <a:cxn ang="0">
                      <a:pos x="15" y="15"/>
                    </a:cxn>
                    <a:cxn ang="0">
                      <a:pos x="30" y="4"/>
                    </a:cxn>
                    <a:cxn ang="0">
                      <a:pos x="30" y="12"/>
                    </a:cxn>
                    <a:cxn ang="0">
                      <a:pos x="45" y="0"/>
                    </a:cxn>
                    <a:cxn ang="0">
                      <a:pos x="45" y="12"/>
                    </a:cxn>
                    <a:cxn ang="0">
                      <a:pos x="30" y="23"/>
                    </a:cxn>
                    <a:cxn ang="0">
                      <a:pos x="30" y="38"/>
                    </a:cxn>
                    <a:cxn ang="0">
                      <a:pos x="15" y="50"/>
                    </a:cxn>
                    <a:cxn ang="0">
                      <a:pos x="15" y="34"/>
                    </a:cxn>
                    <a:cxn ang="0">
                      <a:pos x="0" y="46"/>
                    </a:cxn>
                    <a:cxn ang="0">
                      <a:pos x="0" y="38"/>
                    </a:cxn>
                  </a:cxnLst>
                  <a:rect l="0" t="0" r="r" b="b"/>
                  <a:pathLst>
                    <a:path w="45" h="50">
                      <a:moveTo>
                        <a:pt x="0" y="38"/>
                      </a:moveTo>
                      <a:lnTo>
                        <a:pt x="15" y="27"/>
                      </a:lnTo>
                      <a:lnTo>
                        <a:pt x="15" y="15"/>
                      </a:lnTo>
                      <a:lnTo>
                        <a:pt x="30" y="4"/>
                      </a:lnTo>
                      <a:lnTo>
                        <a:pt x="30" y="12"/>
                      </a:lnTo>
                      <a:lnTo>
                        <a:pt x="45" y="0"/>
                      </a:lnTo>
                      <a:lnTo>
                        <a:pt x="45" y="12"/>
                      </a:lnTo>
                      <a:lnTo>
                        <a:pt x="30" y="23"/>
                      </a:lnTo>
                      <a:lnTo>
                        <a:pt x="30" y="38"/>
                      </a:lnTo>
                      <a:lnTo>
                        <a:pt x="15" y="50"/>
                      </a:lnTo>
                      <a:lnTo>
                        <a:pt x="15" y="34"/>
                      </a:lnTo>
                      <a:lnTo>
                        <a:pt x="0" y="46"/>
                      </a:lnTo>
                      <a:lnTo>
                        <a:pt x="0"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2" name="Line 63"/>
                <p:cNvSpPr>
                  <a:spLocks noChangeAspect="1" noChangeShapeType="1"/>
                </p:cNvSpPr>
                <p:nvPr/>
              </p:nvSpPr>
              <p:spPr bwMode="auto">
                <a:xfrm flipV="1">
                  <a:off x="1289" y="2744"/>
                  <a:ext cx="15" cy="11"/>
                </a:xfrm>
                <a:prstGeom prst="line">
                  <a:avLst/>
                </a:prstGeom>
                <a:noFill/>
                <a:ln w="6350">
                  <a:solidFill>
                    <a:srgbClr val="000000"/>
                  </a:solidFill>
                  <a:round/>
                  <a:headEnd/>
                  <a:tailEnd/>
                </a:ln>
              </p:spPr>
              <p:txBody>
                <a:bodyPr/>
                <a:lstStyle/>
                <a:p>
                  <a:endParaRPr lang="en-US">
                    <a:solidFill>
                      <a:srgbClr val="FFFFFF"/>
                    </a:solidFill>
                  </a:endParaRPr>
                </a:p>
              </p:txBody>
            </p:sp>
            <p:sp>
              <p:nvSpPr>
                <p:cNvPr id="413" name="Line 64"/>
                <p:cNvSpPr>
                  <a:spLocks noChangeAspect="1" noChangeShapeType="1"/>
                </p:cNvSpPr>
                <p:nvPr/>
              </p:nvSpPr>
              <p:spPr bwMode="auto">
                <a:xfrm flipV="1">
                  <a:off x="1289" y="2763"/>
                  <a:ext cx="15" cy="15"/>
                </a:xfrm>
                <a:prstGeom prst="line">
                  <a:avLst/>
                </a:prstGeom>
                <a:noFill/>
                <a:ln w="6350">
                  <a:solidFill>
                    <a:srgbClr val="000000"/>
                  </a:solidFill>
                  <a:round/>
                  <a:headEnd/>
                  <a:tailEnd/>
                </a:ln>
              </p:spPr>
              <p:txBody>
                <a:bodyPr/>
                <a:lstStyle/>
                <a:p>
                  <a:endParaRPr lang="en-US">
                    <a:solidFill>
                      <a:srgbClr val="FFFFFF"/>
                    </a:solidFill>
                  </a:endParaRPr>
                </a:p>
              </p:txBody>
            </p:sp>
            <p:sp>
              <p:nvSpPr>
                <p:cNvPr id="414" name="Freeform 65"/>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close/>
                    </a:path>
                  </a:pathLst>
                </a:custGeom>
                <a:solidFill>
                  <a:srgbClr val="BFBFBF"/>
                </a:solidFill>
                <a:ln w="9525">
                  <a:noFill/>
                  <a:round/>
                  <a:headEnd/>
                  <a:tailEnd/>
                </a:ln>
              </p:spPr>
              <p:txBody>
                <a:bodyPr/>
                <a:lstStyle/>
                <a:p>
                  <a:endParaRPr lang="en-US">
                    <a:solidFill>
                      <a:srgbClr val="FFFFFF"/>
                    </a:solidFill>
                  </a:endParaRPr>
                </a:p>
              </p:txBody>
            </p:sp>
            <p:sp>
              <p:nvSpPr>
                <p:cNvPr id="415" name="Freeform 66"/>
                <p:cNvSpPr>
                  <a:spLocks noChangeAspect="1"/>
                </p:cNvSpPr>
                <p:nvPr/>
              </p:nvSpPr>
              <p:spPr bwMode="auto">
                <a:xfrm>
                  <a:off x="1184" y="2660"/>
                  <a:ext cx="68" cy="247"/>
                </a:xfrm>
                <a:custGeom>
                  <a:avLst/>
                  <a:gdLst/>
                  <a:ahLst/>
                  <a:cxnLst>
                    <a:cxn ang="0">
                      <a:pos x="0" y="50"/>
                    </a:cxn>
                    <a:cxn ang="0">
                      <a:pos x="68" y="0"/>
                    </a:cxn>
                    <a:cxn ang="0">
                      <a:pos x="68" y="198"/>
                    </a:cxn>
                    <a:cxn ang="0">
                      <a:pos x="0" y="247"/>
                    </a:cxn>
                    <a:cxn ang="0">
                      <a:pos x="0" y="50"/>
                    </a:cxn>
                  </a:cxnLst>
                  <a:rect l="0" t="0" r="r" b="b"/>
                  <a:pathLst>
                    <a:path w="68" h="247">
                      <a:moveTo>
                        <a:pt x="0" y="50"/>
                      </a:moveTo>
                      <a:lnTo>
                        <a:pt x="68" y="0"/>
                      </a:lnTo>
                      <a:lnTo>
                        <a:pt x="68" y="198"/>
                      </a:lnTo>
                      <a:lnTo>
                        <a:pt x="0" y="247"/>
                      </a:lnTo>
                      <a:lnTo>
                        <a:pt x="0" y="5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6" name="Freeform 67"/>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close/>
                    </a:path>
                  </a:pathLst>
                </a:custGeom>
                <a:solidFill>
                  <a:srgbClr val="F7F7E0"/>
                </a:solidFill>
                <a:ln w="9525">
                  <a:noFill/>
                  <a:round/>
                  <a:headEnd/>
                  <a:tailEnd/>
                </a:ln>
              </p:spPr>
              <p:txBody>
                <a:bodyPr/>
                <a:lstStyle/>
                <a:p>
                  <a:endParaRPr lang="en-US">
                    <a:solidFill>
                      <a:srgbClr val="FFFFFF"/>
                    </a:solidFill>
                  </a:endParaRPr>
                </a:p>
              </p:txBody>
            </p:sp>
            <p:sp>
              <p:nvSpPr>
                <p:cNvPr id="417" name="Freeform 68"/>
                <p:cNvSpPr>
                  <a:spLocks noChangeAspect="1"/>
                </p:cNvSpPr>
                <p:nvPr/>
              </p:nvSpPr>
              <p:spPr bwMode="auto">
                <a:xfrm>
                  <a:off x="1188" y="2668"/>
                  <a:ext cx="64" cy="231"/>
                </a:xfrm>
                <a:custGeom>
                  <a:avLst/>
                  <a:gdLst/>
                  <a:ahLst/>
                  <a:cxnLst>
                    <a:cxn ang="0">
                      <a:pos x="0" y="45"/>
                    </a:cxn>
                    <a:cxn ang="0">
                      <a:pos x="64" y="0"/>
                    </a:cxn>
                    <a:cxn ang="0">
                      <a:pos x="64" y="182"/>
                    </a:cxn>
                    <a:cxn ang="0">
                      <a:pos x="0" y="231"/>
                    </a:cxn>
                    <a:cxn ang="0">
                      <a:pos x="0" y="45"/>
                    </a:cxn>
                  </a:cxnLst>
                  <a:rect l="0" t="0" r="r" b="b"/>
                  <a:pathLst>
                    <a:path w="64" h="231">
                      <a:moveTo>
                        <a:pt x="0" y="45"/>
                      </a:moveTo>
                      <a:lnTo>
                        <a:pt x="64" y="0"/>
                      </a:lnTo>
                      <a:lnTo>
                        <a:pt x="64" y="182"/>
                      </a:lnTo>
                      <a:lnTo>
                        <a:pt x="0" y="231"/>
                      </a:lnTo>
                      <a:lnTo>
                        <a:pt x="0" y="4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18" name="Freeform 69"/>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close/>
                    </a:path>
                  </a:pathLst>
                </a:custGeom>
                <a:solidFill>
                  <a:srgbClr val="FFE5CC"/>
                </a:solidFill>
                <a:ln w="9525">
                  <a:noFill/>
                  <a:round/>
                  <a:headEnd/>
                  <a:tailEnd/>
                </a:ln>
              </p:spPr>
              <p:txBody>
                <a:bodyPr/>
                <a:lstStyle/>
                <a:p>
                  <a:endParaRPr lang="en-US">
                    <a:solidFill>
                      <a:srgbClr val="FFFFFF"/>
                    </a:solidFill>
                  </a:endParaRPr>
                </a:p>
              </p:txBody>
            </p:sp>
            <p:sp>
              <p:nvSpPr>
                <p:cNvPr id="419" name="Freeform 70"/>
                <p:cNvSpPr>
                  <a:spLocks noChangeAspect="1"/>
                </p:cNvSpPr>
                <p:nvPr/>
              </p:nvSpPr>
              <p:spPr bwMode="auto">
                <a:xfrm>
                  <a:off x="1071" y="2812"/>
                  <a:ext cx="64" cy="118"/>
                </a:xfrm>
                <a:custGeom>
                  <a:avLst/>
                  <a:gdLst/>
                  <a:ahLst/>
                  <a:cxnLst>
                    <a:cxn ang="0">
                      <a:pos x="4" y="42"/>
                    </a:cxn>
                    <a:cxn ang="0">
                      <a:pos x="60" y="0"/>
                    </a:cxn>
                    <a:cxn ang="0">
                      <a:pos x="64" y="0"/>
                    </a:cxn>
                    <a:cxn ang="0">
                      <a:pos x="64" y="0"/>
                    </a:cxn>
                    <a:cxn ang="0">
                      <a:pos x="64" y="0"/>
                    </a:cxn>
                    <a:cxn ang="0">
                      <a:pos x="64" y="4"/>
                    </a:cxn>
                    <a:cxn ang="0">
                      <a:pos x="64" y="68"/>
                    </a:cxn>
                    <a:cxn ang="0">
                      <a:pos x="64" y="68"/>
                    </a:cxn>
                    <a:cxn ang="0">
                      <a:pos x="64" y="72"/>
                    </a:cxn>
                    <a:cxn ang="0">
                      <a:pos x="64" y="72"/>
                    </a:cxn>
                    <a:cxn ang="0">
                      <a:pos x="60" y="72"/>
                    </a:cxn>
                    <a:cxn ang="0">
                      <a:pos x="4" y="118"/>
                    </a:cxn>
                    <a:cxn ang="0">
                      <a:pos x="4" y="118"/>
                    </a:cxn>
                    <a:cxn ang="0">
                      <a:pos x="4" y="118"/>
                    </a:cxn>
                    <a:cxn ang="0">
                      <a:pos x="4" y="114"/>
                    </a:cxn>
                    <a:cxn ang="0">
                      <a:pos x="0" y="114"/>
                    </a:cxn>
                    <a:cxn ang="0">
                      <a:pos x="0" y="50"/>
                    </a:cxn>
                    <a:cxn ang="0">
                      <a:pos x="4" y="46"/>
                    </a:cxn>
                    <a:cxn ang="0">
                      <a:pos x="4" y="46"/>
                    </a:cxn>
                    <a:cxn ang="0">
                      <a:pos x="4" y="42"/>
                    </a:cxn>
                    <a:cxn ang="0">
                      <a:pos x="4" y="42"/>
                    </a:cxn>
                  </a:cxnLst>
                  <a:rect l="0" t="0" r="r" b="b"/>
                  <a:pathLst>
                    <a:path w="64" h="118">
                      <a:moveTo>
                        <a:pt x="4" y="42"/>
                      </a:moveTo>
                      <a:lnTo>
                        <a:pt x="60" y="0"/>
                      </a:lnTo>
                      <a:lnTo>
                        <a:pt x="64" y="0"/>
                      </a:lnTo>
                      <a:lnTo>
                        <a:pt x="64" y="0"/>
                      </a:lnTo>
                      <a:lnTo>
                        <a:pt x="64" y="0"/>
                      </a:lnTo>
                      <a:lnTo>
                        <a:pt x="64" y="4"/>
                      </a:lnTo>
                      <a:lnTo>
                        <a:pt x="64" y="68"/>
                      </a:lnTo>
                      <a:lnTo>
                        <a:pt x="64" y="68"/>
                      </a:lnTo>
                      <a:lnTo>
                        <a:pt x="64" y="72"/>
                      </a:lnTo>
                      <a:lnTo>
                        <a:pt x="64" y="72"/>
                      </a:lnTo>
                      <a:lnTo>
                        <a:pt x="60" y="72"/>
                      </a:lnTo>
                      <a:lnTo>
                        <a:pt x="4" y="118"/>
                      </a:lnTo>
                      <a:lnTo>
                        <a:pt x="4" y="118"/>
                      </a:lnTo>
                      <a:lnTo>
                        <a:pt x="4" y="118"/>
                      </a:lnTo>
                      <a:lnTo>
                        <a:pt x="4" y="114"/>
                      </a:lnTo>
                      <a:lnTo>
                        <a:pt x="0" y="114"/>
                      </a:lnTo>
                      <a:lnTo>
                        <a:pt x="0" y="50"/>
                      </a:lnTo>
                      <a:lnTo>
                        <a:pt x="4" y="46"/>
                      </a:lnTo>
                      <a:lnTo>
                        <a:pt x="4" y="46"/>
                      </a:lnTo>
                      <a:lnTo>
                        <a:pt x="4" y="42"/>
                      </a:lnTo>
                      <a:lnTo>
                        <a:pt x="4"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0" name="Freeform 71"/>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close/>
                    </a:path>
                  </a:pathLst>
                </a:custGeom>
                <a:solidFill>
                  <a:srgbClr val="BFBFBF"/>
                </a:solidFill>
                <a:ln w="9525">
                  <a:noFill/>
                  <a:round/>
                  <a:headEnd/>
                  <a:tailEnd/>
                </a:ln>
              </p:spPr>
              <p:txBody>
                <a:bodyPr/>
                <a:lstStyle/>
                <a:p>
                  <a:endParaRPr lang="en-US">
                    <a:solidFill>
                      <a:srgbClr val="FFFFFF"/>
                    </a:solidFill>
                  </a:endParaRPr>
                </a:p>
              </p:txBody>
            </p:sp>
            <p:sp>
              <p:nvSpPr>
                <p:cNvPr id="421" name="Freeform 72"/>
                <p:cNvSpPr>
                  <a:spLocks noChangeAspect="1"/>
                </p:cNvSpPr>
                <p:nvPr/>
              </p:nvSpPr>
              <p:spPr bwMode="auto">
                <a:xfrm>
                  <a:off x="1075" y="2812"/>
                  <a:ext cx="60" cy="114"/>
                </a:xfrm>
                <a:custGeom>
                  <a:avLst/>
                  <a:gdLst/>
                  <a:ahLst/>
                  <a:cxnLst>
                    <a:cxn ang="0">
                      <a:pos x="0" y="42"/>
                    </a:cxn>
                    <a:cxn ang="0">
                      <a:pos x="56" y="0"/>
                    </a:cxn>
                    <a:cxn ang="0">
                      <a:pos x="60" y="0"/>
                    </a:cxn>
                    <a:cxn ang="0">
                      <a:pos x="60" y="0"/>
                    </a:cxn>
                    <a:cxn ang="0">
                      <a:pos x="60" y="4"/>
                    </a:cxn>
                    <a:cxn ang="0">
                      <a:pos x="60" y="4"/>
                    </a:cxn>
                    <a:cxn ang="0">
                      <a:pos x="60" y="68"/>
                    </a:cxn>
                    <a:cxn ang="0">
                      <a:pos x="60" y="68"/>
                    </a:cxn>
                    <a:cxn ang="0">
                      <a:pos x="60" y="72"/>
                    </a:cxn>
                    <a:cxn ang="0">
                      <a:pos x="60" y="72"/>
                    </a:cxn>
                    <a:cxn ang="0">
                      <a:pos x="56" y="72"/>
                    </a:cxn>
                    <a:cxn ang="0">
                      <a:pos x="0" y="114"/>
                    </a:cxn>
                    <a:cxn ang="0">
                      <a:pos x="0" y="114"/>
                    </a:cxn>
                    <a:cxn ang="0">
                      <a:pos x="0" y="114"/>
                    </a:cxn>
                    <a:cxn ang="0">
                      <a:pos x="0" y="114"/>
                    </a:cxn>
                    <a:cxn ang="0">
                      <a:pos x="0" y="110"/>
                    </a:cxn>
                    <a:cxn ang="0">
                      <a:pos x="0" y="50"/>
                    </a:cxn>
                    <a:cxn ang="0">
                      <a:pos x="0" y="46"/>
                    </a:cxn>
                    <a:cxn ang="0">
                      <a:pos x="0" y="46"/>
                    </a:cxn>
                    <a:cxn ang="0">
                      <a:pos x="0" y="42"/>
                    </a:cxn>
                    <a:cxn ang="0">
                      <a:pos x="0" y="42"/>
                    </a:cxn>
                  </a:cxnLst>
                  <a:rect l="0" t="0" r="r" b="b"/>
                  <a:pathLst>
                    <a:path w="60" h="114">
                      <a:moveTo>
                        <a:pt x="0" y="42"/>
                      </a:moveTo>
                      <a:lnTo>
                        <a:pt x="56" y="0"/>
                      </a:lnTo>
                      <a:lnTo>
                        <a:pt x="60" y="0"/>
                      </a:lnTo>
                      <a:lnTo>
                        <a:pt x="60" y="0"/>
                      </a:lnTo>
                      <a:lnTo>
                        <a:pt x="60" y="4"/>
                      </a:lnTo>
                      <a:lnTo>
                        <a:pt x="60" y="4"/>
                      </a:lnTo>
                      <a:lnTo>
                        <a:pt x="60" y="68"/>
                      </a:lnTo>
                      <a:lnTo>
                        <a:pt x="60" y="68"/>
                      </a:lnTo>
                      <a:lnTo>
                        <a:pt x="60" y="72"/>
                      </a:lnTo>
                      <a:lnTo>
                        <a:pt x="60" y="72"/>
                      </a:lnTo>
                      <a:lnTo>
                        <a:pt x="56" y="72"/>
                      </a:lnTo>
                      <a:lnTo>
                        <a:pt x="0" y="114"/>
                      </a:lnTo>
                      <a:lnTo>
                        <a:pt x="0" y="114"/>
                      </a:lnTo>
                      <a:lnTo>
                        <a:pt x="0" y="114"/>
                      </a:lnTo>
                      <a:lnTo>
                        <a:pt x="0" y="114"/>
                      </a:lnTo>
                      <a:lnTo>
                        <a:pt x="0" y="110"/>
                      </a:lnTo>
                      <a:lnTo>
                        <a:pt x="0" y="50"/>
                      </a:lnTo>
                      <a:lnTo>
                        <a:pt x="0" y="46"/>
                      </a:lnTo>
                      <a:lnTo>
                        <a:pt x="0" y="46"/>
                      </a:lnTo>
                      <a:lnTo>
                        <a:pt x="0" y="42"/>
                      </a:lnTo>
                      <a:lnTo>
                        <a:pt x="0" y="4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2" name="Freeform 73"/>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423" name="Freeform 74"/>
                <p:cNvSpPr>
                  <a:spLocks noChangeAspect="1"/>
                </p:cNvSpPr>
                <p:nvPr/>
              </p:nvSpPr>
              <p:spPr bwMode="auto">
                <a:xfrm>
                  <a:off x="1109" y="2839"/>
                  <a:ext cx="3" cy="7"/>
                </a:xfrm>
                <a:custGeom>
                  <a:avLst/>
                  <a:gdLst/>
                  <a:ahLst/>
                  <a:cxnLst>
                    <a:cxn ang="0">
                      <a:pos x="0" y="4"/>
                    </a:cxn>
                    <a:cxn ang="0">
                      <a:pos x="3" y="0"/>
                    </a:cxn>
                    <a:cxn ang="0">
                      <a:pos x="3" y="7"/>
                    </a:cxn>
                    <a:cxn ang="0">
                      <a:pos x="0" y="7"/>
                    </a:cxn>
                    <a:cxn ang="0">
                      <a:pos x="0" y="4"/>
                    </a:cxn>
                  </a:cxnLst>
                  <a:rect l="0" t="0" r="r" b="b"/>
                  <a:pathLst>
                    <a:path w="3" h="7">
                      <a:moveTo>
                        <a:pt x="0" y="4"/>
                      </a:moveTo>
                      <a:lnTo>
                        <a:pt x="3" y="0"/>
                      </a:lnTo>
                      <a:lnTo>
                        <a:pt x="3" y="7"/>
                      </a:lnTo>
                      <a:lnTo>
                        <a:pt x="0" y="7"/>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4" name="Freeform 75"/>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close/>
                    </a:path>
                  </a:pathLst>
                </a:custGeom>
                <a:solidFill>
                  <a:srgbClr val="7FFF00"/>
                </a:solidFill>
                <a:ln w="9525">
                  <a:noFill/>
                  <a:round/>
                  <a:headEnd/>
                  <a:tailEnd/>
                </a:ln>
              </p:spPr>
              <p:txBody>
                <a:bodyPr/>
                <a:lstStyle/>
                <a:p>
                  <a:endParaRPr lang="en-US">
                    <a:solidFill>
                      <a:srgbClr val="FFFFFF"/>
                    </a:solidFill>
                  </a:endParaRPr>
                </a:p>
              </p:txBody>
            </p:sp>
            <p:sp>
              <p:nvSpPr>
                <p:cNvPr id="425" name="Freeform 76"/>
                <p:cNvSpPr>
                  <a:spLocks noChangeAspect="1"/>
                </p:cNvSpPr>
                <p:nvPr/>
              </p:nvSpPr>
              <p:spPr bwMode="auto">
                <a:xfrm>
                  <a:off x="1109" y="2858"/>
                  <a:ext cx="3" cy="11"/>
                </a:xfrm>
                <a:custGeom>
                  <a:avLst/>
                  <a:gdLst/>
                  <a:ahLst/>
                  <a:cxnLst>
                    <a:cxn ang="0">
                      <a:pos x="0" y="4"/>
                    </a:cxn>
                    <a:cxn ang="0">
                      <a:pos x="3" y="0"/>
                    </a:cxn>
                    <a:cxn ang="0">
                      <a:pos x="3" y="7"/>
                    </a:cxn>
                    <a:cxn ang="0">
                      <a:pos x="0" y="11"/>
                    </a:cxn>
                    <a:cxn ang="0">
                      <a:pos x="0" y="4"/>
                    </a:cxn>
                  </a:cxnLst>
                  <a:rect l="0" t="0" r="r" b="b"/>
                  <a:pathLst>
                    <a:path w="3" h="11">
                      <a:moveTo>
                        <a:pt x="0" y="4"/>
                      </a:moveTo>
                      <a:lnTo>
                        <a:pt x="3" y="0"/>
                      </a:lnTo>
                      <a:lnTo>
                        <a:pt x="3" y="7"/>
                      </a:lnTo>
                      <a:lnTo>
                        <a:pt x="0" y="11"/>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6" name="Freeform 77"/>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close/>
                    </a:path>
                  </a:pathLst>
                </a:custGeom>
                <a:solidFill>
                  <a:srgbClr val="FF003F"/>
                </a:solidFill>
                <a:ln w="9525">
                  <a:noFill/>
                  <a:round/>
                  <a:headEnd/>
                  <a:tailEnd/>
                </a:ln>
              </p:spPr>
              <p:txBody>
                <a:bodyPr/>
                <a:lstStyle/>
                <a:p>
                  <a:endParaRPr lang="en-US">
                    <a:solidFill>
                      <a:srgbClr val="FFFFFF"/>
                    </a:solidFill>
                  </a:endParaRPr>
                </a:p>
              </p:txBody>
            </p:sp>
            <p:sp>
              <p:nvSpPr>
                <p:cNvPr id="427" name="Freeform 78"/>
                <p:cNvSpPr>
                  <a:spLocks noChangeAspect="1"/>
                </p:cNvSpPr>
                <p:nvPr/>
              </p:nvSpPr>
              <p:spPr bwMode="auto">
                <a:xfrm>
                  <a:off x="1109" y="2880"/>
                  <a:ext cx="3" cy="8"/>
                </a:xfrm>
                <a:custGeom>
                  <a:avLst/>
                  <a:gdLst/>
                  <a:ahLst/>
                  <a:cxnLst>
                    <a:cxn ang="0">
                      <a:pos x="0" y="4"/>
                    </a:cxn>
                    <a:cxn ang="0">
                      <a:pos x="3" y="0"/>
                    </a:cxn>
                    <a:cxn ang="0">
                      <a:pos x="3" y="8"/>
                    </a:cxn>
                    <a:cxn ang="0">
                      <a:pos x="0" y="8"/>
                    </a:cxn>
                    <a:cxn ang="0">
                      <a:pos x="0" y="4"/>
                    </a:cxn>
                  </a:cxnLst>
                  <a:rect l="0" t="0" r="r" b="b"/>
                  <a:pathLst>
                    <a:path w="3" h="8">
                      <a:moveTo>
                        <a:pt x="0" y="4"/>
                      </a:moveTo>
                      <a:lnTo>
                        <a:pt x="3" y="0"/>
                      </a:lnTo>
                      <a:lnTo>
                        <a:pt x="3"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28" name="Freeform 79"/>
                <p:cNvSpPr>
                  <a:spLocks noChangeAspect="1"/>
                </p:cNvSpPr>
                <p:nvPr/>
              </p:nvSpPr>
              <p:spPr bwMode="auto">
                <a:xfrm>
                  <a:off x="1079" y="2869"/>
                  <a:ext cx="7" cy="30"/>
                </a:xfrm>
                <a:custGeom>
                  <a:avLst/>
                  <a:gdLst/>
                  <a:ahLst/>
                  <a:cxnLst>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close/>
                    </a:path>
                  </a:pathLst>
                </a:custGeom>
                <a:solidFill>
                  <a:srgbClr val="FFFFFF"/>
                </a:solidFill>
                <a:ln w="9525">
                  <a:noFill/>
                  <a:round/>
                  <a:headEnd/>
                  <a:tailEnd/>
                </a:ln>
              </p:spPr>
              <p:txBody>
                <a:bodyPr/>
                <a:lstStyle/>
                <a:p>
                  <a:endParaRPr lang="en-US">
                    <a:solidFill>
                      <a:srgbClr val="FFFFFF"/>
                    </a:solidFill>
                  </a:endParaRPr>
                </a:p>
              </p:txBody>
            </p:sp>
            <p:sp>
              <p:nvSpPr>
                <p:cNvPr id="429" name="Freeform 80"/>
                <p:cNvSpPr>
                  <a:spLocks noChangeAspect="1"/>
                </p:cNvSpPr>
                <p:nvPr/>
              </p:nvSpPr>
              <p:spPr bwMode="auto">
                <a:xfrm>
                  <a:off x="1079" y="2869"/>
                  <a:ext cx="7" cy="30"/>
                </a:xfrm>
                <a:custGeom>
                  <a:avLst/>
                  <a:gdLst/>
                  <a:ahLst/>
                  <a:cxnLst>
                    <a:cxn ang="0">
                      <a:pos x="3" y="0"/>
                    </a:cxn>
                    <a:cxn ang="0">
                      <a:pos x="3" y="0"/>
                    </a:cxn>
                    <a:cxn ang="0">
                      <a:pos x="7" y="0"/>
                    </a:cxn>
                    <a:cxn ang="0">
                      <a:pos x="7" y="0"/>
                    </a:cxn>
                    <a:cxn ang="0">
                      <a:pos x="7" y="4"/>
                    </a:cxn>
                    <a:cxn ang="0">
                      <a:pos x="7" y="11"/>
                    </a:cxn>
                    <a:cxn ang="0">
                      <a:pos x="7" y="19"/>
                    </a:cxn>
                    <a:cxn ang="0">
                      <a:pos x="7" y="23"/>
                    </a:cxn>
                    <a:cxn ang="0">
                      <a:pos x="7" y="27"/>
                    </a:cxn>
                    <a:cxn ang="0">
                      <a:pos x="3" y="30"/>
                    </a:cxn>
                    <a:cxn ang="0">
                      <a:pos x="3" y="30"/>
                    </a:cxn>
                    <a:cxn ang="0">
                      <a:pos x="0" y="27"/>
                    </a:cxn>
                    <a:cxn ang="0">
                      <a:pos x="0" y="23"/>
                    </a:cxn>
                    <a:cxn ang="0">
                      <a:pos x="0" y="19"/>
                    </a:cxn>
                    <a:cxn ang="0">
                      <a:pos x="0" y="11"/>
                    </a:cxn>
                    <a:cxn ang="0">
                      <a:pos x="0" y="4"/>
                    </a:cxn>
                    <a:cxn ang="0">
                      <a:pos x="3" y="0"/>
                    </a:cxn>
                    <a:cxn ang="0">
                      <a:pos x="3" y="0"/>
                    </a:cxn>
                  </a:cxnLst>
                  <a:rect l="0" t="0" r="r" b="b"/>
                  <a:pathLst>
                    <a:path w="7" h="30">
                      <a:moveTo>
                        <a:pt x="3" y="0"/>
                      </a:moveTo>
                      <a:lnTo>
                        <a:pt x="3" y="0"/>
                      </a:lnTo>
                      <a:lnTo>
                        <a:pt x="7" y="0"/>
                      </a:lnTo>
                      <a:lnTo>
                        <a:pt x="7" y="0"/>
                      </a:lnTo>
                      <a:lnTo>
                        <a:pt x="7" y="4"/>
                      </a:lnTo>
                      <a:lnTo>
                        <a:pt x="7" y="11"/>
                      </a:lnTo>
                      <a:lnTo>
                        <a:pt x="7" y="19"/>
                      </a:lnTo>
                      <a:lnTo>
                        <a:pt x="7" y="23"/>
                      </a:lnTo>
                      <a:lnTo>
                        <a:pt x="7" y="27"/>
                      </a:lnTo>
                      <a:lnTo>
                        <a:pt x="3" y="30"/>
                      </a:lnTo>
                      <a:lnTo>
                        <a:pt x="3" y="30"/>
                      </a:lnTo>
                      <a:lnTo>
                        <a:pt x="0" y="27"/>
                      </a:lnTo>
                      <a:lnTo>
                        <a:pt x="0" y="23"/>
                      </a:lnTo>
                      <a:lnTo>
                        <a:pt x="0" y="19"/>
                      </a:lnTo>
                      <a:lnTo>
                        <a:pt x="0" y="11"/>
                      </a:lnTo>
                      <a:lnTo>
                        <a:pt x="0" y="4"/>
                      </a:lnTo>
                      <a:lnTo>
                        <a:pt x="3" y="0"/>
                      </a:lnTo>
                      <a:lnTo>
                        <a:pt x="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0" name="Freeform 81"/>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431" name="Freeform 82"/>
                <p:cNvSpPr>
                  <a:spLocks noChangeAspect="1"/>
                </p:cNvSpPr>
                <p:nvPr/>
              </p:nvSpPr>
              <p:spPr bwMode="auto">
                <a:xfrm>
                  <a:off x="1082" y="2880"/>
                  <a:ext cx="4" cy="8"/>
                </a:xfrm>
                <a:custGeom>
                  <a:avLst/>
                  <a:gdLst/>
                  <a:ahLst/>
                  <a:cxnLst>
                    <a:cxn ang="0">
                      <a:pos x="4" y="0"/>
                    </a:cxn>
                    <a:cxn ang="0">
                      <a:pos x="4" y="0"/>
                    </a:cxn>
                    <a:cxn ang="0">
                      <a:pos x="0" y="0"/>
                    </a:cxn>
                    <a:cxn ang="0">
                      <a:pos x="0" y="4"/>
                    </a:cxn>
                    <a:cxn ang="0">
                      <a:pos x="0" y="0"/>
                    </a:cxn>
                    <a:cxn ang="0">
                      <a:pos x="0" y="4"/>
                    </a:cxn>
                    <a:cxn ang="0">
                      <a:pos x="0" y="4"/>
                    </a:cxn>
                    <a:cxn ang="0">
                      <a:pos x="0" y="8"/>
                    </a:cxn>
                    <a:cxn ang="0">
                      <a:pos x="0" y="4"/>
                    </a:cxn>
                    <a:cxn ang="0">
                      <a:pos x="0" y="4"/>
                    </a:cxn>
                    <a:cxn ang="0">
                      <a:pos x="0" y="4"/>
                    </a:cxn>
                    <a:cxn ang="0">
                      <a:pos x="0" y="4"/>
                    </a:cxn>
                    <a:cxn ang="0">
                      <a:pos x="4" y="4"/>
                    </a:cxn>
                    <a:cxn ang="0">
                      <a:pos x="4" y="4"/>
                    </a:cxn>
                    <a:cxn ang="0">
                      <a:pos x="4" y="0"/>
                    </a:cxn>
                    <a:cxn ang="0">
                      <a:pos x="4" y="0"/>
                    </a:cxn>
                  </a:cxnLst>
                  <a:rect l="0" t="0" r="r" b="b"/>
                  <a:pathLst>
                    <a:path w="4" h="8">
                      <a:moveTo>
                        <a:pt x="4" y="0"/>
                      </a:moveTo>
                      <a:lnTo>
                        <a:pt x="4" y="0"/>
                      </a:lnTo>
                      <a:lnTo>
                        <a:pt x="0" y="0"/>
                      </a:lnTo>
                      <a:lnTo>
                        <a:pt x="0" y="4"/>
                      </a:lnTo>
                      <a:lnTo>
                        <a:pt x="0" y="0"/>
                      </a:lnTo>
                      <a:lnTo>
                        <a:pt x="0" y="4"/>
                      </a:lnTo>
                      <a:lnTo>
                        <a:pt x="0" y="4"/>
                      </a:lnTo>
                      <a:lnTo>
                        <a:pt x="0" y="8"/>
                      </a:lnTo>
                      <a:lnTo>
                        <a:pt x="0" y="4"/>
                      </a:lnTo>
                      <a:lnTo>
                        <a:pt x="0" y="4"/>
                      </a:lnTo>
                      <a:lnTo>
                        <a:pt x="0" y="4"/>
                      </a:lnTo>
                      <a:lnTo>
                        <a:pt x="0" y="4"/>
                      </a:lnTo>
                      <a:lnTo>
                        <a:pt x="4" y="4"/>
                      </a:lnTo>
                      <a:lnTo>
                        <a:pt x="4" y="4"/>
                      </a:lnTo>
                      <a:lnTo>
                        <a:pt x="4" y="0"/>
                      </a:lnTo>
                      <a:lnTo>
                        <a:pt x="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2" name="Line 83"/>
                <p:cNvSpPr>
                  <a:spLocks noChangeAspect="1" noChangeShapeType="1"/>
                </p:cNvSpPr>
                <p:nvPr/>
              </p:nvSpPr>
              <p:spPr bwMode="auto">
                <a:xfrm flipV="1">
                  <a:off x="1090" y="2877"/>
                  <a:ext cx="4" cy="3"/>
                </a:xfrm>
                <a:prstGeom prst="line">
                  <a:avLst/>
                </a:prstGeom>
                <a:noFill/>
                <a:ln w="6350">
                  <a:solidFill>
                    <a:srgbClr val="000000"/>
                  </a:solidFill>
                  <a:round/>
                  <a:headEnd/>
                  <a:tailEnd/>
                </a:ln>
              </p:spPr>
              <p:txBody>
                <a:bodyPr/>
                <a:lstStyle/>
                <a:p>
                  <a:endParaRPr lang="en-US">
                    <a:solidFill>
                      <a:srgbClr val="FFFFFF"/>
                    </a:solidFill>
                  </a:endParaRPr>
                </a:p>
              </p:txBody>
            </p:sp>
            <p:sp>
              <p:nvSpPr>
                <p:cNvPr id="433" name="Freeform 84"/>
                <p:cNvSpPr>
                  <a:spLocks noChangeAspect="1"/>
                </p:cNvSpPr>
                <p:nvPr/>
              </p:nvSpPr>
              <p:spPr bwMode="auto">
                <a:xfrm>
                  <a:off x="1086" y="2858"/>
                  <a:ext cx="8" cy="11"/>
                </a:xfrm>
                <a:custGeom>
                  <a:avLst/>
                  <a:gdLst/>
                  <a:ahLst/>
                  <a:cxnLst>
                    <a:cxn ang="0">
                      <a:pos x="0" y="11"/>
                    </a:cxn>
                    <a:cxn ang="0">
                      <a:pos x="4" y="0"/>
                    </a:cxn>
                    <a:cxn ang="0">
                      <a:pos x="8" y="0"/>
                    </a:cxn>
                  </a:cxnLst>
                  <a:rect l="0" t="0" r="r" b="b"/>
                  <a:pathLst>
                    <a:path w="8" h="11">
                      <a:moveTo>
                        <a:pt x="0" y="11"/>
                      </a:moveTo>
                      <a:lnTo>
                        <a:pt x="4" y="0"/>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4" name="Freeform 85"/>
                <p:cNvSpPr>
                  <a:spLocks noChangeAspect="1"/>
                </p:cNvSpPr>
                <p:nvPr/>
              </p:nvSpPr>
              <p:spPr bwMode="auto">
                <a:xfrm>
                  <a:off x="1086" y="2888"/>
                  <a:ext cx="8" cy="8"/>
                </a:xfrm>
                <a:custGeom>
                  <a:avLst/>
                  <a:gdLst/>
                  <a:ahLst/>
                  <a:cxnLst>
                    <a:cxn ang="0">
                      <a:pos x="0" y="0"/>
                    </a:cxn>
                    <a:cxn ang="0">
                      <a:pos x="4" y="8"/>
                    </a:cxn>
                    <a:cxn ang="0">
                      <a:pos x="8" y="4"/>
                    </a:cxn>
                  </a:cxnLst>
                  <a:rect l="0" t="0" r="r" b="b"/>
                  <a:pathLst>
                    <a:path w="8" h="8">
                      <a:moveTo>
                        <a:pt x="0" y="0"/>
                      </a:moveTo>
                      <a:lnTo>
                        <a:pt x="4" y="8"/>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5" name="Freeform 86"/>
                <p:cNvSpPr>
                  <a:spLocks noChangeAspect="1" noEditPoints="1"/>
                </p:cNvSpPr>
                <p:nvPr/>
              </p:nvSpPr>
              <p:spPr bwMode="auto">
                <a:xfrm>
                  <a:off x="1094" y="2869"/>
                  <a:ext cx="3" cy="8"/>
                </a:xfrm>
                <a:custGeom>
                  <a:avLst/>
                  <a:gdLst/>
                  <a:ahLst/>
                  <a:cxnLst>
                    <a:cxn ang="0">
                      <a:pos x="0" y="8"/>
                    </a:cxn>
                    <a:cxn ang="0">
                      <a:pos x="0" y="4"/>
                    </a:cxn>
                    <a:cxn ang="0">
                      <a:pos x="0" y="4"/>
                    </a:cxn>
                    <a:cxn ang="0">
                      <a:pos x="0" y="8"/>
                    </a:cxn>
                    <a:cxn ang="0">
                      <a:pos x="0" y="8"/>
                    </a:cxn>
                    <a:cxn ang="0">
                      <a:pos x="0" y="8"/>
                    </a:cxn>
                    <a:cxn ang="0">
                      <a:pos x="0" y="8"/>
                    </a:cxn>
                    <a:cxn ang="0">
                      <a:pos x="0" y="8"/>
                    </a:cxn>
                    <a:cxn ang="0">
                      <a:pos x="0" y="4"/>
                    </a:cxn>
                    <a:cxn ang="0">
                      <a:pos x="3" y="4"/>
                    </a:cxn>
                    <a:cxn ang="0">
                      <a:pos x="3" y="8"/>
                    </a:cxn>
                    <a:cxn ang="0">
                      <a:pos x="0" y="8"/>
                    </a:cxn>
                    <a:cxn ang="0">
                      <a:pos x="0" y="8"/>
                    </a:cxn>
                    <a:cxn ang="0">
                      <a:pos x="0" y="8"/>
                    </a:cxn>
                    <a:cxn ang="0">
                      <a:pos x="0" y="8"/>
                    </a:cxn>
                    <a:cxn ang="0">
                      <a:pos x="0" y="8"/>
                    </a:cxn>
                    <a:cxn ang="0">
                      <a:pos x="3" y="8"/>
                    </a:cxn>
                    <a:cxn ang="0">
                      <a:pos x="3" y="8"/>
                    </a:cxn>
                    <a:cxn ang="0">
                      <a:pos x="3" y="4"/>
                    </a:cxn>
                    <a:cxn ang="0">
                      <a:pos x="3" y="4"/>
                    </a:cxn>
                    <a:cxn ang="0">
                      <a:pos x="3" y="8"/>
                    </a:cxn>
                    <a:cxn ang="0">
                      <a:pos x="3" y="4"/>
                    </a:cxn>
                    <a:cxn ang="0">
                      <a:pos x="3" y="4"/>
                    </a:cxn>
                    <a:cxn ang="0">
                      <a:pos x="3" y="8"/>
                    </a:cxn>
                    <a:cxn ang="0">
                      <a:pos x="3" y="8"/>
                    </a:cxn>
                    <a:cxn ang="0">
                      <a:pos x="3" y="4"/>
                    </a:cxn>
                    <a:cxn ang="0">
                      <a:pos x="3" y="8"/>
                    </a:cxn>
                    <a:cxn ang="0">
                      <a:pos x="3" y="8"/>
                    </a:cxn>
                    <a:cxn ang="0">
                      <a:pos x="3" y="8"/>
                    </a:cxn>
                    <a:cxn ang="0">
                      <a:pos x="3" y="4"/>
                    </a:cxn>
                    <a:cxn ang="0">
                      <a:pos x="3" y="8"/>
                    </a:cxn>
                    <a:cxn ang="0">
                      <a:pos x="3" y="8"/>
                    </a:cxn>
                    <a:cxn ang="0">
                      <a:pos x="3" y="0"/>
                    </a:cxn>
                    <a:cxn ang="0">
                      <a:pos x="3" y="0"/>
                    </a:cxn>
                    <a:cxn ang="0">
                      <a:pos x="3" y="8"/>
                    </a:cxn>
                    <a:cxn ang="0">
                      <a:pos x="3" y="8"/>
                    </a:cxn>
                  </a:cxnLst>
                  <a:rect l="0" t="0" r="r" b="b"/>
                  <a:pathLst>
                    <a:path w="3" h="8">
                      <a:moveTo>
                        <a:pt x="0" y="8"/>
                      </a:moveTo>
                      <a:lnTo>
                        <a:pt x="0" y="4"/>
                      </a:lnTo>
                      <a:lnTo>
                        <a:pt x="0" y="4"/>
                      </a:lnTo>
                      <a:lnTo>
                        <a:pt x="0" y="8"/>
                      </a:lnTo>
                      <a:lnTo>
                        <a:pt x="0" y="8"/>
                      </a:lnTo>
                      <a:lnTo>
                        <a:pt x="0" y="8"/>
                      </a:lnTo>
                      <a:lnTo>
                        <a:pt x="0" y="8"/>
                      </a:lnTo>
                      <a:lnTo>
                        <a:pt x="0" y="8"/>
                      </a:lnTo>
                      <a:lnTo>
                        <a:pt x="0" y="4"/>
                      </a:lnTo>
                      <a:lnTo>
                        <a:pt x="3" y="4"/>
                      </a:lnTo>
                      <a:lnTo>
                        <a:pt x="3" y="8"/>
                      </a:lnTo>
                      <a:lnTo>
                        <a:pt x="0" y="8"/>
                      </a:lnTo>
                      <a:lnTo>
                        <a:pt x="0" y="8"/>
                      </a:lnTo>
                      <a:lnTo>
                        <a:pt x="0" y="8"/>
                      </a:lnTo>
                      <a:lnTo>
                        <a:pt x="0" y="8"/>
                      </a:lnTo>
                      <a:lnTo>
                        <a:pt x="0" y="8"/>
                      </a:lnTo>
                      <a:close/>
                      <a:moveTo>
                        <a:pt x="3" y="8"/>
                      </a:moveTo>
                      <a:lnTo>
                        <a:pt x="3" y="8"/>
                      </a:lnTo>
                      <a:lnTo>
                        <a:pt x="3" y="4"/>
                      </a:lnTo>
                      <a:lnTo>
                        <a:pt x="3" y="4"/>
                      </a:lnTo>
                      <a:lnTo>
                        <a:pt x="3" y="8"/>
                      </a:lnTo>
                      <a:lnTo>
                        <a:pt x="3" y="4"/>
                      </a:lnTo>
                      <a:lnTo>
                        <a:pt x="3" y="4"/>
                      </a:lnTo>
                      <a:lnTo>
                        <a:pt x="3" y="8"/>
                      </a:lnTo>
                      <a:lnTo>
                        <a:pt x="3" y="8"/>
                      </a:lnTo>
                      <a:lnTo>
                        <a:pt x="3" y="4"/>
                      </a:lnTo>
                      <a:lnTo>
                        <a:pt x="3" y="8"/>
                      </a:lnTo>
                      <a:lnTo>
                        <a:pt x="3" y="8"/>
                      </a:lnTo>
                      <a:close/>
                      <a:moveTo>
                        <a:pt x="3" y="8"/>
                      </a:moveTo>
                      <a:lnTo>
                        <a:pt x="3" y="4"/>
                      </a:lnTo>
                      <a:lnTo>
                        <a:pt x="3" y="8"/>
                      </a:lnTo>
                      <a:lnTo>
                        <a:pt x="3" y="8"/>
                      </a:lnTo>
                      <a:lnTo>
                        <a:pt x="3" y="0"/>
                      </a:lnTo>
                      <a:lnTo>
                        <a:pt x="3" y="0"/>
                      </a:lnTo>
                      <a:lnTo>
                        <a:pt x="3" y="8"/>
                      </a:lnTo>
                      <a:lnTo>
                        <a:pt x="3" y="8"/>
                      </a:lnTo>
                      <a:close/>
                    </a:path>
                  </a:pathLst>
                </a:custGeom>
                <a:solidFill>
                  <a:srgbClr val="000000"/>
                </a:solidFill>
                <a:ln w="9525">
                  <a:noFill/>
                  <a:round/>
                  <a:headEnd/>
                  <a:tailEnd/>
                </a:ln>
              </p:spPr>
              <p:txBody>
                <a:bodyPr/>
                <a:lstStyle/>
                <a:p>
                  <a:endParaRPr lang="en-US">
                    <a:solidFill>
                      <a:srgbClr val="FFFFFF"/>
                    </a:solidFill>
                  </a:endParaRPr>
                </a:p>
              </p:txBody>
            </p:sp>
            <p:sp>
              <p:nvSpPr>
                <p:cNvPr id="436" name="Freeform 87"/>
                <p:cNvSpPr>
                  <a:spLocks noChangeAspect="1" noEditPoints="1"/>
                </p:cNvSpPr>
                <p:nvPr/>
              </p:nvSpPr>
              <p:spPr bwMode="auto">
                <a:xfrm>
                  <a:off x="1097" y="2869"/>
                  <a:ext cx="4" cy="8"/>
                </a:xfrm>
                <a:custGeom>
                  <a:avLst/>
                  <a:gdLst/>
                  <a:ahLst/>
                  <a:cxnLst>
                    <a:cxn ang="0">
                      <a:pos x="0" y="4"/>
                    </a:cxn>
                    <a:cxn ang="0">
                      <a:pos x="0" y="0"/>
                    </a:cxn>
                    <a:cxn ang="0">
                      <a:pos x="0" y="0"/>
                    </a:cxn>
                    <a:cxn ang="0">
                      <a:pos x="0" y="4"/>
                    </a:cxn>
                    <a:cxn ang="0">
                      <a:pos x="0" y="4"/>
                    </a:cxn>
                    <a:cxn ang="0">
                      <a:pos x="0" y="8"/>
                    </a:cxn>
                    <a:cxn ang="0">
                      <a:pos x="0" y="8"/>
                    </a:cxn>
                    <a:cxn ang="0">
                      <a:pos x="0" y="4"/>
                    </a:cxn>
                    <a:cxn ang="0">
                      <a:pos x="0" y="4"/>
                    </a:cxn>
                    <a:cxn ang="0">
                      <a:pos x="0" y="4"/>
                    </a:cxn>
                    <a:cxn ang="0">
                      <a:pos x="0" y="8"/>
                    </a:cxn>
                    <a:cxn ang="0">
                      <a:pos x="0" y="4"/>
                    </a:cxn>
                    <a:cxn ang="0">
                      <a:pos x="0" y="4"/>
                    </a:cxn>
                    <a:cxn ang="0">
                      <a:pos x="0" y="4"/>
                    </a:cxn>
                    <a:cxn ang="0">
                      <a:pos x="0" y="0"/>
                    </a:cxn>
                    <a:cxn ang="0">
                      <a:pos x="0" y="0"/>
                    </a:cxn>
                    <a:cxn ang="0">
                      <a:pos x="0" y="4"/>
                    </a:cxn>
                    <a:cxn ang="0">
                      <a:pos x="0" y="4"/>
                    </a:cxn>
                    <a:cxn ang="0">
                      <a:pos x="4" y="0"/>
                    </a:cxn>
                    <a:cxn ang="0">
                      <a:pos x="4" y="0"/>
                    </a:cxn>
                    <a:cxn ang="0">
                      <a:pos x="4" y="0"/>
                    </a:cxn>
                    <a:cxn ang="0">
                      <a:pos x="4" y="0"/>
                    </a:cxn>
                    <a:cxn ang="0">
                      <a:pos x="0" y="4"/>
                    </a:cxn>
                    <a:cxn ang="0">
                      <a:pos x="4" y="4"/>
                    </a:cxn>
                    <a:cxn ang="0">
                      <a:pos x="4" y="4"/>
                    </a:cxn>
                    <a:cxn ang="0">
                      <a:pos x="4" y="4"/>
                    </a:cxn>
                    <a:cxn ang="0">
                      <a:pos x="0" y="4"/>
                    </a:cxn>
                    <a:cxn ang="0">
                      <a:pos x="0" y="4"/>
                    </a:cxn>
                    <a:cxn ang="0">
                      <a:pos x="4" y="0"/>
                    </a:cxn>
                    <a:cxn ang="0">
                      <a:pos x="4" y="4"/>
                    </a:cxn>
                    <a:cxn ang="0">
                      <a:pos x="4" y="0"/>
                    </a:cxn>
                    <a:cxn ang="0">
                      <a:pos x="4" y="4"/>
                    </a:cxn>
                    <a:cxn ang="0">
                      <a:pos x="4" y="0"/>
                    </a:cxn>
                    <a:cxn ang="0">
                      <a:pos x="4" y="4"/>
                    </a:cxn>
                    <a:cxn ang="0">
                      <a:pos x="4" y="4"/>
                    </a:cxn>
                  </a:cxnLst>
                  <a:rect l="0" t="0" r="r" b="b"/>
                  <a:pathLst>
                    <a:path w="4" h="8">
                      <a:moveTo>
                        <a:pt x="0" y="4"/>
                      </a:moveTo>
                      <a:lnTo>
                        <a:pt x="0" y="4"/>
                      </a:lnTo>
                      <a:lnTo>
                        <a:pt x="0" y="4"/>
                      </a:lnTo>
                      <a:lnTo>
                        <a:pt x="0" y="0"/>
                      </a:lnTo>
                      <a:lnTo>
                        <a:pt x="0" y="0"/>
                      </a:lnTo>
                      <a:lnTo>
                        <a:pt x="0" y="0"/>
                      </a:lnTo>
                      <a:lnTo>
                        <a:pt x="0" y="0"/>
                      </a:lnTo>
                      <a:lnTo>
                        <a:pt x="0" y="4"/>
                      </a:lnTo>
                      <a:lnTo>
                        <a:pt x="0" y="4"/>
                      </a:lnTo>
                      <a:lnTo>
                        <a:pt x="0" y="4"/>
                      </a:lnTo>
                      <a:lnTo>
                        <a:pt x="0" y="4"/>
                      </a:lnTo>
                      <a:lnTo>
                        <a:pt x="0" y="8"/>
                      </a:lnTo>
                      <a:lnTo>
                        <a:pt x="0" y="8"/>
                      </a:lnTo>
                      <a:lnTo>
                        <a:pt x="0" y="8"/>
                      </a:lnTo>
                      <a:lnTo>
                        <a:pt x="0" y="8"/>
                      </a:lnTo>
                      <a:lnTo>
                        <a:pt x="0" y="4"/>
                      </a:lnTo>
                      <a:lnTo>
                        <a:pt x="0" y="4"/>
                      </a:lnTo>
                      <a:lnTo>
                        <a:pt x="0" y="4"/>
                      </a:lnTo>
                      <a:close/>
                      <a:moveTo>
                        <a:pt x="0" y="4"/>
                      </a:moveTo>
                      <a:lnTo>
                        <a:pt x="0" y="4"/>
                      </a:ln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4"/>
                      </a:lnTo>
                      <a:lnTo>
                        <a:pt x="0" y="4"/>
                      </a:lnTo>
                      <a:lnTo>
                        <a:pt x="0" y="4"/>
                      </a:lnTo>
                      <a:lnTo>
                        <a:pt x="0" y="4"/>
                      </a:lnTo>
                      <a:close/>
                      <a:moveTo>
                        <a:pt x="0" y="4"/>
                      </a:moveTo>
                      <a:lnTo>
                        <a:pt x="4" y="0"/>
                      </a:lnTo>
                      <a:lnTo>
                        <a:pt x="4" y="0"/>
                      </a:lnTo>
                      <a:lnTo>
                        <a:pt x="4" y="0"/>
                      </a:lnTo>
                      <a:lnTo>
                        <a:pt x="4" y="0"/>
                      </a:lnTo>
                      <a:lnTo>
                        <a:pt x="4" y="0"/>
                      </a:lnTo>
                      <a:lnTo>
                        <a:pt x="4" y="0"/>
                      </a:lnTo>
                      <a:lnTo>
                        <a:pt x="4" y="0"/>
                      </a:lnTo>
                      <a:lnTo>
                        <a:pt x="4" y="0"/>
                      </a:lnTo>
                      <a:lnTo>
                        <a:pt x="0" y="4"/>
                      </a:lnTo>
                      <a:lnTo>
                        <a:pt x="4" y="4"/>
                      </a:lnTo>
                      <a:lnTo>
                        <a:pt x="4" y="4"/>
                      </a:lnTo>
                      <a:lnTo>
                        <a:pt x="4" y="4"/>
                      </a:lnTo>
                      <a:lnTo>
                        <a:pt x="4" y="4"/>
                      </a:lnTo>
                      <a:lnTo>
                        <a:pt x="4" y="4"/>
                      </a:lnTo>
                      <a:lnTo>
                        <a:pt x="4" y="4"/>
                      </a:lnTo>
                      <a:lnTo>
                        <a:pt x="4" y="4"/>
                      </a:lnTo>
                      <a:lnTo>
                        <a:pt x="0" y="4"/>
                      </a:lnTo>
                      <a:lnTo>
                        <a:pt x="0" y="4"/>
                      </a:lnTo>
                      <a:lnTo>
                        <a:pt x="0" y="4"/>
                      </a:lnTo>
                      <a:close/>
                      <a:moveTo>
                        <a:pt x="4" y="4"/>
                      </a:moveTo>
                      <a:lnTo>
                        <a:pt x="4" y="0"/>
                      </a:lnTo>
                      <a:lnTo>
                        <a:pt x="4" y="0"/>
                      </a:lnTo>
                      <a:lnTo>
                        <a:pt x="4" y="4"/>
                      </a:lnTo>
                      <a:lnTo>
                        <a:pt x="4" y="0"/>
                      </a:lnTo>
                      <a:lnTo>
                        <a:pt x="4" y="0"/>
                      </a:lnTo>
                      <a:lnTo>
                        <a:pt x="4" y="0"/>
                      </a:lnTo>
                      <a:lnTo>
                        <a:pt x="4" y="4"/>
                      </a:lnTo>
                      <a:lnTo>
                        <a:pt x="4" y="4"/>
                      </a:lnTo>
                      <a:lnTo>
                        <a:pt x="4" y="0"/>
                      </a:lnTo>
                      <a:lnTo>
                        <a:pt x="4" y="4"/>
                      </a:lnTo>
                      <a:lnTo>
                        <a:pt x="4" y="4"/>
                      </a:lnTo>
                      <a:lnTo>
                        <a:pt x="4" y="4"/>
                      </a:lnTo>
                      <a:lnTo>
                        <a:pt x="4" y="4"/>
                      </a:lnTo>
                      <a:lnTo>
                        <a:pt x="4" y="4"/>
                      </a:lnTo>
                      <a:close/>
                    </a:path>
                  </a:pathLst>
                </a:custGeom>
                <a:solidFill>
                  <a:srgbClr val="000000"/>
                </a:solidFill>
                <a:ln w="9525">
                  <a:noFill/>
                  <a:round/>
                  <a:headEnd/>
                  <a:tailEnd/>
                </a:ln>
              </p:spPr>
              <p:txBody>
                <a:bodyPr/>
                <a:lstStyle/>
                <a:p>
                  <a:endParaRPr lang="en-US">
                    <a:solidFill>
                      <a:srgbClr val="FFFFFF"/>
                    </a:solidFill>
                  </a:endParaRPr>
                </a:p>
              </p:txBody>
            </p:sp>
            <p:sp>
              <p:nvSpPr>
                <p:cNvPr id="437" name="Freeform 88"/>
                <p:cNvSpPr>
                  <a:spLocks noChangeAspect="1"/>
                </p:cNvSpPr>
                <p:nvPr/>
              </p:nvSpPr>
              <p:spPr bwMode="auto">
                <a:xfrm>
                  <a:off x="1094" y="2873"/>
                  <a:ext cx="3" cy="4"/>
                </a:xfrm>
                <a:custGeom>
                  <a:avLst/>
                  <a:gdLst/>
                  <a:ahLst/>
                  <a:cxnLst>
                    <a:cxn ang="0">
                      <a:pos x="0" y="4"/>
                    </a:cxn>
                    <a:cxn ang="0">
                      <a:pos x="0" y="0"/>
                    </a:cxn>
                    <a:cxn ang="0">
                      <a:pos x="0" y="0"/>
                    </a:cxn>
                    <a:cxn ang="0">
                      <a:pos x="0" y="4"/>
                    </a:cxn>
                    <a:cxn ang="0">
                      <a:pos x="0" y="4"/>
                    </a:cxn>
                    <a:cxn ang="0">
                      <a:pos x="3" y="4"/>
                    </a:cxn>
                    <a:cxn ang="0">
                      <a:pos x="3" y="4"/>
                    </a:cxn>
                    <a:cxn ang="0">
                      <a:pos x="3" y="4"/>
                    </a:cxn>
                    <a:cxn ang="0">
                      <a:pos x="3" y="0"/>
                    </a:cxn>
                    <a:cxn ang="0">
                      <a:pos x="3" y="0"/>
                    </a:cxn>
                    <a:cxn ang="0">
                      <a:pos x="3" y="4"/>
                    </a:cxn>
                    <a:cxn ang="0">
                      <a:pos x="3" y="4"/>
                    </a:cxn>
                    <a:cxn ang="0">
                      <a:pos x="3" y="4"/>
                    </a:cxn>
                    <a:cxn ang="0">
                      <a:pos x="0" y="4"/>
                    </a:cxn>
                    <a:cxn ang="0">
                      <a:pos x="0" y="4"/>
                    </a:cxn>
                  </a:cxnLst>
                  <a:rect l="0" t="0" r="r" b="b"/>
                  <a:pathLst>
                    <a:path w="3" h="4">
                      <a:moveTo>
                        <a:pt x="0" y="4"/>
                      </a:moveTo>
                      <a:lnTo>
                        <a:pt x="0" y="0"/>
                      </a:lnTo>
                      <a:lnTo>
                        <a:pt x="0" y="0"/>
                      </a:lnTo>
                      <a:lnTo>
                        <a:pt x="0" y="4"/>
                      </a:lnTo>
                      <a:lnTo>
                        <a:pt x="0" y="4"/>
                      </a:lnTo>
                      <a:lnTo>
                        <a:pt x="3" y="4"/>
                      </a:lnTo>
                      <a:lnTo>
                        <a:pt x="3" y="4"/>
                      </a:lnTo>
                      <a:lnTo>
                        <a:pt x="3" y="4"/>
                      </a:lnTo>
                      <a:lnTo>
                        <a:pt x="3" y="0"/>
                      </a:lnTo>
                      <a:lnTo>
                        <a:pt x="3" y="0"/>
                      </a:lnTo>
                      <a:lnTo>
                        <a:pt x="3" y="4"/>
                      </a:lnTo>
                      <a:lnTo>
                        <a:pt x="3" y="4"/>
                      </a:lnTo>
                      <a:lnTo>
                        <a:pt x="3"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8" name="Freeform 89"/>
                <p:cNvSpPr>
                  <a:spLocks noChangeAspect="1"/>
                </p:cNvSpPr>
                <p:nvPr/>
              </p:nvSpPr>
              <p:spPr bwMode="auto">
                <a:xfrm>
                  <a:off x="1097" y="2869"/>
                  <a:ext cx="1" cy="8"/>
                </a:xfrm>
                <a:custGeom>
                  <a:avLst/>
                  <a:gdLst/>
                  <a:ahLst/>
                  <a:cxnLst>
                    <a:cxn ang="0">
                      <a:pos x="0" y="8"/>
                    </a:cxn>
                    <a:cxn ang="0">
                      <a:pos x="0" y="8"/>
                    </a:cxn>
                    <a:cxn ang="0">
                      <a:pos x="0" y="4"/>
                    </a:cxn>
                    <a:cxn ang="0">
                      <a:pos x="0" y="4"/>
                    </a:cxn>
                    <a:cxn ang="0">
                      <a:pos x="0" y="8"/>
                    </a:cxn>
                    <a:cxn ang="0">
                      <a:pos x="0" y="0"/>
                    </a:cxn>
                    <a:cxn ang="0">
                      <a:pos x="0" y="0"/>
                    </a:cxn>
                    <a:cxn ang="0">
                      <a:pos x="0" y="8"/>
                    </a:cxn>
                    <a:cxn ang="0">
                      <a:pos x="0" y="8"/>
                    </a:cxn>
                    <a:cxn ang="0">
                      <a:pos x="0" y="4"/>
                    </a:cxn>
                    <a:cxn ang="0">
                      <a:pos x="0" y="8"/>
                    </a:cxn>
                  </a:cxnLst>
                  <a:rect l="0" t="0" r="r" b="b"/>
                  <a:pathLst>
                    <a:path h="8">
                      <a:moveTo>
                        <a:pt x="0" y="8"/>
                      </a:moveTo>
                      <a:lnTo>
                        <a:pt x="0" y="8"/>
                      </a:lnTo>
                      <a:lnTo>
                        <a:pt x="0" y="4"/>
                      </a:lnTo>
                      <a:lnTo>
                        <a:pt x="0" y="4"/>
                      </a:lnTo>
                      <a:lnTo>
                        <a:pt x="0" y="8"/>
                      </a:lnTo>
                      <a:lnTo>
                        <a:pt x="0" y="0"/>
                      </a:lnTo>
                      <a:lnTo>
                        <a:pt x="0" y="0"/>
                      </a:lnTo>
                      <a:lnTo>
                        <a:pt x="0" y="8"/>
                      </a:lnTo>
                      <a:lnTo>
                        <a:pt x="0" y="8"/>
                      </a:lnTo>
                      <a:lnTo>
                        <a:pt x="0" y="4"/>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39" name="Freeform 90"/>
                <p:cNvSpPr>
                  <a:spLocks noChangeAspect="1"/>
                </p:cNvSpPr>
                <p:nvPr/>
              </p:nvSpPr>
              <p:spPr bwMode="auto">
                <a:xfrm>
                  <a:off x="1097" y="2869"/>
                  <a:ext cx="1" cy="8"/>
                </a:xfrm>
                <a:custGeom>
                  <a:avLst/>
                  <a:gdLst/>
                  <a:ahLst/>
                  <a:cxnLst>
                    <a:cxn ang="0">
                      <a:pos x="0" y="8"/>
                    </a:cxn>
                    <a:cxn ang="0">
                      <a:pos x="0" y="4"/>
                    </a:cxn>
                    <a:cxn ang="0">
                      <a:pos x="0" y="8"/>
                    </a:cxn>
                    <a:cxn ang="0">
                      <a:pos x="0" y="8"/>
                    </a:cxn>
                    <a:cxn ang="0">
                      <a:pos x="0" y="0"/>
                    </a:cxn>
                    <a:cxn ang="0">
                      <a:pos x="0" y="0"/>
                    </a:cxn>
                    <a:cxn ang="0">
                      <a:pos x="0" y="8"/>
                    </a:cxn>
                  </a:cxnLst>
                  <a:rect l="0" t="0" r="r" b="b"/>
                  <a:pathLst>
                    <a:path h="8">
                      <a:moveTo>
                        <a:pt x="0" y="8"/>
                      </a:moveTo>
                      <a:lnTo>
                        <a:pt x="0" y="4"/>
                      </a:lnTo>
                      <a:lnTo>
                        <a:pt x="0" y="8"/>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0" name="Freeform 91"/>
                <p:cNvSpPr>
                  <a:spLocks noChangeAspect="1"/>
                </p:cNvSpPr>
                <p:nvPr/>
              </p:nvSpPr>
              <p:spPr bwMode="auto">
                <a:xfrm>
                  <a:off x="1097" y="2869"/>
                  <a:ext cx="4" cy="8"/>
                </a:xfrm>
                <a:custGeom>
                  <a:avLst/>
                  <a:gdLst/>
                  <a:ahLst/>
                  <a:cxnLst>
                    <a:cxn ang="0">
                      <a:pos x="0" y="4"/>
                    </a:cxn>
                    <a:cxn ang="0">
                      <a:pos x="0" y="4"/>
                    </a:cxn>
                    <a:cxn ang="0">
                      <a:pos x="0" y="4"/>
                    </a:cxn>
                    <a:cxn ang="0">
                      <a:pos x="0" y="0"/>
                    </a:cxn>
                    <a:cxn ang="0">
                      <a:pos x="0" y="0"/>
                    </a:cxn>
                    <a:cxn ang="0">
                      <a:pos x="0" y="0"/>
                    </a:cxn>
                    <a:cxn ang="0">
                      <a:pos x="0" y="0"/>
                    </a:cxn>
                    <a:cxn ang="0">
                      <a:pos x="4" y="0"/>
                    </a:cxn>
                    <a:cxn ang="0">
                      <a:pos x="4" y="0"/>
                    </a:cxn>
                    <a:cxn ang="0">
                      <a:pos x="4" y="4"/>
                    </a:cxn>
                    <a:cxn ang="0">
                      <a:pos x="4" y="4"/>
                    </a:cxn>
                    <a:cxn ang="0">
                      <a:pos x="0" y="4"/>
                    </a:cxn>
                    <a:cxn ang="0">
                      <a:pos x="0" y="8"/>
                    </a:cxn>
                    <a:cxn ang="0">
                      <a:pos x="0" y="8"/>
                    </a:cxn>
                    <a:cxn ang="0">
                      <a:pos x="0" y="8"/>
                    </a:cxn>
                    <a:cxn ang="0">
                      <a:pos x="0" y="8"/>
                    </a:cxn>
                    <a:cxn ang="0">
                      <a:pos x="0" y="4"/>
                    </a:cxn>
                    <a:cxn ang="0">
                      <a:pos x="0" y="4"/>
                    </a:cxn>
                  </a:cxnLst>
                  <a:rect l="0" t="0" r="r" b="b"/>
                  <a:pathLst>
                    <a:path w="4" h="8">
                      <a:moveTo>
                        <a:pt x="0" y="4"/>
                      </a:moveTo>
                      <a:lnTo>
                        <a:pt x="0" y="4"/>
                      </a:lnTo>
                      <a:lnTo>
                        <a:pt x="0" y="4"/>
                      </a:lnTo>
                      <a:lnTo>
                        <a:pt x="0" y="0"/>
                      </a:lnTo>
                      <a:lnTo>
                        <a:pt x="0" y="0"/>
                      </a:lnTo>
                      <a:lnTo>
                        <a:pt x="0" y="0"/>
                      </a:lnTo>
                      <a:lnTo>
                        <a:pt x="0" y="0"/>
                      </a:lnTo>
                      <a:lnTo>
                        <a:pt x="4" y="0"/>
                      </a:lnTo>
                      <a:lnTo>
                        <a:pt x="4" y="0"/>
                      </a:lnTo>
                      <a:lnTo>
                        <a:pt x="4" y="4"/>
                      </a:lnTo>
                      <a:lnTo>
                        <a:pt x="4" y="4"/>
                      </a:lnTo>
                      <a:lnTo>
                        <a:pt x="0" y="4"/>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1" name="Freeform 92"/>
                <p:cNvSpPr>
                  <a:spLocks noChangeAspect="1"/>
                </p:cNvSpPr>
                <p:nvPr/>
              </p:nvSpPr>
              <p:spPr bwMode="auto">
                <a:xfrm>
                  <a:off x="1097" y="2869"/>
                  <a:ext cx="4" cy="8"/>
                </a:xfrm>
                <a:custGeom>
                  <a:avLst/>
                  <a:gdLst/>
                  <a:ahLst/>
                  <a:cxnLst>
                    <a:cxn ang="0">
                      <a:pos x="0" y="4"/>
                    </a:cxn>
                    <a:cxn ang="0">
                      <a:pos x="0" y="4"/>
                    </a:cxn>
                    <a:cxn ang="0">
                      <a:pos x="0" y="4"/>
                    </a:cxn>
                    <a:cxn ang="0">
                      <a:pos x="0" y="8"/>
                    </a:cxn>
                    <a:cxn ang="0">
                      <a:pos x="0" y="8"/>
                    </a:cxn>
                    <a:cxn ang="0">
                      <a:pos x="0" y="8"/>
                    </a:cxn>
                    <a:cxn ang="0">
                      <a:pos x="0" y="8"/>
                    </a:cxn>
                    <a:cxn ang="0">
                      <a:pos x="4" y="4"/>
                    </a:cxn>
                    <a:cxn ang="0">
                      <a:pos x="4" y="4"/>
                    </a:cxn>
                    <a:cxn ang="0">
                      <a:pos x="4" y="4"/>
                    </a:cxn>
                    <a:cxn ang="0">
                      <a:pos x="4" y="4"/>
                    </a:cxn>
                    <a:cxn ang="0">
                      <a:pos x="4" y="4"/>
                    </a:cxn>
                    <a:cxn ang="0">
                      <a:pos x="0" y="0"/>
                    </a:cxn>
                    <a:cxn ang="0">
                      <a:pos x="0" y="0"/>
                    </a:cxn>
                    <a:cxn ang="0">
                      <a:pos x="0" y="4"/>
                    </a:cxn>
                    <a:cxn ang="0">
                      <a:pos x="0" y="4"/>
                    </a:cxn>
                    <a:cxn ang="0">
                      <a:pos x="0" y="4"/>
                    </a:cxn>
                    <a:cxn ang="0">
                      <a:pos x="0" y="4"/>
                    </a:cxn>
                  </a:cxnLst>
                  <a:rect l="0" t="0" r="r" b="b"/>
                  <a:pathLst>
                    <a:path w="4" h="8">
                      <a:moveTo>
                        <a:pt x="0" y="4"/>
                      </a:moveTo>
                      <a:lnTo>
                        <a:pt x="0" y="4"/>
                      </a:lnTo>
                      <a:lnTo>
                        <a:pt x="0" y="4"/>
                      </a:lnTo>
                      <a:lnTo>
                        <a:pt x="0" y="8"/>
                      </a:lnTo>
                      <a:lnTo>
                        <a:pt x="0" y="8"/>
                      </a:lnTo>
                      <a:lnTo>
                        <a:pt x="0" y="8"/>
                      </a:lnTo>
                      <a:lnTo>
                        <a:pt x="0" y="8"/>
                      </a:lnTo>
                      <a:lnTo>
                        <a:pt x="4" y="4"/>
                      </a:lnTo>
                      <a:lnTo>
                        <a:pt x="4" y="4"/>
                      </a:lnTo>
                      <a:lnTo>
                        <a:pt x="4" y="4"/>
                      </a:lnTo>
                      <a:lnTo>
                        <a:pt x="4" y="4"/>
                      </a:lnTo>
                      <a:lnTo>
                        <a:pt x="4" y="4"/>
                      </a:lnTo>
                      <a:lnTo>
                        <a:pt x="0" y="0"/>
                      </a:lnTo>
                      <a:lnTo>
                        <a:pt x="0"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2" name="Freeform 93"/>
                <p:cNvSpPr>
                  <a:spLocks noChangeAspect="1"/>
                </p:cNvSpPr>
                <p:nvPr/>
              </p:nvSpPr>
              <p:spPr bwMode="auto">
                <a:xfrm>
                  <a:off x="1101" y="2869"/>
                  <a:ext cx="1" cy="4"/>
                </a:xfrm>
                <a:custGeom>
                  <a:avLst/>
                  <a:gdLst/>
                  <a:ahLst/>
                  <a:cxnLst>
                    <a:cxn ang="0">
                      <a:pos x="0" y="4"/>
                    </a:cxn>
                    <a:cxn ang="0">
                      <a:pos x="0" y="4"/>
                    </a:cxn>
                    <a:cxn ang="0">
                      <a:pos x="0" y="0"/>
                    </a:cxn>
                    <a:cxn ang="0">
                      <a:pos x="0" y="0"/>
                    </a:cxn>
                    <a:cxn ang="0">
                      <a:pos x="0" y="0"/>
                    </a:cxn>
                    <a:cxn ang="0">
                      <a:pos x="0" y="0"/>
                    </a:cxn>
                    <a:cxn ang="0">
                      <a:pos x="0" y="0"/>
                    </a:cxn>
                    <a:cxn ang="0">
                      <a:pos x="0" y="0"/>
                    </a:cxn>
                    <a:cxn ang="0">
                      <a:pos x="0" y="0"/>
                    </a:cxn>
                    <a:cxn ang="0">
                      <a:pos x="0" y="0"/>
                    </a:cxn>
                    <a:cxn ang="0">
                      <a:pos x="0" y="4"/>
                    </a:cxn>
                    <a:cxn ang="0">
                      <a:pos x="0" y="4"/>
                    </a:cxn>
                    <a:cxn ang="0">
                      <a:pos x="0" y="4"/>
                    </a:cxn>
                    <a:cxn ang="0">
                      <a:pos x="0" y="4"/>
                    </a:cxn>
                    <a:cxn ang="0">
                      <a:pos x="0" y="4"/>
                    </a:cxn>
                    <a:cxn ang="0">
                      <a:pos x="0" y="4"/>
                    </a:cxn>
                    <a:cxn ang="0">
                      <a:pos x="0" y="4"/>
                    </a:cxn>
                    <a:cxn ang="0">
                      <a:pos x="0" y="4"/>
                    </a:cxn>
                    <a:cxn ang="0">
                      <a:pos x="0" y="4"/>
                    </a:cxn>
                    <a:cxn ang="0">
                      <a:pos x="0" y="4"/>
                    </a:cxn>
                  </a:cxnLst>
                  <a:rect l="0" t="0" r="r" b="b"/>
                  <a:pathLst>
                    <a:path h="4">
                      <a:moveTo>
                        <a:pt x="0" y="4"/>
                      </a:moveTo>
                      <a:lnTo>
                        <a:pt x="0" y="4"/>
                      </a:lnTo>
                      <a:lnTo>
                        <a:pt x="0" y="0"/>
                      </a:lnTo>
                      <a:lnTo>
                        <a:pt x="0" y="0"/>
                      </a:lnTo>
                      <a:lnTo>
                        <a:pt x="0" y="0"/>
                      </a:lnTo>
                      <a:lnTo>
                        <a:pt x="0" y="0"/>
                      </a:lnTo>
                      <a:lnTo>
                        <a:pt x="0" y="0"/>
                      </a:lnTo>
                      <a:lnTo>
                        <a:pt x="0" y="0"/>
                      </a:lnTo>
                      <a:lnTo>
                        <a:pt x="0" y="0"/>
                      </a:lnTo>
                      <a:lnTo>
                        <a:pt x="0" y="0"/>
                      </a:lnTo>
                      <a:lnTo>
                        <a:pt x="0" y="4"/>
                      </a:lnTo>
                      <a:lnTo>
                        <a:pt x="0" y="4"/>
                      </a:lnTo>
                      <a:lnTo>
                        <a:pt x="0" y="4"/>
                      </a:lnTo>
                      <a:lnTo>
                        <a:pt x="0" y="4"/>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3" name="Freeform 94"/>
                <p:cNvSpPr>
                  <a:spLocks noChangeAspect="1"/>
                </p:cNvSpPr>
                <p:nvPr/>
              </p:nvSpPr>
              <p:spPr bwMode="auto">
                <a:xfrm>
                  <a:off x="1101" y="2869"/>
                  <a:ext cx="1" cy="4"/>
                </a:xfrm>
                <a:custGeom>
                  <a:avLst/>
                  <a:gdLst/>
                  <a:ahLst/>
                  <a:cxnLst>
                    <a:cxn ang="0">
                      <a:pos x="0" y="4"/>
                    </a:cxn>
                    <a:cxn ang="0">
                      <a:pos x="0" y="0"/>
                    </a:cxn>
                    <a:cxn ang="0">
                      <a:pos x="0" y="0"/>
                    </a:cxn>
                    <a:cxn ang="0">
                      <a:pos x="0" y="4"/>
                    </a:cxn>
                    <a:cxn ang="0">
                      <a:pos x="0" y="0"/>
                    </a:cxn>
                    <a:cxn ang="0">
                      <a:pos x="0" y="0"/>
                    </a:cxn>
                    <a:cxn ang="0">
                      <a:pos x="0" y="0"/>
                    </a:cxn>
                    <a:cxn ang="0">
                      <a:pos x="0" y="4"/>
                    </a:cxn>
                    <a:cxn ang="0">
                      <a:pos x="0" y="4"/>
                    </a:cxn>
                    <a:cxn ang="0">
                      <a:pos x="0" y="4"/>
                    </a:cxn>
                    <a:cxn ang="0">
                      <a:pos x="0" y="4"/>
                    </a:cxn>
                    <a:cxn ang="0">
                      <a:pos x="0" y="4"/>
                    </a:cxn>
                    <a:cxn ang="0">
                      <a:pos x="0" y="4"/>
                    </a:cxn>
                  </a:cxnLst>
                  <a:rect l="0" t="0" r="r" b="b"/>
                  <a:pathLst>
                    <a:path h="4">
                      <a:moveTo>
                        <a:pt x="0" y="4"/>
                      </a:moveTo>
                      <a:lnTo>
                        <a:pt x="0" y="0"/>
                      </a:lnTo>
                      <a:lnTo>
                        <a:pt x="0" y="0"/>
                      </a:lnTo>
                      <a:lnTo>
                        <a:pt x="0" y="4"/>
                      </a:lnTo>
                      <a:lnTo>
                        <a:pt x="0" y="0"/>
                      </a:lnTo>
                      <a:lnTo>
                        <a:pt x="0" y="0"/>
                      </a:lnTo>
                      <a:lnTo>
                        <a:pt x="0" y="0"/>
                      </a:lnTo>
                      <a:lnTo>
                        <a:pt x="0" y="4"/>
                      </a:lnTo>
                      <a:lnTo>
                        <a:pt x="0" y="4"/>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4" name="Freeform 95"/>
                <p:cNvSpPr>
                  <a:spLocks noChangeAspect="1" noEditPoints="1"/>
                </p:cNvSpPr>
                <p:nvPr/>
              </p:nvSpPr>
              <p:spPr bwMode="auto">
                <a:xfrm>
                  <a:off x="1094" y="2850"/>
                  <a:ext cx="7" cy="8"/>
                </a:xfrm>
                <a:custGeom>
                  <a:avLst/>
                  <a:gdLst/>
                  <a:ahLst/>
                  <a:cxnLst>
                    <a:cxn ang="0">
                      <a:pos x="3" y="8"/>
                    </a:cxn>
                    <a:cxn ang="0">
                      <a:pos x="0" y="8"/>
                    </a:cxn>
                    <a:cxn ang="0">
                      <a:pos x="0" y="4"/>
                    </a:cxn>
                    <a:cxn ang="0">
                      <a:pos x="0" y="8"/>
                    </a:cxn>
                    <a:cxn ang="0">
                      <a:pos x="3" y="4"/>
                    </a:cxn>
                    <a:cxn ang="0">
                      <a:pos x="3" y="4"/>
                    </a:cxn>
                    <a:cxn ang="0">
                      <a:pos x="3" y="0"/>
                    </a:cxn>
                    <a:cxn ang="0">
                      <a:pos x="3" y="4"/>
                    </a:cxn>
                    <a:cxn ang="0">
                      <a:pos x="3" y="4"/>
                    </a:cxn>
                    <a:cxn ang="0">
                      <a:pos x="3" y="8"/>
                    </a:cxn>
                    <a:cxn ang="0">
                      <a:pos x="3" y="8"/>
                    </a:cxn>
                    <a:cxn ang="0">
                      <a:pos x="3" y="8"/>
                    </a:cxn>
                    <a:cxn ang="0">
                      <a:pos x="3" y="4"/>
                    </a:cxn>
                    <a:cxn ang="0">
                      <a:pos x="3" y="4"/>
                    </a:cxn>
                    <a:cxn ang="0">
                      <a:pos x="3" y="8"/>
                    </a:cxn>
                    <a:cxn ang="0">
                      <a:pos x="3" y="8"/>
                    </a:cxn>
                    <a:cxn ang="0">
                      <a:pos x="3" y="4"/>
                    </a:cxn>
                    <a:cxn ang="0">
                      <a:pos x="3" y="4"/>
                    </a:cxn>
                    <a:cxn ang="0">
                      <a:pos x="3" y="4"/>
                    </a:cxn>
                    <a:cxn ang="0">
                      <a:pos x="3" y="4"/>
                    </a:cxn>
                    <a:cxn ang="0">
                      <a:pos x="3" y="4"/>
                    </a:cxn>
                    <a:cxn ang="0">
                      <a:pos x="3" y="4"/>
                    </a:cxn>
                    <a:cxn ang="0">
                      <a:pos x="3" y="4"/>
                    </a:cxn>
                    <a:cxn ang="0">
                      <a:pos x="3" y="0"/>
                    </a:cxn>
                    <a:cxn ang="0">
                      <a:pos x="3" y="4"/>
                    </a:cxn>
                    <a:cxn ang="0">
                      <a:pos x="3" y="0"/>
                    </a:cxn>
                    <a:cxn ang="0">
                      <a:pos x="3" y="4"/>
                    </a:cxn>
                    <a:cxn ang="0">
                      <a:pos x="3" y="4"/>
                    </a:cxn>
                    <a:cxn ang="0">
                      <a:pos x="3" y="4"/>
                    </a:cxn>
                    <a:cxn ang="0">
                      <a:pos x="3" y="4"/>
                    </a:cxn>
                    <a:cxn ang="0">
                      <a:pos x="3" y="4"/>
                    </a:cxn>
                    <a:cxn ang="0">
                      <a:pos x="3" y="4"/>
                    </a:cxn>
                    <a:cxn ang="0">
                      <a:pos x="3" y="0"/>
                    </a:cxn>
                    <a:cxn ang="0">
                      <a:pos x="3" y="4"/>
                    </a:cxn>
                    <a:cxn ang="0">
                      <a:pos x="7" y="0"/>
                    </a:cxn>
                    <a:cxn ang="0">
                      <a:pos x="7" y="4"/>
                    </a:cxn>
                    <a:cxn ang="0">
                      <a:pos x="3" y="4"/>
                    </a:cxn>
                    <a:cxn ang="0">
                      <a:pos x="3" y="4"/>
                    </a:cxn>
                    <a:cxn ang="0">
                      <a:pos x="3" y="4"/>
                    </a:cxn>
                  </a:cxnLst>
                  <a:rect l="0" t="0" r="r" b="b"/>
                  <a:pathLst>
                    <a:path w="7" h="8">
                      <a:moveTo>
                        <a:pt x="0" y="8"/>
                      </a:moveTo>
                      <a:lnTo>
                        <a:pt x="3" y="8"/>
                      </a:lnTo>
                      <a:lnTo>
                        <a:pt x="3" y="8"/>
                      </a:lnTo>
                      <a:lnTo>
                        <a:pt x="0" y="8"/>
                      </a:lnTo>
                      <a:lnTo>
                        <a:pt x="0" y="4"/>
                      </a:lnTo>
                      <a:lnTo>
                        <a:pt x="0" y="4"/>
                      </a:lnTo>
                      <a:lnTo>
                        <a:pt x="0" y="8"/>
                      </a:lnTo>
                      <a:lnTo>
                        <a:pt x="0" y="8"/>
                      </a:lnTo>
                      <a:close/>
                      <a:moveTo>
                        <a:pt x="3" y="4"/>
                      </a:moveTo>
                      <a:lnTo>
                        <a:pt x="3" y="4"/>
                      </a:lnTo>
                      <a:lnTo>
                        <a:pt x="3" y="4"/>
                      </a:lnTo>
                      <a:lnTo>
                        <a:pt x="3" y="4"/>
                      </a:lnTo>
                      <a:lnTo>
                        <a:pt x="3" y="0"/>
                      </a:lnTo>
                      <a:lnTo>
                        <a:pt x="3" y="0"/>
                      </a:lnTo>
                      <a:lnTo>
                        <a:pt x="3" y="4"/>
                      </a:lnTo>
                      <a:lnTo>
                        <a:pt x="3" y="4"/>
                      </a:lnTo>
                      <a:lnTo>
                        <a:pt x="3" y="4"/>
                      </a:lnTo>
                      <a:lnTo>
                        <a:pt x="3" y="4"/>
                      </a:lnTo>
                      <a:lnTo>
                        <a:pt x="3" y="8"/>
                      </a:lnTo>
                      <a:lnTo>
                        <a:pt x="3" y="8"/>
                      </a:lnTo>
                      <a:lnTo>
                        <a:pt x="3" y="8"/>
                      </a:lnTo>
                      <a:lnTo>
                        <a:pt x="3" y="8"/>
                      </a:lnTo>
                      <a:lnTo>
                        <a:pt x="3" y="8"/>
                      </a:lnTo>
                      <a:lnTo>
                        <a:pt x="3" y="8"/>
                      </a:lnTo>
                      <a:lnTo>
                        <a:pt x="3" y="4"/>
                      </a:lnTo>
                      <a:lnTo>
                        <a:pt x="3" y="4"/>
                      </a:lnTo>
                      <a:close/>
                      <a:moveTo>
                        <a:pt x="3" y="4"/>
                      </a:moveTo>
                      <a:lnTo>
                        <a:pt x="3" y="4"/>
                      </a:lnTo>
                      <a:lnTo>
                        <a:pt x="3" y="8"/>
                      </a:lnTo>
                      <a:lnTo>
                        <a:pt x="3" y="8"/>
                      </a:lnTo>
                      <a:lnTo>
                        <a:pt x="3" y="8"/>
                      </a:lnTo>
                      <a:lnTo>
                        <a:pt x="3" y="8"/>
                      </a:lnTo>
                      <a:lnTo>
                        <a:pt x="3" y="8"/>
                      </a:lnTo>
                      <a:lnTo>
                        <a:pt x="3" y="4"/>
                      </a:lnTo>
                      <a:lnTo>
                        <a:pt x="3" y="4"/>
                      </a:lnTo>
                      <a:lnTo>
                        <a:pt x="3" y="4"/>
                      </a:lnTo>
                      <a:lnTo>
                        <a:pt x="3" y="4"/>
                      </a:lnTo>
                      <a:lnTo>
                        <a:pt x="3" y="4"/>
                      </a:lnTo>
                      <a:lnTo>
                        <a:pt x="3" y="4"/>
                      </a:lnTo>
                      <a:lnTo>
                        <a:pt x="3" y="4"/>
                      </a:lnTo>
                      <a:lnTo>
                        <a:pt x="3" y="4"/>
                      </a:lnTo>
                      <a:lnTo>
                        <a:pt x="3" y="4"/>
                      </a:lnTo>
                      <a:lnTo>
                        <a:pt x="3" y="4"/>
                      </a:lnTo>
                      <a:lnTo>
                        <a:pt x="3" y="4"/>
                      </a:lnTo>
                      <a:close/>
                      <a:moveTo>
                        <a:pt x="3" y="4"/>
                      </a:moveTo>
                      <a:lnTo>
                        <a:pt x="3" y="4"/>
                      </a:lnTo>
                      <a:lnTo>
                        <a:pt x="3" y="0"/>
                      </a:lnTo>
                      <a:lnTo>
                        <a:pt x="3" y="0"/>
                      </a:lnTo>
                      <a:lnTo>
                        <a:pt x="3" y="4"/>
                      </a:lnTo>
                      <a:lnTo>
                        <a:pt x="3" y="4"/>
                      </a:lnTo>
                      <a:lnTo>
                        <a:pt x="3" y="0"/>
                      </a:lnTo>
                      <a:lnTo>
                        <a:pt x="3" y="0"/>
                      </a:lnTo>
                      <a:lnTo>
                        <a:pt x="3" y="4"/>
                      </a:lnTo>
                      <a:lnTo>
                        <a:pt x="3" y="4"/>
                      </a:lnTo>
                      <a:lnTo>
                        <a:pt x="3" y="4"/>
                      </a:lnTo>
                      <a:lnTo>
                        <a:pt x="3" y="4"/>
                      </a:lnTo>
                      <a:lnTo>
                        <a:pt x="3" y="4"/>
                      </a:lnTo>
                      <a:lnTo>
                        <a:pt x="3" y="4"/>
                      </a:lnTo>
                      <a:lnTo>
                        <a:pt x="3" y="4"/>
                      </a:lnTo>
                      <a:lnTo>
                        <a:pt x="3" y="4"/>
                      </a:lnTo>
                      <a:lnTo>
                        <a:pt x="3" y="8"/>
                      </a:lnTo>
                      <a:lnTo>
                        <a:pt x="3" y="4"/>
                      </a:lnTo>
                      <a:lnTo>
                        <a:pt x="3" y="4"/>
                      </a:lnTo>
                      <a:lnTo>
                        <a:pt x="3" y="4"/>
                      </a:lnTo>
                      <a:close/>
                      <a:moveTo>
                        <a:pt x="3" y="4"/>
                      </a:moveTo>
                      <a:lnTo>
                        <a:pt x="3" y="0"/>
                      </a:lnTo>
                      <a:lnTo>
                        <a:pt x="3" y="0"/>
                      </a:lnTo>
                      <a:lnTo>
                        <a:pt x="3" y="4"/>
                      </a:lnTo>
                      <a:lnTo>
                        <a:pt x="7" y="0"/>
                      </a:lnTo>
                      <a:lnTo>
                        <a:pt x="7" y="0"/>
                      </a:lnTo>
                      <a:lnTo>
                        <a:pt x="3" y="4"/>
                      </a:lnTo>
                      <a:lnTo>
                        <a:pt x="7" y="4"/>
                      </a:lnTo>
                      <a:lnTo>
                        <a:pt x="7" y="4"/>
                      </a:lnTo>
                      <a:lnTo>
                        <a:pt x="3" y="4"/>
                      </a:lnTo>
                      <a:lnTo>
                        <a:pt x="3" y="4"/>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445" name="Freeform 96"/>
                <p:cNvSpPr>
                  <a:spLocks noChangeAspect="1"/>
                </p:cNvSpPr>
                <p:nvPr/>
              </p:nvSpPr>
              <p:spPr bwMode="auto">
                <a:xfrm>
                  <a:off x="1094" y="2854"/>
                  <a:ext cx="3" cy="4"/>
                </a:xfrm>
                <a:custGeom>
                  <a:avLst/>
                  <a:gdLst/>
                  <a:ahLst/>
                  <a:cxnLst>
                    <a:cxn ang="0">
                      <a:pos x="0" y="4"/>
                    </a:cxn>
                    <a:cxn ang="0">
                      <a:pos x="3" y="4"/>
                    </a:cxn>
                    <a:cxn ang="0">
                      <a:pos x="3" y="4"/>
                    </a:cxn>
                    <a:cxn ang="0">
                      <a:pos x="0" y="4"/>
                    </a:cxn>
                    <a:cxn ang="0">
                      <a:pos x="0" y="0"/>
                    </a:cxn>
                    <a:cxn ang="0">
                      <a:pos x="0" y="0"/>
                    </a:cxn>
                    <a:cxn ang="0">
                      <a:pos x="0" y="4"/>
                    </a:cxn>
                  </a:cxnLst>
                  <a:rect l="0" t="0" r="r" b="b"/>
                  <a:pathLst>
                    <a:path w="3" h="4">
                      <a:moveTo>
                        <a:pt x="0" y="4"/>
                      </a:moveTo>
                      <a:lnTo>
                        <a:pt x="3" y="4"/>
                      </a:lnTo>
                      <a:lnTo>
                        <a:pt x="3" y="4"/>
                      </a:lnTo>
                      <a:lnTo>
                        <a:pt x="0" y="4"/>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6" name="Freeform 97"/>
                <p:cNvSpPr>
                  <a:spLocks noChangeAspect="1"/>
                </p:cNvSpPr>
                <p:nvPr/>
              </p:nvSpPr>
              <p:spPr bwMode="auto">
                <a:xfrm>
                  <a:off x="1094" y="2850"/>
                  <a:ext cx="3" cy="8"/>
                </a:xfrm>
                <a:custGeom>
                  <a:avLst/>
                  <a:gdLst/>
                  <a:ahLst/>
                  <a:cxnLst>
                    <a:cxn ang="0">
                      <a:pos x="0" y="4"/>
                    </a:cxn>
                    <a:cxn ang="0">
                      <a:pos x="0" y="4"/>
                    </a:cxn>
                    <a:cxn ang="0">
                      <a:pos x="0" y="4"/>
                    </a:cxn>
                    <a:cxn ang="0">
                      <a:pos x="0" y="4"/>
                    </a:cxn>
                    <a:cxn ang="0">
                      <a:pos x="3" y="4"/>
                    </a:cxn>
                    <a:cxn ang="0">
                      <a:pos x="3" y="0"/>
                    </a:cxn>
                    <a:cxn ang="0">
                      <a:pos x="3" y="0"/>
                    </a:cxn>
                    <a:cxn ang="0">
                      <a:pos x="3" y="4"/>
                    </a:cxn>
                    <a:cxn ang="0">
                      <a:pos x="3" y="4"/>
                    </a:cxn>
                    <a:cxn ang="0">
                      <a:pos x="3" y="4"/>
                    </a:cxn>
                    <a:cxn ang="0">
                      <a:pos x="3" y="4"/>
                    </a:cxn>
                    <a:cxn ang="0">
                      <a:pos x="3" y="8"/>
                    </a:cxn>
                    <a:cxn ang="0">
                      <a:pos x="3" y="8"/>
                    </a:cxn>
                    <a:cxn ang="0">
                      <a:pos x="3" y="8"/>
                    </a:cxn>
                    <a:cxn ang="0">
                      <a:pos x="3" y="8"/>
                    </a:cxn>
                    <a:cxn ang="0">
                      <a:pos x="0" y="8"/>
                    </a:cxn>
                    <a:cxn ang="0">
                      <a:pos x="0" y="8"/>
                    </a:cxn>
                    <a:cxn ang="0">
                      <a:pos x="0" y="4"/>
                    </a:cxn>
                  </a:cxnLst>
                  <a:rect l="0" t="0" r="r" b="b"/>
                  <a:pathLst>
                    <a:path w="3" h="8">
                      <a:moveTo>
                        <a:pt x="0" y="4"/>
                      </a:moveTo>
                      <a:lnTo>
                        <a:pt x="0" y="4"/>
                      </a:lnTo>
                      <a:lnTo>
                        <a:pt x="0" y="4"/>
                      </a:lnTo>
                      <a:lnTo>
                        <a:pt x="0" y="4"/>
                      </a:lnTo>
                      <a:lnTo>
                        <a:pt x="3" y="4"/>
                      </a:lnTo>
                      <a:lnTo>
                        <a:pt x="3" y="0"/>
                      </a:lnTo>
                      <a:lnTo>
                        <a:pt x="3" y="0"/>
                      </a:lnTo>
                      <a:lnTo>
                        <a:pt x="3" y="4"/>
                      </a:lnTo>
                      <a:lnTo>
                        <a:pt x="3" y="4"/>
                      </a:lnTo>
                      <a:lnTo>
                        <a:pt x="3" y="4"/>
                      </a:lnTo>
                      <a:lnTo>
                        <a:pt x="3" y="4"/>
                      </a:lnTo>
                      <a:lnTo>
                        <a:pt x="3" y="8"/>
                      </a:lnTo>
                      <a:lnTo>
                        <a:pt x="3" y="8"/>
                      </a:lnTo>
                      <a:lnTo>
                        <a:pt x="3" y="8"/>
                      </a:lnTo>
                      <a:lnTo>
                        <a:pt x="3"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7" name="Freeform 98"/>
                <p:cNvSpPr>
                  <a:spLocks noChangeAspect="1"/>
                </p:cNvSpPr>
                <p:nvPr/>
              </p:nvSpPr>
              <p:spPr bwMode="auto">
                <a:xfrm>
                  <a:off x="1094" y="2850"/>
                  <a:ext cx="3" cy="8"/>
                </a:xfrm>
                <a:custGeom>
                  <a:avLst/>
                  <a:gdLst/>
                  <a:ahLst/>
                  <a:cxnLst>
                    <a:cxn ang="0">
                      <a:pos x="0" y="4"/>
                    </a:cxn>
                    <a:cxn ang="0">
                      <a:pos x="0" y="4"/>
                    </a:cxn>
                    <a:cxn ang="0">
                      <a:pos x="0" y="4"/>
                    </a:cxn>
                    <a:cxn ang="0">
                      <a:pos x="0" y="8"/>
                    </a:cxn>
                    <a:cxn ang="0">
                      <a:pos x="0" y="8"/>
                    </a:cxn>
                    <a:cxn ang="0">
                      <a:pos x="3" y="8"/>
                    </a:cxn>
                    <a:cxn ang="0">
                      <a:pos x="3" y="8"/>
                    </a:cxn>
                    <a:cxn ang="0">
                      <a:pos x="3" y="4"/>
                    </a:cxn>
                    <a:cxn ang="0">
                      <a:pos x="3" y="4"/>
                    </a:cxn>
                    <a:cxn ang="0">
                      <a:pos x="3" y="4"/>
                    </a:cxn>
                    <a:cxn ang="0">
                      <a:pos x="3" y="4"/>
                    </a:cxn>
                    <a:cxn ang="0">
                      <a:pos x="3" y="4"/>
                    </a:cxn>
                    <a:cxn ang="0">
                      <a:pos x="3" y="0"/>
                    </a:cxn>
                    <a:cxn ang="0">
                      <a:pos x="3" y="0"/>
                    </a:cxn>
                    <a:cxn ang="0">
                      <a:pos x="0" y="4"/>
                    </a:cxn>
                    <a:cxn ang="0">
                      <a:pos x="0" y="4"/>
                    </a:cxn>
                    <a:cxn ang="0">
                      <a:pos x="0" y="4"/>
                    </a:cxn>
                    <a:cxn ang="0">
                      <a:pos x="0" y="4"/>
                    </a:cxn>
                  </a:cxnLst>
                  <a:rect l="0" t="0" r="r" b="b"/>
                  <a:pathLst>
                    <a:path w="3" h="8">
                      <a:moveTo>
                        <a:pt x="0" y="4"/>
                      </a:moveTo>
                      <a:lnTo>
                        <a:pt x="0" y="4"/>
                      </a:lnTo>
                      <a:lnTo>
                        <a:pt x="0" y="4"/>
                      </a:lnTo>
                      <a:lnTo>
                        <a:pt x="0" y="8"/>
                      </a:lnTo>
                      <a:lnTo>
                        <a:pt x="0" y="8"/>
                      </a:lnTo>
                      <a:lnTo>
                        <a:pt x="3" y="8"/>
                      </a:lnTo>
                      <a:lnTo>
                        <a:pt x="3" y="8"/>
                      </a:lnTo>
                      <a:lnTo>
                        <a:pt x="3" y="4"/>
                      </a:lnTo>
                      <a:lnTo>
                        <a:pt x="3" y="4"/>
                      </a:lnTo>
                      <a:lnTo>
                        <a:pt x="3" y="4"/>
                      </a:lnTo>
                      <a:lnTo>
                        <a:pt x="3" y="4"/>
                      </a:lnTo>
                      <a:lnTo>
                        <a:pt x="3" y="4"/>
                      </a:lnTo>
                      <a:lnTo>
                        <a:pt x="3" y="0"/>
                      </a:lnTo>
                      <a:lnTo>
                        <a:pt x="3" y="0"/>
                      </a:lnTo>
                      <a:lnTo>
                        <a:pt x="0" y="4"/>
                      </a:lnTo>
                      <a:lnTo>
                        <a:pt x="0" y="4"/>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8" name="Freeform 99"/>
                <p:cNvSpPr>
                  <a:spLocks noChangeAspect="1"/>
                </p:cNvSpPr>
                <p:nvPr/>
              </p:nvSpPr>
              <p:spPr bwMode="auto">
                <a:xfrm>
                  <a:off x="1097" y="2850"/>
                  <a:ext cx="1" cy="8"/>
                </a:xfrm>
                <a:custGeom>
                  <a:avLst/>
                  <a:gdLst/>
                  <a:ahLst/>
                  <a:cxnLst>
                    <a:cxn ang="0">
                      <a:pos x="0" y="4"/>
                    </a:cxn>
                    <a:cxn ang="0">
                      <a:pos x="0" y="4"/>
                    </a:cxn>
                    <a:cxn ang="0">
                      <a:pos x="0" y="4"/>
                    </a:cxn>
                    <a:cxn ang="0">
                      <a:pos x="0" y="0"/>
                    </a:cxn>
                    <a:cxn ang="0">
                      <a:pos x="0" y="0"/>
                    </a:cxn>
                    <a:cxn ang="0">
                      <a:pos x="0" y="4"/>
                    </a:cxn>
                    <a:cxn ang="0">
                      <a:pos x="0" y="4"/>
                    </a:cxn>
                    <a:cxn ang="0">
                      <a:pos x="0" y="0"/>
                    </a:cxn>
                    <a:cxn ang="0">
                      <a:pos x="0" y="4"/>
                    </a:cxn>
                    <a:cxn ang="0">
                      <a:pos x="0" y="4"/>
                    </a:cxn>
                    <a:cxn ang="0">
                      <a:pos x="0" y="4"/>
                    </a:cxn>
                    <a:cxn ang="0">
                      <a:pos x="0" y="4"/>
                    </a:cxn>
                    <a:cxn ang="0">
                      <a:pos x="0" y="8"/>
                    </a:cxn>
                    <a:cxn ang="0">
                      <a:pos x="0" y="4"/>
                    </a:cxn>
                    <a:cxn ang="0">
                      <a:pos x="0" y="4"/>
                    </a:cxn>
                    <a:cxn ang="0">
                      <a:pos x="0" y="4"/>
                    </a:cxn>
                    <a:cxn ang="0">
                      <a:pos x="0" y="8"/>
                    </a:cxn>
                    <a:cxn ang="0">
                      <a:pos x="0" y="8"/>
                    </a:cxn>
                    <a:cxn ang="0">
                      <a:pos x="0" y="4"/>
                    </a:cxn>
                    <a:cxn ang="0">
                      <a:pos x="0" y="4"/>
                    </a:cxn>
                  </a:cxnLst>
                  <a:rect l="0" t="0" r="r" b="b"/>
                  <a:pathLst>
                    <a:path h="8">
                      <a:moveTo>
                        <a:pt x="0" y="4"/>
                      </a:moveTo>
                      <a:lnTo>
                        <a:pt x="0" y="4"/>
                      </a:lnTo>
                      <a:lnTo>
                        <a:pt x="0" y="4"/>
                      </a:lnTo>
                      <a:lnTo>
                        <a:pt x="0" y="0"/>
                      </a:lnTo>
                      <a:lnTo>
                        <a:pt x="0" y="0"/>
                      </a:lnTo>
                      <a:lnTo>
                        <a:pt x="0" y="4"/>
                      </a:lnTo>
                      <a:lnTo>
                        <a:pt x="0" y="4"/>
                      </a:lnTo>
                      <a:lnTo>
                        <a:pt x="0" y="0"/>
                      </a:lnTo>
                      <a:lnTo>
                        <a:pt x="0" y="4"/>
                      </a:lnTo>
                      <a:lnTo>
                        <a:pt x="0" y="4"/>
                      </a:lnTo>
                      <a:lnTo>
                        <a:pt x="0" y="4"/>
                      </a:lnTo>
                      <a:lnTo>
                        <a:pt x="0" y="4"/>
                      </a:lnTo>
                      <a:lnTo>
                        <a:pt x="0" y="8"/>
                      </a:lnTo>
                      <a:lnTo>
                        <a:pt x="0" y="4"/>
                      </a:lnTo>
                      <a:lnTo>
                        <a:pt x="0" y="4"/>
                      </a:lnTo>
                      <a:lnTo>
                        <a:pt x="0" y="4"/>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49" name="Freeform 100"/>
                <p:cNvSpPr>
                  <a:spLocks noChangeAspect="1"/>
                </p:cNvSpPr>
                <p:nvPr/>
              </p:nvSpPr>
              <p:spPr bwMode="auto">
                <a:xfrm>
                  <a:off x="1097" y="2850"/>
                  <a:ext cx="4" cy="8"/>
                </a:xfrm>
                <a:custGeom>
                  <a:avLst/>
                  <a:gdLst/>
                  <a:ahLst/>
                  <a:cxnLst>
                    <a:cxn ang="0">
                      <a:pos x="0" y="8"/>
                    </a:cxn>
                    <a:cxn ang="0">
                      <a:pos x="0" y="0"/>
                    </a:cxn>
                    <a:cxn ang="0">
                      <a:pos x="0" y="0"/>
                    </a:cxn>
                    <a:cxn ang="0">
                      <a:pos x="0" y="4"/>
                    </a:cxn>
                    <a:cxn ang="0">
                      <a:pos x="4" y="0"/>
                    </a:cxn>
                    <a:cxn ang="0">
                      <a:pos x="4" y="0"/>
                    </a:cxn>
                    <a:cxn ang="0">
                      <a:pos x="0" y="4"/>
                    </a:cxn>
                    <a:cxn ang="0">
                      <a:pos x="4" y="4"/>
                    </a:cxn>
                    <a:cxn ang="0">
                      <a:pos x="4" y="4"/>
                    </a:cxn>
                    <a:cxn ang="0">
                      <a:pos x="0" y="4"/>
                    </a:cxn>
                    <a:cxn ang="0">
                      <a:pos x="0" y="4"/>
                    </a:cxn>
                    <a:cxn ang="0">
                      <a:pos x="0" y="8"/>
                    </a:cxn>
                    <a:cxn ang="0">
                      <a:pos x="0" y="8"/>
                    </a:cxn>
                  </a:cxnLst>
                  <a:rect l="0" t="0" r="r" b="b"/>
                  <a:pathLst>
                    <a:path w="4" h="8">
                      <a:moveTo>
                        <a:pt x="0" y="8"/>
                      </a:moveTo>
                      <a:lnTo>
                        <a:pt x="0" y="0"/>
                      </a:lnTo>
                      <a:lnTo>
                        <a:pt x="0" y="0"/>
                      </a:lnTo>
                      <a:lnTo>
                        <a:pt x="0" y="4"/>
                      </a:lnTo>
                      <a:lnTo>
                        <a:pt x="4" y="0"/>
                      </a:lnTo>
                      <a:lnTo>
                        <a:pt x="4" y="0"/>
                      </a:lnTo>
                      <a:lnTo>
                        <a:pt x="0" y="4"/>
                      </a:lnTo>
                      <a:lnTo>
                        <a:pt x="4" y="4"/>
                      </a:lnTo>
                      <a:lnTo>
                        <a:pt x="4" y="4"/>
                      </a:lnTo>
                      <a:lnTo>
                        <a:pt x="0"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0" name="Freeform 101"/>
                <p:cNvSpPr>
                  <a:spLocks noChangeAspect="1" noEditPoints="1"/>
                </p:cNvSpPr>
                <p:nvPr/>
              </p:nvSpPr>
              <p:spPr bwMode="auto">
                <a:xfrm>
                  <a:off x="1094" y="2884"/>
                  <a:ext cx="7" cy="8"/>
                </a:xfrm>
                <a:custGeom>
                  <a:avLst/>
                  <a:gdLst/>
                  <a:ahLst/>
                  <a:cxnLst>
                    <a:cxn ang="0">
                      <a:pos x="0" y="4"/>
                    </a:cxn>
                    <a:cxn ang="0">
                      <a:pos x="3" y="4"/>
                    </a:cxn>
                    <a:cxn ang="0">
                      <a:pos x="3" y="4"/>
                    </a:cxn>
                    <a:cxn ang="0">
                      <a:pos x="3" y="4"/>
                    </a:cxn>
                    <a:cxn ang="0">
                      <a:pos x="3" y="8"/>
                    </a:cxn>
                    <a:cxn ang="0">
                      <a:pos x="3" y="8"/>
                    </a:cxn>
                    <a:cxn ang="0">
                      <a:pos x="0" y="8"/>
                    </a:cxn>
                    <a:cxn ang="0">
                      <a:pos x="3" y="4"/>
                    </a:cxn>
                    <a:cxn ang="0">
                      <a:pos x="3" y="4"/>
                    </a:cxn>
                    <a:cxn ang="0">
                      <a:pos x="3" y="4"/>
                    </a:cxn>
                    <a:cxn ang="0">
                      <a:pos x="0" y="4"/>
                    </a:cxn>
                    <a:cxn ang="0">
                      <a:pos x="0" y="8"/>
                    </a:cxn>
                    <a:cxn ang="0">
                      <a:pos x="0" y="8"/>
                    </a:cxn>
                    <a:cxn ang="0">
                      <a:pos x="3" y="0"/>
                    </a:cxn>
                    <a:cxn ang="0">
                      <a:pos x="3" y="0"/>
                    </a:cxn>
                    <a:cxn ang="0">
                      <a:pos x="3" y="4"/>
                    </a:cxn>
                    <a:cxn ang="0">
                      <a:pos x="3" y="4"/>
                    </a:cxn>
                    <a:cxn ang="0">
                      <a:pos x="3" y="8"/>
                    </a:cxn>
                    <a:cxn ang="0">
                      <a:pos x="3" y="8"/>
                    </a:cxn>
                    <a:cxn ang="0">
                      <a:pos x="3" y="8"/>
                    </a:cxn>
                    <a:cxn ang="0">
                      <a:pos x="3" y="8"/>
                    </a:cxn>
                    <a:cxn ang="0">
                      <a:pos x="3" y="4"/>
                    </a:cxn>
                    <a:cxn ang="0">
                      <a:pos x="3" y="4"/>
                    </a:cxn>
                    <a:cxn ang="0">
                      <a:pos x="3" y="4"/>
                    </a:cxn>
                    <a:cxn ang="0">
                      <a:pos x="3" y="0"/>
                    </a:cxn>
                    <a:cxn ang="0">
                      <a:pos x="3" y="0"/>
                    </a:cxn>
                    <a:cxn ang="0">
                      <a:pos x="3" y="0"/>
                    </a:cxn>
                    <a:cxn ang="0">
                      <a:pos x="3" y="0"/>
                    </a:cxn>
                    <a:cxn ang="0">
                      <a:pos x="3" y="4"/>
                    </a:cxn>
                    <a:cxn ang="0">
                      <a:pos x="3" y="0"/>
                    </a:cxn>
                    <a:cxn ang="0">
                      <a:pos x="3" y="4"/>
                    </a:cxn>
                    <a:cxn ang="0">
                      <a:pos x="3" y="4"/>
                    </a:cxn>
                    <a:cxn ang="0">
                      <a:pos x="3" y="4"/>
                    </a:cxn>
                    <a:cxn ang="0">
                      <a:pos x="3" y="8"/>
                    </a:cxn>
                    <a:cxn ang="0">
                      <a:pos x="3" y="8"/>
                    </a:cxn>
                    <a:cxn ang="0">
                      <a:pos x="3" y="8"/>
                    </a:cxn>
                    <a:cxn ang="0">
                      <a:pos x="3" y="4"/>
                    </a:cxn>
                    <a:cxn ang="0">
                      <a:pos x="3" y="4"/>
                    </a:cxn>
                    <a:cxn ang="0">
                      <a:pos x="3" y="0"/>
                    </a:cxn>
                    <a:cxn ang="0">
                      <a:pos x="3" y="0"/>
                    </a:cxn>
                    <a:cxn ang="0">
                      <a:pos x="3" y="4"/>
                    </a:cxn>
                    <a:cxn ang="0">
                      <a:pos x="3" y="4"/>
                    </a:cxn>
                    <a:cxn ang="0">
                      <a:pos x="3" y="4"/>
                    </a:cxn>
                    <a:cxn ang="0">
                      <a:pos x="3" y="4"/>
                    </a:cxn>
                    <a:cxn ang="0">
                      <a:pos x="3" y="8"/>
                    </a:cxn>
                    <a:cxn ang="0">
                      <a:pos x="3" y="0"/>
                    </a:cxn>
                    <a:cxn ang="0">
                      <a:pos x="3" y="0"/>
                    </a:cxn>
                    <a:cxn ang="0">
                      <a:pos x="7" y="0"/>
                    </a:cxn>
                    <a:cxn ang="0">
                      <a:pos x="3" y="4"/>
                    </a:cxn>
                    <a:cxn ang="0">
                      <a:pos x="3" y="4"/>
                    </a:cxn>
                  </a:cxnLst>
                  <a:rect l="0" t="0" r="r" b="b"/>
                  <a:pathLst>
                    <a:path w="7" h="8">
                      <a:moveTo>
                        <a:pt x="0" y="8"/>
                      </a:moveTo>
                      <a:lnTo>
                        <a:pt x="0" y="4"/>
                      </a:lnTo>
                      <a:lnTo>
                        <a:pt x="0" y="4"/>
                      </a:lnTo>
                      <a:lnTo>
                        <a:pt x="3" y="4"/>
                      </a:lnTo>
                      <a:lnTo>
                        <a:pt x="3" y="4"/>
                      </a:lnTo>
                      <a:lnTo>
                        <a:pt x="3" y="4"/>
                      </a:lnTo>
                      <a:lnTo>
                        <a:pt x="3" y="4"/>
                      </a:lnTo>
                      <a:lnTo>
                        <a:pt x="3" y="4"/>
                      </a:lnTo>
                      <a:lnTo>
                        <a:pt x="3" y="4"/>
                      </a:lnTo>
                      <a:lnTo>
                        <a:pt x="3" y="8"/>
                      </a:lnTo>
                      <a:lnTo>
                        <a:pt x="0" y="8"/>
                      </a:lnTo>
                      <a:lnTo>
                        <a:pt x="3" y="8"/>
                      </a:lnTo>
                      <a:lnTo>
                        <a:pt x="3" y="8"/>
                      </a:lnTo>
                      <a:lnTo>
                        <a:pt x="0" y="8"/>
                      </a:lnTo>
                      <a:lnTo>
                        <a:pt x="0" y="4"/>
                      </a:lnTo>
                      <a:lnTo>
                        <a:pt x="3" y="4"/>
                      </a:lnTo>
                      <a:lnTo>
                        <a:pt x="3" y="4"/>
                      </a:lnTo>
                      <a:lnTo>
                        <a:pt x="3" y="4"/>
                      </a:lnTo>
                      <a:lnTo>
                        <a:pt x="3" y="4"/>
                      </a:lnTo>
                      <a:lnTo>
                        <a:pt x="3" y="4"/>
                      </a:lnTo>
                      <a:lnTo>
                        <a:pt x="0" y="4"/>
                      </a:lnTo>
                      <a:lnTo>
                        <a:pt x="0" y="4"/>
                      </a:lnTo>
                      <a:lnTo>
                        <a:pt x="0" y="4"/>
                      </a:lnTo>
                      <a:lnTo>
                        <a:pt x="0" y="8"/>
                      </a:lnTo>
                      <a:lnTo>
                        <a:pt x="0" y="8"/>
                      </a:lnTo>
                      <a:lnTo>
                        <a:pt x="0" y="8"/>
                      </a:lnTo>
                      <a:close/>
                      <a:moveTo>
                        <a:pt x="3" y="8"/>
                      </a:moveTo>
                      <a:lnTo>
                        <a:pt x="3" y="0"/>
                      </a:lnTo>
                      <a:lnTo>
                        <a:pt x="3" y="0"/>
                      </a:lnTo>
                      <a:lnTo>
                        <a:pt x="3" y="0"/>
                      </a:lnTo>
                      <a:lnTo>
                        <a:pt x="3" y="4"/>
                      </a:lnTo>
                      <a:lnTo>
                        <a:pt x="3" y="4"/>
                      </a:lnTo>
                      <a:lnTo>
                        <a:pt x="3" y="4"/>
                      </a:lnTo>
                      <a:lnTo>
                        <a:pt x="3" y="4"/>
                      </a:lnTo>
                      <a:lnTo>
                        <a:pt x="3" y="4"/>
                      </a:lnTo>
                      <a:lnTo>
                        <a:pt x="3" y="8"/>
                      </a:lnTo>
                      <a:lnTo>
                        <a:pt x="3" y="8"/>
                      </a:lnTo>
                      <a:lnTo>
                        <a:pt x="3" y="8"/>
                      </a:lnTo>
                      <a:lnTo>
                        <a:pt x="3" y="8"/>
                      </a:lnTo>
                      <a:lnTo>
                        <a:pt x="3" y="8"/>
                      </a:lnTo>
                      <a:close/>
                      <a:moveTo>
                        <a:pt x="3" y="4"/>
                      </a:moveTo>
                      <a:lnTo>
                        <a:pt x="3" y="8"/>
                      </a:lnTo>
                      <a:lnTo>
                        <a:pt x="3" y="8"/>
                      </a:lnTo>
                      <a:lnTo>
                        <a:pt x="3" y="4"/>
                      </a:lnTo>
                      <a:lnTo>
                        <a:pt x="3" y="4"/>
                      </a:lnTo>
                      <a:lnTo>
                        <a:pt x="3" y="4"/>
                      </a:lnTo>
                      <a:lnTo>
                        <a:pt x="3" y="4"/>
                      </a:lnTo>
                      <a:lnTo>
                        <a:pt x="3" y="4"/>
                      </a:lnTo>
                      <a:lnTo>
                        <a:pt x="3" y="4"/>
                      </a:lnTo>
                      <a:lnTo>
                        <a:pt x="3" y="0"/>
                      </a:lnTo>
                      <a:lnTo>
                        <a:pt x="3" y="0"/>
                      </a:lnTo>
                      <a:lnTo>
                        <a:pt x="3" y="0"/>
                      </a:lnTo>
                      <a:lnTo>
                        <a:pt x="3" y="0"/>
                      </a:lnTo>
                      <a:lnTo>
                        <a:pt x="3" y="0"/>
                      </a:lnTo>
                      <a:lnTo>
                        <a:pt x="3" y="0"/>
                      </a:lnTo>
                      <a:lnTo>
                        <a:pt x="3" y="0"/>
                      </a:lnTo>
                      <a:lnTo>
                        <a:pt x="3" y="4"/>
                      </a:lnTo>
                      <a:lnTo>
                        <a:pt x="3" y="4"/>
                      </a:lnTo>
                      <a:lnTo>
                        <a:pt x="3" y="0"/>
                      </a:lnTo>
                      <a:lnTo>
                        <a:pt x="3" y="0"/>
                      </a:lnTo>
                      <a:lnTo>
                        <a:pt x="3" y="0"/>
                      </a:lnTo>
                      <a:lnTo>
                        <a:pt x="3" y="4"/>
                      </a:lnTo>
                      <a:lnTo>
                        <a:pt x="3" y="4"/>
                      </a:lnTo>
                      <a:lnTo>
                        <a:pt x="3" y="4"/>
                      </a:lnTo>
                      <a:lnTo>
                        <a:pt x="3" y="4"/>
                      </a:lnTo>
                      <a:lnTo>
                        <a:pt x="3" y="4"/>
                      </a:lnTo>
                      <a:lnTo>
                        <a:pt x="3" y="4"/>
                      </a:lnTo>
                      <a:lnTo>
                        <a:pt x="3" y="8"/>
                      </a:lnTo>
                      <a:lnTo>
                        <a:pt x="3" y="8"/>
                      </a:lnTo>
                      <a:lnTo>
                        <a:pt x="3" y="8"/>
                      </a:lnTo>
                      <a:lnTo>
                        <a:pt x="3" y="8"/>
                      </a:lnTo>
                      <a:lnTo>
                        <a:pt x="3" y="8"/>
                      </a:lnTo>
                      <a:lnTo>
                        <a:pt x="3" y="8"/>
                      </a:lnTo>
                      <a:lnTo>
                        <a:pt x="3" y="4"/>
                      </a:lnTo>
                      <a:lnTo>
                        <a:pt x="3" y="4"/>
                      </a:lnTo>
                      <a:lnTo>
                        <a:pt x="3" y="4"/>
                      </a:lnTo>
                      <a:close/>
                      <a:moveTo>
                        <a:pt x="3" y="8"/>
                      </a:moveTo>
                      <a:lnTo>
                        <a:pt x="3" y="0"/>
                      </a:lnTo>
                      <a:lnTo>
                        <a:pt x="3" y="0"/>
                      </a:lnTo>
                      <a:lnTo>
                        <a:pt x="3" y="0"/>
                      </a:lnTo>
                      <a:lnTo>
                        <a:pt x="3" y="0"/>
                      </a:lnTo>
                      <a:lnTo>
                        <a:pt x="3" y="4"/>
                      </a:lnTo>
                      <a:lnTo>
                        <a:pt x="3" y="4"/>
                      </a:lnTo>
                      <a:lnTo>
                        <a:pt x="3" y="4"/>
                      </a:lnTo>
                      <a:lnTo>
                        <a:pt x="3" y="4"/>
                      </a:lnTo>
                      <a:lnTo>
                        <a:pt x="3" y="4"/>
                      </a:lnTo>
                      <a:lnTo>
                        <a:pt x="3" y="4"/>
                      </a:lnTo>
                      <a:lnTo>
                        <a:pt x="3" y="4"/>
                      </a:lnTo>
                      <a:lnTo>
                        <a:pt x="3" y="8"/>
                      </a:lnTo>
                      <a:lnTo>
                        <a:pt x="3" y="8"/>
                      </a:lnTo>
                      <a:close/>
                      <a:moveTo>
                        <a:pt x="3" y="4"/>
                      </a:moveTo>
                      <a:lnTo>
                        <a:pt x="3" y="0"/>
                      </a:lnTo>
                      <a:lnTo>
                        <a:pt x="3" y="0"/>
                      </a:lnTo>
                      <a:lnTo>
                        <a:pt x="3" y="0"/>
                      </a:lnTo>
                      <a:lnTo>
                        <a:pt x="7" y="0"/>
                      </a:lnTo>
                      <a:lnTo>
                        <a:pt x="7" y="0"/>
                      </a:lnTo>
                      <a:lnTo>
                        <a:pt x="3" y="0"/>
                      </a:lnTo>
                      <a:lnTo>
                        <a:pt x="3" y="4"/>
                      </a:lnTo>
                      <a:lnTo>
                        <a:pt x="3" y="4"/>
                      </a:lnTo>
                      <a:lnTo>
                        <a:pt x="3" y="4"/>
                      </a:lnTo>
                      <a:close/>
                    </a:path>
                  </a:pathLst>
                </a:custGeom>
                <a:solidFill>
                  <a:srgbClr val="000000"/>
                </a:solidFill>
                <a:ln w="9525">
                  <a:noFill/>
                  <a:round/>
                  <a:headEnd/>
                  <a:tailEnd/>
                </a:ln>
              </p:spPr>
              <p:txBody>
                <a:bodyPr/>
                <a:lstStyle/>
                <a:p>
                  <a:endParaRPr lang="en-US">
                    <a:solidFill>
                      <a:srgbClr val="FFFFFF"/>
                    </a:solidFill>
                  </a:endParaRPr>
                </a:p>
              </p:txBody>
            </p:sp>
            <p:sp>
              <p:nvSpPr>
                <p:cNvPr id="451" name="Freeform 102"/>
                <p:cNvSpPr>
                  <a:spLocks noChangeAspect="1"/>
                </p:cNvSpPr>
                <p:nvPr/>
              </p:nvSpPr>
              <p:spPr bwMode="auto">
                <a:xfrm>
                  <a:off x="1094" y="2888"/>
                  <a:ext cx="3" cy="4"/>
                </a:xfrm>
                <a:custGeom>
                  <a:avLst/>
                  <a:gdLst/>
                  <a:ahLst/>
                  <a:cxnLst>
                    <a:cxn ang="0">
                      <a:pos x="0" y="4"/>
                    </a:cxn>
                    <a:cxn ang="0">
                      <a:pos x="0" y="0"/>
                    </a:cxn>
                    <a:cxn ang="0">
                      <a:pos x="0" y="0"/>
                    </a:cxn>
                    <a:cxn ang="0">
                      <a:pos x="3" y="0"/>
                    </a:cxn>
                    <a:cxn ang="0">
                      <a:pos x="3" y="0"/>
                    </a:cxn>
                    <a:cxn ang="0">
                      <a:pos x="3" y="0"/>
                    </a:cxn>
                    <a:cxn ang="0">
                      <a:pos x="3" y="0"/>
                    </a:cxn>
                    <a:cxn ang="0">
                      <a:pos x="3" y="0"/>
                    </a:cxn>
                    <a:cxn ang="0">
                      <a:pos x="3" y="0"/>
                    </a:cxn>
                    <a:cxn ang="0">
                      <a:pos x="3" y="0"/>
                    </a:cxn>
                    <a:cxn ang="0">
                      <a:pos x="3" y="4"/>
                    </a:cxn>
                    <a:cxn ang="0">
                      <a:pos x="3" y="4"/>
                    </a:cxn>
                    <a:cxn ang="0">
                      <a:pos x="3" y="4"/>
                    </a:cxn>
                    <a:cxn ang="0">
                      <a:pos x="0" y="0"/>
                    </a:cxn>
                    <a:cxn ang="0">
                      <a:pos x="3" y="0"/>
                    </a:cxn>
                    <a:cxn ang="0">
                      <a:pos x="3" y="0"/>
                    </a:cxn>
                    <a:cxn ang="0">
                      <a:pos x="3" y="0"/>
                    </a:cxn>
                    <a:cxn ang="0">
                      <a:pos x="3" y="0"/>
                    </a:cxn>
                    <a:cxn ang="0">
                      <a:pos x="3" y="0"/>
                    </a:cxn>
                    <a:cxn ang="0">
                      <a:pos x="3" y="0"/>
                    </a:cxn>
                    <a:cxn ang="0">
                      <a:pos x="3" y="0"/>
                    </a:cxn>
                    <a:cxn ang="0">
                      <a:pos x="0" y="0"/>
                    </a:cxn>
                    <a:cxn ang="0">
                      <a:pos x="0" y="0"/>
                    </a:cxn>
                    <a:cxn ang="0">
                      <a:pos x="0" y="4"/>
                    </a:cxn>
                    <a:cxn ang="0">
                      <a:pos x="0" y="4"/>
                    </a:cxn>
                  </a:cxnLst>
                  <a:rect l="0" t="0" r="r" b="b"/>
                  <a:pathLst>
                    <a:path w="3" h="4">
                      <a:moveTo>
                        <a:pt x="0" y="4"/>
                      </a:moveTo>
                      <a:lnTo>
                        <a:pt x="0" y="0"/>
                      </a:lnTo>
                      <a:lnTo>
                        <a:pt x="0" y="0"/>
                      </a:lnTo>
                      <a:lnTo>
                        <a:pt x="3" y="0"/>
                      </a:lnTo>
                      <a:lnTo>
                        <a:pt x="3" y="0"/>
                      </a:lnTo>
                      <a:lnTo>
                        <a:pt x="3" y="0"/>
                      </a:lnTo>
                      <a:lnTo>
                        <a:pt x="3" y="0"/>
                      </a:lnTo>
                      <a:lnTo>
                        <a:pt x="3" y="0"/>
                      </a:lnTo>
                      <a:lnTo>
                        <a:pt x="3" y="0"/>
                      </a:lnTo>
                      <a:lnTo>
                        <a:pt x="3" y="0"/>
                      </a:lnTo>
                      <a:lnTo>
                        <a:pt x="3" y="4"/>
                      </a:lnTo>
                      <a:lnTo>
                        <a:pt x="3" y="4"/>
                      </a:lnTo>
                      <a:lnTo>
                        <a:pt x="3" y="4"/>
                      </a:lnTo>
                      <a:lnTo>
                        <a:pt x="0" y="0"/>
                      </a:lnTo>
                      <a:lnTo>
                        <a:pt x="3" y="0"/>
                      </a:lnTo>
                      <a:lnTo>
                        <a:pt x="3" y="0"/>
                      </a:lnTo>
                      <a:lnTo>
                        <a:pt x="3" y="0"/>
                      </a:lnTo>
                      <a:lnTo>
                        <a:pt x="3" y="0"/>
                      </a:lnTo>
                      <a:lnTo>
                        <a:pt x="3" y="0"/>
                      </a:lnTo>
                      <a:lnTo>
                        <a:pt x="3" y="0"/>
                      </a:lnTo>
                      <a:lnTo>
                        <a:pt x="3"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2" name="Freeform 103"/>
                <p:cNvSpPr>
                  <a:spLocks noChangeAspect="1"/>
                </p:cNvSpPr>
                <p:nvPr/>
              </p:nvSpPr>
              <p:spPr bwMode="auto">
                <a:xfrm>
                  <a:off x="1097" y="2884"/>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3" name="Freeform 104"/>
                <p:cNvSpPr>
                  <a:spLocks noChangeAspect="1"/>
                </p:cNvSpPr>
                <p:nvPr/>
              </p:nvSpPr>
              <p:spPr bwMode="auto">
                <a:xfrm>
                  <a:off x="1097" y="2884"/>
                  <a:ext cx="4" cy="8"/>
                </a:xfrm>
                <a:custGeom>
                  <a:avLst/>
                  <a:gdLst/>
                  <a:ahLst/>
                  <a:cxnLst>
                    <a:cxn ang="0">
                      <a:pos x="0" y="4"/>
                    </a:cxn>
                    <a:cxn ang="0">
                      <a:pos x="0" y="4"/>
                    </a:cxn>
                    <a:cxn ang="0">
                      <a:pos x="0" y="8"/>
                    </a:cxn>
                    <a:cxn ang="0">
                      <a:pos x="0" y="8"/>
                    </a:cxn>
                    <a:cxn ang="0">
                      <a:pos x="4"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4" y="0"/>
                    </a:cxn>
                    <a:cxn ang="0">
                      <a:pos x="4" y="4"/>
                    </a:cxn>
                    <a:cxn ang="0">
                      <a:pos x="0" y="4"/>
                    </a:cxn>
                    <a:cxn ang="0">
                      <a:pos x="0" y="0"/>
                    </a:cxn>
                    <a:cxn ang="0">
                      <a:pos x="0" y="0"/>
                    </a:cxn>
                    <a:cxn ang="0">
                      <a:pos x="0" y="0"/>
                    </a:cxn>
                    <a:cxn ang="0">
                      <a:pos x="0" y="4"/>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 ang="0">
                      <a:pos x="0" y="4"/>
                    </a:cxn>
                  </a:cxnLst>
                  <a:rect l="0" t="0" r="r" b="b"/>
                  <a:pathLst>
                    <a:path w="4" h="8">
                      <a:moveTo>
                        <a:pt x="0" y="4"/>
                      </a:moveTo>
                      <a:lnTo>
                        <a:pt x="0" y="4"/>
                      </a:lnTo>
                      <a:lnTo>
                        <a:pt x="0" y="8"/>
                      </a:lnTo>
                      <a:lnTo>
                        <a:pt x="0" y="8"/>
                      </a:lnTo>
                      <a:lnTo>
                        <a:pt x="4" y="4"/>
                      </a:lnTo>
                      <a:lnTo>
                        <a:pt x="0" y="4"/>
                      </a:lnTo>
                      <a:lnTo>
                        <a:pt x="0" y="4"/>
                      </a:lnTo>
                      <a:lnTo>
                        <a:pt x="0" y="4"/>
                      </a:lnTo>
                      <a:lnTo>
                        <a:pt x="0" y="4"/>
                      </a:lnTo>
                      <a:lnTo>
                        <a:pt x="0" y="4"/>
                      </a:lnTo>
                      <a:lnTo>
                        <a:pt x="0" y="0"/>
                      </a:lnTo>
                      <a:lnTo>
                        <a:pt x="0" y="0"/>
                      </a:lnTo>
                      <a:lnTo>
                        <a:pt x="0" y="0"/>
                      </a:lnTo>
                      <a:lnTo>
                        <a:pt x="0" y="0"/>
                      </a:lnTo>
                      <a:lnTo>
                        <a:pt x="0" y="0"/>
                      </a:lnTo>
                      <a:lnTo>
                        <a:pt x="0" y="0"/>
                      </a:lnTo>
                      <a:lnTo>
                        <a:pt x="4" y="0"/>
                      </a:lnTo>
                      <a:lnTo>
                        <a:pt x="4" y="4"/>
                      </a:lnTo>
                      <a:lnTo>
                        <a:pt x="0" y="4"/>
                      </a:lnTo>
                      <a:lnTo>
                        <a:pt x="0" y="0"/>
                      </a:lnTo>
                      <a:lnTo>
                        <a:pt x="0" y="0"/>
                      </a:lnTo>
                      <a:lnTo>
                        <a:pt x="0" y="0"/>
                      </a:lnTo>
                      <a:lnTo>
                        <a:pt x="0" y="4"/>
                      </a:lnTo>
                      <a:lnTo>
                        <a:pt x="0" y="4"/>
                      </a:lnTo>
                      <a:lnTo>
                        <a:pt x="0" y="4"/>
                      </a:lnTo>
                      <a:lnTo>
                        <a:pt x="4" y="4"/>
                      </a:lnTo>
                      <a:lnTo>
                        <a:pt x="4" y="4"/>
                      </a:lnTo>
                      <a:lnTo>
                        <a:pt x="4" y="4"/>
                      </a:lnTo>
                      <a:lnTo>
                        <a:pt x="4" y="8"/>
                      </a:lnTo>
                      <a:lnTo>
                        <a:pt x="0" y="8"/>
                      </a:lnTo>
                      <a:lnTo>
                        <a:pt x="0" y="8"/>
                      </a:lnTo>
                      <a:lnTo>
                        <a:pt x="0" y="8"/>
                      </a:lnTo>
                      <a:lnTo>
                        <a:pt x="0" y="8"/>
                      </a:lnTo>
                      <a:lnTo>
                        <a:pt x="0" y="8"/>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4" name="Freeform 105"/>
                <p:cNvSpPr>
                  <a:spLocks noChangeAspect="1"/>
                </p:cNvSpPr>
                <p:nvPr/>
              </p:nvSpPr>
              <p:spPr bwMode="auto">
                <a:xfrm>
                  <a:off x="1097" y="2884"/>
                  <a:ext cx="4" cy="4"/>
                </a:xfrm>
                <a:custGeom>
                  <a:avLst/>
                  <a:gdLst/>
                  <a:ahLst/>
                  <a:cxnLst>
                    <a:cxn ang="0">
                      <a:pos x="0" y="4"/>
                    </a:cxn>
                    <a:cxn ang="0">
                      <a:pos x="0" y="0"/>
                    </a:cxn>
                    <a:cxn ang="0">
                      <a:pos x="4" y="0"/>
                    </a:cxn>
                    <a:cxn ang="0">
                      <a:pos x="4" y="0"/>
                    </a:cxn>
                    <a:cxn ang="0">
                      <a:pos x="0" y="0"/>
                    </a:cxn>
                    <a:cxn ang="0">
                      <a:pos x="0" y="4"/>
                    </a:cxn>
                    <a:cxn ang="0">
                      <a:pos x="4" y="0"/>
                    </a:cxn>
                    <a:cxn ang="0">
                      <a:pos x="4" y="4"/>
                    </a:cxn>
                    <a:cxn ang="0">
                      <a:pos x="0" y="4"/>
                    </a:cxn>
                    <a:cxn ang="0">
                      <a:pos x="0" y="4"/>
                    </a:cxn>
                    <a:cxn ang="0">
                      <a:pos x="4" y="4"/>
                    </a:cxn>
                    <a:cxn ang="0">
                      <a:pos x="4" y="4"/>
                    </a:cxn>
                    <a:cxn ang="0">
                      <a:pos x="0" y="4"/>
                    </a:cxn>
                  </a:cxnLst>
                  <a:rect l="0" t="0" r="r" b="b"/>
                  <a:pathLst>
                    <a:path w="4" h="4">
                      <a:moveTo>
                        <a:pt x="0" y="4"/>
                      </a:moveTo>
                      <a:lnTo>
                        <a:pt x="0" y="0"/>
                      </a:lnTo>
                      <a:lnTo>
                        <a:pt x="4" y="0"/>
                      </a:lnTo>
                      <a:lnTo>
                        <a:pt x="4" y="0"/>
                      </a:lnTo>
                      <a:lnTo>
                        <a:pt x="0" y="0"/>
                      </a:lnTo>
                      <a:lnTo>
                        <a:pt x="0" y="4"/>
                      </a:lnTo>
                      <a:lnTo>
                        <a:pt x="4" y="0"/>
                      </a:lnTo>
                      <a:lnTo>
                        <a:pt x="4" y="4"/>
                      </a:lnTo>
                      <a:lnTo>
                        <a:pt x="0" y="4"/>
                      </a:lnTo>
                      <a:lnTo>
                        <a:pt x="0" y="4"/>
                      </a:lnTo>
                      <a:lnTo>
                        <a:pt x="4" y="4"/>
                      </a:lnTo>
                      <a:lnTo>
                        <a:pt x="4"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5" name="Freeform 106"/>
                <p:cNvSpPr>
                  <a:spLocks noChangeAspect="1"/>
                </p:cNvSpPr>
                <p:nvPr/>
              </p:nvSpPr>
              <p:spPr bwMode="auto">
                <a:xfrm>
                  <a:off x="1101" y="2884"/>
                  <a:ext cx="1" cy="4"/>
                </a:xfrm>
                <a:custGeom>
                  <a:avLst/>
                  <a:gdLst/>
                  <a:ahLst/>
                  <a:cxnLst>
                    <a:cxn ang="0">
                      <a:pos x="0" y="4"/>
                    </a:cxn>
                    <a:cxn ang="0">
                      <a:pos x="0" y="0"/>
                    </a:cxn>
                    <a:cxn ang="0">
                      <a:pos x="0" y="0"/>
                    </a:cxn>
                    <a:cxn ang="0">
                      <a:pos x="0" y="0"/>
                    </a:cxn>
                    <a:cxn ang="0">
                      <a:pos x="0" y="0"/>
                    </a:cxn>
                    <a:cxn ang="0">
                      <a:pos x="0" y="0"/>
                    </a:cxn>
                    <a:cxn ang="0">
                      <a:pos x="0" y="0"/>
                    </a:cxn>
                    <a:cxn ang="0">
                      <a:pos x="0" y="4"/>
                    </a:cxn>
                    <a:cxn ang="0">
                      <a:pos x="0" y="4"/>
                    </a:cxn>
                  </a:cxnLst>
                  <a:rect l="0" t="0" r="r" b="b"/>
                  <a:pathLst>
                    <a:path h="4">
                      <a:moveTo>
                        <a:pt x="0" y="4"/>
                      </a:moveTo>
                      <a:lnTo>
                        <a:pt x="0" y="0"/>
                      </a:lnTo>
                      <a:lnTo>
                        <a:pt x="0" y="0"/>
                      </a:lnTo>
                      <a:lnTo>
                        <a:pt x="0" y="0"/>
                      </a:lnTo>
                      <a:lnTo>
                        <a:pt x="0" y="0"/>
                      </a:lnTo>
                      <a:lnTo>
                        <a:pt x="0" y="0"/>
                      </a:lnTo>
                      <a:lnTo>
                        <a:pt x="0" y="0"/>
                      </a:lnTo>
                      <a:lnTo>
                        <a:pt x="0" y="4"/>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6" name="Freeform 107"/>
                <p:cNvSpPr>
                  <a:spLocks noChangeAspect="1" noEditPoints="1"/>
                </p:cNvSpPr>
                <p:nvPr/>
              </p:nvSpPr>
              <p:spPr bwMode="auto">
                <a:xfrm>
                  <a:off x="1112" y="2831"/>
                  <a:ext cx="8" cy="12"/>
                </a:xfrm>
                <a:custGeom>
                  <a:avLst/>
                  <a:gdLst/>
                  <a:ahLst/>
                  <a:cxnLst>
                    <a:cxn ang="0">
                      <a:pos x="0" y="4"/>
                    </a:cxn>
                    <a:cxn ang="0">
                      <a:pos x="4" y="4"/>
                    </a:cxn>
                    <a:cxn ang="0">
                      <a:pos x="4" y="4"/>
                    </a:cxn>
                    <a:cxn ang="0">
                      <a:pos x="4" y="8"/>
                    </a:cxn>
                    <a:cxn ang="0">
                      <a:pos x="4" y="8"/>
                    </a:cxn>
                    <a:cxn ang="0">
                      <a:pos x="0" y="8"/>
                    </a:cxn>
                    <a:cxn ang="0">
                      <a:pos x="0" y="12"/>
                    </a:cxn>
                    <a:cxn ang="0">
                      <a:pos x="0" y="4"/>
                    </a:cxn>
                    <a:cxn ang="0">
                      <a:pos x="0" y="8"/>
                    </a:cxn>
                    <a:cxn ang="0">
                      <a:pos x="4" y="8"/>
                    </a:cxn>
                    <a:cxn ang="0">
                      <a:pos x="4" y="4"/>
                    </a:cxn>
                    <a:cxn ang="0">
                      <a:pos x="4" y="4"/>
                    </a:cxn>
                    <a:cxn ang="0">
                      <a:pos x="0" y="4"/>
                    </a:cxn>
                    <a:cxn ang="0">
                      <a:pos x="0" y="4"/>
                    </a:cxn>
                    <a:cxn ang="0">
                      <a:pos x="4" y="4"/>
                    </a:cxn>
                    <a:cxn ang="0">
                      <a:pos x="4" y="4"/>
                    </a:cxn>
                    <a:cxn ang="0">
                      <a:pos x="4" y="0"/>
                    </a:cxn>
                    <a:cxn ang="0">
                      <a:pos x="4" y="4"/>
                    </a:cxn>
                    <a:cxn ang="0">
                      <a:pos x="4" y="8"/>
                    </a:cxn>
                    <a:cxn ang="0">
                      <a:pos x="4" y="12"/>
                    </a:cxn>
                    <a:cxn ang="0">
                      <a:pos x="4" y="12"/>
                    </a:cxn>
                    <a:cxn ang="0">
                      <a:pos x="4" y="8"/>
                    </a:cxn>
                    <a:cxn ang="0">
                      <a:pos x="4" y="8"/>
                    </a:cxn>
                    <a:cxn ang="0">
                      <a:pos x="4" y="8"/>
                    </a:cxn>
                    <a:cxn ang="0">
                      <a:pos x="4" y="12"/>
                    </a:cxn>
                    <a:cxn ang="0">
                      <a:pos x="4" y="12"/>
                    </a:cxn>
                    <a:cxn ang="0">
                      <a:pos x="4" y="8"/>
                    </a:cxn>
                    <a:cxn ang="0">
                      <a:pos x="4" y="4"/>
                    </a:cxn>
                    <a:cxn ang="0">
                      <a:pos x="4" y="4"/>
                    </a:cxn>
                    <a:cxn ang="0">
                      <a:pos x="4" y="4"/>
                    </a:cxn>
                    <a:cxn ang="0">
                      <a:pos x="4" y="4"/>
                    </a:cxn>
                    <a:cxn ang="0">
                      <a:pos x="4" y="8"/>
                    </a:cxn>
                    <a:cxn ang="0">
                      <a:pos x="8" y="0"/>
                    </a:cxn>
                    <a:cxn ang="0">
                      <a:pos x="8" y="8"/>
                    </a:cxn>
                    <a:cxn ang="0">
                      <a:pos x="8" y="0"/>
                    </a:cxn>
                    <a:cxn ang="0">
                      <a:pos x="8" y="8"/>
                    </a:cxn>
                    <a:cxn ang="0">
                      <a:pos x="4" y="0"/>
                    </a:cxn>
                    <a:cxn ang="0">
                      <a:pos x="8" y="0"/>
                    </a:cxn>
                    <a:cxn ang="0">
                      <a:pos x="8" y="8"/>
                    </a:cxn>
                  </a:cxnLst>
                  <a:rect l="0" t="0" r="r" b="b"/>
                  <a:pathLst>
                    <a:path w="8" h="12">
                      <a:moveTo>
                        <a:pt x="0" y="12"/>
                      </a:moveTo>
                      <a:lnTo>
                        <a:pt x="0" y="4"/>
                      </a:lnTo>
                      <a:lnTo>
                        <a:pt x="0" y="4"/>
                      </a:lnTo>
                      <a:lnTo>
                        <a:pt x="4" y="4"/>
                      </a:lnTo>
                      <a:lnTo>
                        <a:pt x="4" y="4"/>
                      </a:lnTo>
                      <a:lnTo>
                        <a:pt x="4" y="4"/>
                      </a:lnTo>
                      <a:lnTo>
                        <a:pt x="4" y="4"/>
                      </a:lnTo>
                      <a:lnTo>
                        <a:pt x="4" y="8"/>
                      </a:lnTo>
                      <a:lnTo>
                        <a:pt x="4" y="8"/>
                      </a:lnTo>
                      <a:lnTo>
                        <a:pt x="4" y="8"/>
                      </a:lnTo>
                      <a:lnTo>
                        <a:pt x="4" y="8"/>
                      </a:lnTo>
                      <a:lnTo>
                        <a:pt x="0" y="8"/>
                      </a:lnTo>
                      <a:lnTo>
                        <a:pt x="0" y="12"/>
                      </a:lnTo>
                      <a:lnTo>
                        <a:pt x="0" y="12"/>
                      </a:lnTo>
                      <a:lnTo>
                        <a:pt x="0" y="12"/>
                      </a:lnTo>
                      <a:close/>
                      <a:moveTo>
                        <a:pt x="0" y="4"/>
                      </a:moveTo>
                      <a:lnTo>
                        <a:pt x="0" y="8"/>
                      </a:lnTo>
                      <a:lnTo>
                        <a:pt x="0" y="8"/>
                      </a:lnTo>
                      <a:lnTo>
                        <a:pt x="4" y="8"/>
                      </a:lnTo>
                      <a:lnTo>
                        <a:pt x="4" y="8"/>
                      </a:lnTo>
                      <a:lnTo>
                        <a:pt x="4" y="8"/>
                      </a:lnTo>
                      <a:lnTo>
                        <a:pt x="4" y="4"/>
                      </a:lnTo>
                      <a:lnTo>
                        <a:pt x="4" y="4"/>
                      </a:lnTo>
                      <a:lnTo>
                        <a:pt x="4" y="4"/>
                      </a:lnTo>
                      <a:lnTo>
                        <a:pt x="4" y="4"/>
                      </a:lnTo>
                      <a:lnTo>
                        <a:pt x="0" y="4"/>
                      </a:lnTo>
                      <a:lnTo>
                        <a:pt x="0" y="4"/>
                      </a:lnTo>
                      <a:lnTo>
                        <a:pt x="0" y="4"/>
                      </a:lnTo>
                      <a:close/>
                      <a:moveTo>
                        <a:pt x="4" y="8"/>
                      </a:moveTo>
                      <a:lnTo>
                        <a:pt x="4" y="4"/>
                      </a:lnTo>
                      <a:lnTo>
                        <a:pt x="4" y="4"/>
                      </a:lnTo>
                      <a:lnTo>
                        <a:pt x="4" y="4"/>
                      </a:lnTo>
                      <a:lnTo>
                        <a:pt x="4" y="0"/>
                      </a:lnTo>
                      <a:lnTo>
                        <a:pt x="4" y="0"/>
                      </a:lnTo>
                      <a:lnTo>
                        <a:pt x="4" y="4"/>
                      </a:lnTo>
                      <a:lnTo>
                        <a:pt x="4" y="4"/>
                      </a:lnTo>
                      <a:lnTo>
                        <a:pt x="4" y="4"/>
                      </a:lnTo>
                      <a:lnTo>
                        <a:pt x="4" y="8"/>
                      </a:lnTo>
                      <a:lnTo>
                        <a:pt x="4" y="8"/>
                      </a:lnTo>
                      <a:lnTo>
                        <a:pt x="4" y="12"/>
                      </a:lnTo>
                      <a:lnTo>
                        <a:pt x="4" y="12"/>
                      </a:lnTo>
                      <a:lnTo>
                        <a:pt x="4" y="12"/>
                      </a:lnTo>
                      <a:lnTo>
                        <a:pt x="4" y="12"/>
                      </a:lnTo>
                      <a:lnTo>
                        <a:pt x="4" y="8"/>
                      </a:lnTo>
                      <a:lnTo>
                        <a:pt x="4" y="8"/>
                      </a:lnTo>
                      <a:lnTo>
                        <a:pt x="4" y="8"/>
                      </a:lnTo>
                      <a:close/>
                      <a:moveTo>
                        <a:pt x="4" y="8"/>
                      </a:moveTo>
                      <a:lnTo>
                        <a:pt x="4" y="8"/>
                      </a:lnTo>
                      <a:lnTo>
                        <a:pt x="4" y="12"/>
                      </a:lnTo>
                      <a:lnTo>
                        <a:pt x="4" y="12"/>
                      </a:lnTo>
                      <a:lnTo>
                        <a:pt x="4" y="12"/>
                      </a:lnTo>
                      <a:lnTo>
                        <a:pt x="4" y="12"/>
                      </a:lnTo>
                      <a:lnTo>
                        <a:pt x="4" y="8"/>
                      </a:lnTo>
                      <a:lnTo>
                        <a:pt x="4" y="8"/>
                      </a:lnTo>
                      <a:lnTo>
                        <a:pt x="4" y="4"/>
                      </a:lnTo>
                      <a:lnTo>
                        <a:pt x="4" y="4"/>
                      </a:lnTo>
                      <a:lnTo>
                        <a:pt x="4" y="4"/>
                      </a:lnTo>
                      <a:lnTo>
                        <a:pt x="4" y="4"/>
                      </a:lnTo>
                      <a:lnTo>
                        <a:pt x="4" y="4"/>
                      </a:lnTo>
                      <a:lnTo>
                        <a:pt x="4" y="4"/>
                      </a:lnTo>
                      <a:lnTo>
                        <a:pt x="4" y="4"/>
                      </a:lnTo>
                      <a:lnTo>
                        <a:pt x="4" y="4"/>
                      </a:lnTo>
                      <a:lnTo>
                        <a:pt x="4" y="8"/>
                      </a:lnTo>
                      <a:lnTo>
                        <a:pt x="4" y="8"/>
                      </a:lnTo>
                      <a:close/>
                      <a:moveTo>
                        <a:pt x="8" y="8"/>
                      </a:moveTo>
                      <a:lnTo>
                        <a:pt x="8" y="0"/>
                      </a:lnTo>
                      <a:lnTo>
                        <a:pt x="8" y="0"/>
                      </a:lnTo>
                      <a:lnTo>
                        <a:pt x="8" y="8"/>
                      </a:lnTo>
                      <a:lnTo>
                        <a:pt x="8" y="8"/>
                      </a:lnTo>
                      <a:lnTo>
                        <a:pt x="8" y="0"/>
                      </a:lnTo>
                      <a:lnTo>
                        <a:pt x="8" y="8"/>
                      </a:lnTo>
                      <a:lnTo>
                        <a:pt x="8" y="8"/>
                      </a:lnTo>
                      <a:lnTo>
                        <a:pt x="4" y="0"/>
                      </a:lnTo>
                      <a:lnTo>
                        <a:pt x="4" y="0"/>
                      </a:lnTo>
                      <a:lnTo>
                        <a:pt x="8" y="8"/>
                      </a:lnTo>
                      <a:lnTo>
                        <a:pt x="8" y="0"/>
                      </a:lnTo>
                      <a:lnTo>
                        <a:pt x="8" y="0"/>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457" name="Freeform 108"/>
                <p:cNvSpPr>
                  <a:spLocks noChangeAspect="1" noEditPoints="1"/>
                </p:cNvSpPr>
                <p:nvPr/>
              </p:nvSpPr>
              <p:spPr bwMode="auto">
                <a:xfrm>
                  <a:off x="1120" y="2827"/>
                  <a:ext cx="4" cy="12"/>
                </a:xfrm>
                <a:custGeom>
                  <a:avLst/>
                  <a:gdLst/>
                  <a:ahLst/>
                  <a:cxnLst>
                    <a:cxn ang="0">
                      <a:pos x="0" y="12"/>
                    </a:cxn>
                    <a:cxn ang="0">
                      <a:pos x="0" y="4"/>
                    </a:cxn>
                    <a:cxn ang="0">
                      <a:pos x="0" y="0"/>
                    </a:cxn>
                    <a:cxn ang="0">
                      <a:pos x="0" y="4"/>
                    </a:cxn>
                    <a:cxn ang="0">
                      <a:pos x="0" y="4"/>
                    </a:cxn>
                    <a:cxn ang="0">
                      <a:pos x="0" y="8"/>
                    </a:cxn>
                    <a:cxn ang="0">
                      <a:pos x="0" y="8"/>
                    </a:cxn>
                    <a:cxn ang="0">
                      <a:pos x="0" y="8"/>
                    </a:cxn>
                    <a:cxn ang="0">
                      <a:pos x="0" y="8"/>
                    </a:cxn>
                    <a:cxn ang="0">
                      <a:pos x="0" y="12"/>
                    </a:cxn>
                    <a:cxn ang="0">
                      <a:pos x="0" y="12"/>
                    </a:cxn>
                    <a:cxn ang="0">
                      <a:pos x="0" y="12"/>
                    </a:cxn>
                    <a:cxn ang="0">
                      <a:pos x="0" y="12"/>
                    </a:cxn>
                    <a:cxn ang="0">
                      <a:pos x="0" y="12"/>
                    </a:cxn>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8"/>
                    </a:cxn>
                    <a:cxn ang="0">
                      <a:pos x="4" y="4"/>
                    </a:cxn>
                    <a:cxn ang="0">
                      <a:pos x="4" y="4"/>
                    </a:cxn>
                    <a:cxn ang="0">
                      <a:pos x="4" y="4"/>
                    </a:cxn>
                    <a:cxn ang="0">
                      <a:pos x="4" y="4"/>
                    </a:cxn>
                    <a:cxn ang="0">
                      <a:pos x="4" y="0"/>
                    </a:cxn>
                    <a:cxn ang="0">
                      <a:pos x="4" y="0"/>
                    </a:cxn>
                    <a:cxn ang="0">
                      <a:pos x="4" y="0"/>
                    </a:cxn>
                    <a:cxn ang="0">
                      <a:pos x="4" y="4"/>
                    </a:cxn>
                    <a:cxn ang="0">
                      <a:pos x="4" y="12"/>
                    </a:cxn>
                    <a:cxn ang="0">
                      <a:pos x="0" y="12"/>
                    </a:cxn>
                    <a:cxn ang="0">
                      <a:pos x="0" y="12"/>
                    </a:cxn>
                  </a:cxnLst>
                  <a:rect l="0" t="0" r="r" b="b"/>
                  <a:pathLst>
                    <a:path w="4" h="12">
                      <a:moveTo>
                        <a:pt x="0" y="12"/>
                      </a:moveTo>
                      <a:lnTo>
                        <a:pt x="0" y="4"/>
                      </a:lnTo>
                      <a:lnTo>
                        <a:pt x="0" y="0"/>
                      </a:lnTo>
                      <a:lnTo>
                        <a:pt x="0" y="4"/>
                      </a:lnTo>
                      <a:lnTo>
                        <a:pt x="0" y="4"/>
                      </a:lnTo>
                      <a:lnTo>
                        <a:pt x="0" y="8"/>
                      </a:lnTo>
                      <a:lnTo>
                        <a:pt x="0" y="8"/>
                      </a:lnTo>
                      <a:lnTo>
                        <a:pt x="0" y="8"/>
                      </a:lnTo>
                      <a:lnTo>
                        <a:pt x="0" y="8"/>
                      </a:lnTo>
                      <a:lnTo>
                        <a:pt x="0" y="12"/>
                      </a:lnTo>
                      <a:lnTo>
                        <a:pt x="0" y="12"/>
                      </a:lnTo>
                      <a:lnTo>
                        <a:pt x="0" y="12"/>
                      </a:lnTo>
                      <a:lnTo>
                        <a:pt x="0" y="12"/>
                      </a:lnTo>
                      <a:lnTo>
                        <a:pt x="0" y="12"/>
                      </a:lnTo>
                      <a:close/>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8"/>
                      </a:lnTo>
                      <a:lnTo>
                        <a:pt x="4" y="4"/>
                      </a:lnTo>
                      <a:lnTo>
                        <a:pt x="4" y="4"/>
                      </a:lnTo>
                      <a:lnTo>
                        <a:pt x="4" y="4"/>
                      </a:lnTo>
                      <a:lnTo>
                        <a:pt x="4" y="4"/>
                      </a:lnTo>
                      <a:lnTo>
                        <a:pt x="4" y="0"/>
                      </a:lnTo>
                      <a:lnTo>
                        <a:pt x="4" y="0"/>
                      </a:lnTo>
                      <a:lnTo>
                        <a:pt x="4" y="0"/>
                      </a:lnTo>
                      <a:lnTo>
                        <a:pt x="4" y="4"/>
                      </a:lnTo>
                      <a:lnTo>
                        <a:pt x="4" y="12"/>
                      </a:lnTo>
                      <a:lnTo>
                        <a:pt x="0"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458" name="Freeform 109"/>
                <p:cNvSpPr>
                  <a:spLocks noChangeAspect="1"/>
                </p:cNvSpPr>
                <p:nvPr/>
              </p:nvSpPr>
              <p:spPr bwMode="auto">
                <a:xfrm>
                  <a:off x="1112" y="2835"/>
                  <a:ext cx="4" cy="8"/>
                </a:xfrm>
                <a:custGeom>
                  <a:avLst/>
                  <a:gdLst/>
                  <a:ahLst/>
                  <a:cxnLst>
                    <a:cxn ang="0">
                      <a:pos x="0" y="8"/>
                    </a:cxn>
                    <a:cxn ang="0">
                      <a:pos x="0" y="0"/>
                    </a:cxn>
                    <a:cxn ang="0">
                      <a:pos x="0" y="0"/>
                    </a:cxn>
                    <a:cxn ang="0">
                      <a:pos x="4" y="0"/>
                    </a:cxn>
                    <a:cxn ang="0">
                      <a:pos x="4" y="0"/>
                    </a:cxn>
                    <a:cxn ang="0">
                      <a:pos x="4" y="0"/>
                    </a:cxn>
                    <a:cxn ang="0">
                      <a:pos x="4" y="0"/>
                    </a:cxn>
                    <a:cxn ang="0">
                      <a:pos x="4" y="4"/>
                    </a:cxn>
                    <a:cxn ang="0">
                      <a:pos x="4" y="4"/>
                    </a:cxn>
                    <a:cxn ang="0">
                      <a:pos x="4" y="4"/>
                    </a:cxn>
                    <a:cxn ang="0">
                      <a:pos x="4" y="4"/>
                    </a:cxn>
                    <a:cxn ang="0">
                      <a:pos x="0" y="4"/>
                    </a:cxn>
                    <a:cxn ang="0">
                      <a:pos x="0" y="8"/>
                    </a:cxn>
                    <a:cxn ang="0">
                      <a:pos x="0" y="8"/>
                    </a:cxn>
                  </a:cxnLst>
                  <a:rect l="0" t="0" r="r" b="b"/>
                  <a:pathLst>
                    <a:path w="4" h="8">
                      <a:moveTo>
                        <a:pt x="0" y="8"/>
                      </a:moveTo>
                      <a:lnTo>
                        <a:pt x="0" y="0"/>
                      </a:lnTo>
                      <a:lnTo>
                        <a:pt x="0" y="0"/>
                      </a:lnTo>
                      <a:lnTo>
                        <a:pt x="4" y="0"/>
                      </a:lnTo>
                      <a:lnTo>
                        <a:pt x="4" y="0"/>
                      </a:lnTo>
                      <a:lnTo>
                        <a:pt x="4" y="0"/>
                      </a:lnTo>
                      <a:lnTo>
                        <a:pt x="4" y="0"/>
                      </a:lnTo>
                      <a:lnTo>
                        <a:pt x="4" y="4"/>
                      </a:lnTo>
                      <a:lnTo>
                        <a:pt x="4" y="4"/>
                      </a:lnTo>
                      <a:lnTo>
                        <a:pt x="4" y="4"/>
                      </a:lnTo>
                      <a:lnTo>
                        <a:pt x="4" y="4"/>
                      </a:lnTo>
                      <a:lnTo>
                        <a:pt x="0" y="4"/>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59" name="Freeform 110"/>
                <p:cNvSpPr>
                  <a:spLocks noChangeAspect="1"/>
                </p:cNvSpPr>
                <p:nvPr/>
              </p:nvSpPr>
              <p:spPr bwMode="auto">
                <a:xfrm>
                  <a:off x="1112" y="2835"/>
                  <a:ext cx="4" cy="4"/>
                </a:xfrm>
                <a:custGeom>
                  <a:avLst/>
                  <a:gdLst/>
                  <a:ahLst/>
                  <a:cxnLst>
                    <a:cxn ang="0">
                      <a:pos x="0" y="0"/>
                    </a:cxn>
                    <a:cxn ang="0">
                      <a:pos x="0" y="4"/>
                    </a:cxn>
                    <a:cxn ang="0">
                      <a:pos x="0" y="4"/>
                    </a:cxn>
                    <a:cxn ang="0">
                      <a:pos x="4" y="4"/>
                    </a:cxn>
                    <a:cxn ang="0">
                      <a:pos x="4" y="4"/>
                    </a:cxn>
                    <a:cxn ang="0">
                      <a:pos x="4" y="4"/>
                    </a:cxn>
                    <a:cxn ang="0">
                      <a:pos x="4" y="4"/>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4"/>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0" name="Freeform 111"/>
                <p:cNvSpPr>
                  <a:spLocks noChangeAspect="1"/>
                </p:cNvSpPr>
                <p:nvPr/>
              </p:nvSpPr>
              <p:spPr bwMode="auto">
                <a:xfrm>
                  <a:off x="1116" y="2831"/>
                  <a:ext cx="1" cy="12"/>
                </a:xfrm>
                <a:custGeom>
                  <a:avLst/>
                  <a:gdLst/>
                  <a:ahLst/>
                  <a:cxnLst>
                    <a:cxn ang="0">
                      <a:pos x="0" y="8"/>
                    </a:cxn>
                    <a:cxn ang="0">
                      <a:pos x="0" y="8"/>
                    </a:cxn>
                    <a:cxn ang="0">
                      <a:pos x="0" y="4"/>
                    </a:cxn>
                    <a:cxn ang="0">
                      <a:pos x="0" y="4"/>
                    </a:cxn>
                    <a:cxn ang="0">
                      <a:pos x="0" y="4"/>
                    </a:cxn>
                    <a:cxn ang="0">
                      <a:pos x="0" y="0"/>
                    </a:cxn>
                    <a:cxn ang="0">
                      <a:pos x="0" y="0"/>
                    </a:cxn>
                    <a:cxn ang="0">
                      <a:pos x="0" y="4"/>
                    </a:cxn>
                    <a:cxn ang="0">
                      <a:pos x="0" y="4"/>
                    </a:cxn>
                    <a:cxn ang="0">
                      <a:pos x="0" y="4"/>
                    </a:cxn>
                    <a:cxn ang="0">
                      <a:pos x="0" y="8"/>
                    </a:cxn>
                    <a:cxn ang="0">
                      <a:pos x="0" y="8"/>
                    </a:cxn>
                    <a:cxn ang="0">
                      <a:pos x="0" y="12"/>
                    </a:cxn>
                    <a:cxn ang="0">
                      <a:pos x="0" y="12"/>
                    </a:cxn>
                    <a:cxn ang="0">
                      <a:pos x="0" y="12"/>
                    </a:cxn>
                    <a:cxn ang="0">
                      <a:pos x="0" y="12"/>
                    </a:cxn>
                    <a:cxn ang="0">
                      <a:pos x="0" y="8"/>
                    </a:cxn>
                    <a:cxn ang="0">
                      <a:pos x="0" y="8"/>
                    </a:cxn>
                  </a:cxnLst>
                  <a:rect l="0" t="0" r="r" b="b"/>
                  <a:pathLst>
                    <a:path h="12">
                      <a:moveTo>
                        <a:pt x="0" y="8"/>
                      </a:moveTo>
                      <a:lnTo>
                        <a:pt x="0" y="8"/>
                      </a:lnTo>
                      <a:lnTo>
                        <a:pt x="0" y="4"/>
                      </a:lnTo>
                      <a:lnTo>
                        <a:pt x="0" y="4"/>
                      </a:lnTo>
                      <a:lnTo>
                        <a:pt x="0" y="4"/>
                      </a:lnTo>
                      <a:lnTo>
                        <a:pt x="0" y="0"/>
                      </a:lnTo>
                      <a:lnTo>
                        <a:pt x="0" y="0"/>
                      </a:lnTo>
                      <a:lnTo>
                        <a:pt x="0" y="4"/>
                      </a:lnTo>
                      <a:lnTo>
                        <a:pt x="0" y="4"/>
                      </a:lnTo>
                      <a:lnTo>
                        <a:pt x="0" y="4"/>
                      </a:lnTo>
                      <a:lnTo>
                        <a:pt x="0" y="8"/>
                      </a:lnTo>
                      <a:lnTo>
                        <a:pt x="0" y="8"/>
                      </a:lnTo>
                      <a:lnTo>
                        <a:pt x="0" y="12"/>
                      </a:lnTo>
                      <a:lnTo>
                        <a:pt x="0" y="12"/>
                      </a:lnTo>
                      <a:lnTo>
                        <a:pt x="0" y="12"/>
                      </a:lnTo>
                      <a:lnTo>
                        <a:pt x="0" y="12"/>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1" name="Freeform 112"/>
                <p:cNvSpPr>
                  <a:spLocks noChangeAspect="1"/>
                </p:cNvSpPr>
                <p:nvPr/>
              </p:nvSpPr>
              <p:spPr bwMode="auto">
                <a:xfrm>
                  <a:off x="1116" y="2835"/>
                  <a:ext cx="1" cy="4"/>
                </a:xfrm>
                <a:custGeom>
                  <a:avLst/>
                  <a:gdLst/>
                  <a:ahLst/>
                  <a:cxnLst>
                    <a:cxn ang="0">
                      <a:pos x="0" y="4"/>
                    </a:cxn>
                    <a:cxn ang="0">
                      <a:pos x="0" y="4"/>
                    </a:cxn>
                    <a:cxn ang="0">
                      <a:pos x="0" y="4"/>
                    </a:cxn>
                    <a:cxn ang="0">
                      <a:pos x="0" y="4"/>
                    </a:cxn>
                    <a:cxn ang="0">
                      <a:pos x="0" y="4"/>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0" y="4"/>
                    </a:cxn>
                  </a:cxnLst>
                  <a:rect l="0" t="0" r="r" b="b"/>
                  <a:pathLst>
                    <a:path h="4">
                      <a:moveTo>
                        <a:pt x="0" y="4"/>
                      </a:moveTo>
                      <a:lnTo>
                        <a:pt x="0" y="4"/>
                      </a:lnTo>
                      <a:lnTo>
                        <a:pt x="0" y="4"/>
                      </a:lnTo>
                      <a:lnTo>
                        <a:pt x="0" y="4"/>
                      </a:lnTo>
                      <a:lnTo>
                        <a:pt x="0" y="4"/>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2" name="Freeform 113"/>
                <p:cNvSpPr>
                  <a:spLocks noChangeAspect="1"/>
                </p:cNvSpPr>
                <p:nvPr/>
              </p:nvSpPr>
              <p:spPr bwMode="auto">
                <a:xfrm>
                  <a:off x="1120" y="2831"/>
                  <a:ext cx="1" cy="8"/>
                </a:xfrm>
                <a:custGeom>
                  <a:avLst/>
                  <a:gdLst/>
                  <a:ahLst/>
                  <a:cxnLst>
                    <a:cxn ang="0">
                      <a:pos x="0" y="8"/>
                    </a:cxn>
                    <a:cxn ang="0">
                      <a:pos x="0" y="0"/>
                    </a:cxn>
                    <a:cxn ang="0">
                      <a:pos x="0" y="0"/>
                    </a:cxn>
                    <a:cxn ang="0">
                      <a:pos x="0" y="8"/>
                    </a:cxn>
                    <a:cxn ang="0">
                      <a:pos x="0" y="8"/>
                    </a:cxn>
                    <a:cxn ang="0">
                      <a:pos x="0" y="0"/>
                    </a:cxn>
                    <a:cxn ang="0">
                      <a:pos x="0" y="8"/>
                    </a:cxn>
                    <a:cxn ang="0">
                      <a:pos x="0" y="8"/>
                    </a:cxn>
                    <a:cxn ang="0">
                      <a:pos x="0" y="0"/>
                    </a:cxn>
                    <a:cxn ang="0">
                      <a:pos x="0" y="0"/>
                    </a:cxn>
                    <a:cxn ang="0">
                      <a:pos x="0" y="8"/>
                    </a:cxn>
                    <a:cxn ang="0">
                      <a:pos x="0" y="0"/>
                    </a:cxn>
                    <a:cxn ang="0">
                      <a:pos x="0" y="0"/>
                    </a:cxn>
                    <a:cxn ang="0">
                      <a:pos x="0" y="8"/>
                    </a:cxn>
                  </a:cxnLst>
                  <a:rect l="0" t="0" r="r" b="b"/>
                  <a:pathLst>
                    <a:path h="8">
                      <a:moveTo>
                        <a:pt x="0" y="8"/>
                      </a:moveTo>
                      <a:lnTo>
                        <a:pt x="0" y="0"/>
                      </a:lnTo>
                      <a:lnTo>
                        <a:pt x="0" y="0"/>
                      </a:lnTo>
                      <a:lnTo>
                        <a:pt x="0" y="8"/>
                      </a:lnTo>
                      <a:lnTo>
                        <a:pt x="0" y="8"/>
                      </a:lnTo>
                      <a:lnTo>
                        <a:pt x="0" y="0"/>
                      </a:lnTo>
                      <a:lnTo>
                        <a:pt x="0" y="8"/>
                      </a:lnTo>
                      <a:lnTo>
                        <a:pt x="0" y="8"/>
                      </a:lnTo>
                      <a:lnTo>
                        <a:pt x="0" y="0"/>
                      </a:lnTo>
                      <a:lnTo>
                        <a:pt x="0" y="0"/>
                      </a:lnTo>
                      <a:lnTo>
                        <a:pt x="0" y="8"/>
                      </a:lnTo>
                      <a:lnTo>
                        <a:pt x="0" y="0"/>
                      </a:lnTo>
                      <a:lnTo>
                        <a:pt x="0" y="0"/>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3" name="Freeform 114"/>
                <p:cNvSpPr>
                  <a:spLocks noChangeAspect="1"/>
                </p:cNvSpPr>
                <p:nvPr/>
              </p:nvSpPr>
              <p:spPr bwMode="auto">
                <a:xfrm>
                  <a:off x="1120" y="2831"/>
                  <a:ext cx="1" cy="8"/>
                </a:xfrm>
                <a:custGeom>
                  <a:avLst/>
                  <a:gdLst/>
                  <a:ahLst/>
                  <a:cxnLst>
                    <a:cxn ang="0">
                      <a:pos x="0" y="8"/>
                    </a:cxn>
                    <a:cxn ang="0">
                      <a:pos x="0" y="0"/>
                    </a:cxn>
                    <a:cxn ang="0">
                      <a:pos x="0" y="0"/>
                    </a:cxn>
                    <a:cxn ang="0">
                      <a:pos x="0" y="0"/>
                    </a:cxn>
                    <a:cxn ang="0">
                      <a:pos x="0" y="0"/>
                    </a:cxn>
                    <a:cxn ang="0">
                      <a:pos x="0" y="4"/>
                    </a:cxn>
                    <a:cxn ang="0">
                      <a:pos x="0" y="4"/>
                    </a:cxn>
                    <a:cxn ang="0">
                      <a:pos x="0" y="4"/>
                    </a:cxn>
                    <a:cxn ang="0">
                      <a:pos x="0" y="4"/>
                    </a:cxn>
                    <a:cxn ang="0">
                      <a:pos x="0" y="8"/>
                    </a:cxn>
                    <a:cxn ang="0">
                      <a:pos x="0" y="8"/>
                    </a:cxn>
                    <a:cxn ang="0">
                      <a:pos x="0" y="8"/>
                    </a:cxn>
                    <a:cxn ang="0">
                      <a:pos x="0" y="8"/>
                    </a:cxn>
                  </a:cxnLst>
                  <a:rect l="0" t="0" r="r" b="b"/>
                  <a:pathLst>
                    <a:path h="8">
                      <a:moveTo>
                        <a:pt x="0" y="8"/>
                      </a:moveTo>
                      <a:lnTo>
                        <a:pt x="0" y="0"/>
                      </a:lnTo>
                      <a:lnTo>
                        <a:pt x="0" y="0"/>
                      </a:lnTo>
                      <a:lnTo>
                        <a:pt x="0" y="0"/>
                      </a:lnTo>
                      <a:lnTo>
                        <a:pt x="0" y="0"/>
                      </a:lnTo>
                      <a:lnTo>
                        <a:pt x="0" y="4"/>
                      </a:lnTo>
                      <a:lnTo>
                        <a:pt x="0" y="4"/>
                      </a:lnTo>
                      <a:lnTo>
                        <a:pt x="0" y="4"/>
                      </a:lnTo>
                      <a:lnTo>
                        <a:pt x="0" y="4"/>
                      </a:lnTo>
                      <a:lnTo>
                        <a:pt x="0" y="8"/>
                      </a:lnTo>
                      <a:lnTo>
                        <a:pt x="0"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4" name="Freeform 115"/>
                <p:cNvSpPr>
                  <a:spLocks noChangeAspect="1"/>
                </p:cNvSpPr>
                <p:nvPr/>
              </p:nvSpPr>
              <p:spPr bwMode="auto">
                <a:xfrm>
                  <a:off x="1120" y="2827"/>
                  <a:ext cx="4" cy="12"/>
                </a:xfrm>
                <a:custGeom>
                  <a:avLst/>
                  <a:gdLst/>
                  <a:ahLst/>
                  <a:cxnLst>
                    <a:cxn ang="0">
                      <a:pos x="0" y="12"/>
                    </a:cxn>
                    <a:cxn ang="0">
                      <a:pos x="0" y="0"/>
                    </a:cxn>
                    <a:cxn ang="0">
                      <a:pos x="4" y="0"/>
                    </a:cxn>
                    <a:cxn ang="0">
                      <a:pos x="4" y="0"/>
                    </a:cxn>
                    <a:cxn ang="0">
                      <a:pos x="4" y="0"/>
                    </a:cxn>
                    <a:cxn ang="0">
                      <a:pos x="4" y="4"/>
                    </a:cxn>
                    <a:cxn ang="0">
                      <a:pos x="4" y="4"/>
                    </a:cxn>
                    <a:cxn ang="0">
                      <a:pos x="4" y="4"/>
                    </a:cxn>
                    <a:cxn ang="0">
                      <a:pos x="4" y="4"/>
                    </a:cxn>
                    <a:cxn ang="0">
                      <a:pos x="4" y="8"/>
                    </a:cxn>
                    <a:cxn ang="0">
                      <a:pos x="4" y="8"/>
                    </a:cxn>
                    <a:cxn ang="0">
                      <a:pos x="4" y="8"/>
                    </a:cxn>
                    <a:cxn ang="0">
                      <a:pos x="4" y="8"/>
                    </a:cxn>
                    <a:cxn ang="0">
                      <a:pos x="4" y="8"/>
                    </a:cxn>
                    <a:cxn ang="0">
                      <a:pos x="4" y="4"/>
                    </a:cxn>
                    <a:cxn ang="0">
                      <a:pos x="4" y="4"/>
                    </a:cxn>
                    <a:cxn ang="0">
                      <a:pos x="4" y="4"/>
                    </a:cxn>
                    <a:cxn ang="0">
                      <a:pos x="4" y="4"/>
                    </a:cxn>
                    <a:cxn ang="0">
                      <a:pos x="4" y="4"/>
                    </a:cxn>
                    <a:cxn ang="0">
                      <a:pos x="4" y="0"/>
                    </a:cxn>
                    <a:cxn ang="0">
                      <a:pos x="4" y="0"/>
                    </a:cxn>
                    <a:cxn ang="0">
                      <a:pos x="4" y="0"/>
                    </a:cxn>
                    <a:cxn ang="0">
                      <a:pos x="4" y="4"/>
                    </a:cxn>
                    <a:cxn ang="0">
                      <a:pos x="4" y="12"/>
                    </a:cxn>
                    <a:cxn ang="0">
                      <a:pos x="0" y="12"/>
                    </a:cxn>
                  </a:cxnLst>
                  <a:rect l="0" t="0" r="r" b="b"/>
                  <a:pathLst>
                    <a:path w="4" h="12">
                      <a:moveTo>
                        <a:pt x="0" y="12"/>
                      </a:moveTo>
                      <a:lnTo>
                        <a:pt x="0" y="0"/>
                      </a:lnTo>
                      <a:lnTo>
                        <a:pt x="4" y="0"/>
                      </a:lnTo>
                      <a:lnTo>
                        <a:pt x="4" y="0"/>
                      </a:lnTo>
                      <a:lnTo>
                        <a:pt x="4" y="0"/>
                      </a:lnTo>
                      <a:lnTo>
                        <a:pt x="4" y="4"/>
                      </a:lnTo>
                      <a:lnTo>
                        <a:pt x="4" y="4"/>
                      </a:lnTo>
                      <a:lnTo>
                        <a:pt x="4" y="4"/>
                      </a:lnTo>
                      <a:lnTo>
                        <a:pt x="4" y="4"/>
                      </a:lnTo>
                      <a:lnTo>
                        <a:pt x="4" y="8"/>
                      </a:lnTo>
                      <a:lnTo>
                        <a:pt x="4" y="8"/>
                      </a:lnTo>
                      <a:lnTo>
                        <a:pt x="4" y="8"/>
                      </a:lnTo>
                      <a:lnTo>
                        <a:pt x="4" y="8"/>
                      </a:lnTo>
                      <a:lnTo>
                        <a:pt x="4" y="8"/>
                      </a:lnTo>
                      <a:lnTo>
                        <a:pt x="4" y="4"/>
                      </a:lnTo>
                      <a:lnTo>
                        <a:pt x="4" y="4"/>
                      </a:lnTo>
                      <a:lnTo>
                        <a:pt x="4" y="4"/>
                      </a:lnTo>
                      <a:lnTo>
                        <a:pt x="4" y="4"/>
                      </a:lnTo>
                      <a:lnTo>
                        <a:pt x="4" y="4"/>
                      </a:lnTo>
                      <a:lnTo>
                        <a:pt x="4" y="0"/>
                      </a:lnTo>
                      <a:lnTo>
                        <a:pt x="4" y="0"/>
                      </a:lnTo>
                      <a:lnTo>
                        <a:pt x="4" y="0"/>
                      </a:lnTo>
                      <a:lnTo>
                        <a:pt x="4" y="4"/>
                      </a:lnTo>
                      <a:lnTo>
                        <a:pt x="4"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5" name="Freeform 116"/>
                <p:cNvSpPr>
                  <a:spLocks noChangeAspect="1" noEditPoints="1"/>
                </p:cNvSpPr>
                <p:nvPr/>
              </p:nvSpPr>
              <p:spPr bwMode="auto">
                <a:xfrm>
                  <a:off x="1112" y="2850"/>
                  <a:ext cx="8" cy="12"/>
                </a:xfrm>
                <a:custGeom>
                  <a:avLst/>
                  <a:gdLst/>
                  <a:ahLst/>
                  <a:cxnLst>
                    <a:cxn ang="0">
                      <a:pos x="0" y="4"/>
                    </a:cxn>
                    <a:cxn ang="0">
                      <a:pos x="4" y="4"/>
                    </a:cxn>
                    <a:cxn ang="0">
                      <a:pos x="4" y="8"/>
                    </a:cxn>
                    <a:cxn ang="0">
                      <a:pos x="4" y="8"/>
                    </a:cxn>
                    <a:cxn ang="0">
                      <a:pos x="4" y="12"/>
                    </a:cxn>
                    <a:cxn ang="0">
                      <a:pos x="0" y="12"/>
                    </a:cxn>
                    <a:cxn ang="0">
                      <a:pos x="0" y="4"/>
                    </a:cxn>
                    <a:cxn ang="0">
                      <a:pos x="4" y="12"/>
                    </a:cxn>
                    <a:cxn ang="0">
                      <a:pos x="4" y="12"/>
                    </a:cxn>
                    <a:cxn ang="0">
                      <a:pos x="4" y="8"/>
                    </a:cxn>
                    <a:cxn ang="0">
                      <a:pos x="4" y="8"/>
                    </a:cxn>
                    <a:cxn ang="0">
                      <a:pos x="4" y="4"/>
                    </a:cxn>
                    <a:cxn ang="0">
                      <a:pos x="0" y="4"/>
                    </a:cxn>
                    <a:cxn ang="0">
                      <a:pos x="4" y="12"/>
                    </a:cxn>
                    <a:cxn ang="0">
                      <a:pos x="4" y="4"/>
                    </a:cxn>
                    <a:cxn ang="0">
                      <a:pos x="4" y="12"/>
                    </a:cxn>
                    <a:cxn ang="0">
                      <a:pos x="4" y="12"/>
                    </a:cxn>
                    <a:cxn ang="0">
                      <a:pos x="4" y="8"/>
                    </a:cxn>
                    <a:cxn ang="0">
                      <a:pos x="4" y="8"/>
                    </a:cxn>
                    <a:cxn ang="0">
                      <a:pos x="4" y="8"/>
                    </a:cxn>
                    <a:cxn ang="0">
                      <a:pos x="4" y="4"/>
                    </a:cxn>
                    <a:cxn ang="0">
                      <a:pos x="4" y="4"/>
                    </a:cxn>
                    <a:cxn ang="0">
                      <a:pos x="4" y="4"/>
                    </a:cxn>
                    <a:cxn ang="0">
                      <a:pos x="4" y="4"/>
                    </a:cxn>
                    <a:cxn ang="0">
                      <a:pos x="4" y="4"/>
                    </a:cxn>
                    <a:cxn ang="0">
                      <a:pos x="4" y="4"/>
                    </a:cxn>
                    <a:cxn ang="0">
                      <a:pos x="4" y="4"/>
                    </a:cxn>
                    <a:cxn ang="0">
                      <a:pos x="4" y="8"/>
                    </a:cxn>
                    <a:cxn ang="0">
                      <a:pos x="4" y="8"/>
                    </a:cxn>
                    <a:cxn ang="0">
                      <a:pos x="4" y="8"/>
                    </a:cxn>
                    <a:cxn ang="0">
                      <a:pos x="4" y="12"/>
                    </a:cxn>
                    <a:cxn ang="0">
                      <a:pos x="4" y="12"/>
                    </a:cxn>
                    <a:cxn ang="0">
                      <a:pos x="4" y="8"/>
                    </a:cxn>
                    <a:cxn ang="0">
                      <a:pos x="4" y="12"/>
                    </a:cxn>
                    <a:cxn ang="0">
                      <a:pos x="4" y="4"/>
                    </a:cxn>
                    <a:cxn ang="0">
                      <a:pos x="8" y="0"/>
                    </a:cxn>
                    <a:cxn ang="0">
                      <a:pos x="4" y="8"/>
                    </a:cxn>
                    <a:cxn ang="0">
                      <a:pos x="8" y="8"/>
                    </a:cxn>
                    <a:cxn ang="0">
                      <a:pos x="4" y="8"/>
                    </a:cxn>
                    <a:cxn ang="0">
                      <a:pos x="4" y="12"/>
                    </a:cxn>
                  </a:cxnLst>
                  <a:rect l="0" t="0" r="r" b="b"/>
                  <a:pathLst>
                    <a:path w="8" h="12">
                      <a:moveTo>
                        <a:pt x="0" y="12"/>
                      </a:moveTo>
                      <a:lnTo>
                        <a:pt x="0" y="4"/>
                      </a:lnTo>
                      <a:lnTo>
                        <a:pt x="4" y="4"/>
                      </a:lnTo>
                      <a:lnTo>
                        <a:pt x="4" y="4"/>
                      </a:lnTo>
                      <a:lnTo>
                        <a:pt x="4" y="4"/>
                      </a:lnTo>
                      <a:lnTo>
                        <a:pt x="4" y="8"/>
                      </a:lnTo>
                      <a:lnTo>
                        <a:pt x="4" y="8"/>
                      </a:lnTo>
                      <a:lnTo>
                        <a:pt x="4" y="8"/>
                      </a:lnTo>
                      <a:lnTo>
                        <a:pt x="4" y="12"/>
                      </a:lnTo>
                      <a:lnTo>
                        <a:pt x="4" y="12"/>
                      </a:lnTo>
                      <a:lnTo>
                        <a:pt x="4" y="12"/>
                      </a:lnTo>
                      <a:lnTo>
                        <a:pt x="0" y="12"/>
                      </a:lnTo>
                      <a:lnTo>
                        <a:pt x="0" y="12"/>
                      </a:lnTo>
                      <a:close/>
                      <a:moveTo>
                        <a:pt x="0" y="4"/>
                      </a:moveTo>
                      <a:lnTo>
                        <a:pt x="0" y="12"/>
                      </a:lnTo>
                      <a:lnTo>
                        <a:pt x="4" y="12"/>
                      </a:lnTo>
                      <a:lnTo>
                        <a:pt x="4" y="12"/>
                      </a:lnTo>
                      <a:lnTo>
                        <a:pt x="4" y="12"/>
                      </a:lnTo>
                      <a:lnTo>
                        <a:pt x="4" y="8"/>
                      </a:lnTo>
                      <a:lnTo>
                        <a:pt x="4" y="8"/>
                      </a:lnTo>
                      <a:lnTo>
                        <a:pt x="4" y="8"/>
                      </a:lnTo>
                      <a:lnTo>
                        <a:pt x="4" y="8"/>
                      </a:lnTo>
                      <a:lnTo>
                        <a:pt x="4" y="4"/>
                      </a:lnTo>
                      <a:lnTo>
                        <a:pt x="4" y="4"/>
                      </a:lnTo>
                      <a:lnTo>
                        <a:pt x="0" y="4"/>
                      </a:lnTo>
                      <a:lnTo>
                        <a:pt x="0" y="4"/>
                      </a:lnTo>
                      <a:close/>
                      <a:moveTo>
                        <a:pt x="4" y="12"/>
                      </a:moveTo>
                      <a:lnTo>
                        <a:pt x="4" y="12"/>
                      </a:lnTo>
                      <a:lnTo>
                        <a:pt x="4" y="4"/>
                      </a:lnTo>
                      <a:lnTo>
                        <a:pt x="4" y="4"/>
                      </a:lnTo>
                      <a:lnTo>
                        <a:pt x="4" y="12"/>
                      </a:lnTo>
                      <a:lnTo>
                        <a:pt x="4" y="12"/>
                      </a:lnTo>
                      <a:close/>
                      <a:moveTo>
                        <a:pt x="4" y="8"/>
                      </a:moveTo>
                      <a:lnTo>
                        <a:pt x="4" y="12"/>
                      </a:lnTo>
                      <a:lnTo>
                        <a:pt x="4" y="12"/>
                      </a:lnTo>
                      <a:lnTo>
                        <a:pt x="4" y="8"/>
                      </a:lnTo>
                      <a:lnTo>
                        <a:pt x="4" y="8"/>
                      </a:lnTo>
                      <a:lnTo>
                        <a:pt x="4" y="8"/>
                      </a:lnTo>
                      <a:lnTo>
                        <a:pt x="4" y="8"/>
                      </a:lnTo>
                      <a:lnTo>
                        <a:pt x="4" y="8"/>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4"/>
                      </a:lnTo>
                      <a:lnTo>
                        <a:pt x="4" y="8"/>
                      </a:lnTo>
                      <a:lnTo>
                        <a:pt x="4" y="8"/>
                      </a:lnTo>
                      <a:lnTo>
                        <a:pt x="4" y="8"/>
                      </a:lnTo>
                      <a:lnTo>
                        <a:pt x="4" y="8"/>
                      </a:lnTo>
                      <a:lnTo>
                        <a:pt x="4" y="8"/>
                      </a:lnTo>
                      <a:lnTo>
                        <a:pt x="4" y="8"/>
                      </a:lnTo>
                      <a:lnTo>
                        <a:pt x="4" y="12"/>
                      </a:lnTo>
                      <a:lnTo>
                        <a:pt x="4" y="12"/>
                      </a:lnTo>
                      <a:lnTo>
                        <a:pt x="4" y="12"/>
                      </a:lnTo>
                      <a:lnTo>
                        <a:pt x="4" y="12"/>
                      </a:lnTo>
                      <a:lnTo>
                        <a:pt x="4" y="12"/>
                      </a:lnTo>
                      <a:lnTo>
                        <a:pt x="4" y="8"/>
                      </a:lnTo>
                      <a:lnTo>
                        <a:pt x="4" y="8"/>
                      </a:lnTo>
                      <a:close/>
                      <a:moveTo>
                        <a:pt x="4" y="12"/>
                      </a:moveTo>
                      <a:lnTo>
                        <a:pt x="4" y="4"/>
                      </a:lnTo>
                      <a:lnTo>
                        <a:pt x="4" y="4"/>
                      </a:lnTo>
                      <a:lnTo>
                        <a:pt x="4" y="8"/>
                      </a:lnTo>
                      <a:lnTo>
                        <a:pt x="8" y="0"/>
                      </a:lnTo>
                      <a:lnTo>
                        <a:pt x="8" y="0"/>
                      </a:lnTo>
                      <a:lnTo>
                        <a:pt x="4" y="8"/>
                      </a:lnTo>
                      <a:lnTo>
                        <a:pt x="8" y="8"/>
                      </a:lnTo>
                      <a:lnTo>
                        <a:pt x="8" y="8"/>
                      </a:lnTo>
                      <a:lnTo>
                        <a:pt x="4" y="8"/>
                      </a:lnTo>
                      <a:lnTo>
                        <a:pt x="4" y="8"/>
                      </a:lnTo>
                      <a:lnTo>
                        <a:pt x="4" y="12"/>
                      </a:lnTo>
                      <a:lnTo>
                        <a:pt x="4" y="12"/>
                      </a:lnTo>
                      <a:lnTo>
                        <a:pt x="4" y="12"/>
                      </a:lnTo>
                      <a:close/>
                    </a:path>
                  </a:pathLst>
                </a:custGeom>
                <a:solidFill>
                  <a:srgbClr val="000000"/>
                </a:solidFill>
                <a:ln w="9525">
                  <a:noFill/>
                  <a:round/>
                  <a:headEnd/>
                  <a:tailEnd/>
                </a:ln>
              </p:spPr>
              <p:txBody>
                <a:bodyPr/>
                <a:lstStyle/>
                <a:p>
                  <a:endParaRPr lang="en-US">
                    <a:solidFill>
                      <a:srgbClr val="FFFFFF"/>
                    </a:solidFill>
                  </a:endParaRPr>
                </a:p>
              </p:txBody>
            </p:sp>
            <p:sp>
              <p:nvSpPr>
                <p:cNvPr id="466" name="Freeform 117"/>
                <p:cNvSpPr>
                  <a:spLocks noChangeAspect="1"/>
                </p:cNvSpPr>
                <p:nvPr/>
              </p:nvSpPr>
              <p:spPr bwMode="auto">
                <a:xfrm>
                  <a:off x="1112" y="2854"/>
                  <a:ext cx="4" cy="8"/>
                </a:xfrm>
                <a:custGeom>
                  <a:avLst/>
                  <a:gdLst/>
                  <a:ahLst/>
                  <a:cxnLst>
                    <a:cxn ang="0">
                      <a:pos x="0" y="8"/>
                    </a:cxn>
                    <a:cxn ang="0">
                      <a:pos x="0" y="0"/>
                    </a:cxn>
                    <a:cxn ang="0">
                      <a:pos x="0" y="0"/>
                    </a:cxn>
                    <a:cxn ang="0">
                      <a:pos x="4" y="0"/>
                    </a:cxn>
                    <a:cxn ang="0">
                      <a:pos x="4" y="0"/>
                    </a:cxn>
                    <a:cxn ang="0">
                      <a:pos x="4" y="4"/>
                    </a:cxn>
                    <a:cxn ang="0">
                      <a:pos x="4" y="4"/>
                    </a:cxn>
                    <a:cxn ang="0">
                      <a:pos x="4" y="4"/>
                    </a:cxn>
                    <a:cxn ang="0">
                      <a:pos x="4" y="8"/>
                    </a:cxn>
                    <a:cxn ang="0">
                      <a:pos x="4" y="8"/>
                    </a:cxn>
                    <a:cxn ang="0">
                      <a:pos x="0" y="8"/>
                    </a:cxn>
                    <a:cxn ang="0">
                      <a:pos x="0" y="8"/>
                    </a:cxn>
                  </a:cxnLst>
                  <a:rect l="0" t="0" r="r" b="b"/>
                  <a:pathLst>
                    <a:path w="4" h="8">
                      <a:moveTo>
                        <a:pt x="0" y="8"/>
                      </a:moveTo>
                      <a:lnTo>
                        <a:pt x="0" y="0"/>
                      </a:lnTo>
                      <a:lnTo>
                        <a:pt x="0" y="0"/>
                      </a:lnTo>
                      <a:lnTo>
                        <a:pt x="4" y="0"/>
                      </a:lnTo>
                      <a:lnTo>
                        <a:pt x="4" y="0"/>
                      </a:lnTo>
                      <a:lnTo>
                        <a:pt x="4" y="4"/>
                      </a:lnTo>
                      <a:lnTo>
                        <a:pt x="4" y="4"/>
                      </a:lnTo>
                      <a:lnTo>
                        <a:pt x="4" y="4"/>
                      </a:lnTo>
                      <a:lnTo>
                        <a:pt x="4" y="8"/>
                      </a:lnTo>
                      <a:lnTo>
                        <a:pt x="4" y="8"/>
                      </a:lnTo>
                      <a:lnTo>
                        <a:pt x="0" y="8"/>
                      </a:lnTo>
                      <a:lnTo>
                        <a:pt x="0"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7" name="Freeform 118"/>
                <p:cNvSpPr>
                  <a:spLocks noChangeAspect="1"/>
                </p:cNvSpPr>
                <p:nvPr/>
              </p:nvSpPr>
              <p:spPr bwMode="auto">
                <a:xfrm>
                  <a:off x="1112" y="2858"/>
                  <a:ext cx="4" cy="4"/>
                </a:xfrm>
                <a:custGeom>
                  <a:avLst/>
                  <a:gdLst/>
                  <a:ahLst/>
                  <a:cxnLst>
                    <a:cxn ang="0">
                      <a:pos x="0" y="0"/>
                    </a:cxn>
                    <a:cxn ang="0">
                      <a:pos x="0" y="4"/>
                    </a:cxn>
                    <a:cxn ang="0">
                      <a:pos x="0" y="4"/>
                    </a:cxn>
                    <a:cxn ang="0">
                      <a:pos x="4" y="4"/>
                    </a:cxn>
                    <a:cxn ang="0">
                      <a:pos x="4" y="4"/>
                    </a:cxn>
                    <a:cxn ang="0">
                      <a:pos x="4" y="4"/>
                    </a:cxn>
                    <a:cxn ang="0">
                      <a:pos x="4" y="0"/>
                    </a:cxn>
                    <a:cxn ang="0">
                      <a:pos x="4" y="0"/>
                    </a:cxn>
                    <a:cxn ang="0">
                      <a:pos x="4" y="0"/>
                    </a:cxn>
                    <a:cxn ang="0">
                      <a:pos x="4" y="0"/>
                    </a:cxn>
                    <a:cxn ang="0">
                      <a:pos x="0" y="0"/>
                    </a:cxn>
                    <a:cxn ang="0">
                      <a:pos x="0" y="0"/>
                    </a:cxn>
                  </a:cxnLst>
                  <a:rect l="0" t="0" r="r" b="b"/>
                  <a:pathLst>
                    <a:path w="4" h="4">
                      <a:moveTo>
                        <a:pt x="0" y="0"/>
                      </a:moveTo>
                      <a:lnTo>
                        <a:pt x="0" y="4"/>
                      </a:lnTo>
                      <a:lnTo>
                        <a:pt x="0" y="4"/>
                      </a:lnTo>
                      <a:lnTo>
                        <a:pt x="4" y="4"/>
                      </a:lnTo>
                      <a:lnTo>
                        <a:pt x="4" y="4"/>
                      </a:lnTo>
                      <a:lnTo>
                        <a:pt x="4" y="4"/>
                      </a:lnTo>
                      <a:lnTo>
                        <a:pt x="4" y="0"/>
                      </a:lnTo>
                      <a:lnTo>
                        <a:pt x="4" y="0"/>
                      </a:lnTo>
                      <a:lnTo>
                        <a:pt x="4" y="0"/>
                      </a:lnTo>
                      <a:lnTo>
                        <a:pt x="4" y="0"/>
                      </a:lnTo>
                      <a:lnTo>
                        <a:pt x="0" y="0"/>
                      </a:lnTo>
                      <a:lnTo>
                        <a:pt x="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68" name="Rectangle 119"/>
                <p:cNvSpPr>
                  <a:spLocks noChangeAspect="1" noChangeArrowheads="1"/>
                </p:cNvSpPr>
                <p:nvPr/>
              </p:nvSpPr>
              <p:spPr bwMode="auto">
                <a:xfrm>
                  <a:off x="1116" y="2854"/>
                  <a:ext cx="1" cy="8"/>
                </a:xfrm>
                <a:prstGeom prst="rect">
                  <a:avLst/>
                </a:prstGeom>
                <a:noFill/>
                <a:ln w="6350">
                  <a:solidFill>
                    <a:srgbClr val="000000"/>
                  </a:solidFill>
                  <a:miter lim="800000"/>
                  <a:headEnd/>
                  <a:tailEnd/>
                </a:ln>
              </p:spPr>
              <p:txBody>
                <a:bodyPr/>
                <a:lstStyle/>
                <a:p>
                  <a:endParaRPr lang="en-US">
                    <a:solidFill>
                      <a:srgbClr val="FFFFFF"/>
                    </a:solidFill>
                  </a:endParaRPr>
                </a:p>
              </p:txBody>
            </p:sp>
            <p:sp>
              <p:nvSpPr>
                <p:cNvPr id="469" name="Freeform 120"/>
                <p:cNvSpPr>
                  <a:spLocks noChangeAspect="1"/>
                </p:cNvSpPr>
                <p:nvPr/>
              </p:nvSpPr>
              <p:spPr bwMode="auto">
                <a:xfrm>
                  <a:off x="1116" y="2854"/>
                  <a:ext cx="4" cy="8"/>
                </a:xfrm>
                <a:custGeom>
                  <a:avLst/>
                  <a:gdLst/>
                  <a:ahLst/>
                  <a:cxnLst>
                    <a:cxn ang="0">
                      <a:pos x="0" y="4"/>
                    </a:cxn>
                    <a:cxn ang="0">
                      <a:pos x="0" y="4"/>
                    </a:cxn>
                    <a:cxn ang="0">
                      <a:pos x="0" y="8"/>
                    </a:cxn>
                    <a:cxn ang="0">
                      <a:pos x="0" y="8"/>
                    </a:cxn>
                    <a:cxn ang="0">
                      <a:pos x="0" y="4"/>
                    </a:cxn>
                    <a:cxn ang="0">
                      <a:pos x="0" y="4"/>
                    </a:cxn>
                    <a:cxn ang="0">
                      <a:pos x="0" y="4"/>
                    </a:cxn>
                    <a:cxn ang="0">
                      <a:pos x="0" y="4"/>
                    </a:cxn>
                    <a:cxn ang="0">
                      <a:pos x="0" y="4"/>
                    </a:cxn>
                    <a:cxn ang="0">
                      <a:pos x="0" y="0"/>
                    </a:cxn>
                    <a:cxn ang="0">
                      <a:pos x="0" y="0"/>
                    </a:cxn>
                    <a:cxn ang="0">
                      <a:pos x="0" y="0"/>
                    </a:cxn>
                    <a:cxn ang="0">
                      <a:pos x="0" y="0"/>
                    </a:cxn>
                    <a:cxn ang="0">
                      <a:pos x="0" y="0"/>
                    </a:cxn>
                    <a:cxn ang="0">
                      <a:pos x="0" y="0"/>
                    </a:cxn>
                    <a:cxn ang="0">
                      <a:pos x="0" y="0"/>
                    </a:cxn>
                    <a:cxn ang="0">
                      <a:pos x="4" y="0"/>
                    </a:cxn>
                    <a:cxn ang="0">
                      <a:pos x="4" y="0"/>
                    </a:cxn>
                    <a:cxn ang="0">
                      <a:pos x="0" y="0"/>
                    </a:cxn>
                    <a:cxn ang="0">
                      <a:pos x="0" y="0"/>
                    </a:cxn>
                    <a:cxn ang="0">
                      <a:pos x="0" y="0"/>
                    </a:cxn>
                    <a:cxn ang="0">
                      <a:pos x="0" y="0"/>
                    </a:cxn>
                    <a:cxn ang="0">
                      <a:pos x="0" y="0"/>
                    </a:cxn>
                    <a:cxn ang="0">
                      <a:pos x="0" y="4"/>
                    </a:cxn>
                    <a:cxn ang="0">
                      <a:pos x="0" y="4"/>
                    </a:cxn>
                    <a:cxn ang="0">
                      <a:pos x="4" y="4"/>
                    </a:cxn>
                    <a:cxn ang="0">
                      <a:pos x="4" y="4"/>
                    </a:cxn>
                    <a:cxn ang="0">
                      <a:pos x="4" y="4"/>
                    </a:cxn>
                    <a:cxn ang="0">
                      <a:pos x="4" y="8"/>
                    </a:cxn>
                    <a:cxn ang="0">
                      <a:pos x="0" y="8"/>
                    </a:cxn>
                    <a:cxn ang="0">
                      <a:pos x="0" y="8"/>
                    </a:cxn>
                    <a:cxn ang="0">
                      <a:pos x="0" y="8"/>
                    </a:cxn>
                    <a:cxn ang="0">
                      <a:pos x="0" y="8"/>
                    </a:cxn>
                    <a:cxn ang="0">
                      <a:pos x="0" y="8"/>
                    </a:cxn>
                    <a:cxn ang="0">
                      <a:pos x="0" y="4"/>
                    </a:cxn>
                  </a:cxnLst>
                  <a:rect l="0" t="0" r="r" b="b"/>
                  <a:pathLst>
                    <a:path w="4" h="8">
                      <a:moveTo>
                        <a:pt x="0" y="4"/>
                      </a:moveTo>
                      <a:lnTo>
                        <a:pt x="0" y="4"/>
                      </a:lnTo>
                      <a:lnTo>
                        <a:pt x="0" y="8"/>
                      </a:lnTo>
                      <a:lnTo>
                        <a:pt x="0" y="8"/>
                      </a:lnTo>
                      <a:lnTo>
                        <a:pt x="0" y="4"/>
                      </a:lnTo>
                      <a:lnTo>
                        <a:pt x="0" y="4"/>
                      </a:lnTo>
                      <a:lnTo>
                        <a:pt x="0" y="4"/>
                      </a:lnTo>
                      <a:lnTo>
                        <a:pt x="0" y="4"/>
                      </a:lnTo>
                      <a:lnTo>
                        <a:pt x="0" y="4"/>
                      </a:lnTo>
                      <a:lnTo>
                        <a:pt x="0" y="0"/>
                      </a:lnTo>
                      <a:lnTo>
                        <a:pt x="0" y="0"/>
                      </a:lnTo>
                      <a:lnTo>
                        <a:pt x="0" y="0"/>
                      </a:lnTo>
                      <a:lnTo>
                        <a:pt x="0" y="0"/>
                      </a:lnTo>
                      <a:lnTo>
                        <a:pt x="0" y="0"/>
                      </a:lnTo>
                      <a:lnTo>
                        <a:pt x="0" y="0"/>
                      </a:lnTo>
                      <a:lnTo>
                        <a:pt x="0" y="0"/>
                      </a:lnTo>
                      <a:lnTo>
                        <a:pt x="4" y="0"/>
                      </a:lnTo>
                      <a:lnTo>
                        <a:pt x="4" y="0"/>
                      </a:lnTo>
                      <a:lnTo>
                        <a:pt x="0" y="0"/>
                      </a:lnTo>
                      <a:lnTo>
                        <a:pt x="0" y="0"/>
                      </a:lnTo>
                      <a:lnTo>
                        <a:pt x="0" y="0"/>
                      </a:lnTo>
                      <a:lnTo>
                        <a:pt x="0" y="0"/>
                      </a:lnTo>
                      <a:lnTo>
                        <a:pt x="0" y="0"/>
                      </a:lnTo>
                      <a:lnTo>
                        <a:pt x="0" y="4"/>
                      </a:lnTo>
                      <a:lnTo>
                        <a:pt x="0" y="4"/>
                      </a:lnTo>
                      <a:lnTo>
                        <a:pt x="4" y="4"/>
                      </a:lnTo>
                      <a:lnTo>
                        <a:pt x="4" y="4"/>
                      </a:lnTo>
                      <a:lnTo>
                        <a:pt x="4" y="4"/>
                      </a:lnTo>
                      <a:lnTo>
                        <a:pt x="4" y="8"/>
                      </a:lnTo>
                      <a:lnTo>
                        <a:pt x="0" y="8"/>
                      </a:lnTo>
                      <a:lnTo>
                        <a:pt x="0" y="8"/>
                      </a:lnTo>
                      <a:lnTo>
                        <a:pt x="0" y="8"/>
                      </a:lnTo>
                      <a:lnTo>
                        <a:pt x="0" y="8"/>
                      </a:lnTo>
                      <a:lnTo>
                        <a:pt x="0" y="8"/>
                      </a:lnTo>
                      <a:lnTo>
                        <a:pt x="0"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0" name="Freeform 121"/>
                <p:cNvSpPr>
                  <a:spLocks noChangeAspect="1"/>
                </p:cNvSpPr>
                <p:nvPr/>
              </p:nvSpPr>
              <p:spPr bwMode="auto">
                <a:xfrm>
                  <a:off x="1116" y="2850"/>
                  <a:ext cx="4" cy="12"/>
                </a:xfrm>
                <a:custGeom>
                  <a:avLst/>
                  <a:gdLst/>
                  <a:ahLst/>
                  <a:cxnLst>
                    <a:cxn ang="0">
                      <a:pos x="0" y="12"/>
                    </a:cxn>
                    <a:cxn ang="0">
                      <a:pos x="0" y="4"/>
                    </a:cxn>
                    <a:cxn ang="0">
                      <a:pos x="0" y="4"/>
                    </a:cxn>
                    <a:cxn ang="0">
                      <a:pos x="0" y="8"/>
                    </a:cxn>
                    <a:cxn ang="0">
                      <a:pos x="4" y="0"/>
                    </a:cxn>
                    <a:cxn ang="0">
                      <a:pos x="4" y="0"/>
                    </a:cxn>
                    <a:cxn ang="0">
                      <a:pos x="0" y="8"/>
                    </a:cxn>
                    <a:cxn ang="0">
                      <a:pos x="4" y="12"/>
                    </a:cxn>
                    <a:cxn ang="0">
                      <a:pos x="4" y="12"/>
                    </a:cxn>
                    <a:cxn ang="0">
                      <a:pos x="0" y="8"/>
                    </a:cxn>
                    <a:cxn ang="0">
                      <a:pos x="0" y="8"/>
                    </a:cxn>
                    <a:cxn ang="0">
                      <a:pos x="0" y="12"/>
                    </a:cxn>
                    <a:cxn ang="0">
                      <a:pos x="0" y="12"/>
                    </a:cxn>
                  </a:cxnLst>
                  <a:rect l="0" t="0" r="r" b="b"/>
                  <a:pathLst>
                    <a:path w="4" h="12">
                      <a:moveTo>
                        <a:pt x="0" y="12"/>
                      </a:moveTo>
                      <a:lnTo>
                        <a:pt x="0" y="4"/>
                      </a:lnTo>
                      <a:lnTo>
                        <a:pt x="0" y="4"/>
                      </a:lnTo>
                      <a:lnTo>
                        <a:pt x="0" y="8"/>
                      </a:lnTo>
                      <a:lnTo>
                        <a:pt x="4" y="0"/>
                      </a:lnTo>
                      <a:lnTo>
                        <a:pt x="4" y="0"/>
                      </a:lnTo>
                      <a:lnTo>
                        <a:pt x="0" y="8"/>
                      </a:lnTo>
                      <a:lnTo>
                        <a:pt x="4" y="12"/>
                      </a:lnTo>
                      <a:lnTo>
                        <a:pt x="4" y="12"/>
                      </a:lnTo>
                      <a:lnTo>
                        <a:pt x="0" y="8"/>
                      </a:lnTo>
                      <a:lnTo>
                        <a:pt x="0" y="8"/>
                      </a:lnTo>
                      <a:lnTo>
                        <a:pt x="0" y="12"/>
                      </a:lnTo>
                      <a:lnTo>
                        <a:pt x="0"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1" name="Freeform 122"/>
                <p:cNvSpPr>
                  <a:spLocks noChangeAspect="1" noEditPoints="1"/>
                </p:cNvSpPr>
                <p:nvPr/>
              </p:nvSpPr>
              <p:spPr bwMode="auto">
                <a:xfrm>
                  <a:off x="1112" y="2873"/>
                  <a:ext cx="8" cy="15"/>
                </a:xfrm>
                <a:custGeom>
                  <a:avLst/>
                  <a:gdLst/>
                  <a:ahLst/>
                  <a:cxnLst>
                    <a:cxn ang="0">
                      <a:pos x="0" y="7"/>
                    </a:cxn>
                    <a:cxn ang="0">
                      <a:pos x="0" y="4"/>
                    </a:cxn>
                    <a:cxn ang="0">
                      <a:pos x="0" y="15"/>
                    </a:cxn>
                    <a:cxn ang="0">
                      <a:pos x="0" y="7"/>
                    </a:cxn>
                    <a:cxn ang="0">
                      <a:pos x="4" y="4"/>
                    </a:cxn>
                    <a:cxn ang="0">
                      <a:pos x="4" y="4"/>
                    </a:cxn>
                    <a:cxn ang="0">
                      <a:pos x="4" y="7"/>
                    </a:cxn>
                    <a:cxn ang="0">
                      <a:pos x="4" y="11"/>
                    </a:cxn>
                    <a:cxn ang="0">
                      <a:pos x="4" y="11"/>
                    </a:cxn>
                    <a:cxn ang="0">
                      <a:pos x="4" y="7"/>
                    </a:cxn>
                    <a:cxn ang="0">
                      <a:pos x="4" y="11"/>
                    </a:cxn>
                    <a:cxn ang="0">
                      <a:pos x="4" y="11"/>
                    </a:cxn>
                    <a:cxn ang="0">
                      <a:pos x="4" y="11"/>
                    </a:cxn>
                    <a:cxn ang="0">
                      <a:pos x="4" y="4"/>
                    </a:cxn>
                    <a:cxn ang="0">
                      <a:pos x="4" y="4"/>
                    </a:cxn>
                    <a:cxn ang="0">
                      <a:pos x="4" y="7"/>
                    </a:cxn>
                    <a:cxn ang="0">
                      <a:pos x="4" y="4"/>
                    </a:cxn>
                    <a:cxn ang="0">
                      <a:pos x="4" y="11"/>
                    </a:cxn>
                    <a:cxn ang="0">
                      <a:pos x="8" y="4"/>
                    </a:cxn>
                    <a:cxn ang="0">
                      <a:pos x="4" y="11"/>
                    </a:cxn>
                    <a:cxn ang="0">
                      <a:pos x="4" y="11"/>
                    </a:cxn>
                    <a:cxn ang="0">
                      <a:pos x="4" y="11"/>
                    </a:cxn>
                    <a:cxn ang="0">
                      <a:pos x="4" y="11"/>
                    </a:cxn>
                    <a:cxn ang="0">
                      <a:pos x="8" y="4"/>
                    </a:cxn>
                    <a:cxn ang="0">
                      <a:pos x="8" y="4"/>
                    </a:cxn>
                    <a:cxn ang="0">
                      <a:pos x="8" y="0"/>
                    </a:cxn>
                    <a:cxn ang="0">
                      <a:pos x="8" y="7"/>
                    </a:cxn>
                    <a:cxn ang="0">
                      <a:pos x="8" y="4"/>
                    </a:cxn>
                    <a:cxn ang="0">
                      <a:pos x="8" y="11"/>
                    </a:cxn>
                    <a:cxn ang="0">
                      <a:pos x="8" y="11"/>
                    </a:cxn>
                    <a:cxn ang="0">
                      <a:pos x="8" y="7"/>
                    </a:cxn>
                    <a:cxn ang="0">
                      <a:pos x="8" y="7"/>
                    </a:cxn>
                    <a:cxn ang="0">
                      <a:pos x="8" y="4"/>
                    </a:cxn>
                    <a:cxn ang="0">
                      <a:pos x="8" y="4"/>
                    </a:cxn>
                    <a:cxn ang="0">
                      <a:pos x="8" y="4"/>
                    </a:cxn>
                    <a:cxn ang="0">
                      <a:pos x="8" y="7"/>
                    </a:cxn>
                  </a:cxnLst>
                  <a:rect l="0" t="0" r="r" b="b"/>
                  <a:pathLst>
                    <a:path w="8" h="15">
                      <a:moveTo>
                        <a:pt x="0" y="7"/>
                      </a:moveTo>
                      <a:lnTo>
                        <a:pt x="0" y="7"/>
                      </a:lnTo>
                      <a:lnTo>
                        <a:pt x="0" y="7"/>
                      </a:lnTo>
                      <a:lnTo>
                        <a:pt x="0" y="4"/>
                      </a:lnTo>
                      <a:lnTo>
                        <a:pt x="0" y="15"/>
                      </a:lnTo>
                      <a:lnTo>
                        <a:pt x="0" y="15"/>
                      </a:lnTo>
                      <a:lnTo>
                        <a:pt x="0" y="7"/>
                      </a:lnTo>
                      <a:lnTo>
                        <a:pt x="0" y="7"/>
                      </a:lnTo>
                      <a:close/>
                      <a:moveTo>
                        <a:pt x="4" y="7"/>
                      </a:moveTo>
                      <a:lnTo>
                        <a:pt x="4" y="4"/>
                      </a:lnTo>
                      <a:lnTo>
                        <a:pt x="4" y="4"/>
                      </a:lnTo>
                      <a:lnTo>
                        <a:pt x="4" y="4"/>
                      </a:lnTo>
                      <a:lnTo>
                        <a:pt x="4" y="7"/>
                      </a:lnTo>
                      <a:lnTo>
                        <a:pt x="4" y="7"/>
                      </a:lnTo>
                      <a:lnTo>
                        <a:pt x="4" y="11"/>
                      </a:lnTo>
                      <a:lnTo>
                        <a:pt x="4" y="11"/>
                      </a:lnTo>
                      <a:lnTo>
                        <a:pt x="4" y="11"/>
                      </a:lnTo>
                      <a:lnTo>
                        <a:pt x="4" y="11"/>
                      </a:lnTo>
                      <a:lnTo>
                        <a:pt x="4" y="7"/>
                      </a:lnTo>
                      <a:lnTo>
                        <a:pt x="4" y="7"/>
                      </a:lnTo>
                      <a:close/>
                      <a:moveTo>
                        <a:pt x="4" y="7"/>
                      </a:moveTo>
                      <a:lnTo>
                        <a:pt x="4" y="11"/>
                      </a:lnTo>
                      <a:lnTo>
                        <a:pt x="4" y="11"/>
                      </a:lnTo>
                      <a:lnTo>
                        <a:pt x="4" y="11"/>
                      </a:lnTo>
                      <a:lnTo>
                        <a:pt x="4" y="11"/>
                      </a:lnTo>
                      <a:lnTo>
                        <a:pt x="4" y="11"/>
                      </a:lnTo>
                      <a:lnTo>
                        <a:pt x="4" y="7"/>
                      </a:lnTo>
                      <a:lnTo>
                        <a:pt x="4" y="4"/>
                      </a:lnTo>
                      <a:lnTo>
                        <a:pt x="4" y="4"/>
                      </a:lnTo>
                      <a:lnTo>
                        <a:pt x="4" y="4"/>
                      </a:lnTo>
                      <a:lnTo>
                        <a:pt x="4" y="7"/>
                      </a:lnTo>
                      <a:lnTo>
                        <a:pt x="4" y="7"/>
                      </a:lnTo>
                      <a:close/>
                      <a:moveTo>
                        <a:pt x="4" y="11"/>
                      </a:moveTo>
                      <a:lnTo>
                        <a:pt x="4" y="4"/>
                      </a:lnTo>
                      <a:lnTo>
                        <a:pt x="4" y="4"/>
                      </a:lnTo>
                      <a:lnTo>
                        <a:pt x="4" y="11"/>
                      </a:lnTo>
                      <a:lnTo>
                        <a:pt x="4" y="4"/>
                      </a:lnTo>
                      <a:lnTo>
                        <a:pt x="8" y="4"/>
                      </a:lnTo>
                      <a:lnTo>
                        <a:pt x="8" y="11"/>
                      </a:lnTo>
                      <a:lnTo>
                        <a:pt x="4" y="11"/>
                      </a:lnTo>
                      <a:lnTo>
                        <a:pt x="4" y="4"/>
                      </a:lnTo>
                      <a:lnTo>
                        <a:pt x="4" y="11"/>
                      </a:lnTo>
                      <a:lnTo>
                        <a:pt x="4" y="4"/>
                      </a:lnTo>
                      <a:lnTo>
                        <a:pt x="4" y="11"/>
                      </a:lnTo>
                      <a:lnTo>
                        <a:pt x="4" y="11"/>
                      </a:lnTo>
                      <a:lnTo>
                        <a:pt x="4" y="11"/>
                      </a:lnTo>
                      <a:close/>
                      <a:moveTo>
                        <a:pt x="8" y="11"/>
                      </a:moveTo>
                      <a:lnTo>
                        <a:pt x="8" y="4"/>
                      </a:lnTo>
                      <a:lnTo>
                        <a:pt x="8" y="0"/>
                      </a:lnTo>
                      <a:lnTo>
                        <a:pt x="8" y="4"/>
                      </a:lnTo>
                      <a:lnTo>
                        <a:pt x="8" y="4"/>
                      </a:lnTo>
                      <a:lnTo>
                        <a:pt x="8" y="0"/>
                      </a:lnTo>
                      <a:lnTo>
                        <a:pt x="8" y="0"/>
                      </a:lnTo>
                      <a:lnTo>
                        <a:pt x="8" y="7"/>
                      </a:lnTo>
                      <a:lnTo>
                        <a:pt x="8" y="7"/>
                      </a:lnTo>
                      <a:lnTo>
                        <a:pt x="8" y="4"/>
                      </a:lnTo>
                      <a:lnTo>
                        <a:pt x="8" y="7"/>
                      </a:lnTo>
                      <a:lnTo>
                        <a:pt x="8" y="11"/>
                      </a:lnTo>
                      <a:lnTo>
                        <a:pt x="8" y="11"/>
                      </a:lnTo>
                      <a:lnTo>
                        <a:pt x="8" y="11"/>
                      </a:lnTo>
                      <a:close/>
                      <a:moveTo>
                        <a:pt x="8" y="7"/>
                      </a:moveTo>
                      <a:lnTo>
                        <a:pt x="8" y="7"/>
                      </a:lnTo>
                      <a:lnTo>
                        <a:pt x="8" y="7"/>
                      </a:lnTo>
                      <a:lnTo>
                        <a:pt x="8" y="7"/>
                      </a:lnTo>
                      <a:lnTo>
                        <a:pt x="8" y="7"/>
                      </a:lnTo>
                      <a:lnTo>
                        <a:pt x="8" y="4"/>
                      </a:lnTo>
                      <a:lnTo>
                        <a:pt x="8" y="4"/>
                      </a:lnTo>
                      <a:lnTo>
                        <a:pt x="8" y="4"/>
                      </a:lnTo>
                      <a:lnTo>
                        <a:pt x="8" y="4"/>
                      </a:lnTo>
                      <a:lnTo>
                        <a:pt x="8" y="4"/>
                      </a:lnTo>
                      <a:lnTo>
                        <a:pt x="8" y="7"/>
                      </a:lnTo>
                      <a:lnTo>
                        <a:pt x="8" y="7"/>
                      </a:lnTo>
                      <a:close/>
                    </a:path>
                  </a:pathLst>
                </a:custGeom>
                <a:solidFill>
                  <a:srgbClr val="000000"/>
                </a:solidFill>
                <a:ln w="9525">
                  <a:noFill/>
                  <a:round/>
                  <a:headEnd/>
                  <a:tailEnd/>
                </a:ln>
              </p:spPr>
              <p:txBody>
                <a:bodyPr/>
                <a:lstStyle/>
                <a:p>
                  <a:endParaRPr lang="en-US">
                    <a:solidFill>
                      <a:srgbClr val="FFFFFF"/>
                    </a:solidFill>
                  </a:endParaRPr>
                </a:p>
              </p:txBody>
            </p:sp>
            <p:sp>
              <p:nvSpPr>
                <p:cNvPr id="472" name="Freeform 123"/>
                <p:cNvSpPr>
                  <a:spLocks noChangeAspect="1"/>
                </p:cNvSpPr>
                <p:nvPr/>
              </p:nvSpPr>
              <p:spPr bwMode="auto">
                <a:xfrm>
                  <a:off x="1112" y="2877"/>
                  <a:ext cx="4" cy="11"/>
                </a:xfrm>
                <a:custGeom>
                  <a:avLst/>
                  <a:gdLst/>
                  <a:ahLst/>
                  <a:cxnLst>
                    <a:cxn ang="0">
                      <a:pos x="4" y="3"/>
                    </a:cxn>
                    <a:cxn ang="0">
                      <a:pos x="0" y="3"/>
                    </a:cxn>
                    <a:cxn ang="0">
                      <a:pos x="0" y="3"/>
                    </a:cxn>
                    <a:cxn ang="0">
                      <a:pos x="4" y="0"/>
                    </a:cxn>
                    <a:cxn ang="0">
                      <a:pos x="4" y="11"/>
                    </a:cxn>
                    <a:cxn ang="0">
                      <a:pos x="4" y="11"/>
                    </a:cxn>
                    <a:cxn ang="0">
                      <a:pos x="4" y="3"/>
                    </a:cxn>
                  </a:cxnLst>
                  <a:rect l="0" t="0" r="r" b="b"/>
                  <a:pathLst>
                    <a:path w="4" h="11">
                      <a:moveTo>
                        <a:pt x="4" y="3"/>
                      </a:moveTo>
                      <a:lnTo>
                        <a:pt x="0" y="3"/>
                      </a:lnTo>
                      <a:lnTo>
                        <a:pt x="0" y="3"/>
                      </a:lnTo>
                      <a:lnTo>
                        <a:pt x="4" y="0"/>
                      </a:lnTo>
                      <a:lnTo>
                        <a:pt x="4" y="11"/>
                      </a:lnTo>
                      <a:lnTo>
                        <a:pt x="4" y="11"/>
                      </a:lnTo>
                      <a:lnTo>
                        <a:pt x="4"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3" name="Freeform 124"/>
                <p:cNvSpPr>
                  <a:spLocks noChangeAspect="1"/>
                </p:cNvSpPr>
                <p:nvPr/>
              </p:nvSpPr>
              <p:spPr bwMode="auto">
                <a:xfrm>
                  <a:off x="1116" y="2877"/>
                  <a:ext cx="1" cy="7"/>
                </a:xfrm>
                <a:custGeom>
                  <a:avLst/>
                  <a:gdLst/>
                  <a:ahLst/>
                  <a:cxnLst>
                    <a:cxn ang="0">
                      <a:pos x="0" y="3"/>
                    </a:cxn>
                    <a:cxn ang="0">
                      <a:pos x="0" y="3"/>
                    </a:cxn>
                    <a:cxn ang="0">
                      <a:pos x="0" y="0"/>
                    </a:cxn>
                    <a:cxn ang="0">
                      <a:pos x="0" y="0"/>
                    </a:cxn>
                    <a:cxn ang="0">
                      <a:pos x="0" y="0"/>
                    </a:cxn>
                    <a:cxn ang="0">
                      <a:pos x="0" y="3"/>
                    </a:cxn>
                    <a:cxn ang="0">
                      <a:pos x="0" y="3"/>
                    </a:cxn>
                    <a:cxn ang="0">
                      <a:pos x="0" y="7"/>
                    </a:cxn>
                    <a:cxn ang="0">
                      <a:pos x="0" y="7"/>
                    </a:cxn>
                    <a:cxn ang="0">
                      <a:pos x="0" y="7"/>
                    </a:cxn>
                    <a:cxn ang="0">
                      <a:pos x="0" y="7"/>
                    </a:cxn>
                    <a:cxn ang="0">
                      <a:pos x="0" y="3"/>
                    </a:cxn>
                  </a:cxnLst>
                  <a:rect l="0" t="0" r="r" b="b"/>
                  <a:pathLst>
                    <a:path h="7">
                      <a:moveTo>
                        <a:pt x="0" y="3"/>
                      </a:moveTo>
                      <a:lnTo>
                        <a:pt x="0" y="3"/>
                      </a:lnTo>
                      <a:lnTo>
                        <a:pt x="0" y="0"/>
                      </a:lnTo>
                      <a:lnTo>
                        <a:pt x="0" y="0"/>
                      </a:lnTo>
                      <a:lnTo>
                        <a:pt x="0" y="0"/>
                      </a:lnTo>
                      <a:lnTo>
                        <a:pt x="0" y="3"/>
                      </a:lnTo>
                      <a:lnTo>
                        <a:pt x="0" y="3"/>
                      </a:lnTo>
                      <a:lnTo>
                        <a:pt x="0" y="7"/>
                      </a:lnTo>
                      <a:lnTo>
                        <a:pt x="0" y="7"/>
                      </a:lnTo>
                      <a:lnTo>
                        <a:pt x="0" y="7"/>
                      </a:lnTo>
                      <a:lnTo>
                        <a:pt x="0" y="7"/>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4" name="Freeform 125"/>
                <p:cNvSpPr>
                  <a:spLocks noChangeAspect="1"/>
                </p:cNvSpPr>
                <p:nvPr/>
              </p:nvSpPr>
              <p:spPr bwMode="auto">
                <a:xfrm>
                  <a:off x="1116" y="2877"/>
                  <a:ext cx="1" cy="7"/>
                </a:xfrm>
                <a:custGeom>
                  <a:avLst/>
                  <a:gdLst/>
                  <a:ahLst/>
                  <a:cxnLst>
                    <a:cxn ang="0">
                      <a:pos x="0" y="3"/>
                    </a:cxn>
                    <a:cxn ang="0">
                      <a:pos x="0" y="7"/>
                    </a:cxn>
                    <a:cxn ang="0">
                      <a:pos x="0" y="7"/>
                    </a:cxn>
                    <a:cxn ang="0">
                      <a:pos x="0" y="7"/>
                    </a:cxn>
                    <a:cxn ang="0">
                      <a:pos x="0" y="7"/>
                    </a:cxn>
                    <a:cxn ang="0">
                      <a:pos x="0" y="7"/>
                    </a:cxn>
                    <a:cxn ang="0">
                      <a:pos x="0" y="3"/>
                    </a:cxn>
                    <a:cxn ang="0">
                      <a:pos x="0" y="3"/>
                    </a:cxn>
                    <a:cxn ang="0">
                      <a:pos x="0" y="0"/>
                    </a:cxn>
                    <a:cxn ang="0">
                      <a:pos x="0" y="3"/>
                    </a:cxn>
                    <a:cxn ang="0">
                      <a:pos x="0" y="3"/>
                    </a:cxn>
                  </a:cxnLst>
                  <a:rect l="0" t="0" r="r" b="b"/>
                  <a:pathLst>
                    <a:path h="7">
                      <a:moveTo>
                        <a:pt x="0" y="3"/>
                      </a:moveTo>
                      <a:lnTo>
                        <a:pt x="0" y="7"/>
                      </a:lnTo>
                      <a:lnTo>
                        <a:pt x="0" y="7"/>
                      </a:lnTo>
                      <a:lnTo>
                        <a:pt x="0" y="7"/>
                      </a:lnTo>
                      <a:lnTo>
                        <a:pt x="0" y="7"/>
                      </a:lnTo>
                      <a:lnTo>
                        <a:pt x="0" y="7"/>
                      </a:lnTo>
                      <a:lnTo>
                        <a:pt x="0" y="3"/>
                      </a:lnTo>
                      <a:lnTo>
                        <a:pt x="0" y="3"/>
                      </a:lnTo>
                      <a:lnTo>
                        <a:pt x="0" y="0"/>
                      </a:lnTo>
                      <a:lnTo>
                        <a:pt x="0" y="3"/>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5" name="Freeform 126"/>
                <p:cNvSpPr>
                  <a:spLocks noChangeAspect="1"/>
                </p:cNvSpPr>
                <p:nvPr/>
              </p:nvSpPr>
              <p:spPr bwMode="auto">
                <a:xfrm>
                  <a:off x="1116" y="2877"/>
                  <a:ext cx="4" cy="7"/>
                </a:xfrm>
                <a:custGeom>
                  <a:avLst/>
                  <a:gdLst/>
                  <a:ahLst/>
                  <a:cxnLst>
                    <a:cxn ang="0">
                      <a:pos x="0" y="7"/>
                    </a:cxn>
                    <a:cxn ang="0">
                      <a:pos x="0" y="0"/>
                    </a:cxn>
                    <a:cxn ang="0">
                      <a:pos x="0" y="0"/>
                    </a:cxn>
                    <a:cxn ang="0">
                      <a:pos x="0" y="7"/>
                    </a:cxn>
                    <a:cxn ang="0">
                      <a:pos x="0" y="0"/>
                    </a:cxn>
                    <a:cxn ang="0">
                      <a:pos x="4" y="0"/>
                    </a:cxn>
                    <a:cxn ang="0">
                      <a:pos x="4" y="7"/>
                    </a:cxn>
                    <a:cxn ang="0">
                      <a:pos x="4" y="7"/>
                    </a:cxn>
                    <a:cxn ang="0">
                      <a:pos x="4" y="0"/>
                    </a:cxn>
                    <a:cxn ang="0">
                      <a:pos x="0" y="7"/>
                    </a:cxn>
                    <a:cxn ang="0">
                      <a:pos x="0" y="0"/>
                    </a:cxn>
                    <a:cxn ang="0">
                      <a:pos x="0" y="7"/>
                    </a:cxn>
                    <a:cxn ang="0">
                      <a:pos x="0" y="7"/>
                    </a:cxn>
                  </a:cxnLst>
                  <a:rect l="0" t="0" r="r" b="b"/>
                  <a:pathLst>
                    <a:path w="4" h="7">
                      <a:moveTo>
                        <a:pt x="0" y="7"/>
                      </a:moveTo>
                      <a:lnTo>
                        <a:pt x="0" y="0"/>
                      </a:lnTo>
                      <a:lnTo>
                        <a:pt x="0" y="0"/>
                      </a:lnTo>
                      <a:lnTo>
                        <a:pt x="0" y="7"/>
                      </a:lnTo>
                      <a:lnTo>
                        <a:pt x="0" y="0"/>
                      </a:lnTo>
                      <a:lnTo>
                        <a:pt x="4" y="0"/>
                      </a:lnTo>
                      <a:lnTo>
                        <a:pt x="4" y="7"/>
                      </a:lnTo>
                      <a:lnTo>
                        <a:pt x="4" y="7"/>
                      </a:lnTo>
                      <a:lnTo>
                        <a:pt x="4" y="0"/>
                      </a:lnTo>
                      <a:lnTo>
                        <a:pt x="0" y="7"/>
                      </a:lnTo>
                      <a:lnTo>
                        <a:pt x="0" y="0"/>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6" name="Freeform 127"/>
                <p:cNvSpPr>
                  <a:spLocks noChangeAspect="1"/>
                </p:cNvSpPr>
                <p:nvPr/>
              </p:nvSpPr>
              <p:spPr bwMode="auto">
                <a:xfrm>
                  <a:off x="1120" y="2873"/>
                  <a:ext cx="1" cy="7"/>
                </a:xfrm>
                <a:custGeom>
                  <a:avLst/>
                  <a:gdLst/>
                  <a:ahLst/>
                  <a:cxnLst>
                    <a:cxn ang="0">
                      <a:pos x="0" y="7"/>
                    </a:cxn>
                    <a:cxn ang="0">
                      <a:pos x="0" y="4"/>
                    </a:cxn>
                    <a:cxn ang="0">
                      <a:pos x="0" y="0"/>
                    </a:cxn>
                    <a:cxn ang="0">
                      <a:pos x="0" y="4"/>
                    </a:cxn>
                    <a:cxn ang="0">
                      <a:pos x="0" y="4"/>
                    </a:cxn>
                    <a:cxn ang="0">
                      <a:pos x="0" y="0"/>
                    </a:cxn>
                    <a:cxn ang="0">
                      <a:pos x="0" y="0"/>
                    </a:cxn>
                    <a:cxn ang="0">
                      <a:pos x="0" y="7"/>
                    </a:cxn>
                    <a:cxn ang="0">
                      <a:pos x="0" y="7"/>
                    </a:cxn>
                    <a:cxn ang="0">
                      <a:pos x="0" y="4"/>
                    </a:cxn>
                    <a:cxn ang="0">
                      <a:pos x="0" y="4"/>
                    </a:cxn>
                    <a:cxn ang="0">
                      <a:pos x="0" y="7"/>
                    </a:cxn>
                    <a:cxn ang="0">
                      <a:pos x="0" y="7"/>
                    </a:cxn>
                  </a:cxnLst>
                  <a:rect l="0" t="0" r="r" b="b"/>
                  <a:pathLst>
                    <a:path h="7">
                      <a:moveTo>
                        <a:pt x="0" y="7"/>
                      </a:moveTo>
                      <a:lnTo>
                        <a:pt x="0" y="4"/>
                      </a:lnTo>
                      <a:lnTo>
                        <a:pt x="0" y="0"/>
                      </a:lnTo>
                      <a:lnTo>
                        <a:pt x="0" y="4"/>
                      </a:lnTo>
                      <a:lnTo>
                        <a:pt x="0" y="4"/>
                      </a:lnTo>
                      <a:lnTo>
                        <a:pt x="0" y="0"/>
                      </a:lnTo>
                      <a:lnTo>
                        <a:pt x="0" y="0"/>
                      </a:lnTo>
                      <a:lnTo>
                        <a:pt x="0" y="7"/>
                      </a:lnTo>
                      <a:lnTo>
                        <a:pt x="0" y="7"/>
                      </a:lnTo>
                      <a:lnTo>
                        <a:pt x="0" y="4"/>
                      </a:lnTo>
                      <a:lnTo>
                        <a:pt x="0" y="4"/>
                      </a:lnTo>
                      <a:lnTo>
                        <a:pt x="0" y="7"/>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7" name="Freeform 128"/>
                <p:cNvSpPr>
                  <a:spLocks noChangeAspect="1"/>
                </p:cNvSpPr>
                <p:nvPr/>
              </p:nvSpPr>
              <p:spPr bwMode="auto">
                <a:xfrm>
                  <a:off x="1120" y="2877"/>
                  <a:ext cx="1" cy="3"/>
                </a:xfrm>
                <a:custGeom>
                  <a:avLst/>
                  <a:gdLst/>
                  <a:ahLst/>
                  <a:cxnLst>
                    <a:cxn ang="0">
                      <a:pos x="0" y="3"/>
                    </a:cxn>
                    <a:cxn ang="0">
                      <a:pos x="0" y="3"/>
                    </a:cxn>
                    <a:cxn ang="0">
                      <a:pos x="0" y="3"/>
                    </a:cxn>
                    <a:cxn ang="0">
                      <a:pos x="0" y="3"/>
                    </a:cxn>
                    <a:cxn ang="0">
                      <a:pos x="0" y="3"/>
                    </a:cxn>
                    <a:cxn ang="0">
                      <a:pos x="0" y="0"/>
                    </a:cxn>
                    <a:cxn ang="0">
                      <a:pos x="0" y="0"/>
                    </a:cxn>
                    <a:cxn ang="0">
                      <a:pos x="0" y="0"/>
                    </a:cxn>
                    <a:cxn ang="0">
                      <a:pos x="0" y="0"/>
                    </a:cxn>
                    <a:cxn ang="0">
                      <a:pos x="0" y="0"/>
                    </a:cxn>
                    <a:cxn ang="0">
                      <a:pos x="0" y="3"/>
                    </a:cxn>
                  </a:cxnLst>
                  <a:rect l="0" t="0" r="r" b="b"/>
                  <a:pathLst>
                    <a:path h="3">
                      <a:moveTo>
                        <a:pt x="0" y="3"/>
                      </a:moveTo>
                      <a:lnTo>
                        <a:pt x="0" y="3"/>
                      </a:lnTo>
                      <a:lnTo>
                        <a:pt x="0" y="3"/>
                      </a:lnTo>
                      <a:lnTo>
                        <a:pt x="0" y="3"/>
                      </a:lnTo>
                      <a:lnTo>
                        <a:pt x="0" y="3"/>
                      </a:lnTo>
                      <a:lnTo>
                        <a:pt x="0" y="0"/>
                      </a:lnTo>
                      <a:lnTo>
                        <a:pt x="0" y="0"/>
                      </a:lnTo>
                      <a:lnTo>
                        <a:pt x="0" y="0"/>
                      </a:lnTo>
                      <a:lnTo>
                        <a:pt x="0" y="0"/>
                      </a:lnTo>
                      <a:lnTo>
                        <a:pt x="0" y="0"/>
                      </a:lnTo>
                      <a:lnTo>
                        <a:pt x="0"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78" name="Freeform 129"/>
                <p:cNvSpPr>
                  <a:spLocks noChangeAspect="1"/>
                </p:cNvSpPr>
                <p:nvPr/>
              </p:nvSpPr>
              <p:spPr bwMode="auto">
                <a:xfrm>
                  <a:off x="488" y="2915"/>
                  <a:ext cx="575" cy="148"/>
                </a:xfrm>
                <a:custGeom>
                  <a:avLst/>
                  <a:gdLst/>
                  <a:ahLst/>
                  <a:cxnLst>
                    <a:cxn ang="0">
                      <a:pos x="575" y="129"/>
                    </a:cxn>
                    <a:cxn ang="0">
                      <a:pos x="0" y="0"/>
                    </a:cxn>
                    <a:cxn ang="0">
                      <a:pos x="0" y="19"/>
                    </a:cxn>
                    <a:cxn ang="0">
                      <a:pos x="575" y="148"/>
                    </a:cxn>
                    <a:cxn ang="0">
                      <a:pos x="575" y="129"/>
                    </a:cxn>
                    <a:cxn ang="0">
                      <a:pos x="575" y="129"/>
                    </a:cxn>
                  </a:cxnLst>
                  <a:rect l="0" t="0" r="r" b="b"/>
                  <a:pathLst>
                    <a:path w="575" h="148">
                      <a:moveTo>
                        <a:pt x="575" y="129"/>
                      </a:moveTo>
                      <a:lnTo>
                        <a:pt x="0" y="0"/>
                      </a:lnTo>
                      <a:lnTo>
                        <a:pt x="0" y="19"/>
                      </a:lnTo>
                      <a:lnTo>
                        <a:pt x="575" y="148"/>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479" name="Freeform 130"/>
                <p:cNvSpPr>
                  <a:spLocks noChangeAspect="1"/>
                </p:cNvSpPr>
                <p:nvPr/>
              </p:nvSpPr>
              <p:spPr bwMode="auto">
                <a:xfrm>
                  <a:off x="488" y="2911"/>
                  <a:ext cx="575" cy="133"/>
                </a:xfrm>
                <a:custGeom>
                  <a:avLst/>
                  <a:gdLst/>
                  <a:ahLst/>
                  <a:cxnLst>
                    <a:cxn ang="0">
                      <a:pos x="0" y="0"/>
                    </a:cxn>
                    <a:cxn ang="0">
                      <a:pos x="0" y="4"/>
                    </a:cxn>
                    <a:cxn ang="0">
                      <a:pos x="572" y="133"/>
                    </a:cxn>
                    <a:cxn ang="0">
                      <a:pos x="575" y="129"/>
                    </a:cxn>
                    <a:cxn ang="0">
                      <a:pos x="0" y="0"/>
                    </a:cxn>
                    <a:cxn ang="0">
                      <a:pos x="0" y="0"/>
                    </a:cxn>
                    <a:cxn ang="0">
                      <a:pos x="0" y="0"/>
                    </a:cxn>
                    <a:cxn ang="0">
                      <a:pos x="0" y="0"/>
                    </a:cxn>
                    <a:cxn ang="0">
                      <a:pos x="0" y="0"/>
                    </a:cxn>
                    <a:cxn ang="0">
                      <a:pos x="0" y="4"/>
                    </a:cxn>
                    <a:cxn ang="0">
                      <a:pos x="0" y="4"/>
                    </a:cxn>
                    <a:cxn ang="0">
                      <a:pos x="0" y="0"/>
                    </a:cxn>
                  </a:cxnLst>
                  <a:rect l="0" t="0" r="r" b="b"/>
                  <a:pathLst>
                    <a:path w="575" h="133">
                      <a:moveTo>
                        <a:pt x="0" y="0"/>
                      </a:moveTo>
                      <a:lnTo>
                        <a:pt x="0" y="4"/>
                      </a:lnTo>
                      <a:lnTo>
                        <a:pt x="572" y="133"/>
                      </a:lnTo>
                      <a:lnTo>
                        <a:pt x="575" y="129"/>
                      </a:lnTo>
                      <a:lnTo>
                        <a:pt x="0" y="0"/>
                      </a:lnTo>
                      <a:lnTo>
                        <a:pt x="0" y="0"/>
                      </a:lnTo>
                      <a:lnTo>
                        <a:pt x="0" y="0"/>
                      </a:lnTo>
                      <a:lnTo>
                        <a:pt x="0" y="0"/>
                      </a:lnTo>
                      <a:lnTo>
                        <a:pt x="0" y="0"/>
                      </a:lnTo>
                      <a:lnTo>
                        <a:pt x="0" y="4"/>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480" name="Freeform 131"/>
                <p:cNvSpPr>
                  <a:spLocks noChangeAspect="1"/>
                </p:cNvSpPr>
                <p:nvPr/>
              </p:nvSpPr>
              <p:spPr bwMode="auto">
                <a:xfrm>
                  <a:off x="488" y="2915"/>
                  <a:ext cx="1" cy="19"/>
                </a:xfrm>
                <a:custGeom>
                  <a:avLst/>
                  <a:gdLst/>
                  <a:ahLst/>
                  <a:cxnLst>
                    <a:cxn ang="0">
                      <a:pos x="0" y="19"/>
                    </a:cxn>
                    <a:cxn ang="0">
                      <a:pos x="0" y="19"/>
                    </a:cxn>
                    <a:cxn ang="0">
                      <a:pos x="0" y="0"/>
                    </a:cxn>
                    <a:cxn ang="0">
                      <a:pos x="0" y="0"/>
                    </a:cxn>
                    <a:cxn ang="0">
                      <a:pos x="0" y="19"/>
                    </a:cxn>
                    <a:cxn ang="0">
                      <a:pos x="0" y="19"/>
                    </a:cxn>
                    <a:cxn ang="0">
                      <a:pos x="0" y="19"/>
                    </a:cxn>
                    <a:cxn ang="0">
                      <a:pos x="0" y="19"/>
                    </a:cxn>
                    <a:cxn ang="0">
                      <a:pos x="0" y="19"/>
                    </a:cxn>
                    <a:cxn ang="0">
                      <a:pos x="0" y="19"/>
                    </a:cxn>
                    <a:cxn ang="0">
                      <a:pos x="0" y="19"/>
                    </a:cxn>
                    <a:cxn ang="0">
                      <a:pos x="0" y="19"/>
                    </a:cxn>
                  </a:cxnLst>
                  <a:rect l="0" t="0" r="r" b="b"/>
                  <a:pathLst>
                    <a:path h="19">
                      <a:moveTo>
                        <a:pt x="0" y="19"/>
                      </a:moveTo>
                      <a:lnTo>
                        <a:pt x="0" y="19"/>
                      </a:lnTo>
                      <a:lnTo>
                        <a:pt x="0" y="0"/>
                      </a:lnTo>
                      <a:lnTo>
                        <a:pt x="0" y="0"/>
                      </a:lnTo>
                      <a:lnTo>
                        <a:pt x="0" y="19"/>
                      </a:lnTo>
                      <a:lnTo>
                        <a:pt x="0" y="19"/>
                      </a:lnTo>
                      <a:lnTo>
                        <a:pt x="0" y="19"/>
                      </a:lnTo>
                      <a:lnTo>
                        <a:pt x="0" y="19"/>
                      </a:lnTo>
                      <a:lnTo>
                        <a:pt x="0" y="19"/>
                      </a:lnTo>
                      <a:lnTo>
                        <a:pt x="0" y="19"/>
                      </a:lnTo>
                      <a:lnTo>
                        <a:pt x="0"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481" name="Freeform 132"/>
                <p:cNvSpPr>
                  <a:spLocks noChangeAspect="1"/>
                </p:cNvSpPr>
                <p:nvPr/>
              </p:nvSpPr>
              <p:spPr bwMode="auto">
                <a:xfrm>
                  <a:off x="488" y="2934"/>
                  <a:ext cx="575" cy="129"/>
                </a:xfrm>
                <a:custGeom>
                  <a:avLst/>
                  <a:gdLst/>
                  <a:ahLst/>
                  <a:cxnLst>
                    <a:cxn ang="0">
                      <a:pos x="575" y="129"/>
                    </a:cxn>
                    <a:cxn ang="0">
                      <a:pos x="575" y="129"/>
                    </a:cxn>
                    <a:cxn ang="0">
                      <a:pos x="0" y="0"/>
                    </a:cxn>
                    <a:cxn ang="0">
                      <a:pos x="0" y="0"/>
                    </a:cxn>
                    <a:cxn ang="0">
                      <a:pos x="575" y="129"/>
                    </a:cxn>
                    <a:cxn ang="0">
                      <a:pos x="575" y="129"/>
                    </a:cxn>
                    <a:cxn ang="0">
                      <a:pos x="575" y="129"/>
                    </a:cxn>
                    <a:cxn ang="0">
                      <a:pos x="575" y="129"/>
                    </a:cxn>
                    <a:cxn ang="0">
                      <a:pos x="575" y="129"/>
                    </a:cxn>
                    <a:cxn ang="0">
                      <a:pos x="575" y="129"/>
                    </a:cxn>
                    <a:cxn ang="0">
                      <a:pos x="575" y="129"/>
                    </a:cxn>
                    <a:cxn ang="0">
                      <a:pos x="575" y="129"/>
                    </a:cxn>
                  </a:cxnLst>
                  <a:rect l="0" t="0" r="r" b="b"/>
                  <a:pathLst>
                    <a:path w="575" h="129">
                      <a:moveTo>
                        <a:pt x="575" y="129"/>
                      </a:moveTo>
                      <a:lnTo>
                        <a:pt x="575" y="129"/>
                      </a:lnTo>
                      <a:lnTo>
                        <a:pt x="0" y="0"/>
                      </a:lnTo>
                      <a:lnTo>
                        <a:pt x="0" y="0"/>
                      </a:lnTo>
                      <a:lnTo>
                        <a:pt x="575" y="129"/>
                      </a:lnTo>
                      <a:lnTo>
                        <a:pt x="575" y="129"/>
                      </a:lnTo>
                      <a:lnTo>
                        <a:pt x="575" y="129"/>
                      </a:lnTo>
                      <a:lnTo>
                        <a:pt x="575" y="129"/>
                      </a:lnTo>
                      <a:lnTo>
                        <a:pt x="575" y="129"/>
                      </a:lnTo>
                      <a:lnTo>
                        <a:pt x="575" y="129"/>
                      </a:lnTo>
                      <a:lnTo>
                        <a:pt x="575" y="129"/>
                      </a:lnTo>
                      <a:lnTo>
                        <a:pt x="575" y="129"/>
                      </a:lnTo>
                      <a:close/>
                    </a:path>
                  </a:pathLst>
                </a:custGeom>
                <a:solidFill>
                  <a:srgbClr val="000000"/>
                </a:solidFill>
                <a:ln w="9525">
                  <a:noFill/>
                  <a:round/>
                  <a:headEnd/>
                  <a:tailEnd/>
                </a:ln>
              </p:spPr>
              <p:txBody>
                <a:bodyPr/>
                <a:lstStyle/>
                <a:p>
                  <a:endParaRPr lang="en-US">
                    <a:solidFill>
                      <a:srgbClr val="FFFFFF"/>
                    </a:solidFill>
                  </a:endParaRPr>
                </a:p>
              </p:txBody>
            </p:sp>
            <p:sp>
              <p:nvSpPr>
                <p:cNvPr id="482" name="Freeform 133"/>
                <p:cNvSpPr>
                  <a:spLocks noChangeAspect="1"/>
                </p:cNvSpPr>
                <p:nvPr/>
              </p:nvSpPr>
              <p:spPr bwMode="auto">
                <a:xfrm>
                  <a:off x="1063" y="3040"/>
                  <a:ext cx="1" cy="23"/>
                </a:xfrm>
                <a:custGeom>
                  <a:avLst/>
                  <a:gdLst/>
                  <a:ahLst/>
                  <a:cxnLst>
                    <a:cxn ang="0">
                      <a:pos x="0" y="0"/>
                    </a:cxn>
                    <a:cxn ang="0">
                      <a:pos x="0" y="0"/>
                    </a:cxn>
                    <a:cxn ang="0">
                      <a:pos x="0" y="23"/>
                    </a:cxn>
                    <a:cxn ang="0">
                      <a:pos x="0" y="23"/>
                    </a:cxn>
                    <a:cxn ang="0">
                      <a:pos x="0" y="0"/>
                    </a:cxn>
                    <a:cxn ang="0">
                      <a:pos x="0" y="0"/>
                    </a:cxn>
                    <a:cxn ang="0">
                      <a:pos x="0" y="0"/>
                    </a:cxn>
                    <a:cxn ang="0">
                      <a:pos x="0" y="0"/>
                    </a:cxn>
                    <a:cxn ang="0">
                      <a:pos x="0" y="0"/>
                    </a:cxn>
                    <a:cxn ang="0">
                      <a:pos x="0" y="0"/>
                    </a:cxn>
                    <a:cxn ang="0">
                      <a:pos x="0" y="0"/>
                    </a:cxn>
                    <a:cxn ang="0">
                      <a:pos x="0" y="0"/>
                    </a:cxn>
                  </a:cxnLst>
                  <a:rect l="0" t="0" r="r" b="b"/>
                  <a:pathLst>
                    <a:path h="23">
                      <a:moveTo>
                        <a:pt x="0" y="0"/>
                      </a:moveTo>
                      <a:lnTo>
                        <a:pt x="0" y="0"/>
                      </a:lnTo>
                      <a:lnTo>
                        <a:pt x="0" y="23"/>
                      </a:lnTo>
                      <a:lnTo>
                        <a:pt x="0" y="2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483" name="Freeform 134"/>
                <p:cNvSpPr>
                  <a:spLocks noChangeAspect="1"/>
                </p:cNvSpPr>
                <p:nvPr/>
              </p:nvSpPr>
              <p:spPr bwMode="auto">
                <a:xfrm>
                  <a:off x="1063" y="3040"/>
                  <a:ext cx="1" cy="4"/>
                </a:xfrm>
                <a:custGeom>
                  <a:avLst/>
                  <a:gdLst/>
                  <a:ahLst/>
                  <a:cxnLst>
                    <a:cxn ang="0">
                      <a:pos x="0" y="4"/>
                    </a:cxn>
                    <a:cxn ang="0">
                      <a:pos x="0" y="4"/>
                    </a:cxn>
                    <a:cxn ang="0">
                      <a:pos x="0" y="4"/>
                    </a:cxn>
                    <a:cxn ang="0">
                      <a:pos x="0" y="0"/>
                    </a:cxn>
                    <a:cxn ang="0">
                      <a:pos x="0" y="0"/>
                    </a:cxn>
                    <a:cxn ang="0">
                      <a:pos x="0" y="0"/>
                    </a:cxn>
                    <a:cxn ang="0">
                      <a:pos x="0" y="0"/>
                    </a:cxn>
                    <a:cxn ang="0">
                      <a:pos x="0" y="0"/>
                    </a:cxn>
                    <a:cxn ang="0">
                      <a:pos x="0" y="4"/>
                    </a:cxn>
                    <a:cxn ang="0">
                      <a:pos x="0" y="4"/>
                    </a:cxn>
                    <a:cxn ang="0">
                      <a:pos x="0" y="4"/>
                    </a:cxn>
                    <a:cxn ang="0">
                      <a:pos x="0" y="4"/>
                    </a:cxn>
                  </a:cxnLst>
                  <a:rect l="0" t="0" r="r" b="b"/>
                  <a:pathLst>
                    <a:path h="4">
                      <a:moveTo>
                        <a:pt x="0" y="4"/>
                      </a:moveTo>
                      <a:lnTo>
                        <a:pt x="0" y="4"/>
                      </a:lnTo>
                      <a:lnTo>
                        <a:pt x="0" y="4"/>
                      </a:lnTo>
                      <a:lnTo>
                        <a:pt x="0" y="0"/>
                      </a:lnTo>
                      <a:lnTo>
                        <a:pt x="0" y="0"/>
                      </a:lnTo>
                      <a:lnTo>
                        <a:pt x="0" y="0"/>
                      </a:lnTo>
                      <a:lnTo>
                        <a:pt x="0" y="0"/>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484" name="Freeform 135"/>
                <p:cNvSpPr>
                  <a:spLocks noChangeAspect="1"/>
                </p:cNvSpPr>
                <p:nvPr/>
              </p:nvSpPr>
              <p:spPr bwMode="auto">
                <a:xfrm>
                  <a:off x="488" y="2660"/>
                  <a:ext cx="568" cy="380"/>
                </a:xfrm>
                <a:custGeom>
                  <a:avLst/>
                  <a:gdLst/>
                  <a:ahLst/>
                  <a:cxnLst>
                    <a:cxn ang="0">
                      <a:pos x="568" y="380"/>
                    </a:cxn>
                    <a:cxn ang="0">
                      <a:pos x="0" y="251"/>
                    </a:cxn>
                    <a:cxn ang="0">
                      <a:pos x="0" y="0"/>
                    </a:cxn>
                    <a:cxn ang="0">
                      <a:pos x="568" y="126"/>
                    </a:cxn>
                    <a:cxn ang="0">
                      <a:pos x="568" y="380"/>
                    </a:cxn>
                  </a:cxnLst>
                  <a:rect l="0" t="0" r="r" b="b"/>
                  <a:pathLst>
                    <a:path w="568" h="380">
                      <a:moveTo>
                        <a:pt x="568" y="380"/>
                      </a:moveTo>
                      <a:lnTo>
                        <a:pt x="0" y="251"/>
                      </a:lnTo>
                      <a:lnTo>
                        <a:pt x="0" y="0"/>
                      </a:lnTo>
                      <a:lnTo>
                        <a:pt x="568" y="126"/>
                      </a:lnTo>
                      <a:lnTo>
                        <a:pt x="568" y="380"/>
                      </a:lnTo>
                      <a:close/>
                    </a:path>
                  </a:pathLst>
                </a:custGeom>
                <a:solidFill>
                  <a:srgbClr val="E2E2CC"/>
                </a:solidFill>
                <a:ln w="9525">
                  <a:noFill/>
                  <a:round/>
                  <a:headEnd/>
                  <a:tailEnd/>
                </a:ln>
              </p:spPr>
              <p:txBody>
                <a:bodyPr/>
                <a:lstStyle/>
                <a:p>
                  <a:endParaRPr lang="en-US">
                    <a:solidFill>
                      <a:srgbClr val="FFFFFF"/>
                    </a:solidFill>
                  </a:endParaRPr>
                </a:p>
              </p:txBody>
            </p:sp>
            <p:sp>
              <p:nvSpPr>
                <p:cNvPr id="485" name="Freeform 136"/>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close/>
                    </a:path>
                  </a:pathLst>
                </a:custGeom>
                <a:solidFill>
                  <a:srgbClr val="F7F7E0"/>
                </a:solidFill>
                <a:ln w="9525">
                  <a:noFill/>
                  <a:round/>
                  <a:headEnd/>
                  <a:tailEnd/>
                </a:ln>
              </p:spPr>
              <p:txBody>
                <a:bodyPr/>
                <a:lstStyle/>
                <a:p>
                  <a:endParaRPr lang="en-US">
                    <a:solidFill>
                      <a:srgbClr val="FFFFFF"/>
                    </a:solidFill>
                  </a:endParaRPr>
                </a:p>
              </p:txBody>
            </p:sp>
            <p:sp>
              <p:nvSpPr>
                <p:cNvPr id="486" name="Freeform 137"/>
                <p:cNvSpPr>
                  <a:spLocks noChangeAspect="1"/>
                </p:cNvSpPr>
                <p:nvPr/>
              </p:nvSpPr>
              <p:spPr bwMode="auto">
                <a:xfrm>
                  <a:off x="762" y="2577"/>
                  <a:ext cx="441" cy="129"/>
                </a:xfrm>
                <a:custGeom>
                  <a:avLst/>
                  <a:gdLst/>
                  <a:ahLst/>
                  <a:cxnLst>
                    <a:cxn ang="0">
                      <a:pos x="335" y="0"/>
                    </a:cxn>
                    <a:cxn ang="0">
                      <a:pos x="418" y="23"/>
                    </a:cxn>
                    <a:cxn ang="0">
                      <a:pos x="441" y="42"/>
                    </a:cxn>
                    <a:cxn ang="0">
                      <a:pos x="305" y="129"/>
                    </a:cxn>
                    <a:cxn ang="0">
                      <a:pos x="275" y="110"/>
                    </a:cxn>
                    <a:cxn ang="0">
                      <a:pos x="0" y="49"/>
                    </a:cxn>
                    <a:cxn ang="0">
                      <a:pos x="49" y="30"/>
                    </a:cxn>
                    <a:cxn ang="0">
                      <a:pos x="335" y="0"/>
                    </a:cxn>
                  </a:cxnLst>
                  <a:rect l="0" t="0" r="r" b="b"/>
                  <a:pathLst>
                    <a:path w="441" h="129">
                      <a:moveTo>
                        <a:pt x="335" y="0"/>
                      </a:moveTo>
                      <a:lnTo>
                        <a:pt x="418" y="23"/>
                      </a:lnTo>
                      <a:lnTo>
                        <a:pt x="441" y="42"/>
                      </a:lnTo>
                      <a:lnTo>
                        <a:pt x="305" y="129"/>
                      </a:lnTo>
                      <a:lnTo>
                        <a:pt x="275" y="110"/>
                      </a:lnTo>
                      <a:lnTo>
                        <a:pt x="0" y="49"/>
                      </a:lnTo>
                      <a:lnTo>
                        <a:pt x="49" y="30"/>
                      </a:lnTo>
                      <a:lnTo>
                        <a:pt x="335"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7" name="Freeform 138"/>
                <p:cNvSpPr>
                  <a:spLocks noChangeAspect="1"/>
                </p:cNvSpPr>
                <p:nvPr/>
              </p:nvSpPr>
              <p:spPr bwMode="auto">
                <a:xfrm>
                  <a:off x="853" y="2577"/>
                  <a:ext cx="248" cy="68"/>
                </a:xfrm>
                <a:custGeom>
                  <a:avLst/>
                  <a:gdLst/>
                  <a:ahLst/>
                  <a:cxnLst>
                    <a:cxn ang="0">
                      <a:pos x="113" y="0"/>
                    </a:cxn>
                    <a:cxn ang="0">
                      <a:pos x="94" y="4"/>
                    </a:cxn>
                    <a:cxn ang="0">
                      <a:pos x="75" y="4"/>
                    </a:cxn>
                    <a:cxn ang="0">
                      <a:pos x="60" y="7"/>
                    </a:cxn>
                    <a:cxn ang="0">
                      <a:pos x="45" y="7"/>
                    </a:cxn>
                    <a:cxn ang="0">
                      <a:pos x="34" y="11"/>
                    </a:cxn>
                    <a:cxn ang="0">
                      <a:pos x="22" y="15"/>
                    </a:cxn>
                    <a:cxn ang="0">
                      <a:pos x="11" y="19"/>
                    </a:cxn>
                    <a:cxn ang="0">
                      <a:pos x="7" y="23"/>
                    </a:cxn>
                    <a:cxn ang="0">
                      <a:pos x="3" y="30"/>
                    </a:cxn>
                    <a:cxn ang="0">
                      <a:pos x="0" y="34"/>
                    </a:cxn>
                    <a:cxn ang="0">
                      <a:pos x="3" y="38"/>
                    </a:cxn>
                    <a:cxn ang="0">
                      <a:pos x="7" y="45"/>
                    </a:cxn>
                    <a:cxn ang="0">
                      <a:pos x="11" y="49"/>
                    </a:cxn>
                    <a:cxn ang="0">
                      <a:pos x="22" y="53"/>
                    </a:cxn>
                    <a:cxn ang="0">
                      <a:pos x="34" y="57"/>
                    </a:cxn>
                    <a:cxn ang="0">
                      <a:pos x="45" y="61"/>
                    </a:cxn>
                    <a:cxn ang="0">
                      <a:pos x="60" y="64"/>
                    </a:cxn>
                    <a:cxn ang="0">
                      <a:pos x="75" y="64"/>
                    </a:cxn>
                    <a:cxn ang="0">
                      <a:pos x="94" y="68"/>
                    </a:cxn>
                    <a:cxn ang="0">
                      <a:pos x="113" y="68"/>
                    </a:cxn>
                    <a:cxn ang="0">
                      <a:pos x="131" y="68"/>
                    </a:cxn>
                    <a:cxn ang="0">
                      <a:pos x="150" y="68"/>
                    </a:cxn>
                    <a:cxn ang="0">
                      <a:pos x="169" y="64"/>
                    </a:cxn>
                    <a:cxn ang="0">
                      <a:pos x="184" y="64"/>
                    </a:cxn>
                    <a:cxn ang="0">
                      <a:pos x="199" y="61"/>
                    </a:cxn>
                    <a:cxn ang="0">
                      <a:pos x="214" y="57"/>
                    </a:cxn>
                    <a:cxn ang="0">
                      <a:pos x="226" y="53"/>
                    </a:cxn>
                    <a:cxn ang="0">
                      <a:pos x="233" y="49"/>
                    </a:cxn>
                    <a:cxn ang="0">
                      <a:pos x="241" y="45"/>
                    </a:cxn>
                    <a:cxn ang="0">
                      <a:pos x="248" y="42"/>
                    </a:cxn>
                    <a:cxn ang="0">
                      <a:pos x="248" y="38"/>
                    </a:cxn>
                    <a:cxn ang="0">
                      <a:pos x="248" y="30"/>
                    </a:cxn>
                    <a:cxn ang="0">
                      <a:pos x="244" y="26"/>
                    </a:cxn>
                    <a:cxn ang="0">
                      <a:pos x="241" y="23"/>
                    </a:cxn>
                    <a:cxn ang="0">
                      <a:pos x="233" y="19"/>
                    </a:cxn>
                    <a:cxn ang="0">
                      <a:pos x="222" y="11"/>
                    </a:cxn>
                    <a:cxn ang="0">
                      <a:pos x="210" y="11"/>
                    </a:cxn>
                    <a:cxn ang="0">
                      <a:pos x="195" y="7"/>
                    </a:cxn>
                    <a:cxn ang="0">
                      <a:pos x="180" y="4"/>
                    </a:cxn>
                    <a:cxn ang="0">
                      <a:pos x="162" y="4"/>
                    </a:cxn>
                    <a:cxn ang="0">
                      <a:pos x="143" y="0"/>
                    </a:cxn>
                    <a:cxn ang="0">
                      <a:pos x="124" y="0"/>
                    </a:cxn>
                  </a:cxnLst>
                  <a:rect l="0" t="0" r="r" b="b"/>
                  <a:pathLst>
                    <a:path w="248" h="68">
                      <a:moveTo>
                        <a:pt x="124" y="0"/>
                      </a:move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close/>
                    </a:path>
                  </a:pathLst>
                </a:custGeom>
                <a:solidFill>
                  <a:srgbClr val="EFEFDD"/>
                </a:solidFill>
                <a:ln w="9525">
                  <a:noFill/>
                  <a:round/>
                  <a:headEnd/>
                  <a:tailEnd/>
                </a:ln>
              </p:spPr>
              <p:txBody>
                <a:bodyPr/>
                <a:lstStyle/>
                <a:p>
                  <a:endParaRPr lang="en-US">
                    <a:solidFill>
                      <a:srgbClr val="FFFFFF"/>
                    </a:solidFill>
                  </a:endParaRPr>
                </a:p>
              </p:txBody>
            </p:sp>
            <p:sp>
              <p:nvSpPr>
                <p:cNvPr id="488" name="Freeform 139"/>
                <p:cNvSpPr>
                  <a:spLocks noChangeAspect="1"/>
                </p:cNvSpPr>
                <p:nvPr/>
              </p:nvSpPr>
              <p:spPr bwMode="auto">
                <a:xfrm>
                  <a:off x="853" y="2577"/>
                  <a:ext cx="248" cy="68"/>
                </a:xfrm>
                <a:custGeom>
                  <a:avLst/>
                  <a:gdLst/>
                  <a:ahLst/>
                  <a:cxnLst>
                    <a:cxn ang="0">
                      <a:pos x="120" y="0"/>
                    </a:cxn>
                    <a:cxn ang="0">
                      <a:pos x="101" y="4"/>
                    </a:cxn>
                    <a:cxn ang="0">
                      <a:pos x="82" y="4"/>
                    </a:cxn>
                    <a:cxn ang="0">
                      <a:pos x="64" y="4"/>
                    </a:cxn>
                    <a:cxn ang="0">
                      <a:pos x="49" y="7"/>
                    </a:cxn>
                    <a:cxn ang="0">
                      <a:pos x="37" y="11"/>
                    </a:cxn>
                    <a:cxn ang="0">
                      <a:pos x="26" y="15"/>
                    </a:cxn>
                    <a:cxn ang="0">
                      <a:pos x="15" y="19"/>
                    </a:cxn>
                    <a:cxn ang="0">
                      <a:pos x="7" y="23"/>
                    </a:cxn>
                    <a:cxn ang="0">
                      <a:pos x="3" y="26"/>
                    </a:cxn>
                    <a:cxn ang="0">
                      <a:pos x="0" y="34"/>
                    </a:cxn>
                    <a:cxn ang="0">
                      <a:pos x="0" y="38"/>
                    </a:cxn>
                    <a:cxn ang="0">
                      <a:pos x="3" y="42"/>
                    </a:cxn>
                    <a:cxn ang="0">
                      <a:pos x="11" y="45"/>
                    </a:cxn>
                    <a:cxn ang="0">
                      <a:pos x="18" y="53"/>
                    </a:cxn>
                    <a:cxn ang="0">
                      <a:pos x="30" y="57"/>
                    </a:cxn>
                    <a:cxn ang="0">
                      <a:pos x="41" y="61"/>
                    </a:cxn>
                    <a:cxn ang="0">
                      <a:pos x="56" y="61"/>
                    </a:cxn>
                    <a:cxn ang="0">
                      <a:pos x="71" y="64"/>
                    </a:cxn>
                    <a:cxn ang="0">
                      <a:pos x="86" y="64"/>
                    </a:cxn>
                    <a:cxn ang="0">
                      <a:pos x="105" y="68"/>
                    </a:cxn>
                    <a:cxn ang="0">
                      <a:pos x="124" y="68"/>
                    </a:cxn>
                    <a:cxn ang="0">
                      <a:pos x="143" y="68"/>
                    </a:cxn>
                    <a:cxn ang="0">
                      <a:pos x="162" y="64"/>
                    </a:cxn>
                    <a:cxn ang="0">
                      <a:pos x="180" y="64"/>
                    </a:cxn>
                    <a:cxn ang="0">
                      <a:pos x="195" y="61"/>
                    </a:cxn>
                    <a:cxn ang="0">
                      <a:pos x="210" y="61"/>
                    </a:cxn>
                    <a:cxn ang="0">
                      <a:pos x="222" y="57"/>
                    </a:cxn>
                    <a:cxn ang="0">
                      <a:pos x="233" y="53"/>
                    </a:cxn>
                    <a:cxn ang="0">
                      <a:pos x="241" y="45"/>
                    </a:cxn>
                    <a:cxn ang="0">
                      <a:pos x="244" y="42"/>
                    </a:cxn>
                    <a:cxn ang="0">
                      <a:pos x="248" y="38"/>
                    </a:cxn>
                    <a:cxn ang="0">
                      <a:pos x="248" y="34"/>
                    </a:cxn>
                    <a:cxn ang="0">
                      <a:pos x="248" y="26"/>
                    </a:cxn>
                    <a:cxn ang="0">
                      <a:pos x="241" y="23"/>
                    </a:cxn>
                    <a:cxn ang="0">
                      <a:pos x="233" y="19"/>
                    </a:cxn>
                    <a:cxn ang="0">
                      <a:pos x="226" y="15"/>
                    </a:cxn>
                    <a:cxn ang="0">
                      <a:pos x="214" y="11"/>
                    </a:cxn>
                    <a:cxn ang="0">
                      <a:pos x="199" y="7"/>
                    </a:cxn>
                    <a:cxn ang="0">
                      <a:pos x="184" y="4"/>
                    </a:cxn>
                    <a:cxn ang="0">
                      <a:pos x="169" y="4"/>
                    </a:cxn>
                    <a:cxn ang="0">
                      <a:pos x="150" y="4"/>
                    </a:cxn>
                    <a:cxn ang="0">
                      <a:pos x="131" y="0"/>
                    </a:cxn>
                  </a:cxnLst>
                  <a:rect l="0" t="0" r="r" b="b"/>
                  <a:pathLst>
                    <a:path w="248" h="68">
                      <a:moveTo>
                        <a:pt x="124" y="0"/>
                      </a:moveTo>
                      <a:lnTo>
                        <a:pt x="124" y="0"/>
                      </a:lnTo>
                      <a:lnTo>
                        <a:pt x="120" y="0"/>
                      </a:lnTo>
                      <a:lnTo>
                        <a:pt x="113" y="0"/>
                      </a:lnTo>
                      <a:lnTo>
                        <a:pt x="105" y="0"/>
                      </a:lnTo>
                      <a:lnTo>
                        <a:pt x="101" y="4"/>
                      </a:lnTo>
                      <a:lnTo>
                        <a:pt x="94" y="4"/>
                      </a:lnTo>
                      <a:lnTo>
                        <a:pt x="86" y="4"/>
                      </a:lnTo>
                      <a:lnTo>
                        <a:pt x="82" y="4"/>
                      </a:lnTo>
                      <a:lnTo>
                        <a:pt x="75" y="4"/>
                      </a:lnTo>
                      <a:lnTo>
                        <a:pt x="71" y="4"/>
                      </a:lnTo>
                      <a:lnTo>
                        <a:pt x="64" y="4"/>
                      </a:lnTo>
                      <a:lnTo>
                        <a:pt x="60" y="7"/>
                      </a:lnTo>
                      <a:lnTo>
                        <a:pt x="56" y="7"/>
                      </a:lnTo>
                      <a:lnTo>
                        <a:pt x="49" y="7"/>
                      </a:lnTo>
                      <a:lnTo>
                        <a:pt x="45" y="7"/>
                      </a:lnTo>
                      <a:lnTo>
                        <a:pt x="41" y="11"/>
                      </a:lnTo>
                      <a:lnTo>
                        <a:pt x="37" y="11"/>
                      </a:lnTo>
                      <a:lnTo>
                        <a:pt x="34" y="11"/>
                      </a:lnTo>
                      <a:lnTo>
                        <a:pt x="30" y="11"/>
                      </a:lnTo>
                      <a:lnTo>
                        <a:pt x="26" y="15"/>
                      </a:lnTo>
                      <a:lnTo>
                        <a:pt x="22" y="15"/>
                      </a:lnTo>
                      <a:lnTo>
                        <a:pt x="18" y="19"/>
                      </a:lnTo>
                      <a:lnTo>
                        <a:pt x="15" y="19"/>
                      </a:lnTo>
                      <a:lnTo>
                        <a:pt x="11" y="19"/>
                      </a:lnTo>
                      <a:lnTo>
                        <a:pt x="11" y="23"/>
                      </a:lnTo>
                      <a:lnTo>
                        <a:pt x="7" y="23"/>
                      </a:lnTo>
                      <a:lnTo>
                        <a:pt x="7" y="23"/>
                      </a:lnTo>
                      <a:lnTo>
                        <a:pt x="3" y="26"/>
                      </a:lnTo>
                      <a:lnTo>
                        <a:pt x="3" y="26"/>
                      </a:lnTo>
                      <a:lnTo>
                        <a:pt x="3" y="30"/>
                      </a:lnTo>
                      <a:lnTo>
                        <a:pt x="0" y="30"/>
                      </a:lnTo>
                      <a:lnTo>
                        <a:pt x="0" y="34"/>
                      </a:lnTo>
                      <a:lnTo>
                        <a:pt x="0" y="34"/>
                      </a:lnTo>
                      <a:lnTo>
                        <a:pt x="0" y="38"/>
                      </a:lnTo>
                      <a:lnTo>
                        <a:pt x="0" y="38"/>
                      </a:lnTo>
                      <a:lnTo>
                        <a:pt x="3" y="38"/>
                      </a:lnTo>
                      <a:lnTo>
                        <a:pt x="3" y="42"/>
                      </a:lnTo>
                      <a:lnTo>
                        <a:pt x="3" y="42"/>
                      </a:lnTo>
                      <a:lnTo>
                        <a:pt x="7" y="45"/>
                      </a:lnTo>
                      <a:lnTo>
                        <a:pt x="7" y="45"/>
                      </a:lnTo>
                      <a:lnTo>
                        <a:pt x="11" y="45"/>
                      </a:lnTo>
                      <a:lnTo>
                        <a:pt x="11" y="49"/>
                      </a:lnTo>
                      <a:lnTo>
                        <a:pt x="15" y="49"/>
                      </a:lnTo>
                      <a:lnTo>
                        <a:pt x="18" y="53"/>
                      </a:lnTo>
                      <a:lnTo>
                        <a:pt x="22" y="53"/>
                      </a:lnTo>
                      <a:lnTo>
                        <a:pt x="26" y="53"/>
                      </a:lnTo>
                      <a:lnTo>
                        <a:pt x="30" y="57"/>
                      </a:lnTo>
                      <a:lnTo>
                        <a:pt x="34" y="57"/>
                      </a:lnTo>
                      <a:lnTo>
                        <a:pt x="37" y="57"/>
                      </a:lnTo>
                      <a:lnTo>
                        <a:pt x="41" y="61"/>
                      </a:lnTo>
                      <a:lnTo>
                        <a:pt x="45" y="61"/>
                      </a:lnTo>
                      <a:lnTo>
                        <a:pt x="49" y="61"/>
                      </a:lnTo>
                      <a:lnTo>
                        <a:pt x="56" y="61"/>
                      </a:lnTo>
                      <a:lnTo>
                        <a:pt x="60" y="64"/>
                      </a:lnTo>
                      <a:lnTo>
                        <a:pt x="64" y="64"/>
                      </a:lnTo>
                      <a:lnTo>
                        <a:pt x="71" y="64"/>
                      </a:lnTo>
                      <a:lnTo>
                        <a:pt x="75" y="64"/>
                      </a:lnTo>
                      <a:lnTo>
                        <a:pt x="82" y="64"/>
                      </a:lnTo>
                      <a:lnTo>
                        <a:pt x="86" y="64"/>
                      </a:lnTo>
                      <a:lnTo>
                        <a:pt x="94" y="68"/>
                      </a:lnTo>
                      <a:lnTo>
                        <a:pt x="101" y="68"/>
                      </a:lnTo>
                      <a:lnTo>
                        <a:pt x="105" y="68"/>
                      </a:lnTo>
                      <a:lnTo>
                        <a:pt x="113" y="68"/>
                      </a:lnTo>
                      <a:lnTo>
                        <a:pt x="120" y="68"/>
                      </a:lnTo>
                      <a:lnTo>
                        <a:pt x="124" y="68"/>
                      </a:lnTo>
                      <a:lnTo>
                        <a:pt x="131" y="68"/>
                      </a:lnTo>
                      <a:lnTo>
                        <a:pt x="139" y="68"/>
                      </a:lnTo>
                      <a:lnTo>
                        <a:pt x="143" y="68"/>
                      </a:lnTo>
                      <a:lnTo>
                        <a:pt x="150" y="68"/>
                      </a:lnTo>
                      <a:lnTo>
                        <a:pt x="158" y="68"/>
                      </a:lnTo>
                      <a:lnTo>
                        <a:pt x="162" y="64"/>
                      </a:lnTo>
                      <a:lnTo>
                        <a:pt x="169" y="64"/>
                      </a:lnTo>
                      <a:lnTo>
                        <a:pt x="173" y="64"/>
                      </a:lnTo>
                      <a:lnTo>
                        <a:pt x="180" y="64"/>
                      </a:lnTo>
                      <a:lnTo>
                        <a:pt x="184" y="64"/>
                      </a:lnTo>
                      <a:lnTo>
                        <a:pt x="188" y="64"/>
                      </a:lnTo>
                      <a:lnTo>
                        <a:pt x="195" y="61"/>
                      </a:lnTo>
                      <a:lnTo>
                        <a:pt x="199" y="61"/>
                      </a:lnTo>
                      <a:lnTo>
                        <a:pt x="203" y="61"/>
                      </a:lnTo>
                      <a:lnTo>
                        <a:pt x="210" y="61"/>
                      </a:lnTo>
                      <a:lnTo>
                        <a:pt x="214" y="57"/>
                      </a:lnTo>
                      <a:lnTo>
                        <a:pt x="218" y="57"/>
                      </a:lnTo>
                      <a:lnTo>
                        <a:pt x="222" y="57"/>
                      </a:lnTo>
                      <a:lnTo>
                        <a:pt x="226" y="53"/>
                      </a:lnTo>
                      <a:lnTo>
                        <a:pt x="229" y="53"/>
                      </a:lnTo>
                      <a:lnTo>
                        <a:pt x="233" y="53"/>
                      </a:lnTo>
                      <a:lnTo>
                        <a:pt x="233" y="49"/>
                      </a:lnTo>
                      <a:lnTo>
                        <a:pt x="237" y="49"/>
                      </a:lnTo>
                      <a:lnTo>
                        <a:pt x="241" y="45"/>
                      </a:lnTo>
                      <a:lnTo>
                        <a:pt x="241" y="45"/>
                      </a:lnTo>
                      <a:lnTo>
                        <a:pt x="244" y="45"/>
                      </a:lnTo>
                      <a:lnTo>
                        <a:pt x="244" y="42"/>
                      </a:lnTo>
                      <a:lnTo>
                        <a:pt x="248" y="42"/>
                      </a:lnTo>
                      <a:lnTo>
                        <a:pt x="248" y="38"/>
                      </a:lnTo>
                      <a:lnTo>
                        <a:pt x="248" y="38"/>
                      </a:lnTo>
                      <a:lnTo>
                        <a:pt x="248" y="38"/>
                      </a:lnTo>
                      <a:lnTo>
                        <a:pt x="248" y="34"/>
                      </a:lnTo>
                      <a:lnTo>
                        <a:pt x="248" y="34"/>
                      </a:lnTo>
                      <a:lnTo>
                        <a:pt x="248" y="30"/>
                      </a:lnTo>
                      <a:lnTo>
                        <a:pt x="248" y="30"/>
                      </a:lnTo>
                      <a:lnTo>
                        <a:pt x="248" y="26"/>
                      </a:lnTo>
                      <a:lnTo>
                        <a:pt x="244" y="26"/>
                      </a:lnTo>
                      <a:lnTo>
                        <a:pt x="244" y="23"/>
                      </a:lnTo>
                      <a:lnTo>
                        <a:pt x="241" y="23"/>
                      </a:lnTo>
                      <a:lnTo>
                        <a:pt x="241" y="23"/>
                      </a:lnTo>
                      <a:lnTo>
                        <a:pt x="237" y="19"/>
                      </a:lnTo>
                      <a:lnTo>
                        <a:pt x="233" y="19"/>
                      </a:lnTo>
                      <a:lnTo>
                        <a:pt x="233" y="19"/>
                      </a:lnTo>
                      <a:lnTo>
                        <a:pt x="229" y="15"/>
                      </a:lnTo>
                      <a:lnTo>
                        <a:pt x="226" y="15"/>
                      </a:lnTo>
                      <a:lnTo>
                        <a:pt x="222" y="11"/>
                      </a:lnTo>
                      <a:lnTo>
                        <a:pt x="218" y="11"/>
                      </a:lnTo>
                      <a:lnTo>
                        <a:pt x="214" y="11"/>
                      </a:lnTo>
                      <a:lnTo>
                        <a:pt x="210" y="11"/>
                      </a:lnTo>
                      <a:lnTo>
                        <a:pt x="203" y="7"/>
                      </a:lnTo>
                      <a:lnTo>
                        <a:pt x="199" y="7"/>
                      </a:lnTo>
                      <a:lnTo>
                        <a:pt x="195" y="7"/>
                      </a:lnTo>
                      <a:lnTo>
                        <a:pt x="188" y="7"/>
                      </a:lnTo>
                      <a:lnTo>
                        <a:pt x="184" y="4"/>
                      </a:lnTo>
                      <a:lnTo>
                        <a:pt x="180" y="4"/>
                      </a:lnTo>
                      <a:lnTo>
                        <a:pt x="173" y="4"/>
                      </a:lnTo>
                      <a:lnTo>
                        <a:pt x="169" y="4"/>
                      </a:lnTo>
                      <a:lnTo>
                        <a:pt x="162" y="4"/>
                      </a:lnTo>
                      <a:lnTo>
                        <a:pt x="158" y="4"/>
                      </a:lnTo>
                      <a:lnTo>
                        <a:pt x="150" y="4"/>
                      </a:lnTo>
                      <a:lnTo>
                        <a:pt x="143" y="0"/>
                      </a:lnTo>
                      <a:lnTo>
                        <a:pt x="139" y="0"/>
                      </a:lnTo>
                      <a:lnTo>
                        <a:pt x="131" y="0"/>
                      </a:lnTo>
                      <a:lnTo>
                        <a:pt x="12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89" name="Freeform 140"/>
                <p:cNvSpPr>
                  <a:spLocks noChangeAspect="1"/>
                </p:cNvSpPr>
                <p:nvPr/>
              </p:nvSpPr>
              <p:spPr bwMode="auto">
                <a:xfrm>
                  <a:off x="864" y="2569"/>
                  <a:ext cx="230" cy="61"/>
                </a:xfrm>
                <a:custGeom>
                  <a:avLst/>
                  <a:gdLst/>
                  <a:ahLst/>
                  <a:cxnLst>
                    <a:cxn ang="0">
                      <a:pos x="102" y="0"/>
                    </a:cxn>
                    <a:cxn ang="0">
                      <a:pos x="87" y="0"/>
                    </a:cxn>
                    <a:cxn ang="0">
                      <a:pos x="68" y="4"/>
                    </a:cxn>
                    <a:cxn ang="0">
                      <a:pos x="53" y="4"/>
                    </a:cxn>
                    <a:cxn ang="0">
                      <a:pos x="41" y="8"/>
                    </a:cxn>
                    <a:cxn ang="0">
                      <a:pos x="30" y="12"/>
                    </a:cxn>
                    <a:cxn ang="0">
                      <a:pos x="19" y="15"/>
                    </a:cxn>
                    <a:cxn ang="0">
                      <a:pos x="11" y="19"/>
                    </a:cxn>
                    <a:cxn ang="0">
                      <a:pos x="4" y="23"/>
                    </a:cxn>
                    <a:cxn ang="0">
                      <a:pos x="0" y="27"/>
                    </a:cxn>
                    <a:cxn ang="0">
                      <a:pos x="0" y="31"/>
                    </a:cxn>
                    <a:cxn ang="0">
                      <a:pos x="0" y="34"/>
                    </a:cxn>
                    <a:cxn ang="0">
                      <a:pos x="4" y="42"/>
                    </a:cxn>
                    <a:cxn ang="0">
                      <a:pos x="11" y="46"/>
                    </a:cxn>
                    <a:cxn ang="0">
                      <a:pos x="19" y="50"/>
                    </a:cxn>
                    <a:cxn ang="0">
                      <a:pos x="30" y="53"/>
                    </a:cxn>
                    <a:cxn ang="0">
                      <a:pos x="41" y="53"/>
                    </a:cxn>
                    <a:cxn ang="0">
                      <a:pos x="53" y="57"/>
                    </a:cxn>
                    <a:cxn ang="0">
                      <a:pos x="68" y="57"/>
                    </a:cxn>
                    <a:cxn ang="0">
                      <a:pos x="87" y="61"/>
                    </a:cxn>
                    <a:cxn ang="0">
                      <a:pos x="102" y="61"/>
                    </a:cxn>
                    <a:cxn ang="0">
                      <a:pos x="120" y="61"/>
                    </a:cxn>
                    <a:cxn ang="0">
                      <a:pos x="135" y="61"/>
                    </a:cxn>
                    <a:cxn ang="0">
                      <a:pos x="154" y="61"/>
                    </a:cxn>
                    <a:cxn ang="0">
                      <a:pos x="169" y="57"/>
                    </a:cxn>
                    <a:cxn ang="0">
                      <a:pos x="184" y="57"/>
                    </a:cxn>
                    <a:cxn ang="0">
                      <a:pos x="196" y="53"/>
                    </a:cxn>
                    <a:cxn ang="0">
                      <a:pos x="207" y="50"/>
                    </a:cxn>
                    <a:cxn ang="0">
                      <a:pos x="215" y="46"/>
                    </a:cxn>
                    <a:cxn ang="0">
                      <a:pos x="222" y="42"/>
                    </a:cxn>
                    <a:cxn ang="0">
                      <a:pos x="226" y="38"/>
                    </a:cxn>
                    <a:cxn ang="0">
                      <a:pos x="230" y="34"/>
                    </a:cxn>
                    <a:cxn ang="0">
                      <a:pos x="230" y="27"/>
                    </a:cxn>
                    <a:cxn ang="0">
                      <a:pos x="226" y="23"/>
                    </a:cxn>
                    <a:cxn ang="0">
                      <a:pos x="222" y="19"/>
                    </a:cxn>
                    <a:cxn ang="0">
                      <a:pos x="211" y="15"/>
                    </a:cxn>
                    <a:cxn ang="0">
                      <a:pos x="203" y="12"/>
                    </a:cxn>
                    <a:cxn ang="0">
                      <a:pos x="192" y="8"/>
                    </a:cxn>
                    <a:cxn ang="0">
                      <a:pos x="177" y="8"/>
                    </a:cxn>
                    <a:cxn ang="0">
                      <a:pos x="166" y="4"/>
                    </a:cxn>
                    <a:cxn ang="0">
                      <a:pos x="147" y="4"/>
                    </a:cxn>
                    <a:cxn ang="0">
                      <a:pos x="132" y="0"/>
                    </a:cxn>
                    <a:cxn ang="0">
                      <a:pos x="113" y="0"/>
                    </a:cxn>
                  </a:cxnLst>
                  <a:rect l="0" t="0" r="r" b="b"/>
                  <a:pathLst>
                    <a:path w="230" h="61">
                      <a:moveTo>
                        <a:pt x="113" y="0"/>
                      </a:move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close/>
                    </a:path>
                  </a:pathLst>
                </a:custGeom>
                <a:solidFill>
                  <a:srgbClr val="000000"/>
                </a:solidFill>
                <a:ln w="9525">
                  <a:noFill/>
                  <a:round/>
                  <a:headEnd/>
                  <a:tailEnd/>
                </a:ln>
              </p:spPr>
              <p:txBody>
                <a:bodyPr/>
                <a:lstStyle/>
                <a:p>
                  <a:endParaRPr lang="en-US">
                    <a:solidFill>
                      <a:srgbClr val="FFFFFF"/>
                    </a:solidFill>
                  </a:endParaRPr>
                </a:p>
              </p:txBody>
            </p:sp>
            <p:sp>
              <p:nvSpPr>
                <p:cNvPr id="490" name="Freeform 141"/>
                <p:cNvSpPr>
                  <a:spLocks noChangeAspect="1"/>
                </p:cNvSpPr>
                <p:nvPr/>
              </p:nvSpPr>
              <p:spPr bwMode="auto">
                <a:xfrm>
                  <a:off x="864" y="2569"/>
                  <a:ext cx="230" cy="61"/>
                </a:xfrm>
                <a:custGeom>
                  <a:avLst/>
                  <a:gdLst/>
                  <a:ahLst/>
                  <a:cxnLst>
                    <a:cxn ang="0">
                      <a:pos x="109" y="0"/>
                    </a:cxn>
                    <a:cxn ang="0">
                      <a:pos x="90" y="0"/>
                    </a:cxn>
                    <a:cxn ang="0">
                      <a:pos x="75" y="4"/>
                    </a:cxn>
                    <a:cxn ang="0">
                      <a:pos x="60" y="4"/>
                    </a:cxn>
                    <a:cxn ang="0">
                      <a:pos x="45" y="8"/>
                    </a:cxn>
                    <a:cxn ang="0">
                      <a:pos x="34" y="12"/>
                    </a:cxn>
                    <a:cxn ang="0">
                      <a:pos x="23" y="12"/>
                    </a:cxn>
                    <a:cxn ang="0">
                      <a:pos x="11" y="15"/>
                    </a:cxn>
                    <a:cxn ang="0">
                      <a:pos x="7" y="19"/>
                    </a:cxn>
                    <a:cxn ang="0">
                      <a:pos x="0" y="27"/>
                    </a:cxn>
                    <a:cxn ang="0">
                      <a:pos x="0" y="31"/>
                    </a:cxn>
                    <a:cxn ang="0">
                      <a:pos x="0" y="34"/>
                    </a:cxn>
                    <a:cxn ang="0">
                      <a:pos x="4" y="38"/>
                    </a:cxn>
                    <a:cxn ang="0">
                      <a:pos x="7" y="42"/>
                    </a:cxn>
                    <a:cxn ang="0">
                      <a:pos x="15" y="46"/>
                    </a:cxn>
                    <a:cxn ang="0">
                      <a:pos x="26" y="50"/>
                    </a:cxn>
                    <a:cxn ang="0">
                      <a:pos x="38" y="53"/>
                    </a:cxn>
                    <a:cxn ang="0">
                      <a:pos x="49" y="57"/>
                    </a:cxn>
                    <a:cxn ang="0">
                      <a:pos x="64" y="57"/>
                    </a:cxn>
                    <a:cxn ang="0">
                      <a:pos x="79" y="61"/>
                    </a:cxn>
                    <a:cxn ang="0">
                      <a:pos x="98" y="61"/>
                    </a:cxn>
                    <a:cxn ang="0">
                      <a:pos x="113" y="61"/>
                    </a:cxn>
                    <a:cxn ang="0">
                      <a:pos x="132" y="61"/>
                    </a:cxn>
                    <a:cxn ang="0">
                      <a:pos x="147" y="61"/>
                    </a:cxn>
                    <a:cxn ang="0">
                      <a:pos x="166" y="57"/>
                    </a:cxn>
                    <a:cxn ang="0">
                      <a:pos x="177" y="57"/>
                    </a:cxn>
                    <a:cxn ang="0">
                      <a:pos x="192" y="53"/>
                    </a:cxn>
                    <a:cxn ang="0">
                      <a:pos x="203" y="50"/>
                    </a:cxn>
                    <a:cxn ang="0">
                      <a:pos x="211" y="46"/>
                    </a:cxn>
                    <a:cxn ang="0">
                      <a:pos x="222" y="42"/>
                    </a:cxn>
                    <a:cxn ang="0">
                      <a:pos x="226" y="38"/>
                    </a:cxn>
                    <a:cxn ang="0">
                      <a:pos x="230" y="34"/>
                    </a:cxn>
                    <a:cxn ang="0">
                      <a:pos x="230" y="31"/>
                    </a:cxn>
                    <a:cxn ang="0">
                      <a:pos x="226" y="27"/>
                    </a:cxn>
                    <a:cxn ang="0">
                      <a:pos x="222" y="19"/>
                    </a:cxn>
                    <a:cxn ang="0">
                      <a:pos x="215" y="15"/>
                    </a:cxn>
                    <a:cxn ang="0">
                      <a:pos x="207" y="12"/>
                    </a:cxn>
                    <a:cxn ang="0">
                      <a:pos x="196" y="12"/>
                    </a:cxn>
                    <a:cxn ang="0">
                      <a:pos x="184" y="8"/>
                    </a:cxn>
                    <a:cxn ang="0">
                      <a:pos x="169" y="4"/>
                    </a:cxn>
                    <a:cxn ang="0">
                      <a:pos x="154" y="4"/>
                    </a:cxn>
                    <a:cxn ang="0">
                      <a:pos x="135" y="0"/>
                    </a:cxn>
                    <a:cxn ang="0">
                      <a:pos x="120" y="0"/>
                    </a:cxn>
                  </a:cxnLst>
                  <a:rect l="0" t="0" r="r" b="b"/>
                  <a:pathLst>
                    <a:path w="230" h="61">
                      <a:moveTo>
                        <a:pt x="113" y="0"/>
                      </a:moveTo>
                      <a:lnTo>
                        <a:pt x="113" y="0"/>
                      </a:lnTo>
                      <a:lnTo>
                        <a:pt x="109" y="0"/>
                      </a:lnTo>
                      <a:lnTo>
                        <a:pt x="102" y="0"/>
                      </a:lnTo>
                      <a:lnTo>
                        <a:pt x="98" y="0"/>
                      </a:lnTo>
                      <a:lnTo>
                        <a:pt x="90" y="0"/>
                      </a:lnTo>
                      <a:lnTo>
                        <a:pt x="87" y="0"/>
                      </a:lnTo>
                      <a:lnTo>
                        <a:pt x="79" y="4"/>
                      </a:lnTo>
                      <a:lnTo>
                        <a:pt x="75" y="4"/>
                      </a:lnTo>
                      <a:lnTo>
                        <a:pt x="68" y="4"/>
                      </a:lnTo>
                      <a:lnTo>
                        <a:pt x="64" y="4"/>
                      </a:lnTo>
                      <a:lnTo>
                        <a:pt x="60" y="4"/>
                      </a:lnTo>
                      <a:lnTo>
                        <a:pt x="53" y="4"/>
                      </a:lnTo>
                      <a:lnTo>
                        <a:pt x="49" y="8"/>
                      </a:lnTo>
                      <a:lnTo>
                        <a:pt x="45" y="8"/>
                      </a:lnTo>
                      <a:lnTo>
                        <a:pt x="41" y="8"/>
                      </a:lnTo>
                      <a:lnTo>
                        <a:pt x="38" y="8"/>
                      </a:lnTo>
                      <a:lnTo>
                        <a:pt x="34" y="12"/>
                      </a:lnTo>
                      <a:lnTo>
                        <a:pt x="30" y="12"/>
                      </a:lnTo>
                      <a:lnTo>
                        <a:pt x="26" y="12"/>
                      </a:lnTo>
                      <a:lnTo>
                        <a:pt x="23" y="12"/>
                      </a:lnTo>
                      <a:lnTo>
                        <a:pt x="19" y="15"/>
                      </a:lnTo>
                      <a:lnTo>
                        <a:pt x="15" y="15"/>
                      </a:lnTo>
                      <a:lnTo>
                        <a:pt x="11" y="15"/>
                      </a:lnTo>
                      <a:lnTo>
                        <a:pt x="11" y="19"/>
                      </a:lnTo>
                      <a:lnTo>
                        <a:pt x="7" y="19"/>
                      </a:lnTo>
                      <a:lnTo>
                        <a:pt x="7" y="19"/>
                      </a:lnTo>
                      <a:lnTo>
                        <a:pt x="4" y="23"/>
                      </a:lnTo>
                      <a:lnTo>
                        <a:pt x="4" y="23"/>
                      </a:lnTo>
                      <a:lnTo>
                        <a:pt x="0" y="27"/>
                      </a:lnTo>
                      <a:lnTo>
                        <a:pt x="0" y="27"/>
                      </a:lnTo>
                      <a:lnTo>
                        <a:pt x="0" y="27"/>
                      </a:lnTo>
                      <a:lnTo>
                        <a:pt x="0" y="31"/>
                      </a:lnTo>
                      <a:lnTo>
                        <a:pt x="0" y="31"/>
                      </a:lnTo>
                      <a:lnTo>
                        <a:pt x="0" y="34"/>
                      </a:lnTo>
                      <a:lnTo>
                        <a:pt x="0" y="34"/>
                      </a:lnTo>
                      <a:lnTo>
                        <a:pt x="0" y="34"/>
                      </a:lnTo>
                      <a:lnTo>
                        <a:pt x="0" y="38"/>
                      </a:lnTo>
                      <a:lnTo>
                        <a:pt x="4" y="38"/>
                      </a:lnTo>
                      <a:lnTo>
                        <a:pt x="4" y="42"/>
                      </a:lnTo>
                      <a:lnTo>
                        <a:pt x="7" y="42"/>
                      </a:lnTo>
                      <a:lnTo>
                        <a:pt x="7" y="42"/>
                      </a:lnTo>
                      <a:lnTo>
                        <a:pt x="11" y="46"/>
                      </a:lnTo>
                      <a:lnTo>
                        <a:pt x="11" y="46"/>
                      </a:lnTo>
                      <a:lnTo>
                        <a:pt x="15" y="46"/>
                      </a:lnTo>
                      <a:lnTo>
                        <a:pt x="19" y="50"/>
                      </a:lnTo>
                      <a:lnTo>
                        <a:pt x="23" y="50"/>
                      </a:lnTo>
                      <a:lnTo>
                        <a:pt x="26" y="50"/>
                      </a:lnTo>
                      <a:lnTo>
                        <a:pt x="30" y="53"/>
                      </a:lnTo>
                      <a:lnTo>
                        <a:pt x="34" y="53"/>
                      </a:lnTo>
                      <a:lnTo>
                        <a:pt x="38" y="53"/>
                      </a:lnTo>
                      <a:lnTo>
                        <a:pt x="41" y="53"/>
                      </a:lnTo>
                      <a:lnTo>
                        <a:pt x="45" y="57"/>
                      </a:lnTo>
                      <a:lnTo>
                        <a:pt x="49" y="57"/>
                      </a:lnTo>
                      <a:lnTo>
                        <a:pt x="53" y="57"/>
                      </a:lnTo>
                      <a:lnTo>
                        <a:pt x="60" y="57"/>
                      </a:lnTo>
                      <a:lnTo>
                        <a:pt x="64" y="57"/>
                      </a:lnTo>
                      <a:lnTo>
                        <a:pt x="68" y="57"/>
                      </a:lnTo>
                      <a:lnTo>
                        <a:pt x="75" y="61"/>
                      </a:lnTo>
                      <a:lnTo>
                        <a:pt x="79" y="61"/>
                      </a:lnTo>
                      <a:lnTo>
                        <a:pt x="87" y="61"/>
                      </a:lnTo>
                      <a:lnTo>
                        <a:pt x="90" y="61"/>
                      </a:lnTo>
                      <a:lnTo>
                        <a:pt x="98" y="61"/>
                      </a:lnTo>
                      <a:lnTo>
                        <a:pt x="102" y="61"/>
                      </a:lnTo>
                      <a:lnTo>
                        <a:pt x="109" y="61"/>
                      </a:lnTo>
                      <a:lnTo>
                        <a:pt x="113" y="61"/>
                      </a:lnTo>
                      <a:lnTo>
                        <a:pt x="120" y="61"/>
                      </a:lnTo>
                      <a:lnTo>
                        <a:pt x="124" y="61"/>
                      </a:lnTo>
                      <a:lnTo>
                        <a:pt x="132" y="61"/>
                      </a:lnTo>
                      <a:lnTo>
                        <a:pt x="135" y="61"/>
                      </a:lnTo>
                      <a:lnTo>
                        <a:pt x="143" y="61"/>
                      </a:lnTo>
                      <a:lnTo>
                        <a:pt x="147" y="61"/>
                      </a:lnTo>
                      <a:lnTo>
                        <a:pt x="154" y="61"/>
                      </a:lnTo>
                      <a:lnTo>
                        <a:pt x="158" y="57"/>
                      </a:lnTo>
                      <a:lnTo>
                        <a:pt x="166" y="57"/>
                      </a:lnTo>
                      <a:lnTo>
                        <a:pt x="169" y="57"/>
                      </a:lnTo>
                      <a:lnTo>
                        <a:pt x="173" y="57"/>
                      </a:lnTo>
                      <a:lnTo>
                        <a:pt x="177" y="57"/>
                      </a:lnTo>
                      <a:lnTo>
                        <a:pt x="184" y="57"/>
                      </a:lnTo>
                      <a:lnTo>
                        <a:pt x="188" y="53"/>
                      </a:lnTo>
                      <a:lnTo>
                        <a:pt x="192" y="53"/>
                      </a:lnTo>
                      <a:lnTo>
                        <a:pt x="196" y="53"/>
                      </a:lnTo>
                      <a:lnTo>
                        <a:pt x="199" y="53"/>
                      </a:lnTo>
                      <a:lnTo>
                        <a:pt x="203" y="50"/>
                      </a:lnTo>
                      <a:lnTo>
                        <a:pt x="207" y="50"/>
                      </a:lnTo>
                      <a:lnTo>
                        <a:pt x="211" y="50"/>
                      </a:lnTo>
                      <a:lnTo>
                        <a:pt x="211" y="46"/>
                      </a:lnTo>
                      <a:lnTo>
                        <a:pt x="215" y="46"/>
                      </a:lnTo>
                      <a:lnTo>
                        <a:pt x="218" y="46"/>
                      </a:lnTo>
                      <a:lnTo>
                        <a:pt x="222" y="42"/>
                      </a:lnTo>
                      <a:lnTo>
                        <a:pt x="222" y="42"/>
                      </a:lnTo>
                      <a:lnTo>
                        <a:pt x="226" y="42"/>
                      </a:lnTo>
                      <a:lnTo>
                        <a:pt x="226" y="38"/>
                      </a:lnTo>
                      <a:lnTo>
                        <a:pt x="226" y="38"/>
                      </a:lnTo>
                      <a:lnTo>
                        <a:pt x="230" y="34"/>
                      </a:lnTo>
                      <a:lnTo>
                        <a:pt x="230" y="34"/>
                      </a:lnTo>
                      <a:lnTo>
                        <a:pt x="230" y="34"/>
                      </a:lnTo>
                      <a:lnTo>
                        <a:pt x="230" y="31"/>
                      </a:lnTo>
                      <a:lnTo>
                        <a:pt x="230" y="31"/>
                      </a:lnTo>
                      <a:lnTo>
                        <a:pt x="230" y="27"/>
                      </a:lnTo>
                      <a:lnTo>
                        <a:pt x="230" y="27"/>
                      </a:lnTo>
                      <a:lnTo>
                        <a:pt x="226" y="27"/>
                      </a:lnTo>
                      <a:lnTo>
                        <a:pt x="226" y="23"/>
                      </a:lnTo>
                      <a:lnTo>
                        <a:pt x="226" y="23"/>
                      </a:lnTo>
                      <a:lnTo>
                        <a:pt x="222" y="19"/>
                      </a:lnTo>
                      <a:lnTo>
                        <a:pt x="222" y="19"/>
                      </a:lnTo>
                      <a:lnTo>
                        <a:pt x="218" y="19"/>
                      </a:lnTo>
                      <a:lnTo>
                        <a:pt x="215" y="15"/>
                      </a:lnTo>
                      <a:lnTo>
                        <a:pt x="211" y="15"/>
                      </a:lnTo>
                      <a:lnTo>
                        <a:pt x="211" y="15"/>
                      </a:lnTo>
                      <a:lnTo>
                        <a:pt x="207" y="12"/>
                      </a:lnTo>
                      <a:lnTo>
                        <a:pt x="203" y="12"/>
                      </a:lnTo>
                      <a:lnTo>
                        <a:pt x="199" y="12"/>
                      </a:lnTo>
                      <a:lnTo>
                        <a:pt x="196" y="12"/>
                      </a:lnTo>
                      <a:lnTo>
                        <a:pt x="192" y="8"/>
                      </a:lnTo>
                      <a:lnTo>
                        <a:pt x="188" y="8"/>
                      </a:lnTo>
                      <a:lnTo>
                        <a:pt x="184" y="8"/>
                      </a:lnTo>
                      <a:lnTo>
                        <a:pt x="177" y="8"/>
                      </a:lnTo>
                      <a:lnTo>
                        <a:pt x="173" y="4"/>
                      </a:lnTo>
                      <a:lnTo>
                        <a:pt x="169" y="4"/>
                      </a:lnTo>
                      <a:lnTo>
                        <a:pt x="166" y="4"/>
                      </a:lnTo>
                      <a:lnTo>
                        <a:pt x="158" y="4"/>
                      </a:lnTo>
                      <a:lnTo>
                        <a:pt x="154" y="4"/>
                      </a:lnTo>
                      <a:lnTo>
                        <a:pt x="147" y="4"/>
                      </a:lnTo>
                      <a:lnTo>
                        <a:pt x="143" y="0"/>
                      </a:lnTo>
                      <a:lnTo>
                        <a:pt x="135" y="0"/>
                      </a:lnTo>
                      <a:lnTo>
                        <a:pt x="132" y="0"/>
                      </a:lnTo>
                      <a:lnTo>
                        <a:pt x="124" y="0"/>
                      </a:lnTo>
                      <a:lnTo>
                        <a:pt x="120" y="0"/>
                      </a:lnTo>
                      <a:lnTo>
                        <a:pt x="113"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91" name="Freeform 142"/>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close/>
                    </a:path>
                  </a:pathLst>
                </a:custGeom>
                <a:solidFill>
                  <a:srgbClr val="E2E2CC"/>
                </a:solidFill>
                <a:ln w="9525">
                  <a:noFill/>
                  <a:round/>
                  <a:headEnd/>
                  <a:tailEnd/>
                </a:ln>
              </p:spPr>
              <p:txBody>
                <a:bodyPr/>
                <a:lstStyle/>
                <a:p>
                  <a:endParaRPr lang="en-US">
                    <a:solidFill>
                      <a:srgbClr val="FFFFFF"/>
                    </a:solidFill>
                  </a:endParaRPr>
                </a:p>
              </p:txBody>
            </p:sp>
            <p:sp>
              <p:nvSpPr>
                <p:cNvPr id="492" name="Freeform 143"/>
                <p:cNvSpPr>
                  <a:spLocks noChangeAspect="1"/>
                </p:cNvSpPr>
                <p:nvPr/>
              </p:nvSpPr>
              <p:spPr bwMode="auto">
                <a:xfrm>
                  <a:off x="766" y="2626"/>
                  <a:ext cx="301" cy="84"/>
                </a:xfrm>
                <a:custGeom>
                  <a:avLst/>
                  <a:gdLst/>
                  <a:ahLst/>
                  <a:cxnLst>
                    <a:cxn ang="0">
                      <a:pos x="301" y="84"/>
                    </a:cxn>
                    <a:cxn ang="0">
                      <a:pos x="0" y="12"/>
                    </a:cxn>
                    <a:cxn ang="0">
                      <a:pos x="0" y="0"/>
                    </a:cxn>
                    <a:cxn ang="0">
                      <a:pos x="271" y="61"/>
                    </a:cxn>
                    <a:cxn ang="0">
                      <a:pos x="301" y="84"/>
                    </a:cxn>
                  </a:cxnLst>
                  <a:rect l="0" t="0" r="r" b="b"/>
                  <a:pathLst>
                    <a:path w="301" h="84">
                      <a:moveTo>
                        <a:pt x="301" y="84"/>
                      </a:moveTo>
                      <a:lnTo>
                        <a:pt x="0" y="12"/>
                      </a:lnTo>
                      <a:lnTo>
                        <a:pt x="0" y="0"/>
                      </a:lnTo>
                      <a:lnTo>
                        <a:pt x="271" y="61"/>
                      </a:lnTo>
                      <a:lnTo>
                        <a:pt x="301" y="8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93" name="Freeform 144"/>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close/>
                    </a:path>
                  </a:pathLst>
                </a:custGeom>
                <a:solidFill>
                  <a:srgbClr val="FCFCE5"/>
                </a:solidFill>
                <a:ln w="9525">
                  <a:noFill/>
                  <a:round/>
                  <a:headEnd/>
                  <a:tailEnd/>
                </a:ln>
              </p:spPr>
              <p:txBody>
                <a:bodyPr/>
                <a:lstStyle/>
                <a:p>
                  <a:endParaRPr lang="en-US">
                    <a:solidFill>
                      <a:srgbClr val="FFFFFF"/>
                    </a:solidFill>
                  </a:endParaRPr>
                </a:p>
              </p:txBody>
            </p:sp>
            <p:sp>
              <p:nvSpPr>
                <p:cNvPr id="494" name="Freeform 145"/>
                <p:cNvSpPr>
                  <a:spLocks noChangeAspect="1"/>
                </p:cNvSpPr>
                <p:nvPr/>
              </p:nvSpPr>
              <p:spPr bwMode="auto">
                <a:xfrm>
                  <a:off x="555" y="2072"/>
                  <a:ext cx="757" cy="566"/>
                </a:xfrm>
                <a:custGeom>
                  <a:avLst/>
                  <a:gdLst/>
                  <a:ahLst/>
                  <a:cxnLst>
                    <a:cxn ang="0">
                      <a:pos x="693" y="11"/>
                    </a:cxn>
                    <a:cxn ang="0">
                      <a:pos x="757" y="379"/>
                    </a:cxn>
                    <a:cxn ang="0">
                      <a:pos x="757" y="383"/>
                    </a:cxn>
                    <a:cxn ang="0">
                      <a:pos x="757" y="387"/>
                    </a:cxn>
                    <a:cxn ang="0">
                      <a:pos x="753" y="387"/>
                    </a:cxn>
                    <a:cxn ang="0">
                      <a:pos x="753" y="391"/>
                    </a:cxn>
                    <a:cxn ang="0">
                      <a:pos x="380" y="566"/>
                    </a:cxn>
                    <a:cxn ang="0">
                      <a:pos x="380" y="566"/>
                    </a:cxn>
                    <a:cxn ang="0">
                      <a:pos x="377" y="566"/>
                    </a:cxn>
                    <a:cxn ang="0">
                      <a:pos x="377" y="566"/>
                    </a:cxn>
                    <a:cxn ang="0">
                      <a:pos x="373" y="566"/>
                    </a:cxn>
                    <a:cxn ang="0">
                      <a:pos x="373" y="566"/>
                    </a:cxn>
                    <a:cxn ang="0">
                      <a:pos x="373" y="566"/>
                    </a:cxn>
                    <a:cxn ang="0">
                      <a:pos x="369" y="566"/>
                    </a:cxn>
                    <a:cxn ang="0">
                      <a:pos x="369" y="566"/>
                    </a:cxn>
                    <a:cxn ang="0">
                      <a:pos x="234" y="566"/>
                    </a:cxn>
                    <a:cxn ang="0">
                      <a:pos x="4" y="497"/>
                    </a:cxn>
                    <a:cxn ang="0">
                      <a:pos x="4" y="497"/>
                    </a:cxn>
                    <a:cxn ang="0">
                      <a:pos x="4" y="497"/>
                    </a:cxn>
                    <a:cxn ang="0">
                      <a:pos x="0" y="493"/>
                    </a:cxn>
                    <a:cxn ang="0">
                      <a:pos x="0" y="493"/>
                    </a:cxn>
                    <a:cxn ang="0">
                      <a:pos x="0" y="493"/>
                    </a:cxn>
                    <a:cxn ang="0">
                      <a:pos x="0" y="490"/>
                    </a:cxn>
                    <a:cxn ang="0">
                      <a:pos x="0" y="490"/>
                    </a:cxn>
                    <a:cxn ang="0">
                      <a:pos x="0" y="490"/>
                    </a:cxn>
                    <a:cxn ang="0">
                      <a:pos x="0" y="224"/>
                    </a:cxn>
                    <a:cxn ang="0">
                      <a:pos x="0" y="224"/>
                    </a:cxn>
                    <a:cxn ang="0">
                      <a:pos x="0" y="220"/>
                    </a:cxn>
                    <a:cxn ang="0">
                      <a:pos x="0" y="220"/>
                    </a:cxn>
                    <a:cxn ang="0">
                      <a:pos x="0" y="216"/>
                    </a:cxn>
                    <a:cxn ang="0">
                      <a:pos x="0" y="216"/>
                    </a:cxn>
                    <a:cxn ang="0">
                      <a:pos x="0" y="216"/>
                    </a:cxn>
                    <a:cxn ang="0">
                      <a:pos x="4" y="216"/>
                    </a:cxn>
                    <a:cxn ang="0">
                      <a:pos x="4" y="212"/>
                    </a:cxn>
                    <a:cxn ang="0">
                      <a:pos x="140" y="156"/>
                    </a:cxn>
                    <a:cxn ang="0">
                      <a:pos x="173" y="91"/>
                    </a:cxn>
                    <a:cxn ang="0">
                      <a:pos x="173" y="87"/>
                    </a:cxn>
                    <a:cxn ang="0">
                      <a:pos x="177" y="87"/>
                    </a:cxn>
                    <a:cxn ang="0">
                      <a:pos x="177" y="83"/>
                    </a:cxn>
                    <a:cxn ang="0">
                      <a:pos x="177" y="83"/>
                    </a:cxn>
                    <a:cxn ang="0">
                      <a:pos x="177" y="83"/>
                    </a:cxn>
                    <a:cxn ang="0">
                      <a:pos x="181" y="83"/>
                    </a:cxn>
                    <a:cxn ang="0">
                      <a:pos x="181" y="80"/>
                    </a:cxn>
                    <a:cxn ang="0">
                      <a:pos x="185" y="80"/>
                    </a:cxn>
                    <a:cxn ang="0">
                      <a:pos x="290" y="45"/>
                    </a:cxn>
                    <a:cxn ang="0">
                      <a:pos x="678" y="0"/>
                    </a:cxn>
                    <a:cxn ang="0">
                      <a:pos x="682" y="0"/>
                    </a:cxn>
                    <a:cxn ang="0">
                      <a:pos x="685" y="0"/>
                    </a:cxn>
                    <a:cxn ang="0">
                      <a:pos x="685" y="0"/>
                    </a:cxn>
                    <a:cxn ang="0">
                      <a:pos x="689" y="4"/>
                    </a:cxn>
                    <a:cxn ang="0">
                      <a:pos x="689" y="4"/>
                    </a:cxn>
                    <a:cxn ang="0">
                      <a:pos x="693" y="4"/>
                    </a:cxn>
                    <a:cxn ang="0">
                      <a:pos x="693" y="7"/>
                    </a:cxn>
                    <a:cxn ang="0">
                      <a:pos x="693" y="11"/>
                    </a:cxn>
                  </a:cxnLst>
                  <a:rect l="0" t="0" r="r" b="b"/>
                  <a:pathLst>
                    <a:path w="757" h="566">
                      <a:moveTo>
                        <a:pt x="693" y="11"/>
                      </a:moveTo>
                      <a:lnTo>
                        <a:pt x="757" y="379"/>
                      </a:lnTo>
                      <a:lnTo>
                        <a:pt x="757" y="383"/>
                      </a:lnTo>
                      <a:lnTo>
                        <a:pt x="757" y="387"/>
                      </a:lnTo>
                      <a:lnTo>
                        <a:pt x="753" y="387"/>
                      </a:lnTo>
                      <a:lnTo>
                        <a:pt x="753" y="391"/>
                      </a:lnTo>
                      <a:lnTo>
                        <a:pt x="380" y="566"/>
                      </a:lnTo>
                      <a:lnTo>
                        <a:pt x="380" y="566"/>
                      </a:lnTo>
                      <a:lnTo>
                        <a:pt x="377" y="566"/>
                      </a:lnTo>
                      <a:lnTo>
                        <a:pt x="377" y="566"/>
                      </a:lnTo>
                      <a:lnTo>
                        <a:pt x="373" y="566"/>
                      </a:lnTo>
                      <a:lnTo>
                        <a:pt x="373" y="566"/>
                      </a:lnTo>
                      <a:lnTo>
                        <a:pt x="373" y="566"/>
                      </a:lnTo>
                      <a:lnTo>
                        <a:pt x="369" y="566"/>
                      </a:lnTo>
                      <a:lnTo>
                        <a:pt x="369" y="566"/>
                      </a:lnTo>
                      <a:lnTo>
                        <a:pt x="234" y="566"/>
                      </a:lnTo>
                      <a:lnTo>
                        <a:pt x="4" y="497"/>
                      </a:lnTo>
                      <a:lnTo>
                        <a:pt x="4" y="497"/>
                      </a:lnTo>
                      <a:lnTo>
                        <a:pt x="4" y="497"/>
                      </a:lnTo>
                      <a:lnTo>
                        <a:pt x="0" y="493"/>
                      </a:lnTo>
                      <a:lnTo>
                        <a:pt x="0" y="493"/>
                      </a:lnTo>
                      <a:lnTo>
                        <a:pt x="0" y="493"/>
                      </a:lnTo>
                      <a:lnTo>
                        <a:pt x="0" y="490"/>
                      </a:lnTo>
                      <a:lnTo>
                        <a:pt x="0" y="490"/>
                      </a:lnTo>
                      <a:lnTo>
                        <a:pt x="0" y="490"/>
                      </a:lnTo>
                      <a:lnTo>
                        <a:pt x="0" y="224"/>
                      </a:lnTo>
                      <a:lnTo>
                        <a:pt x="0" y="224"/>
                      </a:lnTo>
                      <a:lnTo>
                        <a:pt x="0" y="220"/>
                      </a:lnTo>
                      <a:lnTo>
                        <a:pt x="0" y="220"/>
                      </a:lnTo>
                      <a:lnTo>
                        <a:pt x="0" y="216"/>
                      </a:lnTo>
                      <a:lnTo>
                        <a:pt x="0" y="216"/>
                      </a:lnTo>
                      <a:lnTo>
                        <a:pt x="0" y="216"/>
                      </a:lnTo>
                      <a:lnTo>
                        <a:pt x="4" y="216"/>
                      </a:lnTo>
                      <a:lnTo>
                        <a:pt x="4" y="212"/>
                      </a:lnTo>
                      <a:lnTo>
                        <a:pt x="140" y="156"/>
                      </a:lnTo>
                      <a:lnTo>
                        <a:pt x="173" y="91"/>
                      </a:lnTo>
                      <a:lnTo>
                        <a:pt x="173" y="87"/>
                      </a:lnTo>
                      <a:lnTo>
                        <a:pt x="177" y="87"/>
                      </a:lnTo>
                      <a:lnTo>
                        <a:pt x="177" y="83"/>
                      </a:lnTo>
                      <a:lnTo>
                        <a:pt x="177" y="83"/>
                      </a:lnTo>
                      <a:lnTo>
                        <a:pt x="177" y="83"/>
                      </a:lnTo>
                      <a:lnTo>
                        <a:pt x="181" y="83"/>
                      </a:lnTo>
                      <a:lnTo>
                        <a:pt x="181" y="80"/>
                      </a:lnTo>
                      <a:lnTo>
                        <a:pt x="185" y="80"/>
                      </a:lnTo>
                      <a:lnTo>
                        <a:pt x="290" y="45"/>
                      </a:lnTo>
                      <a:lnTo>
                        <a:pt x="678" y="0"/>
                      </a:lnTo>
                      <a:lnTo>
                        <a:pt x="682" y="0"/>
                      </a:lnTo>
                      <a:lnTo>
                        <a:pt x="685" y="0"/>
                      </a:lnTo>
                      <a:lnTo>
                        <a:pt x="685" y="0"/>
                      </a:lnTo>
                      <a:lnTo>
                        <a:pt x="689" y="4"/>
                      </a:lnTo>
                      <a:lnTo>
                        <a:pt x="689" y="4"/>
                      </a:lnTo>
                      <a:lnTo>
                        <a:pt x="693" y="4"/>
                      </a:lnTo>
                      <a:lnTo>
                        <a:pt x="693" y="7"/>
                      </a:lnTo>
                      <a:lnTo>
                        <a:pt x="693"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95" name="Freeform 146"/>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close/>
                    </a:path>
                  </a:pathLst>
                </a:custGeom>
                <a:solidFill>
                  <a:srgbClr val="D8CCA5"/>
                </a:solidFill>
                <a:ln w="9525">
                  <a:noFill/>
                  <a:round/>
                  <a:headEnd/>
                  <a:tailEnd/>
                </a:ln>
              </p:spPr>
              <p:txBody>
                <a:bodyPr/>
                <a:lstStyle/>
                <a:p>
                  <a:endParaRPr lang="en-US">
                    <a:solidFill>
                      <a:srgbClr val="FFFFFF"/>
                    </a:solidFill>
                  </a:endParaRPr>
                </a:p>
              </p:txBody>
            </p:sp>
            <p:sp>
              <p:nvSpPr>
                <p:cNvPr id="496" name="Freeform 147"/>
                <p:cNvSpPr>
                  <a:spLocks noChangeAspect="1"/>
                </p:cNvSpPr>
                <p:nvPr/>
              </p:nvSpPr>
              <p:spPr bwMode="auto">
                <a:xfrm>
                  <a:off x="849" y="2079"/>
                  <a:ext cx="455" cy="551"/>
                </a:xfrm>
                <a:custGeom>
                  <a:avLst/>
                  <a:gdLst/>
                  <a:ahLst/>
                  <a:cxnLst>
                    <a:cxn ang="0">
                      <a:pos x="384" y="0"/>
                    </a:cxn>
                    <a:cxn ang="0">
                      <a:pos x="11" y="42"/>
                    </a:cxn>
                    <a:cxn ang="0">
                      <a:pos x="11" y="42"/>
                    </a:cxn>
                    <a:cxn ang="0">
                      <a:pos x="7" y="46"/>
                    </a:cxn>
                    <a:cxn ang="0">
                      <a:pos x="7" y="46"/>
                    </a:cxn>
                    <a:cxn ang="0">
                      <a:pos x="4" y="46"/>
                    </a:cxn>
                    <a:cxn ang="0">
                      <a:pos x="4" y="50"/>
                    </a:cxn>
                    <a:cxn ang="0">
                      <a:pos x="0" y="50"/>
                    </a:cxn>
                    <a:cxn ang="0">
                      <a:pos x="0" y="54"/>
                    </a:cxn>
                    <a:cxn ang="0">
                      <a:pos x="0" y="54"/>
                    </a:cxn>
                    <a:cxn ang="0">
                      <a:pos x="75" y="540"/>
                    </a:cxn>
                    <a:cxn ang="0">
                      <a:pos x="75" y="540"/>
                    </a:cxn>
                    <a:cxn ang="0">
                      <a:pos x="75" y="543"/>
                    </a:cxn>
                    <a:cxn ang="0">
                      <a:pos x="75" y="547"/>
                    </a:cxn>
                    <a:cxn ang="0">
                      <a:pos x="79" y="547"/>
                    </a:cxn>
                    <a:cxn ang="0">
                      <a:pos x="79" y="547"/>
                    </a:cxn>
                    <a:cxn ang="0">
                      <a:pos x="79" y="551"/>
                    </a:cxn>
                    <a:cxn ang="0">
                      <a:pos x="83" y="551"/>
                    </a:cxn>
                    <a:cxn ang="0">
                      <a:pos x="83" y="551"/>
                    </a:cxn>
                    <a:cxn ang="0">
                      <a:pos x="444" y="384"/>
                    </a:cxn>
                    <a:cxn ang="0">
                      <a:pos x="448" y="380"/>
                    </a:cxn>
                    <a:cxn ang="0">
                      <a:pos x="448" y="380"/>
                    </a:cxn>
                    <a:cxn ang="0">
                      <a:pos x="452" y="380"/>
                    </a:cxn>
                    <a:cxn ang="0">
                      <a:pos x="452" y="376"/>
                    </a:cxn>
                    <a:cxn ang="0">
                      <a:pos x="455" y="376"/>
                    </a:cxn>
                    <a:cxn ang="0">
                      <a:pos x="455" y="376"/>
                    </a:cxn>
                    <a:cxn ang="0">
                      <a:pos x="455" y="372"/>
                    </a:cxn>
                    <a:cxn ang="0">
                      <a:pos x="455" y="372"/>
                    </a:cxn>
                    <a:cxn ang="0">
                      <a:pos x="395" y="8"/>
                    </a:cxn>
                    <a:cxn ang="0">
                      <a:pos x="395" y="8"/>
                    </a:cxn>
                    <a:cxn ang="0">
                      <a:pos x="395" y="4"/>
                    </a:cxn>
                    <a:cxn ang="0">
                      <a:pos x="391" y="4"/>
                    </a:cxn>
                    <a:cxn ang="0">
                      <a:pos x="391" y="0"/>
                    </a:cxn>
                    <a:cxn ang="0">
                      <a:pos x="391" y="0"/>
                    </a:cxn>
                    <a:cxn ang="0">
                      <a:pos x="388" y="0"/>
                    </a:cxn>
                    <a:cxn ang="0">
                      <a:pos x="388" y="0"/>
                    </a:cxn>
                    <a:cxn ang="0">
                      <a:pos x="384" y="0"/>
                    </a:cxn>
                  </a:cxnLst>
                  <a:rect l="0" t="0" r="r" b="b"/>
                  <a:pathLst>
                    <a:path w="455" h="551">
                      <a:moveTo>
                        <a:pt x="384" y="0"/>
                      </a:moveTo>
                      <a:lnTo>
                        <a:pt x="11" y="42"/>
                      </a:lnTo>
                      <a:lnTo>
                        <a:pt x="11" y="42"/>
                      </a:lnTo>
                      <a:lnTo>
                        <a:pt x="7" y="46"/>
                      </a:lnTo>
                      <a:lnTo>
                        <a:pt x="7" y="46"/>
                      </a:lnTo>
                      <a:lnTo>
                        <a:pt x="4" y="46"/>
                      </a:lnTo>
                      <a:lnTo>
                        <a:pt x="4" y="50"/>
                      </a:lnTo>
                      <a:lnTo>
                        <a:pt x="0" y="50"/>
                      </a:lnTo>
                      <a:lnTo>
                        <a:pt x="0" y="54"/>
                      </a:lnTo>
                      <a:lnTo>
                        <a:pt x="0" y="54"/>
                      </a:lnTo>
                      <a:lnTo>
                        <a:pt x="75" y="540"/>
                      </a:lnTo>
                      <a:lnTo>
                        <a:pt x="75" y="540"/>
                      </a:lnTo>
                      <a:lnTo>
                        <a:pt x="75" y="543"/>
                      </a:lnTo>
                      <a:lnTo>
                        <a:pt x="75" y="547"/>
                      </a:lnTo>
                      <a:lnTo>
                        <a:pt x="79" y="547"/>
                      </a:lnTo>
                      <a:lnTo>
                        <a:pt x="79" y="547"/>
                      </a:lnTo>
                      <a:lnTo>
                        <a:pt x="79" y="551"/>
                      </a:lnTo>
                      <a:lnTo>
                        <a:pt x="83" y="551"/>
                      </a:lnTo>
                      <a:lnTo>
                        <a:pt x="83" y="551"/>
                      </a:lnTo>
                      <a:lnTo>
                        <a:pt x="444" y="384"/>
                      </a:lnTo>
                      <a:lnTo>
                        <a:pt x="448" y="380"/>
                      </a:lnTo>
                      <a:lnTo>
                        <a:pt x="448" y="380"/>
                      </a:lnTo>
                      <a:lnTo>
                        <a:pt x="452" y="380"/>
                      </a:lnTo>
                      <a:lnTo>
                        <a:pt x="452" y="376"/>
                      </a:lnTo>
                      <a:lnTo>
                        <a:pt x="455" y="376"/>
                      </a:lnTo>
                      <a:lnTo>
                        <a:pt x="455" y="376"/>
                      </a:lnTo>
                      <a:lnTo>
                        <a:pt x="455" y="372"/>
                      </a:lnTo>
                      <a:lnTo>
                        <a:pt x="455" y="372"/>
                      </a:lnTo>
                      <a:lnTo>
                        <a:pt x="395" y="8"/>
                      </a:lnTo>
                      <a:lnTo>
                        <a:pt x="395" y="8"/>
                      </a:lnTo>
                      <a:lnTo>
                        <a:pt x="395" y="4"/>
                      </a:lnTo>
                      <a:lnTo>
                        <a:pt x="391" y="4"/>
                      </a:lnTo>
                      <a:lnTo>
                        <a:pt x="391" y="0"/>
                      </a:lnTo>
                      <a:lnTo>
                        <a:pt x="391" y="0"/>
                      </a:lnTo>
                      <a:lnTo>
                        <a:pt x="388" y="0"/>
                      </a:lnTo>
                      <a:lnTo>
                        <a:pt x="388" y="0"/>
                      </a:lnTo>
                      <a:lnTo>
                        <a:pt x="384"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97" name="Freeform 148"/>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close/>
                    </a:path>
                  </a:pathLst>
                </a:custGeom>
                <a:solidFill>
                  <a:srgbClr val="000000"/>
                </a:solidFill>
                <a:ln w="9525">
                  <a:noFill/>
                  <a:round/>
                  <a:headEnd/>
                  <a:tailEnd/>
                </a:ln>
              </p:spPr>
              <p:txBody>
                <a:bodyPr/>
                <a:lstStyle/>
                <a:p>
                  <a:endParaRPr lang="en-US">
                    <a:solidFill>
                      <a:srgbClr val="FFFFFF"/>
                    </a:solidFill>
                  </a:endParaRPr>
                </a:p>
              </p:txBody>
            </p:sp>
            <p:sp>
              <p:nvSpPr>
                <p:cNvPr id="498" name="Freeform 149"/>
                <p:cNvSpPr>
                  <a:spLocks noChangeAspect="1"/>
                </p:cNvSpPr>
                <p:nvPr/>
              </p:nvSpPr>
              <p:spPr bwMode="auto">
                <a:xfrm>
                  <a:off x="913" y="2114"/>
                  <a:ext cx="361" cy="413"/>
                </a:xfrm>
                <a:custGeom>
                  <a:avLst/>
                  <a:gdLst/>
                  <a:ahLst/>
                  <a:cxnLst>
                    <a:cxn ang="0">
                      <a:pos x="301" y="0"/>
                    </a:cxn>
                    <a:cxn ang="0">
                      <a:pos x="7" y="41"/>
                    </a:cxn>
                    <a:cxn ang="0">
                      <a:pos x="7" y="41"/>
                    </a:cxn>
                    <a:cxn ang="0">
                      <a:pos x="4" y="41"/>
                    </a:cxn>
                    <a:cxn ang="0">
                      <a:pos x="4" y="41"/>
                    </a:cxn>
                    <a:cxn ang="0">
                      <a:pos x="4" y="41"/>
                    </a:cxn>
                    <a:cxn ang="0">
                      <a:pos x="0" y="41"/>
                    </a:cxn>
                    <a:cxn ang="0">
                      <a:pos x="0" y="45"/>
                    </a:cxn>
                    <a:cxn ang="0">
                      <a:pos x="0" y="45"/>
                    </a:cxn>
                    <a:cxn ang="0">
                      <a:pos x="0" y="45"/>
                    </a:cxn>
                    <a:cxn ang="0">
                      <a:pos x="56" y="402"/>
                    </a:cxn>
                    <a:cxn ang="0">
                      <a:pos x="56" y="406"/>
                    </a:cxn>
                    <a:cxn ang="0">
                      <a:pos x="60" y="406"/>
                    </a:cxn>
                    <a:cxn ang="0">
                      <a:pos x="60" y="410"/>
                    </a:cxn>
                    <a:cxn ang="0">
                      <a:pos x="60" y="410"/>
                    </a:cxn>
                    <a:cxn ang="0">
                      <a:pos x="60" y="410"/>
                    </a:cxn>
                    <a:cxn ang="0">
                      <a:pos x="64" y="410"/>
                    </a:cxn>
                    <a:cxn ang="0">
                      <a:pos x="64" y="413"/>
                    </a:cxn>
                    <a:cxn ang="0">
                      <a:pos x="68" y="410"/>
                    </a:cxn>
                    <a:cxn ang="0">
                      <a:pos x="354" y="296"/>
                    </a:cxn>
                    <a:cxn ang="0">
                      <a:pos x="354" y="296"/>
                    </a:cxn>
                    <a:cxn ang="0">
                      <a:pos x="354" y="296"/>
                    </a:cxn>
                    <a:cxn ang="0">
                      <a:pos x="357" y="296"/>
                    </a:cxn>
                    <a:cxn ang="0">
                      <a:pos x="357" y="292"/>
                    </a:cxn>
                    <a:cxn ang="0">
                      <a:pos x="361" y="292"/>
                    </a:cxn>
                    <a:cxn ang="0">
                      <a:pos x="361" y="292"/>
                    </a:cxn>
                    <a:cxn ang="0">
                      <a:pos x="361" y="288"/>
                    </a:cxn>
                    <a:cxn ang="0">
                      <a:pos x="361" y="288"/>
                    </a:cxn>
                    <a:cxn ang="0">
                      <a:pos x="312" y="7"/>
                    </a:cxn>
                    <a:cxn ang="0">
                      <a:pos x="312" y="7"/>
                    </a:cxn>
                    <a:cxn ang="0">
                      <a:pos x="309" y="7"/>
                    </a:cxn>
                    <a:cxn ang="0">
                      <a:pos x="309" y="3"/>
                    </a:cxn>
                    <a:cxn ang="0">
                      <a:pos x="309" y="3"/>
                    </a:cxn>
                    <a:cxn ang="0">
                      <a:pos x="309" y="3"/>
                    </a:cxn>
                    <a:cxn ang="0">
                      <a:pos x="305" y="0"/>
                    </a:cxn>
                    <a:cxn ang="0">
                      <a:pos x="305" y="0"/>
                    </a:cxn>
                    <a:cxn ang="0">
                      <a:pos x="301" y="0"/>
                    </a:cxn>
                  </a:cxnLst>
                  <a:rect l="0" t="0" r="r" b="b"/>
                  <a:pathLst>
                    <a:path w="361" h="413">
                      <a:moveTo>
                        <a:pt x="301" y="0"/>
                      </a:moveTo>
                      <a:lnTo>
                        <a:pt x="7" y="41"/>
                      </a:lnTo>
                      <a:lnTo>
                        <a:pt x="7" y="41"/>
                      </a:lnTo>
                      <a:lnTo>
                        <a:pt x="4" y="41"/>
                      </a:lnTo>
                      <a:lnTo>
                        <a:pt x="4" y="41"/>
                      </a:lnTo>
                      <a:lnTo>
                        <a:pt x="4" y="41"/>
                      </a:lnTo>
                      <a:lnTo>
                        <a:pt x="0" y="41"/>
                      </a:lnTo>
                      <a:lnTo>
                        <a:pt x="0" y="45"/>
                      </a:lnTo>
                      <a:lnTo>
                        <a:pt x="0" y="45"/>
                      </a:lnTo>
                      <a:lnTo>
                        <a:pt x="0" y="45"/>
                      </a:lnTo>
                      <a:lnTo>
                        <a:pt x="56" y="402"/>
                      </a:lnTo>
                      <a:lnTo>
                        <a:pt x="56" y="406"/>
                      </a:lnTo>
                      <a:lnTo>
                        <a:pt x="60" y="406"/>
                      </a:lnTo>
                      <a:lnTo>
                        <a:pt x="60" y="410"/>
                      </a:lnTo>
                      <a:lnTo>
                        <a:pt x="60" y="410"/>
                      </a:lnTo>
                      <a:lnTo>
                        <a:pt x="60" y="410"/>
                      </a:lnTo>
                      <a:lnTo>
                        <a:pt x="64" y="410"/>
                      </a:lnTo>
                      <a:lnTo>
                        <a:pt x="64" y="413"/>
                      </a:lnTo>
                      <a:lnTo>
                        <a:pt x="68" y="410"/>
                      </a:lnTo>
                      <a:lnTo>
                        <a:pt x="354" y="296"/>
                      </a:lnTo>
                      <a:lnTo>
                        <a:pt x="354" y="296"/>
                      </a:lnTo>
                      <a:lnTo>
                        <a:pt x="354" y="296"/>
                      </a:lnTo>
                      <a:lnTo>
                        <a:pt x="357" y="296"/>
                      </a:lnTo>
                      <a:lnTo>
                        <a:pt x="357" y="292"/>
                      </a:lnTo>
                      <a:lnTo>
                        <a:pt x="361" y="292"/>
                      </a:lnTo>
                      <a:lnTo>
                        <a:pt x="361" y="292"/>
                      </a:lnTo>
                      <a:lnTo>
                        <a:pt x="361" y="288"/>
                      </a:lnTo>
                      <a:lnTo>
                        <a:pt x="361" y="288"/>
                      </a:lnTo>
                      <a:lnTo>
                        <a:pt x="312" y="7"/>
                      </a:lnTo>
                      <a:lnTo>
                        <a:pt x="312" y="7"/>
                      </a:lnTo>
                      <a:lnTo>
                        <a:pt x="309" y="7"/>
                      </a:lnTo>
                      <a:lnTo>
                        <a:pt x="309" y="3"/>
                      </a:lnTo>
                      <a:lnTo>
                        <a:pt x="309" y="3"/>
                      </a:lnTo>
                      <a:lnTo>
                        <a:pt x="309" y="3"/>
                      </a:lnTo>
                      <a:lnTo>
                        <a:pt x="305" y="0"/>
                      </a:lnTo>
                      <a:lnTo>
                        <a:pt x="305" y="0"/>
                      </a:lnTo>
                      <a:lnTo>
                        <a:pt x="301"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499" name="Freeform 150"/>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close/>
                    </a:path>
                  </a:pathLst>
                </a:custGeom>
                <a:solidFill>
                  <a:srgbClr val="00007F"/>
                </a:solidFill>
                <a:ln w="9525">
                  <a:noFill/>
                  <a:round/>
                  <a:headEnd/>
                  <a:tailEnd/>
                </a:ln>
              </p:spPr>
              <p:txBody>
                <a:bodyPr/>
                <a:lstStyle/>
                <a:p>
                  <a:endParaRPr lang="en-US">
                    <a:solidFill>
                      <a:srgbClr val="FFFFFF"/>
                    </a:solidFill>
                  </a:endParaRPr>
                </a:p>
              </p:txBody>
            </p:sp>
            <p:sp>
              <p:nvSpPr>
                <p:cNvPr id="500" name="Freeform 151"/>
                <p:cNvSpPr>
                  <a:spLocks noChangeAspect="1"/>
                </p:cNvSpPr>
                <p:nvPr/>
              </p:nvSpPr>
              <p:spPr bwMode="auto">
                <a:xfrm>
                  <a:off x="917" y="2140"/>
                  <a:ext cx="320" cy="365"/>
                </a:xfrm>
                <a:custGeom>
                  <a:avLst/>
                  <a:gdLst/>
                  <a:ahLst/>
                  <a:cxnLst>
                    <a:cxn ang="0">
                      <a:pos x="52" y="365"/>
                    </a:cxn>
                    <a:cxn ang="0">
                      <a:pos x="320" y="262"/>
                    </a:cxn>
                    <a:cxn ang="0">
                      <a:pos x="320" y="243"/>
                    </a:cxn>
                    <a:cxn ang="0">
                      <a:pos x="320" y="228"/>
                    </a:cxn>
                    <a:cxn ang="0">
                      <a:pos x="320" y="209"/>
                    </a:cxn>
                    <a:cxn ang="0">
                      <a:pos x="320" y="190"/>
                    </a:cxn>
                    <a:cxn ang="0">
                      <a:pos x="316" y="175"/>
                    </a:cxn>
                    <a:cxn ang="0">
                      <a:pos x="316" y="156"/>
                    </a:cxn>
                    <a:cxn ang="0">
                      <a:pos x="312" y="141"/>
                    </a:cxn>
                    <a:cxn ang="0">
                      <a:pos x="308" y="122"/>
                    </a:cxn>
                    <a:cxn ang="0">
                      <a:pos x="308" y="106"/>
                    </a:cxn>
                    <a:cxn ang="0">
                      <a:pos x="305" y="88"/>
                    </a:cxn>
                    <a:cxn ang="0">
                      <a:pos x="301" y="72"/>
                    </a:cxn>
                    <a:cxn ang="0">
                      <a:pos x="297" y="57"/>
                    </a:cxn>
                    <a:cxn ang="0">
                      <a:pos x="290" y="42"/>
                    </a:cxn>
                    <a:cxn ang="0">
                      <a:pos x="286" y="27"/>
                    </a:cxn>
                    <a:cxn ang="0">
                      <a:pos x="282" y="12"/>
                    </a:cxn>
                    <a:cxn ang="0">
                      <a:pos x="274" y="0"/>
                    </a:cxn>
                    <a:cxn ang="0">
                      <a:pos x="271" y="0"/>
                    </a:cxn>
                    <a:cxn ang="0">
                      <a:pos x="263" y="0"/>
                    </a:cxn>
                    <a:cxn ang="0">
                      <a:pos x="256" y="0"/>
                    </a:cxn>
                    <a:cxn ang="0">
                      <a:pos x="252" y="0"/>
                    </a:cxn>
                    <a:cxn ang="0">
                      <a:pos x="244" y="0"/>
                    </a:cxn>
                    <a:cxn ang="0">
                      <a:pos x="237" y="0"/>
                    </a:cxn>
                    <a:cxn ang="0">
                      <a:pos x="233" y="0"/>
                    </a:cxn>
                    <a:cxn ang="0">
                      <a:pos x="226" y="0"/>
                    </a:cxn>
                    <a:cxn ang="0">
                      <a:pos x="218" y="4"/>
                    </a:cxn>
                    <a:cxn ang="0">
                      <a:pos x="210" y="4"/>
                    </a:cxn>
                    <a:cxn ang="0">
                      <a:pos x="203" y="4"/>
                    </a:cxn>
                    <a:cxn ang="0">
                      <a:pos x="195" y="4"/>
                    </a:cxn>
                    <a:cxn ang="0">
                      <a:pos x="188" y="4"/>
                    </a:cxn>
                    <a:cxn ang="0">
                      <a:pos x="180" y="8"/>
                    </a:cxn>
                    <a:cxn ang="0">
                      <a:pos x="173" y="8"/>
                    </a:cxn>
                    <a:cxn ang="0">
                      <a:pos x="165" y="8"/>
                    </a:cxn>
                    <a:cxn ang="0">
                      <a:pos x="158" y="8"/>
                    </a:cxn>
                    <a:cxn ang="0">
                      <a:pos x="146" y="12"/>
                    </a:cxn>
                    <a:cxn ang="0">
                      <a:pos x="139" y="12"/>
                    </a:cxn>
                    <a:cxn ang="0">
                      <a:pos x="131" y="15"/>
                    </a:cxn>
                    <a:cxn ang="0">
                      <a:pos x="120" y="15"/>
                    </a:cxn>
                    <a:cxn ang="0">
                      <a:pos x="113" y="19"/>
                    </a:cxn>
                    <a:cxn ang="0">
                      <a:pos x="101" y="19"/>
                    </a:cxn>
                    <a:cxn ang="0">
                      <a:pos x="90" y="23"/>
                    </a:cxn>
                    <a:cxn ang="0">
                      <a:pos x="82" y="23"/>
                    </a:cxn>
                    <a:cxn ang="0">
                      <a:pos x="71" y="27"/>
                    </a:cxn>
                    <a:cxn ang="0">
                      <a:pos x="60" y="27"/>
                    </a:cxn>
                    <a:cxn ang="0">
                      <a:pos x="49" y="31"/>
                    </a:cxn>
                    <a:cxn ang="0">
                      <a:pos x="37" y="34"/>
                    </a:cxn>
                    <a:cxn ang="0">
                      <a:pos x="26" y="34"/>
                    </a:cxn>
                    <a:cxn ang="0">
                      <a:pos x="11" y="38"/>
                    </a:cxn>
                    <a:cxn ang="0">
                      <a:pos x="0" y="42"/>
                    </a:cxn>
                    <a:cxn ang="0">
                      <a:pos x="52" y="365"/>
                    </a:cxn>
                  </a:cxnLst>
                  <a:rect l="0" t="0" r="r" b="b"/>
                  <a:pathLst>
                    <a:path w="320" h="365">
                      <a:moveTo>
                        <a:pt x="52" y="365"/>
                      </a:moveTo>
                      <a:lnTo>
                        <a:pt x="320" y="262"/>
                      </a:lnTo>
                      <a:lnTo>
                        <a:pt x="320" y="243"/>
                      </a:lnTo>
                      <a:lnTo>
                        <a:pt x="320" y="228"/>
                      </a:lnTo>
                      <a:lnTo>
                        <a:pt x="320" y="209"/>
                      </a:lnTo>
                      <a:lnTo>
                        <a:pt x="320" y="190"/>
                      </a:lnTo>
                      <a:lnTo>
                        <a:pt x="316" y="175"/>
                      </a:lnTo>
                      <a:lnTo>
                        <a:pt x="316" y="156"/>
                      </a:lnTo>
                      <a:lnTo>
                        <a:pt x="312" y="141"/>
                      </a:lnTo>
                      <a:lnTo>
                        <a:pt x="308" y="122"/>
                      </a:lnTo>
                      <a:lnTo>
                        <a:pt x="308" y="106"/>
                      </a:lnTo>
                      <a:lnTo>
                        <a:pt x="305" y="88"/>
                      </a:lnTo>
                      <a:lnTo>
                        <a:pt x="301" y="72"/>
                      </a:lnTo>
                      <a:lnTo>
                        <a:pt x="297" y="57"/>
                      </a:lnTo>
                      <a:lnTo>
                        <a:pt x="290" y="42"/>
                      </a:lnTo>
                      <a:lnTo>
                        <a:pt x="286" y="27"/>
                      </a:lnTo>
                      <a:lnTo>
                        <a:pt x="282" y="12"/>
                      </a:lnTo>
                      <a:lnTo>
                        <a:pt x="274" y="0"/>
                      </a:lnTo>
                      <a:lnTo>
                        <a:pt x="271" y="0"/>
                      </a:lnTo>
                      <a:lnTo>
                        <a:pt x="263" y="0"/>
                      </a:lnTo>
                      <a:lnTo>
                        <a:pt x="256" y="0"/>
                      </a:lnTo>
                      <a:lnTo>
                        <a:pt x="252" y="0"/>
                      </a:lnTo>
                      <a:lnTo>
                        <a:pt x="244" y="0"/>
                      </a:lnTo>
                      <a:lnTo>
                        <a:pt x="237" y="0"/>
                      </a:lnTo>
                      <a:lnTo>
                        <a:pt x="233" y="0"/>
                      </a:lnTo>
                      <a:lnTo>
                        <a:pt x="226" y="0"/>
                      </a:lnTo>
                      <a:lnTo>
                        <a:pt x="218" y="4"/>
                      </a:lnTo>
                      <a:lnTo>
                        <a:pt x="210" y="4"/>
                      </a:lnTo>
                      <a:lnTo>
                        <a:pt x="203" y="4"/>
                      </a:lnTo>
                      <a:lnTo>
                        <a:pt x="195" y="4"/>
                      </a:lnTo>
                      <a:lnTo>
                        <a:pt x="188" y="4"/>
                      </a:lnTo>
                      <a:lnTo>
                        <a:pt x="180" y="8"/>
                      </a:lnTo>
                      <a:lnTo>
                        <a:pt x="173" y="8"/>
                      </a:lnTo>
                      <a:lnTo>
                        <a:pt x="165" y="8"/>
                      </a:lnTo>
                      <a:lnTo>
                        <a:pt x="158" y="8"/>
                      </a:lnTo>
                      <a:lnTo>
                        <a:pt x="146" y="12"/>
                      </a:lnTo>
                      <a:lnTo>
                        <a:pt x="139" y="12"/>
                      </a:lnTo>
                      <a:lnTo>
                        <a:pt x="131" y="15"/>
                      </a:lnTo>
                      <a:lnTo>
                        <a:pt x="120" y="15"/>
                      </a:lnTo>
                      <a:lnTo>
                        <a:pt x="113" y="19"/>
                      </a:lnTo>
                      <a:lnTo>
                        <a:pt x="101" y="19"/>
                      </a:lnTo>
                      <a:lnTo>
                        <a:pt x="90" y="23"/>
                      </a:lnTo>
                      <a:lnTo>
                        <a:pt x="82" y="23"/>
                      </a:lnTo>
                      <a:lnTo>
                        <a:pt x="71" y="27"/>
                      </a:lnTo>
                      <a:lnTo>
                        <a:pt x="60" y="27"/>
                      </a:lnTo>
                      <a:lnTo>
                        <a:pt x="49" y="31"/>
                      </a:lnTo>
                      <a:lnTo>
                        <a:pt x="37" y="34"/>
                      </a:lnTo>
                      <a:lnTo>
                        <a:pt x="26" y="34"/>
                      </a:lnTo>
                      <a:lnTo>
                        <a:pt x="11" y="38"/>
                      </a:lnTo>
                      <a:lnTo>
                        <a:pt x="0" y="42"/>
                      </a:lnTo>
                      <a:lnTo>
                        <a:pt x="52" y="365"/>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01" name="Freeform 152"/>
                <p:cNvSpPr>
                  <a:spLocks noChangeAspect="1"/>
                </p:cNvSpPr>
                <p:nvPr/>
              </p:nvSpPr>
              <p:spPr bwMode="auto">
                <a:xfrm>
                  <a:off x="917" y="2417"/>
                  <a:ext cx="384" cy="171"/>
                </a:xfrm>
                <a:custGeom>
                  <a:avLst/>
                  <a:gdLst/>
                  <a:ahLst/>
                  <a:cxnLst>
                    <a:cxn ang="0">
                      <a:pos x="3" y="167"/>
                    </a:cxn>
                    <a:cxn ang="0">
                      <a:pos x="0" y="164"/>
                    </a:cxn>
                    <a:cxn ang="0">
                      <a:pos x="380" y="0"/>
                    </a:cxn>
                    <a:cxn ang="0">
                      <a:pos x="384" y="8"/>
                    </a:cxn>
                    <a:cxn ang="0">
                      <a:pos x="3" y="171"/>
                    </a:cxn>
                    <a:cxn ang="0">
                      <a:pos x="3" y="167"/>
                    </a:cxn>
                  </a:cxnLst>
                  <a:rect l="0" t="0" r="r" b="b"/>
                  <a:pathLst>
                    <a:path w="384" h="171">
                      <a:moveTo>
                        <a:pt x="3" y="167"/>
                      </a:moveTo>
                      <a:lnTo>
                        <a:pt x="0" y="164"/>
                      </a:lnTo>
                      <a:lnTo>
                        <a:pt x="380" y="0"/>
                      </a:lnTo>
                      <a:lnTo>
                        <a:pt x="384" y="8"/>
                      </a:lnTo>
                      <a:lnTo>
                        <a:pt x="3" y="171"/>
                      </a:lnTo>
                      <a:lnTo>
                        <a:pt x="3" y="167"/>
                      </a:lnTo>
                      <a:close/>
                    </a:path>
                  </a:pathLst>
                </a:custGeom>
                <a:solidFill>
                  <a:srgbClr val="77774C"/>
                </a:solidFill>
                <a:ln w="9525">
                  <a:noFill/>
                  <a:round/>
                  <a:headEnd/>
                  <a:tailEnd/>
                </a:ln>
              </p:spPr>
              <p:txBody>
                <a:bodyPr/>
                <a:lstStyle/>
                <a:p>
                  <a:endParaRPr lang="en-US">
                    <a:solidFill>
                      <a:srgbClr val="FFFFFF"/>
                    </a:solidFill>
                  </a:endParaRPr>
                </a:p>
              </p:txBody>
            </p:sp>
            <p:sp>
              <p:nvSpPr>
                <p:cNvPr id="502" name="Freeform 153"/>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close/>
                    </a:path>
                  </a:pathLst>
                </a:custGeom>
                <a:solidFill>
                  <a:srgbClr val="FFFF00"/>
                </a:solidFill>
                <a:ln w="9525">
                  <a:noFill/>
                  <a:round/>
                  <a:headEnd/>
                  <a:tailEnd/>
                </a:ln>
              </p:spPr>
              <p:txBody>
                <a:bodyPr/>
                <a:lstStyle/>
                <a:p>
                  <a:endParaRPr lang="en-US">
                    <a:solidFill>
                      <a:srgbClr val="FFFFFF"/>
                    </a:solidFill>
                  </a:endParaRPr>
                </a:p>
              </p:txBody>
            </p:sp>
            <p:sp>
              <p:nvSpPr>
                <p:cNvPr id="503" name="Freeform 154"/>
                <p:cNvSpPr>
                  <a:spLocks noChangeAspect="1"/>
                </p:cNvSpPr>
                <p:nvPr/>
              </p:nvSpPr>
              <p:spPr bwMode="auto">
                <a:xfrm>
                  <a:off x="1052" y="2520"/>
                  <a:ext cx="11" cy="11"/>
                </a:xfrm>
                <a:custGeom>
                  <a:avLst/>
                  <a:gdLst/>
                  <a:ahLst/>
                  <a:cxnLst>
                    <a:cxn ang="0">
                      <a:pos x="11" y="7"/>
                    </a:cxn>
                    <a:cxn ang="0">
                      <a:pos x="11" y="0"/>
                    </a:cxn>
                    <a:cxn ang="0">
                      <a:pos x="0" y="4"/>
                    </a:cxn>
                    <a:cxn ang="0">
                      <a:pos x="0" y="11"/>
                    </a:cxn>
                    <a:cxn ang="0">
                      <a:pos x="11" y="7"/>
                    </a:cxn>
                  </a:cxnLst>
                  <a:rect l="0" t="0" r="r" b="b"/>
                  <a:pathLst>
                    <a:path w="11" h="11">
                      <a:moveTo>
                        <a:pt x="11" y="7"/>
                      </a:moveTo>
                      <a:lnTo>
                        <a:pt x="11" y="0"/>
                      </a:lnTo>
                      <a:lnTo>
                        <a:pt x="0" y="4"/>
                      </a:lnTo>
                      <a:lnTo>
                        <a:pt x="0" y="11"/>
                      </a:lnTo>
                      <a:lnTo>
                        <a:pt x="11"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04" name="Line 155"/>
                <p:cNvSpPr>
                  <a:spLocks noChangeAspect="1" noChangeShapeType="1"/>
                </p:cNvSpPr>
                <p:nvPr/>
              </p:nvSpPr>
              <p:spPr bwMode="auto">
                <a:xfrm>
                  <a:off x="736" y="2155"/>
                  <a:ext cx="64" cy="483"/>
                </a:xfrm>
                <a:prstGeom prst="line">
                  <a:avLst/>
                </a:prstGeom>
                <a:noFill/>
                <a:ln w="6350">
                  <a:solidFill>
                    <a:srgbClr val="000000"/>
                  </a:solidFill>
                  <a:round/>
                  <a:headEnd/>
                  <a:tailEnd/>
                </a:ln>
              </p:spPr>
              <p:txBody>
                <a:bodyPr/>
                <a:lstStyle/>
                <a:p>
                  <a:endParaRPr lang="en-US">
                    <a:solidFill>
                      <a:srgbClr val="FFFFFF"/>
                    </a:solidFill>
                  </a:endParaRPr>
                </a:p>
              </p:txBody>
            </p:sp>
            <p:sp>
              <p:nvSpPr>
                <p:cNvPr id="505" name="Freeform 156"/>
                <p:cNvSpPr>
                  <a:spLocks noChangeAspect="1"/>
                </p:cNvSpPr>
                <p:nvPr/>
              </p:nvSpPr>
              <p:spPr bwMode="auto">
                <a:xfrm>
                  <a:off x="555" y="2231"/>
                  <a:ext cx="192" cy="391"/>
                </a:xfrm>
                <a:custGeom>
                  <a:avLst/>
                  <a:gdLst/>
                  <a:ahLst/>
                  <a:cxnLst>
                    <a:cxn ang="0">
                      <a:pos x="140" y="0"/>
                    </a:cxn>
                    <a:cxn ang="0">
                      <a:pos x="192" y="391"/>
                    </a:cxn>
                    <a:cxn ang="0">
                      <a:pos x="12" y="338"/>
                    </a:cxn>
                    <a:cxn ang="0">
                      <a:pos x="8" y="334"/>
                    </a:cxn>
                    <a:cxn ang="0">
                      <a:pos x="8" y="334"/>
                    </a:cxn>
                    <a:cxn ang="0">
                      <a:pos x="4" y="334"/>
                    </a:cxn>
                    <a:cxn ang="0">
                      <a:pos x="4" y="331"/>
                    </a:cxn>
                    <a:cxn ang="0">
                      <a:pos x="4" y="331"/>
                    </a:cxn>
                    <a:cxn ang="0">
                      <a:pos x="0" y="331"/>
                    </a:cxn>
                    <a:cxn ang="0">
                      <a:pos x="0" y="327"/>
                    </a:cxn>
                    <a:cxn ang="0">
                      <a:pos x="0" y="327"/>
                    </a:cxn>
                    <a:cxn ang="0">
                      <a:pos x="0" y="65"/>
                    </a:cxn>
                    <a:cxn ang="0">
                      <a:pos x="0" y="61"/>
                    </a:cxn>
                    <a:cxn ang="0">
                      <a:pos x="0" y="61"/>
                    </a:cxn>
                    <a:cxn ang="0">
                      <a:pos x="4" y="57"/>
                    </a:cxn>
                    <a:cxn ang="0">
                      <a:pos x="4" y="57"/>
                    </a:cxn>
                    <a:cxn ang="0">
                      <a:pos x="140" y="0"/>
                    </a:cxn>
                  </a:cxnLst>
                  <a:rect l="0" t="0" r="r" b="b"/>
                  <a:pathLst>
                    <a:path w="192" h="391">
                      <a:moveTo>
                        <a:pt x="140" y="0"/>
                      </a:moveTo>
                      <a:lnTo>
                        <a:pt x="192" y="391"/>
                      </a:lnTo>
                      <a:lnTo>
                        <a:pt x="12" y="338"/>
                      </a:lnTo>
                      <a:lnTo>
                        <a:pt x="8" y="334"/>
                      </a:lnTo>
                      <a:lnTo>
                        <a:pt x="8" y="334"/>
                      </a:lnTo>
                      <a:lnTo>
                        <a:pt x="4" y="334"/>
                      </a:lnTo>
                      <a:lnTo>
                        <a:pt x="4" y="331"/>
                      </a:lnTo>
                      <a:lnTo>
                        <a:pt x="4" y="331"/>
                      </a:lnTo>
                      <a:lnTo>
                        <a:pt x="0" y="331"/>
                      </a:lnTo>
                      <a:lnTo>
                        <a:pt x="0" y="327"/>
                      </a:lnTo>
                      <a:lnTo>
                        <a:pt x="0" y="327"/>
                      </a:lnTo>
                      <a:lnTo>
                        <a:pt x="0" y="65"/>
                      </a:lnTo>
                      <a:lnTo>
                        <a:pt x="0" y="61"/>
                      </a:lnTo>
                      <a:lnTo>
                        <a:pt x="0" y="61"/>
                      </a:lnTo>
                      <a:lnTo>
                        <a:pt x="4" y="57"/>
                      </a:lnTo>
                      <a:lnTo>
                        <a:pt x="4" y="57"/>
                      </a:lnTo>
                      <a:lnTo>
                        <a:pt x="140" y="0"/>
                      </a:lnTo>
                      <a:close/>
                    </a:path>
                  </a:pathLst>
                </a:custGeom>
                <a:solidFill>
                  <a:srgbClr val="E2E2CC"/>
                </a:solidFill>
                <a:ln w="9525">
                  <a:noFill/>
                  <a:round/>
                  <a:headEnd/>
                  <a:tailEnd/>
                </a:ln>
              </p:spPr>
              <p:txBody>
                <a:bodyPr/>
                <a:lstStyle/>
                <a:p>
                  <a:endParaRPr lang="en-US">
                    <a:solidFill>
                      <a:srgbClr val="FFFFFF"/>
                    </a:solidFill>
                  </a:endParaRPr>
                </a:p>
              </p:txBody>
            </p:sp>
            <p:sp>
              <p:nvSpPr>
                <p:cNvPr id="506" name="Freeform 157"/>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close/>
                    </a:path>
                  </a:pathLst>
                </a:custGeom>
                <a:solidFill>
                  <a:srgbClr val="DDDDCC"/>
                </a:solidFill>
                <a:ln w="9525">
                  <a:noFill/>
                  <a:round/>
                  <a:headEnd/>
                  <a:tailEnd/>
                </a:ln>
              </p:spPr>
              <p:txBody>
                <a:bodyPr/>
                <a:lstStyle/>
                <a:p>
                  <a:endParaRPr lang="en-US">
                    <a:solidFill>
                      <a:srgbClr val="FFFFFF"/>
                    </a:solidFill>
                  </a:endParaRPr>
                </a:p>
              </p:txBody>
            </p:sp>
            <p:sp>
              <p:nvSpPr>
                <p:cNvPr id="507" name="Freeform 158"/>
                <p:cNvSpPr>
                  <a:spLocks noChangeAspect="1"/>
                </p:cNvSpPr>
                <p:nvPr/>
              </p:nvSpPr>
              <p:spPr bwMode="auto">
                <a:xfrm>
                  <a:off x="932" y="2486"/>
                  <a:ext cx="323" cy="159"/>
                </a:xfrm>
                <a:custGeom>
                  <a:avLst/>
                  <a:gdLst/>
                  <a:ahLst/>
                  <a:cxnLst>
                    <a:cxn ang="0">
                      <a:pos x="320" y="0"/>
                    </a:cxn>
                    <a:cxn ang="0">
                      <a:pos x="323" y="22"/>
                    </a:cxn>
                    <a:cxn ang="0">
                      <a:pos x="64" y="159"/>
                    </a:cxn>
                    <a:cxn ang="0">
                      <a:pos x="0" y="152"/>
                    </a:cxn>
                    <a:cxn ang="0">
                      <a:pos x="320" y="0"/>
                    </a:cxn>
                  </a:cxnLst>
                  <a:rect l="0" t="0" r="r" b="b"/>
                  <a:pathLst>
                    <a:path w="323" h="159">
                      <a:moveTo>
                        <a:pt x="320" y="0"/>
                      </a:moveTo>
                      <a:lnTo>
                        <a:pt x="323" y="22"/>
                      </a:lnTo>
                      <a:lnTo>
                        <a:pt x="64" y="159"/>
                      </a:lnTo>
                      <a:lnTo>
                        <a:pt x="0" y="152"/>
                      </a:lnTo>
                      <a:lnTo>
                        <a:pt x="320"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08" name="Freeform 159"/>
                <p:cNvSpPr>
                  <a:spLocks noChangeAspect="1"/>
                </p:cNvSpPr>
                <p:nvPr/>
              </p:nvSpPr>
              <p:spPr bwMode="auto">
                <a:xfrm>
                  <a:off x="992" y="2489"/>
                  <a:ext cx="263" cy="152"/>
                </a:xfrm>
                <a:custGeom>
                  <a:avLst/>
                  <a:gdLst/>
                  <a:ahLst/>
                  <a:cxnLst>
                    <a:cxn ang="0">
                      <a:pos x="263" y="23"/>
                    </a:cxn>
                    <a:cxn ang="0">
                      <a:pos x="4" y="152"/>
                    </a:cxn>
                    <a:cxn ang="0">
                      <a:pos x="0" y="122"/>
                    </a:cxn>
                    <a:cxn ang="0">
                      <a:pos x="260" y="0"/>
                    </a:cxn>
                    <a:cxn ang="0">
                      <a:pos x="263" y="23"/>
                    </a:cxn>
                  </a:cxnLst>
                  <a:rect l="0" t="0" r="r" b="b"/>
                  <a:pathLst>
                    <a:path w="263" h="152">
                      <a:moveTo>
                        <a:pt x="263" y="23"/>
                      </a:moveTo>
                      <a:lnTo>
                        <a:pt x="4" y="152"/>
                      </a:lnTo>
                      <a:lnTo>
                        <a:pt x="0" y="122"/>
                      </a:lnTo>
                      <a:lnTo>
                        <a:pt x="260" y="0"/>
                      </a:lnTo>
                      <a:lnTo>
                        <a:pt x="263" y="23"/>
                      </a:lnTo>
                      <a:close/>
                    </a:path>
                  </a:pathLst>
                </a:custGeom>
                <a:solidFill>
                  <a:srgbClr val="EFEFDD"/>
                </a:solidFill>
                <a:ln w="9525">
                  <a:noFill/>
                  <a:round/>
                  <a:headEnd/>
                  <a:tailEnd/>
                </a:ln>
              </p:spPr>
              <p:txBody>
                <a:bodyPr/>
                <a:lstStyle/>
                <a:p>
                  <a:endParaRPr lang="en-US">
                    <a:solidFill>
                      <a:srgbClr val="FFFFFF"/>
                    </a:solidFill>
                  </a:endParaRPr>
                </a:p>
              </p:txBody>
            </p:sp>
            <p:sp>
              <p:nvSpPr>
                <p:cNvPr id="509" name="Freeform 160"/>
                <p:cNvSpPr>
                  <a:spLocks noChangeAspect="1"/>
                </p:cNvSpPr>
                <p:nvPr/>
              </p:nvSpPr>
              <p:spPr bwMode="auto">
                <a:xfrm>
                  <a:off x="962" y="2903"/>
                  <a:ext cx="877" cy="403"/>
                </a:xfrm>
                <a:custGeom>
                  <a:avLst/>
                  <a:gdLst/>
                  <a:ahLst/>
                  <a:cxnLst>
                    <a:cxn ang="0">
                      <a:pos x="4" y="179"/>
                    </a:cxn>
                    <a:cxn ang="0">
                      <a:pos x="0" y="179"/>
                    </a:cxn>
                    <a:cxn ang="0">
                      <a:pos x="0" y="183"/>
                    </a:cxn>
                    <a:cxn ang="0">
                      <a:pos x="0" y="183"/>
                    </a:cxn>
                    <a:cxn ang="0">
                      <a:pos x="0" y="186"/>
                    </a:cxn>
                    <a:cxn ang="0">
                      <a:pos x="0" y="224"/>
                    </a:cxn>
                    <a:cxn ang="0">
                      <a:pos x="0" y="228"/>
                    </a:cxn>
                    <a:cxn ang="0">
                      <a:pos x="0" y="228"/>
                    </a:cxn>
                    <a:cxn ang="0">
                      <a:pos x="0" y="232"/>
                    </a:cxn>
                    <a:cxn ang="0">
                      <a:pos x="4" y="232"/>
                    </a:cxn>
                    <a:cxn ang="0">
                      <a:pos x="139" y="353"/>
                    </a:cxn>
                    <a:cxn ang="0">
                      <a:pos x="211" y="403"/>
                    </a:cxn>
                    <a:cxn ang="0">
                      <a:pos x="873" y="186"/>
                    </a:cxn>
                    <a:cxn ang="0">
                      <a:pos x="877" y="183"/>
                    </a:cxn>
                    <a:cxn ang="0">
                      <a:pos x="877" y="179"/>
                    </a:cxn>
                    <a:cxn ang="0">
                      <a:pos x="877" y="171"/>
                    </a:cxn>
                    <a:cxn ang="0">
                      <a:pos x="873" y="167"/>
                    </a:cxn>
                    <a:cxn ang="0">
                      <a:pos x="651" y="4"/>
                    </a:cxn>
                    <a:cxn ang="0">
                      <a:pos x="647" y="0"/>
                    </a:cxn>
                    <a:cxn ang="0">
                      <a:pos x="647" y="0"/>
                    </a:cxn>
                    <a:cxn ang="0">
                      <a:pos x="644" y="0"/>
                    </a:cxn>
                    <a:cxn ang="0">
                      <a:pos x="640" y="0"/>
                    </a:cxn>
                    <a:cxn ang="0">
                      <a:pos x="640" y="0"/>
                    </a:cxn>
                    <a:cxn ang="0">
                      <a:pos x="636" y="0"/>
                    </a:cxn>
                    <a:cxn ang="0">
                      <a:pos x="632" y="4"/>
                    </a:cxn>
                    <a:cxn ang="0">
                      <a:pos x="628" y="4"/>
                    </a:cxn>
                    <a:cxn ang="0">
                      <a:pos x="4" y="179"/>
                    </a:cxn>
                  </a:cxnLst>
                  <a:rect l="0" t="0" r="r" b="b"/>
                  <a:pathLst>
                    <a:path w="877" h="403">
                      <a:moveTo>
                        <a:pt x="4" y="179"/>
                      </a:moveTo>
                      <a:lnTo>
                        <a:pt x="0" y="179"/>
                      </a:lnTo>
                      <a:lnTo>
                        <a:pt x="0" y="183"/>
                      </a:lnTo>
                      <a:lnTo>
                        <a:pt x="0" y="183"/>
                      </a:lnTo>
                      <a:lnTo>
                        <a:pt x="0" y="186"/>
                      </a:lnTo>
                      <a:lnTo>
                        <a:pt x="0" y="224"/>
                      </a:lnTo>
                      <a:lnTo>
                        <a:pt x="0" y="228"/>
                      </a:lnTo>
                      <a:lnTo>
                        <a:pt x="0" y="228"/>
                      </a:lnTo>
                      <a:lnTo>
                        <a:pt x="0" y="232"/>
                      </a:lnTo>
                      <a:lnTo>
                        <a:pt x="4" y="232"/>
                      </a:lnTo>
                      <a:lnTo>
                        <a:pt x="139" y="353"/>
                      </a:lnTo>
                      <a:lnTo>
                        <a:pt x="211" y="403"/>
                      </a:lnTo>
                      <a:lnTo>
                        <a:pt x="873" y="186"/>
                      </a:lnTo>
                      <a:lnTo>
                        <a:pt x="877" y="183"/>
                      </a:lnTo>
                      <a:lnTo>
                        <a:pt x="877" y="179"/>
                      </a:lnTo>
                      <a:lnTo>
                        <a:pt x="877" y="171"/>
                      </a:lnTo>
                      <a:lnTo>
                        <a:pt x="873" y="167"/>
                      </a:lnTo>
                      <a:lnTo>
                        <a:pt x="651" y="4"/>
                      </a:lnTo>
                      <a:lnTo>
                        <a:pt x="647" y="0"/>
                      </a:lnTo>
                      <a:lnTo>
                        <a:pt x="647" y="0"/>
                      </a:lnTo>
                      <a:lnTo>
                        <a:pt x="644" y="0"/>
                      </a:lnTo>
                      <a:lnTo>
                        <a:pt x="640" y="0"/>
                      </a:lnTo>
                      <a:lnTo>
                        <a:pt x="640" y="0"/>
                      </a:lnTo>
                      <a:lnTo>
                        <a:pt x="636" y="0"/>
                      </a:lnTo>
                      <a:lnTo>
                        <a:pt x="632" y="4"/>
                      </a:lnTo>
                      <a:lnTo>
                        <a:pt x="628" y="4"/>
                      </a:lnTo>
                      <a:lnTo>
                        <a:pt x="4" y="179"/>
                      </a:lnTo>
                      <a:close/>
                    </a:path>
                  </a:pathLst>
                </a:custGeom>
                <a:solidFill>
                  <a:srgbClr val="E2E2BF"/>
                </a:solidFill>
                <a:ln w="9525">
                  <a:noFill/>
                  <a:round/>
                  <a:headEnd/>
                  <a:tailEnd/>
                </a:ln>
              </p:spPr>
              <p:txBody>
                <a:bodyPr/>
                <a:lstStyle/>
                <a:p>
                  <a:endParaRPr lang="en-US">
                    <a:solidFill>
                      <a:srgbClr val="FFFFFF"/>
                    </a:solidFill>
                  </a:endParaRPr>
                </a:p>
              </p:txBody>
            </p:sp>
            <p:sp>
              <p:nvSpPr>
                <p:cNvPr id="510" name="Freeform 161"/>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511" name="Freeform 162"/>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512" name="Freeform 163"/>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513" name="Freeform 164"/>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514" name="Freeform 165"/>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515" name="Freeform 166"/>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516" name="Freeform 167"/>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517" name="Freeform 168"/>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18" name="Freeform 169"/>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19" name="Freeform 170"/>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520" name="Freeform 171"/>
                <p:cNvSpPr>
                  <a:spLocks noChangeAspect="1"/>
                </p:cNvSpPr>
                <p:nvPr/>
              </p:nvSpPr>
              <p:spPr bwMode="auto">
                <a:xfrm>
                  <a:off x="966" y="2903"/>
                  <a:ext cx="869" cy="384"/>
                </a:xfrm>
                <a:custGeom>
                  <a:avLst/>
                  <a:gdLst/>
                  <a:ahLst/>
                  <a:cxnLst>
                    <a:cxn ang="0">
                      <a:pos x="0" y="179"/>
                    </a:cxn>
                    <a:cxn ang="0">
                      <a:pos x="207" y="384"/>
                    </a:cxn>
                    <a:cxn ang="0">
                      <a:pos x="869" y="167"/>
                    </a:cxn>
                    <a:cxn ang="0">
                      <a:pos x="647" y="4"/>
                    </a:cxn>
                    <a:cxn ang="0">
                      <a:pos x="647" y="0"/>
                    </a:cxn>
                    <a:cxn ang="0">
                      <a:pos x="643" y="0"/>
                    </a:cxn>
                    <a:cxn ang="0">
                      <a:pos x="640" y="0"/>
                    </a:cxn>
                    <a:cxn ang="0">
                      <a:pos x="636" y="0"/>
                    </a:cxn>
                    <a:cxn ang="0">
                      <a:pos x="636" y="0"/>
                    </a:cxn>
                    <a:cxn ang="0">
                      <a:pos x="632" y="0"/>
                    </a:cxn>
                    <a:cxn ang="0">
                      <a:pos x="628" y="4"/>
                    </a:cxn>
                    <a:cxn ang="0">
                      <a:pos x="624" y="4"/>
                    </a:cxn>
                    <a:cxn ang="0">
                      <a:pos x="0" y="179"/>
                    </a:cxn>
                  </a:cxnLst>
                  <a:rect l="0" t="0" r="r" b="b"/>
                  <a:pathLst>
                    <a:path w="869" h="384">
                      <a:moveTo>
                        <a:pt x="0" y="179"/>
                      </a:moveTo>
                      <a:lnTo>
                        <a:pt x="207" y="384"/>
                      </a:lnTo>
                      <a:lnTo>
                        <a:pt x="869" y="167"/>
                      </a:lnTo>
                      <a:lnTo>
                        <a:pt x="647" y="4"/>
                      </a:lnTo>
                      <a:lnTo>
                        <a:pt x="647" y="0"/>
                      </a:lnTo>
                      <a:lnTo>
                        <a:pt x="643" y="0"/>
                      </a:lnTo>
                      <a:lnTo>
                        <a:pt x="640" y="0"/>
                      </a:lnTo>
                      <a:lnTo>
                        <a:pt x="636" y="0"/>
                      </a:lnTo>
                      <a:lnTo>
                        <a:pt x="636" y="0"/>
                      </a:lnTo>
                      <a:lnTo>
                        <a:pt x="632" y="0"/>
                      </a:lnTo>
                      <a:lnTo>
                        <a:pt x="628" y="4"/>
                      </a:lnTo>
                      <a:lnTo>
                        <a:pt x="624" y="4"/>
                      </a:lnTo>
                      <a:lnTo>
                        <a:pt x="0" y="179"/>
                      </a:lnTo>
                      <a:close/>
                    </a:path>
                  </a:pathLst>
                </a:custGeom>
                <a:solidFill>
                  <a:srgbClr val="FCFCD8"/>
                </a:solidFill>
                <a:ln w="9525">
                  <a:noFill/>
                  <a:round/>
                  <a:headEnd/>
                  <a:tailEnd/>
                </a:ln>
              </p:spPr>
              <p:txBody>
                <a:bodyPr/>
                <a:lstStyle/>
                <a:p>
                  <a:endParaRPr lang="en-US">
                    <a:solidFill>
                      <a:srgbClr val="FFFFFF"/>
                    </a:solidFill>
                  </a:endParaRPr>
                </a:p>
              </p:txBody>
            </p:sp>
            <p:sp>
              <p:nvSpPr>
                <p:cNvPr id="521" name="Freeform 172"/>
                <p:cNvSpPr>
                  <a:spLocks noChangeAspect="1"/>
                </p:cNvSpPr>
                <p:nvPr/>
              </p:nvSpPr>
              <p:spPr bwMode="auto">
                <a:xfrm>
                  <a:off x="1033" y="2945"/>
                  <a:ext cx="764" cy="311"/>
                </a:xfrm>
                <a:custGeom>
                  <a:avLst/>
                  <a:gdLst/>
                  <a:ahLst/>
                  <a:cxnLst>
                    <a:cxn ang="0">
                      <a:pos x="0" y="167"/>
                    </a:cxn>
                    <a:cxn ang="0">
                      <a:pos x="143" y="311"/>
                    </a:cxn>
                    <a:cxn ang="0">
                      <a:pos x="764" y="118"/>
                    </a:cxn>
                    <a:cxn ang="0">
                      <a:pos x="599" y="0"/>
                    </a:cxn>
                    <a:cxn ang="0">
                      <a:pos x="0" y="167"/>
                    </a:cxn>
                  </a:cxnLst>
                  <a:rect l="0" t="0" r="r" b="b"/>
                  <a:pathLst>
                    <a:path w="764" h="311">
                      <a:moveTo>
                        <a:pt x="0" y="167"/>
                      </a:moveTo>
                      <a:lnTo>
                        <a:pt x="143" y="311"/>
                      </a:lnTo>
                      <a:lnTo>
                        <a:pt x="764" y="118"/>
                      </a:lnTo>
                      <a:lnTo>
                        <a:pt x="599" y="0"/>
                      </a:lnTo>
                      <a:lnTo>
                        <a:pt x="0" y="167"/>
                      </a:lnTo>
                      <a:close/>
                    </a:path>
                  </a:pathLst>
                </a:custGeom>
                <a:solidFill>
                  <a:srgbClr val="F4F4D1"/>
                </a:solidFill>
                <a:ln w="9525">
                  <a:noFill/>
                  <a:round/>
                  <a:headEnd/>
                  <a:tailEnd/>
                </a:ln>
              </p:spPr>
              <p:txBody>
                <a:bodyPr/>
                <a:lstStyle/>
                <a:p>
                  <a:endParaRPr lang="en-US">
                    <a:solidFill>
                      <a:srgbClr val="FFFFFF"/>
                    </a:solidFill>
                  </a:endParaRPr>
                </a:p>
              </p:txBody>
            </p:sp>
            <p:sp>
              <p:nvSpPr>
                <p:cNvPr id="522" name="Freeform 173"/>
                <p:cNvSpPr>
                  <a:spLocks noChangeAspect="1"/>
                </p:cNvSpPr>
                <p:nvPr/>
              </p:nvSpPr>
              <p:spPr bwMode="auto">
                <a:xfrm>
                  <a:off x="1033" y="3112"/>
                  <a:ext cx="143" cy="148"/>
                </a:xfrm>
                <a:custGeom>
                  <a:avLst/>
                  <a:gdLst/>
                  <a:ahLst/>
                  <a:cxnLst>
                    <a:cxn ang="0">
                      <a:pos x="143" y="148"/>
                    </a:cxn>
                    <a:cxn ang="0">
                      <a:pos x="143" y="148"/>
                    </a:cxn>
                    <a:cxn ang="0">
                      <a:pos x="4" y="0"/>
                    </a:cxn>
                    <a:cxn ang="0">
                      <a:pos x="0" y="0"/>
                    </a:cxn>
                    <a:cxn ang="0">
                      <a:pos x="143" y="148"/>
                    </a:cxn>
                    <a:cxn ang="0">
                      <a:pos x="143" y="148"/>
                    </a:cxn>
                    <a:cxn ang="0">
                      <a:pos x="143" y="148"/>
                    </a:cxn>
                    <a:cxn ang="0">
                      <a:pos x="143" y="148"/>
                    </a:cxn>
                    <a:cxn ang="0">
                      <a:pos x="143" y="148"/>
                    </a:cxn>
                    <a:cxn ang="0">
                      <a:pos x="143" y="148"/>
                    </a:cxn>
                    <a:cxn ang="0">
                      <a:pos x="143" y="148"/>
                    </a:cxn>
                    <a:cxn ang="0">
                      <a:pos x="143" y="148"/>
                    </a:cxn>
                  </a:cxnLst>
                  <a:rect l="0" t="0" r="r" b="b"/>
                  <a:pathLst>
                    <a:path w="143" h="148">
                      <a:moveTo>
                        <a:pt x="143" y="148"/>
                      </a:moveTo>
                      <a:lnTo>
                        <a:pt x="143" y="148"/>
                      </a:lnTo>
                      <a:lnTo>
                        <a:pt x="4" y="0"/>
                      </a:lnTo>
                      <a:lnTo>
                        <a:pt x="0" y="0"/>
                      </a:lnTo>
                      <a:lnTo>
                        <a:pt x="143" y="148"/>
                      </a:lnTo>
                      <a:lnTo>
                        <a:pt x="143" y="148"/>
                      </a:lnTo>
                      <a:lnTo>
                        <a:pt x="143" y="148"/>
                      </a:lnTo>
                      <a:lnTo>
                        <a:pt x="143" y="148"/>
                      </a:lnTo>
                      <a:lnTo>
                        <a:pt x="143" y="148"/>
                      </a:lnTo>
                      <a:lnTo>
                        <a:pt x="143" y="148"/>
                      </a:lnTo>
                      <a:lnTo>
                        <a:pt x="143" y="148"/>
                      </a:lnTo>
                      <a:lnTo>
                        <a:pt x="143" y="148"/>
                      </a:lnTo>
                      <a:close/>
                    </a:path>
                  </a:pathLst>
                </a:custGeom>
                <a:solidFill>
                  <a:srgbClr val="000000"/>
                </a:solidFill>
                <a:ln w="9525">
                  <a:noFill/>
                  <a:round/>
                  <a:headEnd/>
                  <a:tailEnd/>
                </a:ln>
              </p:spPr>
              <p:txBody>
                <a:bodyPr/>
                <a:lstStyle/>
                <a:p>
                  <a:endParaRPr lang="en-US">
                    <a:solidFill>
                      <a:srgbClr val="FFFFFF"/>
                    </a:solidFill>
                  </a:endParaRPr>
                </a:p>
              </p:txBody>
            </p:sp>
            <p:sp>
              <p:nvSpPr>
                <p:cNvPr id="523" name="Freeform 174"/>
                <p:cNvSpPr>
                  <a:spLocks noChangeAspect="1"/>
                </p:cNvSpPr>
                <p:nvPr/>
              </p:nvSpPr>
              <p:spPr bwMode="auto">
                <a:xfrm>
                  <a:off x="1176" y="3063"/>
                  <a:ext cx="621" cy="197"/>
                </a:xfrm>
                <a:custGeom>
                  <a:avLst/>
                  <a:gdLst/>
                  <a:ahLst/>
                  <a:cxnLst>
                    <a:cxn ang="0">
                      <a:pos x="618" y="0"/>
                    </a:cxn>
                    <a:cxn ang="0">
                      <a:pos x="618" y="0"/>
                    </a:cxn>
                    <a:cxn ang="0">
                      <a:pos x="0" y="197"/>
                    </a:cxn>
                    <a:cxn ang="0">
                      <a:pos x="4" y="197"/>
                    </a:cxn>
                    <a:cxn ang="0">
                      <a:pos x="618" y="4"/>
                    </a:cxn>
                    <a:cxn ang="0">
                      <a:pos x="621" y="0"/>
                    </a:cxn>
                    <a:cxn ang="0">
                      <a:pos x="618" y="4"/>
                    </a:cxn>
                    <a:cxn ang="0">
                      <a:pos x="621" y="0"/>
                    </a:cxn>
                    <a:cxn ang="0">
                      <a:pos x="621" y="0"/>
                    </a:cxn>
                    <a:cxn ang="0">
                      <a:pos x="621" y="0"/>
                    </a:cxn>
                    <a:cxn ang="0">
                      <a:pos x="618" y="0"/>
                    </a:cxn>
                    <a:cxn ang="0">
                      <a:pos x="618" y="0"/>
                    </a:cxn>
                  </a:cxnLst>
                  <a:rect l="0" t="0" r="r" b="b"/>
                  <a:pathLst>
                    <a:path w="621" h="197">
                      <a:moveTo>
                        <a:pt x="618" y="0"/>
                      </a:moveTo>
                      <a:lnTo>
                        <a:pt x="618" y="0"/>
                      </a:lnTo>
                      <a:lnTo>
                        <a:pt x="0" y="197"/>
                      </a:lnTo>
                      <a:lnTo>
                        <a:pt x="4" y="197"/>
                      </a:lnTo>
                      <a:lnTo>
                        <a:pt x="618" y="4"/>
                      </a:lnTo>
                      <a:lnTo>
                        <a:pt x="621" y="0"/>
                      </a:lnTo>
                      <a:lnTo>
                        <a:pt x="618" y="4"/>
                      </a:lnTo>
                      <a:lnTo>
                        <a:pt x="621" y="0"/>
                      </a:lnTo>
                      <a:lnTo>
                        <a:pt x="621" y="0"/>
                      </a:lnTo>
                      <a:lnTo>
                        <a:pt x="621" y="0"/>
                      </a:lnTo>
                      <a:lnTo>
                        <a:pt x="618" y="0"/>
                      </a:lnTo>
                      <a:lnTo>
                        <a:pt x="618" y="0"/>
                      </a:lnTo>
                      <a:close/>
                    </a:path>
                  </a:pathLst>
                </a:custGeom>
                <a:solidFill>
                  <a:srgbClr val="000000"/>
                </a:solidFill>
                <a:ln w="9525">
                  <a:noFill/>
                  <a:round/>
                  <a:headEnd/>
                  <a:tailEnd/>
                </a:ln>
              </p:spPr>
              <p:txBody>
                <a:bodyPr/>
                <a:lstStyle/>
                <a:p>
                  <a:endParaRPr lang="en-US">
                    <a:solidFill>
                      <a:srgbClr val="FFFFFF"/>
                    </a:solidFill>
                  </a:endParaRPr>
                </a:p>
              </p:txBody>
            </p:sp>
            <p:sp>
              <p:nvSpPr>
                <p:cNvPr id="524" name="Freeform 175"/>
                <p:cNvSpPr>
                  <a:spLocks noChangeAspect="1"/>
                </p:cNvSpPr>
                <p:nvPr/>
              </p:nvSpPr>
              <p:spPr bwMode="auto">
                <a:xfrm>
                  <a:off x="1628" y="2945"/>
                  <a:ext cx="169" cy="122"/>
                </a:xfrm>
                <a:custGeom>
                  <a:avLst/>
                  <a:gdLst/>
                  <a:ahLst/>
                  <a:cxnLst>
                    <a:cxn ang="0">
                      <a:pos x="4" y="0"/>
                    </a:cxn>
                    <a:cxn ang="0">
                      <a:pos x="4" y="0"/>
                    </a:cxn>
                    <a:cxn ang="0">
                      <a:pos x="166" y="122"/>
                    </a:cxn>
                    <a:cxn ang="0">
                      <a:pos x="169" y="118"/>
                    </a:cxn>
                    <a:cxn ang="0">
                      <a:pos x="4" y="0"/>
                    </a:cxn>
                    <a:cxn ang="0">
                      <a:pos x="4" y="0"/>
                    </a:cxn>
                    <a:cxn ang="0">
                      <a:pos x="4" y="0"/>
                    </a:cxn>
                    <a:cxn ang="0">
                      <a:pos x="4" y="0"/>
                    </a:cxn>
                    <a:cxn ang="0">
                      <a:pos x="0" y="0"/>
                    </a:cxn>
                    <a:cxn ang="0">
                      <a:pos x="0" y="0"/>
                    </a:cxn>
                    <a:cxn ang="0">
                      <a:pos x="4" y="0"/>
                    </a:cxn>
                    <a:cxn ang="0">
                      <a:pos x="4" y="0"/>
                    </a:cxn>
                  </a:cxnLst>
                  <a:rect l="0" t="0" r="r" b="b"/>
                  <a:pathLst>
                    <a:path w="169" h="122">
                      <a:moveTo>
                        <a:pt x="4" y="0"/>
                      </a:moveTo>
                      <a:lnTo>
                        <a:pt x="4" y="0"/>
                      </a:lnTo>
                      <a:lnTo>
                        <a:pt x="166" y="122"/>
                      </a:lnTo>
                      <a:lnTo>
                        <a:pt x="169" y="118"/>
                      </a:lnTo>
                      <a:lnTo>
                        <a:pt x="4" y="0"/>
                      </a:lnTo>
                      <a:lnTo>
                        <a:pt x="4" y="0"/>
                      </a:lnTo>
                      <a:lnTo>
                        <a:pt x="4" y="0"/>
                      </a:lnTo>
                      <a:lnTo>
                        <a:pt x="4" y="0"/>
                      </a:lnTo>
                      <a:lnTo>
                        <a:pt x="0" y="0"/>
                      </a:lnTo>
                      <a:lnTo>
                        <a:pt x="0" y="0"/>
                      </a:lnTo>
                      <a:lnTo>
                        <a:pt x="4"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525" name="Freeform 176"/>
                <p:cNvSpPr>
                  <a:spLocks noChangeAspect="1"/>
                </p:cNvSpPr>
                <p:nvPr/>
              </p:nvSpPr>
              <p:spPr bwMode="auto">
                <a:xfrm>
                  <a:off x="1033" y="2945"/>
                  <a:ext cx="599" cy="171"/>
                </a:xfrm>
                <a:custGeom>
                  <a:avLst/>
                  <a:gdLst/>
                  <a:ahLst/>
                  <a:cxnLst>
                    <a:cxn ang="0">
                      <a:pos x="4" y="167"/>
                    </a:cxn>
                    <a:cxn ang="0">
                      <a:pos x="4" y="171"/>
                    </a:cxn>
                    <a:cxn ang="0">
                      <a:pos x="599" y="0"/>
                    </a:cxn>
                    <a:cxn ang="0">
                      <a:pos x="599" y="0"/>
                    </a:cxn>
                    <a:cxn ang="0">
                      <a:pos x="4" y="167"/>
                    </a:cxn>
                    <a:cxn ang="0">
                      <a:pos x="4" y="171"/>
                    </a:cxn>
                    <a:cxn ang="0">
                      <a:pos x="4" y="167"/>
                    </a:cxn>
                    <a:cxn ang="0">
                      <a:pos x="0" y="167"/>
                    </a:cxn>
                    <a:cxn ang="0">
                      <a:pos x="0" y="167"/>
                    </a:cxn>
                    <a:cxn ang="0">
                      <a:pos x="4" y="171"/>
                    </a:cxn>
                    <a:cxn ang="0">
                      <a:pos x="4" y="171"/>
                    </a:cxn>
                    <a:cxn ang="0">
                      <a:pos x="4" y="167"/>
                    </a:cxn>
                  </a:cxnLst>
                  <a:rect l="0" t="0" r="r" b="b"/>
                  <a:pathLst>
                    <a:path w="599" h="171">
                      <a:moveTo>
                        <a:pt x="4" y="167"/>
                      </a:moveTo>
                      <a:lnTo>
                        <a:pt x="4" y="171"/>
                      </a:lnTo>
                      <a:lnTo>
                        <a:pt x="599" y="0"/>
                      </a:lnTo>
                      <a:lnTo>
                        <a:pt x="599" y="0"/>
                      </a:lnTo>
                      <a:lnTo>
                        <a:pt x="4" y="167"/>
                      </a:lnTo>
                      <a:lnTo>
                        <a:pt x="4" y="171"/>
                      </a:lnTo>
                      <a:lnTo>
                        <a:pt x="4" y="167"/>
                      </a:lnTo>
                      <a:lnTo>
                        <a:pt x="0" y="167"/>
                      </a:lnTo>
                      <a:lnTo>
                        <a:pt x="0" y="167"/>
                      </a:lnTo>
                      <a:lnTo>
                        <a:pt x="4" y="171"/>
                      </a:lnTo>
                      <a:lnTo>
                        <a:pt x="4" y="171"/>
                      </a:lnTo>
                      <a:lnTo>
                        <a:pt x="4" y="167"/>
                      </a:lnTo>
                      <a:close/>
                    </a:path>
                  </a:pathLst>
                </a:custGeom>
                <a:solidFill>
                  <a:srgbClr val="000000"/>
                </a:solidFill>
                <a:ln w="9525">
                  <a:noFill/>
                  <a:round/>
                  <a:headEnd/>
                  <a:tailEnd/>
                </a:ln>
              </p:spPr>
              <p:txBody>
                <a:bodyPr/>
                <a:lstStyle/>
                <a:p>
                  <a:endParaRPr lang="en-US">
                    <a:solidFill>
                      <a:srgbClr val="FFFFFF"/>
                    </a:solidFill>
                  </a:endParaRPr>
                </a:p>
              </p:txBody>
            </p:sp>
            <p:sp>
              <p:nvSpPr>
                <p:cNvPr id="526" name="Freeform 177"/>
                <p:cNvSpPr>
                  <a:spLocks noChangeAspect="1"/>
                </p:cNvSpPr>
                <p:nvPr/>
              </p:nvSpPr>
              <p:spPr bwMode="auto">
                <a:xfrm>
                  <a:off x="958" y="3123"/>
                  <a:ext cx="4" cy="1"/>
                </a:xfrm>
                <a:custGeom>
                  <a:avLst/>
                  <a:gdLst/>
                  <a:ahLst/>
                  <a:cxnLst>
                    <a:cxn ang="0">
                      <a:pos x="4" y="0"/>
                    </a:cxn>
                    <a:cxn ang="0">
                      <a:pos x="4" y="0"/>
                    </a:cxn>
                    <a:cxn ang="0">
                      <a:pos x="4" y="0"/>
                    </a:cxn>
                    <a:cxn ang="0">
                      <a:pos x="0" y="0"/>
                    </a:cxn>
                    <a:cxn ang="0">
                      <a:pos x="0" y="0"/>
                    </a:cxn>
                    <a:cxn ang="0">
                      <a:pos x="4" y="0"/>
                    </a:cxn>
                  </a:cxnLst>
                  <a:rect l="0" t="0" r="r" b="b"/>
                  <a:pathLst>
                    <a:path w="4">
                      <a:moveTo>
                        <a:pt x="4" y="0"/>
                      </a:move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527" name="Freeform 178"/>
                <p:cNvSpPr>
                  <a:spLocks noChangeAspect="1"/>
                </p:cNvSpPr>
                <p:nvPr/>
              </p:nvSpPr>
              <p:spPr bwMode="auto">
                <a:xfrm>
                  <a:off x="958" y="3123"/>
                  <a:ext cx="147" cy="130"/>
                </a:xfrm>
                <a:custGeom>
                  <a:avLst/>
                  <a:gdLst/>
                  <a:ahLst/>
                  <a:cxnLst>
                    <a:cxn ang="0">
                      <a:pos x="147" y="130"/>
                    </a:cxn>
                    <a:cxn ang="0">
                      <a:pos x="147" y="130"/>
                    </a:cxn>
                    <a:cxn ang="0">
                      <a:pos x="4" y="0"/>
                    </a:cxn>
                    <a:cxn ang="0">
                      <a:pos x="0" y="0"/>
                    </a:cxn>
                    <a:cxn ang="0">
                      <a:pos x="147" y="130"/>
                    </a:cxn>
                    <a:cxn ang="0">
                      <a:pos x="147" y="130"/>
                    </a:cxn>
                    <a:cxn ang="0">
                      <a:pos x="147" y="130"/>
                    </a:cxn>
                    <a:cxn ang="0">
                      <a:pos x="147" y="130"/>
                    </a:cxn>
                    <a:cxn ang="0">
                      <a:pos x="147" y="130"/>
                    </a:cxn>
                  </a:cxnLst>
                  <a:rect l="0" t="0" r="r" b="b"/>
                  <a:pathLst>
                    <a:path w="147" h="130">
                      <a:moveTo>
                        <a:pt x="147" y="130"/>
                      </a:moveTo>
                      <a:lnTo>
                        <a:pt x="147" y="130"/>
                      </a:lnTo>
                      <a:lnTo>
                        <a:pt x="4" y="0"/>
                      </a:lnTo>
                      <a:lnTo>
                        <a:pt x="0" y="0"/>
                      </a:lnTo>
                      <a:lnTo>
                        <a:pt x="147" y="130"/>
                      </a:lnTo>
                      <a:lnTo>
                        <a:pt x="147" y="130"/>
                      </a:lnTo>
                      <a:lnTo>
                        <a:pt x="147" y="130"/>
                      </a:lnTo>
                      <a:lnTo>
                        <a:pt x="147" y="130"/>
                      </a:lnTo>
                      <a:lnTo>
                        <a:pt x="147" y="130"/>
                      </a:lnTo>
                      <a:close/>
                    </a:path>
                  </a:pathLst>
                </a:custGeom>
                <a:solidFill>
                  <a:srgbClr val="000000"/>
                </a:solidFill>
                <a:ln w="9525">
                  <a:noFill/>
                  <a:round/>
                  <a:headEnd/>
                  <a:tailEnd/>
                </a:ln>
              </p:spPr>
              <p:txBody>
                <a:bodyPr/>
                <a:lstStyle/>
                <a:p>
                  <a:endParaRPr lang="en-US">
                    <a:solidFill>
                      <a:srgbClr val="FFFFFF"/>
                    </a:solidFill>
                  </a:endParaRPr>
                </a:p>
              </p:txBody>
            </p:sp>
            <p:sp>
              <p:nvSpPr>
                <p:cNvPr id="528" name="Freeform 179"/>
                <p:cNvSpPr>
                  <a:spLocks noChangeAspect="1"/>
                </p:cNvSpPr>
                <p:nvPr/>
              </p:nvSpPr>
              <p:spPr bwMode="auto">
                <a:xfrm>
                  <a:off x="1105" y="3249"/>
                  <a:ext cx="68" cy="53"/>
                </a:xfrm>
                <a:custGeom>
                  <a:avLst/>
                  <a:gdLst/>
                  <a:ahLst/>
                  <a:cxnLst>
                    <a:cxn ang="0">
                      <a:pos x="64" y="53"/>
                    </a:cxn>
                    <a:cxn ang="0">
                      <a:pos x="68" y="53"/>
                    </a:cxn>
                    <a:cxn ang="0">
                      <a:pos x="0" y="0"/>
                    </a:cxn>
                    <a:cxn ang="0">
                      <a:pos x="0" y="4"/>
                    </a:cxn>
                    <a:cxn ang="0">
                      <a:pos x="64" y="53"/>
                    </a:cxn>
                    <a:cxn ang="0">
                      <a:pos x="68" y="53"/>
                    </a:cxn>
                    <a:cxn ang="0">
                      <a:pos x="64" y="53"/>
                    </a:cxn>
                    <a:cxn ang="0">
                      <a:pos x="68" y="53"/>
                    </a:cxn>
                    <a:cxn ang="0">
                      <a:pos x="68" y="53"/>
                    </a:cxn>
                    <a:cxn ang="0">
                      <a:pos x="68" y="53"/>
                    </a:cxn>
                    <a:cxn ang="0">
                      <a:pos x="68" y="53"/>
                    </a:cxn>
                    <a:cxn ang="0">
                      <a:pos x="64" y="53"/>
                    </a:cxn>
                  </a:cxnLst>
                  <a:rect l="0" t="0" r="r" b="b"/>
                  <a:pathLst>
                    <a:path w="68" h="53">
                      <a:moveTo>
                        <a:pt x="64" y="53"/>
                      </a:moveTo>
                      <a:lnTo>
                        <a:pt x="68" y="53"/>
                      </a:lnTo>
                      <a:lnTo>
                        <a:pt x="0" y="0"/>
                      </a:lnTo>
                      <a:lnTo>
                        <a:pt x="0" y="4"/>
                      </a:lnTo>
                      <a:lnTo>
                        <a:pt x="64" y="53"/>
                      </a:lnTo>
                      <a:lnTo>
                        <a:pt x="68" y="53"/>
                      </a:lnTo>
                      <a:lnTo>
                        <a:pt x="64" y="53"/>
                      </a:lnTo>
                      <a:lnTo>
                        <a:pt x="68" y="53"/>
                      </a:lnTo>
                      <a:lnTo>
                        <a:pt x="68" y="53"/>
                      </a:lnTo>
                      <a:lnTo>
                        <a:pt x="68" y="53"/>
                      </a:lnTo>
                      <a:lnTo>
                        <a:pt x="68" y="53"/>
                      </a:lnTo>
                      <a:lnTo>
                        <a:pt x="64" y="53"/>
                      </a:lnTo>
                      <a:close/>
                    </a:path>
                  </a:pathLst>
                </a:custGeom>
                <a:solidFill>
                  <a:srgbClr val="000000"/>
                </a:solidFill>
                <a:ln w="9525">
                  <a:noFill/>
                  <a:round/>
                  <a:headEnd/>
                  <a:tailEnd/>
                </a:ln>
              </p:spPr>
              <p:txBody>
                <a:bodyPr/>
                <a:lstStyle/>
                <a:p>
                  <a:endParaRPr lang="en-US">
                    <a:solidFill>
                      <a:srgbClr val="FFFFFF"/>
                    </a:solidFill>
                  </a:endParaRPr>
                </a:p>
              </p:txBody>
            </p:sp>
            <p:sp>
              <p:nvSpPr>
                <p:cNvPr id="529" name="Freeform 180"/>
                <p:cNvSpPr>
                  <a:spLocks noChangeAspect="1"/>
                </p:cNvSpPr>
                <p:nvPr/>
              </p:nvSpPr>
              <p:spPr bwMode="auto">
                <a:xfrm>
                  <a:off x="1169" y="3086"/>
                  <a:ext cx="670" cy="216"/>
                </a:xfrm>
                <a:custGeom>
                  <a:avLst/>
                  <a:gdLst/>
                  <a:ahLst/>
                  <a:cxnLst>
                    <a:cxn ang="0">
                      <a:pos x="670" y="0"/>
                    </a:cxn>
                    <a:cxn ang="0">
                      <a:pos x="670" y="0"/>
                    </a:cxn>
                    <a:cxn ang="0">
                      <a:pos x="0" y="216"/>
                    </a:cxn>
                    <a:cxn ang="0">
                      <a:pos x="0" y="216"/>
                    </a:cxn>
                    <a:cxn ang="0">
                      <a:pos x="670" y="0"/>
                    </a:cxn>
                    <a:cxn ang="0">
                      <a:pos x="670" y="0"/>
                    </a:cxn>
                  </a:cxnLst>
                  <a:rect l="0" t="0" r="r" b="b"/>
                  <a:pathLst>
                    <a:path w="670" h="216">
                      <a:moveTo>
                        <a:pt x="670" y="0"/>
                      </a:moveTo>
                      <a:lnTo>
                        <a:pt x="670" y="0"/>
                      </a:lnTo>
                      <a:lnTo>
                        <a:pt x="0" y="216"/>
                      </a:lnTo>
                      <a:lnTo>
                        <a:pt x="0" y="216"/>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530" name="Freeform 181"/>
                <p:cNvSpPr>
                  <a:spLocks noChangeAspect="1"/>
                </p:cNvSpPr>
                <p:nvPr/>
              </p:nvSpPr>
              <p:spPr bwMode="auto">
                <a:xfrm>
                  <a:off x="1839" y="3086"/>
                  <a:ext cx="1" cy="1"/>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31" name="Freeform 182"/>
                <p:cNvSpPr>
                  <a:spLocks noChangeAspect="1"/>
                </p:cNvSpPr>
                <p:nvPr/>
              </p:nvSpPr>
              <p:spPr bwMode="auto">
                <a:xfrm>
                  <a:off x="958" y="3082"/>
                  <a:ext cx="8" cy="7"/>
                </a:xfrm>
                <a:custGeom>
                  <a:avLst/>
                  <a:gdLst/>
                  <a:ahLst/>
                  <a:cxnLst>
                    <a:cxn ang="0">
                      <a:pos x="4" y="7"/>
                    </a:cxn>
                    <a:cxn ang="0">
                      <a:pos x="4" y="7"/>
                    </a:cxn>
                    <a:cxn ang="0">
                      <a:pos x="4" y="4"/>
                    </a:cxn>
                    <a:cxn ang="0">
                      <a:pos x="4" y="4"/>
                    </a:cxn>
                    <a:cxn ang="0">
                      <a:pos x="4" y="0"/>
                    </a:cxn>
                    <a:cxn ang="0">
                      <a:pos x="8" y="0"/>
                    </a:cxn>
                    <a:cxn ang="0">
                      <a:pos x="8" y="0"/>
                    </a:cxn>
                    <a:cxn ang="0">
                      <a:pos x="4" y="0"/>
                    </a:cxn>
                    <a:cxn ang="0">
                      <a:pos x="4" y="4"/>
                    </a:cxn>
                    <a:cxn ang="0">
                      <a:pos x="4" y="4"/>
                    </a:cxn>
                    <a:cxn ang="0">
                      <a:pos x="0" y="7"/>
                    </a:cxn>
                    <a:cxn ang="0">
                      <a:pos x="4" y="7"/>
                    </a:cxn>
                    <a:cxn ang="0">
                      <a:pos x="4" y="7"/>
                    </a:cxn>
                    <a:cxn ang="0">
                      <a:pos x="4" y="7"/>
                    </a:cxn>
                    <a:cxn ang="0">
                      <a:pos x="4" y="7"/>
                    </a:cxn>
                  </a:cxnLst>
                  <a:rect l="0" t="0" r="r" b="b"/>
                  <a:pathLst>
                    <a:path w="8" h="7">
                      <a:moveTo>
                        <a:pt x="4" y="7"/>
                      </a:moveTo>
                      <a:lnTo>
                        <a:pt x="4" y="7"/>
                      </a:lnTo>
                      <a:lnTo>
                        <a:pt x="4" y="4"/>
                      </a:lnTo>
                      <a:lnTo>
                        <a:pt x="4" y="4"/>
                      </a:lnTo>
                      <a:lnTo>
                        <a:pt x="4" y="0"/>
                      </a:lnTo>
                      <a:lnTo>
                        <a:pt x="8" y="0"/>
                      </a:lnTo>
                      <a:lnTo>
                        <a:pt x="8" y="0"/>
                      </a:lnTo>
                      <a:lnTo>
                        <a:pt x="4" y="0"/>
                      </a:lnTo>
                      <a:lnTo>
                        <a:pt x="4" y="4"/>
                      </a:lnTo>
                      <a:lnTo>
                        <a:pt x="4" y="4"/>
                      </a:lnTo>
                      <a:lnTo>
                        <a:pt x="0" y="7"/>
                      </a:lnTo>
                      <a:lnTo>
                        <a:pt x="4" y="7"/>
                      </a:lnTo>
                      <a:lnTo>
                        <a:pt x="4" y="7"/>
                      </a:lnTo>
                      <a:lnTo>
                        <a:pt x="4" y="7"/>
                      </a:lnTo>
                      <a:lnTo>
                        <a:pt x="4" y="7"/>
                      </a:lnTo>
                      <a:close/>
                    </a:path>
                  </a:pathLst>
                </a:custGeom>
                <a:solidFill>
                  <a:srgbClr val="000000"/>
                </a:solidFill>
                <a:ln w="9525">
                  <a:noFill/>
                  <a:round/>
                  <a:headEnd/>
                  <a:tailEnd/>
                </a:ln>
              </p:spPr>
              <p:txBody>
                <a:bodyPr/>
                <a:lstStyle/>
                <a:p>
                  <a:endParaRPr lang="en-US">
                    <a:solidFill>
                      <a:srgbClr val="FFFFFF"/>
                    </a:solidFill>
                  </a:endParaRPr>
                </a:p>
              </p:txBody>
            </p:sp>
            <p:sp>
              <p:nvSpPr>
                <p:cNvPr id="532" name="Freeform 183"/>
                <p:cNvSpPr>
                  <a:spLocks noChangeAspect="1"/>
                </p:cNvSpPr>
                <p:nvPr/>
              </p:nvSpPr>
              <p:spPr bwMode="auto">
                <a:xfrm>
                  <a:off x="958" y="3086"/>
                  <a:ext cx="4" cy="41"/>
                </a:xfrm>
                <a:custGeom>
                  <a:avLst/>
                  <a:gdLst/>
                  <a:ahLst/>
                  <a:cxnLst>
                    <a:cxn ang="0">
                      <a:pos x="4" y="41"/>
                    </a:cxn>
                    <a:cxn ang="0">
                      <a:pos x="4" y="41"/>
                    </a:cxn>
                    <a:cxn ang="0">
                      <a:pos x="4" y="0"/>
                    </a:cxn>
                    <a:cxn ang="0">
                      <a:pos x="0" y="0"/>
                    </a:cxn>
                    <a:cxn ang="0">
                      <a:pos x="0" y="41"/>
                    </a:cxn>
                    <a:cxn ang="0">
                      <a:pos x="4" y="41"/>
                    </a:cxn>
                    <a:cxn ang="0">
                      <a:pos x="0" y="41"/>
                    </a:cxn>
                    <a:cxn ang="0">
                      <a:pos x="4" y="41"/>
                    </a:cxn>
                    <a:cxn ang="0">
                      <a:pos x="4" y="41"/>
                    </a:cxn>
                    <a:cxn ang="0">
                      <a:pos x="4" y="41"/>
                    </a:cxn>
                    <a:cxn ang="0">
                      <a:pos x="4" y="41"/>
                    </a:cxn>
                    <a:cxn ang="0">
                      <a:pos x="4" y="41"/>
                    </a:cxn>
                  </a:cxnLst>
                  <a:rect l="0" t="0" r="r" b="b"/>
                  <a:pathLst>
                    <a:path w="4" h="41">
                      <a:moveTo>
                        <a:pt x="4" y="41"/>
                      </a:moveTo>
                      <a:lnTo>
                        <a:pt x="4" y="41"/>
                      </a:lnTo>
                      <a:lnTo>
                        <a:pt x="4" y="0"/>
                      </a:lnTo>
                      <a:lnTo>
                        <a:pt x="0" y="0"/>
                      </a:lnTo>
                      <a:lnTo>
                        <a:pt x="0" y="41"/>
                      </a:lnTo>
                      <a:lnTo>
                        <a:pt x="4" y="41"/>
                      </a:lnTo>
                      <a:lnTo>
                        <a:pt x="0" y="41"/>
                      </a:lnTo>
                      <a:lnTo>
                        <a:pt x="4" y="41"/>
                      </a:lnTo>
                      <a:lnTo>
                        <a:pt x="4" y="41"/>
                      </a:lnTo>
                      <a:lnTo>
                        <a:pt x="4" y="41"/>
                      </a:lnTo>
                      <a:lnTo>
                        <a:pt x="4" y="41"/>
                      </a:lnTo>
                      <a:lnTo>
                        <a:pt x="4" y="41"/>
                      </a:lnTo>
                      <a:close/>
                    </a:path>
                  </a:pathLst>
                </a:custGeom>
                <a:solidFill>
                  <a:srgbClr val="000000"/>
                </a:solidFill>
                <a:ln w="9525">
                  <a:noFill/>
                  <a:round/>
                  <a:headEnd/>
                  <a:tailEnd/>
                </a:ln>
              </p:spPr>
              <p:txBody>
                <a:bodyPr/>
                <a:lstStyle/>
                <a:p>
                  <a:endParaRPr lang="en-US">
                    <a:solidFill>
                      <a:srgbClr val="FFFFFF"/>
                    </a:solidFill>
                  </a:endParaRPr>
                </a:p>
              </p:txBody>
            </p:sp>
            <p:sp>
              <p:nvSpPr>
                <p:cNvPr id="533" name="Freeform 184"/>
                <p:cNvSpPr>
                  <a:spLocks noChangeAspect="1"/>
                </p:cNvSpPr>
                <p:nvPr/>
              </p:nvSpPr>
              <p:spPr bwMode="auto">
                <a:xfrm>
                  <a:off x="958" y="3127"/>
                  <a:ext cx="8" cy="8"/>
                </a:xfrm>
                <a:custGeom>
                  <a:avLst/>
                  <a:gdLst/>
                  <a:ahLst/>
                  <a:cxnLst>
                    <a:cxn ang="0">
                      <a:pos x="8" y="8"/>
                    </a:cxn>
                    <a:cxn ang="0">
                      <a:pos x="8" y="8"/>
                    </a:cxn>
                    <a:cxn ang="0">
                      <a:pos x="4" y="8"/>
                    </a:cxn>
                    <a:cxn ang="0">
                      <a:pos x="4" y="4"/>
                    </a:cxn>
                    <a:cxn ang="0">
                      <a:pos x="4" y="4"/>
                    </a:cxn>
                    <a:cxn ang="0">
                      <a:pos x="4" y="0"/>
                    </a:cxn>
                    <a:cxn ang="0">
                      <a:pos x="0" y="0"/>
                    </a:cxn>
                    <a:cxn ang="0">
                      <a:pos x="4" y="4"/>
                    </a:cxn>
                    <a:cxn ang="0">
                      <a:pos x="4" y="4"/>
                    </a:cxn>
                    <a:cxn ang="0">
                      <a:pos x="4" y="8"/>
                    </a:cxn>
                    <a:cxn ang="0">
                      <a:pos x="8" y="8"/>
                    </a:cxn>
                    <a:cxn ang="0">
                      <a:pos x="8" y="8"/>
                    </a:cxn>
                    <a:cxn ang="0">
                      <a:pos x="8" y="8"/>
                    </a:cxn>
                    <a:cxn ang="0">
                      <a:pos x="8" y="8"/>
                    </a:cxn>
                    <a:cxn ang="0">
                      <a:pos x="8" y="8"/>
                    </a:cxn>
                  </a:cxnLst>
                  <a:rect l="0" t="0" r="r" b="b"/>
                  <a:pathLst>
                    <a:path w="8" h="8">
                      <a:moveTo>
                        <a:pt x="8" y="8"/>
                      </a:moveTo>
                      <a:lnTo>
                        <a:pt x="8" y="8"/>
                      </a:lnTo>
                      <a:lnTo>
                        <a:pt x="4" y="8"/>
                      </a:lnTo>
                      <a:lnTo>
                        <a:pt x="4" y="4"/>
                      </a:lnTo>
                      <a:lnTo>
                        <a:pt x="4" y="4"/>
                      </a:lnTo>
                      <a:lnTo>
                        <a:pt x="4" y="0"/>
                      </a:lnTo>
                      <a:lnTo>
                        <a:pt x="0" y="0"/>
                      </a:lnTo>
                      <a:lnTo>
                        <a:pt x="4" y="4"/>
                      </a:lnTo>
                      <a:lnTo>
                        <a:pt x="4" y="4"/>
                      </a:lnTo>
                      <a:lnTo>
                        <a:pt x="4" y="8"/>
                      </a:lnTo>
                      <a:lnTo>
                        <a:pt x="8" y="8"/>
                      </a:lnTo>
                      <a:lnTo>
                        <a:pt x="8" y="8"/>
                      </a:lnTo>
                      <a:lnTo>
                        <a:pt x="8" y="8"/>
                      </a:lnTo>
                      <a:lnTo>
                        <a:pt x="8" y="8"/>
                      </a:lnTo>
                      <a:lnTo>
                        <a:pt x="8" y="8"/>
                      </a:lnTo>
                      <a:close/>
                    </a:path>
                  </a:pathLst>
                </a:custGeom>
                <a:solidFill>
                  <a:srgbClr val="000000"/>
                </a:solidFill>
                <a:ln w="9525">
                  <a:noFill/>
                  <a:round/>
                  <a:headEnd/>
                  <a:tailEnd/>
                </a:ln>
              </p:spPr>
              <p:txBody>
                <a:bodyPr/>
                <a:lstStyle/>
                <a:p>
                  <a:endParaRPr lang="en-US">
                    <a:solidFill>
                      <a:srgbClr val="FFFFFF"/>
                    </a:solidFill>
                  </a:endParaRPr>
                </a:p>
              </p:txBody>
            </p:sp>
            <p:sp>
              <p:nvSpPr>
                <p:cNvPr id="534" name="Freeform 185"/>
                <p:cNvSpPr>
                  <a:spLocks noChangeAspect="1"/>
                </p:cNvSpPr>
                <p:nvPr/>
              </p:nvSpPr>
              <p:spPr bwMode="auto">
                <a:xfrm>
                  <a:off x="966" y="3135"/>
                  <a:ext cx="135" cy="121"/>
                </a:xfrm>
                <a:custGeom>
                  <a:avLst/>
                  <a:gdLst/>
                  <a:ahLst/>
                  <a:cxnLst>
                    <a:cxn ang="0">
                      <a:pos x="135" y="121"/>
                    </a:cxn>
                    <a:cxn ang="0">
                      <a:pos x="135" y="121"/>
                    </a:cxn>
                    <a:cxn ang="0">
                      <a:pos x="0" y="0"/>
                    </a:cxn>
                    <a:cxn ang="0">
                      <a:pos x="0" y="0"/>
                    </a:cxn>
                    <a:cxn ang="0">
                      <a:pos x="135" y="121"/>
                    </a:cxn>
                    <a:cxn ang="0">
                      <a:pos x="135" y="121"/>
                    </a:cxn>
                    <a:cxn ang="0">
                      <a:pos x="135" y="121"/>
                    </a:cxn>
                    <a:cxn ang="0">
                      <a:pos x="135" y="121"/>
                    </a:cxn>
                    <a:cxn ang="0">
                      <a:pos x="135" y="121"/>
                    </a:cxn>
                    <a:cxn ang="0">
                      <a:pos x="135" y="121"/>
                    </a:cxn>
                    <a:cxn ang="0">
                      <a:pos x="135" y="121"/>
                    </a:cxn>
                    <a:cxn ang="0">
                      <a:pos x="135" y="121"/>
                    </a:cxn>
                  </a:cxnLst>
                  <a:rect l="0" t="0" r="r" b="b"/>
                  <a:pathLst>
                    <a:path w="135" h="121">
                      <a:moveTo>
                        <a:pt x="135" y="121"/>
                      </a:moveTo>
                      <a:lnTo>
                        <a:pt x="135" y="121"/>
                      </a:lnTo>
                      <a:lnTo>
                        <a:pt x="0" y="0"/>
                      </a:lnTo>
                      <a:lnTo>
                        <a:pt x="0" y="0"/>
                      </a:lnTo>
                      <a:lnTo>
                        <a:pt x="135" y="121"/>
                      </a:lnTo>
                      <a:lnTo>
                        <a:pt x="135" y="121"/>
                      </a:lnTo>
                      <a:lnTo>
                        <a:pt x="135" y="121"/>
                      </a:lnTo>
                      <a:lnTo>
                        <a:pt x="135" y="121"/>
                      </a:lnTo>
                      <a:lnTo>
                        <a:pt x="135" y="121"/>
                      </a:lnTo>
                      <a:lnTo>
                        <a:pt x="135" y="121"/>
                      </a:lnTo>
                      <a:lnTo>
                        <a:pt x="135" y="121"/>
                      </a:lnTo>
                      <a:lnTo>
                        <a:pt x="135" y="121"/>
                      </a:lnTo>
                      <a:close/>
                    </a:path>
                  </a:pathLst>
                </a:custGeom>
                <a:solidFill>
                  <a:srgbClr val="000000"/>
                </a:solidFill>
                <a:ln w="9525">
                  <a:noFill/>
                  <a:round/>
                  <a:headEnd/>
                  <a:tailEnd/>
                </a:ln>
              </p:spPr>
              <p:txBody>
                <a:bodyPr/>
                <a:lstStyle/>
                <a:p>
                  <a:endParaRPr lang="en-US">
                    <a:solidFill>
                      <a:srgbClr val="FFFFFF"/>
                    </a:solidFill>
                  </a:endParaRPr>
                </a:p>
              </p:txBody>
            </p:sp>
            <p:sp>
              <p:nvSpPr>
                <p:cNvPr id="535" name="Freeform 186"/>
                <p:cNvSpPr>
                  <a:spLocks noChangeAspect="1"/>
                </p:cNvSpPr>
                <p:nvPr/>
              </p:nvSpPr>
              <p:spPr bwMode="auto">
                <a:xfrm>
                  <a:off x="1101" y="3256"/>
                  <a:ext cx="72" cy="50"/>
                </a:xfrm>
                <a:custGeom>
                  <a:avLst/>
                  <a:gdLst/>
                  <a:ahLst/>
                  <a:cxnLst>
                    <a:cxn ang="0">
                      <a:pos x="68" y="50"/>
                    </a:cxn>
                    <a:cxn ang="0">
                      <a:pos x="72" y="50"/>
                    </a:cxn>
                    <a:cxn ang="0">
                      <a:pos x="0" y="0"/>
                    </a:cxn>
                    <a:cxn ang="0">
                      <a:pos x="0" y="0"/>
                    </a:cxn>
                    <a:cxn ang="0">
                      <a:pos x="68" y="50"/>
                    </a:cxn>
                    <a:cxn ang="0">
                      <a:pos x="72" y="50"/>
                    </a:cxn>
                    <a:cxn ang="0">
                      <a:pos x="68" y="50"/>
                    </a:cxn>
                    <a:cxn ang="0">
                      <a:pos x="72" y="50"/>
                    </a:cxn>
                    <a:cxn ang="0">
                      <a:pos x="72" y="50"/>
                    </a:cxn>
                    <a:cxn ang="0">
                      <a:pos x="72" y="50"/>
                    </a:cxn>
                    <a:cxn ang="0">
                      <a:pos x="72" y="50"/>
                    </a:cxn>
                    <a:cxn ang="0">
                      <a:pos x="68" y="50"/>
                    </a:cxn>
                  </a:cxnLst>
                  <a:rect l="0" t="0" r="r" b="b"/>
                  <a:pathLst>
                    <a:path w="72" h="50">
                      <a:moveTo>
                        <a:pt x="68" y="50"/>
                      </a:moveTo>
                      <a:lnTo>
                        <a:pt x="72" y="50"/>
                      </a:lnTo>
                      <a:lnTo>
                        <a:pt x="0" y="0"/>
                      </a:lnTo>
                      <a:lnTo>
                        <a:pt x="0" y="0"/>
                      </a:lnTo>
                      <a:lnTo>
                        <a:pt x="68" y="50"/>
                      </a:lnTo>
                      <a:lnTo>
                        <a:pt x="72" y="50"/>
                      </a:lnTo>
                      <a:lnTo>
                        <a:pt x="68" y="50"/>
                      </a:lnTo>
                      <a:lnTo>
                        <a:pt x="72" y="50"/>
                      </a:lnTo>
                      <a:lnTo>
                        <a:pt x="72" y="50"/>
                      </a:lnTo>
                      <a:lnTo>
                        <a:pt x="72" y="50"/>
                      </a:lnTo>
                      <a:lnTo>
                        <a:pt x="72" y="50"/>
                      </a:lnTo>
                      <a:lnTo>
                        <a:pt x="68" y="50"/>
                      </a:lnTo>
                      <a:close/>
                    </a:path>
                  </a:pathLst>
                </a:custGeom>
                <a:solidFill>
                  <a:srgbClr val="000000"/>
                </a:solidFill>
                <a:ln w="9525">
                  <a:noFill/>
                  <a:round/>
                  <a:headEnd/>
                  <a:tailEnd/>
                </a:ln>
              </p:spPr>
              <p:txBody>
                <a:bodyPr/>
                <a:lstStyle/>
                <a:p>
                  <a:endParaRPr lang="en-US">
                    <a:solidFill>
                      <a:srgbClr val="FFFFFF"/>
                    </a:solidFill>
                  </a:endParaRPr>
                </a:p>
              </p:txBody>
            </p:sp>
            <p:sp>
              <p:nvSpPr>
                <p:cNvPr id="536" name="Freeform 187"/>
                <p:cNvSpPr>
                  <a:spLocks noChangeAspect="1"/>
                </p:cNvSpPr>
                <p:nvPr/>
              </p:nvSpPr>
              <p:spPr bwMode="auto">
                <a:xfrm>
                  <a:off x="1169" y="3089"/>
                  <a:ext cx="670" cy="217"/>
                </a:xfrm>
                <a:custGeom>
                  <a:avLst/>
                  <a:gdLst/>
                  <a:ahLst/>
                  <a:cxnLst>
                    <a:cxn ang="0">
                      <a:pos x="670" y="0"/>
                    </a:cxn>
                    <a:cxn ang="0">
                      <a:pos x="670" y="0"/>
                    </a:cxn>
                    <a:cxn ang="0">
                      <a:pos x="0" y="217"/>
                    </a:cxn>
                    <a:cxn ang="0">
                      <a:pos x="0" y="217"/>
                    </a:cxn>
                    <a:cxn ang="0">
                      <a:pos x="670" y="0"/>
                    </a:cxn>
                    <a:cxn ang="0">
                      <a:pos x="670" y="0"/>
                    </a:cxn>
                    <a:cxn ang="0">
                      <a:pos x="670" y="0"/>
                    </a:cxn>
                    <a:cxn ang="0">
                      <a:pos x="670" y="0"/>
                    </a:cxn>
                    <a:cxn ang="0">
                      <a:pos x="670" y="0"/>
                    </a:cxn>
                  </a:cxnLst>
                  <a:rect l="0" t="0" r="r" b="b"/>
                  <a:pathLst>
                    <a:path w="670" h="217">
                      <a:moveTo>
                        <a:pt x="670" y="0"/>
                      </a:moveTo>
                      <a:lnTo>
                        <a:pt x="670" y="0"/>
                      </a:lnTo>
                      <a:lnTo>
                        <a:pt x="0" y="217"/>
                      </a:lnTo>
                      <a:lnTo>
                        <a:pt x="0" y="217"/>
                      </a:lnTo>
                      <a:lnTo>
                        <a:pt x="670" y="0"/>
                      </a:lnTo>
                      <a:lnTo>
                        <a:pt x="670" y="0"/>
                      </a:lnTo>
                      <a:lnTo>
                        <a:pt x="670" y="0"/>
                      </a:lnTo>
                      <a:lnTo>
                        <a:pt x="670" y="0"/>
                      </a:lnTo>
                      <a:lnTo>
                        <a:pt x="670" y="0"/>
                      </a:lnTo>
                      <a:close/>
                    </a:path>
                  </a:pathLst>
                </a:custGeom>
                <a:solidFill>
                  <a:srgbClr val="000000"/>
                </a:solidFill>
                <a:ln w="9525">
                  <a:noFill/>
                  <a:round/>
                  <a:headEnd/>
                  <a:tailEnd/>
                </a:ln>
              </p:spPr>
              <p:txBody>
                <a:bodyPr/>
                <a:lstStyle/>
                <a:p>
                  <a:endParaRPr lang="en-US">
                    <a:solidFill>
                      <a:srgbClr val="FFFFFF"/>
                    </a:solidFill>
                  </a:endParaRPr>
                </a:p>
              </p:txBody>
            </p:sp>
            <p:sp>
              <p:nvSpPr>
                <p:cNvPr id="537" name="Freeform 188"/>
                <p:cNvSpPr>
                  <a:spLocks noChangeAspect="1"/>
                </p:cNvSpPr>
                <p:nvPr/>
              </p:nvSpPr>
              <p:spPr bwMode="auto">
                <a:xfrm>
                  <a:off x="1835" y="3070"/>
                  <a:ext cx="4" cy="19"/>
                </a:xfrm>
                <a:custGeom>
                  <a:avLst/>
                  <a:gdLst/>
                  <a:ahLst/>
                  <a:cxnLst>
                    <a:cxn ang="0">
                      <a:pos x="4" y="0"/>
                    </a:cxn>
                    <a:cxn ang="0">
                      <a:pos x="4" y="0"/>
                    </a:cxn>
                    <a:cxn ang="0">
                      <a:pos x="4" y="4"/>
                    </a:cxn>
                    <a:cxn ang="0">
                      <a:pos x="4" y="12"/>
                    </a:cxn>
                    <a:cxn ang="0">
                      <a:pos x="4" y="16"/>
                    </a:cxn>
                    <a:cxn ang="0">
                      <a:pos x="4" y="19"/>
                    </a:cxn>
                    <a:cxn ang="0">
                      <a:pos x="4" y="19"/>
                    </a:cxn>
                    <a:cxn ang="0">
                      <a:pos x="4" y="16"/>
                    </a:cxn>
                    <a:cxn ang="0">
                      <a:pos x="4" y="12"/>
                    </a:cxn>
                    <a:cxn ang="0">
                      <a:pos x="4" y="4"/>
                    </a:cxn>
                    <a:cxn ang="0">
                      <a:pos x="4" y="0"/>
                    </a:cxn>
                    <a:cxn ang="0">
                      <a:pos x="4" y="0"/>
                    </a:cxn>
                    <a:cxn ang="0">
                      <a:pos x="0" y="0"/>
                    </a:cxn>
                    <a:cxn ang="0">
                      <a:pos x="0" y="0"/>
                    </a:cxn>
                    <a:cxn ang="0">
                      <a:pos x="4" y="0"/>
                    </a:cxn>
                  </a:cxnLst>
                  <a:rect l="0" t="0" r="r" b="b"/>
                  <a:pathLst>
                    <a:path w="4" h="19">
                      <a:moveTo>
                        <a:pt x="4" y="0"/>
                      </a:moveTo>
                      <a:lnTo>
                        <a:pt x="4" y="0"/>
                      </a:lnTo>
                      <a:lnTo>
                        <a:pt x="4" y="4"/>
                      </a:lnTo>
                      <a:lnTo>
                        <a:pt x="4" y="12"/>
                      </a:lnTo>
                      <a:lnTo>
                        <a:pt x="4" y="16"/>
                      </a:lnTo>
                      <a:lnTo>
                        <a:pt x="4" y="19"/>
                      </a:lnTo>
                      <a:lnTo>
                        <a:pt x="4" y="19"/>
                      </a:lnTo>
                      <a:lnTo>
                        <a:pt x="4" y="16"/>
                      </a:lnTo>
                      <a:lnTo>
                        <a:pt x="4" y="12"/>
                      </a:lnTo>
                      <a:lnTo>
                        <a:pt x="4" y="4"/>
                      </a:lnTo>
                      <a:lnTo>
                        <a:pt x="4" y="0"/>
                      </a:lnTo>
                      <a:lnTo>
                        <a:pt x="4" y="0"/>
                      </a:lnTo>
                      <a:lnTo>
                        <a:pt x="0" y="0"/>
                      </a:lnTo>
                      <a:lnTo>
                        <a:pt x="0" y="0"/>
                      </a:lnTo>
                      <a:lnTo>
                        <a:pt x="4" y="0"/>
                      </a:lnTo>
                      <a:close/>
                    </a:path>
                  </a:pathLst>
                </a:custGeom>
                <a:solidFill>
                  <a:srgbClr val="000000"/>
                </a:solidFill>
                <a:ln w="9525">
                  <a:noFill/>
                  <a:round/>
                  <a:headEnd/>
                  <a:tailEnd/>
                </a:ln>
              </p:spPr>
              <p:txBody>
                <a:bodyPr/>
                <a:lstStyle/>
                <a:p>
                  <a:endParaRPr lang="en-US">
                    <a:solidFill>
                      <a:srgbClr val="FFFFFF"/>
                    </a:solidFill>
                  </a:endParaRPr>
                </a:p>
              </p:txBody>
            </p:sp>
            <p:sp>
              <p:nvSpPr>
                <p:cNvPr id="538" name="Freeform 189"/>
                <p:cNvSpPr>
                  <a:spLocks noChangeAspect="1"/>
                </p:cNvSpPr>
                <p:nvPr/>
              </p:nvSpPr>
              <p:spPr bwMode="auto">
                <a:xfrm>
                  <a:off x="1613" y="2907"/>
                  <a:ext cx="226" cy="163"/>
                </a:xfrm>
                <a:custGeom>
                  <a:avLst/>
                  <a:gdLst/>
                  <a:ahLst/>
                  <a:cxnLst>
                    <a:cxn ang="0">
                      <a:pos x="0" y="0"/>
                    </a:cxn>
                    <a:cxn ang="0">
                      <a:pos x="0" y="0"/>
                    </a:cxn>
                    <a:cxn ang="0">
                      <a:pos x="226" y="163"/>
                    </a:cxn>
                    <a:cxn ang="0">
                      <a:pos x="226" y="163"/>
                    </a:cxn>
                    <a:cxn ang="0">
                      <a:pos x="4" y="0"/>
                    </a:cxn>
                    <a:cxn ang="0">
                      <a:pos x="0" y="0"/>
                    </a:cxn>
                    <a:cxn ang="0">
                      <a:pos x="4" y="0"/>
                    </a:cxn>
                    <a:cxn ang="0">
                      <a:pos x="0" y="0"/>
                    </a:cxn>
                    <a:cxn ang="0">
                      <a:pos x="0" y="0"/>
                    </a:cxn>
                    <a:cxn ang="0">
                      <a:pos x="0" y="0"/>
                    </a:cxn>
                    <a:cxn ang="0">
                      <a:pos x="0" y="0"/>
                    </a:cxn>
                    <a:cxn ang="0">
                      <a:pos x="0" y="0"/>
                    </a:cxn>
                  </a:cxnLst>
                  <a:rect l="0" t="0" r="r" b="b"/>
                  <a:pathLst>
                    <a:path w="226" h="163">
                      <a:moveTo>
                        <a:pt x="0" y="0"/>
                      </a:moveTo>
                      <a:lnTo>
                        <a:pt x="0" y="0"/>
                      </a:lnTo>
                      <a:lnTo>
                        <a:pt x="226" y="163"/>
                      </a:lnTo>
                      <a:lnTo>
                        <a:pt x="226" y="163"/>
                      </a:lnTo>
                      <a:lnTo>
                        <a:pt x="4" y="0"/>
                      </a:lnTo>
                      <a:lnTo>
                        <a:pt x="0" y="0"/>
                      </a:lnTo>
                      <a:lnTo>
                        <a:pt x="4"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539" name="Freeform 190"/>
                <p:cNvSpPr>
                  <a:spLocks noChangeAspect="1"/>
                </p:cNvSpPr>
                <p:nvPr/>
              </p:nvSpPr>
              <p:spPr bwMode="auto">
                <a:xfrm>
                  <a:off x="1590" y="2903"/>
                  <a:ext cx="23" cy="4"/>
                </a:xfrm>
                <a:custGeom>
                  <a:avLst/>
                  <a:gdLst/>
                  <a:ahLst/>
                  <a:cxnLst>
                    <a:cxn ang="0">
                      <a:pos x="0" y="4"/>
                    </a:cxn>
                    <a:cxn ang="0">
                      <a:pos x="0" y="4"/>
                    </a:cxn>
                    <a:cxn ang="0">
                      <a:pos x="4" y="4"/>
                    </a:cxn>
                    <a:cxn ang="0">
                      <a:pos x="8" y="4"/>
                    </a:cxn>
                    <a:cxn ang="0">
                      <a:pos x="12" y="0"/>
                    </a:cxn>
                    <a:cxn ang="0">
                      <a:pos x="12" y="0"/>
                    </a:cxn>
                    <a:cxn ang="0">
                      <a:pos x="16" y="0"/>
                    </a:cxn>
                    <a:cxn ang="0">
                      <a:pos x="19" y="0"/>
                    </a:cxn>
                    <a:cxn ang="0">
                      <a:pos x="19" y="4"/>
                    </a:cxn>
                    <a:cxn ang="0">
                      <a:pos x="23" y="4"/>
                    </a:cxn>
                    <a:cxn ang="0">
                      <a:pos x="23" y="4"/>
                    </a:cxn>
                    <a:cxn ang="0">
                      <a:pos x="19" y="0"/>
                    </a:cxn>
                    <a:cxn ang="0">
                      <a:pos x="19" y="0"/>
                    </a:cxn>
                    <a:cxn ang="0">
                      <a:pos x="16" y="0"/>
                    </a:cxn>
                    <a:cxn ang="0">
                      <a:pos x="12" y="0"/>
                    </a:cxn>
                    <a:cxn ang="0">
                      <a:pos x="12" y="0"/>
                    </a:cxn>
                    <a:cxn ang="0">
                      <a:pos x="8" y="0"/>
                    </a:cxn>
                    <a:cxn ang="0">
                      <a:pos x="4" y="4"/>
                    </a:cxn>
                    <a:cxn ang="0">
                      <a:pos x="0" y="4"/>
                    </a:cxn>
                    <a:cxn ang="0">
                      <a:pos x="0" y="4"/>
                    </a:cxn>
                    <a:cxn ang="0">
                      <a:pos x="0" y="4"/>
                    </a:cxn>
                    <a:cxn ang="0">
                      <a:pos x="0" y="4"/>
                    </a:cxn>
                    <a:cxn ang="0">
                      <a:pos x="0" y="4"/>
                    </a:cxn>
                  </a:cxnLst>
                  <a:rect l="0" t="0" r="r" b="b"/>
                  <a:pathLst>
                    <a:path w="23" h="4">
                      <a:moveTo>
                        <a:pt x="0" y="4"/>
                      </a:moveTo>
                      <a:lnTo>
                        <a:pt x="0" y="4"/>
                      </a:lnTo>
                      <a:lnTo>
                        <a:pt x="4" y="4"/>
                      </a:lnTo>
                      <a:lnTo>
                        <a:pt x="8" y="4"/>
                      </a:lnTo>
                      <a:lnTo>
                        <a:pt x="12" y="0"/>
                      </a:lnTo>
                      <a:lnTo>
                        <a:pt x="12" y="0"/>
                      </a:lnTo>
                      <a:lnTo>
                        <a:pt x="16" y="0"/>
                      </a:lnTo>
                      <a:lnTo>
                        <a:pt x="19" y="0"/>
                      </a:lnTo>
                      <a:lnTo>
                        <a:pt x="19" y="4"/>
                      </a:lnTo>
                      <a:lnTo>
                        <a:pt x="23" y="4"/>
                      </a:lnTo>
                      <a:lnTo>
                        <a:pt x="23" y="4"/>
                      </a:lnTo>
                      <a:lnTo>
                        <a:pt x="19" y="0"/>
                      </a:lnTo>
                      <a:lnTo>
                        <a:pt x="19" y="0"/>
                      </a:lnTo>
                      <a:lnTo>
                        <a:pt x="16" y="0"/>
                      </a:lnTo>
                      <a:lnTo>
                        <a:pt x="12" y="0"/>
                      </a:lnTo>
                      <a:lnTo>
                        <a:pt x="12" y="0"/>
                      </a:lnTo>
                      <a:lnTo>
                        <a:pt x="8" y="0"/>
                      </a:lnTo>
                      <a:lnTo>
                        <a:pt x="4" y="4"/>
                      </a:lnTo>
                      <a:lnTo>
                        <a:pt x="0" y="4"/>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540" name="Freeform 191"/>
                <p:cNvSpPr>
                  <a:spLocks noChangeAspect="1"/>
                </p:cNvSpPr>
                <p:nvPr/>
              </p:nvSpPr>
              <p:spPr bwMode="auto">
                <a:xfrm>
                  <a:off x="962" y="2907"/>
                  <a:ext cx="628" cy="175"/>
                </a:xfrm>
                <a:custGeom>
                  <a:avLst/>
                  <a:gdLst/>
                  <a:ahLst/>
                  <a:cxnLst>
                    <a:cxn ang="0">
                      <a:pos x="4" y="175"/>
                    </a:cxn>
                    <a:cxn ang="0">
                      <a:pos x="4" y="175"/>
                    </a:cxn>
                    <a:cxn ang="0">
                      <a:pos x="628" y="0"/>
                    </a:cxn>
                    <a:cxn ang="0">
                      <a:pos x="628" y="0"/>
                    </a:cxn>
                    <a:cxn ang="0">
                      <a:pos x="0" y="175"/>
                    </a:cxn>
                    <a:cxn ang="0">
                      <a:pos x="0" y="175"/>
                    </a:cxn>
                    <a:cxn ang="0">
                      <a:pos x="0" y="175"/>
                    </a:cxn>
                    <a:cxn ang="0">
                      <a:pos x="0" y="175"/>
                    </a:cxn>
                    <a:cxn ang="0">
                      <a:pos x="4" y="175"/>
                    </a:cxn>
                  </a:cxnLst>
                  <a:rect l="0" t="0" r="r" b="b"/>
                  <a:pathLst>
                    <a:path w="628" h="175">
                      <a:moveTo>
                        <a:pt x="4" y="175"/>
                      </a:moveTo>
                      <a:lnTo>
                        <a:pt x="4" y="175"/>
                      </a:lnTo>
                      <a:lnTo>
                        <a:pt x="628" y="0"/>
                      </a:lnTo>
                      <a:lnTo>
                        <a:pt x="628" y="0"/>
                      </a:lnTo>
                      <a:lnTo>
                        <a:pt x="0" y="175"/>
                      </a:lnTo>
                      <a:lnTo>
                        <a:pt x="0" y="175"/>
                      </a:lnTo>
                      <a:lnTo>
                        <a:pt x="0" y="175"/>
                      </a:lnTo>
                      <a:lnTo>
                        <a:pt x="0" y="175"/>
                      </a:lnTo>
                      <a:lnTo>
                        <a:pt x="4" y="175"/>
                      </a:lnTo>
                      <a:close/>
                    </a:path>
                  </a:pathLst>
                </a:custGeom>
                <a:solidFill>
                  <a:srgbClr val="000000"/>
                </a:solidFill>
                <a:ln w="9525">
                  <a:noFill/>
                  <a:round/>
                  <a:headEnd/>
                  <a:tailEnd/>
                </a:ln>
              </p:spPr>
              <p:txBody>
                <a:bodyPr/>
                <a:lstStyle/>
                <a:p>
                  <a:endParaRPr lang="en-US">
                    <a:solidFill>
                      <a:srgbClr val="FFFFFF"/>
                    </a:solidFill>
                  </a:endParaRPr>
                </a:p>
              </p:txBody>
            </p:sp>
            <p:sp>
              <p:nvSpPr>
                <p:cNvPr id="541" name="Freeform 192"/>
                <p:cNvSpPr>
                  <a:spLocks noChangeAspect="1" noEditPoints="1"/>
                </p:cNvSpPr>
                <p:nvPr/>
              </p:nvSpPr>
              <p:spPr bwMode="auto">
                <a:xfrm>
                  <a:off x="1067" y="2983"/>
                  <a:ext cx="700" cy="266"/>
                </a:xfrm>
                <a:custGeom>
                  <a:avLst/>
                  <a:gdLst/>
                  <a:ahLst/>
                  <a:cxnLst>
                    <a:cxn ang="0">
                      <a:pos x="508" y="23"/>
                    </a:cxn>
                    <a:cxn ang="0">
                      <a:pos x="606" y="114"/>
                    </a:cxn>
                    <a:cxn ang="0">
                      <a:pos x="700" y="84"/>
                    </a:cxn>
                    <a:cxn ang="0">
                      <a:pos x="599" y="0"/>
                    </a:cxn>
                    <a:cxn ang="0">
                      <a:pos x="508" y="23"/>
                    </a:cxn>
                    <a:cxn ang="0">
                      <a:pos x="508" y="23"/>
                    </a:cxn>
                    <a:cxn ang="0">
                      <a:pos x="34" y="178"/>
                    </a:cxn>
                    <a:cxn ang="0">
                      <a:pos x="121" y="266"/>
                    </a:cxn>
                    <a:cxn ang="0">
                      <a:pos x="490" y="148"/>
                    </a:cxn>
                    <a:cxn ang="0">
                      <a:pos x="395" y="65"/>
                    </a:cxn>
                    <a:cxn ang="0">
                      <a:pos x="34" y="178"/>
                    </a:cxn>
                    <a:cxn ang="0">
                      <a:pos x="34" y="178"/>
                    </a:cxn>
                    <a:cxn ang="0">
                      <a:pos x="459" y="91"/>
                    </a:cxn>
                    <a:cxn ang="0">
                      <a:pos x="531" y="68"/>
                    </a:cxn>
                    <a:cxn ang="0">
                      <a:pos x="490" y="34"/>
                    </a:cxn>
                    <a:cxn ang="0">
                      <a:pos x="422" y="57"/>
                    </a:cxn>
                    <a:cxn ang="0">
                      <a:pos x="459" y="91"/>
                    </a:cxn>
                    <a:cxn ang="0">
                      <a:pos x="459" y="91"/>
                    </a:cxn>
                    <a:cxn ang="0">
                      <a:pos x="407" y="46"/>
                    </a:cxn>
                    <a:cxn ang="0">
                      <a:pos x="478" y="23"/>
                    </a:cxn>
                    <a:cxn ang="0">
                      <a:pos x="456" y="8"/>
                    </a:cxn>
                    <a:cxn ang="0">
                      <a:pos x="388" y="27"/>
                    </a:cxn>
                    <a:cxn ang="0">
                      <a:pos x="407" y="46"/>
                    </a:cxn>
                    <a:cxn ang="0">
                      <a:pos x="407" y="46"/>
                    </a:cxn>
                    <a:cxn ang="0">
                      <a:pos x="501" y="99"/>
                    </a:cxn>
                    <a:cxn ang="0">
                      <a:pos x="520" y="114"/>
                    </a:cxn>
                    <a:cxn ang="0">
                      <a:pos x="493" y="121"/>
                    </a:cxn>
                    <a:cxn ang="0">
                      <a:pos x="512" y="140"/>
                    </a:cxn>
                    <a:cxn ang="0">
                      <a:pos x="584" y="118"/>
                    </a:cxn>
                    <a:cxn ang="0">
                      <a:pos x="561" y="103"/>
                    </a:cxn>
                    <a:cxn ang="0">
                      <a:pos x="539" y="106"/>
                    </a:cxn>
                    <a:cxn ang="0">
                      <a:pos x="523" y="91"/>
                    </a:cxn>
                    <a:cxn ang="0">
                      <a:pos x="501" y="99"/>
                    </a:cxn>
                    <a:cxn ang="0">
                      <a:pos x="501" y="99"/>
                    </a:cxn>
                    <a:cxn ang="0">
                      <a:pos x="0" y="144"/>
                    </a:cxn>
                    <a:cxn ang="0">
                      <a:pos x="19" y="163"/>
                    </a:cxn>
                    <a:cxn ang="0">
                      <a:pos x="42" y="156"/>
                    </a:cxn>
                    <a:cxn ang="0">
                      <a:pos x="23" y="137"/>
                    </a:cxn>
                    <a:cxn ang="0">
                      <a:pos x="0" y="144"/>
                    </a:cxn>
                    <a:cxn ang="0">
                      <a:pos x="0" y="144"/>
                    </a:cxn>
                    <a:cxn ang="0">
                      <a:pos x="42" y="133"/>
                    </a:cxn>
                    <a:cxn ang="0">
                      <a:pos x="60" y="148"/>
                    </a:cxn>
                    <a:cxn ang="0">
                      <a:pos x="158" y="118"/>
                    </a:cxn>
                    <a:cxn ang="0">
                      <a:pos x="140" y="103"/>
                    </a:cxn>
                    <a:cxn ang="0">
                      <a:pos x="42" y="133"/>
                    </a:cxn>
                    <a:cxn ang="0">
                      <a:pos x="42" y="133"/>
                    </a:cxn>
                    <a:cxn ang="0">
                      <a:pos x="151" y="99"/>
                    </a:cxn>
                    <a:cxn ang="0">
                      <a:pos x="170" y="118"/>
                    </a:cxn>
                    <a:cxn ang="0">
                      <a:pos x="267" y="87"/>
                    </a:cxn>
                    <a:cxn ang="0">
                      <a:pos x="249" y="68"/>
                    </a:cxn>
                    <a:cxn ang="0">
                      <a:pos x="151" y="99"/>
                    </a:cxn>
                    <a:cxn ang="0">
                      <a:pos x="151" y="99"/>
                    </a:cxn>
                    <a:cxn ang="0">
                      <a:pos x="256" y="65"/>
                    </a:cxn>
                    <a:cxn ang="0">
                      <a:pos x="275" y="84"/>
                    </a:cxn>
                    <a:cxn ang="0">
                      <a:pos x="373" y="53"/>
                    </a:cxn>
                    <a:cxn ang="0">
                      <a:pos x="354" y="38"/>
                    </a:cxn>
                    <a:cxn ang="0">
                      <a:pos x="256" y="65"/>
                    </a:cxn>
                    <a:cxn ang="0">
                      <a:pos x="256" y="65"/>
                    </a:cxn>
                  </a:cxnLst>
                  <a:rect l="0" t="0" r="r" b="b"/>
                  <a:pathLst>
                    <a:path w="700" h="266">
                      <a:moveTo>
                        <a:pt x="508" y="23"/>
                      </a:moveTo>
                      <a:lnTo>
                        <a:pt x="606" y="114"/>
                      </a:lnTo>
                      <a:lnTo>
                        <a:pt x="700" y="84"/>
                      </a:lnTo>
                      <a:lnTo>
                        <a:pt x="599" y="0"/>
                      </a:lnTo>
                      <a:lnTo>
                        <a:pt x="508" y="23"/>
                      </a:lnTo>
                      <a:lnTo>
                        <a:pt x="508" y="23"/>
                      </a:lnTo>
                      <a:close/>
                      <a:moveTo>
                        <a:pt x="34" y="178"/>
                      </a:moveTo>
                      <a:lnTo>
                        <a:pt x="121" y="266"/>
                      </a:lnTo>
                      <a:lnTo>
                        <a:pt x="490" y="148"/>
                      </a:lnTo>
                      <a:lnTo>
                        <a:pt x="395" y="65"/>
                      </a:lnTo>
                      <a:lnTo>
                        <a:pt x="34" y="178"/>
                      </a:lnTo>
                      <a:lnTo>
                        <a:pt x="34" y="178"/>
                      </a:lnTo>
                      <a:close/>
                      <a:moveTo>
                        <a:pt x="459" y="91"/>
                      </a:moveTo>
                      <a:lnTo>
                        <a:pt x="531" y="68"/>
                      </a:lnTo>
                      <a:lnTo>
                        <a:pt x="490" y="34"/>
                      </a:lnTo>
                      <a:lnTo>
                        <a:pt x="422" y="57"/>
                      </a:lnTo>
                      <a:lnTo>
                        <a:pt x="459" y="91"/>
                      </a:lnTo>
                      <a:lnTo>
                        <a:pt x="459" y="91"/>
                      </a:lnTo>
                      <a:close/>
                      <a:moveTo>
                        <a:pt x="407" y="46"/>
                      </a:moveTo>
                      <a:lnTo>
                        <a:pt x="478" y="23"/>
                      </a:lnTo>
                      <a:lnTo>
                        <a:pt x="456" y="8"/>
                      </a:lnTo>
                      <a:lnTo>
                        <a:pt x="388" y="27"/>
                      </a:lnTo>
                      <a:lnTo>
                        <a:pt x="407" y="46"/>
                      </a:lnTo>
                      <a:lnTo>
                        <a:pt x="407" y="46"/>
                      </a:lnTo>
                      <a:close/>
                      <a:moveTo>
                        <a:pt x="501" y="99"/>
                      </a:moveTo>
                      <a:lnTo>
                        <a:pt x="520" y="114"/>
                      </a:lnTo>
                      <a:lnTo>
                        <a:pt x="493" y="121"/>
                      </a:lnTo>
                      <a:lnTo>
                        <a:pt x="512" y="140"/>
                      </a:lnTo>
                      <a:lnTo>
                        <a:pt x="584" y="118"/>
                      </a:lnTo>
                      <a:lnTo>
                        <a:pt x="561" y="103"/>
                      </a:lnTo>
                      <a:lnTo>
                        <a:pt x="539" y="106"/>
                      </a:lnTo>
                      <a:lnTo>
                        <a:pt x="523" y="91"/>
                      </a:lnTo>
                      <a:lnTo>
                        <a:pt x="501" y="99"/>
                      </a:lnTo>
                      <a:lnTo>
                        <a:pt x="501" y="99"/>
                      </a:lnTo>
                      <a:close/>
                      <a:moveTo>
                        <a:pt x="0" y="144"/>
                      </a:moveTo>
                      <a:lnTo>
                        <a:pt x="19" y="163"/>
                      </a:lnTo>
                      <a:lnTo>
                        <a:pt x="42" y="156"/>
                      </a:lnTo>
                      <a:lnTo>
                        <a:pt x="23" y="137"/>
                      </a:lnTo>
                      <a:lnTo>
                        <a:pt x="0" y="144"/>
                      </a:lnTo>
                      <a:lnTo>
                        <a:pt x="0" y="144"/>
                      </a:lnTo>
                      <a:close/>
                      <a:moveTo>
                        <a:pt x="42" y="133"/>
                      </a:moveTo>
                      <a:lnTo>
                        <a:pt x="60" y="148"/>
                      </a:lnTo>
                      <a:lnTo>
                        <a:pt x="158" y="118"/>
                      </a:lnTo>
                      <a:lnTo>
                        <a:pt x="140" y="103"/>
                      </a:lnTo>
                      <a:lnTo>
                        <a:pt x="42" y="133"/>
                      </a:lnTo>
                      <a:lnTo>
                        <a:pt x="42" y="133"/>
                      </a:lnTo>
                      <a:close/>
                      <a:moveTo>
                        <a:pt x="151" y="99"/>
                      </a:moveTo>
                      <a:lnTo>
                        <a:pt x="170" y="118"/>
                      </a:lnTo>
                      <a:lnTo>
                        <a:pt x="267" y="87"/>
                      </a:lnTo>
                      <a:lnTo>
                        <a:pt x="249" y="68"/>
                      </a:lnTo>
                      <a:lnTo>
                        <a:pt x="151" y="99"/>
                      </a:lnTo>
                      <a:lnTo>
                        <a:pt x="151" y="99"/>
                      </a:lnTo>
                      <a:close/>
                      <a:moveTo>
                        <a:pt x="256" y="65"/>
                      </a:moveTo>
                      <a:lnTo>
                        <a:pt x="275" y="84"/>
                      </a:lnTo>
                      <a:lnTo>
                        <a:pt x="373" y="53"/>
                      </a:lnTo>
                      <a:lnTo>
                        <a:pt x="354" y="38"/>
                      </a:lnTo>
                      <a:lnTo>
                        <a:pt x="256" y="65"/>
                      </a:lnTo>
                      <a:lnTo>
                        <a:pt x="256" y="65"/>
                      </a:lnTo>
                      <a:close/>
                    </a:path>
                  </a:pathLst>
                </a:custGeom>
                <a:solidFill>
                  <a:srgbClr val="000000"/>
                </a:solidFill>
                <a:ln w="9525">
                  <a:noFill/>
                  <a:round/>
                  <a:headEnd/>
                  <a:tailEnd/>
                </a:ln>
              </p:spPr>
              <p:txBody>
                <a:bodyPr/>
                <a:lstStyle/>
                <a:p>
                  <a:endParaRPr lang="en-US">
                    <a:solidFill>
                      <a:srgbClr val="FFFFFF"/>
                    </a:solidFill>
                  </a:endParaRPr>
                </a:p>
              </p:txBody>
            </p:sp>
            <p:sp>
              <p:nvSpPr>
                <p:cNvPr id="542" name="Freeform 193"/>
                <p:cNvSpPr>
                  <a:spLocks noChangeAspect="1"/>
                </p:cNvSpPr>
                <p:nvPr/>
              </p:nvSpPr>
              <p:spPr bwMode="auto">
                <a:xfrm>
                  <a:off x="1575" y="2983"/>
                  <a:ext cx="192" cy="114"/>
                </a:xfrm>
                <a:custGeom>
                  <a:avLst/>
                  <a:gdLst/>
                  <a:ahLst/>
                  <a:cxnLst>
                    <a:cxn ang="0">
                      <a:pos x="0" y="23"/>
                    </a:cxn>
                    <a:cxn ang="0">
                      <a:pos x="98" y="114"/>
                    </a:cxn>
                    <a:cxn ang="0">
                      <a:pos x="192" y="84"/>
                    </a:cxn>
                    <a:cxn ang="0">
                      <a:pos x="91" y="0"/>
                    </a:cxn>
                    <a:cxn ang="0">
                      <a:pos x="0" y="23"/>
                    </a:cxn>
                  </a:cxnLst>
                  <a:rect l="0" t="0" r="r" b="b"/>
                  <a:pathLst>
                    <a:path w="192" h="114">
                      <a:moveTo>
                        <a:pt x="0" y="23"/>
                      </a:moveTo>
                      <a:lnTo>
                        <a:pt x="98" y="114"/>
                      </a:lnTo>
                      <a:lnTo>
                        <a:pt x="192" y="84"/>
                      </a:lnTo>
                      <a:lnTo>
                        <a:pt x="91" y="0"/>
                      </a:lnTo>
                      <a:lnTo>
                        <a:pt x="0" y="2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3" name="Freeform 194"/>
                <p:cNvSpPr>
                  <a:spLocks noChangeAspect="1"/>
                </p:cNvSpPr>
                <p:nvPr/>
              </p:nvSpPr>
              <p:spPr bwMode="auto">
                <a:xfrm>
                  <a:off x="1101" y="3048"/>
                  <a:ext cx="452" cy="201"/>
                </a:xfrm>
                <a:custGeom>
                  <a:avLst/>
                  <a:gdLst/>
                  <a:ahLst/>
                  <a:cxnLst>
                    <a:cxn ang="0">
                      <a:pos x="0" y="113"/>
                    </a:cxn>
                    <a:cxn ang="0">
                      <a:pos x="87" y="201"/>
                    </a:cxn>
                    <a:cxn ang="0">
                      <a:pos x="452" y="83"/>
                    </a:cxn>
                    <a:cxn ang="0">
                      <a:pos x="361" y="0"/>
                    </a:cxn>
                    <a:cxn ang="0">
                      <a:pos x="0" y="113"/>
                    </a:cxn>
                  </a:cxnLst>
                  <a:rect l="0" t="0" r="r" b="b"/>
                  <a:pathLst>
                    <a:path w="452" h="201">
                      <a:moveTo>
                        <a:pt x="0" y="113"/>
                      </a:moveTo>
                      <a:lnTo>
                        <a:pt x="87" y="201"/>
                      </a:lnTo>
                      <a:lnTo>
                        <a:pt x="452" y="83"/>
                      </a:lnTo>
                      <a:lnTo>
                        <a:pt x="361" y="0"/>
                      </a:lnTo>
                      <a:lnTo>
                        <a:pt x="0" y="11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4" name="Freeform 195"/>
                <p:cNvSpPr>
                  <a:spLocks noChangeAspect="1"/>
                </p:cNvSpPr>
                <p:nvPr/>
              </p:nvSpPr>
              <p:spPr bwMode="auto">
                <a:xfrm>
                  <a:off x="1485" y="3017"/>
                  <a:ext cx="109" cy="57"/>
                </a:xfrm>
                <a:custGeom>
                  <a:avLst/>
                  <a:gdLst/>
                  <a:ahLst/>
                  <a:cxnLst>
                    <a:cxn ang="0">
                      <a:pos x="41" y="57"/>
                    </a:cxn>
                    <a:cxn ang="0">
                      <a:pos x="109" y="34"/>
                    </a:cxn>
                    <a:cxn ang="0">
                      <a:pos x="72" y="0"/>
                    </a:cxn>
                    <a:cxn ang="0">
                      <a:pos x="0" y="23"/>
                    </a:cxn>
                    <a:cxn ang="0">
                      <a:pos x="41" y="57"/>
                    </a:cxn>
                  </a:cxnLst>
                  <a:rect l="0" t="0" r="r" b="b"/>
                  <a:pathLst>
                    <a:path w="109" h="57">
                      <a:moveTo>
                        <a:pt x="41" y="57"/>
                      </a:moveTo>
                      <a:lnTo>
                        <a:pt x="109" y="34"/>
                      </a:lnTo>
                      <a:lnTo>
                        <a:pt x="72" y="0"/>
                      </a:lnTo>
                      <a:lnTo>
                        <a:pt x="0" y="23"/>
                      </a:lnTo>
                      <a:lnTo>
                        <a:pt x="41" y="5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5" name="Freeform 196"/>
                <p:cNvSpPr>
                  <a:spLocks noChangeAspect="1"/>
                </p:cNvSpPr>
                <p:nvPr/>
              </p:nvSpPr>
              <p:spPr bwMode="auto">
                <a:xfrm>
                  <a:off x="1455" y="2991"/>
                  <a:ext cx="87" cy="38"/>
                </a:xfrm>
                <a:custGeom>
                  <a:avLst/>
                  <a:gdLst/>
                  <a:ahLst/>
                  <a:cxnLst>
                    <a:cxn ang="0">
                      <a:pos x="19" y="38"/>
                    </a:cxn>
                    <a:cxn ang="0">
                      <a:pos x="87" y="15"/>
                    </a:cxn>
                    <a:cxn ang="0">
                      <a:pos x="68" y="0"/>
                    </a:cxn>
                    <a:cxn ang="0">
                      <a:pos x="0" y="19"/>
                    </a:cxn>
                    <a:cxn ang="0">
                      <a:pos x="19" y="38"/>
                    </a:cxn>
                  </a:cxnLst>
                  <a:rect l="0" t="0" r="r" b="b"/>
                  <a:pathLst>
                    <a:path w="87" h="38">
                      <a:moveTo>
                        <a:pt x="19" y="38"/>
                      </a:moveTo>
                      <a:lnTo>
                        <a:pt x="87" y="15"/>
                      </a:lnTo>
                      <a:lnTo>
                        <a:pt x="68" y="0"/>
                      </a:lnTo>
                      <a:lnTo>
                        <a:pt x="0" y="19"/>
                      </a:lnTo>
                      <a:lnTo>
                        <a:pt x="19" y="3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6" name="Freeform 197"/>
                <p:cNvSpPr>
                  <a:spLocks noChangeAspect="1"/>
                </p:cNvSpPr>
                <p:nvPr/>
              </p:nvSpPr>
              <p:spPr bwMode="auto">
                <a:xfrm>
                  <a:off x="1560" y="3074"/>
                  <a:ext cx="87" cy="49"/>
                </a:xfrm>
                <a:custGeom>
                  <a:avLst/>
                  <a:gdLst/>
                  <a:ahLst/>
                  <a:cxnLst>
                    <a:cxn ang="0">
                      <a:pos x="8" y="8"/>
                    </a:cxn>
                    <a:cxn ang="0">
                      <a:pos x="23" y="27"/>
                    </a:cxn>
                    <a:cxn ang="0">
                      <a:pos x="0" y="30"/>
                    </a:cxn>
                    <a:cxn ang="0">
                      <a:pos x="19" y="49"/>
                    </a:cxn>
                    <a:cxn ang="0">
                      <a:pos x="87" y="27"/>
                    </a:cxn>
                    <a:cxn ang="0">
                      <a:pos x="68" y="12"/>
                    </a:cxn>
                    <a:cxn ang="0">
                      <a:pos x="46" y="19"/>
                    </a:cxn>
                    <a:cxn ang="0">
                      <a:pos x="27" y="0"/>
                    </a:cxn>
                    <a:cxn ang="0">
                      <a:pos x="8" y="8"/>
                    </a:cxn>
                  </a:cxnLst>
                  <a:rect l="0" t="0" r="r" b="b"/>
                  <a:pathLst>
                    <a:path w="87" h="49">
                      <a:moveTo>
                        <a:pt x="8" y="8"/>
                      </a:moveTo>
                      <a:lnTo>
                        <a:pt x="23" y="27"/>
                      </a:lnTo>
                      <a:lnTo>
                        <a:pt x="0" y="30"/>
                      </a:lnTo>
                      <a:lnTo>
                        <a:pt x="19" y="49"/>
                      </a:lnTo>
                      <a:lnTo>
                        <a:pt x="87" y="27"/>
                      </a:lnTo>
                      <a:lnTo>
                        <a:pt x="68" y="12"/>
                      </a:lnTo>
                      <a:lnTo>
                        <a:pt x="46" y="19"/>
                      </a:lnTo>
                      <a:lnTo>
                        <a:pt x="27" y="0"/>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7" name="Freeform 198"/>
                <p:cNvSpPr>
                  <a:spLocks noChangeAspect="1"/>
                </p:cNvSpPr>
                <p:nvPr/>
              </p:nvSpPr>
              <p:spPr bwMode="auto">
                <a:xfrm>
                  <a:off x="1067" y="3120"/>
                  <a:ext cx="42" cy="22"/>
                </a:xfrm>
                <a:custGeom>
                  <a:avLst/>
                  <a:gdLst/>
                  <a:ahLst/>
                  <a:cxnLst>
                    <a:cxn ang="0">
                      <a:pos x="0" y="7"/>
                    </a:cxn>
                    <a:cxn ang="0">
                      <a:pos x="19" y="22"/>
                    </a:cxn>
                    <a:cxn ang="0">
                      <a:pos x="42" y="19"/>
                    </a:cxn>
                    <a:cxn ang="0">
                      <a:pos x="23" y="0"/>
                    </a:cxn>
                    <a:cxn ang="0">
                      <a:pos x="0" y="7"/>
                    </a:cxn>
                  </a:cxnLst>
                  <a:rect l="0" t="0" r="r" b="b"/>
                  <a:pathLst>
                    <a:path w="42" h="22">
                      <a:moveTo>
                        <a:pt x="0" y="7"/>
                      </a:moveTo>
                      <a:lnTo>
                        <a:pt x="19" y="22"/>
                      </a:lnTo>
                      <a:lnTo>
                        <a:pt x="42" y="19"/>
                      </a:lnTo>
                      <a:lnTo>
                        <a:pt x="23" y="0"/>
                      </a:lnTo>
                      <a:lnTo>
                        <a:pt x="0" y="7"/>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8" name="Freeform 199"/>
                <p:cNvSpPr>
                  <a:spLocks noChangeAspect="1"/>
                </p:cNvSpPr>
                <p:nvPr/>
              </p:nvSpPr>
              <p:spPr bwMode="auto">
                <a:xfrm>
                  <a:off x="1109" y="3086"/>
                  <a:ext cx="116" cy="49"/>
                </a:xfrm>
                <a:custGeom>
                  <a:avLst/>
                  <a:gdLst/>
                  <a:ahLst/>
                  <a:cxnLst>
                    <a:cxn ang="0">
                      <a:pos x="0" y="30"/>
                    </a:cxn>
                    <a:cxn ang="0">
                      <a:pos x="18" y="49"/>
                    </a:cxn>
                    <a:cxn ang="0">
                      <a:pos x="116" y="18"/>
                    </a:cxn>
                    <a:cxn ang="0">
                      <a:pos x="98" y="0"/>
                    </a:cxn>
                    <a:cxn ang="0">
                      <a:pos x="0" y="30"/>
                    </a:cxn>
                  </a:cxnLst>
                  <a:rect l="0" t="0" r="r" b="b"/>
                  <a:pathLst>
                    <a:path w="116" h="49">
                      <a:moveTo>
                        <a:pt x="0" y="30"/>
                      </a:moveTo>
                      <a:lnTo>
                        <a:pt x="18" y="49"/>
                      </a:lnTo>
                      <a:lnTo>
                        <a:pt x="116" y="18"/>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49" name="Freeform 200"/>
                <p:cNvSpPr>
                  <a:spLocks noChangeAspect="1"/>
                </p:cNvSpPr>
                <p:nvPr/>
              </p:nvSpPr>
              <p:spPr bwMode="auto">
                <a:xfrm>
                  <a:off x="1218" y="3051"/>
                  <a:ext cx="116" cy="50"/>
                </a:xfrm>
                <a:custGeom>
                  <a:avLst/>
                  <a:gdLst/>
                  <a:ahLst/>
                  <a:cxnLst>
                    <a:cxn ang="0">
                      <a:pos x="0" y="31"/>
                    </a:cxn>
                    <a:cxn ang="0">
                      <a:pos x="19" y="50"/>
                    </a:cxn>
                    <a:cxn ang="0">
                      <a:pos x="116" y="19"/>
                    </a:cxn>
                    <a:cxn ang="0">
                      <a:pos x="98" y="0"/>
                    </a:cxn>
                    <a:cxn ang="0">
                      <a:pos x="0" y="31"/>
                    </a:cxn>
                  </a:cxnLst>
                  <a:rect l="0" t="0" r="r" b="b"/>
                  <a:pathLst>
                    <a:path w="116" h="50">
                      <a:moveTo>
                        <a:pt x="0" y="31"/>
                      </a:moveTo>
                      <a:lnTo>
                        <a:pt x="19" y="50"/>
                      </a:lnTo>
                      <a:lnTo>
                        <a:pt x="116" y="19"/>
                      </a:lnTo>
                      <a:lnTo>
                        <a:pt x="98" y="0"/>
                      </a:lnTo>
                      <a:lnTo>
                        <a:pt x="0" y="3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50" name="Freeform 201"/>
                <p:cNvSpPr>
                  <a:spLocks noChangeAspect="1"/>
                </p:cNvSpPr>
                <p:nvPr/>
              </p:nvSpPr>
              <p:spPr bwMode="auto">
                <a:xfrm>
                  <a:off x="1323" y="3021"/>
                  <a:ext cx="117" cy="46"/>
                </a:xfrm>
                <a:custGeom>
                  <a:avLst/>
                  <a:gdLst/>
                  <a:ahLst/>
                  <a:cxnLst>
                    <a:cxn ang="0">
                      <a:pos x="0" y="30"/>
                    </a:cxn>
                    <a:cxn ang="0">
                      <a:pos x="19" y="46"/>
                    </a:cxn>
                    <a:cxn ang="0">
                      <a:pos x="117" y="15"/>
                    </a:cxn>
                    <a:cxn ang="0">
                      <a:pos x="98" y="0"/>
                    </a:cxn>
                    <a:cxn ang="0">
                      <a:pos x="0" y="30"/>
                    </a:cxn>
                  </a:cxnLst>
                  <a:rect l="0" t="0" r="r" b="b"/>
                  <a:pathLst>
                    <a:path w="117" h="46">
                      <a:moveTo>
                        <a:pt x="0" y="30"/>
                      </a:moveTo>
                      <a:lnTo>
                        <a:pt x="19" y="46"/>
                      </a:lnTo>
                      <a:lnTo>
                        <a:pt x="117" y="15"/>
                      </a:lnTo>
                      <a:lnTo>
                        <a:pt x="98" y="0"/>
                      </a:lnTo>
                      <a:lnTo>
                        <a:pt x="0" y="3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51" name="Freeform 202"/>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close/>
                    </a:path>
                  </a:pathLst>
                </a:custGeom>
                <a:solidFill>
                  <a:srgbClr val="BFBFBF"/>
                </a:solidFill>
                <a:ln w="9525">
                  <a:noFill/>
                  <a:round/>
                  <a:headEnd/>
                  <a:tailEnd/>
                </a:ln>
              </p:spPr>
              <p:txBody>
                <a:bodyPr/>
                <a:lstStyle/>
                <a:p>
                  <a:endParaRPr lang="en-US">
                    <a:solidFill>
                      <a:srgbClr val="FFFFFF"/>
                    </a:solidFill>
                  </a:endParaRPr>
                </a:p>
              </p:txBody>
            </p:sp>
            <p:sp>
              <p:nvSpPr>
                <p:cNvPr id="552" name="Freeform 203"/>
                <p:cNvSpPr>
                  <a:spLocks noChangeAspect="1"/>
                </p:cNvSpPr>
                <p:nvPr/>
              </p:nvSpPr>
              <p:spPr bwMode="auto">
                <a:xfrm>
                  <a:off x="1071" y="3112"/>
                  <a:ext cx="34" cy="30"/>
                </a:xfrm>
                <a:custGeom>
                  <a:avLst/>
                  <a:gdLst/>
                  <a:ahLst/>
                  <a:cxnLst>
                    <a:cxn ang="0">
                      <a:pos x="8" y="4"/>
                    </a:cxn>
                    <a:cxn ang="0">
                      <a:pos x="19" y="0"/>
                    </a:cxn>
                    <a:cxn ang="0">
                      <a:pos x="30" y="11"/>
                    </a:cxn>
                    <a:cxn ang="0">
                      <a:pos x="34" y="27"/>
                    </a:cxn>
                    <a:cxn ang="0">
                      <a:pos x="15" y="30"/>
                    </a:cxn>
                    <a:cxn ang="0">
                      <a:pos x="0" y="15"/>
                    </a:cxn>
                    <a:cxn ang="0">
                      <a:pos x="8" y="4"/>
                    </a:cxn>
                  </a:cxnLst>
                  <a:rect l="0" t="0" r="r" b="b"/>
                  <a:pathLst>
                    <a:path w="34" h="30">
                      <a:moveTo>
                        <a:pt x="8" y="4"/>
                      </a:moveTo>
                      <a:lnTo>
                        <a:pt x="19" y="0"/>
                      </a:lnTo>
                      <a:lnTo>
                        <a:pt x="30" y="11"/>
                      </a:lnTo>
                      <a:lnTo>
                        <a:pt x="34" y="27"/>
                      </a:lnTo>
                      <a:lnTo>
                        <a:pt x="15" y="30"/>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553" name="Freeform 204"/>
                <p:cNvSpPr>
                  <a:spLocks noChangeAspect="1"/>
                </p:cNvSpPr>
                <p:nvPr/>
              </p:nvSpPr>
              <p:spPr bwMode="auto">
                <a:xfrm>
                  <a:off x="1079" y="3116"/>
                  <a:ext cx="22" cy="7"/>
                </a:xfrm>
                <a:custGeom>
                  <a:avLst/>
                  <a:gdLst/>
                  <a:ahLst/>
                  <a:cxnLst>
                    <a:cxn ang="0">
                      <a:pos x="0" y="0"/>
                    </a:cxn>
                    <a:cxn ang="0">
                      <a:pos x="11" y="7"/>
                    </a:cxn>
                    <a:cxn ang="0">
                      <a:pos x="22" y="7"/>
                    </a:cxn>
                    <a:cxn ang="0">
                      <a:pos x="11" y="0"/>
                    </a:cxn>
                    <a:cxn ang="0">
                      <a:pos x="0" y="0"/>
                    </a:cxn>
                  </a:cxnLst>
                  <a:rect l="0" t="0" r="r" b="b"/>
                  <a:pathLst>
                    <a:path w="22" h="7">
                      <a:moveTo>
                        <a:pt x="0" y="0"/>
                      </a:moveTo>
                      <a:lnTo>
                        <a:pt x="11" y="7"/>
                      </a:lnTo>
                      <a:lnTo>
                        <a:pt x="22" y="7"/>
                      </a:lnTo>
                      <a:lnTo>
                        <a:pt x="11" y="0"/>
                      </a:lnTo>
                      <a:lnTo>
                        <a:pt x="0" y="0"/>
                      </a:lnTo>
                      <a:close/>
                    </a:path>
                  </a:pathLst>
                </a:custGeom>
                <a:solidFill>
                  <a:srgbClr val="E5E5E5"/>
                </a:solidFill>
                <a:ln w="9525">
                  <a:noFill/>
                  <a:round/>
                  <a:headEnd/>
                  <a:tailEnd/>
                </a:ln>
              </p:spPr>
              <p:txBody>
                <a:bodyPr/>
                <a:lstStyle/>
                <a:p>
                  <a:endParaRPr lang="en-US">
                    <a:solidFill>
                      <a:srgbClr val="FFFFFF"/>
                    </a:solidFill>
                  </a:endParaRPr>
                </a:p>
              </p:txBody>
            </p:sp>
            <p:sp>
              <p:nvSpPr>
                <p:cNvPr id="554" name="Freeform 205"/>
                <p:cNvSpPr>
                  <a:spLocks noChangeAspect="1"/>
                </p:cNvSpPr>
                <p:nvPr/>
              </p:nvSpPr>
              <p:spPr bwMode="auto">
                <a:xfrm>
                  <a:off x="1071" y="3116"/>
                  <a:ext cx="19" cy="26"/>
                </a:xfrm>
                <a:custGeom>
                  <a:avLst/>
                  <a:gdLst/>
                  <a:ahLst/>
                  <a:cxnLst>
                    <a:cxn ang="0">
                      <a:pos x="19" y="11"/>
                    </a:cxn>
                    <a:cxn ang="0">
                      <a:pos x="15" y="26"/>
                    </a:cxn>
                    <a:cxn ang="0">
                      <a:pos x="0" y="11"/>
                    </a:cxn>
                    <a:cxn ang="0">
                      <a:pos x="8" y="0"/>
                    </a:cxn>
                    <a:cxn ang="0">
                      <a:pos x="19" y="11"/>
                    </a:cxn>
                  </a:cxnLst>
                  <a:rect l="0" t="0" r="r" b="b"/>
                  <a:pathLst>
                    <a:path w="19" h="26">
                      <a:moveTo>
                        <a:pt x="19" y="11"/>
                      </a:moveTo>
                      <a:lnTo>
                        <a:pt x="15" y="26"/>
                      </a:lnTo>
                      <a:lnTo>
                        <a:pt x="0" y="11"/>
                      </a:lnTo>
                      <a:lnTo>
                        <a:pt x="8"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555" name="Freeform 206"/>
                <p:cNvSpPr>
                  <a:spLocks noChangeAspect="1" noEditPoints="1"/>
                </p:cNvSpPr>
                <p:nvPr/>
              </p:nvSpPr>
              <p:spPr bwMode="auto">
                <a:xfrm>
                  <a:off x="1112" y="3078"/>
                  <a:ext cx="110" cy="53"/>
                </a:xfrm>
                <a:custGeom>
                  <a:avLst/>
                  <a:gdLst/>
                  <a:ahLst/>
                  <a:cxnLst>
                    <a:cxn ang="0">
                      <a:pos x="83" y="0"/>
                    </a:cxn>
                    <a:cxn ang="0">
                      <a:pos x="98" y="0"/>
                    </a:cxn>
                    <a:cxn ang="0">
                      <a:pos x="106" y="8"/>
                    </a:cxn>
                    <a:cxn ang="0">
                      <a:pos x="110" y="23"/>
                    </a:cxn>
                    <a:cxn ang="0">
                      <a:pos x="91" y="30"/>
                    </a:cxn>
                    <a:cxn ang="0">
                      <a:pos x="83" y="23"/>
                    </a:cxn>
                    <a:cxn ang="0">
                      <a:pos x="83" y="15"/>
                    </a:cxn>
                    <a:cxn ang="0">
                      <a:pos x="76" y="11"/>
                    </a:cxn>
                    <a:cxn ang="0">
                      <a:pos x="83" y="0"/>
                    </a:cxn>
                    <a:cxn ang="0">
                      <a:pos x="83" y="0"/>
                    </a:cxn>
                    <a:cxn ang="0">
                      <a:pos x="61" y="11"/>
                    </a:cxn>
                    <a:cxn ang="0">
                      <a:pos x="72" y="8"/>
                    </a:cxn>
                    <a:cxn ang="0">
                      <a:pos x="83" y="15"/>
                    </a:cxn>
                    <a:cxn ang="0">
                      <a:pos x="87" y="30"/>
                    </a:cxn>
                    <a:cxn ang="0">
                      <a:pos x="64" y="38"/>
                    </a:cxn>
                    <a:cxn ang="0">
                      <a:pos x="61" y="30"/>
                    </a:cxn>
                    <a:cxn ang="0">
                      <a:pos x="57" y="23"/>
                    </a:cxn>
                    <a:cxn ang="0">
                      <a:pos x="53" y="19"/>
                    </a:cxn>
                    <a:cxn ang="0">
                      <a:pos x="61" y="11"/>
                    </a:cxn>
                    <a:cxn ang="0">
                      <a:pos x="61" y="11"/>
                    </a:cxn>
                    <a:cxn ang="0">
                      <a:pos x="34" y="19"/>
                    </a:cxn>
                    <a:cxn ang="0">
                      <a:pos x="46" y="15"/>
                    </a:cxn>
                    <a:cxn ang="0">
                      <a:pos x="57" y="23"/>
                    </a:cxn>
                    <a:cxn ang="0">
                      <a:pos x="61" y="38"/>
                    </a:cxn>
                    <a:cxn ang="0">
                      <a:pos x="42" y="45"/>
                    </a:cxn>
                    <a:cxn ang="0">
                      <a:pos x="34" y="38"/>
                    </a:cxn>
                    <a:cxn ang="0">
                      <a:pos x="31" y="30"/>
                    </a:cxn>
                    <a:cxn ang="0">
                      <a:pos x="27" y="26"/>
                    </a:cxn>
                    <a:cxn ang="0">
                      <a:pos x="34" y="19"/>
                    </a:cxn>
                    <a:cxn ang="0">
                      <a:pos x="34" y="19"/>
                    </a:cxn>
                    <a:cxn ang="0">
                      <a:pos x="8" y="26"/>
                    </a:cxn>
                    <a:cxn ang="0">
                      <a:pos x="23" y="23"/>
                    </a:cxn>
                    <a:cxn ang="0">
                      <a:pos x="31" y="30"/>
                    </a:cxn>
                    <a:cxn ang="0">
                      <a:pos x="38" y="49"/>
                    </a:cxn>
                    <a:cxn ang="0">
                      <a:pos x="15" y="53"/>
                    </a:cxn>
                    <a:cxn ang="0">
                      <a:pos x="0" y="38"/>
                    </a:cxn>
                    <a:cxn ang="0">
                      <a:pos x="8" y="26"/>
                    </a:cxn>
                    <a:cxn ang="0">
                      <a:pos x="8" y="26"/>
                    </a:cxn>
                  </a:cxnLst>
                  <a:rect l="0" t="0" r="r" b="b"/>
                  <a:pathLst>
                    <a:path w="110" h="53">
                      <a:moveTo>
                        <a:pt x="83" y="0"/>
                      </a:moveTo>
                      <a:lnTo>
                        <a:pt x="98" y="0"/>
                      </a:lnTo>
                      <a:lnTo>
                        <a:pt x="106" y="8"/>
                      </a:lnTo>
                      <a:lnTo>
                        <a:pt x="110" y="23"/>
                      </a:lnTo>
                      <a:lnTo>
                        <a:pt x="91" y="30"/>
                      </a:lnTo>
                      <a:lnTo>
                        <a:pt x="83" y="23"/>
                      </a:lnTo>
                      <a:lnTo>
                        <a:pt x="83" y="15"/>
                      </a:lnTo>
                      <a:lnTo>
                        <a:pt x="76" y="11"/>
                      </a:lnTo>
                      <a:lnTo>
                        <a:pt x="83" y="0"/>
                      </a:lnTo>
                      <a:lnTo>
                        <a:pt x="83" y="0"/>
                      </a:lnTo>
                      <a:close/>
                      <a:moveTo>
                        <a:pt x="61" y="11"/>
                      </a:moveTo>
                      <a:lnTo>
                        <a:pt x="72" y="8"/>
                      </a:lnTo>
                      <a:lnTo>
                        <a:pt x="83" y="15"/>
                      </a:lnTo>
                      <a:lnTo>
                        <a:pt x="87" y="30"/>
                      </a:lnTo>
                      <a:lnTo>
                        <a:pt x="64" y="38"/>
                      </a:lnTo>
                      <a:lnTo>
                        <a:pt x="61" y="30"/>
                      </a:lnTo>
                      <a:lnTo>
                        <a:pt x="57" y="23"/>
                      </a:lnTo>
                      <a:lnTo>
                        <a:pt x="53" y="19"/>
                      </a:lnTo>
                      <a:lnTo>
                        <a:pt x="61" y="11"/>
                      </a:lnTo>
                      <a:lnTo>
                        <a:pt x="61" y="11"/>
                      </a:lnTo>
                      <a:close/>
                      <a:moveTo>
                        <a:pt x="34" y="19"/>
                      </a:moveTo>
                      <a:lnTo>
                        <a:pt x="46" y="15"/>
                      </a:lnTo>
                      <a:lnTo>
                        <a:pt x="57" y="23"/>
                      </a:lnTo>
                      <a:lnTo>
                        <a:pt x="61" y="38"/>
                      </a:lnTo>
                      <a:lnTo>
                        <a:pt x="42" y="45"/>
                      </a:lnTo>
                      <a:lnTo>
                        <a:pt x="34" y="38"/>
                      </a:lnTo>
                      <a:lnTo>
                        <a:pt x="31" y="30"/>
                      </a:lnTo>
                      <a:lnTo>
                        <a:pt x="27" y="26"/>
                      </a:lnTo>
                      <a:lnTo>
                        <a:pt x="34" y="19"/>
                      </a:lnTo>
                      <a:lnTo>
                        <a:pt x="34" y="19"/>
                      </a:lnTo>
                      <a:close/>
                      <a:moveTo>
                        <a:pt x="8" y="26"/>
                      </a:moveTo>
                      <a:lnTo>
                        <a:pt x="23" y="23"/>
                      </a:lnTo>
                      <a:lnTo>
                        <a:pt x="31" y="30"/>
                      </a:lnTo>
                      <a:lnTo>
                        <a:pt x="38" y="49"/>
                      </a:lnTo>
                      <a:lnTo>
                        <a:pt x="15" y="53"/>
                      </a:lnTo>
                      <a:lnTo>
                        <a:pt x="0" y="38"/>
                      </a:lnTo>
                      <a:lnTo>
                        <a:pt x="8" y="26"/>
                      </a:lnTo>
                      <a:lnTo>
                        <a:pt x="8" y="26"/>
                      </a:lnTo>
                      <a:close/>
                    </a:path>
                  </a:pathLst>
                </a:custGeom>
                <a:solidFill>
                  <a:srgbClr val="F4F4D1"/>
                </a:solidFill>
                <a:ln w="9525">
                  <a:noFill/>
                  <a:round/>
                  <a:headEnd/>
                  <a:tailEnd/>
                </a:ln>
              </p:spPr>
              <p:txBody>
                <a:bodyPr/>
                <a:lstStyle/>
                <a:p>
                  <a:endParaRPr lang="en-US">
                    <a:solidFill>
                      <a:srgbClr val="FFFFFF"/>
                    </a:solidFill>
                  </a:endParaRPr>
                </a:p>
              </p:txBody>
            </p:sp>
            <p:sp>
              <p:nvSpPr>
                <p:cNvPr id="556" name="Freeform 207"/>
                <p:cNvSpPr>
                  <a:spLocks noChangeAspect="1"/>
                </p:cNvSpPr>
                <p:nvPr/>
              </p:nvSpPr>
              <p:spPr bwMode="auto">
                <a:xfrm>
                  <a:off x="1188" y="3078"/>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grpSp>
          <p:grpSp>
            <p:nvGrpSpPr>
              <p:cNvPr id="120" name="Group 208"/>
              <p:cNvGrpSpPr>
                <a:grpSpLocks noChangeAspect="1"/>
              </p:cNvGrpSpPr>
              <p:nvPr/>
            </p:nvGrpSpPr>
            <p:grpSpPr bwMode="auto">
              <a:xfrm>
                <a:off x="1101" y="2941"/>
                <a:ext cx="696" cy="308"/>
                <a:chOff x="1101" y="2941"/>
                <a:chExt cx="696" cy="308"/>
              </a:xfrm>
            </p:grpSpPr>
            <p:sp>
              <p:nvSpPr>
                <p:cNvPr id="157" name="Freeform 209"/>
                <p:cNvSpPr>
                  <a:spLocks noChangeAspect="1"/>
                </p:cNvSpPr>
                <p:nvPr/>
              </p:nvSpPr>
              <p:spPr bwMode="auto">
                <a:xfrm>
                  <a:off x="1165" y="3086"/>
                  <a:ext cx="34" cy="30"/>
                </a:xfrm>
                <a:custGeom>
                  <a:avLst/>
                  <a:gdLst/>
                  <a:ahLst/>
                  <a:cxnLst>
                    <a:cxn ang="0">
                      <a:pos x="8" y="3"/>
                    </a:cxn>
                    <a:cxn ang="0">
                      <a:pos x="19" y="0"/>
                    </a:cxn>
                    <a:cxn ang="0">
                      <a:pos x="30" y="7"/>
                    </a:cxn>
                    <a:cxn ang="0">
                      <a:pos x="34" y="22"/>
                    </a:cxn>
                    <a:cxn ang="0">
                      <a:pos x="11" y="30"/>
                    </a:cxn>
                    <a:cxn ang="0">
                      <a:pos x="4" y="22"/>
                    </a:cxn>
                    <a:cxn ang="0">
                      <a:pos x="4" y="15"/>
                    </a:cxn>
                    <a:cxn ang="0">
                      <a:pos x="0" y="11"/>
                    </a:cxn>
                    <a:cxn ang="0">
                      <a:pos x="8" y="3"/>
                    </a:cxn>
                  </a:cxnLst>
                  <a:rect l="0" t="0" r="r" b="b"/>
                  <a:pathLst>
                    <a:path w="34" h="30">
                      <a:moveTo>
                        <a:pt x="8" y="3"/>
                      </a:moveTo>
                      <a:lnTo>
                        <a:pt x="19" y="0"/>
                      </a:lnTo>
                      <a:lnTo>
                        <a:pt x="30" y="7"/>
                      </a:lnTo>
                      <a:lnTo>
                        <a:pt x="34" y="22"/>
                      </a:lnTo>
                      <a:lnTo>
                        <a:pt x="11"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58" name="Freeform 210"/>
                <p:cNvSpPr>
                  <a:spLocks noChangeAspect="1"/>
                </p:cNvSpPr>
                <p:nvPr/>
              </p:nvSpPr>
              <p:spPr bwMode="auto">
                <a:xfrm>
                  <a:off x="1139" y="3093"/>
                  <a:ext cx="34" cy="30"/>
                </a:xfrm>
                <a:custGeom>
                  <a:avLst/>
                  <a:gdLst/>
                  <a:ahLst/>
                  <a:cxnLst>
                    <a:cxn ang="0">
                      <a:pos x="7" y="4"/>
                    </a:cxn>
                    <a:cxn ang="0">
                      <a:pos x="19" y="0"/>
                    </a:cxn>
                    <a:cxn ang="0">
                      <a:pos x="30" y="8"/>
                    </a:cxn>
                    <a:cxn ang="0">
                      <a:pos x="34" y="23"/>
                    </a:cxn>
                    <a:cxn ang="0">
                      <a:pos x="15" y="30"/>
                    </a:cxn>
                    <a:cxn ang="0">
                      <a:pos x="7" y="23"/>
                    </a:cxn>
                    <a:cxn ang="0">
                      <a:pos x="4" y="15"/>
                    </a:cxn>
                    <a:cxn ang="0">
                      <a:pos x="0" y="11"/>
                    </a:cxn>
                    <a:cxn ang="0">
                      <a:pos x="7" y="4"/>
                    </a:cxn>
                  </a:cxnLst>
                  <a:rect l="0" t="0" r="r" b="b"/>
                  <a:pathLst>
                    <a:path w="34" h="30">
                      <a:moveTo>
                        <a:pt x="7" y="4"/>
                      </a:moveTo>
                      <a:lnTo>
                        <a:pt x="19" y="0"/>
                      </a:lnTo>
                      <a:lnTo>
                        <a:pt x="30" y="8"/>
                      </a:lnTo>
                      <a:lnTo>
                        <a:pt x="34" y="23"/>
                      </a:lnTo>
                      <a:lnTo>
                        <a:pt x="15"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59" name="Freeform 211"/>
                <p:cNvSpPr>
                  <a:spLocks noChangeAspect="1"/>
                </p:cNvSpPr>
                <p:nvPr/>
              </p:nvSpPr>
              <p:spPr bwMode="auto">
                <a:xfrm>
                  <a:off x="1112" y="3101"/>
                  <a:ext cx="34" cy="30"/>
                </a:xfrm>
                <a:custGeom>
                  <a:avLst/>
                  <a:gdLst/>
                  <a:ahLst/>
                  <a:cxnLst>
                    <a:cxn ang="0">
                      <a:pos x="8" y="3"/>
                    </a:cxn>
                    <a:cxn ang="0">
                      <a:pos x="23" y="0"/>
                    </a:cxn>
                    <a:cxn ang="0">
                      <a:pos x="31" y="7"/>
                    </a:cxn>
                    <a:cxn ang="0">
                      <a:pos x="34" y="26"/>
                    </a:cxn>
                    <a:cxn ang="0">
                      <a:pos x="15" y="30"/>
                    </a:cxn>
                    <a:cxn ang="0">
                      <a:pos x="0" y="15"/>
                    </a:cxn>
                    <a:cxn ang="0">
                      <a:pos x="8" y="3"/>
                    </a:cxn>
                  </a:cxnLst>
                  <a:rect l="0" t="0" r="r" b="b"/>
                  <a:pathLst>
                    <a:path w="34" h="30">
                      <a:moveTo>
                        <a:pt x="8" y="3"/>
                      </a:moveTo>
                      <a:lnTo>
                        <a:pt x="23" y="0"/>
                      </a:lnTo>
                      <a:lnTo>
                        <a:pt x="31" y="7"/>
                      </a:lnTo>
                      <a:lnTo>
                        <a:pt x="34" y="26"/>
                      </a:lnTo>
                      <a:lnTo>
                        <a:pt x="15"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60" name="Freeform 212"/>
                <p:cNvSpPr>
                  <a:spLocks noChangeAspect="1" noEditPoints="1"/>
                </p:cNvSpPr>
                <p:nvPr/>
              </p:nvSpPr>
              <p:spPr bwMode="auto">
                <a:xfrm>
                  <a:off x="1112" y="3082"/>
                  <a:ext cx="95" cy="49"/>
                </a:xfrm>
                <a:custGeom>
                  <a:avLst/>
                  <a:gdLst/>
                  <a:ahLst/>
                  <a:cxnLst>
                    <a:cxn ang="0">
                      <a:pos x="95" y="7"/>
                    </a:cxn>
                    <a:cxn ang="0">
                      <a:pos x="91" y="26"/>
                    </a:cxn>
                    <a:cxn ang="0">
                      <a:pos x="83" y="19"/>
                    </a:cxn>
                    <a:cxn ang="0">
                      <a:pos x="83" y="11"/>
                    </a:cxn>
                    <a:cxn ang="0">
                      <a:pos x="79" y="7"/>
                    </a:cxn>
                    <a:cxn ang="0">
                      <a:pos x="87" y="0"/>
                    </a:cxn>
                    <a:cxn ang="0">
                      <a:pos x="95" y="7"/>
                    </a:cxn>
                    <a:cxn ang="0">
                      <a:pos x="95" y="7"/>
                    </a:cxn>
                    <a:cxn ang="0">
                      <a:pos x="68" y="15"/>
                    </a:cxn>
                    <a:cxn ang="0">
                      <a:pos x="64" y="34"/>
                    </a:cxn>
                    <a:cxn ang="0">
                      <a:pos x="61" y="26"/>
                    </a:cxn>
                    <a:cxn ang="0">
                      <a:pos x="57" y="19"/>
                    </a:cxn>
                    <a:cxn ang="0">
                      <a:pos x="53" y="15"/>
                    </a:cxn>
                    <a:cxn ang="0">
                      <a:pos x="61" y="7"/>
                    </a:cxn>
                    <a:cxn ang="0">
                      <a:pos x="68" y="15"/>
                    </a:cxn>
                    <a:cxn ang="0">
                      <a:pos x="68" y="15"/>
                    </a:cxn>
                    <a:cxn ang="0">
                      <a:pos x="46" y="22"/>
                    </a:cxn>
                    <a:cxn ang="0">
                      <a:pos x="42" y="41"/>
                    </a:cxn>
                    <a:cxn ang="0">
                      <a:pos x="34" y="34"/>
                    </a:cxn>
                    <a:cxn ang="0">
                      <a:pos x="31" y="26"/>
                    </a:cxn>
                    <a:cxn ang="0">
                      <a:pos x="27" y="22"/>
                    </a:cxn>
                    <a:cxn ang="0">
                      <a:pos x="34" y="15"/>
                    </a:cxn>
                    <a:cxn ang="0">
                      <a:pos x="46" y="22"/>
                    </a:cxn>
                    <a:cxn ang="0">
                      <a:pos x="46" y="22"/>
                    </a:cxn>
                    <a:cxn ang="0">
                      <a:pos x="19" y="30"/>
                    </a:cxn>
                    <a:cxn ang="0">
                      <a:pos x="15" y="49"/>
                    </a:cxn>
                    <a:cxn ang="0">
                      <a:pos x="0" y="34"/>
                    </a:cxn>
                    <a:cxn ang="0">
                      <a:pos x="8" y="22"/>
                    </a:cxn>
                    <a:cxn ang="0">
                      <a:pos x="19" y="30"/>
                    </a:cxn>
                    <a:cxn ang="0">
                      <a:pos x="19" y="30"/>
                    </a:cxn>
                  </a:cxnLst>
                  <a:rect l="0" t="0" r="r" b="b"/>
                  <a:pathLst>
                    <a:path w="95" h="49">
                      <a:moveTo>
                        <a:pt x="95" y="7"/>
                      </a:moveTo>
                      <a:lnTo>
                        <a:pt x="91" y="26"/>
                      </a:lnTo>
                      <a:lnTo>
                        <a:pt x="83" y="19"/>
                      </a:lnTo>
                      <a:lnTo>
                        <a:pt x="83" y="11"/>
                      </a:lnTo>
                      <a:lnTo>
                        <a:pt x="79" y="7"/>
                      </a:lnTo>
                      <a:lnTo>
                        <a:pt x="87" y="0"/>
                      </a:lnTo>
                      <a:lnTo>
                        <a:pt x="95" y="7"/>
                      </a:lnTo>
                      <a:lnTo>
                        <a:pt x="95" y="7"/>
                      </a:lnTo>
                      <a:close/>
                      <a:moveTo>
                        <a:pt x="68" y="15"/>
                      </a:moveTo>
                      <a:lnTo>
                        <a:pt x="64" y="34"/>
                      </a:lnTo>
                      <a:lnTo>
                        <a:pt x="61" y="26"/>
                      </a:lnTo>
                      <a:lnTo>
                        <a:pt x="57" y="19"/>
                      </a:lnTo>
                      <a:lnTo>
                        <a:pt x="53" y="15"/>
                      </a:lnTo>
                      <a:lnTo>
                        <a:pt x="61" y="7"/>
                      </a:lnTo>
                      <a:lnTo>
                        <a:pt x="68" y="15"/>
                      </a:lnTo>
                      <a:lnTo>
                        <a:pt x="68" y="15"/>
                      </a:lnTo>
                      <a:close/>
                      <a:moveTo>
                        <a:pt x="46" y="22"/>
                      </a:moveTo>
                      <a:lnTo>
                        <a:pt x="42" y="41"/>
                      </a:lnTo>
                      <a:lnTo>
                        <a:pt x="34" y="34"/>
                      </a:lnTo>
                      <a:lnTo>
                        <a:pt x="31" y="26"/>
                      </a:lnTo>
                      <a:lnTo>
                        <a:pt x="27" y="22"/>
                      </a:lnTo>
                      <a:lnTo>
                        <a:pt x="34" y="15"/>
                      </a:lnTo>
                      <a:lnTo>
                        <a:pt x="46" y="22"/>
                      </a:lnTo>
                      <a:lnTo>
                        <a:pt x="46" y="22"/>
                      </a:lnTo>
                      <a:close/>
                      <a:moveTo>
                        <a:pt x="19" y="30"/>
                      </a:moveTo>
                      <a:lnTo>
                        <a:pt x="15" y="49"/>
                      </a:lnTo>
                      <a:lnTo>
                        <a:pt x="0" y="34"/>
                      </a:lnTo>
                      <a:lnTo>
                        <a:pt x="8" y="22"/>
                      </a:lnTo>
                      <a:lnTo>
                        <a:pt x="19" y="30"/>
                      </a:lnTo>
                      <a:lnTo>
                        <a:pt x="19" y="30"/>
                      </a:lnTo>
                      <a:close/>
                    </a:path>
                  </a:pathLst>
                </a:custGeom>
                <a:solidFill>
                  <a:srgbClr val="E2E2BF"/>
                </a:solidFill>
                <a:ln w="9525">
                  <a:noFill/>
                  <a:round/>
                  <a:headEnd/>
                  <a:tailEnd/>
                </a:ln>
              </p:spPr>
              <p:txBody>
                <a:bodyPr/>
                <a:lstStyle/>
                <a:p>
                  <a:endParaRPr lang="en-US">
                    <a:solidFill>
                      <a:srgbClr val="FFFFFF"/>
                    </a:solidFill>
                  </a:endParaRPr>
                </a:p>
              </p:txBody>
            </p:sp>
            <p:sp>
              <p:nvSpPr>
                <p:cNvPr id="161" name="Freeform 213"/>
                <p:cNvSpPr>
                  <a:spLocks noChangeAspect="1" noEditPoints="1"/>
                </p:cNvSpPr>
                <p:nvPr/>
              </p:nvSpPr>
              <p:spPr bwMode="auto">
                <a:xfrm>
                  <a:off x="1120" y="3078"/>
                  <a:ext cx="98" cy="34"/>
                </a:xfrm>
                <a:custGeom>
                  <a:avLst/>
                  <a:gdLst/>
                  <a:ahLst/>
                  <a:cxnLst>
                    <a:cxn ang="0">
                      <a:pos x="75" y="4"/>
                    </a:cxn>
                    <a:cxn ang="0">
                      <a:pos x="87" y="11"/>
                    </a:cxn>
                    <a:cxn ang="0">
                      <a:pos x="98" y="8"/>
                    </a:cxn>
                    <a:cxn ang="0">
                      <a:pos x="87" y="0"/>
                    </a:cxn>
                    <a:cxn ang="0">
                      <a:pos x="75" y="4"/>
                    </a:cxn>
                    <a:cxn ang="0">
                      <a:pos x="75" y="4"/>
                    </a:cxn>
                    <a:cxn ang="0">
                      <a:pos x="53" y="11"/>
                    </a:cxn>
                    <a:cxn ang="0">
                      <a:pos x="60" y="19"/>
                    </a:cxn>
                    <a:cxn ang="0">
                      <a:pos x="71" y="15"/>
                    </a:cxn>
                    <a:cxn ang="0">
                      <a:pos x="64" y="8"/>
                    </a:cxn>
                    <a:cxn ang="0">
                      <a:pos x="53" y="11"/>
                    </a:cxn>
                    <a:cxn ang="0">
                      <a:pos x="53" y="11"/>
                    </a:cxn>
                    <a:cxn ang="0">
                      <a:pos x="26" y="19"/>
                    </a:cxn>
                    <a:cxn ang="0">
                      <a:pos x="38" y="26"/>
                    </a:cxn>
                    <a:cxn ang="0">
                      <a:pos x="49" y="23"/>
                    </a:cxn>
                    <a:cxn ang="0">
                      <a:pos x="38" y="15"/>
                    </a:cxn>
                    <a:cxn ang="0">
                      <a:pos x="26" y="19"/>
                    </a:cxn>
                    <a:cxn ang="0">
                      <a:pos x="26" y="19"/>
                    </a:cxn>
                    <a:cxn ang="0">
                      <a:pos x="0" y="26"/>
                    </a:cxn>
                    <a:cxn ang="0">
                      <a:pos x="11" y="34"/>
                    </a:cxn>
                    <a:cxn ang="0">
                      <a:pos x="23" y="30"/>
                    </a:cxn>
                    <a:cxn ang="0">
                      <a:pos x="11" y="23"/>
                    </a:cxn>
                    <a:cxn ang="0">
                      <a:pos x="0" y="26"/>
                    </a:cxn>
                    <a:cxn ang="0">
                      <a:pos x="0" y="26"/>
                    </a:cxn>
                  </a:cxnLst>
                  <a:rect l="0" t="0" r="r" b="b"/>
                  <a:pathLst>
                    <a:path w="98" h="34">
                      <a:moveTo>
                        <a:pt x="75" y="4"/>
                      </a:moveTo>
                      <a:lnTo>
                        <a:pt x="87" y="11"/>
                      </a:lnTo>
                      <a:lnTo>
                        <a:pt x="98" y="8"/>
                      </a:lnTo>
                      <a:lnTo>
                        <a:pt x="87" y="0"/>
                      </a:lnTo>
                      <a:lnTo>
                        <a:pt x="75" y="4"/>
                      </a:lnTo>
                      <a:lnTo>
                        <a:pt x="75" y="4"/>
                      </a:lnTo>
                      <a:close/>
                      <a:moveTo>
                        <a:pt x="53" y="11"/>
                      </a:moveTo>
                      <a:lnTo>
                        <a:pt x="60" y="19"/>
                      </a:lnTo>
                      <a:lnTo>
                        <a:pt x="71" y="15"/>
                      </a:lnTo>
                      <a:lnTo>
                        <a:pt x="64" y="8"/>
                      </a:lnTo>
                      <a:lnTo>
                        <a:pt x="53" y="11"/>
                      </a:lnTo>
                      <a:lnTo>
                        <a:pt x="53" y="11"/>
                      </a:lnTo>
                      <a:close/>
                      <a:moveTo>
                        <a:pt x="26" y="19"/>
                      </a:moveTo>
                      <a:lnTo>
                        <a:pt x="38" y="26"/>
                      </a:lnTo>
                      <a:lnTo>
                        <a:pt x="49" y="23"/>
                      </a:lnTo>
                      <a:lnTo>
                        <a:pt x="38" y="15"/>
                      </a:lnTo>
                      <a:lnTo>
                        <a:pt x="26" y="19"/>
                      </a:lnTo>
                      <a:lnTo>
                        <a:pt x="26" y="19"/>
                      </a:lnTo>
                      <a:close/>
                      <a:moveTo>
                        <a:pt x="0" y="26"/>
                      </a:moveTo>
                      <a:lnTo>
                        <a:pt x="11" y="34"/>
                      </a:lnTo>
                      <a:lnTo>
                        <a:pt x="23" y="30"/>
                      </a:lnTo>
                      <a:lnTo>
                        <a:pt x="11" y="23"/>
                      </a:lnTo>
                      <a:lnTo>
                        <a:pt x="0" y="26"/>
                      </a:lnTo>
                      <a:lnTo>
                        <a:pt x="0" y="26"/>
                      </a:lnTo>
                      <a:close/>
                    </a:path>
                  </a:pathLst>
                </a:custGeom>
                <a:solidFill>
                  <a:srgbClr val="FCFCD8"/>
                </a:solidFill>
                <a:ln w="9525">
                  <a:noFill/>
                  <a:round/>
                  <a:headEnd/>
                  <a:tailEnd/>
                </a:ln>
              </p:spPr>
              <p:txBody>
                <a:bodyPr/>
                <a:lstStyle/>
                <a:p>
                  <a:endParaRPr lang="en-US">
                    <a:solidFill>
                      <a:srgbClr val="FFFFFF"/>
                    </a:solidFill>
                  </a:endParaRPr>
                </a:p>
              </p:txBody>
            </p:sp>
            <p:sp>
              <p:nvSpPr>
                <p:cNvPr id="162" name="Freeform 214"/>
                <p:cNvSpPr>
                  <a:spLocks noChangeAspect="1" noEditPoints="1"/>
                </p:cNvSpPr>
                <p:nvPr/>
              </p:nvSpPr>
              <p:spPr bwMode="auto">
                <a:xfrm>
                  <a:off x="1218" y="3044"/>
                  <a:ext cx="113" cy="53"/>
                </a:xfrm>
                <a:custGeom>
                  <a:avLst/>
                  <a:gdLst/>
                  <a:ahLst/>
                  <a:cxnLst>
                    <a:cxn ang="0">
                      <a:pos x="86" y="4"/>
                    </a:cxn>
                    <a:cxn ang="0">
                      <a:pos x="98" y="0"/>
                    </a:cxn>
                    <a:cxn ang="0">
                      <a:pos x="105" y="7"/>
                    </a:cxn>
                    <a:cxn ang="0">
                      <a:pos x="113" y="26"/>
                    </a:cxn>
                    <a:cxn ang="0">
                      <a:pos x="90" y="30"/>
                    </a:cxn>
                    <a:cxn ang="0">
                      <a:pos x="83" y="23"/>
                    </a:cxn>
                    <a:cxn ang="0">
                      <a:pos x="83" y="15"/>
                    </a:cxn>
                    <a:cxn ang="0">
                      <a:pos x="79" y="11"/>
                    </a:cxn>
                    <a:cxn ang="0">
                      <a:pos x="86" y="4"/>
                    </a:cxn>
                    <a:cxn ang="0">
                      <a:pos x="86" y="4"/>
                    </a:cxn>
                    <a:cxn ang="0">
                      <a:pos x="60" y="11"/>
                    </a:cxn>
                    <a:cxn ang="0">
                      <a:pos x="71" y="7"/>
                    </a:cxn>
                    <a:cxn ang="0">
                      <a:pos x="83" y="15"/>
                    </a:cxn>
                    <a:cxn ang="0">
                      <a:pos x="86" y="34"/>
                    </a:cxn>
                    <a:cxn ang="0">
                      <a:pos x="68" y="38"/>
                    </a:cxn>
                    <a:cxn ang="0">
                      <a:pos x="60" y="30"/>
                    </a:cxn>
                    <a:cxn ang="0">
                      <a:pos x="56" y="23"/>
                    </a:cxn>
                    <a:cxn ang="0">
                      <a:pos x="52" y="19"/>
                    </a:cxn>
                    <a:cxn ang="0">
                      <a:pos x="60" y="11"/>
                    </a:cxn>
                    <a:cxn ang="0">
                      <a:pos x="60" y="11"/>
                    </a:cxn>
                    <a:cxn ang="0">
                      <a:pos x="37" y="19"/>
                    </a:cxn>
                    <a:cxn ang="0">
                      <a:pos x="49" y="15"/>
                    </a:cxn>
                    <a:cxn ang="0">
                      <a:pos x="56" y="23"/>
                    </a:cxn>
                    <a:cxn ang="0">
                      <a:pos x="64" y="42"/>
                    </a:cxn>
                    <a:cxn ang="0">
                      <a:pos x="41" y="45"/>
                    </a:cxn>
                    <a:cxn ang="0">
                      <a:pos x="34" y="38"/>
                    </a:cxn>
                    <a:cxn ang="0">
                      <a:pos x="34" y="34"/>
                    </a:cxn>
                    <a:cxn ang="0">
                      <a:pos x="26" y="26"/>
                    </a:cxn>
                    <a:cxn ang="0">
                      <a:pos x="37" y="19"/>
                    </a:cxn>
                    <a:cxn ang="0">
                      <a:pos x="37" y="19"/>
                    </a:cxn>
                    <a:cxn ang="0">
                      <a:pos x="11" y="26"/>
                    </a:cxn>
                    <a:cxn ang="0">
                      <a:pos x="22" y="23"/>
                    </a:cxn>
                    <a:cxn ang="0">
                      <a:pos x="34" y="34"/>
                    </a:cxn>
                    <a:cxn ang="0">
                      <a:pos x="37" y="49"/>
                    </a:cxn>
                    <a:cxn ang="0">
                      <a:pos x="15" y="53"/>
                    </a:cxn>
                    <a:cxn ang="0">
                      <a:pos x="0" y="38"/>
                    </a:cxn>
                    <a:cxn ang="0">
                      <a:pos x="11" y="26"/>
                    </a:cxn>
                    <a:cxn ang="0">
                      <a:pos x="11" y="26"/>
                    </a:cxn>
                  </a:cxnLst>
                  <a:rect l="0" t="0" r="r" b="b"/>
                  <a:pathLst>
                    <a:path w="113" h="53">
                      <a:moveTo>
                        <a:pt x="86" y="4"/>
                      </a:moveTo>
                      <a:lnTo>
                        <a:pt x="98" y="0"/>
                      </a:lnTo>
                      <a:lnTo>
                        <a:pt x="105" y="7"/>
                      </a:lnTo>
                      <a:lnTo>
                        <a:pt x="113" y="26"/>
                      </a:lnTo>
                      <a:lnTo>
                        <a:pt x="90" y="30"/>
                      </a:lnTo>
                      <a:lnTo>
                        <a:pt x="83" y="23"/>
                      </a:lnTo>
                      <a:lnTo>
                        <a:pt x="83" y="15"/>
                      </a:lnTo>
                      <a:lnTo>
                        <a:pt x="79" y="11"/>
                      </a:lnTo>
                      <a:lnTo>
                        <a:pt x="86" y="4"/>
                      </a:lnTo>
                      <a:lnTo>
                        <a:pt x="86" y="4"/>
                      </a:lnTo>
                      <a:close/>
                      <a:moveTo>
                        <a:pt x="60" y="11"/>
                      </a:moveTo>
                      <a:lnTo>
                        <a:pt x="71" y="7"/>
                      </a:lnTo>
                      <a:lnTo>
                        <a:pt x="83" y="15"/>
                      </a:lnTo>
                      <a:lnTo>
                        <a:pt x="86" y="34"/>
                      </a:lnTo>
                      <a:lnTo>
                        <a:pt x="68" y="38"/>
                      </a:lnTo>
                      <a:lnTo>
                        <a:pt x="60" y="30"/>
                      </a:lnTo>
                      <a:lnTo>
                        <a:pt x="56" y="23"/>
                      </a:lnTo>
                      <a:lnTo>
                        <a:pt x="52" y="19"/>
                      </a:lnTo>
                      <a:lnTo>
                        <a:pt x="60" y="11"/>
                      </a:lnTo>
                      <a:lnTo>
                        <a:pt x="60" y="11"/>
                      </a:lnTo>
                      <a:close/>
                      <a:moveTo>
                        <a:pt x="37" y="19"/>
                      </a:moveTo>
                      <a:lnTo>
                        <a:pt x="49" y="15"/>
                      </a:lnTo>
                      <a:lnTo>
                        <a:pt x="56" y="23"/>
                      </a:lnTo>
                      <a:lnTo>
                        <a:pt x="64" y="42"/>
                      </a:lnTo>
                      <a:lnTo>
                        <a:pt x="41" y="45"/>
                      </a:lnTo>
                      <a:lnTo>
                        <a:pt x="34" y="38"/>
                      </a:lnTo>
                      <a:lnTo>
                        <a:pt x="34" y="34"/>
                      </a:lnTo>
                      <a:lnTo>
                        <a:pt x="26" y="26"/>
                      </a:lnTo>
                      <a:lnTo>
                        <a:pt x="37" y="19"/>
                      </a:lnTo>
                      <a:lnTo>
                        <a:pt x="37" y="19"/>
                      </a:lnTo>
                      <a:close/>
                      <a:moveTo>
                        <a:pt x="11" y="26"/>
                      </a:moveTo>
                      <a:lnTo>
                        <a:pt x="22" y="23"/>
                      </a:lnTo>
                      <a:lnTo>
                        <a:pt x="34" y="34"/>
                      </a:lnTo>
                      <a:lnTo>
                        <a:pt x="37" y="49"/>
                      </a:lnTo>
                      <a:lnTo>
                        <a:pt x="15" y="53"/>
                      </a:lnTo>
                      <a:lnTo>
                        <a:pt x="0" y="38"/>
                      </a:lnTo>
                      <a:lnTo>
                        <a:pt x="11" y="26"/>
                      </a:lnTo>
                      <a:lnTo>
                        <a:pt x="11" y="26"/>
                      </a:lnTo>
                      <a:close/>
                    </a:path>
                  </a:pathLst>
                </a:custGeom>
                <a:solidFill>
                  <a:srgbClr val="BFBFBF"/>
                </a:solidFill>
                <a:ln w="9525">
                  <a:noFill/>
                  <a:round/>
                  <a:headEnd/>
                  <a:tailEnd/>
                </a:ln>
              </p:spPr>
              <p:txBody>
                <a:bodyPr/>
                <a:lstStyle/>
                <a:p>
                  <a:endParaRPr lang="en-US">
                    <a:solidFill>
                      <a:srgbClr val="FFFFFF"/>
                    </a:solidFill>
                  </a:endParaRPr>
                </a:p>
              </p:txBody>
            </p:sp>
            <p:sp>
              <p:nvSpPr>
                <p:cNvPr id="163" name="Freeform 215"/>
                <p:cNvSpPr>
                  <a:spLocks noChangeAspect="1"/>
                </p:cNvSpPr>
                <p:nvPr/>
              </p:nvSpPr>
              <p:spPr bwMode="auto">
                <a:xfrm>
                  <a:off x="1297" y="3044"/>
                  <a:ext cx="34" cy="34"/>
                </a:xfrm>
                <a:custGeom>
                  <a:avLst/>
                  <a:gdLst/>
                  <a:ahLst/>
                  <a:cxnLst>
                    <a:cxn ang="0">
                      <a:pos x="7" y="4"/>
                    </a:cxn>
                    <a:cxn ang="0">
                      <a:pos x="19" y="0"/>
                    </a:cxn>
                    <a:cxn ang="0">
                      <a:pos x="26" y="7"/>
                    </a:cxn>
                    <a:cxn ang="0">
                      <a:pos x="34" y="26"/>
                    </a:cxn>
                    <a:cxn ang="0">
                      <a:pos x="11" y="34"/>
                    </a:cxn>
                    <a:cxn ang="0">
                      <a:pos x="4" y="23"/>
                    </a:cxn>
                    <a:cxn ang="0">
                      <a:pos x="4" y="19"/>
                    </a:cxn>
                    <a:cxn ang="0">
                      <a:pos x="0" y="11"/>
                    </a:cxn>
                    <a:cxn ang="0">
                      <a:pos x="7" y="4"/>
                    </a:cxn>
                  </a:cxnLst>
                  <a:rect l="0" t="0" r="r" b="b"/>
                  <a:pathLst>
                    <a:path w="34" h="34">
                      <a:moveTo>
                        <a:pt x="7" y="4"/>
                      </a:moveTo>
                      <a:lnTo>
                        <a:pt x="19" y="0"/>
                      </a:lnTo>
                      <a:lnTo>
                        <a:pt x="26" y="7"/>
                      </a:lnTo>
                      <a:lnTo>
                        <a:pt x="34" y="26"/>
                      </a:lnTo>
                      <a:lnTo>
                        <a:pt x="11" y="34"/>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64" name="Freeform 216"/>
                <p:cNvSpPr>
                  <a:spLocks noChangeAspect="1"/>
                </p:cNvSpPr>
                <p:nvPr/>
              </p:nvSpPr>
              <p:spPr bwMode="auto">
                <a:xfrm>
                  <a:off x="1270" y="3051"/>
                  <a:ext cx="34" cy="31"/>
                </a:xfrm>
                <a:custGeom>
                  <a:avLst/>
                  <a:gdLst/>
                  <a:ahLst/>
                  <a:cxnLst>
                    <a:cxn ang="0">
                      <a:pos x="8" y="4"/>
                    </a:cxn>
                    <a:cxn ang="0">
                      <a:pos x="19" y="0"/>
                    </a:cxn>
                    <a:cxn ang="0">
                      <a:pos x="31" y="8"/>
                    </a:cxn>
                    <a:cxn ang="0">
                      <a:pos x="34" y="27"/>
                    </a:cxn>
                    <a:cxn ang="0">
                      <a:pos x="16" y="31"/>
                    </a:cxn>
                    <a:cxn ang="0">
                      <a:pos x="8" y="23"/>
                    </a:cxn>
                    <a:cxn ang="0">
                      <a:pos x="8" y="16"/>
                    </a:cxn>
                    <a:cxn ang="0">
                      <a:pos x="0" y="12"/>
                    </a:cxn>
                    <a:cxn ang="0">
                      <a:pos x="8" y="4"/>
                    </a:cxn>
                  </a:cxnLst>
                  <a:rect l="0" t="0" r="r" b="b"/>
                  <a:pathLst>
                    <a:path w="34" h="31">
                      <a:moveTo>
                        <a:pt x="8" y="4"/>
                      </a:moveTo>
                      <a:lnTo>
                        <a:pt x="19" y="0"/>
                      </a:lnTo>
                      <a:lnTo>
                        <a:pt x="31" y="8"/>
                      </a:lnTo>
                      <a:lnTo>
                        <a:pt x="34" y="27"/>
                      </a:lnTo>
                      <a:lnTo>
                        <a:pt x="16" y="31"/>
                      </a:lnTo>
                      <a:lnTo>
                        <a:pt x="8" y="23"/>
                      </a:lnTo>
                      <a:lnTo>
                        <a:pt x="8"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65" name="Freeform 217"/>
                <p:cNvSpPr>
                  <a:spLocks noChangeAspect="1"/>
                </p:cNvSpPr>
                <p:nvPr/>
              </p:nvSpPr>
              <p:spPr bwMode="auto">
                <a:xfrm>
                  <a:off x="1248" y="3059"/>
                  <a:ext cx="34" cy="30"/>
                </a:xfrm>
                <a:custGeom>
                  <a:avLst/>
                  <a:gdLst/>
                  <a:ahLst/>
                  <a:cxnLst>
                    <a:cxn ang="0">
                      <a:pos x="7" y="4"/>
                    </a:cxn>
                    <a:cxn ang="0">
                      <a:pos x="19" y="0"/>
                    </a:cxn>
                    <a:cxn ang="0">
                      <a:pos x="30" y="8"/>
                    </a:cxn>
                    <a:cxn ang="0">
                      <a:pos x="34" y="27"/>
                    </a:cxn>
                    <a:cxn ang="0">
                      <a:pos x="11" y="30"/>
                    </a:cxn>
                    <a:cxn ang="0">
                      <a:pos x="4" y="23"/>
                    </a:cxn>
                    <a:cxn ang="0">
                      <a:pos x="4" y="19"/>
                    </a:cxn>
                    <a:cxn ang="0">
                      <a:pos x="0" y="11"/>
                    </a:cxn>
                    <a:cxn ang="0">
                      <a:pos x="7" y="4"/>
                    </a:cxn>
                  </a:cxnLst>
                  <a:rect l="0" t="0" r="r" b="b"/>
                  <a:pathLst>
                    <a:path w="34" h="30">
                      <a:moveTo>
                        <a:pt x="7" y="4"/>
                      </a:moveTo>
                      <a:lnTo>
                        <a:pt x="19" y="0"/>
                      </a:lnTo>
                      <a:lnTo>
                        <a:pt x="30" y="8"/>
                      </a:lnTo>
                      <a:lnTo>
                        <a:pt x="34" y="27"/>
                      </a:lnTo>
                      <a:lnTo>
                        <a:pt x="11" y="30"/>
                      </a:lnTo>
                      <a:lnTo>
                        <a:pt x="4"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66" name="Freeform 218"/>
                <p:cNvSpPr>
                  <a:spLocks noChangeAspect="1"/>
                </p:cNvSpPr>
                <p:nvPr/>
              </p:nvSpPr>
              <p:spPr bwMode="auto">
                <a:xfrm>
                  <a:off x="1218" y="3067"/>
                  <a:ext cx="37" cy="30"/>
                </a:xfrm>
                <a:custGeom>
                  <a:avLst/>
                  <a:gdLst/>
                  <a:ahLst/>
                  <a:cxnLst>
                    <a:cxn ang="0">
                      <a:pos x="11" y="3"/>
                    </a:cxn>
                    <a:cxn ang="0">
                      <a:pos x="22" y="0"/>
                    </a:cxn>
                    <a:cxn ang="0">
                      <a:pos x="34" y="11"/>
                    </a:cxn>
                    <a:cxn ang="0">
                      <a:pos x="37" y="26"/>
                    </a:cxn>
                    <a:cxn ang="0">
                      <a:pos x="15" y="30"/>
                    </a:cxn>
                    <a:cxn ang="0">
                      <a:pos x="0" y="15"/>
                    </a:cxn>
                    <a:cxn ang="0">
                      <a:pos x="11" y="3"/>
                    </a:cxn>
                  </a:cxnLst>
                  <a:rect l="0" t="0" r="r" b="b"/>
                  <a:pathLst>
                    <a:path w="37" h="30">
                      <a:moveTo>
                        <a:pt x="11" y="3"/>
                      </a:moveTo>
                      <a:lnTo>
                        <a:pt x="22" y="0"/>
                      </a:lnTo>
                      <a:lnTo>
                        <a:pt x="34" y="11"/>
                      </a:lnTo>
                      <a:lnTo>
                        <a:pt x="37" y="26"/>
                      </a:lnTo>
                      <a:lnTo>
                        <a:pt x="15" y="30"/>
                      </a:lnTo>
                      <a:lnTo>
                        <a:pt x="0" y="15"/>
                      </a:lnTo>
                      <a:lnTo>
                        <a:pt x="11"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67" name="Freeform 219"/>
                <p:cNvSpPr>
                  <a:spLocks noChangeAspect="1" noEditPoints="1"/>
                </p:cNvSpPr>
                <p:nvPr/>
              </p:nvSpPr>
              <p:spPr bwMode="auto">
                <a:xfrm>
                  <a:off x="1222" y="3048"/>
                  <a:ext cx="90" cy="49"/>
                </a:xfrm>
                <a:custGeom>
                  <a:avLst/>
                  <a:gdLst/>
                  <a:ahLst/>
                  <a:cxnLst>
                    <a:cxn ang="0">
                      <a:pos x="90" y="11"/>
                    </a:cxn>
                    <a:cxn ang="0">
                      <a:pos x="86" y="26"/>
                    </a:cxn>
                    <a:cxn ang="0">
                      <a:pos x="82" y="19"/>
                    </a:cxn>
                    <a:cxn ang="0">
                      <a:pos x="79" y="15"/>
                    </a:cxn>
                    <a:cxn ang="0">
                      <a:pos x="75" y="7"/>
                    </a:cxn>
                    <a:cxn ang="0">
                      <a:pos x="82" y="0"/>
                    </a:cxn>
                    <a:cxn ang="0">
                      <a:pos x="90" y="11"/>
                    </a:cxn>
                    <a:cxn ang="0">
                      <a:pos x="90" y="11"/>
                    </a:cxn>
                    <a:cxn ang="0">
                      <a:pos x="67" y="19"/>
                    </a:cxn>
                    <a:cxn ang="0">
                      <a:pos x="64" y="34"/>
                    </a:cxn>
                    <a:cxn ang="0">
                      <a:pos x="56" y="26"/>
                    </a:cxn>
                    <a:cxn ang="0">
                      <a:pos x="56" y="19"/>
                    </a:cxn>
                    <a:cxn ang="0">
                      <a:pos x="52" y="19"/>
                    </a:cxn>
                    <a:cxn ang="0">
                      <a:pos x="56" y="7"/>
                    </a:cxn>
                    <a:cxn ang="0">
                      <a:pos x="67" y="19"/>
                    </a:cxn>
                    <a:cxn ang="0">
                      <a:pos x="67" y="19"/>
                    </a:cxn>
                    <a:cxn ang="0">
                      <a:pos x="41" y="26"/>
                    </a:cxn>
                    <a:cxn ang="0">
                      <a:pos x="37" y="41"/>
                    </a:cxn>
                    <a:cxn ang="0">
                      <a:pos x="30" y="34"/>
                    </a:cxn>
                    <a:cxn ang="0">
                      <a:pos x="30" y="30"/>
                    </a:cxn>
                    <a:cxn ang="0">
                      <a:pos x="26" y="26"/>
                    </a:cxn>
                    <a:cxn ang="0">
                      <a:pos x="33" y="15"/>
                    </a:cxn>
                    <a:cxn ang="0">
                      <a:pos x="41" y="26"/>
                    </a:cxn>
                    <a:cxn ang="0">
                      <a:pos x="41" y="26"/>
                    </a:cxn>
                    <a:cxn ang="0">
                      <a:pos x="15" y="34"/>
                    </a:cxn>
                    <a:cxn ang="0">
                      <a:pos x="15" y="49"/>
                    </a:cxn>
                    <a:cxn ang="0">
                      <a:pos x="0" y="34"/>
                    </a:cxn>
                    <a:cxn ang="0">
                      <a:pos x="7" y="22"/>
                    </a:cxn>
                    <a:cxn ang="0">
                      <a:pos x="15" y="34"/>
                    </a:cxn>
                    <a:cxn ang="0">
                      <a:pos x="15" y="34"/>
                    </a:cxn>
                  </a:cxnLst>
                  <a:rect l="0" t="0" r="r" b="b"/>
                  <a:pathLst>
                    <a:path w="90" h="49">
                      <a:moveTo>
                        <a:pt x="90" y="11"/>
                      </a:moveTo>
                      <a:lnTo>
                        <a:pt x="86" y="26"/>
                      </a:lnTo>
                      <a:lnTo>
                        <a:pt x="82" y="19"/>
                      </a:lnTo>
                      <a:lnTo>
                        <a:pt x="79" y="15"/>
                      </a:lnTo>
                      <a:lnTo>
                        <a:pt x="75" y="7"/>
                      </a:lnTo>
                      <a:lnTo>
                        <a:pt x="82" y="0"/>
                      </a:lnTo>
                      <a:lnTo>
                        <a:pt x="90" y="11"/>
                      </a:lnTo>
                      <a:lnTo>
                        <a:pt x="90" y="11"/>
                      </a:lnTo>
                      <a:close/>
                      <a:moveTo>
                        <a:pt x="67" y="19"/>
                      </a:moveTo>
                      <a:lnTo>
                        <a:pt x="64" y="34"/>
                      </a:lnTo>
                      <a:lnTo>
                        <a:pt x="56" y="26"/>
                      </a:lnTo>
                      <a:lnTo>
                        <a:pt x="56" y="19"/>
                      </a:lnTo>
                      <a:lnTo>
                        <a:pt x="52" y="19"/>
                      </a:lnTo>
                      <a:lnTo>
                        <a:pt x="56" y="7"/>
                      </a:lnTo>
                      <a:lnTo>
                        <a:pt x="67" y="19"/>
                      </a:lnTo>
                      <a:lnTo>
                        <a:pt x="67" y="19"/>
                      </a:lnTo>
                      <a:close/>
                      <a:moveTo>
                        <a:pt x="41" y="26"/>
                      </a:moveTo>
                      <a:lnTo>
                        <a:pt x="37" y="41"/>
                      </a:lnTo>
                      <a:lnTo>
                        <a:pt x="30" y="34"/>
                      </a:lnTo>
                      <a:lnTo>
                        <a:pt x="30" y="30"/>
                      </a:lnTo>
                      <a:lnTo>
                        <a:pt x="26" y="26"/>
                      </a:lnTo>
                      <a:lnTo>
                        <a:pt x="33" y="15"/>
                      </a:lnTo>
                      <a:lnTo>
                        <a:pt x="41" y="26"/>
                      </a:lnTo>
                      <a:lnTo>
                        <a:pt x="41" y="26"/>
                      </a:lnTo>
                      <a:close/>
                      <a:moveTo>
                        <a:pt x="15" y="34"/>
                      </a:moveTo>
                      <a:lnTo>
                        <a:pt x="15" y="49"/>
                      </a:lnTo>
                      <a:lnTo>
                        <a:pt x="0" y="34"/>
                      </a:lnTo>
                      <a:lnTo>
                        <a:pt x="7" y="22"/>
                      </a:lnTo>
                      <a:lnTo>
                        <a:pt x="15" y="34"/>
                      </a:lnTo>
                      <a:lnTo>
                        <a:pt x="15" y="34"/>
                      </a:lnTo>
                      <a:close/>
                    </a:path>
                  </a:pathLst>
                </a:custGeom>
                <a:solidFill>
                  <a:srgbClr val="606060"/>
                </a:solidFill>
                <a:ln w="9525">
                  <a:noFill/>
                  <a:round/>
                  <a:headEnd/>
                  <a:tailEnd/>
                </a:ln>
              </p:spPr>
              <p:txBody>
                <a:bodyPr/>
                <a:lstStyle/>
                <a:p>
                  <a:endParaRPr lang="en-US">
                    <a:solidFill>
                      <a:srgbClr val="FFFFFF"/>
                    </a:solidFill>
                  </a:endParaRPr>
                </a:p>
              </p:txBody>
            </p:sp>
            <p:sp>
              <p:nvSpPr>
                <p:cNvPr id="168" name="Freeform 220"/>
                <p:cNvSpPr>
                  <a:spLocks noChangeAspect="1" noEditPoints="1"/>
                </p:cNvSpPr>
                <p:nvPr/>
              </p:nvSpPr>
              <p:spPr bwMode="auto">
                <a:xfrm>
                  <a:off x="1229" y="3044"/>
                  <a:ext cx="98" cy="34"/>
                </a:xfrm>
                <a:custGeom>
                  <a:avLst/>
                  <a:gdLst/>
                  <a:ahLst/>
                  <a:cxnLst>
                    <a:cxn ang="0">
                      <a:pos x="75" y="4"/>
                    </a:cxn>
                    <a:cxn ang="0">
                      <a:pos x="83" y="11"/>
                    </a:cxn>
                    <a:cxn ang="0">
                      <a:pos x="98" y="11"/>
                    </a:cxn>
                    <a:cxn ang="0">
                      <a:pos x="87" y="0"/>
                    </a:cxn>
                    <a:cxn ang="0">
                      <a:pos x="75" y="4"/>
                    </a:cxn>
                    <a:cxn ang="0">
                      <a:pos x="75" y="4"/>
                    </a:cxn>
                    <a:cxn ang="0">
                      <a:pos x="53" y="11"/>
                    </a:cxn>
                    <a:cxn ang="0">
                      <a:pos x="60" y="23"/>
                    </a:cxn>
                    <a:cxn ang="0">
                      <a:pos x="72" y="19"/>
                    </a:cxn>
                    <a:cxn ang="0">
                      <a:pos x="60" y="7"/>
                    </a:cxn>
                    <a:cxn ang="0">
                      <a:pos x="53" y="11"/>
                    </a:cxn>
                    <a:cxn ang="0">
                      <a:pos x="53" y="11"/>
                    </a:cxn>
                    <a:cxn ang="0">
                      <a:pos x="26" y="19"/>
                    </a:cxn>
                    <a:cxn ang="0">
                      <a:pos x="34" y="30"/>
                    </a:cxn>
                    <a:cxn ang="0">
                      <a:pos x="45" y="26"/>
                    </a:cxn>
                    <a:cxn ang="0">
                      <a:pos x="38" y="15"/>
                    </a:cxn>
                    <a:cxn ang="0">
                      <a:pos x="26" y="19"/>
                    </a:cxn>
                    <a:cxn ang="0">
                      <a:pos x="26" y="19"/>
                    </a:cxn>
                    <a:cxn ang="0">
                      <a:pos x="0" y="26"/>
                    </a:cxn>
                    <a:cxn ang="0">
                      <a:pos x="11" y="34"/>
                    </a:cxn>
                    <a:cxn ang="0">
                      <a:pos x="23" y="34"/>
                    </a:cxn>
                    <a:cxn ang="0">
                      <a:pos x="11" y="23"/>
                    </a:cxn>
                    <a:cxn ang="0">
                      <a:pos x="0" y="26"/>
                    </a:cxn>
                    <a:cxn ang="0">
                      <a:pos x="0" y="26"/>
                    </a:cxn>
                  </a:cxnLst>
                  <a:rect l="0" t="0" r="r" b="b"/>
                  <a:pathLst>
                    <a:path w="98" h="34">
                      <a:moveTo>
                        <a:pt x="75" y="4"/>
                      </a:moveTo>
                      <a:lnTo>
                        <a:pt x="83" y="11"/>
                      </a:lnTo>
                      <a:lnTo>
                        <a:pt x="98" y="11"/>
                      </a:lnTo>
                      <a:lnTo>
                        <a:pt x="87" y="0"/>
                      </a:lnTo>
                      <a:lnTo>
                        <a:pt x="75" y="4"/>
                      </a:lnTo>
                      <a:lnTo>
                        <a:pt x="75" y="4"/>
                      </a:lnTo>
                      <a:close/>
                      <a:moveTo>
                        <a:pt x="53" y="11"/>
                      </a:moveTo>
                      <a:lnTo>
                        <a:pt x="60" y="23"/>
                      </a:lnTo>
                      <a:lnTo>
                        <a:pt x="72" y="19"/>
                      </a:lnTo>
                      <a:lnTo>
                        <a:pt x="60" y="7"/>
                      </a:lnTo>
                      <a:lnTo>
                        <a:pt x="53" y="11"/>
                      </a:lnTo>
                      <a:lnTo>
                        <a:pt x="53" y="11"/>
                      </a:lnTo>
                      <a:close/>
                      <a:moveTo>
                        <a:pt x="26" y="19"/>
                      </a:moveTo>
                      <a:lnTo>
                        <a:pt x="34" y="30"/>
                      </a:lnTo>
                      <a:lnTo>
                        <a:pt x="45" y="26"/>
                      </a:lnTo>
                      <a:lnTo>
                        <a:pt x="38" y="15"/>
                      </a:lnTo>
                      <a:lnTo>
                        <a:pt x="26" y="19"/>
                      </a:lnTo>
                      <a:lnTo>
                        <a:pt x="26" y="19"/>
                      </a:lnTo>
                      <a:close/>
                      <a:moveTo>
                        <a:pt x="0" y="26"/>
                      </a:moveTo>
                      <a:lnTo>
                        <a:pt x="11" y="34"/>
                      </a:lnTo>
                      <a:lnTo>
                        <a:pt x="23" y="34"/>
                      </a:lnTo>
                      <a:lnTo>
                        <a:pt x="11" y="23"/>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169" name="Freeform 221"/>
                <p:cNvSpPr>
                  <a:spLocks noChangeAspect="1" noEditPoints="1"/>
                </p:cNvSpPr>
                <p:nvPr/>
              </p:nvSpPr>
              <p:spPr bwMode="auto">
                <a:xfrm>
                  <a:off x="1327" y="3010"/>
                  <a:ext cx="109" cy="57"/>
                </a:xfrm>
                <a:custGeom>
                  <a:avLst/>
                  <a:gdLst/>
                  <a:ahLst/>
                  <a:cxnLst>
                    <a:cxn ang="0">
                      <a:pos x="83" y="3"/>
                    </a:cxn>
                    <a:cxn ang="0">
                      <a:pos x="94" y="0"/>
                    </a:cxn>
                    <a:cxn ang="0">
                      <a:pos x="105" y="11"/>
                    </a:cxn>
                    <a:cxn ang="0">
                      <a:pos x="109" y="26"/>
                    </a:cxn>
                    <a:cxn ang="0">
                      <a:pos x="90" y="34"/>
                    </a:cxn>
                    <a:cxn ang="0">
                      <a:pos x="83" y="26"/>
                    </a:cxn>
                    <a:cxn ang="0">
                      <a:pos x="79" y="19"/>
                    </a:cxn>
                    <a:cxn ang="0">
                      <a:pos x="75" y="15"/>
                    </a:cxn>
                    <a:cxn ang="0">
                      <a:pos x="83" y="3"/>
                    </a:cxn>
                    <a:cxn ang="0">
                      <a:pos x="83" y="3"/>
                    </a:cxn>
                    <a:cxn ang="0">
                      <a:pos x="56" y="11"/>
                    </a:cxn>
                    <a:cxn ang="0">
                      <a:pos x="71" y="11"/>
                    </a:cxn>
                    <a:cxn ang="0">
                      <a:pos x="79" y="19"/>
                    </a:cxn>
                    <a:cxn ang="0">
                      <a:pos x="87" y="34"/>
                    </a:cxn>
                    <a:cxn ang="0">
                      <a:pos x="64" y="41"/>
                    </a:cxn>
                    <a:cxn ang="0">
                      <a:pos x="56" y="34"/>
                    </a:cxn>
                    <a:cxn ang="0">
                      <a:pos x="56" y="26"/>
                    </a:cxn>
                    <a:cxn ang="0">
                      <a:pos x="49" y="22"/>
                    </a:cxn>
                    <a:cxn ang="0">
                      <a:pos x="56" y="11"/>
                    </a:cxn>
                    <a:cxn ang="0">
                      <a:pos x="56" y="11"/>
                    </a:cxn>
                    <a:cxn ang="0">
                      <a:pos x="34" y="19"/>
                    </a:cxn>
                    <a:cxn ang="0">
                      <a:pos x="45" y="15"/>
                    </a:cxn>
                    <a:cxn ang="0">
                      <a:pos x="56" y="26"/>
                    </a:cxn>
                    <a:cxn ang="0">
                      <a:pos x="60" y="41"/>
                    </a:cxn>
                    <a:cxn ang="0">
                      <a:pos x="38" y="49"/>
                    </a:cxn>
                    <a:cxn ang="0">
                      <a:pos x="30" y="41"/>
                    </a:cxn>
                    <a:cxn ang="0">
                      <a:pos x="30" y="34"/>
                    </a:cxn>
                    <a:cxn ang="0">
                      <a:pos x="26" y="30"/>
                    </a:cxn>
                    <a:cxn ang="0">
                      <a:pos x="34" y="19"/>
                    </a:cxn>
                    <a:cxn ang="0">
                      <a:pos x="34" y="19"/>
                    </a:cxn>
                    <a:cxn ang="0">
                      <a:pos x="7" y="26"/>
                    </a:cxn>
                    <a:cxn ang="0">
                      <a:pos x="19" y="22"/>
                    </a:cxn>
                    <a:cxn ang="0">
                      <a:pos x="30" y="34"/>
                    </a:cxn>
                    <a:cxn ang="0">
                      <a:pos x="34" y="49"/>
                    </a:cxn>
                    <a:cxn ang="0">
                      <a:pos x="15" y="57"/>
                    </a:cxn>
                    <a:cxn ang="0">
                      <a:pos x="0" y="38"/>
                    </a:cxn>
                    <a:cxn ang="0">
                      <a:pos x="7" y="26"/>
                    </a:cxn>
                    <a:cxn ang="0">
                      <a:pos x="7" y="26"/>
                    </a:cxn>
                  </a:cxnLst>
                  <a:rect l="0" t="0" r="r" b="b"/>
                  <a:pathLst>
                    <a:path w="109" h="57">
                      <a:moveTo>
                        <a:pt x="83" y="3"/>
                      </a:moveTo>
                      <a:lnTo>
                        <a:pt x="94" y="0"/>
                      </a:lnTo>
                      <a:lnTo>
                        <a:pt x="105" y="11"/>
                      </a:lnTo>
                      <a:lnTo>
                        <a:pt x="109" y="26"/>
                      </a:lnTo>
                      <a:lnTo>
                        <a:pt x="90" y="34"/>
                      </a:lnTo>
                      <a:lnTo>
                        <a:pt x="83" y="26"/>
                      </a:lnTo>
                      <a:lnTo>
                        <a:pt x="79" y="19"/>
                      </a:lnTo>
                      <a:lnTo>
                        <a:pt x="75" y="15"/>
                      </a:lnTo>
                      <a:lnTo>
                        <a:pt x="83" y="3"/>
                      </a:lnTo>
                      <a:lnTo>
                        <a:pt x="83" y="3"/>
                      </a:lnTo>
                      <a:close/>
                      <a:moveTo>
                        <a:pt x="56" y="11"/>
                      </a:moveTo>
                      <a:lnTo>
                        <a:pt x="71" y="11"/>
                      </a:lnTo>
                      <a:lnTo>
                        <a:pt x="79" y="19"/>
                      </a:lnTo>
                      <a:lnTo>
                        <a:pt x="87" y="34"/>
                      </a:lnTo>
                      <a:lnTo>
                        <a:pt x="64" y="41"/>
                      </a:lnTo>
                      <a:lnTo>
                        <a:pt x="56" y="34"/>
                      </a:lnTo>
                      <a:lnTo>
                        <a:pt x="56" y="26"/>
                      </a:lnTo>
                      <a:lnTo>
                        <a:pt x="49" y="22"/>
                      </a:lnTo>
                      <a:lnTo>
                        <a:pt x="56" y="11"/>
                      </a:lnTo>
                      <a:lnTo>
                        <a:pt x="56" y="11"/>
                      </a:lnTo>
                      <a:close/>
                      <a:moveTo>
                        <a:pt x="34" y="19"/>
                      </a:moveTo>
                      <a:lnTo>
                        <a:pt x="45" y="15"/>
                      </a:lnTo>
                      <a:lnTo>
                        <a:pt x="56" y="26"/>
                      </a:lnTo>
                      <a:lnTo>
                        <a:pt x="60" y="41"/>
                      </a:lnTo>
                      <a:lnTo>
                        <a:pt x="38" y="49"/>
                      </a:lnTo>
                      <a:lnTo>
                        <a:pt x="30" y="41"/>
                      </a:lnTo>
                      <a:lnTo>
                        <a:pt x="30" y="34"/>
                      </a:lnTo>
                      <a:lnTo>
                        <a:pt x="26" y="30"/>
                      </a:lnTo>
                      <a:lnTo>
                        <a:pt x="34" y="19"/>
                      </a:lnTo>
                      <a:lnTo>
                        <a:pt x="34" y="19"/>
                      </a:lnTo>
                      <a:close/>
                      <a:moveTo>
                        <a:pt x="7" y="26"/>
                      </a:moveTo>
                      <a:lnTo>
                        <a:pt x="19" y="22"/>
                      </a:lnTo>
                      <a:lnTo>
                        <a:pt x="30" y="34"/>
                      </a:lnTo>
                      <a:lnTo>
                        <a:pt x="34" y="49"/>
                      </a:lnTo>
                      <a:lnTo>
                        <a:pt x="15" y="57"/>
                      </a:lnTo>
                      <a:lnTo>
                        <a:pt x="0" y="38"/>
                      </a:lnTo>
                      <a:lnTo>
                        <a:pt x="7" y="26"/>
                      </a:lnTo>
                      <a:lnTo>
                        <a:pt x="7" y="26"/>
                      </a:lnTo>
                      <a:close/>
                    </a:path>
                  </a:pathLst>
                </a:custGeom>
                <a:solidFill>
                  <a:srgbClr val="F4F4D1"/>
                </a:solidFill>
                <a:ln w="9525">
                  <a:noFill/>
                  <a:round/>
                  <a:headEnd/>
                  <a:tailEnd/>
                </a:ln>
              </p:spPr>
              <p:txBody>
                <a:bodyPr/>
                <a:lstStyle/>
                <a:p>
                  <a:endParaRPr lang="en-US">
                    <a:solidFill>
                      <a:srgbClr val="FFFFFF"/>
                    </a:solidFill>
                  </a:endParaRPr>
                </a:p>
              </p:txBody>
            </p:sp>
            <p:sp>
              <p:nvSpPr>
                <p:cNvPr id="170" name="Freeform 222"/>
                <p:cNvSpPr>
                  <a:spLocks noChangeAspect="1"/>
                </p:cNvSpPr>
                <p:nvPr/>
              </p:nvSpPr>
              <p:spPr bwMode="auto">
                <a:xfrm>
                  <a:off x="1402" y="3010"/>
                  <a:ext cx="34" cy="34"/>
                </a:xfrm>
                <a:custGeom>
                  <a:avLst/>
                  <a:gdLst/>
                  <a:ahLst/>
                  <a:cxnLst>
                    <a:cxn ang="0">
                      <a:pos x="8" y="3"/>
                    </a:cxn>
                    <a:cxn ang="0">
                      <a:pos x="19" y="0"/>
                    </a:cxn>
                    <a:cxn ang="0">
                      <a:pos x="30" y="11"/>
                    </a:cxn>
                    <a:cxn ang="0">
                      <a:pos x="34" y="26"/>
                    </a:cxn>
                    <a:cxn ang="0">
                      <a:pos x="15" y="34"/>
                    </a:cxn>
                    <a:cxn ang="0">
                      <a:pos x="8" y="26"/>
                    </a:cxn>
                    <a:cxn ang="0">
                      <a:pos x="4" y="19"/>
                    </a:cxn>
                    <a:cxn ang="0">
                      <a:pos x="0" y="15"/>
                    </a:cxn>
                    <a:cxn ang="0">
                      <a:pos x="8" y="3"/>
                    </a:cxn>
                  </a:cxnLst>
                  <a:rect l="0" t="0" r="r" b="b"/>
                  <a:pathLst>
                    <a:path w="34" h="34">
                      <a:moveTo>
                        <a:pt x="8" y="3"/>
                      </a:moveTo>
                      <a:lnTo>
                        <a:pt x="19" y="0"/>
                      </a:lnTo>
                      <a:lnTo>
                        <a:pt x="30" y="11"/>
                      </a:lnTo>
                      <a:lnTo>
                        <a:pt x="34" y="26"/>
                      </a:lnTo>
                      <a:lnTo>
                        <a:pt x="15" y="34"/>
                      </a:lnTo>
                      <a:lnTo>
                        <a:pt x="8" y="26"/>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71" name="Freeform 223"/>
                <p:cNvSpPr>
                  <a:spLocks noChangeAspect="1"/>
                </p:cNvSpPr>
                <p:nvPr/>
              </p:nvSpPr>
              <p:spPr bwMode="auto">
                <a:xfrm>
                  <a:off x="1376" y="3021"/>
                  <a:ext cx="34" cy="30"/>
                </a:xfrm>
                <a:custGeom>
                  <a:avLst/>
                  <a:gdLst/>
                  <a:ahLst/>
                  <a:cxnLst>
                    <a:cxn ang="0">
                      <a:pos x="7" y="0"/>
                    </a:cxn>
                    <a:cxn ang="0">
                      <a:pos x="22" y="0"/>
                    </a:cxn>
                    <a:cxn ang="0">
                      <a:pos x="30" y="8"/>
                    </a:cxn>
                    <a:cxn ang="0">
                      <a:pos x="34" y="23"/>
                    </a:cxn>
                    <a:cxn ang="0">
                      <a:pos x="15" y="30"/>
                    </a:cxn>
                    <a:cxn ang="0">
                      <a:pos x="7" y="23"/>
                    </a:cxn>
                    <a:cxn ang="0">
                      <a:pos x="7" y="15"/>
                    </a:cxn>
                    <a:cxn ang="0">
                      <a:pos x="0" y="11"/>
                    </a:cxn>
                    <a:cxn ang="0">
                      <a:pos x="7" y="0"/>
                    </a:cxn>
                  </a:cxnLst>
                  <a:rect l="0" t="0" r="r" b="b"/>
                  <a:pathLst>
                    <a:path w="34" h="30">
                      <a:moveTo>
                        <a:pt x="7" y="0"/>
                      </a:moveTo>
                      <a:lnTo>
                        <a:pt x="22" y="0"/>
                      </a:lnTo>
                      <a:lnTo>
                        <a:pt x="30" y="8"/>
                      </a:lnTo>
                      <a:lnTo>
                        <a:pt x="34" y="23"/>
                      </a:lnTo>
                      <a:lnTo>
                        <a:pt x="15" y="30"/>
                      </a:lnTo>
                      <a:lnTo>
                        <a:pt x="7" y="23"/>
                      </a:lnTo>
                      <a:lnTo>
                        <a:pt x="7"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72" name="Freeform 224"/>
                <p:cNvSpPr>
                  <a:spLocks noChangeAspect="1"/>
                </p:cNvSpPr>
                <p:nvPr/>
              </p:nvSpPr>
              <p:spPr bwMode="auto">
                <a:xfrm>
                  <a:off x="1353" y="3029"/>
                  <a:ext cx="34" cy="30"/>
                </a:xfrm>
                <a:custGeom>
                  <a:avLst/>
                  <a:gdLst/>
                  <a:ahLst/>
                  <a:cxnLst>
                    <a:cxn ang="0">
                      <a:pos x="8" y="3"/>
                    </a:cxn>
                    <a:cxn ang="0">
                      <a:pos x="19" y="0"/>
                    </a:cxn>
                    <a:cxn ang="0">
                      <a:pos x="30" y="7"/>
                    </a:cxn>
                    <a:cxn ang="0">
                      <a:pos x="34" y="22"/>
                    </a:cxn>
                    <a:cxn ang="0">
                      <a:pos x="12" y="30"/>
                    </a:cxn>
                    <a:cxn ang="0">
                      <a:pos x="4" y="22"/>
                    </a:cxn>
                    <a:cxn ang="0">
                      <a:pos x="4" y="15"/>
                    </a:cxn>
                    <a:cxn ang="0">
                      <a:pos x="0" y="11"/>
                    </a:cxn>
                    <a:cxn ang="0">
                      <a:pos x="8" y="3"/>
                    </a:cxn>
                  </a:cxnLst>
                  <a:rect l="0" t="0" r="r" b="b"/>
                  <a:pathLst>
                    <a:path w="34" h="30">
                      <a:moveTo>
                        <a:pt x="8" y="3"/>
                      </a:moveTo>
                      <a:lnTo>
                        <a:pt x="19" y="0"/>
                      </a:lnTo>
                      <a:lnTo>
                        <a:pt x="30" y="7"/>
                      </a:lnTo>
                      <a:lnTo>
                        <a:pt x="34" y="22"/>
                      </a:lnTo>
                      <a:lnTo>
                        <a:pt x="12" y="30"/>
                      </a:lnTo>
                      <a:lnTo>
                        <a:pt x="4" y="22"/>
                      </a:lnTo>
                      <a:lnTo>
                        <a:pt x="4" y="15"/>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73" name="Freeform 225"/>
                <p:cNvSpPr>
                  <a:spLocks noChangeAspect="1"/>
                </p:cNvSpPr>
                <p:nvPr/>
              </p:nvSpPr>
              <p:spPr bwMode="auto">
                <a:xfrm>
                  <a:off x="1327" y="3036"/>
                  <a:ext cx="34" cy="31"/>
                </a:xfrm>
                <a:custGeom>
                  <a:avLst/>
                  <a:gdLst/>
                  <a:ahLst/>
                  <a:cxnLst>
                    <a:cxn ang="0">
                      <a:pos x="7" y="4"/>
                    </a:cxn>
                    <a:cxn ang="0">
                      <a:pos x="19" y="0"/>
                    </a:cxn>
                    <a:cxn ang="0">
                      <a:pos x="30" y="8"/>
                    </a:cxn>
                    <a:cxn ang="0">
                      <a:pos x="34" y="23"/>
                    </a:cxn>
                    <a:cxn ang="0">
                      <a:pos x="15" y="31"/>
                    </a:cxn>
                    <a:cxn ang="0">
                      <a:pos x="0" y="15"/>
                    </a:cxn>
                    <a:cxn ang="0">
                      <a:pos x="7" y="4"/>
                    </a:cxn>
                  </a:cxnLst>
                  <a:rect l="0" t="0" r="r" b="b"/>
                  <a:pathLst>
                    <a:path w="34" h="31">
                      <a:moveTo>
                        <a:pt x="7" y="4"/>
                      </a:moveTo>
                      <a:lnTo>
                        <a:pt x="19" y="0"/>
                      </a:lnTo>
                      <a:lnTo>
                        <a:pt x="30" y="8"/>
                      </a:lnTo>
                      <a:lnTo>
                        <a:pt x="34" y="23"/>
                      </a:lnTo>
                      <a:lnTo>
                        <a:pt x="15" y="31"/>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74" name="Freeform 226"/>
                <p:cNvSpPr>
                  <a:spLocks noChangeAspect="1" noEditPoints="1"/>
                </p:cNvSpPr>
                <p:nvPr/>
              </p:nvSpPr>
              <p:spPr bwMode="auto">
                <a:xfrm>
                  <a:off x="1327" y="3013"/>
                  <a:ext cx="94" cy="54"/>
                </a:xfrm>
                <a:custGeom>
                  <a:avLst/>
                  <a:gdLst/>
                  <a:ahLst/>
                  <a:cxnLst>
                    <a:cxn ang="0">
                      <a:pos x="94" y="12"/>
                    </a:cxn>
                    <a:cxn ang="0">
                      <a:pos x="90" y="31"/>
                    </a:cxn>
                    <a:cxn ang="0">
                      <a:pos x="83" y="23"/>
                    </a:cxn>
                    <a:cxn ang="0">
                      <a:pos x="79" y="16"/>
                    </a:cxn>
                    <a:cxn ang="0">
                      <a:pos x="75" y="12"/>
                    </a:cxn>
                    <a:cxn ang="0">
                      <a:pos x="83" y="0"/>
                    </a:cxn>
                    <a:cxn ang="0">
                      <a:pos x="94" y="12"/>
                    </a:cxn>
                    <a:cxn ang="0">
                      <a:pos x="94" y="12"/>
                    </a:cxn>
                    <a:cxn ang="0">
                      <a:pos x="68" y="19"/>
                    </a:cxn>
                    <a:cxn ang="0">
                      <a:pos x="64" y="38"/>
                    </a:cxn>
                    <a:cxn ang="0">
                      <a:pos x="56" y="31"/>
                    </a:cxn>
                    <a:cxn ang="0">
                      <a:pos x="56" y="23"/>
                    </a:cxn>
                    <a:cxn ang="0">
                      <a:pos x="53" y="19"/>
                    </a:cxn>
                    <a:cxn ang="0">
                      <a:pos x="60" y="8"/>
                    </a:cxn>
                    <a:cxn ang="0">
                      <a:pos x="68" y="19"/>
                    </a:cxn>
                    <a:cxn ang="0">
                      <a:pos x="68" y="19"/>
                    </a:cxn>
                    <a:cxn ang="0">
                      <a:pos x="41" y="27"/>
                    </a:cxn>
                    <a:cxn ang="0">
                      <a:pos x="38" y="46"/>
                    </a:cxn>
                    <a:cxn ang="0">
                      <a:pos x="30" y="35"/>
                    </a:cxn>
                    <a:cxn ang="0">
                      <a:pos x="30" y="31"/>
                    </a:cxn>
                    <a:cxn ang="0">
                      <a:pos x="26" y="27"/>
                    </a:cxn>
                    <a:cxn ang="0">
                      <a:pos x="34" y="16"/>
                    </a:cxn>
                    <a:cxn ang="0">
                      <a:pos x="41" y="27"/>
                    </a:cxn>
                    <a:cxn ang="0">
                      <a:pos x="41" y="27"/>
                    </a:cxn>
                    <a:cxn ang="0">
                      <a:pos x="15" y="35"/>
                    </a:cxn>
                    <a:cxn ang="0">
                      <a:pos x="15" y="54"/>
                    </a:cxn>
                    <a:cxn ang="0">
                      <a:pos x="0" y="35"/>
                    </a:cxn>
                    <a:cxn ang="0">
                      <a:pos x="7" y="23"/>
                    </a:cxn>
                    <a:cxn ang="0">
                      <a:pos x="15" y="35"/>
                    </a:cxn>
                    <a:cxn ang="0">
                      <a:pos x="15" y="35"/>
                    </a:cxn>
                  </a:cxnLst>
                  <a:rect l="0" t="0" r="r" b="b"/>
                  <a:pathLst>
                    <a:path w="94" h="54">
                      <a:moveTo>
                        <a:pt x="94" y="12"/>
                      </a:moveTo>
                      <a:lnTo>
                        <a:pt x="90" y="31"/>
                      </a:lnTo>
                      <a:lnTo>
                        <a:pt x="83" y="23"/>
                      </a:lnTo>
                      <a:lnTo>
                        <a:pt x="79" y="16"/>
                      </a:lnTo>
                      <a:lnTo>
                        <a:pt x="75" y="12"/>
                      </a:lnTo>
                      <a:lnTo>
                        <a:pt x="83" y="0"/>
                      </a:lnTo>
                      <a:lnTo>
                        <a:pt x="94" y="12"/>
                      </a:lnTo>
                      <a:lnTo>
                        <a:pt x="94" y="12"/>
                      </a:lnTo>
                      <a:close/>
                      <a:moveTo>
                        <a:pt x="68" y="19"/>
                      </a:moveTo>
                      <a:lnTo>
                        <a:pt x="64" y="38"/>
                      </a:lnTo>
                      <a:lnTo>
                        <a:pt x="56" y="31"/>
                      </a:lnTo>
                      <a:lnTo>
                        <a:pt x="56" y="23"/>
                      </a:lnTo>
                      <a:lnTo>
                        <a:pt x="53" y="19"/>
                      </a:lnTo>
                      <a:lnTo>
                        <a:pt x="60" y="8"/>
                      </a:lnTo>
                      <a:lnTo>
                        <a:pt x="68" y="19"/>
                      </a:lnTo>
                      <a:lnTo>
                        <a:pt x="68" y="19"/>
                      </a:lnTo>
                      <a:close/>
                      <a:moveTo>
                        <a:pt x="41" y="27"/>
                      </a:moveTo>
                      <a:lnTo>
                        <a:pt x="38" y="46"/>
                      </a:lnTo>
                      <a:lnTo>
                        <a:pt x="30" y="35"/>
                      </a:lnTo>
                      <a:lnTo>
                        <a:pt x="30" y="31"/>
                      </a:lnTo>
                      <a:lnTo>
                        <a:pt x="26" y="27"/>
                      </a:lnTo>
                      <a:lnTo>
                        <a:pt x="34" y="16"/>
                      </a:lnTo>
                      <a:lnTo>
                        <a:pt x="41" y="27"/>
                      </a:lnTo>
                      <a:lnTo>
                        <a:pt x="41" y="27"/>
                      </a:lnTo>
                      <a:close/>
                      <a:moveTo>
                        <a:pt x="15" y="35"/>
                      </a:moveTo>
                      <a:lnTo>
                        <a:pt x="15" y="54"/>
                      </a:lnTo>
                      <a:lnTo>
                        <a:pt x="0" y="35"/>
                      </a:lnTo>
                      <a:lnTo>
                        <a:pt x="7" y="23"/>
                      </a:lnTo>
                      <a:lnTo>
                        <a:pt x="15" y="35"/>
                      </a:lnTo>
                      <a:lnTo>
                        <a:pt x="15" y="35"/>
                      </a:lnTo>
                      <a:close/>
                    </a:path>
                  </a:pathLst>
                </a:custGeom>
                <a:solidFill>
                  <a:srgbClr val="E2E2BF"/>
                </a:solidFill>
                <a:ln w="9525">
                  <a:noFill/>
                  <a:round/>
                  <a:headEnd/>
                  <a:tailEnd/>
                </a:ln>
              </p:spPr>
              <p:txBody>
                <a:bodyPr/>
                <a:lstStyle/>
                <a:p>
                  <a:endParaRPr lang="en-US">
                    <a:solidFill>
                      <a:srgbClr val="FFFFFF"/>
                    </a:solidFill>
                  </a:endParaRPr>
                </a:p>
              </p:txBody>
            </p:sp>
            <p:sp>
              <p:nvSpPr>
                <p:cNvPr id="175" name="Freeform 227"/>
                <p:cNvSpPr>
                  <a:spLocks noChangeAspect="1" noEditPoints="1"/>
                </p:cNvSpPr>
                <p:nvPr/>
              </p:nvSpPr>
              <p:spPr bwMode="auto">
                <a:xfrm>
                  <a:off x="1334" y="3010"/>
                  <a:ext cx="95" cy="38"/>
                </a:xfrm>
                <a:custGeom>
                  <a:avLst/>
                  <a:gdLst/>
                  <a:ahLst/>
                  <a:cxnLst>
                    <a:cxn ang="0">
                      <a:pos x="76" y="3"/>
                    </a:cxn>
                    <a:cxn ang="0">
                      <a:pos x="83" y="15"/>
                    </a:cxn>
                    <a:cxn ang="0">
                      <a:pos x="95" y="11"/>
                    </a:cxn>
                    <a:cxn ang="0">
                      <a:pos x="87" y="0"/>
                    </a:cxn>
                    <a:cxn ang="0">
                      <a:pos x="76" y="3"/>
                    </a:cxn>
                    <a:cxn ang="0">
                      <a:pos x="76" y="3"/>
                    </a:cxn>
                    <a:cxn ang="0">
                      <a:pos x="49" y="11"/>
                    </a:cxn>
                    <a:cxn ang="0">
                      <a:pos x="61" y="22"/>
                    </a:cxn>
                    <a:cxn ang="0">
                      <a:pos x="72" y="19"/>
                    </a:cxn>
                    <a:cxn ang="0">
                      <a:pos x="61" y="11"/>
                    </a:cxn>
                    <a:cxn ang="0">
                      <a:pos x="49" y="11"/>
                    </a:cxn>
                    <a:cxn ang="0">
                      <a:pos x="49" y="11"/>
                    </a:cxn>
                    <a:cxn ang="0">
                      <a:pos x="27" y="19"/>
                    </a:cxn>
                    <a:cxn ang="0">
                      <a:pos x="34" y="30"/>
                    </a:cxn>
                    <a:cxn ang="0">
                      <a:pos x="46" y="26"/>
                    </a:cxn>
                    <a:cxn ang="0">
                      <a:pos x="38" y="19"/>
                    </a:cxn>
                    <a:cxn ang="0">
                      <a:pos x="27" y="19"/>
                    </a:cxn>
                    <a:cxn ang="0">
                      <a:pos x="27" y="19"/>
                    </a:cxn>
                    <a:cxn ang="0">
                      <a:pos x="0" y="30"/>
                    </a:cxn>
                    <a:cxn ang="0">
                      <a:pos x="8" y="38"/>
                    </a:cxn>
                    <a:cxn ang="0">
                      <a:pos x="23" y="34"/>
                    </a:cxn>
                    <a:cxn ang="0">
                      <a:pos x="12" y="26"/>
                    </a:cxn>
                    <a:cxn ang="0">
                      <a:pos x="0" y="30"/>
                    </a:cxn>
                    <a:cxn ang="0">
                      <a:pos x="0" y="30"/>
                    </a:cxn>
                  </a:cxnLst>
                  <a:rect l="0" t="0" r="r" b="b"/>
                  <a:pathLst>
                    <a:path w="95" h="38">
                      <a:moveTo>
                        <a:pt x="76" y="3"/>
                      </a:moveTo>
                      <a:lnTo>
                        <a:pt x="83" y="15"/>
                      </a:lnTo>
                      <a:lnTo>
                        <a:pt x="95" y="11"/>
                      </a:lnTo>
                      <a:lnTo>
                        <a:pt x="87" y="0"/>
                      </a:lnTo>
                      <a:lnTo>
                        <a:pt x="76" y="3"/>
                      </a:lnTo>
                      <a:lnTo>
                        <a:pt x="76" y="3"/>
                      </a:lnTo>
                      <a:close/>
                      <a:moveTo>
                        <a:pt x="49" y="11"/>
                      </a:moveTo>
                      <a:lnTo>
                        <a:pt x="61" y="22"/>
                      </a:lnTo>
                      <a:lnTo>
                        <a:pt x="72" y="19"/>
                      </a:lnTo>
                      <a:lnTo>
                        <a:pt x="61" y="11"/>
                      </a:lnTo>
                      <a:lnTo>
                        <a:pt x="49" y="11"/>
                      </a:lnTo>
                      <a:lnTo>
                        <a:pt x="49" y="11"/>
                      </a:lnTo>
                      <a:close/>
                      <a:moveTo>
                        <a:pt x="27" y="19"/>
                      </a:moveTo>
                      <a:lnTo>
                        <a:pt x="34" y="30"/>
                      </a:lnTo>
                      <a:lnTo>
                        <a:pt x="46" y="26"/>
                      </a:lnTo>
                      <a:lnTo>
                        <a:pt x="38" y="19"/>
                      </a:lnTo>
                      <a:lnTo>
                        <a:pt x="27" y="19"/>
                      </a:lnTo>
                      <a:lnTo>
                        <a:pt x="27" y="19"/>
                      </a:lnTo>
                      <a:close/>
                      <a:moveTo>
                        <a:pt x="0" y="30"/>
                      </a:moveTo>
                      <a:lnTo>
                        <a:pt x="8" y="38"/>
                      </a:lnTo>
                      <a:lnTo>
                        <a:pt x="23" y="34"/>
                      </a:lnTo>
                      <a:lnTo>
                        <a:pt x="12" y="26"/>
                      </a:lnTo>
                      <a:lnTo>
                        <a:pt x="0" y="30"/>
                      </a:lnTo>
                      <a:lnTo>
                        <a:pt x="0" y="30"/>
                      </a:lnTo>
                      <a:close/>
                    </a:path>
                  </a:pathLst>
                </a:custGeom>
                <a:solidFill>
                  <a:srgbClr val="FCFCD8"/>
                </a:solidFill>
                <a:ln w="9525">
                  <a:noFill/>
                  <a:round/>
                  <a:headEnd/>
                  <a:tailEnd/>
                </a:ln>
              </p:spPr>
              <p:txBody>
                <a:bodyPr/>
                <a:lstStyle/>
                <a:p>
                  <a:endParaRPr lang="en-US">
                    <a:solidFill>
                      <a:srgbClr val="FFFFFF"/>
                    </a:solidFill>
                  </a:endParaRPr>
                </a:p>
              </p:txBody>
            </p:sp>
            <p:sp>
              <p:nvSpPr>
                <p:cNvPr id="176" name="Freeform 228"/>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close/>
                    </a:path>
                  </a:pathLst>
                </a:custGeom>
                <a:solidFill>
                  <a:srgbClr val="BFBFBF"/>
                </a:solidFill>
                <a:ln w="9525">
                  <a:noFill/>
                  <a:round/>
                  <a:headEnd/>
                  <a:tailEnd/>
                </a:ln>
              </p:spPr>
              <p:txBody>
                <a:bodyPr/>
                <a:lstStyle/>
                <a:p>
                  <a:endParaRPr lang="en-US">
                    <a:solidFill>
                      <a:srgbClr val="FFFFFF"/>
                    </a:solidFill>
                  </a:endParaRPr>
                </a:p>
              </p:txBody>
            </p:sp>
            <p:sp>
              <p:nvSpPr>
                <p:cNvPr id="177" name="Freeform 229"/>
                <p:cNvSpPr>
                  <a:spLocks noChangeAspect="1"/>
                </p:cNvSpPr>
                <p:nvPr/>
              </p:nvSpPr>
              <p:spPr bwMode="auto">
                <a:xfrm>
                  <a:off x="1417" y="3040"/>
                  <a:ext cx="61" cy="38"/>
                </a:xfrm>
                <a:custGeom>
                  <a:avLst/>
                  <a:gdLst/>
                  <a:ahLst/>
                  <a:cxnLst>
                    <a:cxn ang="0">
                      <a:pos x="8" y="8"/>
                    </a:cxn>
                    <a:cxn ang="0">
                      <a:pos x="42" y="0"/>
                    </a:cxn>
                    <a:cxn ang="0">
                      <a:pos x="53" y="8"/>
                    </a:cxn>
                    <a:cxn ang="0">
                      <a:pos x="61" y="23"/>
                    </a:cxn>
                    <a:cxn ang="0">
                      <a:pos x="15" y="38"/>
                    </a:cxn>
                    <a:cxn ang="0">
                      <a:pos x="8" y="30"/>
                    </a:cxn>
                    <a:cxn ang="0">
                      <a:pos x="4" y="23"/>
                    </a:cxn>
                    <a:cxn ang="0">
                      <a:pos x="0" y="19"/>
                    </a:cxn>
                    <a:cxn ang="0">
                      <a:pos x="8" y="8"/>
                    </a:cxn>
                  </a:cxnLst>
                  <a:rect l="0" t="0" r="r" b="b"/>
                  <a:pathLst>
                    <a:path w="61" h="38">
                      <a:moveTo>
                        <a:pt x="8" y="8"/>
                      </a:moveTo>
                      <a:lnTo>
                        <a:pt x="42" y="0"/>
                      </a:lnTo>
                      <a:lnTo>
                        <a:pt x="53" y="8"/>
                      </a:lnTo>
                      <a:lnTo>
                        <a:pt x="61" y="23"/>
                      </a:lnTo>
                      <a:lnTo>
                        <a:pt x="15" y="38"/>
                      </a:lnTo>
                      <a:lnTo>
                        <a:pt x="8" y="30"/>
                      </a:lnTo>
                      <a:lnTo>
                        <a:pt x="4" y="23"/>
                      </a:lnTo>
                      <a:lnTo>
                        <a:pt x="0" y="19"/>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78" name="Freeform 230"/>
                <p:cNvSpPr>
                  <a:spLocks noChangeAspect="1"/>
                </p:cNvSpPr>
                <p:nvPr/>
              </p:nvSpPr>
              <p:spPr bwMode="auto">
                <a:xfrm>
                  <a:off x="1417" y="3048"/>
                  <a:ext cx="15" cy="30"/>
                </a:xfrm>
                <a:custGeom>
                  <a:avLst/>
                  <a:gdLst/>
                  <a:ahLst/>
                  <a:cxnLst>
                    <a:cxn ang="0">
                      <a:pos x="15" y="11"/>
                    </a:cxn>
                    <a:cxn ang="0">
                      <a:pos x="15" y="30"/>
                    </a:cxn>
                    <a:cxn ang="0">
                      <a:pos x="8" y="22"/>
                    </a:cxn>
                    <a:cxn ang="0">
                      <a:pos x="4" y="15"/>
                    </a:cxn>
                    <a:cxn ang="0">
                      <a:pos x="0" y="11"/>
                    </a:cxn>
                    <a:cxn ang="0">
                      <a:pos x="8" y="0"/>
                    </a:cxn>
                    <a:cxn ang="0">
                      <a:pos x="15" y="11"/>
                    </a:cxn>
                  </a:cxnLst>
                  <a:rect l="0" t="0" r="r" b="b"/>
                  <a:pathLst>
                    <a:path w="15" h="30">
                      <a:moveTo>
                        <a:pt x="15" y="11"/>
                      </a:moveTo>
                      <a:lnTo>
                        <a:pt x="15" y="30"/>
                      </a:lnTo>
                      <a:lnTo>
                        <a:pt x="8" y="22"/>
                      </a:lnTo>
                      <a:lnTo>
                        <a:pt x="4" y="15"/>
                      </a:lnTo>
                      <a:lnTo>
                        <a:pt x="0" y="11"/>
                      </a:lnTo>
                      <a:lnTo>
                        <a:pt x="8" y="0"/>
                      </a:lnTo>
                      <a:lnTo>
                        <a:pt x="15" y="11"/>
                      </a:lnTo>
                      <a:close/>
                    </a:path>
                  </a:pathLst>
                </a:custGeom>
                <a:solidFill>
                  <a:srgbClr val="606060"/>
                </a:solidFill>
                <a:ln w="9525">
                  <a:noFill/>
                  <a:round/>
                  <a:headEnd/>
                  <a:tailEnd/>
                </a:ln>
              </p:spPr>
              <p:txBody>
                <a:bodyPr/>
                <a:lstStyle/>
                <a:p>
                  <a:endParaRPr lang="en-US">
                    <a:solidFill>
                      <a:srgbClr val="FFFFFF"/>
                    </a:solidFill>
                  </a:endParaRPr>
                </a:p>
              </p:txBody>
            </p:sp>
            <p:sp>
              <p:nvSpPr>
                <p:cNvPr id="179" name="Freeform 231"/>
                <p:cNvSpPr>
                  <a:spLocks noChangeAspect="1"/>
                </p:cNvSpPr>
                <p:nvPr/>
              </p:nvSpPr>
              <p:spPr bwMode="auto">
                <a:xfrm>
                  <a:off x="1425" y="3040"/>
                  <a:ext cx="41" cy="19"/>
                </a:xfrm>
                <a:custGeom>
                  <a:avLst/>
                  <a:gdLst/>
                  <a:ahLst/>
                  <a:cxnLst>
                    <a:cxn ang="0">
                      <a:pos x="0" y="11"/>
                    </a:cxn>
                    <a:cxn ang="0">
                      <a:pos x="7" y="19"/>
                    </a:cxn>
                    <a:cxn ang="0">
                      <a:pos x="41" y="8"/>
                    </a:cxn>
                    <a:cxn ang="0">
                      <a:pos x="34" y="0"/>
                    </a:cxn>
                    <a:cxn ang="0">
                      <a:pos x="0" y="11"/>
                    </a:cxn>
                  </a:cxnLst>
                  <a:rect l="0" t="0" r="r" b="b"/>
                  <a:pathLst>
                    <a:path w="41" h="19">
                      <a:moveTo>
                        <a:pt x="0" y="11"/>
                      </a:moveTo>
                      <a:lnTo>
                        <a:pt x="7" y="19"/>
                      </a:lnTo>
                      <a:lnTo>
                        <a:pt x="41" y="8"/>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180" name="Freeform 232"/>
                <p:cNvSpPr>
                  <a:spLocks noChangeAspect="1" noEditPoints="1"/>
                </p:cNvSpPr>
                <p:nvPr/>
              </p:nvSpPr>
              <p:spPr bwMode="auto">
                <a:xfrm>
                  <a:off x="1101" y="3055"/>
                  <a:ext cx="324" cy="122"/>
                </a:xfrm>
                <a:custGeom>
                  <a:avLst/>
                  <a:gdLst/>
                  <a:ahLst/>
                  <a:cxnLst>
                    <a:cxn ang="0">
                      <a:pos x="297" y="15"/>
                    </a:cxn>
                    <a:cxn ang="0">
                      <a:pos x="275" y="31"/>
                    </a:cxn>
                    <a:cxn ang="0">
                      <a:pos x="275" y="12"/>
                    </a:cxn>
                    <a:cxn ang="0">
                      <a:pos x="264" y="15"/>
                    </a:cxn>
                    <a:cxn ang="0">
                      <a:pos x="256" y="46"/>
                    </a:cxn>
                    <a:cxn ang="0">
                      <a:pos x="245" y="27"/>
                    </a:cxn>
                    <a:cxn ang="0">
                      <a:pos x="226" y="27"/>
                    </a:cxn>
                    <a:cxn ang="0">
                      <a:pos x="252" y="46"/>
                    </a:cxn>
                    <a:cxn ang="0">
                      <a:pos x="226" y="38"/>
                    </a:cxn>
                    <a:cxn ang="0">
                      <a:pos x="226" y="27"/>
                    </a:cxn>
                    <a:cxn ang="0">
                      <a:pos x="226" y="38"/>
                    </a:cxn>
                    <a:cxn ang="0">
                      <a:pos x="203" y="53"/>
                    </a:cxn>
                    <a:cxn ang="0">
                      <a:pos x="203" y="34"/>
                    </a:cxn>
                    <a:cxn ang="0">
                      <a:pos x="192" y="38"/>
                    </a:cxn>
                    <a:cxn ang="0">
                      <a:pos x="185" y="68"/>
                    </a:cxn>
                    <a:cxn ang="0">
                      <a:pos x="173" y="49"/>
                    </a:cxn>
                    <a:cxn ang="0">
                      <a:pos x="154" y="49"/>
                    </a:cxn>
                    <a:cxn ang="0">
                      <a:pos x="181" y="68"/>
                    </a:cxn>
                    <a:cxn ang="0">
                      <a:pos x="151" y="61"/>
                    </a:cxn>
                    <a:cxn ang="0">
                      <a:pos x="154" y="49"/>
                    </a:cxn>
                    <a:cxn ang="0">
                      <a:pos x="151" y="61"/>
                    </a:cxn>
                    <a:cxn ang="0">
                      <a:pos x="132" y="76"/>
                    </a:cxn>
                    <a:cxn ang="0">
                      <a:pos x="132" y="57"/>
                    </a:cxn>
                    <a:cxn ang="0">
                      <a:pos x="117" y="61"/>
                    </a:cxn>
                    <a:cxn ang="0">
                      <a:pos x="113" y="91"/>
                    </a:cxn>
                    <a:cxn ang="0">
                      <a:pos x="98" y="72"/>
                    </a:cxn>
                    <a:cxn ang="0">
                      <a:pos x="83" y="72"/>
                    </a:cxn>
                    <a:cxn ang="0">
                      <a:pos x="109" y="91"/>
                    </a:cxn>
                    <a:cxn ang="0">
                      <a:pos x="79" y="87"/>
                    </a:cxn>
                    <a:cxn ang="0">
                      <a:pos x="83" y="72"/>
                    </a:cxn>
                    <a:cxn ang="0">
                      <a:pos x="79" y="87"/>
                    </a:cxn>
                    <a:cxn ang="0">
                      <a:pos x="57" y="99"/>
                    </a:cxn>
                    <a:cxn ang="0">
                      <a:pos x="60" y="80"/>
                    </a:cxn>
                    <a:cxn ang="0">
                      <a:pos x="45" y="84"/>
                    </a:cxn>
                    <a:cxn ang="0">
                      <a:pos x="42" y="114"/>
                    </a:cxn>
                    <a:cxn ang="0">
                      <a:pos x="26" y="99"/>
                    </a:cxn>
                    <a:cxn ang="0">
                      <a:pos x="11" y="95"/>
                    </a:cxn>
                    <a:cxn ang="0">
                      <a:pos x="38" y="118"/>
                    </a:cxn>
                    <a:cxn ang="0">
                      <a:pos x="11" y="95"/>
                    </a:cxn>
                    <a:cxn ang="0">
                      <a:pos x="309" y="0"/>
                    </a:cxn>
                    <a:cxn ang="0">
                      <a:pos x="305" y="31"/>
                    </a:cxn>
                    <a:cxn ang="0">
                      <a:pos x="294" y="12"/>
                    </a:cxn>
                  </a:cxnLst>
                  <a:rect l="0" t="0" r="r" b="b"/>
                  <a:pathLst>
                    <a:path w="324" h="122">
                      <a:moveTo>
                        <a:pt x="275" y="12"/>
                      </a:moveTo>
                      <a:lnTo>
                        <a:pt x="286" y="8"/>
                      </a:lnTo>
                      <a:lnTo>
                        <a:pt x="297" y="15"/>
                      </a:lnTo>
                      <a:lnTo>
                        <a:pt x="301" y="31"/>
                      </a:lnTo>
                      <a:lnTo>
                        <a:pt x="282" y="38"/>
                      </a:lnTo>
                      <a:lnTo>
                        <a:pt x="275" y="31"/>
                      </a:lnTo>
                      <a:lnTo>
                        <a:pt x="271" y="23"/>
                      </a:lnTo>
                      <a:lnTo>
                        <a:pt x="267" y="19"/>
                      </a:lnTo>
                      <a:lnTo>
                        <a:pt x="275" y="12"/>
                      </a:lnTo>
                      <a:lnTo>
                        <a:pt x="275" y="12"/>
                      </a:lnTo>
                      <a:close/>
                      <a:moveTo>
                        <a:pt x="252" y="19"/>
                      </a:moveTo>
                      <a:lnTo>
                        <a:pt x="264" y="15"/>
                      </a:lnTo>
                      <a:lnTo>
                        <a:pt x="271" y="23"/>
                      </a:lnTo>
                      <a:lnTo>
                        <a:pt x="279" y="38"/>
                      </a:lnTo>
                      <a:lnTo>
                        <a:pt x="256" y="46"/>
                      </a:lnTo>
                      <a:lnTo>
                        <a:pt x="252" y="38"/>
                      </a:lnTo>
                      <a:lnTo>
                        <a:pt x="249" y="31"/>
                      </a:lnTo>
                      <a:lnTo>
                        <a:pt x="245" y="27"/>
                      </a:lnTo>
                      <a:lnTo>
                        <a:pt x="252" y="19"/>
                      </a:lnTo>
                      <a:lnTo>
                        <a:pt x="252" y="19"/>
                      </a:lnTo>
                      <a:close/>
                      <a:moveTo>
                        <a:pt x="226" y="27"/>
                      </a:moveTo>
                      <a:lnTo>
                        <a:pt x="241" y="23"/>
                      </a:lnTo>
                      <a:lnTo>
                        <a:pt x="249" y="31"/>
                      </a:lnTo>
                      <a:lnTo>
                        <a:pt x="252" y="46"/>
                      </a:lnTo>
                      <a:lnTo>
                        <a:pt x="233" y="53"/>
                      </a:lnTo>
                      <a:lnTo>
                        <a:pt x="226" y="46"/>
                      </a:lnTo>
                      <a:lnTo>
                        <a:pt x="226" y="38"/>
                      </a:lnTo>
                      <a:lnTo>
                        <a:pt x="218" y="34"/>
                      </a:lnTo>
                      <a:lnTo>
                        <a:pt x="226" y="27"/>
                      </a:lnTo>
                      <a:lnTo>
                        <a:pt x="226" y="27"/>
                      </a:lnTo>
                      <a:close/>
                      <a:moveTo>
                        <a:pt x="203" y="34"/>
                      </a:moveTo>
                      <a:lnTo>
                        <a:pt x="215" y="31"/>
                      </a:lnTo>
                      <a:lnTo>
                        <a:pt x="226" y="38"/>
                      </a:lnTo>
                      <a:lnTo>
                        <a:pt x="230" y="53"/>
                      </a:lnTo>
                      <a:lnTo>
                        <a:pt x="211" y="61"/>
                      </a:lnTo>
                      <a:lnTo>
                        <a:pt x="203" y="53"/>
                      </a:lnTo>
                      <a:lnTo>
                        <a:pt x="200" y="46"/>
                      </a:lnTo>
                      <a:lnTo>
                        <a:pt x="196" y="42"/>
                      </a:lnTo>
                      <a:lnTo>
                        <a:pt x="203" y="34"/>
                      </a:lnTo>
                      <a:lnTo>
                        <a:pt x="203" y="34"/>
                      </a:lnTo>
                      <a:close/>
                      <a:moveTo>
                        <a:pt x="181" y="42"/>
                      </a:moveTo>
                      <a:lnTo>
                        <a:pt x="192" y="38"/>
                      </a:lnTo>
                      <a:lnTo>
                        <a:pt x="200" y="46"/>
                      </a:lnTo>
                      <a:lnTo>
                        <a:pt x="203" y="61"/>
                      </a:lnTo>
                      <a:lnTo>
                        <a:pt x="185" y="68"/>
                      </a:lnTo>
                      <a:lnTo>
                        <a:pt x="177" y="61"/>
                      </a:lnTo>
                      <a:lnTo>
                        <a:pt x="177" y="53"/>
                      </a:lnTo>
                      <a:lnTo>
                        <a:pt x="173" y="49"/>
                      </a:lnTo>
                      <a:lnTo>
                        <a:pt x="181" y="42"/>
                      </a:lnTo>
                      <a:lnTo>
                        <a:pt x="181" y="42"/>
                      </a:lnTo>
                      <a:close/>
                      <a:moveTo>
                        <a:pt x="154" y="49"/>
                      </a:moveTo>
                      <a:lnTo>
                        <a:pt x="166" y="46"/>
                      </a:lnTo>
                      <a:lnTo>
                        <a:pt x="177" y="53"/>
                      </a:lnTo>
                      <a:lnTo>
                        <a:pt x="181" y="68"/>
                      </a:lnTo>
                      <a:lnTo>
                        <a:pt x="162" y="76"/>
                      </a:lnTo>
                      <a:lnTo>
                        <a:pt x="154" y="68"/>
                      </a:lnTo>
                      <a:lnTo>
                        <a:pt x="151" y="61"/>
                      </a:lnTo>
                      <a:lnTo>
                        <a:pt x="147" y="57"/>
                      </a:lnTo>
                      <a:lnTo>
                        <a:pt x="154" y="49"/>
                      </a:lnTo>
                      <a:lnTo>
                        <a:pt x="154" y="49"/>
                      </a:lnTo>
                      <a:close/>
                      <a:moveTo>
                        <a:pt x="132" y="57"/>
                      </a:moveTo>
                      <a:lnTo>
                        <a:pt x="143" y="53"/>
                      </a:lnTo>
                      <a:lnTo>
                        <a:pt x="151" y="61"/>
                      </a:lnTo>
                      <a:lnTo>
                        <a:pt x="158" y="76"/>
                      </a:lnTo>
                      <a:lnTo>
                        <a:pt x="136" y="84"/>
                      </a:lnTo>
                      <a:lnTo>
                        <a:pt x="132" y="76"/>
                      </a:lnTo>
                      <a:lnTo>
                        <a:pt x="128" y="68"/>
                      </a:lnTo>
                      <a:lnTo>
                        <a:pt x="124" y="65"/>
                      </a:lnTo>
                      <a:lnTo>
                        <a:pt x="132" y="57"/>
                      </a:lnTo>
                      <a:lnTo>
                        <a:pt x="132" y="57"/>
                      </a:lnTo>
                      <a:close/>
                      <a:moveTo>
                        <a:pt x="106" y="65"/>
                      </a:moveTo>
                      <a:lnTo>
                        <a:pt x="117" y="61"/>
                      </a:lnTo>
                      <a:lnTo>
                        <a:pt x="128" y="68"/>
                      </a:lnTo>
                      <a:lnTo>
                        <a:pt x="132" y="84"/>
                      </a:lnTo>
                      <a:lnTo>
                        <a:pt x="113" y="91"/>
                      </a:lnTo>
                      <a:lnTo>
                        <a:pt x="106" y="84"/>
                      </a:lnTo>
                      <a:lnTo>
                        <a:pt x="106" y="76"/>
                      </a:lnTo>
                      <a:lnTo>
                        <a:pt x="98" y="72"/>
                      </a:lnTo>
                      <a:lnTo>
                        <a:pt x="106" y="65"/>
                      </a:lnTo>
                      <a:lnTo>
                        <a:pt x="106" y="65"/>
                      </a:lnTo>
                      <a:close/>
                      <a:moveTo>
                        <a:pt x="83" y="72"/>
                      </a:moveTo>
                      <a:lnTo>
                        <a:pt x="94" y="68"/>
                      </a:lnTo>
                      <a:lnTo>
                        <a:pt x="102" y="76"/>
                      </a:lnTo>
                      <a:lnTo>
                        <a:pt x="109" y="91"/>
                      </a:lnTo>
                      <a:lnTo>
                        <a:pt x="87" y="99"/>
                      </a:lnTo>
                      <a:lnTo>
                        <a:pt x="83" y="91"/>
                      </a:lnTo>
                      <a:lnTo>
                        <a:pt x="79" y="87"/>
                      </a:lnTo>
                      <a:lnTo>
                        <a:pt x="75" y="80"/>
                      </a:lnTo>
                      <a:lnTo>
                        <a:pt x="83" y="72"/>
                      </a:lnTo>
                      <a:lnTo>
                        <a:pt x="83" y="72"/>
                      </a:lnTo>
                      <a:close/>
                      <a:moveTo>
                        <a:pt x="60" y="80"/>
                      </a:moveTo>
                      <a:lnTo>
                        <a:pt x="72" y="76"/>
                      </a:lnTo>
                      <a:lnTo>
                        <a:pt x="79" y="87"/>
                      </a:lnTo>
                      <a:lnTo>
                        <a:pt x="83" y="99"/>
                      </a:lnTo>
                      <a:lnTo>
                        <a:pt x="64" y="106"/>
                      </a:lnTo>
                      <a:lnTo>
                        <a:pt x="57" y="99"/>
                      </a:lnTo>
                      <a:lnTo>
                        <a:pt x="57" y="91"/>
                      </a:lnTo>
                      <a:lnTo>
                        <a:pt x="53" y="87"/>
                      </a:lnTo>
                      <a:lnTo>
                        <a:pt x="60" y="80"/>
                      </a:lnTo>
                      <a:lnTo>
                        <a:pt x="60" y="80"/>
                      </a:lnTo>
                      <a:close/>
                      <a:moveTo>
                        <a:pt x="34" y="87"/>
                      </a:moveTo>
                      <a:lnTo>
                        <a:pt x="45" y="84"/>
                      </a:lnTo>
                      <a:lnTo>
                        <a:pt x="57" y="91"/>
                      </a:lnTo>
                      <a:lnTo>
                        <a:pt x="60" y="110"/>
                      </a:lnTo>
                      <a:lnTo>
                        <a:pt x="42" y="114"/>
                      </a:lnTo>
                      <a:lnTo>
                        <a:pt x="34" y="106"/>
                      </a:lnTo>
                      <a:lnTo>
                        <a:pt x="30" y="103"/>
                      </a:lnTo>
                      <a:lnTo>
                        <a:pt x="26" y="99"/>
                      </a:lnTo>
                      <a:lnTo>
                        <a:pt x="34" y="87"/>
                      </a:lnTo>
                      <a:lnTo>
                        <a:pt x="34" y="87"/>
                      </a:lnTo>
                      <a:close/>
                      <a:moveTo>
                        <a:pt x="11" y="95"/>
                      </a:moveTo>
                      <a:lnTo>
                        <a:pt x="23" y="91"/>
                      </a:lnTo>
                      <a:lnTo>
                        <a:pt x="30" y="103"/>
                      </a:lnTo>
                      <a:lnTo>
                        <a:pt x="38" y="118"/>
                      </a:lnTo>
                      <a:lnTo>
                        <a:pt x="15" y="122"/>
                      </a:lnTo>
                      <a:lnTo>
                        <a:pt x="0" y="106"/>
                      </a:lnTo>
                      <a:lnTo>
                        <a:pt x="11" y="95"/>
                      </a:lnTo>
                      <a:lnTo>
                        <a:pt x="11" y="95"/>
                      </a:lnTo>
                      <a:close/>
                      <a:moveTo>
                        <a:pt x="297" y="4"/>
                      </a:moveTo>
                      <a:lnTo>
                        <a:pt x="309" y="0"/>
                      </a:lnTo>
                      <a:lnTo>
                        <a:pt x="320" y="8"/>
                      </a:lnTo>
                      <a:lnTo>
                        <a:pt x="324" y="23"/>
                      </a:lnTo>
                      <a:lnTo>
                        <a:pt x="305" y="31"/>
                      </a:lnTo>
                      <a:lnTo>
                        <a:pt x="297" y="23"/>
                      </a:lnTo>
                      <a:lnTo>
                        <a:pt x="297" y="15"/>
                      </a:lnTo>
                      <a:lnTo>
                        <a:pt x="294" y="12"/>
                      </a:lnTo>
                      <a:lnTo>
                        <a:pt x="297" y="4"/>
                      </a:lnTo>
                      <a:lnTo>
                        <a:pt x="297" y="4"/>
                      </a:lnTo>
                      <a:close/>
                    </a:path>
                  </a:pathLst>
                </a:custGeom>
                <a:solidFill>
                  <a:srgbClr val="F4F4D1"/>
                </a:solidFill>
                <a:ln w="9525">
                  <a:noFill/>
                  <a:round/>
                  <a:headEnd/>
                  <a:tailEnd/>
                </a:ln>
              </p:spPr>
              <p:txBody>
                <a:bodyPr/>
                <a:lstStyle/>
                <a:p>
                  <a:endParaRPr lang="en-US">
                    <a:solidFill>
                      <a:srgbClr val="FFFFFF"/>
                    </a:solidFill>
                  </a:endParaRPr>
                </a:p>
              </p:txBody>
            </p:sp>
            <p:sp>
              <p:nvSpPr>
                <p:cNvPr id="181" name="Freeform 233"/>
                <p:cNvSpPr>
                  <a:spLocks noChangeAspect="1"/>
                </p:cNvSpPr>
                <p:nvPr/>
              </p:nvSpPr>
              <p:spPr bwMode="auto">
                <a:xfrm>
                  <a:off x="1368" y="3059"/>
                  <a:ext cx="34" cy="34"/>
                </a:xfrm>
                <a:custGeom>
                  <a:avLst/>
                  <a:gdLst/>
                  <a:ahLst/>
                  <a:cxnLst>
                    <a:cxn ang="0">
                      <a:pos x="8" y="4"/>
                    </a:cxn>
                    <a:cxn ang="0">
                      <a:pos x="19" y="0"/>
                    </a:cxn>
                    <a:cxn ang="0">
                      <a:pos x="30" y="11"/>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1"/>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2" name="Freeform 234"/>
                <p:cNvSpPr>
                  <a:spLocks noChangeAspect="1"/>
                </p:cNvSpPr>
                <p:nvPr/>
              </p:nvSpPr>
              <p:spPr bwMode="auto">
                <a:xfrm>
                  <a:off x="1346" y="3070"/>
                  <a:ext cx="30" cy="31"/>
                </a:xfrm>
                <a:custGeom>
                  <a:avLst/>
                  <a:gdLst/>
                  <a:ahLst/>
                  <a:cxnLst>
                    <a:cxn ang="0">
                      <a:pos x="7" y="4"/>
                    </a:cxn>
                    <a:cxn ang="0">
                      <a:pos x="19" y="0"/>
                    </a:cxn>
                    <a:cxn ang="0">
                      <a:pos x="26" y="8"/>
                    </a:cxn>
                    <a:cxn ang="0">
                      <a:pos x="30" y="23"/>
                    </a:cxn>
                    <a:cxn ang="0">
                      <a:pos x="11" y="31"/>
                    </a:cxn>
                    <a:cxn ang="0">
                      <a:pos x="4" y="23"/>
                    </a:cxn>
                    <a:cxn ang="0">
                      <a:pos x="4" y="16"/>
                    </a:cxn>
                    <a:cxn ang="0">
                      <a:pos x="0" y="12"/>
                    </a:cxn>
                    <a:cxn ang="0">
                      <a:pos x="7" y="4"/>
                    </a:cxn>
                  </a:cxnLst>
                  <a:rect l="0" t="0" r="r" b="b"/>
                  <a:pathLst>
                    <a:path w="30" h="31">
                      <a:moveTo>
                        <a:pt x="7" y="4"/>
                      </a:moveTo>
                      <a:lnTo>
                        <a:pt x="19" y="0"/>
                      </a:lnTo>
                      <a:lnTo>
                        <a:pt x="26" y="8"/>
                      </a:lnTo>
                      <a:lnTo>
                        <a:pt x="30" y="23"/>
                      </a:lnTo>
                      <a:lnTo>
                        <a:pt x="11" y="31"/>
                      </a:lnTo>
                      <a:lnTo>
                        <a:pt x="4" y="23"/>
                      </a:lnTo>
                      <a:lnTo>
                        <a:pt x="4"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3" name="Freeform 235"/>
                <p:cNvSpPr>
                  <a:spLocks noChangeAspect="1"/>
                </p:cNvSpPr>
                <p:nvPr/>
              </p:nvSpPr>
              <p:spPr bwMode="auto">
                <a:xfrm>
                  <a:off x="1319" y="3078"/>
                  <a:ext cx="34" cy="30"/>
                </a:xfrm>
                <a:custGeom>
                  <a:avLst/>
                  <a:gdLst/>
                  <a:ahLst/>
                  <a:cxnLst>
                    <a:cxn ang="0">
                      <a:pos x="8" y="4"/>
                    </a:cxn>
                    <a:cxn ang="0">
                      <a:pos x="19" y="0"/>
                    </a:cxn>
                    <a:cxn ang="0">
                      <a:pos x="31" y="8"/>
                    </a:cxn>
                    <a:cxn ang="0">
                      <a:pos x="34" y="23"/>
                    </a:cxn>
                    <a:cxn ang="0">
                      <a:pos x="15" y="30"/>
                    </a:cxn>
                    <a:cxn ang="0">
                      <a:pos x="8" y="23"/>
                    </a:cxn>
                    <a:cxn ang="0">
                      <a:pos x="4" y="15"/>
                    </a:cxn>
                    <a:cxn ang="0">
                      <a:pos x="0" y="11"/>
                    </a:cxn>
                    <a:cxn ang="0">
                      <a:pos x="8" y="4"/>
                    </a:cxn>
                  </a:cxnLst>
                  <a:rect l="0" t="0" r="r" b="b"/>
                  <a:pathLst>
                    <a:path w="34" h="30">
                      <a:moveTo>
                        <a:pt x="8" y="4"/>
                      </a:moveTo>
                      <a:lnTo>
                        <a:pt x="19" y="0"/>
                      </a:lnTo>
                      <a:lnTo>
                        <a:pt x="31" y="8"/>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4" name="Freeform 236"/>
                <p:cNvSpPr>
                  <a:spLocks noChangeAspect="1"/>
                </p:cNvSpPr>
                <p:nvPr/>
              </p:nvSpPr>
              <p:spPr bwMode="auto">
                <a:xfrm>
                  <a:off x="1297" y="3086"/>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5" name="Freeform 237"/>
                <p:cNvSpPr>
                  <a:spLocks noChangeAspect="1"/>
                </p:cNvSpPr>
                <p:nvPr/>
              </p:nvSpPr>
              <p:spPr bwMode="auto">
                <a:xfrm>
                  <a:off x="1270" y="3093"/>
                  <a:ext cx="34" cy="30"/>
                </a:xfrm>
                <a:custGeom>
                  <a:avLst/>
                  <a:gdLst/>
                  <a:ahLst/>
                  <a:cxnLst>
                    <a:cxn ang="0">
                      <a:pos x="8" y="4"/>
                    </a:cxn>
                    <a:cxn ang="0">
                      <a:pos x="19" y="0"/>
                    </a:cxn>
                    <a:cxn ang="0">
                      <a:pos x="31" y="8"/>
                    </a:cxn>
                    <a:cxn ang="0">
                      <a:pos x="34" y="23"/>
                    </a:cxn>
                    <a:cxn ang="0">
                      <a:pos x="16" y="30"/>
                    </a:cxn>
                    <a:cxn ang="0">
                      <a:pos x="8" y="23"/>
                    </a:cxn>
                    <a:cxn ang="0">
                      <a:pos x="8" y="15"/>
                    </a:cxn>
                    <a:cxn ang="0">
                      <a:pos x="0" y="11"/>
                    </a:cxn>
                    <a:cxn ang="0">
                      <a:pos x="8" y="4"/>
                    </a:cxn>
                  </a:cxnLst>
                  <a:rect l="0" t="0" r="r" b="b"/>
                  <a:pathLst>
                    <a:path w="34" h="30">
                      <a:moveTo>
                        <a:pt x="8" y="4"/>
                      </a:moveTo>
                      <a:lnTo>
                        <a:pt x="19" y="0"/>
                      </a:lnTo>
                      <a:lnTo>
                        <a:pt x="31" y="8"/>
                      </a:lnTo>
                      <a:lnTo>
                        <a:pt x="34" y="23"/>
                      </a:lnTo>
                      <a:lnTo>
                        <a:pt x="16"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6" name="Freeform 238"/>
                <p:cNvSpPr>
                  <a:spLocks noChangeAspect="1"/>
                </p:cNvSpPr>
                <p:nvPr/>
              </p:nvSpPr>
              <p:spPr bwMode="auto">
                <a:xfrm>
                  <a:off x="1248" y="3101"/>
                  <a:ext cx="34" cy="30"/>
                </a:xfrm>
                <a:custGeom>
                  <a:avLst/>
                  <a:gdLst/>
                  <a:ahLst/>
                  <a:cxnLst>
                    <a:cxn ang="0">
                      <a:pos x="7" y="3"/>
                    </a:cxn>
                    <a:cxn ang="0">
                      <a:pos x="19" y="0"/>
                    </a:cxn>
                    <a:cxn ang="0">
                      <a:pos x="30" y="7"/>
                    </a:cxn>
                    <a:cxn ang="0">
                      <a:pos x="34" y="22"/>
                    </a:cxn>
                    <a:cxn ang="0">
                      <a:pos x="15" y="30"/>
                    </a:cxn>
                    <a:cxn ang="0">
                      <a:pos x="7" y="22"/>
                    </a:cxn>
                    <a:cxn ang="0">
                      <a:pos x="4" y="15"/>
                    </a:cxn>
                    <a:cxn ang="0">
                      <a:pos x="0" y="11"/>
                    </a:cxn>
                    <a:cxn ang="0">
                      <a:pos x="7" y="3"/>
                    </a:cxn>
                  </a:cxnLst>
                  <a:rect l="0" t="0" r="r" b="b"/>
                  <a:pathLst>
                    <a:path w="34" h="30">
                      <a:moveTo>
                        <a:pt x="7" y="3"/>
                      </a:moveTo>
                      <a:lnTo>
                        <a:pt x="19" y="0"/>
                      </a:lnTo>
                      <a:lnTo>
                        <a:pt x="30" y="7"/>
                      </a:lnTo>
                      <a:lnTo>
                        <a:pt x="34" y="22"/>
                      </a:lnTo>
                      <a:lnTo>
                        <a:pt x="15" y="30"/>
                      </a:lnTo>
                      <a:lnTo>
                        <a:pt x="7" y="22"/>
                      </a:lnTo>
                      <a:lnTo>
                        <a:pt x="4"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7" name="Freeform 239"/>
                <p:cNvSpPr>
                  <a:spLocks noChangeAspect="1"/>
                </p:cNvSpPr>
                <p:nvPr/>
              </p:nvSpPr>
              <p:spPr bwMode="auto">
                <a:xfrm>
                  <a:off x="1225" y="3108"/>
                  <a:ext cx="34" cy="31"/>
                </a:xfrm>
                <a:custGeom>
                  <a:avLst/>
                  <a:gdLst/>
                  <a:ahLst/>
                  <a:cxnLst>
                    <a:cxn ang="0">
                      <a:pos x="8" y="4"/>
                    </a:cxn>
                    <a:cxn ang="0">
                      <a:pos x="19" y="0"/>
                    </a:cxn>
                    <a:cxn ang="0">
                      <a:pos x="27" y="8"/>
                    </a:cxn>
                    <a:cxn ang="0">
                      <a:pos x="34" y="23"/>
                    </a:cxn>
                    <a:cxn ang="0">
                      <a:pos x="12" y="31"/>
                    </a:cxn>
                    <a:cxn ang="0">
                      <a:pos x="8" y="23"/>
                    </a:cxn>
                    <a:cxn ang="0">
                      <a:pos x="4" y="15"/>
                    </a:cxn>
                    <a:cxn ang="0">
                      <a:pos x="0" y="12"/>
                    </a:cxn>
                    <a:cxn ang="0">
                      <a:pos x="8" y="4"/>
                    </a:cxn>
                  </a:cxnLst>
                  <a:rect l="0" t="0" r="r" b="b"/>
                  <a:pathLst>
                    <a:path w="34" h="31">
                      <a:moveTo>
                        <a:pt x="8" y="4"/>
                      </a:moveTo>
                      <a:lnTo>
                        <a:pt x="19" y="0"/>
                      </a:lnTo>
                      <a:lnTo>
                        <a:pt x="27" y="8"/>
                      </a:lnTo>
                      <a:lnTo>
                        <a:pt x="34" y="23"/>
                      </a:lnTo>
                      <a:lnTo>
                        <a:pt x="12" y="31"/>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8" name="Freeform 240"/>
                <p:cNvSpPr>
                  <a:spLocks noChangeAspect="1"/>
                </p:cNvSpPr>
                <p:nvPr/>
              </p:nvSpPr>
              <p:spPr bwMode="auto">
                <a:xfrm>
                  <a:off x="1199" y="3116"/>
                  <a:ext cx="34" cy="30"/>
                </a:xfrm>
                <a:custGeom>
                  <a:avLst/>
                  <a:gdLst/>
                  <a:ahLst/>
                  <a:cxnLst>
                    <a:cxn ang="0">
                      <a:pos x="8" y="4"/>
                    </a:cxn>
                    <a:cxn ang="0">
                      <a:pos x="19" y="0"/>
                    </a:cxn>
                    <a:cxn ang="0">
                      <a:pos x="30" y="7"/>
                    </a:cxn>
                    <a:cxn ang="0">
                      <a:pos x="34" y="23"/>
                    </a:cxn>
                    <a:cxn ang="0">
                      <a:pos x="15" y="30"/>
                    </a:cxn>
                    <a:cxn ang="0">
                      <a:pos x="8" y="23"/>
                    </a:cxn>
                    <a:cxn ang="0">
                      <a:pos x="4" y="15"/>
                    </a:cxn>
                    <a:cxn ang="0">
                      <a:pos x="0" y="11"/>
                    </a:cxn>
                    <a:cxn ang="0">
                      <a:pos x="8" y="4"/>
                    </a:cxn>
                  </a:cxnLst>
                  <a:rect l="0" t="0" r="r" b="b"/>
                  <a:pathLst>
                    <a:path w="34" h="30">
                      <a:moveTo>
                        <a:pt x="8" y="4"/>
                      </a:moveTo>
                      <a:lnTo>
                        <a:pt x="19" y="0"/>
                      </a:lnTo>
                      <a:lnTo>
                        <a:pt x="30" y="7"/>
                      </a:lnTo>
                      <a:lnTo>
                        <a:pt x="34" y="23"/>
                      </a:lnTo>
                      <a:lnTo>
                        <a:pt x="15" y="30"/>
                      </a:lnTo>
                      <a:lnTo>
                        <a:pt x="8" y="23"/>
                      </a:lnTo>
                      <a:lnTo>
                        <a:pt x="4"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89" name="Freeform 241"/>
                <p:cNvSpPr>
                  <a:spLocks noChangeAspect="1"/>
                </p:cNvSpPr>
                <p:nvPr/>
              </p:nvSpPr>
              <p:spPr bwMode="auto">
                <a:xfrm>
                  <a:off x="1176" y="3123"/>
                  <a:ext cx="34" cy="31"/>
                </a:xfrm>
                <a:custGeom>
                  <a:avLst/>
                  <a:gdLst/>
                  <a:ahLst/>
                  <a:cxnLst>
                    <a:cxn ang="0">
                      <a:pos x="8" y="4"/>
                    </a:cxn>
                    <a:cxn ang="0">
                      <a:pos x="19" y="0"/>
                    </a:cxn>
                    <a:cxn ang="0">
                      <a:pos x="27" y="8"/>
                    </a:cxn>
                    <a:cxn ang="0">
                      <a:pos x="34" y="23"/>
                    </a:cxn>
                    <a:cxn ang="0">
                      <a:pos x="12" y="31"/>
                    </a:cxn>
                    <a:cxn ang="0">
                      <a:pos x="8" y="23"/>
                    </a:cxn>
                    <a:cxn ang="0">
                      <a:pos x="4" y="16"/>
                    </a:cxn>
                    <a:cxn ang="0">
                      <a:pos x="0" y="12"/>
                    </a:cxn>
                    <a:cxn ang="0">
                      <a:pos x="8" y="4"/>
                    </a:cxn>
                  </a:cxnLst>
                  <a:rect l="0" t="0" r="r" b="b"/>
                  <a:pathLst>
                    <a:path w="34" h="31">
                      <a:moveTo>
                        <a:pt x="8" y="4"/>
                      </a:moveTo>
                      <a:lnTo>
                        <a:pt x="19" y="0"/>
                      </a:lnTo>
                      <a:lnTo>
                        <a:pt x="27" y="8"/>
                      </a:lnTo>
                      <a:lnTo>
                        <a:pt x="34" y="23"/>
                      </a:lnTo>
                      <a:lnTo>
                        <a:pt x="12"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90" name="Freeform 242"/>
                <p:cNvSpPr>
                  <a:spLocks noChangeAspect="1"/>
                </p:cNvSpPr>
                <p:nvPr/>
              </p:nvSpPr>
              <p:spPr bwMode="auto">
                <a:xfrm>
                  <a:off x="1150" y="3131"/>
                  <a:ext cx="34" cy="30"/>
                </a:xfrm>
                <a:custGeom>
                  <a:avLst/>
                  <a:gdLst/>
                  <a:ahLst/>
                  <a:cxnLst>
                    <a:cxn ang="0">
                      <a:pos x="8" y="4"/>
                    </a:cxn>
                    <a:cxn ang="0">
                      <a:pos x="19" y="0"/>
                    </a:cxn>
                    <a:cxn ang="0">
                      <a:pos x="30" y="11"/>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11"/>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91" name="Freeform 243"/>
                <p:cNvSpPr>
                  <a:spLocks noChangeAspect="1"/>
                </p:cNvSpPr>
                <p:nvPr/>
              </p:nvSpPr>
              <p:spPr bwMode="auto">
                <a:xfrm>
                  <a:off x="1127" y="3139"/>
                  <a:ext cx="34" cy="30"/>
                </a:xfrm>
                <a:custGeom>
                  <a:avLst/>
                  <a:gdLst/>
                  <a:ahLst/>
                  <a:cxnLst>
                    <a:cxn ang="0">
                      <a:pos x="8" y="3"/>
                    </a:cxn>
                    <a:cxn ang="0">
                      <a:pos x="19" y="0"/>
                    </a:cxn>
                    <a:cxn ang="0">
                      <a:pos x="31" y="11"/>
                    </a:cxn>
                    <a:cxn ang="0">
                      <a:pos x="34" y="26"/>
                    </a:cxn>
                    <a:cxn ang="0">
                      <a:pos x="16" y="30"/>
                    </a:cxn>
                    <a:cxn ang="0">
                      <a:pos x="8" y="22"/>
                    </a:cxn>
                    <a:cxn ang="0">
                      <a:pos x="4" y="19"/>
                    </a:cxn>
                    <a:cxn ang="0">
                      <a:pos x="0" y="15"/>
                    </a:cxn>
                    <a:cxn ang="0">
                      <a:pos x="8" y="3"/>
                    </a:cxn>
                  </a:cxnLst>
                  <a:rect l="0" t="0" r="r" b="b"/>
                  <a:pathLst>
                    <a:path w="34" h="30">
                      <a:moveTo>
                        <a:pt x="8" y="3"/>
                      </a:moveTo>
                      <a:lnTo>
                        <a:pt x="19" y="0"/>
                      </a:lnTo>
                      <a:lnTo>
                        <a:pt x="31" y="11"/>
                      </a:lnTo>
                      <a:lnTo>
                        <a:pt x="34" y="26"/>
                      </a:lnTo>
                      <a:lnTo>
                        <a:pt x="16" y="30"/>
                      </a:lnTo>
                      <a:lnTo>
                        <a:pt x="8" y="22"/>
                      </a:lnTo>
                      <a:lnTo>
                        <a:pt x="4" y="19"/>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92" name="Freeform 244"/>
                <p:cNvSpPr>
                  <a:spLocks noChangeAspect="1"/>
                </p:cNvSpPr>
                <p:nvPr/>
              </p:nvSpPr>
              <p:spPr bwMode="auto">
                <a:xfrm>
                  <a:off x="1101" y="3146"/>
                  <a:ext cx="38" cy="31"/>
                </a:xfrm>
                <a:custGeom>
                  <a:avLst/>
                  <a:gdLst/>
                  <a:ahLst/>
                  <a:cxnLst>
                    <a:cxn ang="0">
                      <a:pos x="11" y="4"/>
                    </a:cxn>
                    <a:cxn ang="0">
                      <a:pos x="23" y="0"/>
                    </a:cxn>
                    <a:cxn ang="0">
                      <a:pos x="30" y="12"/>
                    </a:cxn>
                    <a:cxn ang="0">
                      <a:pos x="38" y="27"/>
                    </a:cxn>
                    <a:cxn ang="0">
                      <a:pos x="15" y="31"/>
                    </a:cxn>
                    <a:cxn ang="0">
                      <a:pos x="0" y="15"/>
                    </a:cxn>
                    <a:cxn ang="0">
                      <a:pos x="11" y="4"/>
                    </a:cxn>
                  </a:cxnLst>
                  <a:rect l="0" t="0" r="r" b="b"/>
                  <a:pathLst>
                    <a:path w="38" h="31">
                      <a:moveTo>
                        <a:pt x="11" y="4"/>
                      </a:moveTo>
                      <a:lnTo>
                        <a:pt x="23" y="0"/>
                      </a:lnTo>
                      <a:lnTo>
                        <a:pt x="30" y="12"/>
                      </a:lnTo>
                      <a:lnTo>
                        <a:pt x="38" y="27"/>
                      </a:lnTo>
                      <a:lnTo>
                        <a:pt x="15" y="31"/>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93" name="Freeform 245"/>
                <p:cNvSpPr>
                  <a:spLocks noChangeAspect="1"/>
                </p:cNvSpPr>
                <p:nvPr/>
              </p:nvSpPr>
              <p:spPr bwMode="auto">
                <a:xfrm>
                  <a:off x="1391" y="3055"/>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194" name="Freeform 246"/>
                <p:cNvSpPr>
                  <a:spLocks noChangeAspect="1" noEditPoints="1"/>
                </p:cNvSpPr>
                <p:nvPr/>
              </p:nvSpPr>
              <p:spPr bwMode="auto">
                <a:xfrm>
                  <a:off x="1101" y="3059"/>
                  <a:ext cx="309" cy="118"/>
                </a:xfrm>
                <a:custGeom>
                  <a:avLst/>
                  <a:gdLst/>
                  <a:ahLst/>
                  <a:cxnLst>
                    <a:cxn ang="0">
                      <a:pos x="305" y="23"/>
                    </a:cxn>
                    <a:cxn ang="0">
                      <a:pos x="297" y="11"/>
                    </a:cxn>
                    <a:cxn ang="0">
                      <a:pos x="297" y="0"/>
                    </a:cxn>
                    <a:cxn ang="0">
                      <a:pos x="309" y="8"/>
                    </a:cxn>
                    <a:cxn ang="0">
                      <a:pos x="282" y="30"/>
                    </a:cxn>
                    <a:cxn ang="0">
                      <a:pos x="271" y="19"/>
                    </a:cxn>
                    <a:cxn ang="0">
                      <a:pos x="275" y="8"/>
                    </a:cxn>
                    <a:cxn ang="0">
                      <a:pos x="282" y="15"/>
                    </a:cxn>
                    <a:cxn ang="0">
                      <a:pos x="256" y="38"/>
                    </a:cxn>
                    <a:cxn ang="0">
                      <a:pos x="249" y="27"/>
                    </a:cxn>
                    <a:cxn ang="0">
                      <a:pos x="252" y="15"/>
                    </a:cxn>
                    <a:cxn ang="0">
                      <a:pos x="260" y="23"/>
                    </a:cxn>
                    <a:cxn ang="0">
                      <a:pos x="233" y="45"/>
                    </a:cxn>
                    <a:cxn ang="0">
                      <a:pos x="226" y="34"/>
                    </a:cxn>
                    <a:cxn ang="0">
                      <a:pos x="226" y="23"/>
                    </a:cxn>
                    <a:cxn ang="0">
                      <a:pos x="237" y="30"/>
                    </a:cxn>
                    <a:cxn ang="0">
                      <a:pos x="207" y="57"/>
                    </a:cxn>
                    <a:cxn ang="0">
                      <a:pos x="200" y="42"/>
                    </a:cxn>
                    <a:cxn ang="0">
                      <a:pos x="203" y="30"/>
                    </a:cxn>
                    <a:cxn ang="0">
                      <a:pos x="211" y="38"/>
                    </a:cxn>
                    <a:cxn ang="0">
                      <a:pos x="185" y="64"/>
                    </a:cxn>
                    <a:cxn ang="0">
                      <a:pos x="177" y="49"/>
                    </a:cxn>
                    <a:cxn ang="0">
                      <a:pos x="181" y="38"/>
                    </a:cxn>
                    <a:cxn ang="0">
                      <a:pos x="188" y="45"/>
                    </a:cxn>
                    <a:cxn ang="0">
                      <a:pos x="162" y="72"/>
                    </a:cxn>
                    <a:cxn ang="0">
                      <a:pos x="151" y="57"/>
                    </a:cxn>
                    <a:cxn ang="0">
                      <a:pos x="154" y="45"/>
                    </a:cxn>
                    <a:cxn ang="0">
                      <a:pos x="162" y="53"/>
                    </a:cxn>
                    <a:cxn ang="0">
                      <a:pos x="136" y="80"/>
                    </a:cxn>
                    <a:cxn ang="0">
                      <a:pos x="128" y="64"/>
                    </a:cxn>
                    <a:cxn ang="0">
                      <a:pos x="132" y="53"/>
                    </a:cxn>
                    <a:cxn ang="0">
                      <a:pos x="139" y="61"/>
                    </a:cxn>
                    <a:cxn ang="0">
                      <a:pos x="113" y="87"/>
                    </a:cxn>
                    <a:cxn ang="0">
                      <a:pos x="106" y="72"/>
                    </a:cxn>
                    <a:cxn ang="0">
                      <a:pos x="106" y="61"/>
                    </a:cxn>
                    <a:cxn ang="0">
                      <a:pos x="117" y="68"/>
                    </a:cxn>
                    <a:cxn ang="0">
                      <a:pos x="87" y="95"/>
                    </a:cxn>
                    <a:cxn ang="0">
                      <a:pos x="79" y="80"/>
                    </a:cxn>
                    <a:cxn ang="0">
                      <a:pos x="83" y="68"/>
                    </a:cxn>
                    <a:cxn ang="0">
                      <a:pos x="90" y="76"/>
                    </a:cxn>
                    <a:cxn ang="0">
                      <a:pos x="64" y="102"/>
                    </a:cxn>
                    <a:cxn ang="0">
                      <a:pos x="57" y="87"/>
                    </a:cxn>
                    <a:cxn ang="0">
                      <a:pos x="60" y="76"/>
                    </a:cxn>
                    <a:cxn ang="0">
                      <a:pos x="68" y="83"/>
                    </a:cxn>
                    <a:cxn ang="0">
                      <a:pos x="42" y="110"/>
                    </a:cxn>
                    <a:cxn ang="0">
                      <a:pos x="34" y="95"/>
                    </a:cxn>
                    <a:cxn ang="0">
                      <a:pos x="34" y="83"/>
                    </a:cxn>
                    <a:cxn ang="0">
                      <a:pos x="45" y="91"/>
                    </a:cxn>
                    <a:cxn ang="0">
                      <a:pos x="15" y="118"/>
                    </a:cxn>
                    <a:cxn ang="0">
                      <a:pos x="11" y="91"/>
                    </a:cxn>
                    <a:cxn ang="0">
                      <a:pos x="19" y="99"/>
                    </a:cxn>
                  </a:cxnLst>
                  <a:rect l="0" t="0" r="r" b="b"/>
                  <a:pathLst>
                    <a:path w="309" h="118">
                      <a:moveTo>
                        <a:pt x="309" y="8"/>
                      </a:moveTo>
                      <a:lnTo>
                        <a:pt x="305" y="23"/>
                      </a:lnTo>
                      <a:lnTo>
                        <a:pt x="297" y="19"/>
                      </a:lnTo>
                      <a:lnTo>
                        <a:pt x="297" y="11"/>
                      </a:lnTo>
                      <a:lnTo>
                        <a:pt x="294" y="8"/>
                      </a:lnTo>
                      <a:lnTo>
                        <a:pt x="297" y="0"/>
                      </a:lnTo>
                      <a:lnTo>
                        <a:pt x="309" y="8"/>
                      </a:lnTo>
                      <a:lnTo>
                        <a:pt x="309" y="8"/>
                      </a:lnTo>
                      <a:close/>
                      <a:moveTo>
                        <a:pt x="282" y="15"/>
                      </a:moveTo>
                      <a:lnTo>
                        <a:pt x="282" y="30"/>
                      </a:lnTo>
                      <a:lnTo>
                        <a:pt x="275" y="23"/>
                      </a:lnTo>
                      <a:lnTo>
                        <a:pt x="271" y="19"/>
                      </a:lnTo>
                      <a:lnTo>
                        <a:pt x="267" y="15"/>
                      </a:lnTo>
                      <a:lnTo>
                        <a:pt x="275" y="8"/>
                      </a:lnTo>
                      <a:lnTo>
                        <a:pt x="282" y="15"/>
                      </a:lnTo>
                      <a:lnTo>
                        <a:pt x="282" y="15"/>
                      </a:lnTo>
                      <a:close/>
                      <a:moveTo>
                        <a:pt x="260" y="23"/>
                      </a:moveTo>
                      <a:lnTo>
                        <a:pt x="256" y="38"/>
                      </a:lnTo>
                      <a:lnTo>
                        <a:pt x="252" y="34"/>
                      </a:lnTo>
                      <a:lnTo>
                        <a:pt x="249" y="27"/>
                      </a:lnTo>
                      <a:lnTo>
                        <a:pt x="245" y="23"/>
                      </a:lnTo>
                      <a:lnTo>
                        <a:pt x="252" y="15"/>
                      </a:lnTo>
                      <a:lnTo>
                        <a:pt x="260" y="23"/>
                      </a:lnTo>
                      <a:lnTo>
                        <a:pt x="260" y="23"/>
                      </a:lnTo>
                      <a:close/>
                      <a:moveTo>
                        <a:pt x="237" y="30"/>
                      </a:moveTo>
                      <a:lnTo>
                        <a:pt x="233" y="45"/>
                      </a:lnTo>
                      <a:lnTo>
                        <a:pt x="226" y="42"/>
                      </a:lnTo>
                      <a:lnTo>
                        <a:pt x="226" y="34"/>
                      </a:lnTo>
                      <a:lnTo>
                        <a:pt x="222" y="30"/>
                      </a:lnTo>
                      <a:lnTo>
                        <a:pt x="226" y="23"/>
                      </a:lnTo>
                      <a:lnTo>
                        <a:pt x="237" y="30"/>
                      </a:lnTo>
                      <a:lnTo>
                        <a:pt x="237" y="30"/>
                      </a:lnTo>
                      <a:close/>
                      <a:moveTo>
                        <a:pt x="211" y="38"/>
                      </a:moveTo>
                      <a:lnTo>
                        <a:pt x="207" y="57"/>
                      </a:lnTo>
                      <a:lnTo>
                        <a:pt x="203" y="49"/>
                      </a:lnTo>
                      <a:lnTo>
                        <a:pt x="200" y="42"/>
                      </a:lnTo>
                      <a:lnTo>
                        <a:pt x="196" y="38"/>
                      </a:lnTo>
                      <a:lnTo>
                        <a:pt x="203" y="30"/>
                      </a:lnTo>
                      <a:lnTo>
                        <a:pt x="211" y="38"/>
                      </a:lnTo>
                      <a:lnTo>
                        <a:pt x="211" y="38"/>
                      </a:lnTo>
                      <a:close/>
                      <a:moveTo>
                        <a:pt x="188" y="45"/>
                      </a:moveTo>
                      <a:lnTo>
                        <a:pt x="185" y="64"/>
                      </a:lnTo>
                      <a:lnTo>
                        <a:pt x="177" y="57"/>
                      </a:lnTo>
                      <a:lnTo>
                        <a:pt x="177" y="49"/>
                      </a:lnTo>
                      <a:lnTo>
                        <a:pt x="173" y="45"/>
                      </a:lnTo>
                      <a:lnTo>
                        <a:pt x="181" y="38"/>
                      </a:lnTo>
                      <a:lnTo>
                        <a:pt x="188" y="45"/>
                      </a:lnTo>
                      <a:lnTo>
                        <a:pt x="188" y="45"/>
                      </a:lnTo>
                      <a:close/>
                      <a:moveTo>
                        <a:pt x="162" y="53"/>
                      </a:moveTo>
                      <a:lnTo>
                        <a:pt x="162" y="72"/>
                      </a:lnTo>
                      <a:lnTo>
                        <a:pt x="154" y="64"/>
                      </a:lnTo>
                      <a:lnTo>
                        <a:pt x="151" y="57"/>
                      </a:lnTo>
                      <a:lnTo>
                        <a:pt x="147" y="53"/>
                      </a:lnTo>
                      <a:lnTo>
                        <a:pt x="154" y="45"/>
                      </a:lnTo>
                      <a:lnTo>
                        <a:pt x="162" y="53"/>
                      </a:lnTo>
                      <a:lnTo>
                        <a:pt x="162" y="53"/>
                      </a:lnTo>
                      <a:close/>
                      <a:moveTo>
                        <a:pt x="139" y="61"/>
                      </a:moveTo>
                      <a:lnTo>
                        <a:pt x="136" y="80"/>
                      </a:lnTo>
                      <a:lnTo>
                        <a:pt x="132" y="72"/>
                      </a:lnTo>
                      <a:lnTo>
                        <a:pt x="128" y="64"/>
                      </a:lnTo>
                      <a:lnTo>
                        <a:pt x="124" y="61"/>
                      </a:lnTo>
                      <a:lnTo>
                        <a:pt x="132" y="53"/>
                      </a:lnTo>
                      <a:lnTo>
                        <a:pt x="139" y="61"/>
                      </a:lnTo>
                      <a:lnTo>
                        <a:pt x="139" y="61"/>
                      </a:lnTo>
                      <a:close/>
                      <a:moveTo>
                        <a:pt x="117" y="68"/>
                      </a:moveTo>
                      <a:lnTo>
                        <a:pt x="113" y="87"/>
                      </a:lnTo>
                      <a:lnTo>
                        <a:pt x="106" y="80"/>
                      </a:lnTo>
                      <a:lnTo>
                        <a:pt x="106" y="72"/>
                      </a:lnTo>
                      <a:lnTo>
                        <a:pt x="102" y="68"/>
                      </a:lnTo>
                      <a:lnTo>
                        <a:pt x="106" y="61"/>
                      </a:lnTo>
                      <a:lnTo>
                        <a:pt x="117" y="68"/>
                      </a:lnTo>
                      <a:lnTo>
                        <a:pt x="117" y="68"/>
                      </a:lnTo>
                      <a:close/>
                      <a:moveTo>
                        <a:pt x="90" y="76"/>
                      </a:moveTo>
                      <a:lnTo>
                        <a:pt x="87" y="95"/>
                      </a:lnTo>
                      <a:lnTo>
                        <a:pt x="83" y="87"/>
                      </a:lnTo>
                      <a:lnTo>
                        <a:pt x="79" y="80"/>
                      </a:lnTo>
                      <a:lnTo>
                        <a:pt x="75" y="76"/>
                      </a:lnTo>
                      <a:lnTo>
                        <a:pt x="83" y="68"/>
                      </a:lnTo>
                      <a:lnTo>
                        <a:pt x="90" y="76"/>
                      </a:lnTo>
                      <a:lnTo>
                        <a:pt x="90" y="76"/>
                      </a:lnTo>
                      <a:close/>
                      <a:moveTo>
                        <a:pt x="68" y="83"/>
                      </a:moveTo>
                      <a:lnTo>
                        <a:pt x="64" y="102"/>
                      </a:lnTo>
                      <a:lnTo>
                        <a:pt x="57" y="95"/>
                      </a:lnTo>
                      <a:lnTo>
                        <a:pt x="57" y="87"/>
                      </a:lnTo>
                      <a:lnTo>
                        <a:pt x="53" y="83"/>
                      </a:lnTo>
                      <a:lnTo>
                        <a:pt x="60" y="76"/>
                      </a:lnTo>
                      <a:lnTo>
                        <a:pt x="68" y="83"/>
                      </a:lnTo>
                      <a:lnTo>
                        <a:pt x="68" y="83"/>
                      </a:lnTo>
                      <a:close/>
                      <a:moveTo>
                        <a:pt x="45" y="91"/>
                      </a:moveTo>
                      <a:lnTo>
                        <a:pt x="42" y="110"/>
                      </a:lnTo>
                      <a:lnTo>
                        <a:pt x="34" y="102"/>
                      </a:lnTo>
                      <a:lnTo>
                        <a:pt x="34" y="95"/>
                      </a:lnTo>
                      <a:lnTo>
                        <a:pt x="26" y="91"/>
                      </a:lnTo>
                      <a:lnTo>
                        <a:pt x="34" y="83"/>
                      </a:lnTo>
                      <a:lnTo>
                        <a:pt x="45" y="91"/>
                      </a:lnTo>
                      <a:lnTo>
                        <a:pt x="45" y="91"/>
                      </a:lnTo>
                      <a:close/>
                      <a:moveTo>
                        <a:pt x="19" y="99"/>
                      </a:moveTo>
                      <a:lnTo>
                        <a:pt x="15" y="118"/>
                      </a:lnTo>
                      <a:lnTo>
                        <a:pt x="0" y="102"/>
                      </a:lnTo>
                      <a:lnTo>
                        <a:pt x="11" y="91"/>
                      </a:lnTo>
                      <a:lnTo>
                        <a:pt x="19" y="99"/>
                      </a:lnTo>
                      <a:lnTo>
                        <a:pt x="19" y="99"/>
                      </a:lnTo>
                      <a:close/>
                    </a:path>
                  </a:pathLst>
                </a:custGeom>
                <a:solidFill>
                  <a:srgbClr val="E2E2BF"/>
                </a:solidFill>
                <a:ln w="9525">
                  <a:noFill/>
                  <a:round/>
                  <a:headEnd/>
                  <a:tailEnd/>
                </a:ln>
              </p:spPr>
              <p:txBody>
                <a:bodyPr/>
                <a:lstStyle/>
                <a:p>
                  <a:endParaRPr lang="en-US">
                    <a:solidFill>
                      <a:srgbClr val="FFFFFF"/>
                    </a:solidFill>
                  </a:endParaRPr>
                </a:p>
              </p:txBody>
            </p:sp>
            <p:sp>
              <p:nvSpPr>
                <p:cNvPr id="195" name="Freeform 247"/>
                <p:cNvSpPr>
                  <a:spLocks noChangeAspect="1" noEditPoints="1"/>
                </p:cNvSpPr>
                <p:nvPr/>
              </p:nvSpPr>
              <p:spPr bwMode="auto">
                <a:xfrm>
                  <a:off x="1112" y="3055"/>
                  <a:ext cx="309" cy="106"/>
                </a:xfrm>
                <a:custGeom>
                  <a:avLst/>
                  <a:gdLst/>
                  <a:ahLst/>
                  <a:cxnLst>
                    <a:cxn ang="0">
                      <a:pos x="298" y="12"/>
                    </a:cxn>
                    <a:cxn ang="0">
                      <a:pos x="298" y="0"/>
                    </a:cxn>
                    <a:cxn ang="0">
                      <a:pos x="286" y="4"/>
                    </a:cxn>
                    <a:cxn ang="0">
                      <a:pos x="271" y="19"/>
                    </a:cxn>
                    <a:cxn ang="0">
                      <a:pos x="275" y="8"/>
                    </a:cxn>
                    <a:cxn ang="0">
                      <a:pos x="264" y="12"/>
                    </a:cxn>
                    <a:cxn ang="0">
                      <a:pos x="249" y="27"/>
                    </a:cxn>
                    <a:cxn ang="0">
                      <a:pos x="253" y="15"/>
                    </a:cxn>
                    <a:cxn ang="0">
                      <a:pos x="241" y="19"/>
                    </a:cxn>
                    <a:cxn ang="0">
                      <a:pos x="226" y="34"/>
                    </a:cxn>
                    <a:cxn ang="0">
                      <a:pos x="226" y="23"/>
                    </a:cxn>
                    <a:cxn ang="0">
                      <a:pos x="215" y="27"/>
                    </a:cxn>
                    <a:cxn ang="0">
                      <a:pos x="200" y="42"/>
                    </a:cxn>
                    <a:cxn ang="0">
                      <a:pos x="204" y="31"/>
                    </a:cxn>
                    <a:cxn ang="0">
                      <a:pos x="192" y="34"/>
                    </a:cxn>
                    <a:cxn ang="0">
                      <a:pos x="177" y="49"/>
                    </a:cxn>
                    <a:cxn ang="0">
                      <a:pos x="181" y="38"/>
                    </a:cxn>
                    <a:cxn ang="0">
                      <a:pos x="170" y="42"/>
                    </a:cxn>
                    <a:cxn ang="0">
                      <a:pos x="155" y="57"/>
                    </a:cxn>
                    <a:cxn ang="0">
                      <a:pos x="155" y="46"/>
                    </a:cxn>
                    <a:cxn ang="0">
                      <a:pos x="143" y="49"/>
                    </a:cxn>
                    <a:cxn ang="0">
                      <a:pos x="128" y="65"/>
                    </a:cxn>
                    <a:cxn ang="0">
                      <a:pos x="132" y="53"/>
                    </a:cxn>
                    <a:cxn ang="0">
                      <a:pos x="121" y="57"/>
                    </a:cxn>
                    <a:cxn ang="0">
                      <a:pos x="106" y="72"/>
                    </a:cxn>
                    <a:cxn ang="0">
                      <a:pos x="106" y="61"/>
                    </a:cxn>
                    <a:cxn ang="0">
                      <a:pos x="95" y="65"/>
                    </a:cxn>
                    <a:cxn ang="0">
                      <a:pos x="79" y="84"/>
                    </a:cxn>
                    <a:cxn ang="0">
                      <a:pos x="83" y="68"/>
                    </a:cxn>
                    <a:cxn ang="0">
                      <a:pos x="72" y="72"/>
                    </a:cxn>
                    <a:cxn ang="0">
                      <a:pos x="57" y="87"/>
                    </a:cxn>
                    <a:cxn ang="0">
                      <a:pos x="61" y="76"/>
                    </a:cxn>
                    <a:cxn ang="0">
                      <a:pos x="49" y="80"/>
                    </a:cxn>
                    <a:cxn ang="0">
                      <a:pos x="34" y="99"/>
                    </a:cxn>
                    <a:cxn ang="0">
                      <a:pos x="34" y="84"/>
                    </a:cxn>
                    <a:cxn ang="0">
                      <a:pos x="23" y="87"/>
                    </a:cxn>
                    <a:cxn ang="0">
                      <a:pos x="8" y="106"/>
                    </a:cxn>
                    <a:cxn ang="0">
                      <a:pos x="12" y="91"/>
                    </a:cxn>
                    <a:cxn ang="0">
                      <a:pos x="0" y="95"/>
                    </a:cxn>
                  </a:cxnLst>
                  <a:rect l="0" t="0" r="r" b="b"/>
                  <a:pathLst>
                    <a:path w="309" h="106">
                      <a:moveTo>
                        <a:pt x="286" y="4"/>
                      </a:moveTo>
                      <a:lnTo>
                        <a:pt x="298" y="12"/>
                      </a:lnTo>
                      <a:lnTo>
                        <a:pt x="309" y="8"/>
                      </a:lnTo>
                      <a:lnTo>
                        <a:pt x="298" y="0"/>
                      </a:lnTo>
                      <a:lnTo>
                        <a:pt x="286" y="4"/>
                      </a:lnTo>
                      <a:lnTo>
                        <a:pt x="286" y="4"/>
                      </a:lnTo>
                      <a:close/>
                      <a:moveTo>
                        <a:pt x="264" y="12"/>
                      </a:moveTo>
                      <a:lnTo>
                        <a:pt x="271" y="19"/>
                      </a:lnTo>
                      <a:lnTo>
                        <a:pt x="283" y="15"/>
                      </a:lnTo>
                      <a:lnTo>
                        <a:pt x="275" y="8"/>
                      </a:lnTo>
                      <a:lnTo>
                        <a:pt x="264" y="12"/>
                      </a:lnTo>
                      <a:lnTo>
                        <a:pt x="264" y="12"/>
                      </a:lnTo>
                      <a:close/>
                      <a:moveTo>
                        <a:pt x="241" y="19"/>
                      </a:moveTo>
                      <a:lnTo>
                        <a:pt x="249" y="27"/>
                      </a:lnTo>
                      <a:lnTo>
                        <a:pt x="260" y="23"/>
                      </a:lnTo>
                      <a:lnTo>
                        <a:pt x="253" y="15"/>
                      </a:lnTo>
                      <a:lnTo>
                        <a:pt x="241" y="19"/>
                      </a:lnTo>
                      <a:lnTo>
                        <a:pt x="241" y="19"/>
                      </a:lnTo>
                      <a:close/>
                      <a:moveTo>
                        <a:pt x="215" y="27"/>
                      </a:moveTo>
                      <a:lnTo>
                        <a:pt x="226" y="34"/>
                      </a:lnTo>
                      <a:lnTo>
                        <a:pt x="238" y="31"/>
                      </a:lnTo>
                      <a:lnTo>
                        <a:pt x="226" y="23"/>
                      </a:lnTo>
                      <a:lnTo>
                        <a:pt x="215" y="27"/>
                      </a:lnTo>
                      <a:lnTo>
                        <a:pt x="215" y="27"/>
                      </a:lnTo>
                      <a:close/>
                      <a:moveTo>
                        <a:pt x="192" y="34"/>
                      </a:moveTo>
                      <a:lnTo>
                        <a:pt x="200" y="42"/>
                      </a:lnTo>
                      <a:lnTo>
                        <a:pt x="211" y="38"/>
                      </a:lnTo>
                      <a:lnTo>
                        <a:pt x="204" y="31"/>
                      </a:lnTo>
                      <a:lnTo>
                        <a:pt x="192" y="34"/>
                      </a:lnTo>
                      <a:lnTo>
                        <a:pt x="192" y="34"/>
                      </a:lnTo>
                      <a:close/>
                      <a:moveTo>
                        <a:pt x="170" y="42"/>
                      </a:moveTo>
                      <a:lnTo>
                        <a:pt x="177" y="49"/>
                      </a:lnTo>
                      <a:lnTo>
                        <a:pt x="189" y="46"/>
                      </a:lnTo>
                      <a:lnTo>
                        <a:pt x="181" y="38"/>
                      </a:lnTo>
                      <a:lnTo>
                        <a:pt x="170" y="42"/>
                      </a:lnTo>
                      <a:lnTo>
                        <a:pt x="170" y="42"/>
                      </a:lnTo>
                      <a:close/>
                      <a:moveTo>
                        <a:pt x="143" y="49"/>
                      </a:moveTo>
                      <a:lnTo>
                        <a:pt x="155" y="57"/>
                      </a:lnTo>
                      <a:lnTo>
                        <a:pt x="166" y="53"/>
                      </a:lnTo>
                      <a:lnTo>
                        <a:pt x="155" y="46"/>
                      </a:lnTo>
                      <a:lnTo>
                        <a:pt x="143" y="49"/>
                      </a:lnTo>
                      <a:lnTo>
                        <a:pt x="143" y="49"/>
                      </a:lnTo>
                      <a:close/>
                      <a:moveTo>
                        <a:pt x="121" y="57"/>
                      </a:moveTo>
                      <a:lnTo>
                        <a:pt x="128" y="65"/>
                      </a:lnTo>
                      <a:lnTo>
                        <a:pt x="140" y="61"/>
                      </a:lnTo>
                      <a:lnTo>
                        <a:pt x="132" y="53"/>
                      </a:lnTo>
                      <a:lnTo>
                        <a:pt x="121" y="57"/>
                      </a:lnTo>
                      <a:lnTo>
                        <a:pt x="121" y="57"/>
                      </a:lnTo>
                      <a:close/>
                      <a:moveTo>
                        <a:pt x="95" y="65"/>
                      </a:moveTo>
                      <a:lnTo>
                        <a:pt x="106" y="72"/>
                      </a:lnTo>
                      <a:lnTo>
                        <a:pt x="117" y="68"/>
                      </a:lnTo>
                      <a:lnTo>
                        <a:pt x="106" y="61"/>
                      </a:lnTo>
                      <a:lnTo>
                        <a:pt x="95" y="65"/>
                      </a:lnTo>
                      <a:lnTo>
                        <a:pt x="95" y="65"/>
                      </a:lnTo>
                      <a:close/>
                      <a:moveTo>
                        <a:pt x="72" y="72"/>
                      </a:moveTo>
                      <a:lnTo>
                        <a:pt x="79" y="84"/>
                      </a:lnTo>
                      <a:lnTo>
                        <a:pt x="91" y="80"/>
                      </a:lnTo>
                      <a:lnTo>
                        <a:pt x="83" y="68"/>
                      </a:lnTo>
                      <a:lnTo>
                        <a:pt x="72" y="72"/>
                      </a:lnTo>
                      <a:lnTo>
                        <a:pt x="72" y="72"/>
                      </a:lnTo>
                      <a:close/>
                      <a:moveTo>
                        <a:pt x="49" y="80"/>
                      </a:moveTo>
                      <a:lnTo>
                        <a:pt x="57" y="87"/>
                      </a:lnTo>
                      <a:lnTo>
                        <a:pt x="68" y="87"/>
                      </a:lnTo>
                      <a:lnTo>
                        <a:pt x="61" y="76"/>
                      </a:lnTo>
                      <a:lnTo>
                        <a:pt x="49" y="80"/>
                      </a:lnTo>
                      <a:lnTo>
                        <a:pt x="49" y="80"/>
                      </a:lnTo>
                      <a:close/>
                      <a:moveTo>
                        <a:pt x="23" y="87"/>
                      </a:moveTo>
                      <a:lnTo>
                        <a:pt x="34" y="99"/>
                      </a:lnTo>
                      <a:lnTo>
                        <a:pt x="46" y="95"/>
                      </a:lnTo>
                      <a:lnTo>
                        <a:pt x="34" y="84"/>
                      </a:lnTo>
                      <a:lnTo>
                        <a:pt x="23" y="87"/>
                      </a:lnTo>
                      <a:lnTo>
                        <a:pt x="23" y="87"/>
                      </a:lnTo>
                      <a:close/>
                      <a:moveTo>
                        <a:pt x="0" y="95"/>
                      </a:moveTo>
                      <a:lnTo>
                        <a:pt x="8" y="106"/>
                      </a:lnTo>
                      <a:lnTo>
                        <a:pt x="19" y="103"/>
                      </a:lnTo>
                      <a:lnTo>
                        <a:pt x="12" y="91"/>
                      </a:lnTo>
                      <a:lnTo>
                        <a:pt x="0" y="95"/>
                      </a:lnTo>
                      <a:lnTo>
                        <a:pt x="0" y="95"/>
                      </a:lnTo>
                      <a:close/>
                    </a:path>
                  </a:pathLst>
                </a:custGeom>
                <a:solidFill>
                  <a:srgbClr val="FCFCD8"/>
                </a:solidFill>
                <a:ln w="9525">
                  <a:noFill/>
                  <a:round/>
                  <a:headEnd/>
                  <a:tailEnd/>
                </a:ln>
              </p:spPr>
              <p:txBody>
                <a:bodyPr/>
                <a:lstStyle/>
                <a:p>
                  <a:endParaRPr lang="en-US">
                    <a:solidFill>
                      <a:srgbClr val="FFFFFF"/>
                    </a:solidFill>
                  </a:endParaRPr>
                </a:p>
              </p:txBody>
            </p:sp>
            <p:sp>
              <p:nvSpPr>
                <p:cNvPr id="196" name="Freeform 248"/>
                <p:cNvSpPr>
                  <a:spLocks noChangeAspect="1"/>
                </p:cNvSpPr>
                <p:nvPr/>
              </p:nvSpPr>
              <p:spPr bwMode="auto">
                <a:xfrm>
                  <a:off x="1632" y="2945"/>
                  <a:ext cx="165" cy="118"/>
                </a:xfrm>
                <a:custGeom>
                  <a:avLst/>
                  <a:gdLst/>
                  <a:ahLst/>
                  <a:cxnLst>
                    <a:cxn ang="0">
                      <a:pos x="165" y="118"/>
                    </a:cxn>
                    <a:cxn ang="0">
                      <a:pos x="158" y="114"/>
                    </a:cxn>
                    <a:cxn ang="0">
                      <a:pos x="154" y="114"/>
                    </a:cxn>
                    <a:cxn ang="0">
                      <a:pos x="147" y="110"/>
                    </a:cxn>
                    <a:cxn ang="0">
                      <a:pos x="143" y="106"/>
                    </a:cxn>
                    <a:cxn ang="0">
                      <a:pos x="135" y="103"/>
                    </a:cxn>
                    <a:cxn ang="0">
                      <a:pos x="132" y="99"/>
                    </a:cxn>
                    <a:cxn ang="0">
                      <a:pos x="124" y="95"/>
                    </a:cxn>
                    <a:cxn ang="0">
                      <a:pos x="120" y="91"/>
                    </a:cxn>
                    <a:cxn ang="0">
                      <a:pos x="113" y="87"/>
                    </a:cxn>
                    <a:cxn ang="0">
                      <a:pos x="109" y="84"/>
                    </a:cxn>
                    <a:cxn ang="0">
                      <a:pos x="101" y="84"/>
                    </a:cxn>
                    <a:cxn ang="0">
                      <a:pos x="98" y="80"/>
                    </a:cxn>
                    <a:cxn ang="0">
                      <a:pos x="90" y="76"/>
                    </a:cxn>
                    <a:cxn ang="0">
                      <a:pos x="86" y="72"/>
                    </a:cxn>
                    <a:cxn ang="0">
                      <a:pos x="83" y="68"/>
                    </a:cxn>
                    <a:cxn ang="0">
                      <a:pos x="75" y="65"/>
                    </a:cxn>
                    <a:cxn ang="0">
                      <a:pos x="71" y="61"/>
                    </a:cxn>
                    <a:cxn ang="0">
                      <a:pos x="64" y="57"/>
                    </a:cxn>
                    <a:cxn ang="0">
                      <a:pos x="60" y="53"/>
                    </a:cxn>
                    <a:cxn ang="0">
                      <a:pos x="56" y="49"/>
                    </a:cxn>
                    <a:cxn ang="0">
                      <a:pos x="49" y="46"/>
                    </a:cxn>
                    <a:cxn ang="0">
                      <a:pos x="45" y="42"/>
                    </a:cxn>
                    <a:cxn ang="0">
                      <a:pos x="41" y="34"/>
                    </a:cxn>
                    <a:cxn ang="0">
                      <a:pos x="34" y="30"/>
                    </a:cxn>
                    <a:cxn ang="0">
                      <a:pos x="30" y="27"/>
                    </a:cxn>
                    <a:cxn ang="0">
                      <a:pos x="26" y="23"/>
                    </a:cxn>
                    <a:cxn ang="0">
                      <a:pos x="22" y="19"/>
                    </a:cxn>
                    <a:cxn ang="0">
                      <a:pos x="15" y="15"/>
                    </a:cxn>
                    <a:cxn ang="0">
                      <a:pos x="11" y="11"/>
                    </a:cxn>
                    <a:cxn ang="0">
                      <a:pos x="7" y="8"/>
                    </a:cxn>
                    <a:cxn ang="0">
                      <a:pos x="4" y="4"/>
                    </a:cxn>
                    <a:cxn ang="0">
                      <a:pos x="0" y="0"/>
                    </a:cxn>
                    <a:cxn ang="0">
                      <a:pos x="165" y="118"/>
                    </a:cxn>
                  </a:cxnLst>
                  <a:rect l="0" t="0" r="r" b="b"/>
                  <a:pathLst>
                    <a:path w="165" h="118">
                      <a:moveTo>
                        <a:pt x="165" y="118"/>
                      </a:moveTo>
                      <a:lnTo>
                        <a:pt x="158" y="114"/>
                      </a:lnTo>
                      <a:lnTo>
                        <a:pt x="154" y="114"/>
                      </a:lnTo>
                      <a:lnTo>
                        <a:pt x="147" y="110"/>
                      </a:lnTo>
                      <a:lnTo>
                        <a:pt x="143" y="106"/>
                      </a:lnTo>
                      <a:lnTo>
                        <a:pt x="135" y="103"/>
                      </a:lnTo>
                      <a:lnTo>
                        <a:pt x="132" y="99"/>
                      </a:lnTo>
                      <a:lnTo>
                        <a:pt x="124" y="95"/>
                      </a:lnTo>
                      <a:lnTo>
                        <a:pt x="120" y="91"/>
                      </a:lnTo>
                      <a:lnTo>
                        <a:pt x="113" y="87"/>
                      </a:lnTo>
                      <a:lnTo>
                        <a:pt x="109" y="84"/>
                      </a:lnTo>
                      <a:lnTo>
                        <a:pt x="101" y="84"/>
                      </a:lnTo>
                      <a:lnTo>
                        <a:pt x="98" y="80"/>
                      </a:lnTo>
                      <a:lnTo>
                        <a:pt x="90" y="76"/>
                      </a:lnTo>
                      <a:lnTo>
                        <a:pt x="86" y="72"/>
                      </a:lnTo>
                      <a:lnTo>
                        <a:pt x="83" y="68"/>
                      </a:lnTo>
                      <a:lnTo>
                        <a:pt x="75" y="65"/>
                      </a:lnTo>
                      <a:lnTo>
                        <a:pt x="71" y="61"/>
                      </a:lnTo>
                      <a:lnTo>
                        <a:pt x="64" y="57"/>
                      </a:lnTo>
                      <a:lnTo>
                        <a:pt x="60" y="53"/>
                      </a:lnTo>
                      <a:lnTo>
                        <a:pt x="56" y="49"/>
                      </a:lnTo>
                      <a:lnTo>
                        <a:pt x="49" y="46"/>
                      </a:lnTo>
                      <a:lnTo>
                        <a:pt x="45" y="42"/>
                      </a:lnTo>
                      <a:lnTo>
                        <a:pt x="41" y="34"/>
                      </a:lnTo>
                      <a:lnTo>
                        <a:pt x="34" y="30"/>
                      </a:lnTo>
                      <a:lnTo>
                        <a:pt x="30" y="27"/>
                      </a:lnTo>
                      <a:lnTo>
                        <a:pt x="26" y="23"/>
                      </a:lnTo>
                      <a:lnTo>
                        <a:pt x="22" y="19"/>
                      </a:lnTo>
                      <a:lnTo>
                        <a:pt x="15" y="15"/>
                      </a:lnTo>
                      <a:lnTo>
                        <a:pt x="11" y="11"/>
                      </a:lnTo>
                      <a:lnTo>
                        <a:pt x="7" y="8"/>
                      </a:lnTo>
                      <a:lnTo>
                        <a:pt x="4" y="4"/>
                      </a:lnTo>
                      <a:lnTo>
                        <a:pt x="0" y="0"/>
                      </a:lnTo>
                      <a:lnTo>
                        <a:pt x="165" y="118"/>
                      </a:lnTo>
                      <a:close/>
                    </a:path>
                  </a:pathLst>
                </a:custGeom>
                <a:solidFill>
                  <a:srgbClr val="E2E2BF"/>
                </a:solidFill>
                <a:ln w="9525">
                  <a:noFill/>
                  <a:round/>
                  <a:headEnd/>
                  <a:tailEnd/>
                </a:ln>
              </p:spPr>
              <p:txBody>
                <a:bodyPr/>
                <a:lstStyle/>
                <a:p>
                  <a:endParaRPr lang="en-US">
                    <a:solidFill>
                      <a:srgbClr val="FFFFFF"/>
                    </a:solidFill>
                  </a:endParaRPr>
                </a:p>
              </p:txBody>
            </p:sp>
            <p:sp>
              <p:nvSpPr>
                <p:cNvPr id="197" name="Freeform 249"/>
                <p:cNvSpPr>
                  <a:spLocks noChangeAspect="1"/>
                </p:cNvSpPr>
                <p:nvPr/>
              </p:nvSpPr>
              <p:spPr bwMode="auto">
                <a:xfrm>
                  <a:off x="1632" y="2941"/>
                  <a:ext cx="165" cy="126"/>
                </a:xfrm>
                <a:custGeom>
                  <a:avLst/>
                  <a:gdLst/>
                  <a:ahLst/>
                  <a:cxnLst>
                    <a:cxn ang="0">
                      <a:pos x="0" y="0"/>
                    </a:cxn>
                    <a:cxn ang="0">
                      <a:pos x="7" y="12"/>
                    </a:cxn>
                    <a:cxn ang="0">
                      <a:pos x="15" y="19"/>
                    </a:cxn>
                    <a:cxn ang="0">
                      <a:pos x="26" y="27"/>
                    </a:cxn>
                    <a:cxn ang="0">
                      <a:pos x="34" y="34"/>
                    </a:cxn>
                    <a:cxn ang="0">
                      <a:pos x="45" y="46"/>
                    </a:cxn>
                    <a:cxn ang="0">
                      <a:pos x="56" y="53"/>
                    </a:cxn>
                    <a:cxn ang="0">
                      <a:pos x="64" y="61"/>
                    </a:cxn>
                    <a:cxn ang="0">
                      <a:pos x="75" y="69"/>
                    </a:cxn>
                    <a:cxn ang="0">
                      <a:pos x="86" y="76"/>
                    </a:cxn>
                    <a:cxn ang="0">
                      <a:pos x="98" y="84"/>
                    </a:cxn>
                    <a:cxn ang="0">
                      <a:pos x="109" y="91"/>
                    </a:cxn>
                    <a:cxn ang="0">
                      <a:pos x="120" y="99"/>
                    </a:cxn>
                    <a:cxn ang="0">
                      <a:pos x="128" y="103"/>
                    </a:cxn>
                    <a:cxn ang="0">
                      <a:pos x="139" y="110"/>
                    </a:cxn>
                    <a:cxn ang="0">
                      <a:pos x="150" y="118"/>
                    </a:cxn>
                    <a:cxn ang="0">
                      <a:pos x="162" y="126"/>
                    </a:cxn>
                    <a:cxn ang="0">
                      <a:pos x="158" y="122"/>
                    </a:cxn>
                    <a:cxn ang="0">
                      <a:pos x="147" y="114"/>
                    </a:cxn>
                    <a:cxn ang="0">
                      <a:pos x="135" y="107"/>
                    </a:cxn>
                    <a:cxn ang="0">
                      <a:pos x="124" y="99"/>
                    </a:cxn>
                    <a:cxn ang="0">
                      <a:pos x="113" y="91"/>
                    </a:cxn>
                    <a:cxn ang="0">
                      <a:pos x="101" y="88"/>
                    </a:cxn>
                    <a:cxn ang="0">
                      <a:pos x="94" y="80"/>
                    </a:cxn>
                    <a:cxn ang="0">
                      <a:pos x="83" y="72"/>
                    </a:cxn>
                    <a:cxn ang="0">
                      <a:pos x="71" y="65"/>
                    </a:cxn>
                    <a:cxn ang="0">
                      <a:pos x="60" y="53"/>
                    </a:cxn>
                    <a:cxn ang="0">
                      <a:pos x="49" y="46"/>
                    </a:cxn>
                    <a:cxn ang="0">
                      <a:pos x="41" y="38"/>
                    </a:cxn>
                    <a:cxn ang="0">
                      <a:pos x="30" y="31"/>
                    </a:cxn>
                    <a:cxn ang="0">
                      <a:pos x="22" y="23"/>
                    </a:cxn>
                    <a:cxn ang="0">
                      <a:pos x="11" y="15"/>
                    </a:cxn>
                    <a:cxn ang="0">
                      <a:pos x="4" y="4"/>
                    </a:cxn>
                    <a:cxn ang="0">
                      <a:pos x="0" y="0"/>
                    </a:cxn>
                    <a:cxn ang="0">
                      <a:pos x="0" y="0"/>
                    </a:cxn>
                    <a:cxn ang="0">
                      <a:pos x="0" y="0"/>
                    </a:cxn>
                    <a:cxn ang="0">
                      <a:pos x="0" y="0"/>
                    </a:cxn>
                  </a:cxnLst>
                  <a:rect l="0" t="0" r="r" b="b"/>
                  <a:pathLst>
                    <a:path w="165" h="126">
                      <a:moveTo>
                        <a:pt x="0" y="0"/>
                      </a:moveTo>
                      <a:lnTo>
                        <a:pt x="0" y="0"/>
                      </a:lnTo>
                      <a:lnTo>
                        <a:pt x="4" y="8"/>
                      </a:lnTo>
                      <a:lnTo>
                        <a:pt x="7" y="12"/>
                      </a:lnTo>
                      <a:lnTo>
                        <a:pt x="11" y="15"/>
                      </a:lnTo>
                      <a:lnTo>
                        <a:pt x="15" y="19"/>
                      </a:lnTo>
                      <a:lnTo>
                        <a:pt x="22" y="23"/>
                      </a:lnTo>
                      <a:lnTo>
                        <a:pt x="26" y="27"/>
                      </a:lnTo>
                      <a:lnTo>
                        <a:pt x="30" y="31"/>
                      </a:lnTo>
                      <a:lnTo>
                        <a:pt x="34" y="34"/>
                      </a:lnTo>
                      <a:lnTo>
                        <a:pt x="41" y="38"/>
                      </a:lnTo>
                      <a:lnTo>
                        <a:pt x="45" y="46"/>
                      </a:lnTo>
                      <a:lnTo>
                        <a:pt x="49" y="50"/>
                      </a:lnTo>
                      <a:lnTo>
                        <a:pt x="56" y="53"/>
                      </a:lnTo>
                      <a:lnTo>
                        <a:pt x="60" y="57"/>
                      </a:lnTo>
                      <a:lnTo>
                        <a:pt x="64" y="61"/>
                      </a:lnTo>
                      <a:lnTo>
                        <a:pt x="71" y="65"/>
                      </a:lnTo>
                      <a:lnTo>
                        <a:pt x="75" y="69"/>
                      </a:lnTo>
                      <a:lnTo>
                        <a:pt x="79" y="72"/>
                      </a:lnTo>
                      <a:lnTo>
                        <a:pt x="86" y="76"/>
                      </a:lnTo>
                      <a:lnTo>
                        <a:pt x="90" y="80"/>
                      </a:lnTo>
                      <a:lnTo>
                        <a:pt x="98" y="84"/>
                      </a:lnTo>
                      <a:lnTo>
                        <a:pt x="101" y="88"/>
                      </a:lnTo>
                      <a:lnTo>
                        <a:pt x="109" y="91"/>
                      </a:lnTo>
                      <a:lnTo>
                        <a:pt x="113" y="95"/>
                      </a:lnTo>
                      <a:lnTo>
                        <a:pt x="120" y="99"/>
                      </a:lnTo>
                      <a:lnTo>
                        <a:pt x="124" y="103"/>
                      </a:lnTo>
                      <a:lnTo>
                        <a:pt x="128" y="103"/>
                      </a:lnTo>
                      <a:lnTo>
                        <a:pt x="135" y="107"/>
                      </a:lnTo>
                      <a:lnTo>
                        <a:pt x="139" y="110"/>
                      </a:lnTo>
                      <a:lnTo>
                        <a:pt x="147" y="114"/>
                      </a:lnTo>
                      <a:lnTo>
                        <a:pt x="150" y="118"/>
                      </a:lnTo>
                      <a:lnTo>
                        <a:pt x="158" y="122"/>
                      </a:lnTo>
                      <a:lnTo>
                        <a:pt x="162" y="126"/>
                      </a:lnTo>
                      <a:lnTo>
                        <a:pt x="165" y="122"/>
                      </a:lnTo>
                      <a:lnTo>
                        <a:pt x="158" y="122"/>
                      </a:lnTo>
                      <a:lnTo>
                        <a:pt x="154" y="118"/>
                      </a:lnTo>
                      <a:lnTo>
                        <a:pt x="147" y="114"/>
                      </a:lnTo>
                      <a:lnTo>
                        <a:pt x="143" y="110"/>
                      </a:lnTo>
                      <a:lnTo>
                        <a:pt x="135" y="107"/>
                      </a:lnTo>
                      <a:lnTo>
                        <a:pt x="132" y="103"/>
                      </a:lnTo>
                      <a:lnTo>
                        <a:pt x="124" y="99"/>
                      </a:lnTo>
                      <a:lnTo>
                        <a:pt x="120" y="95"/>
                      </a:lnTo>
                      <a:lnTo>
                        <a:pt x="113" y="91"/>
                      </a:lnTo>
                      <a:lnTo>
                        <a:pt x="109" y="88"/>
                      </a:lnTo>
                      <a:lnTo>
                        <a:pt x="101" y="88"/>
                      </a:lnTo>
                      <a:lnTo>
                        <a:pt x="98" y="84"/>
                      </a:lnTo>
                      <a:lnTo>
                        <a:pt x="94" y="80"/>
                      </a:lnTo>
                      <a:lnTo>
                        <a:pt x="86" y="76"/>
                      </a:lnTo>
                      <a:lnTo>
                        <a:pt x="83" y="72"/>
                      </a:lnTo>
                      <a:lnTo>
                        <a:pt x="75" y="69"/>
                      </a:lnTo>
                      <a:lnTo>
                        <a:pt x="71" y="65"/>
                      </a:lnTo>
                      <a:lnTo>
                        <a:pt x="68" y="61"/>
                      </a:lnTo>
                      <a:lnTo>
                        <a:pt x="60" y="53"/>
                      </a:lnTo>
                      <a:lnTo>
                        <a:pt x="56" y="50"/>
                      </a:lnTo>
                      <a:lnTo>
                        <a:pt x="49" y="46"/>
                      </a:lnTo>
                      <a:lnTo>
                        <a:pt x="45" y="42"/>
                      </a:lnTo>
                      <a:lnTo>
                        <a:pt x="41" y="38"/>
                      </a:lnTo>
                      <a:lnTo>
                        <a:pt x="38" y="34"/>
                      </a:lnTo>
                      <a:lnTo>
                        <a:pt x="30" y="31"/>
                      </a:lnTo>
                      <a:lnTo>
                        <a:pt x="26" y="27"/>
                      </a:lnTo>
                      <a:lnTo>
                        <a:pt x="22" y="23"/>
                      </a:lnTo>
                      <a:lnTo>
                        <a:pt x="19" y="19"/>
                      </a:lnTo>
                      <a:lnTo>
                        <a:pt x="11" y="15"/>
                      </a:lnTo>
                      <a:lnTo>
                        <a:pt x="7" y="12"/>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98" name="Freeform 250"/>
                <p:cNvSpPr>
                  <a:spLocks noChangeAspect="1"/>
                </p:cNvSpPr>
                <p:nvPr/>
              </p:nvSpPr>
              <p:spPr bwMode="auto">
                <a:xfrm>
                  <a:off x="1632" y="2945"/>
                  <a:ext cx="165" cy="122"/>
                </a:xfrm>
                <a:custGeom>
                  <a:avLst/>
                  <a:gdLst/>
                  <a:ahLst/>
                  <a:cxnLst>
                    <a:cxn ang="0">
                      <a:pos x="165" y="122"/>
                    </a:cxn>
                    <a:cxn ang="0">
                      <a:pos x="165" y="118"/>
                    </a:cxn>
                    <a:cxn ang="0">
                      <a:pos x="0" y="0"/>
                    </a:cxn>
                    <a:cxn ang="0">
                      <a:pos x="0" y="0"/>
                    </a:cxn>
                    <a:cxn ang="0">
                      <a:pos x="165" y="122"/>
                    </a:cxn>
                    <a:cxn ang="0">
                      <a:pos x="165" y="118"/>
                    </a:cxn>
                    <a:cxn ang="0">
                      <a:pos x="165" y="122"/>
                    </a:cxn>
                    <a:cxn ang="0">
                      <a:pos x="165" y="122"/>
                    </a:cxn>
                    <a:cxn ang="0">
                      <a:pos x="165" y="122"/>
                    </a:cxn>
                    <a:cxn ang="0">
                      <a:pos x="165" y="122"/>
                    </a:cxn>
                    <a:cxn ang="0">
                      <a:pos x="165" y="118"/>
                    </a:cxn>
                    <a:cxn ang="0">
                      <a:pos x="165" y="122"/>
                    </a:cxn>
                  </a:cxnLst>
                  <a:rect l="0" t="0" r="r" b="b"/>
                  <a:pathLst>
                    <a:path w="165" h="122">
                      <a:moveTo>
                        <a:pt x="165" y="122"/>
                      </a:moveTo>
                      <a:lnTo>
                        <a:pt x="165" y="118"/>
                      </a:lnTo>
                      <a:lnTo>
                        <a:pt x="0" y="0"/>
                      </a:lnTo>
                      <a:lnTo>
                        <a:pt x="0" y="0"/>
                      </a:lnTo>
                      <a:lnTo>
                        <a:pt x="165" y="122"/>
                      </a:lnTo>
                      <a:lnTo>
                        <a:pt x="165" y="118"/>
                      </a:lnTo>
                      <a:lnTo>
                        <a:pt x="165" y="122"/>
                      </a:lnTo>
                      <a:lnTo>
                        <a:pt x="165" y="122"/>
                      </a:lnTo>
                      <a:lnTo>
                        <a:pt x="165" y="122"/>
                      </a:lnTo>
                      <a:lnTo>
                        <a:pt x="165" y="122"/>
                      </a:lnTo>
                      <a:lnTo>
                        <a:pt x="165" y="118"/>
                      </a:lnTo>
                      <a:lnTo>
                        <a:pt x="165" y="122"/>
                      </a:lnTo>
                      <a:close/>
                    </a:path>
                  </a:pathLst>
                </a:custGeom>
                <a:solidFill>
                  <a:srgbClr val="000000"/>
                </a:solidFill>
                <a:ln w="9525">
                  <a:noFill/>
                  <a:round/>
                  <a:headEnd/>
                  <a:tailEnd/>
                </a:ln>
              </p:spPr>
              <p:txBody>
                <a:bodyPr/>
                <a:lstStyle/>
                <a:p>
                  <a:endParaRPr lang="en-US">
                    <a:solidFill>
                      <a:srgbClr val="FFFFFF"/>
                    </a:solidFill>
                  </a:endParaRPr>
                </a:p>
              </p:txBody>
            </p:sp>
            <p:sp>
              <p:nvSpPr>
                <p:cNvPr id="199" name="Freeform 251"/>
                <p:cNvSpPr>
                  <a:spLocks noChangeAspect="1" noEditPoints="1"/>
                </p:cNvSpPr>
                <p:nvPr/>
              </p:nvSpPr>
              <p:spPr bwMode="auto">
                <a:xfrm>
                  <a:off x="1579" y="2968"/>
                  <a:ext cx="109" cy="57"/>
                </a:xfrm>
                <a:custGeom>
                  <a:avLst/>
                  <a:gdLst/>
                  <a:ahLst/>
                  <a:cxnLst>
                    <a:cxn ang="0">
                      <a:pos x="79" y="4"/>
                    </a:cxn>
                    <a:cxn ang="0">
                      <a:pos x="91" y="0"/>
                    </a:cxn>
                    <a:cxn ang="0">
                      <a:pos x="102" y="11"/>
                    </a:cxn>
                    <a:cxn ang="0">
                      <a:pos x="109" y="26"/>
                    </a:cxn>
                    <a:cxn ang="0">
                      <a:pos x="91" y="34"/>
                    </a:cxn>
                    <a:cxn ang="0">
                      <a:pos x="83" y="26"/>
                    </a:cxn>
                    <a:cxn ang="0">
                      <a:pos x="79" y="19"/>
                    </a:cxn>
                    <a:cxn ang="0">
                      <a:pos x="72" y="15"/>
                    </a:cxn>
                    <a:cxn ang="0">
                      <a:pos x="79" y="4"/>
                    </a:cxn>
                    <a:cxn ang="0">
                      <a:pos x="79" y="4"/>
                    </a:cxn>
                    <a:cxn ang="0">
                      <a:pos x="57" y="11"/>
                    </a:cxn>
                    <a:cxn ang="0">
                      <a:pos x="68" y="7"/>
                    </a:cxn>
                    <a:cxn ang="0">
                      <a:pos x="79" y="19"/>
                    </a:cxn>
                    <a:cxn ang="0">
                      <a:pos x="87" y="34"/>
                    </a:cxn>
                    <a:cxn ang="0">
                      <a:pos x="68" y="42"/>
                    </a:cxn>
                    <a:cxn ang="0">
                      <a:pos x="60" y="34"/>
                    </a:cxn>
                    <a:cxn ang="0">
                      <a:pos x="57" y="26"/>
                    </a:cxn>
                    <a:cxn ang="0">
                      <a:pos x="49" y="23"/>
                    </a:cxn>
                    <a:cxn ang="0">
                      <a:pos x="57" y="11"/>
                    </a:cxn>
                    <a:cxn ang="0">
                      <a:pos x="57" y="11"/>
                    </a:cxn>
                    <a:cxn ang="0">
                      <a:pos x="30" y="19"/>
                    </a:cxn>
                    <a:cxn ang="0">
                      <a:pos x="45" y="15"/>
                    </a:cxn>
                    <a:cxn ang="0">
                      <a:pos x="57" y="26"/>
                    </a:cxn>
                    <a:cxn ang="0">
                      <a:pos x="64" y="42"/>
                    </a:cxn>
                    <a:cxn ang="0">
                      <a:pos x="45" y="49"/>
                    </a:cxn>
                    <a:cxn ang="0">
                      <a:pos x="34" y="42"/>
                    </a:cxn>
                    <a:cxn ang="0">
                      <a:pos x="30" y="34"/>
                    </a:cxn>
                    <a:cxn ang="0">
                      <a:pos x="27" y="30"/>
                    </a:cxn>
                    <a:cxn ang="0">
                      <a:pos x="30" y="19"/>
                    </a:cxn>
                    <a:cxn ang="0">
                      <a:pos x="30" y="19"/>
                    </a:cxn>
                    <a:cxn ang="0">
                      <a:pos x="8" y="26"/>
                    </a:cxn>
                    <a:cxn ang="0">
                      <a:pos x="19" y="23"/>
                    </a:cxn>
                    <a:cxn ang="0">
                      <a:pos x="30" y="34"/>
                    </a:cxn>
                    <a:cxn ang="0">
                      <a:pos x="38" y="49"/>
                    </a:cxn>
                    <a:cxn ang="0">
                      <a:pos x="19" y="57"/>
                    </a:cxn>
                    <a:cxn ang="0">
                      <a:pos x="0" y="38"/>
                    </a:cxn>
                    <a:cxn ang="0">
                      <a:pos x="8" y="26"/>
                    </a:cxn>
                    <a:cxn ang="0">
                      <a:pos x="8" y="26"/>
                    </a:cxn>
                  </a:cxnLst>
                  <a:rect l="0" t="0" r="r" b="b"/>
                  <a:pathLst>
                    <a:path w="109" h="57">
                      <a:moveTo>
                        <a:pt x="79" y="4"/>
                      </a:moveTo>
                      <a:lnTo>
                        <a:pt x="91" y="0"/>
                      </a:lnTo>
                      <a:lnTo>
                        <a:pt x="102" y="11"/>
                      </a:lnTo>
                      <a:lnTo>
                        <a:pt x="109" y="26"/>
                      </a:lnTo>
                      <a:lnTo>
                        <a:pt x="91" y="34"/>
                      </a:lnTo>
                      <a:lnTo>
                        <a:pt x="83" y="26"/>
                      </a:lnTo>
                      <a:lnTo>
                        <a:pt x="79" y="19"/>
                      </a:lnTo>
                      <a:lnTo>
                        <a:pt x="72" y="15"/>
                      </a:lnTo>
                      <a:lnTo>
                        <a:pt x="79" y="4"/>
                      </a:lnTo>
                      <a:lnTo>
                        <a:pt x="79" y="4"/>
                      </a:lnTo>
                      <a:close/>
                      <a:moveTo>
                        <a:pt x="57" y="11"/>
                      </a:moveTo>
                      <a:lnTo>
                        <a:pt x="68" y="7"/>
                      </a:lnTo>
                      <a:lnTo>
                        <a:pt x="79" y="19"/>
                      </a:lnTo>
                      <a:lnTo>
                        <a:pt x="87" y="34"/>
                      </a:lnTo>
                      <a:lnTo>
                        <a:pt x="68" y="42"/>
                      </a:lnTo>
                      <a:lnTo>
                        <a:pt x="60" y="34"/>
                      </a:lnTo>
                      <a:lnTo>
                        <a:pt x="57" y="26"/>
                      </a:lnTo>
                      <a:lnTo>
                        <a:pt x="49" y="23"/>
                      </a:lnTo>
                      <a:lnTo>
                        <a:pt x="57" y="11"/>
                      </a:lnTo>
                      <a:lnTo>
                        <a:pt x="57" y="11"/>
                      </a:lnTo>
                      <a:close/>
                      <a:moveTo>
                        <a:pt x="30" y="19"/>
                      </a:moveTo>
                      <a:lnTo>
                        <a:pt x="45" y="15"/>
                      </a:lnTo>
                      <a:lnTo>
                        <a:pt x="57" y="26"/>
                      </a:lnTo>
                      <a:lnTo>
                        <a:pt x="64" y="42"/>
                      </a:lnTo>
                      <a:lnTo>
                        <a:pt x="45" y="49"/>
                      </a:lnTo>
                      <a:lnTo>
                        <a:pt x="34" y="42"/>
                      </a:lnTo>
                      <a:lnTo>
                        <a:pt x="30" y="34"/>
                      </a:lnTo>
                      <a:lnTo>
                        <a:pt x="27" y="30"/>
                      </a:lnTo>
                      <a:lnTo>
                        <a:pt x="30" y="19"/>
                      </a:lnTo>
                      <a:lnTo>
                        <a:pt x="30" y="19"/>
                      </a:lnTo>
                      <a:close/>
                      <a:moveTo>
                        <a:pt x="8" y="26"/>
                      </a:moveTo>
                      <a:lnTo>
                        <a:pt x="19" y="23"/>
                      </a:lnTo>
                      <a:lnTo>
                        <a:pt x="30" y="34"/>
                      </a:lnTo>
                      <a:lnTo>
                        <a:pt x="38" y="49"/>
                      </a:lnTo>
                      <a:lnTo>
                        <a:pt x="19" y="57"/>
                      </a:lnTo>
                      <a:lnTo>
                        <a:pt x="0" y="38"/>
                      </a:lnTo>
                      <a:lnTo>
                        <a:pt x="8" y="26"/>
                      </a:lnTo>
                      <a:lnTo>
                        <a:pt x="8" y="26"/>
                      </a:lnTo>
                      <a:close/>
                    </a:path>
                  </a:pathLst>
                </a:custGeom>
                <a:solidFill>
                  <a:srgbClr val="BFBFBF"/>
                </a:solidFill>
                <a:ln w="9525">
                  <a:noFill/>
                  <a:round/>
                  <a:headEnd/>
                  <a:tailEnd/>
                </a:ln>
              </p:spPr>
              <p:txBody>
                <a:bodyPr/>
                <a:lstStyle/>
                <a:p>
                  <a:endParaRPr lang="en-US">
                    <a:solidFill>
                      <a:srgbClr val="FFFFFF"/>
                    </a:solidFill>
                  </a:endParaRPr>
                </a:p>
              </p:txBody>
            </p:sp>
            <p:sp>
              <p:nvSpPr>
                <p:cNvPr id="200" name="Freeform 252"/>
                <p:cNvSpPr>
                  <a:spLocks noChangeAspect="1"/>
                </p:cNvSpPr>
                <p:nvPr/>
              </p:nvSpPr>
              <p:spPr bwMode="auto">
                <a:xfrm>
                  <a:off x="1654" y="2968"/>
                  <a:ext cx="34" cy="34"/>
                </a:xfrm>
                <a:custGeom>
                  <a:avLst/>
                  <a:gdLst/>
                  <a:ahLst/>
                  <a:cxnLst>
                    <a:cxn ang="0">
                      <a:pos x="4" y="4"/>
                    </a:cxn>
                    <a:cxn ang="0">
                      <a:pos x="16" y="0"/>
                    </a:cxn>
                    <a:cxn ang="0">
                      <a:pos x="27" y="11"/>
                    </a:cxn>
                    <a:cxn ang="0">
                      <a:pos x="34" y="26"/>
                    </a:cxn>
                    <a:cxn ang="0">
                      <a:pos x="16" y="34"/>
                    </a:cxn>
                    <a:cxn ang="0">
                      <a:pos x="8" y="26"/>
                    </a:cxn>
                    <a:cxn ang="0">
                      <a:pos x="4" y="19"/>
                    </a:cxn>
                    <a:cxn ang="0">
                      <a:pos x="0" y="15"/>
                    </a:cxn>
                    <a:cxn ang="0">
                      <a:pos x="4" y="4"/>
                    </a:cxn>
                  </a:cxnLst>
                  <a:rect l="0" t="0" r="r" b="b"/>
                  <a:pathLst>
                    <a:path w="34" h="34">
                      <a:moveTo>
                        <a:pt x="4" y="4"/>
                      </a:moveTo>
                      <a:lnTo>
                        <a:pt x="16" y="0"/>
                      </a:lnTo>
                      <a:lnTo>
                        <a:pt x="27" y="11"/>
                      </a:lnTo>
                      <a:lnTo>
                        <a:pt x="34" y="26"/>
                      </a:lnTo>
                      <a:lnTo>
                        <a:pt x="16" y="34"/>
                      </a:lnTo>
                      <a:lnTo>
                        <a:pt x="8" y="26"/>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1" name="Freeform 253"/>
                <p:cNvSpPr>
                  <a:spLocks noChangeAspect="1"/>
                </p:cNvSpPr>
                <p:nvPr/>
              </p:nvSpPr>
              <p:spPr bwMode="auto">
                <a:xfrm>
                  <a:off x="1628" y="2975"/>
                  <a:ext cx="38" cy="35"/>
                </a:xfrm>
                <a:custGeom>
                  <a:avLst/>
                  <a:gdLst/>
                  <a:ahLst/>
                  <a:cxnLst>
                    <a:cxn ang="0">
                      <a:pos x="8" y="4"/>
                    </a:cxn>
                    <a:cxn ang="0">
                      <a:pos x="19" y="0"/>
                    </a:cxn>
                    <a:cxn ang="0">
                      <a:pos x="30" y="12"/>
                    </a:cxn>
                    <a:cxn ang="0">
                      <a:pos x="38" y="27"/>
                    </a:cxn>
                    <a:cxn ang="0">
                      <a:pos x="19" y="35"/>
                    </a:cxn>
                    <a:cxn ang="0">
                      <a:pos x="11" y="27"/>
                    </a:cxn>
                    <a:cxn ang="0">
                      <a:pos x="4" y="19"/>
                    </a:cxn>
                    <a:cxn ang="0">
                      <a:pos x="0" y="16"/>
                    </a:cxn>
                    <a:cxn ang="0">
                      <a:pos x="8" y="4"/>
                    </a:cxn>
                  </a:cxnLst>
                  <a:rect l="0" t="0" r="r" b="b"/>
                  <a:pathLst>
                    <a:path w="38" h="35">
                      <a:moveTo>
                        <a:pt x="8" y="4"/>
                      </a:moveTo>
                      <a:lnTo>
                        <a:pt x="19" y="0"/>
                      </a:lnTo>
                      <a:lnTo>
                        <a:pt x="30" y="12"/>
                      </a:lnTo>
                      <a:lnTo>
                        <a:pt x="38" y="27"/>
                      </a:lnTo>
                      <a:lnTo>
                        <a:pt x="19" y="35"/>
                      </a:lnTo>
                      <a:lnTo>
                        <a:pt x="11"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2" name="Freeform 254"/>
                <p:cNvSpPr>
                  <a:spLocks noChangeAspect="1"/>
                </p:cNvSpPr>
                <p:nvPr/>
              </p:nvSpPr>
              <p:spPr bwMode="auto">
                <a:xfrm>
                  <a:off x="1606" y="2983"/>
                  <a:ext cx="37" cy="34"/>
                </a:xfrm>
                <a:custGeom>
                  <a:avLst/>
                  <a:gdLst/>
                  <a:ahLst/>
                  <a:cxnLst>
                    <a:cxn ang="0">
                      <a:pos x="3" y="4"/>
                    </a:cxn>
                    <a:cxn ang="0">
                      <a:pos x="15" y="0"/>
                    </a:cxn>
                    <a:cxn ang="0">
                      <a:pos x="30" y="11"/>
                    </a:cxn>
                    <a:cxn ang="0">
                      <a:pos x="37" y="27"/>
                    </a:cxn>
                    <a:cxn ang="0">
                      <a:pos x="15" y="34"/>
                    </a:cxn>
                    <a:cxn ang="0">
                      <a:pos x="7" y="27"/>
                    </a:cxn>
                    <a:cxn ang="0">
                      <a:pos x="3" y="19"/>
                    </a:cxn>
                    <a:cxn ang="0">
                      <a:pos x="0" y="15"/>
                    </a:cxn>
                    <a:cxn ang="0">
                      <a:pos x="3" y="4"/>
                    </a:cxn>
                  </a:cxnLst>
                  <a:rect l="0" t="0" r="r" b="b"/>
                  <a:pathLst>
                    <a:path w="37" h="34">
                      <a:moveTo>
                        <a:pt x="3" y="4"/>
                      </a:moveTo>
                      <a:lnTo>
                        <a:pt x="15" y="0"/>
                      </a:lnTo>
                      <a:lnTo>
                        <a:pt x="30" y="11"/>
                      </a:lnTo>
                      <a:lnTo>
                        <a:pt x="37" y="27"/>
                      </a:lnTo>
                      <a:lnTo>
                        <a:pt x="15" y="34"/>
                      </a:lnTo>
                      <a:lnTo>
                        <a:pt x="7" y="27"/>
                      </a:lnTo>
                      <a:lnTo>
                        <a:pt x="3" y="19"/>
                      </a:lnTo>
                      <a:lnTo>
                        <a:pt x="0" y="15"/>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3" name="Freeform 255"/>
                <p:cNvSpPr>
                  <a:spLocks noChangeAspect="1"/>
                </p:cNvSpPr>
                <p:nvPr/>
              </p:nvSpPr>
              <p:spPr bwMode="auto">
                <a:xfrm>
                  <a:off x="1579" y="2991"/>
                  <a:ext cx="38" cy="34"/>
                </a:xfrm>
                <a:custGeom>
                  <a:avLst/>
                  <a:gdLst/>
                  <a:ahLst/>
                  <a:cxnLst>
                    <a:cxn ang="0">
                      <a:pos x="8" y="3"/>
                    </a:cxn>
                    <a:cxn ang="0">
                      <a:pos x="19" y="0"/>
                    </a:cxn>
                    <a:cxn ang="0">
                      <a:pos x="30" y="11"/>
                    </a:cxn>
                    <a:cxn ang="0">
                      <a:pos x="38" y="26"/>
                    </a:cxn>
                    <a:cxn ang="0">
                      <a:pos x="19" y="34"/>
                    </a:cxn>
                    <a:cxn ang="0">
                      <a:pos x="0" y="15"/>
                    </a:cxn>
                    <a:cxn ang="0">
                      <a:pos x="8" y="3"/>
                    </a:cxn>
                  </a:cxnLst>
                  <a:rect l="0" t="0" r="r" b="b"/>
                  <a:pathLst>
                    <a:path w="38" h="34">
                      <a:moveTo>
                        <a:pt x="8" y="3"/>
                      </a:moveTo>
                      <a:lnTo>
                        <a:pt x="19" y="0"/>
                      </a:lnTo>
                      <a:lnTo>
                        <a:pt x="30" y="11"/>
                      </a:lnTo>
                      <a:lnTo>
                        <a:pt x="38" y="26"/>
                      </a:lnTo>
                      <a:lnTo>
                        <a:pt x="19" y="34"/>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4" name="Freeform 256"/>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close/>
                    </a:path>
                  </a:pathLst>
                </a:custGeom>
                <a:solidFill>
                  <a:srgbClr val="BFBFBF"/>
                </a:solidFill>
                <a:ln w="9525">
                  <a:noFill/>
                  <a:round/>
                  <a:headEnd/>
                  <a:tailEnd/>
                </a:ln>
              </p:spPr>
              <p:txBody>
                <a:bodyPr/>
                <a:lstStyle/>
                <a:p>
                  <a:endParaRPr lang="en-US">
                    <a:solidFill>
                      <a:srgbClr val="FFFFFF"/>
                    </a:solidFill>
                  </a:endParaRPr>
                </a:p>
              </p:txBody>
            </p:sp>
            <p:sp>
              <p:nvSpPr>
                <p:cNvPr id="205" name="Freeform 257"/>
                <p:cNvSpPr>
                  <a:spLocks noChangeAspect="1"/>
                </p:cNvSpPr>
                <p:nvPr/>
              </p:nvSpPr>
              <p:spPr bwMode="auto">
                <a:xfrm>
                  <a:off x="1670" y="2987"/>
                  <a:ext cx="60" cy="49"/>
                </a:xfrm>
                <a:custGeom>
                  <a:avLst/>
                  <a:gdLst/>
                  <a:ahLst/>
                  <a:cxnLst>
                    <a:cxn ang="0">
                      <a:pos x="37" y="49"/>
                    </a:cxn>
                    <a:cxn ang="0">
                      <a:pos x="0" y="15"/>
                    </a:cxn>
                    <a:cxn ang="0">
                      <a:pos x="7" y="4"/>
                    </a:cxn>
                    <a:cxn ang="0">
                      <a:pos x="18" y="0"/>
                    </a:cxn>
                    <a:cxn ang="0">
                      <a:pos x="52" y="26"/>
                    </a:cxn>
                    <a:cxn ang="0">
                      <a:pos x="60" y="42"/>
                    </a:cxn>
                    <a:cxn ang="0">
                      <a:pos x="37" y="49"/>
                    </a:cxn>
                  </a:cxnLst>
                  <a:rect l="0" t="0" r="r" b="b"/>
                  <a:pathLst>
                    <a:path w="60" h="49">
                      <a:moveTo>
                        <a:pt x="37" y="49"/>
                      </a:moveTo>
                      <a:lnTo>
                        <a:pt x="0" y="15"/>
                      </a:lnTo>
                      <a:lnTo>
                        <a:pt x="7" y="4"/>
                      </a:lnTo>
                      <a:lnTo>
                        <a:pt x="18" y="0"/>
                      </a:lnTo>
                      <a:lnTo>
                        <a:pt x="52" y="26"/>
                      </a:lnTo>
                      <a:lnTo>
                        <a:pt x="60" y="42"/>
                      </a:lnTo>
                      <a:lnTo>
                        <a:pt x="37"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6" name="Freeform 258"/>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close/>
                    </a:path>
                  </a:pathLst>
                </a:custGeom>
                <a:solidFill>
                  <a:srgbClr val="BFBFBF"/>
                </a:solidFill>
                <a:ln w="9525">
                  <a:noFill/>
                  <a:round/>
                  <a:headEnd/>
                  <a:tailEnd/>
                </a:ln>
              </p:spPr>
              <p:txBody>
                <a:bodyPr/>
                <a:lstStyle/>
                <a:p>
                  <a:endParaRPr lang="en-US">
                    <a:solidFill>
                      <a:srgbClr val="FFFFFF"/>
                    </a:solidFill>
                  </a:endParaRPr>
                </a:p>
              </p:txBody>
            </p:sp>
            <p:sp>
              <p:nvSpPr>
                <p:cNvPr id="207" name="Freeform 259"/>
                <p:cNvSpPr>
                  <a:spLocks noChangeAspect="1"/>
                </p:cNvSpPr>
                <p:nvPr/>
              </p:nvSpPr>
              <p:spPr bwMode="auto">
                <a:xfrm>
                  <a:off x="1707" y="3021"/>
                  <a:ext cx="60" cy="49"/>
                </a:xfrm>
                <a:custGeom>
                  <a:avLst/>
                  <a:gdLst/>
                  <a:ahLst/>
                  <a:cxnLst>
                    <a:cxn ang="0">
                      <a:pos x="42" y="49"/>
                    </a:cxn>
                    <a:cxn ang="0">
                      <a:pos x="0" y="15"/>
                    </a:cxn>
                    <a:cxn ang="0">
                      <a:pos x="8" y="4"/>
                    </a:cxn>
                    <a:cxn ang="0">
                      <a:pos x="19" y="0"/>
                    </a:cxn>
                    <a:cxn ang="0">
                      <a:pos x="53" y="27"/>
                    </a:cxn>
                    <a:cxn ang="0">
                      <a:pos x="60" y="42"/>
                    </a:cxn>
                    <a:cxn ang="0">
                      <a:pos x="42" y="49"/>
                    </a:cxn>
                  </a:cxnLst>
                  <a:rect l="0" t="0" r="r" b="b"/>
                  <a:pathLst>
                    <a:path w="60" h="49">
                      <a:moveTo>
                        <a:pt x="42" y="49"/>
                      </a:moveTo>
                      <a:lnTo>
                        <a:pt x="0" y="15"/>
                      </a:lnTo>
                      <a:lnTo>
                        <a:pt x="8" y="4"/>
                      </a:lnTo>
                      <a:lnTo>
                        <a:pt x="19" y="0"/>
                      </a:lnTo>
                      <a:lnTo>
                        <a:pt x="53" y="27"/>
                      </a:lnTo>
                      <a:lnTo>
                        <a:pt x="60" y="42"/>
                      </a:lnTo>
                      <a:lnTo>
                        <a:pt x="42" y="49"/>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08" name="Freeform 260"/>
                <p:cNvSpPr>
                  <a:spLocks noChangeAspect="1" noEditPoints="1"/>
                </p:cNvSpPr>
                <p:nvPr/>
              </p:nvSpPr>
              <p:spPr bwMode="auto">
                <a:xfrm>
                  <a:off x="1579" y="2972"/>
                  <a:ext cx="170" cy="98"/>
                </a:xfrm>
                <a:custGeom>
                  <a:avLst/>
                  <a:gdLst/>
                  <a:ahLst/>
                  <a:cxnLst>
                    <a:cxn ang="0">
                      <a:pos x="136" y="53"/>
                    </a:cxn>
                    <a:cxn ang="0">
                      <a:pos x="166" y="79"/>
                    </a:cxn>
                    <a:cxn ang="0">
                      <a:pos x="170" y="98"/>
                    </a:cxn>
                    <a:cxn ang="0">
                      <a:pos x="158" y="91"/>
                    </a:cxn>
                    <a:cxn ang="0">
                      <a:pos x="154" y="83"/>
                    </a:cxn>
                    <a:cxn ang="0">
                      <a:pos x="143" y="72"/>
                    </a:cxn>
                    <a:cxn ang="0">
                      <a:pos x="139" y="72"/>
                    </a:cxn>
                    <a:cxn ang="0">
                      <a:pos x="139" y="72"/>
                    </a:cxn>
                    <a:cxn ang="0">
                      <a:pos x="136" y="64"/>
                    </a:cxn>
                    <a:cxn ang="0">
                      <a:pos x="132" y="60"/>
                    </a:cxn>
                    <a:cxn ang="0">
                      <a:pos x="136" y="53"/>
                    </a:cxn>
                    <a:cxn ang="0">
                      <a:pos x="136" y="53"/>
                    </a:cxn>
                    <a:cxn ang="0">
                      <a:pos x="98" y="19"/>
                    </a:cxn>
                    <a:cxn ang="0">
                      <a:pos x="128" y="45"/>
                    </a:cxn>
                    <a:cxn ang="0">
                      <a:pos x="128" y="64"/>
                    </a:cxn>
                    <a:cxn ang="0">
                      <a:pos x="121" y="57"/>
                    </a:cxn>
                    <a:cxn ang="0">
                      <a:pos x="117" y="49"/>
                    </a:cxn>
                    <a:cxn ang="0">
                      <a:pos x="106" y="38"/>
                    </a:cxn>
                    <a:cxn ang="0">
                      <a:pos x="102" y="38"/>
                    </a:cxn>
                    <a:cxn ang="0">
                      <a:pos x="102" y="38"/>
                    </a:cxn>
                    <a:cxn ang="0">
                      <a:pos x="98" y="30"/>
                    </a:cxn>
                    <a:cxn ang="0">
                      <a:pos x="94" y="26"/>
                    </a:cxn>
                    <a:cxn ang="0">
                      <a:pos x="98" y="19"/>
                    </a:cxn>
                    <a:cxn ang="0">
                      <a:pos x="98" y="19"/>
                    </a:cxn>
                    <a:cxn ang="0">
                      <a:pos x="91" y="11"/>
                    </a:cxn>
                    <a:cxn ang="0">
                      <a:pos x="91" y="30"/>
                    </a:cxn>
                    <a:cxn ang="0">
                      <a:pos x="83" y="19"/>
                    </a:cxn>
                    <a:cxn ang="0">
                      <a:pos x="79" y="15"/>
                    </a:cxn>
                    <a:cxn ang="0">
                      <a:pos x="75" y="11"/>
                    </a:cxn>
                    <a:cxn ang="0">
                      <a:pos x="79" y="0"/>
                    </a:cxn>
                    <a:cxn ang="0">
                      <a:pos x="91" y="11"/>
                    </a:cxn>
                    <a:cxn ang="0">
                      <a:pos x="91" y="11"/>
                    </a:cxn>
                    <a:cxn ang="0">
                      <a:pos x="68" y="19"/>
                    </a:cxn>
                    <a:cxn ang="0">
                      <a:pos x="68" y="38"/>
                    </a:cxn>
                    <a:cxn ang="0">
                      <a:pos x="60" y="30"/>
                    </a:cxn>
                    <a:cxn ang="0">
                      <a:pos x="57" y="22"/>
                    </a:cxn>
                    <a:cxn ang="0">
                      <a:pos x="49" y="19"/>
                    </a:cxn>
                    <a:cxn ang="0">
                      <a:pos x="57" y="7"/>
                    </a:cxn>
                    <a:cxn ang="0">
                      <a:pos x="68" y="19"/>
                    </a:cxn>
                    <a:cxn ang="0">
                      <a:pos x="68" y="19"/>
                    </a:cxn>
                    <a:cxn ang="0">
                      <a:pos x="42" y="26"/>
                    </a:cxn>
                    <a:cxn ang="0">
                      <a:pos x="42" y="45"/>
                    </a:cxn>
                    <a:cxn ang="0">
                      <a:pos x="34" y="38"/>
                    </a:cxn>
                    <a:cxn ang="0">
                      <a:pos x="30" y="30"/>
                    </a:cxn>
                    <a:cxn ang="0">
                      <a:pos x="27" y="26"/>
                    </a:cxn>
                    <a:cxn ang="0">
                      <a:pos x="34" y="15"/>
                    </a:cxn>
                    <a:cxn ang="0">
                      <a:pos x="42" y="26"/>
                    </a:cxn>
                    <a:cxn ang="0">
                      <a:pos x="42" y="26"/>
                    </a:cxn>
                    <a:cxn ang="0">
                      <a:pos x="19" y="34"/>
                    </a:cxn>
                    <a:cxn ang="0">
                      <a:pos x="19" y="53"/>
                    </a:cxn>
                    <a:cxn ang="0">
                      <a:pos x="0" y="38"/>
                    </a:cxn>
                    <a:cxn ang="0">
                      <a:pos x="8" y="22"/>
                    </a:cxn>
                    <a:cxn ang="0">
                      <a:pos x="19" y="34"/>
                    </a:cxn>
                    <a:cxn ang="0">
                      <a:pos x="19" y="34"/>
                    </a:cxn>
                  </a:cxnLst>
                  <a:rect l="0" t="0" r="r" b="b"/>
                  <a:pathLst>
                    <a:path w="170" h="98">
                      <a:moveTo>
                        <a:pt x="136" y="53"/>
                      </a:moveTo>
                      <a:lnTo>
                        <a:pt x="166" y="79"/>
                      </a:lnTo>
                      <a:lnTo>
                        <a:pt x="170" y="98"/>
                      </a:lnTo>
                      <a:lnTo>
                        <a:pt x="158" y="91"/>
                      </a:lnTo>
                      <a:lnTo>
                        <a:pt x="154" y="83"/>
                      </a:lnTo>
                      <a:lnTo>
                        <a:pt x="143" y="72"/>
                      </a:lnTo>
                      <a:lnTo>
                        <a:pt x="139" y="72"/>
                      </a:lnTo>
                      <a:lnTo>
                        <a:pt x="139" y="72"/>
                      </a:lnTo>
                      <a:lnTo>
                        <a:pt x="136" y="64"/>
                      </a:lnTo>
                      <a:lnTo>
                        <a:pt x="132" y="60"/>
                      </a:lnTo>
                      <a:lnTo>
                        <a:pt x="136" y="53"/>
                      </a:lnTo>
                      <a:lnTo>
                        <a:pt x="136" y="53"/>
                      </a:lnTo>
                      <a:close/>
                      <a:moveTo>
                        <a:pt x="98" y="19"/>
                      </a:moveTo>
                      <a:lnTo>
                        <a:pt x="128" y="45"/>
                      </a:lnTo>
                      <a:lnTo>
                        <a:pt x="128" y="64"/>
                      </a:lnTo>
                      <a:lnTo>
                        <a:pt x="121" y="57"/>
                      </a:lnTo>
                      <a:lnTo>
                        <a:pt x="117" y="49"/>
                      </a:lnTo>
                      <a:lnTo>
                        <a:pt x="106" y="38"/>
                      </a:lnTo>
                      <a:lnTo>
                        <a:pt x="102" y="38"/>
                      </a:lnTo>
                      <a:lnTo>
                        <a:pt x="102" y="38"/>
                      </a:lnTo>
                      <a:lnTo>
                        <a:pt x="98" y="30"/>
                      </a:lnTo>
                      <a:lnTo>
                        <a:pt x="94" y="26"/>
                      </a:lnTo>
                      <a:lnTo>
                        <a:pt x="98" y="19"/>
                      </a:lnTo>
                      <a:lnTo>
                        <a:pt x="98" y="19"/>
                      </a:lnTo>
                      <a:close/>
                      <a:moveTo>
                        <a:pt x="91" y="11"/>
                      </a:moveTo>
                      <a:lnTo>
                        <a:pt x="91" y="30"/>
                      </a:lnTo>
                      <a:lnTo>
                        <a:pt x="83" y="19"/>
                      </a:lnTo>
                      <a:lnTo>
                        <a:pt x="79" y="15"/>
                      </a:lnTo>
                      <a:lnTo>
                        <a:pt x="75" y="11"/>
                      </a:lnTo>
                      <a:lnTo>
                        <a:pt x="79" y="0"/>
                      </a:lnTo>
                      <a:lnTo>
                        <a:pt x="91" y="11"/>
                      </a:lnTo>
                      <a:lnTo>
                        <a:pt x="91" y="11"/>
                      </a:lnTo>
                      <a:close/>
                      <a:moveTo>
                        <a:pt x="68" y="19"/>
                      </a:moveTo>
                      <a:lnTo>
                        <a:pt x="68" y="38"/>
                      </a:lnTo>
                      <a:lnTo>
                        <a:pt x="60" y="30"/>
                      </a:lnTo>
                      <a:lnTo>
                        <a:pt x="57" y="22"/>
                      </a:lnTo>
                      <a:lnTo>
                        <a:pt x="49" y="19"/>
                      </a:lnTo>
                      <a:lnTo>
                        <a:pt x="57" y="7"/>
                      </a:lnTo>
                      <a:lnTo>
                        <a:pt x="68" y="19"/>
                      </a:lnTo>
                      <a:lnTo>
                        <a:pt x="68" y="19"/>
                      </a:lnTo>
                      <a:close/>
                      <a:moveTo>
                        <a:pt x="42" y="26"/>
                      </a:moveTo>
                      <a:lnTo>
                        <a:pt x="42" y="45"/>
                      </a:lnTo>
                      <a:lnTo>
                        <a:pt x="34" y="38"/>
                      </a:lnTo>
                      <a:lnTo>
                        <a:pt x="30" y="30"/>
                      </a:lnTo>
                      <a:lnTo>
                        <a:pt x="27" y="26"/>
                      </a:lnTo>
                      <a:lnTo>
                        <a:pt x="34" y="15"/>
                      </a:lnTo>
                      <a:lnTo>
                        <a:pt x="42" y="26"/>
                      </a:lnTo>
                      <a:lnTo>
                        <a:pt x="42" y="26"/>
                      </a:lnTo>
                      <a:close/>
                      <a:moveTo>
                        <a:pt x="19" y="34"/>
                      </a:moveTo>
                      <a:lnTo>
                        <a:pt x="19" y="53"/>
                      </a:lnTo>
                      <a:lnTo>
                        <a:pt x="0" y="38"/>
                      </a:lnTo>
                      <a:lnTo>
                        <a:pt x="8" y="22"/>
                      </a:lnTo>
                      <a:lnTo>
                        <a:pt x="19" y="34"/>
                      </a:lnTo>
                      <a:lnTo>
                        <a:pt x="19" y="34"/>
                      </a:lnTo>
                      <a:close/>
                    </a:path>
                  </a:pathLst>
                </a:custGeom>
                <a:solidFill>
                  <a:srgbClr val="606060"/>
                </a:solidFill>
                <a:ln w="9525">
                  <a:noFill/>
                  <a:round/>
                  <a:headEnd/>
                  <a:tailEnd/>
                </a:ln>
              </p:spPr>
              <p:txBody>
                <a:bodyPr/>
                <a:lstStyle/>
                <a:p>
                  <a:endParaRPr lang="en-US">
                    <a:solidFill>
                      <a:srgbClr val="FFFFFF"/>
                    </a:solidFill>
                  </a:endParaRPr>
                </a:p>
              </p:txBody>
            </p:sp>
            <p:sp>
              <p:nvSpPr>
                <p:cNvPr id="209" name="Freeform 261"/>
                <p:cNvSpPr>
                  <a:spLocks noChangeAspect="1" noEditPoints="1"/>
                </p:cNvSpPr>
                <p:nvPr/>
              </p:nvSpPr>
              <p:spPr bwMode="auto">
                <a:xfrm>
                  <a:off x="1587" y="2968"/>
                  <a:ext cx="173" cy="83"/>
                </a:xfrm>
                <a:custGeom>
                  <a:avLst/>
                  <a:gdLst/>
                  <a:ahLst/>
                  <a:cxnLst>
                    <a:cxn ang="0">
                      <a:pos x="128" y="57"/>
                    </a:cxn>
                    <a:cxn ang="0">
                      <a:pos x="162" y="83"/>
                    </a:cxn>
                    <a:cxn ang="0">
                      <a:pos x="173" y="80"/>
                    </a:cxn>
                    <a:cxn ang="0">
                      <a:pos x="143" y="53"/>
                    </a:cxn>
                    <a:cxn ang="0">
                      <a:pos x="128" y="57"/>
                    </a:cxn>
                    <a:cxn ang="0">
                      <a:pos x="128" y="57"/>
                    </a:cxn>
                    <a:cxn ang="0">
                      <a:pos x="90" y="23"/>
                    </a:cxn>
                    <a:cxn ang="0">
                      <a:pos x="120" y="49"/>
                    </a:cxn>
                    <a:cxn ang="0">
                      <a:pos x="131" y="45"/>
                    </a:cxn>
                    <a:cxn ang="0">
                      <a:pos x="101" y="19"/>
                    </a:cxn>
                    <a:cxn ang="0">
                      <a:pos x="90" y="23"/>
                    </a:cxn>
                    <a:cxn ang="0">
                      <a:pos x="90" y="23"/>
                    </a:cxn>
                    <a:cxn ang="0">
                      <a:pos x="71" y="4"/>
                    </a:cxn>
                    <a:cxn ang="0">
                      <a:pos x="83" y="15"/>
                    </a:cxn>
                    <a:cxn ang="0">
                      <a:pos x="94" y="11"/>
                    </a:cxn>
                    <a:cxn ang="0">
                      <a:pos x="83" y="0"/>
                    </a:cxn>
                    <a:cxn ang="0">
                      <a:pos x="71" y="4"/>
                    </a:cxn>
                    <a:cxn ang="0">
                      <a:pos x="71" y="4"/>
                    </a:cxn>
                    <a:cxn ang="0">
                      <a:pos x="49" y="11"/>
                    </a:cxn>
                    <a:cxn ang="0">
                      <a:pos x="60" y="23"/>
                    </a:cxn>
                    <a:cxn ang="0">
                      <a:pos x="71" y="19"/>
                    </a:cxn>
                    <a:cxn ang="0">
                      <a:pos x="60" y="7"/>
                    </a:cxn>
                    <a:cxn ang="0">
                      <a:pos x="49" y="11"/>
                    </a:cxn>
                    <a:cxn ang="0">
                      <a:pos x="49" y="11"/>
                    </a:cxn>
                    <a:cxn ang="0">
                      <a:pos x="22" y="19"/>
                    </a:cxn>
                    <a:cxn ang="0">
                      <a:pos x="34" y="30"/>
                    </a:cxn>
                    <a:cxn ang="0">
                      <a:pos x="45" y="26"/>
                    </a:cxn>
                    <a:cxn ang="0">
                      <a:pos x="34" y="19"/>
                    </a:cxn>
                    <a:cxn ang="0">
                      <a:pos x="22" y="19"/>
                    </a:cxn>
                    <a:cxn ang="0">
                      <a:pos x="22" y="19"/>
                    </a:cxn>
                    <a:cxn ang="0">
                      <a:pos x="0" y="26"/>
                    </a:cxn>
                    <a:cxn ang="0">
                      <a:pos x="11" y="38"/>
                    </a:cxn>
                    <a:cxn ang="0">
                      <a:pos x="22" y="34"/>
                    </a:cxn>
                    <a:cxn ang="0">
                      <a:pos x="11" y="26"/>
                    </a:cxn>
                    <a:cxn ang="0">
                      <a:pos x="0" y="26"/>
                    </a:cxn>
                    <a:cxn ang="0">
                      <a:pos x="0" y="26"/>
                    </a:cxn>
                  </a:cxnLst>
                  <a:rect l="0" t="0" r="r" b="b"/>
                  <a:pathLst>
                    <a:path w="173" h="83">
                      <a:moveTo>
                        <a:pt x="128" y="57"/>
                      </a:moveTo>
                      <a:lnTo>
                        <a:pt x="162" y="83"/>
                      </a:lnTo>
                      <a:lnTo>
                        <a:pt x="173" y="80"/>
                      </a:lnTo>
                      <a:lnTo>
                        <a:pt x="143" y="53"/>
                      </a:lnTo>
                      <a:lnTo>
                        <a:pt x="128" y="57"/>
                      </a:lnTo>
                      <a:lnTo>
                        <a:pt x="128" y="57"/>
                      </a:lnTo>
                      <a:close/>
                      <a:moveTo>
                        <a:pt x="90" y="23"/>
                      </a:moveTo>
                      <a:lnTo>
                        <a:pt x="120" y="49"/>
                      </a:lnTo>
                      <a:lnTo>
                        <a:pt x="131" y="45"/>
                      </a:lnTo>
                      <a:lnTo>
                        <a:pt x="101" y="19"/>
                      </a:lnTo>
                      <a:lnTo>
                        <a:pt x="90" y="23"/>
                      </a:lnTo>
                      <a:lnTo>
                        <a:pt x="90" y="23"/>
                      </a:lnTo>
                      <a:close/>
                      <a:moveTo>
                        <a:pt x="71" y="4"/>
                      </a:moveTo>
                      <a:lnTo>
                        <a:pt x="83" y="15"/>
                      </a:lnTo>
                      <a:lnTo>
                        <a:pt x="94" y="11"/>
                      </a:lnTo>
                      <a:lnTo>
                        <a:pt x="83" y="0"/>
                      </a:lnTo>
                      <a:lnTo>
                        <a:pt x="71" y="4"/>
                      </a:lnTo>
                      <a:lnTo>
                        <a:pt x="71" y="4"/>
                      </a:lnTo>
                      <a:close/>
                      <a:moveTo>
                        <a:pt x="49" y="11"/>
                      </a:moveTo>
                      <a:lnTo>
                        <a:pt x="60" y="23"/>
                      </a:lnTo>
                      <a:lnTo>
                        <a:pt x="71" y="19"/>
                      </a:lnTo>
                      <a:lnTo>
                        <a:pt x="60" y="7"/>
                      </a:lnTo>
                      <a:lnTo>
                        <a:pt x="49" y="11"/>
                      </a:lnTo>
                      <a:lnTo>
                        <a:pt x="49" y="11"/>
                      </a:lnTo>
                      <a:close/>
                      <a:moveTo>
                        <a:pt x="22" y="19"/>
                      </a:moveTo>
                      <a:lnTo>
                        <a:pt x="34" y="30"/>
                      </a:lnTo>
                      <a:lnTo>
                        <a:pt x="45" y="26"/>
                      </a:lnTo>
                      <a:lnTo>
                        <a:pt x="34" y="19"/>
                      </a:lnTo>
                      <a:lnTo>
                        <a:pt x="22" y="19"/>
                      </a:lnTo>
                      <a:lnTo>
                        <a:pt x="22" y="19"/>
                      </a:lnTo>
                      <a:close/>
                      <a:moveTo>
                        <a:pt x="0" y="26"/>
                      </a:moveTo>
                      <a:lnTo>
                        <a:pt x="11" y="38"/>
                      </a:lnTo>
                      <a:lnTo>
                        <a:pt x="22" y="34"/>
                      </a:lnTo>
                      <a:lnTo>
                        <a:pt x="11" y="26"/>
                      </a:lnTo>
                      <a:lnTo>
                        <a:pt x="0" y="26"/>
                      </a:lnTo>
                      <a:lnTo>
                        <a:pt x="0" y="26"/>
                      </a:lnTo>
                      <a:close/>
                    </a:path>
                  </a:pathLst>
                </a:custGeom>
                <a:solidFill>
                  <a:srgbClr val="E5E5E5"/>
                </a:solidFill>
                <a:ln w="9525">
                  <a:noFill/>
                  <a:round/>
                  <a:headEnd/>
                  <a:tailEnd/>
                </a:ln>
              </p:spPr>
              <p:txBody>
                <a:bodyPr/>
                <a:lstStyle/>
                <a:p>
                  <a:endParaRPr lang="en-US">
                    <a:solidFill>
                      <a:srgbClr val="FFFFFF"/>
                    </a:solidFill>
                  </a:endParaRPr>
                </a:p>
              </p:txBody>
            </p:sp>
            <p:sp>
              <p:nvSpPr>
                <p:cNvPr id="210" name="Freeform 262"/>
                <p:cNvSpPr>
                  <a:spLocks noChangeAspect="1" noEditPoints="1"/>
                </p:cNvSpPr>
                <p:nvPr/>
              </p:nvSpPr>
              <p:spPr bwMode="auto">
                <a:xfrm>
                  <a:off x="1598" y="2994"/>
                  <a:ext cx="87" cy="46"/>
                </a:xfrm>
                <a:custGeom>
                  <a:avLst/>
                  <a:gdLst/>
                  <a:ahLst/>
                  <a:cxnLst>
                    <a:cxn ang="0">
                      <a:pos x="56" y="4"/>
                    </a:cxn>
                    <a:cxn ang="0">
                      <a:pos x="68" y="0"/>
                    </a:cxn>
                    <a:cxn ang="0">
                      <a:pos x="79" y="8"/>
                    </a:cxn>
                    <a:cxn ang="0">
                      <a:pos x="87" y="27"/>
                    </a:cxn>
                    <a:cxn ang="0">
                      <a:pos x="68" y="31"/>
                    </a:cxn>
                    <a:cxn ang="0">
                      <a:pos x="60" y="23"/>
                    </a:cxn>
                    <a:cxn ang="0">
                      <a:pos x="56" y="16"/>
                    </a:cxn>
                    <a:cxn ang="0">
                      <a:pos x="49" y="12"/>
                    </a:cxn>
                    <a:cxn ang="0">
                      <a:pos x="56" y="4"/>
                    </a:cxn>
                    <a:cxn ang="0">
                      <a:pos x="56" y="4"/>
                    </a:cxn>
                    <a:cxn ang="0">
                      <a:pos x="34" y="12"/>
                    </a:cxn>
                    <a:cxn ang="0">
                      <a:pos x="45" y="8"/>
                    </a:cxn>
                    <a:cxn ang="0">
                      <a:pos x="56" y="16"/>
                    </a:cxn>
                    <a:cxn ang="0">
                      <a:pos x="64" y="35"/>
                    </a:cxn>
                    <a:cxn ang="0">
                      <a:pos x="45" y="38"/>
                    </a:cxn>
                    <a:cxn ang="0">
                      <a:pos x="34" y="31"/>
                    </a:cxn>
                    <a:cxn ang="0">
                      <a:pos x="30" y="23"/>
                    </a:cxn>
                    <a:cxn ang="0">
                      <a:pos x="26" y="19"/>
                    </a:cxn>
                    <a:cxn ang="0">
                      <a:pos x="34" y="12"/>
                    </a:cxn>
                    <a:cxn ang="0">
                      <a:pos x="34" y="12"/>
                    </a:cxn>
                    <a:cxn ang="0">
                      <a:pos x="8" y="19"/>
                    </a:cxn>
                    <a:cxn ang="0">
                      <a:pos x="19" y="16"/>
                    </a:cxn>
                    <a:cxn ang="0">
                      <a:pos x="30" y="23"/>
                    </a:cxn>
                    <a:cxn ang="0">
                      <a:pos x="38" y="42"/>
                    </a:cxn>
                    <a:cxn ang="0">
                      <a:pos x="19" y="46"/>
                    </a:cxn>
                    <a:cxn ang="0">
                      <a:pos x="0" y="31"/>
                    </a:cxn>
                    <a:cxn ang="0">
                      <a:pos x="8" y="19"/>
                    </a:cxn>
                    <a:cxn ang="0">
                      <a:pos x="8" y="19"/>
                    </a:cxn>
                  </a:cxnLst>
                  <a:rect l="0" t="0" r="r" b="b"/>
                  <a:pathLst>
                    <a:path w="87" h="46">
                      <a:moveTo>
                        <a:pt x="56" y="4"/>
                      </a:moveTo>
                      <a:lnTo>
                        <a:pt x="68" y="0"/>
                      </a:lnTo>
                      <a:lnTo>
                        <a:pt x="79" y="8"/>
                      </a:lnTo>
                      <a:lnTo>
                        <a:pt x="87" y="27"/>
                      </a:lnTo>
                      <a:lnTo>
                        <a:pt x="68" y="31"/>
                      </a:lnTo>
                      <a:lnTo>
                        <a:pt x="60" y="23"/>
                      </a:lnTo>
                      <a:lnTo>
                        <a:pt x="56" y="16"/>
                      </a:lnTo>
                      <a:lnTo>
                        <a:pt x="49" y="12"/>
                      </a:lnTo>
                      <a:lnTo>
                        <a:pt x="56" y="4"/>
                      </a:lnTo>
                      <a:lnTo>
                        <a:pt x="56" y="4"/>
                      </a:lnTo>
                      <a:close/>
                      <a:moveTo>
                        <a:pt x="34" y="12"/>
                      </a:moveTo>
                      <a:lnTo>
                        <a:pt x="45" y="8"/>
                      </a:lnTo>
                      <a:lnTo>
                        <a:pt x="56" y="16"/>
                      </a:lnTo>
                      <a:lnTo>
                        <a:pt x="64" y="35"/>
                      </a:lnTo>
                      <a:lnTo>
                        <a:pt x="45" y="38"/>
                      </a:lnTo>
                      <a:lnTo>
                        <a:pt x="34" y="31"/>
                      </a:lnTo>
                      <a:lnTo>
                        <a:pt x="30" y="23"/>
                      </a:lnTo>
                      <a:lnTo>
                        <a:pt x="26" y="19"/>
                      </a:lnTo>
                      <a:lnTo>
                        <a:pt x="34" y="12"/>
                      </a:lnTo>
                      <a:lnTo>
                        <a:pt x="34" y="12"/>
                      </a:lnTo>
                      <a:close/>
                      <a:moveTo>
                        <a:pt x="8" y="19"/>
                      </a:moveTo>
                      <a:lnTo>
                        <a:pt x="19" y="16"/>
                      </a:lnTo>
                      <a:lnTo>
                        <a:pt x="30" y="23"/>
                      </a:lnTo>
                      <a:lnTo>
                        <a:pt x="38" y="42"/>
                      </a:lnTo>
                      <a:lnTo>
                        <a:pt x="19" y="46"/>
                      </a:lnTo>
                      <a:lnTo>
                        <a:pt x="0" y="31"/>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211" name="Freeform 263"/>
                <p:cNvSpPr>
                  <a:spLocks noChangeAspect="1"/>
                </p:cNvSpPr>
                <p:nvPr/>
              </p:nvSpPr>
              <p:spPr bwMode="auto">
                <a:xfrm>
                  <a:off x="1647" y="2994"/>
                  <a:ext cx="38" cy="31"/>
                </a:xfrm>
                <a:custGeom>
                  <a:avLst/>
                  <a:gdLst/>
                  <a:ahLst/>
                  <a:cxnLst>
                    <a:cxn ang="0">
                      <a:pos x="7" y="4"/>
                    </a:cxn>
                    <a:cxn ang="0">
                      <a:pos x="19" y="0"/>
                    </a:cxn>
                    <a:cxn ang="0">
                      <a:pos x="30" y="8"/>
                    </a:cxn>
                    <a:cxn ang="0">
                      <a:pos x="38" y="27"/>
                    </a:cxn>
                    <a:cxn ang="0">
                      <a:pos x="19" y="31"/>
                    </a:cxn>
                    <a:cxn ang="0">
                      <a:pos x="11" y="23"/>
                    </a:cxn>
                    <a:cxn ang="0">
                      <a:pos x="7" y="16"/>
                    </a:cxn>
                    <a:cxn ang="0">
                      <a:pos x="0" y="12"/>
                    </a:cxn>
                    <a:cxn ang="0">
                      <a:pos x="7" y="4"/>
                    </a:cxn>
                  </a:cxnLst>
                  <a:rect l="0" t="0" r="r" b="b"/>
                  <a:pathLst>
                    <a:path w="38" h="31">
                      <a:moveTo>
                        <a:pt x="7" y="4"/>
                      </a:moveTo>
                      <a:lnTo>
                        <a:pt x="19" y="0"/>
                      </a:lnTo>
                      <a:lnTo>
                        <a:pt x="30" y="8"/>
                      </a:lnTo>
                      <a:lnTo>
                        <a:pt x="38" y="27"/>
                      </a:lnTo>
                      <a:lnTo>
                        <a:pt x="19" y="31"/>
                      </a:lnTo>
                      <a:lnTo>
                        <a:pt x="11" y="23"/>
                      </a:lnTo>
                      <a:lnTo>
                        <a:pt x="7"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2" name="Freeform 264"/>
                <p:cNvSpPr>
                  <a:spLocks noChangeAspect="1"/>
                </p:cNvSpPr>
                <p:nvPr/>
              </p:nvSpPr>
              <p:spPr bwMode="auto">
                <a:xfrm>
                  <a:off x="1624" y="3002"/>
                  <a:ext cx="38" cy="30"/>
                </a:xfrm>
                <a:custGeom>
                  <a:avLst/>
                  <a:gdLst/>
                  <a:ahLst/>
                  <a:cxnLst>
                    <a:cxn ang="0">
                      <a:pos x="4" y="4"/>
                    </a:cxn>
                    <a:cxn ang="0">
                      <a:pos x="15" y="0"/>
                    </a:cxn>
                    <a:cxn ang="0">
                      <a:pos x="30" y="8"/>
                    </a:cxn>
                    <a:cxn ang="0">
                      <a:pos x="38" y="27"/>
                    </a:cxn>
                    <a:cxn ang="0">
                      <a:pos x="15" y="30"/>
                    </a:cxn>
                    <a:cxn ang="0">
                      <a:pos x="8" y="23"/>
                    </a:cxn>
                    <a:cxn ang="0">
                      <a:pos x="4" y="19"/>
                    </a:cxn>
                    <a:cxn ang="0">
                      <a:pos x="0" y="11"/>
                    </a:cxn>
                    <a:cxn ang="0">
                      <a:pos x="4" y="4"/>
                    </a:cxn>
                  </a:cxnLst>
                  <a:rect l="0" t="0" r="r" b="b"/>
                  <a:pathLst>
                    <a:path w="38" h="30">
                      <a:moveTo>
                        <a:pt x="4" y="4"/>
                      </a:moveTo>
                      <a:lnTo>
                        <a:pt x="15" y="0"/>
                      </a:lnTo>
                      <a:lnTo>
                        <a:pt x="30" y="8"/>
                      </a:lnTo>
                      <a:lnTo>
                        <a:pt x="38" y="27"/>
                      </a:lnTo>
                      <a:lnTo>
                        <a:pt x="15" y="30"/>
                      </a:lnTo>
                      <a:lnTo>
                        <a:pt x="8" y="23"/>
                      </a:lnTo>
                      <a:lnTo>
                        <a:pt x="4" y="19"/>
                      </a:lnTo>
                      <a:lnTo>
                        <a:pt x="0" y="11"/>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3" name="Freeform 265"/>
                <p:cNvSpPr>
                  <a:spLocks noChangeAspect="1"/>
                </p:cNvSpPr>
                <p:nvPr/>
              </p:nvSpPr>
              <p:spPr bwMode="auto">
                <a:xfrm>
                  <a:off x="1598" y="3010"/>
                  <a:ext cx="38" cy="30"/>
                </a:xfrm>
                <a:custGeom>
                  <a:avLst/>
                  <a:gdLst/>
                  <a:ahLst/>
                  <a:cxnLst>
                    <a:cxn ang="0">
                      <a:pos x="8" y="3"/>
                    </a:cxn>
                    <a:cxn ang="0">
                      <a:pos x="19" y="0"/>
                    </a:cxn>
                    <a:cxn ang="0">
                      <a:pos x="30" y="11"/>
                    </a:cxn>
                    <a:cxn ang="0">
                      <a:pos x="38" y="26"/>
                    </a:cxn>
                    <a:cxn ang="0">
                      <a:pos x="19" y="30"/>
                    </a:cxn>
                    <a:cxn ang="0">
                      <a:pos x="0" y="15"/>
                    </a:cxn>
                    <a:cxn ang="0">
                      <a:pos x="8" y="3"/>
                    </a:cxn>
                  </a:cxnLst>
                  <a:rect l="0" t="0" r="r" b="b"/>
                  <a:pathLst>
                    <a:path w="38" h="30">
                      <a:moveTo>
                        <a:pt x="8" y="3"/>
                      </a:moveTo>
                      <a:lnTo>
                        <a:pt x="19" y="0"/>
                      </a:lnTo>
                      <a:lnTo>
                        <a:pt x="30" y="11"/>
                      </a:lnTo>
                      <a:lnTo>
                        <a:pt x="38" y="26"/>
                      </a:lnTo>
                      <a:lnTo>
                        <a:pt x="19" y="30"/>
                      </a:lnTo>
                      <a:lnTo>
                        <a:pt x="0" y="15"/>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4" name="Freeform 266"/>
                <p:cNvSpPr>
                  <a:spLocks noChangeAspect="1" noEditPoints="1"/>
                </p:cNvSpPr>
                <p:nvPr/>
              </p:nvSpPr>
              <p:spPr bwMode="auto">
                <a:xfrm>
                  <a:off x="1598" y="2998"/>
                  <a:ext cx="68" cy="42"/>
                </a:xfrm>
                <a:custGeom>
                  <a:avLst/>
                  <a:gdLst/>
                  <a:ahLst/>
                  <a:cxnLst>
                    <a:cxn ang="0">
                      <a:pos x="68" y="8"/>
                    </a:cxn>
                    <a:cxn ang="0">
                      <a:pos x="68" y="27"/>
                    </a:cxn>
                    <a:cxn ang="0">
                      <a:pos x="60" y="19"/>
                    </a:cxn>
                    <a:cxn ang="0">
                      <a:pos x="56" y="12"/>
                    </a:cxn>
                    <a:cxn ang="0">
                      <a:pos x="49" y="8"/>
                    </a:cxn>
                    <a:cxn ang="0">
                      <a:pos x="56" y="0"/>
                    </a:cxn>
                    <a:cxn ang="0">
                      <a:pos x="68" y="8"/>
                    </a:cxn>
                    <a:cxn ang="0">
                      <a:pos x="68" y="8"/>
                    </a:cxn>
                    <a:cxn ang="0">
                      <a:pos x="41" y="15"/>
                    </a:cxn>
                    <a:cxn ang="0">
                      <a:pos x="45" y="34"/>
                    </a:cxn>
                    <a:cxn ang="0">
                      <a:pos x="34" y="27"/>
                    </a:cxn>
                    <a:cxn ang="0">
                      <a:pos x="30" y="23"/>
                    </a:cxn>
                    <a:cxn ang="0">
                      <a:pos x="26" y="15"/>
                    </a:cxn>
                    <a:cxn ang="0">
                      <a:pos x="34" y="8"/>
                    </a:cxn>
                    <a:cxn ang="0">
                      <a:pos x="41" y="15"/>
                    </a:cxn>
                    <a:cxn ang="0">
                      <a:pos x="41" y="15"/>
                    </a:cxn>
                    <a:cxn ang="0">
                      <a:pos x="19" y="27"/>
                    </a:cxn>
                    <a:cxn ang="0">
                      <a:pos x="19" y="42"/>
                    </a:cxn>
                    <a:cxn ang="0">
                      <a:pos x="0" y="27"/>
                    </a:cxn>
                    <a:cxn ang="0">
                      <a:pos x="8" y="15"/>
                    </a:cxn>
                    <a:cxn ang="0">
                      <a:pos x="19" y="27"/>
                    </a:cxn>
                    <a:cxn ang="0">
                      <a:pos x="19" y="27"/>
                    </a:cxn>
                  </a:cxnLst>
                  <a:rect l="0" t="0" r="r" b="b"/>
                  <a:pathLst>
                    <a:path w="68" h="42">
                      <a:moveTo>
                        <a:pt x="68" y="8"/>
                      </a:moveTo>
                      <a:lnTo>
                        <a:pt x="68" y="27"/>
                      </a:lnTo>
                      <a:lnTo>
                        <a:pt x="60" y="19"/>
                      </a:lnTo>
                      <a:lnTo>
                        <a:pt x="56" y="12"/>
                      </a:lnTo>
                      <a:lnTo>
                        <a:pt x="49" y="8"/>
                      </a:lnTo>
                      <a:lnTo>
                        <a:pt x="56" y="0"/>
                      </a:lnTo>
                      <a:lnTo>
                        <a:pt x="68" y="8"/>
                      </a:lnTo>
                      <a:lnTo>
                        <a:pt x="68" y="8"/>
                      </a:lnTo>
                      <a:close/>
                      <a:moveTo>
                        <a:pt x="41" y="15"/>
                      </a:moveTo>
                      <a:lnTo>
                        <a:pt x="45" y="34"/>
                      </a:lnTo>
                      <a:lnTo>
                        <a:pt x="34" y="27"/>
                      </a:lnTo>
                      <a:lnTo>
                        <a:pt x="30" y="23"/>
                      </a:lnTo>
                      <a:lnTo>
                        <a:pt x="26" y="15"/>
                      </a:lnTo>
                      <a:lnTo>
                        <a:pt x="34" y="8"/>
                      </a:lnTo>
                      <a:lnTo>
                        <a:pt x="41" y="15"/>
                      </a:lnTo>
                      <a:lnTo>
                        <a:pt x="41" y="15"/>
                      </a:lnTo>
                      <a:close/>
                      <a:moveTo>
                        <a:pt x="19" y="27"/>
                      </a:moveTo>
                      <a:lnTo>
                        <a:pt x="19" y="42"/>
                      </a:lnTo>
                      <a:lnTo>
                        <a:pt x="0" y="27"/>
                      </a:lnTo>
                      <a:lnTo>
                        <a:pt x="8" y="15"/>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215" name="Freeform 267"/>
                <p:cNvSpPr>
                  <a:spLocks noChangeAspect="1" noEditPoints="1"/>
                </p:cNvSpPr>
                <p:nvPr/>
              </p:nvSpPr>
              <p:spPr bwMode="auto">
                <a:xfrm>
                  <a:off x="1617" y="3010"/>
                  <a:ext cx="86" cy="49"/>
                </a:xfrm>
                <a:custGeom>
                  <a:avLst/>
                  <a:gdLst/>
                  <a:ahLst/>
                  <a:cxnLst>
                    <a:cxn ang="0">
                      <a:pos x="56" y="3"/>
                    </a:cxn>
                    <a:cxn ang="0">
                      <a:pos x="68" y="0"/>
                    </a:cxn>
                    <a:cxn ang="0">
                      <a:pos x="79" y="11"/>
                    </a:cxn>
                    <a:cxn ang="0">
                      <a:pos x="86" y="26"/>
                    </a:cxn>
                    <a:cxn ang="0">
                      <a:pos x="68" y="34"/>
                    </a:cxn>
                    <a:cxn ang="0">
                      <a:pos x="60" y="26"/>
                    </a:cxn>
                    <a:cxn ang="0">
                      <a:pos x="56" y="19"/>
                    </a:cxn>
                    <a:cxn ang="0">
                      <a:pos x="49" y="15"/>
                    </a:cxn>
                    <a:cxn ang="0">
                      <a:pos x="56" y="3"/>
                    </a:cxn>
                    <a:cxn ang="0">
                      <a:pos x="56" y="3"/>
                    </a:cxn>
                    <a:cxn ang="0">
                      <a:pos x="34" y="11"/>
                    </a:cxn>
                    <a:cxn ang="0">
                      <a:pos x="45" y="7"/>
                    </a:cxn>
                    <a:cxn ang="0">
                      <a:pos x="56" y="19"/>
                    </a:cxn>
                    <a:cxn ang="0">
                      <a:pos x="64" y="34"/>
                    </a:cxn>
                    <a:cxn ang="0">
                      <a:pos x="45" y="41"/>
                    </a:cxn>
                    <a:cxn ang="0">
                      <a:pos x="34" y="34"/>
                    </a:cxn>
                    <a:cxn ang="0">
                      <a:pos x="30" y="26"/>
                    </a:cxn>
                    <a:cxn ang="0">
                      <a:pos x="26" y="22"/>
                    </a:cxn>
                    <a:cxn ang="0">
                      <a:pos x="34" y="11"/>
                    </a:cxn>
                    <a:cxn ang="0">
                      <a:pos x="34" y="11"/>
                    </a:cxn>
                    <a:cxn ang="0">
                      <a:pos x="7" y="19"/>
                    </a:cxn>
                    <a:cxn ang="0">
                      <a:pos x="19" y="19"/>
                    </a:cxn>
                    <a:cxn ang="0">
                      <a:pos x="30" y="26"/>
                    </a:cxn>
                    <a:cxn ang="0">
                      <a:pos x="37" y="41"/>
                    </a:cxn>
                    <a:cxn ang="0">
                      <a:pos x="19" y="49"/>
                    </a:cxn>
                    <a:cxn ang="0">
                      <a:pos x="0" y="34"/>
                    </a:cxn>
                    <a:cxn ang="0">
                      <a:pos x="7" y="19"/>
                    </a:cxn>
                    <a:cxn ang="0">
                      <a:pos x="7" y="19"/>
                    </a:cxn>
                  </a:cxnLst>
                  <a:rect l="0" t="0" r="r" b="b"/>
                  <a:pathLst>
                    <a:path w="86" h="49">
                      <a:moveTo>
                        <a:pt x="56" y="3"/>
                      </a:moveTo>
                      <a:lnTo>
                        <a:pt x="68" y="0"/>
                      </a:lnTo>
                      <a:lnTo>
                        <a:pt x="79" y="11"/>
                      </a:lnTo>
                      <a:lnTo>
                        <a:pt x="86" y="26"/>
                      </a:lnTo>
                      <a:lnTo>
                        <a:pt x="68" y="34"/>
                      </a:lnTo>
                      <a:lnTo>
                        <a:pt x="60" y="26"/>
                      </a:lnTo>
                      <a:lnTo>
                        <a:pt x="56" y="19"/>
                      </a:lnTo>
                      <a:lnTo>
                        <a:pt x="49" y="15"/>
                      </a:lnTo>
                      <a:lnTo>
                        <a:pt x="56" y="3"/>
                      </a:lnTo>
                      <a:lnTo>
                        <a:pt x="56" y="3"/>
                      </a:lnTo>
                      <a:close/>
                      <a:moveTo>
                        <a:pt x="34" y="11"/>
                      </a:moveTo>
                      <a:lnTo>
                        <a:pt x="45" y="7"/>
                      </a:lnTo>
                      <a:lnTo>
                        <a:pt x="56" y="19"/>
                      </a:lnTo>
                      <a:lnTo>
                        <a:pt x="64" y="34"/>
                      </a:lnTo>
                      <a:lnTo>
                        <a:pt x="45" y="41"/>
                      </a:lnTo>
                      <a:lnTo>
                        <a:pt x="34" y="34"/>
                      </a:lnTo>
                      <a:lnTo>
                        <a:pt x="30" y="26"/>
                      </a:lnTo>
                      <a:lnTo>
                        <a:pt x="26" y="22"/>
                      </a:lnTo>
                      <a:lnTo>
                        <a:pt x="34" y="11"/>
                      </a:lnTo>
                      <a:lnTo>
                        <a:pt x="34" y="11"/>
                      </a:lnTo>
                      <a:close/>
                      <a:moveTo>
                        <a:pt x="7" y="19"/>
                      </a:moveTo>
                      <a:lnTo>
                        <a:pt x="19" y="19"/>
                      </a:lnTo>
                      <a:lnTo>
                        <a:pt x="30" y="26"/>
                      </a:lnTo>
                      <a:lnTo>
                        <a:pt x="37" y="41"/>
                      </a:lnTo>
                      <a:lnTo>
                        <a:pt x="19" y="49"/>
                      </a:lnTo>
                      <a:lnTo>
                        <a:pt x="0" y="34"/>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216" name="Freeform 268"/>
                <p:cNvSpPr>
                  <a:spLocks noChangeAspect="1"/>
                </p:cNvSpPr>
                <p:nvPr/>
              </p:nvSpPr>
              <p:spPr bwMode="auto">
                <a:xfrm>
                  <a:off x="1666" y="3010"/>
                  <a:ext cx="37" cy="34"/>
                </a:xfrm>
                <a:custGeom>
                  <a:avLst/>
                  <a:gdLst/>
                  <a:ahLst/>
                  <a:cxnLst>
                    <a:cxn ang="0">
                      <a:pos x="7" y="3"/>
                    </a:cxn>
                    <a:cxn ang="0">
                      <a:pos x="19" y="0"/>
                    </a:cxn>
                    <a:cxn ang="0">
                      <a:pos x="30" y="11"/>
                    </a:cxn>
                    <a:cxn ang="0">
                      <a:pos x="37" y="26"/>
                    </a:cxn>
                    <a:cxn ang="0">
                      <a:pos x="19" y="34"/>
                    </a:cxn>
                    <a:cxn ang="0">
                      <a:pos x="11" y="26"/>
                    </a:cxn>
                    <a:cxn ang="0">
                      <a:pos x="7" y="19"/>
                    </a:cxn>
                    <a:cxn ang="0">
                      <a:pos x="0" y="15"/>
                    </a:cxn>
                    <a:cxn ang="0">
                      <a:pos x="7" y="3"/>
                    </a:cxn>
                  </a:cxnLst>
                  <a:rect l="0" t="0" r="r" b="b"/>
                  <a:pathLst>
                    <a:path w="37" h="34">
                      <a:moveTo>
                        <a:pt x="7" y="3"/>
                      </a:moveTo>
                      <a:lnTo>
                        <a:pt x="19" y="0"/>
                      </a:lnTo>
                      <a:lnTo>
                        <a:pt x="30" y="11"/>
                      </a:lnTo>
                      <a:lnTo>
                        <a:pt x="37" y="26"/>
                      </a:lnTo>
                      <a:lnTo>
                        <a:pt x="19" y="34"/>
                      </a:lnTo>
                      <a:lnTo>
                        <a:pt x="11"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7" name="Freeform 269"/>
                <p:cNvSpPr>
                  <a:spLocks noChangeAspect="1"/>
                </p:cNvSpPr>
                <p:nvPr/>
              </p:nvSpPr>
              <p:spPr bwMode="auto">
                <a:xfrm>
                  <a:off x="1643" y="3017"/>
                  <a:ext cx="38" cy="34"/>
                </a:xfrm>
                <a:custGeom>
                  <a:avLst/>
                  <a:gdLst/>
                  <a:ahLst/>
                  <a:cxnLst>
                    <a:cxn ang="0">
                      <a:pos x="8" y="4"/>
                    </a:cxn>
                    <a:cxn ang="0">
                      <a:pos x="19" y="0"/>
                    </a:cxn>
                    <a:cxn ang="0">
                      <a:pos x="30" y="12"/>
                    </a:cxn>
                    <a:cxn ang="0">
                      <a:pos x="38" y="27"/>
                    </a:cxn>
                    <a:cxn ang="0">
                      <a:pos x="19" y="34"/>
                    </a:cxn>
                    <a:cxn ang="0">
                      <a:pos x="8" y="27"/>
                    </a:cxn>
                    <a:cxn ang="0">
                      <a:pos x="8" y="19"/>
                    </a:cxn>
                    <a:cxn ang="0">
                      <a:pos x="0" y="15"/>
                    </a:cxn>
                    <a:cxn ang="0">
                      <a:pos x="8" y="4"/>
                    </a:cxn>
                  </a:cxnLst>
                  <a:rect l="0" t="0" r="r" b="b"/>
                  <a:pathLst>
                    <a:path w="38" h="34">
                      <a:moveTo>
                        <a:pt x="8" y="4"/>
                      </a:moveTo>
                      <a:lnTo>
                        <a:pt x="19" y="0"/>
                      </a:lnTo>
                      <a:lnTo>
                        <a:pt x="30" y="12"/>
                      </a:lnTo>
                      <a:lnTo>
                        <a:pt x="38" y="27"/>
                      </a:lnTo>
                      <a:lnTo>
                        <a:pt x="19" y="34"/>
                      </a:lnTo>
                      <a:lnTo>
                        <a:pt x="8" y="27"/>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8" name="Freeform 270"/>
                <p:cNvSpPr>
                  <a:spLocks noChangeAspect="1"/>
                </p:cNvSpPr>
                <p:nvPr/>
              </p:nvSpPr>
              <p:spPr bwMode="auto">
                <a:xfrm>
                  <a:off x="1617" y="3025"/>
                  <a:ext cx="37" cy="34"/>
                </a:xfrm>
                <a:custGeom>
                  <a:avLst/>
                  <a:gdLst/>
                  <a:ahLst/>
                  <a:cxnLst>
                    <a:cxn ang="0">
                      <a:pos x="7" y="4"/>
                    </a:cxn>
                    <a:cxn ang="0">
                      <a:pos x="19" y="0"/>
                    </a:cxn>
                    <a:cxn ang="0">
                      <a:pos x="30" y="11"/>
                    </a:cxn>
                    <a:cxn ang="0">
                      <a:pos x="37" y="26"/>
                    </a:cxn>
                    <a:cxn ang="0">
                      <a:pos x="19" y="34"/>
                    </a:cxn>
                    <a:cxn ang="0">
                      <a:pos x="0" y="15"/>
                    </a:cxn>
                    <a:cxn ang="0">
                      <a:pos x="7" y="4"/>
                    </a:cxn>
                  </a:cxnLst>
                  <a:rect l="0" t="0" r="r" b="b"/>
                  <a:pathLst>
                    <a:path w="37" h="34">
                      <a:moveTo>
                        <a:pt x="7" y="4"/>
                      </a:moveTo>
                      <a:lnTo>
                        <a:pt x="19" y="0"/>
                      </a:lnTo>
                      <a:lnTo>
                        <a:pt x="30" y="11"/>
                      </a:lnTo>
                      <a:lnTo>
                        <a:pt x="37" y="26"/>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19" name="Freeform 271"/>
                <p:cNvSpPr>
                  <a:spLocks noChangeAspect="1" noEditPoints="1"/>
                </p:cNvSpPr>
                <p:nvPr/>
              </p:nvSpPr>
              <p:spPr bwMode="auto">
                <a:xfrm>
                  <a:off x="1617" y="3013"/>
                  <a:ext cx="68" cy="46"/>
                </a:xfrm>
                <a:custGeom>
                  <a:avLst/>
                  <a:gdLst/>
                  <a:ahLst/>
                  <a:cxnLst>
                    <a:cxn ang="0">
                      <a:pos x="68" y="12"/>
                    </a:cxn>
                    <a:cxn ang="0">
                      <a:pos x="68" y="31"/>
                    </a:cxn>
                    <a:cxn ang="0">
                      <a:pos x="60" y="23"/>
                    </a:cxn>
                    <a:cxn ang="0">
                      <a:pos x="56" y="16"/>
                    </a:cxn>
                    <a:cxn ang="0">
                      <a:pos x="53" y="12"/>
                    </a:cxn>
                    <a:cxn ang="0">
                      <a:pos x="56" y="0"/>
                    </a:cxn>
                    <a:cxn ang="0">
                      <a:pos x="68" y="12"/>
                    </a:cxn>
                    <a:cxn ang="0">
                      <a:pos x="68" y="12"/>
                    </a:cxn>
                    <a:cxn ang="0">
                      <a:pos x="45" y="19"/>
                    </a:cxn>
                    <a:cxn ang="0">
                      <a:pos x="45" y="38"/>
                    </a:cxn>
                    <a:cxn ang="0">
                      <a:pos x="34" y="31"/>
                    </a:cxn>
                    <a:cxn ang="0">
                      <a:pos x="34" y="23"/>
                    </a:cxn>
                    <a:cxn ang="0">
                      <a:pos x="26" y="19"/>
                    </a:cxn>
                    <a:cxn ang="0">
                      <a:pos x="34" y="8"/>
                    </a:cxn>
                    <a:cxn ang="0">
                      <a:pos x="45" y="19"/>
                    </a:cxn>
                    <a:cxn ang="0">
                      <a:pos x="45" y="19"/>
                    </a:cxn>
                    <a:cxn ang="0">
                      <a:pos x="19" y="27"/>
                    </a:cxn>
                    <a:cxn ang="0">
                      <a:pos x="19" y="46"/>
                    </a:cxn>
                    <a:cxn ang="0">
                      <a:pos x="0" y="31"/>
                    </a:cxn>
                    <a:cxn ang="0">
                      <a:pos x="7" y="19"/>
                    </a:cxn>
                    <a:cxn ang="0">
                      <a:pos x="19" y="27"/>
                    </a:cxn>
                    <a:cxn ang="0">
                      <a:pos x="19" y="27"/>
                    </a:cxn>
                  </a:cxnLst>
                  <a:rect l="0" t="0" r="r" b="b"/>
                  <a:pathLst>
                    <a:path w="68" h="46">
                      <a:moveTo>
                        <a:pt x="68" y="12"/>
                      </a:moveTo>
                      <a:lnTo>
                        <a:pt x="68" y="31"/>
                      </a:lnTo>
                      <a:lnTo>
                        <a:pt x="60" y="23"/>
                      </a:lnTo>
                      <a:lnTo>
                        <a:pt x="56" y="16"/>
                      </a:lnTo>
                      <a:lnTo>
                        <a:pt x="53" y="12"/>
                      </a:lnTo>
                      <a:lnTo>
                        <a:pt x="56" y="0"/>
                      </a:lnTo>
                      <a:lnTo>
                        <a:pt x="68" y="12"/>
                      </a:lnTo>
                      <a:lnTo>
                        <a:pt x="68" y="12"/>
                      </a:lnTo>
                      <a:close/>
                      <a:moveTo>
                        <a:pt x="45" y="19"/>
                      </a:moveTo>
                      <a:lnTo>
                        <a:pt x="45" y="38"/>
                      </a:lnTo>
                      <a:lnTo>
                        <a:pt x="34" y="31"/>
                      </a:lnTo>
                      <a:lnTo>
                        <a:pt x="34" y="23"/>
                      </a:lnTo>
                      <a:lnTo>
                        <a:pt x="26" y="19"/>
                      </a:lnTo>
                      <a:lnTo>
                        <a:pt x="34" y="8"/>
                      </a:lnTo>
                      <a:lnTo>
                        <a:pt x="45" y="19"/>
                      </a:lnTo>
                      <a:lnTo>
                        <a:pt x="45" y="19"/>
                      </a:lnTo>
                      <a:close/>
                      <a:moveTo>
                        <a:pt x="19" y="27"/>
                      </a:moveTo>
                      <a:lnTo>
                        <a:pt x="19" y="46"/>
                      </a:lnTo>
                      <a:lnTo>
                        <a:pt x="0" y="31"/>
                      </a:lnTo>
                      <a:lnTo>
                        <a:pt x="7" y="19"/>
                      </a:lnTo>
                      <a:lnTo>
                        <a:pt x="19" y="27"/>
                      </a:lnTo>
                      <a:lnTo>
                        <a:pt x="19" y="27"/>
                      </a:lnTo>
                      <a:close/>
                    </a:path>
                  </a:pathLst>
                </a:custGeom>
                <a:solidFill>
                  <a:srgbClr val="E2E2BF"/>
                </a:solidFill>
                <a:ln w="9525">
                  <a:noFill/>
                  <a:round/>
                  <a:headEnd/>
                  <a:tailEnd/>
                </a:ln>
              </p:spPr>
              <p:txBody>
                <a:bodyPr/>
                <a:lstStyle/>
                <a:p>
                  <a:endParaRPr lang="en-US">
                    <a:solidFill>
                      <a:srgbClr val="FFFFFF"/>
                    </a:solidFill>
                  </a:endParaRPr>
                </a:p>
              </p:txBody>
            </p:sp>
            <p:sp>
              <p:nvSpPr>
                <p:cNvPr id="220" name="Freeform 272"/>
                <p:cNvSpPr>
                  <a:spLocks noChangeAspect="1" noEditPoints="1"/>
                </p:cNvSpPr>
                <p:nvPr/>
              </p:nvSpPr>
              <p:spPr bwMode="auto">
                <a:xfrm>
                  <a:off x="1636" y="3029"/>
                  <a:ext cx="86" cy="49"/>
                </a:xfrm>
                <a:custGeom>
                  <a:avLst/>
                  <a:gdLst/>
                  <a:ahLst/>
                  <a:cxnLst>
                    <a:cxn ang="0">
                      <a:pos x="56" y="3"/>
                    </a:cxn>
                    <a:cxn ang="0">
                      <a:pos x="67" y="0"/>
                    </a:cxn>
                    <a:cxn ang="0">
                      <a:pos x="79" y="11"/>
                    </a:cxn>
                    <a:cxn ang="0">
                      <a:pos x="86" y="26"/>
                    </a:cxn>
                    <a:cxn ang="0">
                      <a:pos x="67" y="34"/>
                    </a:cxn>
                    <a:cxn ang="0">
                      <a:pos x="60" y="26"/>
                    </a:cxn>
                    <a:cxn ang="0">
                      <a:pos x="56" y="19"/>
                    </a:cxn>
                    <a:cxn ang="0">
                      <a:pos x="49" y="11"/>
                    </a:cxn>
                    <a:cxn ang="0">
                      <a:pos x="56" y="3"/>
                    </a:cxn>
                    <a:cxn ang="0">
                      <a:pos x="56" y="3"/>
                    </a:cxn>
                    <a:cxn ang="0">
                      <a:pos x="34" y="11"/>
                    </a:cxn>
                    <a:cxn ang="0">
                      <a:pos x="45" y="7"/>
                    </a:cxn>
                    <a:cxn ang="0">
                      <a:pos x="56" y="19"/>
                    </a:cxn>
                    <a:cxn ang="0">
                      <a:pos x="64" y="34"/>
                    </a:cxn>
                    <a:cxn ang="0">
                      <a:pos x="45" y="38"/>
                    </a:cxn>
                    <a:cxn ang="0">
                      <a:pos x="34" y="30"/>
                    </a:cxn>
                    <a:cxn ang="0">
                      <a:pos x="30" y="26"/>
                    </a:cxn>
                    <a:cxn ang="0">
                      <a:pos x="26" y="22"/>
                    </a:cxn>
                    <a:cxn ang="0">
                      <a:pos x="34" y="11"/>
                    </a:cxn>
                    <a:cxn ang="0">
                      <a:pos x="34" y="11"/>
                    </a:cxn>
                    <a:cxn ang="0">
                      <a:pos x="7" y="19"/>
                    </a:cxn>
                    <a:cxn ang="0">
                      <a:pos x="18" y="15"/>
                    </a:cxn>
                    <a:cxn ang="0">
                      <a:pos x="30" y="26"/>
                    </a:cxn>
                    <a:cxn ang="0">
                      <a:pos x="37" y="41"/>
                    </a:cxn>
                    <a:cxn ang="0">
                      <a:pos x="18" y="49"/>
                    </a:cxn>
                    <a:cxn ang="0">
                      <a:pos x="0" y="30"/>
                    </a:cxn>
                    <a:cxn ang="0">
                      <a:pos x="7" y="19"/>
                    </a:cxn>
                    <a:cxn ang="0">
                      <a:pos x="7" y="19"/>
                    </a:cxn>
                  </a:cxnLst>
                  <a:rect l="0" t="0" r="r" b="b"/>
                  <a:pathLst>
                    <a:path w="86" h="49">
                      <a:moveTo>
                        <a:pt x="56" y="3"/>
                      </a:moveTo>
                      <a:lnTo>
                        <a:pt x="67" y="0"/>
                      </a:lnTo>
                      <a:lnTo>
                        <a:pt x="79" y="11"/>
                      </a:lnTo>
                      <a:lnTo>
                        <a:pt x="86" y="26"/>
                      </a:lnTo>
                      <a:lnTo>
                        <a:pt x="67" y="34"/>
                      </a:lnTo>
                      <a:lnTo>
                        <a:pt x="60" y="26"/>
                      </a:lnTo>
                      <a:lnTo>
                        <a:pt x="56" y="19"/>
                      </a:lnTo>
                      <a:lnTo>
                        <a:pt x="49" y="11"/>
                      </a:lnTo>
                      <a:lnTo>
                        <a:pt x="56" y="3"/>
                      </a:lnTo>
                      <a:lnTo>
                        <a:pt x="56" y="3"/>
                      </a:lnTo>
                      <a:close/>
                      <a:moveTo>
                        <a:pt x="34" y="11"/>
                      </a:moveTo>
                      <a:lnTo>
                        <a:pt x="45" y="7"/>
                      </a:lnTo>
                      <a:lnTo>
                        <a:pt x="56" y="19"/>
                      </a:lnTo>
                      <a:lnTo>
                        <a:pt x="64" y="34"/>
                      </a:lnTo>
                      <a:lnTo>
                        <a:pt x="45" y="38"/>
                      </a:lnTo>
                      <a:lnTo>
                        <a:pt x="34" y="30"/>
                      </a:lnTo>
                      <a:lnTo>
                        <a:pt x="30" y="26"/>
                      </a:lnTo>
                      <a:lnTo>
                        <a:pt x="26" y="22"/>
                      </a:lnTo>
                      <a:lnTo>
                        <a:pt x="34" y="11"/>
                      </a:lnTo>
                      <a:lnTo>
                        <a:pt x="34" y="11"/>
                      </a:lnTo>
                      <a:close/>
                      <a:moveTo>
                        <a:pt x="7" y="19"/>
                      </a:moveTo>
                      <a:lnTo>
                        <a:pt x="18" y="15"/>
                      </a:lnTo>
                      <a:lnTo>
                        <a:pt x="30" y="26"/>
                      </a:lnTo>
                      <a:lnTo>
                        <a:pt x="37" y="41"/>
                      </a:lnTo>
                      <a:lnTo>
                        <a:pt x="18" y="49"/>
                      </a:lnTo>
                      <a:lnTo>
                        <a:pt x="0" y="30"/>
                      </a:lnTo>
                      <a:lnTo>
                        <a:pt x="7" y="19"/>
                      </a:lnTo>
                      <a:lnTo>
                        <a:pt x="7" y="19"/>
                      </a:lnTo>
                      <a:close/>
                    </a:path>
                  </a:pathLst>
                </a:custGeom>
                <a:solidFill>
                  <a:srgbClr val="F4F4D1"/>
                </a:solidFill>
                <a:ln w="9525">
                  <a:noFill/>
                  <a:round/>
                  <a:headEnd/>
                  <a:tailEnd/>
                </a:ln>
              </p:spPr>
              <p:txBody>
                <a:bodyPr/>
                <a:lstStyle/>
                <a:p>
                  <a:endParaRPr lang="en-US">
                    <a:solidFill>
                      <a:srgbClr val="FFFFFF"/>
                    </a:solidFill>
                  </a:endParaRPr>
                </a:p>
              </p:txBody>
            </p:sp>
            <p:sp>
              <p:nvSpPr>
                <p:cNvPr id="221" name="Freeform 273"/>
                <p:cNvSpPr>
                  <a:spLocks noChangeAspect="1"/>
                </p:cNvSpPr>
                <p:nvPr/>
              </p:nvSpPr>
              <p:spPr bwMode="auto">
                <a:xfrm>
                  <a:off x="1685" y="3029"/>
                  <a:ext cx="37" cy="30"/>
                </a:xfrm>
                <a:custGeom>
                  <a:avLst/>
                  <a:gdLst/>
                  <a:ahLst/>
                  <a:cxnLst>
                    <a:cxn ang="0">
                      <a:pos x="7" y="3"/>
                    </a:cxn>
                    <a:cxn ang="0">
                      <a:pos x="18" y="0"/>
                    </a:cxn>
                    <a:cxn ang="0">
                      <a:pos x="30" y="11"/>
                    </a:cxn>
                    <a:cxn ang="0">
                      <a:pos x="37" y="26"/>
                    </a:cxn>
                    <a:cxn ang="0">
                      <a:pos x="18" y="30"/>
                    </a:cxn>
                    <a:cxn ang="0">
                      <a:pos x="11" y="22"/>
                    </a:cxn>
                    <a:cxn ang="0">
                      <a:pos x="7" y="19"/>
                    </a:cxn>
                    <a:cxn ang="0">
                      <a:pos x="0" y="11"/>
                    </a:cxn>
                    <a:cxn ang="0">
                      <a:pos x="7" y="3"/>
                    </a:cxn>
                  </a:cxnLst>
                  <a:rect l="0" t="0" r="r" b="b"/>
                  <a:pathLst>
                    <a:path w="37" h="30">
                      <a:moveTo>
                        <a:pt x="7" y="3"/>
                      </a:moveTo>
                      <a:lnTo>
                        <a:pt x="18" y="0"/>
                      </a:lnTo>
                      <a:lnTo>
                        <a:pt x="30" y="11"/>
                      </a:lnTo>
                      <a:lnTo>
                        <a:pt x="37" y="26"/>
                      </a:lnTo>
                      <a:lnTo>
                        <a:pt x="18" y="30"/>
                      </a:lnTo>
                      <a:lnTo>
                        <a:pt x="11" y="22"/>
                      </a:lnTo>
                      <a:lnTo>
                        <a:pt x="7" y="19"/>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22" name="Freeform 274"/>
                <p:cNvSpPr>
                  <a:spLocks noChangeAspect="1"/>
                </p:cNvSpPr>
                <p:nvPr/>
              </p:nvSpPr>
              <p:spPr bwMode="auto">
                <a:xfrm>
                  <a:off x="1662" y="3036"/>
                  <a:ext cx="38" cy="31"/>
                </a:xfrm>
                <a:custGeom>
                  <a:avLst/>
                  <a:gdLst/>
                  <a:ahLst/>
                  <a:cxnLst>
                    <a:cxn ang="0">
                      <a:pos x="8" y="4"/>
                    </a:cxn>
                    <a:cxn ang="0">
                      <a:pos x="19" y="0"/>
                    </a:cxn>
                    <a:cxn ang="0">
                      <a:pos x="30" y="12"/>
                    </a:cxn>
                    <a:cxn ang="0">
                      <a:pos x="38" y="27"/>
                    </a:cxn>
                    <a:cxn ang="0">
                      <a:pos x="19" y="31"/>
                    </a:cxn>
                    <a:cxn ang="0">
                      <a:pos x="8" y="23"/>
                    </a:cxn>
                    <a:cxn ang="0">
                      <a:pos x="8" y="19"/>
                    </a:cxn>
                    <a:cxn ang="0">
                      <a:pos x="0" y="15"/>
                    </a:cxn>
                    <a:cxn ang="0">
                      <a:pos x="8" y="4"/>
                    </a:cxn>
                  </a:cxnLst>
                  <a:rect l="0" t="0" r="r" b="b"/>
                  <a:pathLst>
                    <a:path w="38" h="31">
                      <a:moveTo>
                        <a:pt x="8" y="4"/>
                      </a:moveTo>
                      <a:lnTo>
                        <a:pt x="19" y="0"/>
                      </a:lnTo>
                      <a:lnTo>
                        <a:pt x="30" y="12"/>
                      </a:lnTo>
                      <a:lnTo>
                        <a:pt x="38" y="27"/>
                      </a:lnTo>
                      <a:lnTo>
                        <a:pt x="19" y="31"/>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23" name="Freeform 275"/>
                <p:cNvSpPr>
                  <a:spLocks noChangeAspect="1"/>
                </p:cNvSpPr>
                <p:nvPr/>
              </p:nvSpPr>
              <p:spPr bwMode="auto">
                <a:xfrm>
                  <a:off x="1636" y="3044"/>
                  <a:ext cx="37" cy="34"/>
                </a:xfrm>
                <a:custGeom>
                  <a:avLst/>
                  <a:gdLst/>
                  <a:ahLst/>
                  <a:cxnLst>
                    <a:cxn ang="0">
                      <a:pos x="7" y="4"/>
                    </a:cxn>
                    <a:cxn ang="0">
                      <a:pos x="18" y="0"/>
                    </a:cxn>
                    <a:cxn ang="0">
                      <a:pos x="30" y="7"/>
                    </a:cxn>
                    <a:cxn ang="0">
                      <a:pos x="37" y="26"/>
                    </a:cxn>
                    <a:cxn ang="0">
                      <a:pos x="18" y="34"/>
                    </a:cxn>
                    <a:cxn ang="0">
                      <a:pos x="0" y="15"/>
                    </a:cxn>
                    <a:cxn ang="0">
                      <a:pos x="7" y="4"/>
                    </a:cxn>
                  </a:cxnLst>
                  <a:rect l="0" t="0" r="r" b="b"/>
                  <a:pathLst>
                    <a:path w="37" h="34">
                      <a:moveTo>
                        <a:pt x="7" y="4"/>
                      </a:moveTo>
                      <a:lnTo>
                        <a:pt x="18" y="0"/>
                      </a:lnTo>
                      <a:lnTo>
                        <a:pt x="30" y="7"/>
                      </a:lnTo>
                      <a:lnTo>
                        <a:pt x="37" y="26"/>
                      </a:lnTo>
                      <a:lnTo>
                        <a:pt x="18"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24" name="Freeform 276"/>
                <p:cNvSpPr>
                  <a:spLocks noChangeAspect="1" noEditPoints="1"/>
                </p:cNvSpPr>
                <p:nvPr/>
              </p:nvSpPr>
              <p:spPr bwMode="auto">
                <a:xfrm>
                  <a:off x="1636" y="3032"/>
                  <a:ext cx="67" cy="46"/>
                </a:xfrm>
                <a:custGeom>
                  <a:avLst/>
                  <a:gdLst/>
                  <a:ahLst/>
                  <a:cxnLst>
                    <a:cxn ang="0">
                      <a:pos x="67" y="12"/>
                    </a:cxn>
                    <a:cxn ang="0">
                      <a:pos x="67" y="27"/>
                    </a:cxn>
                    <a:cxn ang="0">
                      <a:pos x="60" y="19"/>
                    </a:cxn>
                    <a:cxn ang="0">
                      <a:pos x="56" y="12"/>
                    </a:cxn>
                    <a:cxn ang="0">
                      <a:pos x="52" y="8"/>
                    </a:cxn>
                    <a:cxn ang="0">
                      <a:pos x="56" y="0"/>
                    </a:cxn>
                    <a:cxn ang="0">
                      <a:pos x="67" y="12"/>
                    </a:cxn>
                    <a:cxn ang="0">
                      <a:pos x="67" y="12"/>
                    </a:cxn>
                    <a:cxn ang="0">
                      <a:pos x="45" y="19"/>
                    </a:cxn>
                    <a:cxn ang="0">
                      <a:pos x="45" y="35"/>
                    </a:cxn>
                    <a:cxn ang="0">
                      <a:pos x="34" y="27"/>
                    </a:cxn>
                    <a:cxn ang="0">
                      <a:pos x="34" y="23"/>
                    </a:cxn>
                    <a:cxn ang="0">
                      <a:pos x="26" y="19"/>
                    </a:cxn>
                    <a:cxn ang="0">
                      <a:pos x="34" y="8"/>
                    </a:cxn>
                    <a:cxn ang="0">
                      <a:pos x="45" y="19"/>
                    </a:cxn>
                    <a:cxn ang="0">
                      <a:pos x="45" y="19"/>
                    </a:cxn>
                    <a:cxn ang="0">
                      <a:pos x="18" y="27"/>
                    </a:cxn>
                    <a:cxn ang="0">
                      <a:pos x="18" y="46"/>
                    </a:cxn>
                    <a:cxn ang="0">
                      <a:pos x="0" y="27"/>
                    </a:cxn>
                    <a:cxn ang="0">
                      <a:pos x="7" y="16"/>
                    </a:cxn>
                    <a:cxn ang="0">
                      <a:pos x="18" y="27"/>
                    </a:cxn>
                    <a:cxn ang="0">
                      <a:pos x="18" y="27"/>
                    </a:cxn>
                  </a:cxnLst>
                  <a:rect l="0" t="0" r="r" b="b"/>
                  <a:pathLst>
                    <a:path w="67" h="46">
                      <a:moveTo>
                        <a:pt x="67" y="12"/>
                      </a:moveTo>
                      <a:lnTo>
                        <a:pt x="67" y="27"/>
                      </a:lnTo>
                      <a:lnTo>
                        <a:pt x="60" y="19"/>
                      </a:lnTo>
                      <a:lnTo>
                        <a:pt x="56" y="12"/>
                      </a:lnTo>
                      <a:lnTo>
                        <a:pt x="52" y="8"/>
                      </a:lnTo>
                      <a:lnTo>
                        <a:pt x="56" y="0"/>
                      </a:lnTo>
                      <a:lnTo>
                        <a:pt x="67" y="12"/>
                      </a:lnTo>
                      <a:lnTo>
                        <a:pt x="67" y="12"/>
                      </a:lnTo>
                      <a:close/>
                      <a:moveTo>
                        <a:pt x="45" y="19"/>
                      </a:moveTo>
                      <a:lnTo>
                        <a:pt x="45" y="35"/>
                      </a:lnTo>
                      <a:lnTo>
                        <a:pt x="34" y="27"/>
                      </a:lnTo>
                      <a:lnTo>
                        <a:pt x="34" y="23"/>
                      </a:lnTo>
                      <a:lnTo>
                        <a:pt x="26" y="19"/>
                      </a:lnTo>
                      <a:lnTo>
                        <a:pt x="34" y="8"/>
                      </a:lnTo>
                      <a:lnTo>
                        <a:pt x="45" y="19"/>
                      </a:lnTo>
                      <a:lnTo>
                        <a:pt x="45" y="19"/>
                      </a:lnTo>
                      <a:close/>
                      <a:moveTo>
                        <a:pt x="18" y="27"/>
                      </a:moveTo>
                      <a:lnTo>
                        <a:pt x="18" y="46"/>
                      </a:lnTo>
                      <a:lnTo>
                        <a:pt x="0" y="27"/>
                      </a:lnTo>
                      <a:lnTo>
                        <a:pt x="7" y="16"/>
                      </a:lnTo>
                      <a:lnTo>
                        <a:pt x="18" y="27"/>
                      </a:lnTo>
                      <a:lnTo>
                        <a:pt x="18" y="27"/>
                      </a:lnTo>
                      <a:close/>
                    </a:path>
                  </a:pathLst>
                </a:custGeom>
                <a:solidFill>
                  <a:srgbClr val="E2E2BF"/>
                </a:solidFill>
                <a:ln w="9525">
                  <a:noFill/>
                  <a:round/>
                  <a:headEnd/>
                  <a:tailEnd/>
                </a:ln>
              </p:spPr>
              <p:txBody>
                <a:bodyPr/>
                <a:lstStyle/>
                <a:p>
                  <a:endParaRPr lang="en-US">
                    <a:solidFill>
                      <a:srgbClr val="FFFFFF"/>
                    </a:solidFill>
                  </a:endParaRPr>
                </a:p>
              </p:txBody>
            </p:sp>
            <p:sp>
              <p:nvSpPr>
                <p:cNvPr id="225" name="Freeform 277"/>
                <p:cNvSpPr>
                  <a:spLocks noChangeAspect="1" noEditPoints="1"/>
                </p:cNvSpPr>
                <p:nvPr/>
              </p:nvSpPr>
              <p:spPr bwMode="auto">
                <a:xfrm>
                  <a:off x="1654" y="3044"/>
                  <a:ext cx="87" cy="49"/>
                </a:xfrm>
                <a:custGeom>
                  <a:avLst/>
                  <a:gdLst/>
                  <a:ahLst/>
                  <a:cxnLst>
                    <a:cxn ang="0">
                      <a:pos x="57" y="4"/>
                    </a:cxn>
                    <a:cxn ang="0">
                      <a:pos x="68" y="0"/>
                    </a:cxn>
                    <a:cxn ang="0">
                      <a:pos x="79" y="11"/>
                    </a:cxn>
                    <a:cxn ang="0">
                      <a:pos x="87" y="26"/>
                    </a:cxn>
                    <a:cxn ang="0">
                      <a:pos x="68" y="34"/>
                    </a:cxn>
                    <a:cxn ang="0">
                      <a:pos x="61" y="26"/>
                    </a:cxn>
                    <a:cxn ang="0">
                      <a:pos x="57" y="19"/>
                    </a:cxn>
                    <a:cxn ang="0">
                      <a:pos x="53" y="15"/>
                    </a:cxn>
                    <a:cxn ang="0">
                      <a:pos x="57" y="4"/>
                    </a:cxn>
                    <a:cxn ang="0">
                      <a:pos x="57" y="4"/>
                    </a:cxn>
                    <a:cxn ang="0">
                      <a:pos x="8" y="19"/>
                    </a:cxn>
                    <a:cxn ang="0">
                      <a:pos x="46" y="7"/>
                    </a:cxn>
                    <a:cxn ang="0">
                      <a:pos x="57" y="19"/>
                    </a:cxn>
                    <a:cxn ang="0">
                      <a:pos x="64" y="34"/>
                    </a:cxn>
                    <a:cxn ang="0">
                      <a:pos x="23" y="49"/>
                    </a:cxn>
                    <a:cxn ang="0">
                      <a:pos x="0" y="34"/>
                    </a:cxn>
                    <a:cxn ang="0">
                      <a:pos x="8" y="19"/>
                    </a:cxn>
                    <a:cxn ang="0">
                      <a:pos x="8" y="19"/>
                    </a:cxn>
                  </a:cxnLst>
                  <a:rect l="0" t="0" r="r" b="b"/>
                  <a:pathLst>
                    <a:path w="87" h="49">
                      <a:moveTo>
                        <a:pt x="57" y="4"/>
                      </a:moveTo>
                      <a:lnTo>
                        <a:pt x="68" y="0"/>
                      </a:lnTo>
                      <a:lnTo>
                        <a:pt x="79" y="11"/>
                      </a:lnTo>
                      <a:lnTo>
                        <a:pt x="87" y="26"/>
                      </a:lnTo>
                      <a:lnTo>
                        <a:pt x="68" y="34"/>
                      </a:lnTo>
                      <a:lnTo>
                        <a:pt x="61" y="26"/>
                      </a:lnTo>
                      <a:lnTo>
                        <a:pt x="57" y="19"/>
                      </a:lnTo>
                      <a:lnTo>
                        <a:pt x="53" y="15"/>
                      </a:lnTo>
                      <a:lnTo>
                        <a:pt x="57" y="4"/>
                      </a:lnTo>
                      <a:lnTo>
                        <a:pt x="57" y="4"/>
                      </a:lnTo>
                      <a:close/>
                      <a:moveTo>
                        <a:pt x="8" y="19"/>
                      </a:moveTo>
                      <a:lnTo>
                        <a:pt x="46" y="7"/>
                      </a:lnTo>
                      <a:lnTo>
                        <a:pt x="57" y="19"/>
                      </a:lnTo>
                      <a:lnTo>
                        <a:pt x="64" y="34"/>
                      </a:lnTo>
                      <a:lnTo>
                        <a:pt x="23" y="49"/>
                      </a:lnTo>
                      <a:lnTo>
                        <a:pt x="0" y="34"/>
                      </a:lnTo>
                      <a:lnTo>
                        <a:pt x="8" y="19"/>
                      </a:lnTo>
                      <a:lnTo>
                        <a:pt x="8" y="19"/>
                      </a:lnTo>
                      <a:close/>
                    </a:path>
                  </a:pathLst>
                </a:custGeom>
                <a:solidFill>
                  <a:srgbClr val="F4F4D1"/>
                </a:solidFill>
                <a:ln w="9525">
                  <a:noFill/>
                  <a:round/>
                  <a:headEnd/>
                  <a:tailEnd/>
                </a:ln>
              </p:spPr>
              <p:txBody>
                <a:bodyPr/>
                <a:lstStyle/>
                <a:p>
                  <a:endParaRPr lang="en-US">
                    <a:solidFill>
                      <a:srgbClr val="FFFFFF"/>
                    </a:solidFill>
                  </a:endParaRPr>
                </a:p>
              </p:txBody>
            </p:sp>
            <p:sp>
              <p:nvSpPr>
                <p:cNvPr id="226" name="Freeform 278"/>
                <p:cNvSpPr>
                  <a:spLocks noChangeAspect="1"/>
                </p:cNvSpPr>
                <p:nvPr/>
              </p:nvSpPr>
              <p:spPr bwMode="auto">
                <a:xfrm>
                  <a:off x="1703" y="3044"/>
                  <a:ext cx="38" cy="34"/>
                </a:xfrm>
                <a:custGeom>
                  <a:avLst/>
                  <a:gdLst/>
                  <a:ahLst/>
                  <a:cxnLst>
                    <a:cxn ang="0">
                      <a:pos x="8" y="4"/>
                    </a:cxn>
                    <a:cxn ang="0">
                      <a:pos x="19" y="0"/>
                    </a:cxn>
                    <a:cxn ang="0">
                      <a:pos x="30" y="11"/>
                    </a:cxn>
                    <a:cxn ang="0">
                      <a:pos x="38" y="26"/>
                    </a:cxn>
                    <a:cxn ang="0">
                      <a:pos x="19" y="34"/>
                    </a:cxn>
                    <a:cxn ang="0">
                      <a:pos x="12" y="26"/>
                    </a:cxn>
                    <a:cxn ang="0">
                      <a:pos x="8" y="19"/>
                    </a:cxn>
                    <a:cxn ang="0">
                      <a:pos x="0" y="15"/>
                    </a:cxn>
                    <a:cxn ang="0">
                      <a:pos x="8" y="4"/>
                    </a:cxn>
                  </a:cxnLst>
                  <a:rect l="0" t="0" r="r" b="b"/>
                  <a:pathLst>
                    <a:path w="38" h="34">
                      <a:moveTo>
                        <a:pt x="8" y="4"/>
                      </a:moveTo>
                      <a:lnTo>
                        <a:pt x="19" y="0"/>
                      </a:lnTo>
                      <a:lnTo>
                        <a:pt x="30" y="11"/>
                      </a:lnTo>
                      <a:lnTo>
                        <a:pt x="38" y="26"/>
                      </a:lnTo>
                      <a:lnTo>
                        <a:pt x="19" y="34"/>
                      </a:lnTo>
                      <a:lnTo>
                        <a:pt x="12" y="26"/>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27" name="Freeform 279"/>
                <p:cNvSpPr>
                  <a:spLocks noChangeAspect="1"/>
                </p:cNvSpPr>
                <p:nvPr/>
              </p:nvSpPr>
              <p:spPr bwMode="auto">
                <a:xfrm>
                  <a:off x="1654" y="3051"/>
                  <a:ext cx="64" cy="42"/>
                </a:xfrm>
                <a:custGeom>
                  <a:avLst/>
                  <a:gdLst/>
                  <a:ahLst/>
                  <a:cxnLst>
                    <a:cxn ang="0">
                      <a:pos x="8" y="12"/>
                    </a:cxn>
                    <a:cxn ang="0">
                      <a:pos x="46" y="0"/>
                    </a:cxn>
                    <a:cxn ang="0">
                      <a:pos x="57" y="12"/>
                    </a:cxn>
                    <a:cxn ang="0">
                      <a:pos x="64" y="27"/>
                    </a:cxn>
                    <a:cxn ang="0">
                      <a:pos x="23" y="42"/>
                    </a:cxn>
                    <a:cxn ang="0">
                      <a:pos x="0" y="27"/>
                    </a:cxn>
                    <a:cxn ang="0">
                      <a:pos x="8" y="12"/>
                    </a:cxn>
                  </a:cxnLst>
                  <a:rect l="0" t="0" r="r" b="b"/>
                  <a:pathLst>
                    <a:path w="64" h="42">
                      <a:moveTo>
                        <a:pt x="8" y="12"/>
                      </a:moveTo>
                      <a:lnTo>
                        <a:pt x="46" y="0"/>
                      </a:lnTo>
                      <a:lnTo>
                        <a:pt x="57" y="12"/>
                      </a:lnTo>
                      <a:lnTo>
                        <a:pt x="64" y="27"/>
                      </a:lnTo>
                      <a:lnTo>
                        <a:pt x="23" y="42"/>
                      </a:lnTo>
                      <a:lnTo>
                        <a:pt x="0" y="27"/>
                      </a:lnTo>
                      <a:lnTo>
                        <a:pt x="8" y="12"/>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28" name="Freeform 280"/>
                <p:cNvSpPr>
                  <a:spLocks noChangeAspect="1" noEditPoints="1"/>
                </p:cNvSpPr>
                <p:nvPr/>
              </p:nvSpPr>
              <p:spPr bwMode="auto">
                <a:xfrm>
                  <a:off x="1654" y="3048"/>
                  <a:ext cx="68" cy="45"/>
                </a:xfrm>
                <a:custGeom>
                  <a:avLst/>
                  <a:gdLst/>
                  <a:ahLst/>
                  <a:cxnLst>
                    <a:cxn ang="0">
                      <a:pos x="68" y="11"/>
                    </a:cxn>
                    <a:cxn ang="0">
                      <a:pos x="68" y="30"/>
                    </a:cxn>
                    <a:cxn ang="0">
                      <a:pos x="61" y="22"/>
                    </a:cxn>
                    <a:cxn ang="0">
                      <a:pos x="57" y="15"/>
                    </a:cxn>
                    <a:cxn ang="0">
                      <a:pos x="53" y="11"/>
                    </a:cxn>
                    <a:cxn ang="0">
                      <a:pos x="57" y="0"/>
                    </a:cxn>
                    <a:cxn ang="0">
                      <a:pos x="68" y="11"/>
                    </a:cxn>
                    <a:cxn ang="0">
                      <a:pos x="68" y="11"/>
                    </a:cxn>
                    <a:cxn ang="0">
                      <a:pos x="19" y="26"/>
                    </a:cxn>
                    <a:cxn ang="0">
                      <a:pos x="19" y="45"/>
                    </a:cxn>
                    <a:cxn ang="0">
                      <a:pos x="0" y="30"/>
                    </a:cxn>
                    <a:cxn ang="0">
                      <a:pos x="8" y="19"/>
                    </a:cxn>
                    <a:cxn ang="0">
                      <a:pos x="19" y="26"/>
                    </a:cxn>
                    <a:cxn ang="0">
                      <a:pos x="19" y="26"/>
                    </a:cxn>
                  </a:cxnLst>
                  <a:rect l="0" t="0" r="r" b="b"/>
                  <a:pathLst>
                    <a:path w="68" h="45">
                      <a:moveTo>
                        <a:pt x="68" y="11"/>
                      </a:moveTo>
                      <a:lnTo>
                        <a:pt x="68" y="30"/>
                      </a:lnTo>
                      <a:lnTo>
                        <a:pt x="61" y="22"/>
                      </a:lnTo>
                      <a:lnTo>
                        <a:pt x="57" y="15"/>
                      </a:lnTo>
                      <a:lnTo>
                        <a:pt x="53" y="11"/>
                      </a:lnTo>
                      <a:lnTo>
                        <a:pt x="57" y="0"/>
                      </a:lnTo>
                      <a:lnTo>
                        <a:pt x="68" y="11"/>
                      </a:lnTo>
                      <a:lnTo>
                        <a:pt x="68" y="11"/>
                      </a:lnTo>
                      <a:close/>
                      <a:moveTo>
                        <a:pt x="19" y="26"/>
                      </a:moveTo>
                      <a:lnTo>
                        <a:pt x="19" y="45"/>
                      </a:lnTo>
                      <a:lnTo>
                        <a:pt x="0" y="30"/>
                      </a:lnTo>
                      <a:lnTo>
                        <a:pt x="8" y="19"/>
                      </a:lnTo>
                      <a:lnTo>
                        <a:pt x="19" y="26"/>
                      </a:lnTo>
                      <a:lnTo>
                        <a:pt x="19" y="26"/>
                      </a:lnTo>
                      <a:close/>
                    </a:path>
                  </a:pathLst>
                </a:custGeom>
                <a:solidFill>
                  <a:srgbClr val="E2E2BF"/>
                </a:solidFill>
                <a:ln w="9525">
                  <a:noFill/>
                  <a:round/>
                  <a:headEnd/>
                  <a:tailEnd/>
                </a:ln>
              </p:spPr>
              <p:txBody>
                <a:bodyPr/>
                <a:lstStyle/>
                <a:p>
                  <a:endParaRPr lang="en-US">
                    <a:solidFill>
                      <a:srgbClr val="FFFFFF"/>
                    </a:solidFill>
                  </a:endParaRPr>
                </a:p>
              </p:txBody>
            </p:sp>
            <p:sp>
              <p:nvSpPr>
                <p:cNvPr id="229" name="Freeform 281"/>
                <p:cNvSpPr>
                  <a:spLocks noChangeAspect="1" noEditPoints="1"/>
                </p:cNvSpPr>
                <p:nvPr/>
              </p:nvSpPr>
              <p:spPr bwMode="auto">
                <a:xfrm>
                  <a:off x="1606" y="2994"/>
                  <a:ext cx="127" cy="80"/>
                </a:xfrm>
                <a:custGeom>
                  <a:avLst/>
                  <a:gdLst/>
                  <a:ahLst/>
                  <a:cxnLst>
                    <a:cxn ang="0">
                      <a:pos x="116" y="65"/>
                    </a:cxn>
                    <a:cxn ang="0">
                      <a:pos x="116" y="54"/>
                    </a:cxn>
                    <a:cxn ang="0">
                      <a:pos x="105" y="54"/>
                    </a:cxn>
                    <a:cxn ang="0">
                      <a:pos x="67" y="80"/>
                    </a:cxn>
                    <a:cxn ang="0">
                      <a:pos x="94" y="61"/>
                    </a:cxn>
                    <a:cxn ang="0">
                      <a:pos x="56" y="73"/>
                    </a:cxn>
                    <a:cxn ang="0">
                      <a:pos x="97" y="46"/>
                    </a:cxn>
                    <a:cxn ang="0">
                      <a:pos x="97" y="35"/>
                    </a:cxn>
                    <a:cxn ang="0">
                      <a:pos x="86" y="38"/>
                    </a:cxn>
                    <a:cxn ang="0">
                      <a:pos x="75" y="54"/>
                    </a:cxn>
                    <a:cxn ang="0">
                      <a:pos x="75" y="42"/>
                    </a:cxn>
                    <a:cxn ang="0">
                      <a:pos x="64" y="46"/>
                    </a:cxn>
                    <a:cxn ang="0">
                      <a:pos x="48" y="65"/>
                    </a:cxn>
                    <a:cxn ang="0">
                      <a:pos x="48" y="50"/>
                    </a:cxn>
                    <a:cxn ang="0">
                      <a:pos x="37" y="54"/>
                    </a:cxn>
                    <a:cxn ang="0">
                      <a:pos x="79" y="31"/>
                    </a:cxn>
                    <a:cxn ang="0">
                      <a:pos x="79" y="16"/>
                    </a:cxn>
                    <a:cxn ang="0">
                      <a:pos x="67" y="19"/>
                    </a:cxn>
                    <a:cxn ang="0">
                      <a:pos x="52" y="38"/>
                    </a:cxn>
                    <a:cxn ang="0">
                      <a:pos x="56" y="23"/>
                    </a:cxn>
                    <a:cxn ang="0">
                      <a:pos x="45" y="27"/>
                    </a:cxn>
                    <a:cxn ang="0">
                      <a:pos x="30" y="46"/>
                    </a:cxn>
                    <a:cxn ang="0">
                      <a:pos x="30" y="35"/>
                    </a:cxn>
                    <a:cxn ang="0">
                      <a:pos x="18" y="35"/>
                    </a:cxn>
                    <a:cxn ang="0">
                      <a:pos x="60" y="12"/>
                    </a:cxn>
                    <a:cxn ang="0">
                      <a:pos x="60" y="0"/>
                    </a:cxn>
                    <a:cxn ang="0">
                      <a:pos x="48" y="4"/>
                    </a:cxn>
                    <a:cxn ang="0">
                      <a:pos x="33" y="19"/>
                    </a:cxn>
                    <a:cxn ang="0">
                      <a:pos x="37" y="8"/>
                    </a:cxn>
                    <a:cxn ang="0">
                      <a:pos x="26" y="12"/>
                    </a:cxn>
                    <a:cxn ang="0">
                      <a:pos x="11" y="31"/>
                    </a:cxn>
                    <a:cxn ang="0">
                      <a:pos x="11" y="16"/>
                    </a:cxn>
                    <a:cxn ang="0">
                      <a:pos x="0" y="19"/>
                    </a:cxn>
                  </a:cxnLst>
                  <a:rect l="0" t="0" r="r" b="b"/>
                  <a:pathLst>
                    <a:path w="127" h="80">
                      <a:moveTo>
                        <a:pt x="105" y="54"/>
                      </a:moveTo>
                      <a:lnTo>
                        <a:pt x="116" y="65"/>
                      </a:lnTo>
                      <a:lnTo>
                        <a:pt x="127" y="61"/>
                      </a:lnTo>
                      <a:lnTo>
                        <a:pt x="116" y="54"/>
                      </a:lnTo>
                      <a:lnTo>
                        <a:pt x="105" y="54"/>
                      </a:lnTo>
                      <a:lnTo>
                        <a:pt x="105" y="54"/>
                      </a:lnTo>
                      <a:close/>
                      <a:moveTo>
                        <a:pt x="56" y="73"/>
                      </a:moveTo>
                      <a:lnTo>
                        <a:pt x="67" y="80"/>
                      </a:lnTo>
                      <a:lnTo>
                        <a:pt x="105" y="69"/>
                      </a:lnTo>
                      <a:lnTo>
                        <a:pt x="94" y="61"/>
                      </a:lnTo>
                      <a:lnTo>
                        <a:pt x="56" y="73"/>
                      </a:lnTo>
                      <a:lnTo>
                        <a:pt x="56" y="73"/>
                      </a:lnTo>
                      <a:close/>
                      <a:moveTo>
                        <a:pt x="86" y="38"/>
                      </a:moveTo>
                      <a:lnTo>
                        <a:pt x="97" y="46"/>
                      </a:lnTo>
                      <a:lnTo>
                        <a:pt x="109" y="42"/>
                      </a:lnTo>
                      <a:lnTo>
                        <a:pt x="97" y="35"/>
                      </a:lnTo>
                      <a:lnTo>
                        <a:pt x="86" y="38"/>
                      </a:lnTo>
                      <a:lnTo>
                        <a:pt x="86" y="38"/>
                      </a:lnTo>
                      <a:close/>
                      <a:moveTo>
                        <a:pt x="64" y="46"/>
                      </a:moveTo>
                      <a:lnTo>
                        <a:pt x="75" y="54"/>
                      </a:lnTo>
                      <a:lnTo>
                        <a:pt x="86" y="54"/>
                      </a:lnTo>
                      <a:lnTo>
                        <a:pt x="75" y="42"/>
                      </a:lnTo>
                      <a:lnTo>
                        <a:pt x="64" y="46"/>
                      </a:lnTo>
                      <a:lnTo>
                        <a:pt x="64" y="46"/>
                      </a:lnTo>
                      <a:close/>
                      <a:moveTo>
                        <a:pt x="37" y="54"/>
                      </a:moveTo>
                      <a:lnTo>
                        <a:pt x="48" y="65"/>
                      </a:lnTo>
                      <a:lnTo>
                        <a:pt x="60" y="61"/>
                      </a:lnTo>
                      <a:lnTo>
                        <a:pt x="48" y="50"/>
                      </a:lnTo>
                      <a:lnTo>
                        <a:pt x="37" y="54"/>
                      </a:lnTo>
                      <a:lnTo>
                        <a:pt x="37" y="54"/>
                      </a:lnTo>
                      <a:close/>
                      <a:moveTo>
                        <a:pt x="67" y="19"/>
                      </a:moveTo>
                      <a:lnTo>
                        <a:pt x="79" y="31"/>
                      </a:lnTo>
                      <a:lnTo>
                        <a:pt x="90" y="27"/>
                      </a:lnTo>
                      <a:lnTo>
                        <a:pt x="79" y="16"/>
                      </a:lnTo>
                      <a:lnTo>
                        <a:pt x="67" y="19"/>
                      </a:lnTo>
                      <a:lnTo>
                        <a:pt x="67" y="19"/>
                      </a:lnTo>
                      <a:close/>
                      <a:moveTo>
                        <a:pt x="45" y="27"/>
                      </a:moveTo>
                      <a:lnTo>
                        <a:pt x="52" y="38"/>
                      </a:lnTo>
                      <a:lnTo>
                        <a:pt x="67" y="35"/>
                      </a:lnTo>
                      <a:lnTo>
                        <a:pt x="56" y="23"/>
                      </a:lnTo>
                      <a:lnTo>
                        <a:pt x="45" y="27"/>
                      </a:lnTo>
                      <a:lnTo>
                        <a:pt x="45" y="27"/>
                      </a:lnTo>
                      <a:close/>
                      <a:moveTo>
                        <a:pt x="18" y="35"/>
                      </a:moveTo>
                      <a:lnTo>
                        <a:pt x="30" y="46"/>
                      </a:lnTo>
                      <a:lnTo>
                        <a:pt x="41" y="42"/>
                      </a:lnTo>
                      <a:lnTo>
                        <a:pt x="30" y="35"/>
                      </a:lnTo>
                      <a:lnTo>
                        <a:pt x="18" y="35"/>
                      </a:lnTo>
                      <a:lnTo>
                        <a:pt x="18" y="35"/>
                      </a:lnTo>
                      <a:close/>
                      <a:moveTo>
                        <a:pt x="48" y="4"/>
                      </a:moveTo>
                      <a:lnTo>
                        <a:pt x="60" y="12"/>
                      </a:lnTo>
                      <a:lnTo>
                        <a:pt x="71" y="8"/>
                      </a:lnTo>
                      <a:lnTo>
                        <a:pt x="60" y="0"/>
                      </a:lnTo>
                      <a:lnTo>
                        <a:pt x="48" y="4"/>
                      </a:lnTo>
                      <a:lnTo>
                        <a:pt x="48" y="4"/>
                      </a:lnTo>
                      <a:close/>
                      <a:moveTo>
                        <a:pt x="26" y="12"/>
                      </a:moveTo>
                      <a:lnTo>
                        <a:pt x="33" y="19"/>
                      </a:lnTo>
                      <a:lnTo>
                        <a:pt x="48" y="16"/>
                      </a:lnTo>
                      <a:lnTo>
                        <a:pt x="37" y="8"/>
                      </a:lnTo>
                      <a:lnTo>
                        <a:pt x="26" y="12"/>
                      </a:lnTo>
                      <a:lnTo>
                        <a:pt x="26" y="12"/>
                      </a:lnTo>
                      <a:close/>
                      <a:moveTo>
                        <a:pt x="0" y="19"/>
                      </a:moveTo>
                      <a:lnTo>
                        <a:pt x="11" y="31"/>
                      </a:lnTo>
                      <a:lnTo>
                        <a:pt x="22" y="27"/>
                      </a:lnTo>
                      <a:lnTo>
                        <a:pt x="11" y="16"/>
                      </a:lnTo>
                      <a:lnTo>
                        <a:pt x="0" y="19"/>
                      </a:lnTo>
                      <a:lnTo>
                        <a:pt x="0" y="19"/>
                      </a:lnTo>
                      <a:close/>
                    </a:path>
                  </a:pathLst>
                </a:custGeom>
                <a:solidFill>
                  <a:srgbClr val="FCFCD8"/>
                </a:solidFill>
                <a:ln w="9525">
                  <a:noFill/>
                  <a:round/>
                  <a:headEnd/>
                  <a:tailEnd/>
                </a:ln>
              </p:spPr>
              <p:txBody>
                <a:bodyPr/>
                <a:lstStyle/>
                <a:p>
                  <a:endParaRPr lang="en-US">
                    <a:solidFill>
                      <a:srgbClr val="FFFFFF"/>
                    </a:solidFill>
                  </a:endParaRPr>
                </a:p>
              </p:txBody>
            </p:sp>
            <p:sp>
              <p:nvSpPr>
                <p:cNvPr id="230" name="Freeform 282"/>
                <p:cNvSpPr>
                  <a:spLocks noChangeAspect="1" noEditPoints="1"/>
                </p:cNvSpPr>
                <p:nvPr/>
              </p:nvSpPr>
              <p:spPr bwMode="auto">
                <a:xfrm>
                  <a:off x="1489" y="3006"/>
                  <a:ext cx="86" cy="49"/>
                </a:xfrm>
                <a:custGeom>
                  <a:avLst/>
                  <a:gdLst/>
                  <a:ahLst/>
                  <a:cxnLst>
                    <a:cxn ang="0">
                      <a:pos x="56" y="4"/>
                    </a:cxn>
                    <a:cxn ang="0">
                      <a:pos x="68" y="0"/>
                    </a:cxn>
                    <a:cxn ang="0">
                      <a:pos x="79" y="11"/>
                    </a:cxn>
                    <a:cxn ang="0">
                      <a:pos x="86" y="26"/>
                    </a:cxn>
                    <a:cxn ang="0">
                      <a:pos x="68" y="34"/>
                    </a:cxn>
                    <a:cxn ang="0">
                      <a:pos x="56" y="26"/>
                    </a:cxn>
                    <a:cxn ang="0">
                      <a:pos x="56" y="19"/>
                    </a:cxn>
                    <a:cxn ang="0">
                      <a:pos x="49" y="15"/>
                    </a:cxn>
                    <a:cxn ang="0">
                      <a:pos x="56" y="4"/>
                    </a:cxn>
                    <a:cxn ang="0">
                      <a:pos x="56" y="4"/>
                    </a:cxn>
                    <a:cxn ang="0">
                      <a:pos x="30" y="11"/>
                    </a:cxn>
                    <a:cxn ang="0">
                      <a:pos x="41" y="7"/>
                    </a:cxn>
                    <a:cxn ang="0">
                      <a:pos x="56" y="19"/>
                    </a:cxn>
                    <a:cxn ang="0">
                      <a:pos x="64" y="34"/>
                    </a:cxn>
                    <a:cxn ang="0">
                      <a:pos x="41" y="42"/>
                    </a:cxn>
                    <a:cxn ang="0">
                      <a:pos x="34" y="30"/>
                    </a:cxn>
                    <a:cxn ang="0">
                      <a:pos x="30" y="26"/>
                    </a:cxn>
                    <a:cxn ang="0">
                      <a:pos x="26" y="23"/>
                    </a:cxn>
                    <a:cxn ang="0">
                      <a:pos x="30" y="11"/>
                    </a:cxn>
                    <a:cxn ang="0">
                      <a:pos x="30" y="11"/>
                    </a:cxn>
                    <a:cxn ang="0">
                      <a:pos x="7" y="19"/>
                    </a:cxn>
                    <a:cxn ang="0">
                      <a:pos x="19" y="15"/>
                    </a:cxn>
                    <a:cxn ang="0">
                      <a:pos x="30" y="26"/>
                    </a:cxn>
                    <a:cxn ang="0">
                      <a:pos x="37" y="42"/>
                    </a:cxn>
                    <a:cxn ang="0">
                      <a:pos x="19" y="49"/>
                    </a:cxn>
                    <a:cxn ang="0">
                      <a:pos x="0" y="30"/>
                    </a:cxn>
                    <a:cxn ang="0">
                      <a:pos x="7" y="19"/>
                    </a:cxn>
                    <a:cxn ang="0">
                      <a:pos x="7" y="19"/>
                    </a:cxn>
                  </a:cxnLst>
                  <a:rect l="0" t="0" r="r" b="b"/>
                  <a:pathLst>
                    <a:path w="86" h="49">
                      <a:moveTo>
                        <a:pt x="56" y="4"/>
                      </a:moveTo>
                      <a:lnTo>
                        <a:pt x="68" y="0"/>
                      </a:lnTo>
                      <a:lnTo>
                        <a:pt x="79" y="11"/>
                      </a:lnTo>
                      <a:lnTo>
                        <a:pt x="86" y="26"/>
                      </a:lnTo>
                      <a:lnTo>
                        <a:pt x="68" y="34"/>
                      </a:lnTo>
                      <a:lnTo>
                        <a:pt x="56" y="26"/>
                      </a:lnTo>
                      <a:lnTo>
                        <a:pt x="56" y="19"/>
                      </a:lnTo>
                      <a:lnTo>
                        <a:pt x="49" y="15"/>
                      </a:lnTo>
                      <a:lnTo>
                        <a:pt x="56" y="4"/>
                      </a:lnTo>
                      <a:lnTo>
                        <a:pt x="56" y="4"/>
                      </a:lnTo>
                      <a:close/>
                      <a:moveTo>
                        <a:pt x="30" y="11"/>
                      </a:moveTo>
                      <a:lnTo>
                        <a:pt x="41" y="7"/>
                      </a:lnTo>
                      <a:lnTo>
                        <a:pt x="56" y="19"/>
                      </a:lnTo>
                      <a:lnTo>
                        <a:pt x="64" y="34"/>
                      </a:lnTo>
                      <a:lnTo>
                        <a:pt x="41" y="42"/>
                      </a:lnTo>
                      <a:lnTo>
                        <a:pt x="34" y="30"/>
                      </a:lnTo>
                      <a:lnTo>
                        <a:pt x="30" y="26"/>
                      </a:lnTo>
                      <a:lnTo>
                        <a:pt x="26" y="23"/>
                      </a:lnTo>
                      <a:lnTo>
                        <a:pt x="30" y="11"/>
                      </a:lnTo>
                      <a:lnTo>
                        <a:pt x="30" y="11"/>
                      </a:lnTo>
                      <a:close/>
                      <a:moveTo>
                        <a:pt x="7" y="19"/>
                      </a:moveTo>
                      <a:lnTo>
                        <a:pt x="19" y="15"/>
                      </a:lnTo>
                      <a:lnTo>
                        <a:pt x="30" y="26"/>
                      </a:lnTo>
                      <a:lnTo>
                        <a:pt x="37" y="42"/>
                      </a:lnTo>
                      <a:lnTo>
                        <a:pt x="19" y="49"/>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231" name="Freeform 283"/>
                <p:cNvSpPr>
                  <a:spLocks noChangeAspect="1"/>
                </p:cNvSpPr>
                <p:nvPr/>
              </p:nvSpPr>
              <p:spPr bwMode="auto">
                <a:xfrm>
                  <a:off x="1538" y="3006"/>
                  <a:ext cx="37" cy="34"/>
                </a:xfrm>
                <a:custGeom>
                  <a:avLst/>
                  <a:gdLst/>
                  <a:ahLst/>
                  <a:cxnLst>
                    <a:cxn ang="0">
                      <a:pos x="7" y="4"/>
                    </a:cxn>
                    <a:cxn ang="0">
                      <a:pos x="19" y="0"/>
                    </a:cxn>
                    <a:cxn ang="0">
                      <a:pos x="30" y="11"/>
                    </a:cxn>
                    <a:cxn ang="0">
                      <a:pos x="37" y="26"/>
                    </a:cxn>
                    <a:cxn ang="0">
                      <a:pos x="15" y="34"/>
                    </a:cxn>
                    <a:cxn ang="0">
                      <a:pos x="7" y="26"/>
                    </a:cxn>
                    <a:cxn ang="0">
                      <a:pos x="4" y="19"/>
                    </a:cxn>
                    <a:cxn ang="0">
                      <a:pos x="0" y="15"/>
                    </a:cxn>
                    <a:cxn ang="0">
                      <a:pos x="7" y="4"/>
                    </a:cxn>
                  </a:cxnLst>
                  <a:rect l="0" t="0" r="r" b="b"/>
                  <a:pathLst>
                    <a:path w="37" h="34">
                      <a:moveTo>
                        <a:pt x="7" y="4"/>
                      </a:moveTo>
                      <a:lnTo>
                        <a:pt x="19" y="0"/>
                      </a:lnTo>
                      <a:lnTo>
                        <a:pt x="30" y="11"/>
                      </a:lnTo>
                      <a:lnTo>
                        <a:pt x="37" y="26"/>
                      </a:lnTo>
                      <a:lnTo>
                        <a:pt x="15" y="34"/>
                      </a:lnTo>
                      <a:lnTo>
                        <a:pt x="7" y="26"/>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2" name="Freeform 284"/>
                <p:cNvSpPr>
                  <a:spLocks noChangeAspect="1"/>
                </p:cNvSpPr>
                <p:nvPr/>
              </p:nvSpPr>
              <p:spPr bwMode="auto">
                <a:xfrm>
                  <a:off x="1515" y="3013"/>
                  <a:ext cx="38" cy="35"/>
                </a:xfrm>
                <a:custGeom>
                  <a:avLst/>
                  <a:gdLst/>
                  <a:ahLst/>
                  <a:cxnLst>
                    <a:cxn ang="0">
                      <a:pos x="4" y="4"/>
                    </a:cxn>
                    <a:cxn ang="0">
                      <a:pos x="15" y="0"/>
                    </a:cxn>
                    <a:cxn ang="0">
                      <a:pos x="30" y="12"/>
                    </a:cxn>
                    <a:cxn ang="0">
                      <a:pos x="38" y="27"/>
                    </a:cxn>
                    <a:cxn ang="0">
                      <a:pos x="15" y="35"/>
                    </a:cxn>
                    <a:cxn ang="0">
                      <a:pos x="8" y="23"/>
                    </a:cxn>
                    <a:cxn ang="0">
                      <a:pos x="4" y="19"/>
                    </a:cxn>
                    <a:cxn ang="0">
                      <a:pos x="0" y="16"/>
                    </a:cxn>
                    <a:cxn ang="0">
                      <a:pos x="4" y="4"/>
                    </a:cxn>
                  </a:cxnLst>
                  <a:rect l="0" t="0" r="r" b="b"/>
                  <a:pathLst>
                    <a:path w="38" h="35">
                      <a:moveTo>
                        <a:pt x="4" y="4"/>
                      </a:moveTo>
                      <a:lnTo>
                        <a:pt x="15" y="0"/>
                      </a:lnTo>
                      <a:lnTo>
                        <a:pt x="30" y="12"/>
                      </a:lnTo>
                      <a:lnTo>
                        <a:pt x="38" y="27"/>
                      </a:lnTo>
                      <a:lnTo>
                        <a:pt x="15" y="35"/>
                      </a:lnTo>
                      <a:lnTo>
                        <a:pt x="8" y="23"/>
                      </a:lnTo>
                      <a:lnTo>
                        <a:pt x="4" y="19"/>
                      </a:lnTo>
                      <a:lnTo>
                        <a:pt x="0" y="16"/>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3" name="Freeform 285"/>
                <p:cNvSpPr>
                  <a:spLocks noChangeAspect="1"/>
                </p:cNvSpPr>
                <p:nvPr/>
              </p:nvSpPr>
              <p:spPr bwMode="auto">
                <a:xfrm>
                  <a:off x="1489" y="3021"/>
                  <a:ext cx="37" cy="34"/>
                </a:xfrm>
                <a:custGeom>
                  <a:avLst/>
                  <a:gdLst/>
                  <a:ahLst/>
                  <a:cxnLst>
                    <a:cxn ang="0">
                      <a:pos x="7" y="4"/>
                    </a:cxn>
                    <a:cxn ang="0">
                      <a:pos x="19" y="0"/>
                    </a:cxn>
                    <a:cxn ang="0">
                      <a:pos x="30" y="11"/>
                    </a:cxn>
                    <a:cxn ang="0">
                      <a:pos x="37" y="27"/>
                    </a:cxn>
                    <a:cxn ang="0">
                      <a:pos x="19" y="34"/>
                    </a:cxn>
                    <a:cxn ang="0">
                      <a:pos x="0" y="15"/>
                    </a:cxn>
                    <a:cxn ang="0">
                      <a:pos x="7" y="4"/>
                    </a:cxn>
                  </a:cxnLst>
                  <a:rect l="0" t="0" r="r" b="b"/>
                  <a:pathLst>
                    <a:path w="37" h="34">
                      <a:moveTo>
                        <a:pt x="7" y="4"/>
                      </a:moveTo>
                      <a:lnTo>
                        <a:pt x="19" y="0"/>
                      </a:lnTo>
                      <a:lnTo>
                        <a:pt x="30" y="11"/>
                      </a:lnTo>
                      <a:lnTo>
                        <a:pt x="37" y="27"/>
                      </a:lnTo>
                      <a:lnTo>
                        <a:pt x="19" y="34"/>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4" name="Freeform 286"/>
                <p:cNvSpPr>
                  <a:spLocks noChangeAspect="1" noEditPoints="1"/>
                </p:cNvSpPr>
                <p:nvPr/>
              </p:nvSpPr>
              <p:spPr bwMode="auto">
                <a:xfrm>
                  <a:off x="1489" y="3010"/>
                  <a:ext cx="64" cy="45"/>
                </a:xfrm>
                <a:custGeom>
                  <a:avLst/>
                  <a:gdLst/>
                  <a:ahLst/>
                  <a:cxnLst>
                    <a:cxn ang="0">
                      <a:pos x="64" y="11"/>
                    </a:cxn>
                    <a:cxn ang="0">
                      <a:pos x="64" y="30"/>
                    </a:cxn>
                    <a:cxn ang="0">
                      <a:pos x="56" y="22"/>
                    </a:cxn>
                    <a:cxn ang="0">
                      <a:pos x="53" y="15"/>
                    </a:cxn>
                    <a:cxn ang="0">
                      <a:pos x="49" y="11"/>
                    </a:cxn>
                    <a:cxn ang="0">
                      <a:pos x="56" y="0"/>
                    </a:cxn>
                    <a:cxn ang="0">
                      <a:pos x="64" y="11"/>
                    </a:cxn>
                    <a:cxn ang="0">
                      <a:pos x="64" y="11"/>
                    </a:cxn>
                    <a:cxn ang="0">
                      <a:pos x="41" y="19"/>
                    </a:cxn>
                    <a:cxn ang="0">
                      <a:pos x="41" y="38"/>
                    </a:cxn>
                    <a:cxn ang="0">
                      <a:pos x="34" y="30"/>
                    </a:cxn>
                    <a:cxn ang="0">
                      <a:pos x="30" y="22"/>
                    </a:cxn>
                    <a:cxn ang="0">
                      <a:pos x="26" y="19"/>
                    </a:cxn>
                    <a:cxn ang="0">
                      <a:pos x="30" y="7"/>
                    </a:cxn>
                    <a:cxn ang="0">
                      <a:pos x="41" y="19"/>
                    </a:cxn>
                    <a:cxn ang="0">
                      <a:pos x="41" y="19"/>
                    </a:cxn>
                    <a:cxn ang="0">
                      <a:pos x="19" y="26"/>
                    </a:cxn>
                    <a:cxn ang="0">
                      <a:pos x="19" y="45"/>
                    </a:cxn>
                    <a:cxn ang="0">
                      <a:pos x="0" y="30"/>
                    </a:cxn>
                    <a:cxn ang="0">
                      <a:pos x="7" y="19"/>
                    </a:cxn>
                    <a:cxn ang="0">
                      <a:pos x="19" y="26"/>
                    </a:cxn>
                    <a:cxn ang="0">
                      <a:pos x="19" y="26"/>
                    </a:cxn>
                  </a:cxnLst>
                  <a:rect l="0" t="0" r="r" b="b"/>
                  <a:pathLst>
                    <a:path w="64" h="45">
                      <a:moveTo>
                        <a:pt x="64" y="11"/>
                      </a:moveTo>
                      <a:lnTo>
                        <a:pt x="64" y="30"/>
                      </a:lnTo>
                      <a:lnTo>
                        <a:pt x="56" y="22"/>
                      </a:lnTo>
                      <a:lnTo>
                        <a:pt x="53" y="15"/>
                      </a:lnTo>
                      <a:lnTo>
                        <a:pt x="49" y="11"/>
                      </a:lnTo>
                      <a:lnTo>
                        <a:pt x="56" y="0"/>
                      </a:lnTo>
                      <a:lnTo>
                        <a:pt x="64" y="11"/>
                      </a:lnTo>
                      <a:lnTo>
                        <a:pt x="64" y="11"/>
                      </a:lnTo>
                      <a:close/>
                      <a:moveTo>
                        <a:pt x="41" y="19"/>
                      </a:moveTo>
                      <a:lnTo>
                        <a:pt x="41" y="38"/>
                      </a:lnTo>
                      <a:lnTo>
                        <a:pt x="34" y="30"/>
                      </a:lnTo>
                      <a:lnTo>
                        <a:pt x="30" y="22"/>
                      </a:lnTo>
                      <a:lnTo>
                        <a:pt x="26" y="19"/>
                      </a:lnTo>
                      <a:lnTo>
                        <a:pt x="30" y="7"/>
                      </a:lnTo>
                      <a:lnTo>
                        <a:pt x="41" y="19"/>
                      </a:lnTo>
                      <a:lnTo>
                        <a:pt x="41" y="19"/>
                      </a:lnTo>
                      <a:close/>
                      <a:moveTo>
                        <a:pt x="19" y="26"/>
                      </a:moveTo>
                      <a:lnTo>
                        <a:pt x="19" y="45"/>
                      </a:lnTo>
                      <a:lnTo>
                        <a:pt x="0" y="30"/>
                      </a:lnTo>
                      <a:lnTo>
                        <a:pt x="7" y="19"/>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235" name="Freeform 287"/>
                <p:cNvSpPr>
                  <a:spLocks noChangeAspect="1" noEditPoints="1"/>
                </p:cNvSpPr>
                <p:nvPr/>
              </p:nvSpPr>
              <p:spPr bwMode="auto">
                <a:xfrm>
                  <a:off x="1508" y="3025"/>
                  <a:ext cx="86" cy="45"/>
                </a:xfrm>
                <a:custGeom>
                  <a:avLst/>
                  <a:gdLst/>
                  <a:ahLst/>
                  <a:cxnLst>
                    <a:cxn ang="0">
                      <a:pos x="52" y="4"/>
                    </a:cxn>
                    <a:cxn ang="0">
                      <a:pos x="64" y="0"/>
                    </a:cxn>
                    <a:cxn ang="0">
                      <a:pos x="79" y="7"/>
                    </a:cxn>
                    <a:cxn ang="0">
                      <a:pos x="86" y="26"/>
                    </a:cxn>
                    <a:cxn ang="0">
                      <a:pos x="64" y="30"/>
                    </a:cxn>
                    <a:cxn ang="0">
                      <a:pos x="56" y="23"/>
                    </a:cxn>
                    <a:cxn ang="0">
                      <a:pos x="52" y="15"/>
                    </a:cxn>
                    <a:cxn ang="0">
                      <a:pos x="49" y="11"/>
                    </a:cxn>
                    <a:cxn ang="0">
                      <a:pos x="52" y="4"/>
                    </a:cxn>
                    <a:cxn ang="0">
                      <a:pos x="52" y="4"/>
                    </a:cxn>
                    <a:cxn ang="0">
                      <a:pos x="30" y="11"/>
                    </a:cxn>
                    <a:cxn ang="0">
                      <a:pos x="41" y="7"/>
                    </a:cxn>
                    <a:cxn ang="0">
                      <a:pos x="52" y="15"/>
                    </a:cxn>
                    <a:cxn ang="0">
                      <a:pos x="60" y="34"/>
                    </a:cxn>
                    <a:cxn ang="0">
                      <a:pos x="41" y="38"/>
                    </a:cxn>
                    <a:cxn ang="0">
                      <a:pos x="34" y="30"/>
                    </a:cxn>
                    <a:cxn ang="0">
                      <a:pos x="30" y="23"/>
                    </a:cxn>
                    <a:cxn ang="0">
                      <a:pos x="26" y="19"/>
                    </a:cxn>
                    <a:cxn ang="0">
                      <a:pos x="30" y="11"/>
                    </a:cxn>
                    <a:cxn ang="0">
                      <a:pos x="30" y="11"/>
                    </a:cxn>
                    <a:cxn ang="0">
                      <a:pos x="7" y="19"/>
                    </a:cxn>
                    <a:cxn ang="0">
                      <a:pos x="18" y="15"/>
                    </a:cxn>
                    <a:cxn ang="0">
                      <a:pos x="30" y="23"/>
                    </a:cxn>
                    <a:cxn ang="0">
                      <a:pos x="37" y="42"/>
                    </a:cxn>
                    <a:cxn ang="0">
                      <a:pos x="18" y="45"/>
                    </a:cxn>
                    <a:cxn ang="0">
                      <a:pos x="0" y="30"/>
                    </a:cxn>
                    <a:cxn ang="0">
                      <a:pos x="7" y="19"/>
                    </a:cxn>
                    <a:cxn ang="0">
                      <a:pos x="7" y="19"/>
                    </a:cxn>
                  </a:cxnLst>
                  <a:rect l="0" t="0" r="r" b="b"/>
                  <a:pathLst>
                    <a:path w="86" h="45">
                      <a:moveTo>
                        <a:pt x="52" y="4"/>
                      </a:moveTo>
                      <a:lnTo>
                        <a:pt x="64" y="0"/>
                      </a:lnTo>
                      <a:lnTo>
                        <a:pt x="79" y="7"/>
                      </a:lnTo>
                      <a:lnTo>
                        <a:pt x="86" y="26"/>
                      </a:lnTo>
                      <a:lnTo>
                        <a:pt x="64" y="30"/>
                      </a:lnTo>
                      <a:lnTo>
                        <a:pt x="56" y="23"/>
                      </a:lnTo>
                      <a:lnTo>
                        <a:pt x="52" y="15"/>
                      </a:lnTo>
                      <a:lnTo>
                        <a:pt x="49" y="11"/>
                      </a:lnTo>
                      <a:lnTo>
                        <a:pt x="52" y="4"/>
                      </a:lnTo>
                      <a:lnTo>
                        <a:pt x="52" y="4"/>
                      </a:lnTo>
                      <a:close/>
                      <a:moveTo>
                        <a:pt x="30" y="11"/>
                      </a:moveTo>
                      <a:lnTo>
                        <a:pt x="41" y="7"/>
                      </a:lnTo>
                      <a:lnTo>
                        <a:pt x="52" y="15"/>
                      </a:lnTo>
                      <a:lnTo>
                        <a:pt x="60" y="34"/>
                      </a:lnTo>
                      <a:lnTo>
                        <a:pt x="41" y="38"/>
                      </a:lnTo>
                      <a:lnTo>
                        <a:pt x="34" y="30"/>
                      </a:lnTo>
                      <a:lnTo>
                        <a:pt x="30" y="23"/>
                      </a:lnTo>
                      <a:lnTo>
                        <a:pt x="26" y="19"/>
                      </a:lnTo>
                      <a:lnTo>
                        <a:pt x="30" y="11"/>
                      </a:lnTo>
                      <a:lnTo>
                        <a:pt x="30" y="11"/>
                      </a:lnTo>
                      <a:close/>
                      <a:moveTo>
                        <a:pt x="7" y="19"/>
                      </a:moveTo>
                      <a:lnTo>
                        <a:pt x="18" y="15"/>
                      </a:lnTo>
                      <a:lnTo>
                        <a:pt x="30" y="23"/>
                      </a:lnTo>
                      <a:lnTo>
                        <a:pt x="37" y="42"/>
                      </a:lnTo>
                      <a:lnTo>
                        <a:pt x="18" y="45"/>
                      </a:lnTo>
                      <a:lnTo>
                        <a:pt x="0" y="30"/>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236" name="Freeform 288"/>
                <p:cNvSpPr>
                  <a:spLocks noChangeAspect="1"/>
                </p:cNvSpPr>
                <p:nvPr/>
              </p:nvSpPr>
              <p:spPr bwMode="auto">
                <a:xfrm>
                  <a:off x="1557" y="3025"/>
                  <a:ext cx="37" cy="30"/>
                </a:xfrm>
                <a:custGeom>
                  <a:avLst/>
                  <a:gdLst/>
                  <a:ahLst/>
                  <a:cxnLst>
                    <a:cxn ang="0">
                      <a:pos x="3" y="4"/>
                    </a:cxn>
                    <a:cxn ang="0">
                      <a:pos x="15" y="0"/>
                    </a:cxn>
                    <a:cxn ang="0">
                      <a:pos x="30" y="7"/>
                    </a:cxn>
                    <a:cxn ang="0">
                      <a:pos x="37" y="26"/>
                    </a:cxn>
                    <a:cxn ang="0">
                      <a:pos x="15" y="30"/>
                    </a:cxn>
                    <a:cxn ang="0">
                      <a:pos x="7" y="23"/>
                    </a:cxn>
                    <a:cxn ang="0">
                      <a:pos x="3" y="15"/>
                    </a:cxn>
                    <a:cxn ang="0">
                      <a:pos x="0" y="11"/>
                    </a:cxn>
                    <a:cxn ang="0">
                      <a:pos x="3" y="4"/>
                    </a:cxn>
                  </a:cxnLst>
                  <a:rect l="0" t="0" r="r" b="b"/>
                  <a:pathLst>
                    <a:path w="37" h="30">
                      <a:moveTo>
                        <a:pt x="3" y="4"/>
                      </a:moveTo>
                      <a:lnTo>
                        <a:pt x="15" y="0"/>
                      </a:lnTo>
                      <a:lnTo>
                        <a:pt x="30" y="7"/>
                      </a:lnTo>
                      <a:lnTo>
                        <a:pt x="37" y="26"/>
                      </a:lnTo>
                      <a:lnTo>
                        <a:pt x="15" y="30"/>
                      </a:lnTo>
                      <a:lnTo>
                        <a:pt x="7" y="23"/>
                      </a:lnTo>
                      <a:lnTo>
                        <a:pt x="3" y="15"/>
                      </a:lnTo>
                      <a:lnTo>
                        <a:pt x="0" y="11"/>
                      </a:lnTo>
                      <a:lnTo>
                        <a:pt x="3"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7" name="Freeform 289"/>
                <p:cNvSpPr>
                  <a:spLocks noChangeAspect="1"/>
                </p:cNvSpPr>
                <p:nvPr/>
              </p:nvSpPr>
              <p:spPr bwMode="auto">
                <a:xfrm>
                  <a:off x="1534" y="3032"/>
                  <a:ext cx="38" cy="31"/>
                </a:xfrm>
                <a:custGeom>
                  <a:avLst/>
                  <a:gdLst/>
                  <a:ahLst/>
                  <a:cxnLst>
                    <a:cxn ang="0">
                      <a:pos x="4" y="4"/>
                    </a:cxn>
                    <a:cxn ang="0">
                      <a:pos x="15" y="0"/>
                    </a:cxn>
                    <a:cxn ang="0">
                      <a:pos x="26" y="8"/>
                    </a:cxn>
                    <a:cxn ang="0">
                      <a:pos x="38" y="27"/>
                    </a:cxn>
                    <a:cxn ang="0">
                      <a:pos x="15" y="31"/>
                    </a:cxn>
                    <a:cxn ang="0">
                      <a:pos x="8" y="23"/>
                    </a:cxn>
                    <a:cxn ang="0">
                      <a:pos x="4" y="16"/>
                    </a:cxn>
                    <a:cxn ang="0">
                      <a:pos x="0" y="12"/>
                    </a:cxn>
                    <a:cxn ang="0">
                      <a:pos x="4" y="4"/>
                    </a:cxn>
                  </a:cxnLst>
                  <a:rect l="0" t="0" r="r" b="b"/>
                  <a:pathLst>
                    <a:path w="38" h="31">
                      <a:moveTo>
                        <a:pt x="4" y="4"/>
                      </a:moveTo>
                      <a:lnTo>
                        <a:pt x="15" y="0"/>
                      </a:lnTo>
                      <a:lnTo>
                        <a:pt x="26" y="8"/>
                      </a:lnTo>
                      <a:lnTo>
                        <a:pt x="38" y="27"/>
                      </a:lnTo>
                      <a:lnTo>
                        <a:pt x="15" y="31"/>
                      </a:lnTo>
                      <a:lnTo>
                        <a:pt x="8"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8" name="Freeform 290"/>
                <p:cNvSpPr>
                  <a:spLocks noChangeAspect="1"/>
                </p:cNvSpPr>
                <p:nvPr/>
              </p:nvSpPr>
              <p:spPr bwMode="auto">
                <a:xfrm>
                  <a:off x="1508" y="3040"/>
                  <a:ext cx="37" cy="30"/>
                </a:xfrm>
                <a:custGeom>
                  <a:avLst/>
                  <a:gdLst/>
                  <a:ahLst/>
                  <a:cxnLst>
                    <a:cxn ang="0">
                      <a:pos x="7" y="4"/>
                    </a:cxn>
                    <a:cxn ang="0">
                      <a:pos x="18" y="0"/>
                    </a:cxn>
                    <a:cxn ang="0">
                      <a:pos x="30" y="8"/>
                    </a:cxn>
                    <a:cxn ang="0">
                      <a:pos x="37" y="27"/>
                    </a:cxn>
                    <a:cxn ang="0">
                      <a:pos x="18" y="30"/>
                    </a:cxn>
                    <a:cxn ang="0">
                      <a:pos x="0" y="15"/>
                    </a:cxn>
                    <a:cxn ang="0">
                      <a:pos x="7" y="4"/>
                    </a:cxn>
                  </a:cxnLst>
                  <a:rect l="0" t="0" r="r" b="b"/>
                  <a:pathLst>
                    <a:path w="37" h="30">
                      <a:moveTo>
                        <a:pt x="7" y="4"/>
                      </a:moveTo>
                      <a:lnTo>
                        <a:pt x="18" y="0"/>
                      </a:lnTo>
                      <a:lnTo>
                        <a:pt x="30" y="8"/>
                      </a:lnTo>
                      <a:lnTo>
                        <a:pt x="37" y="27"/>
                      </a:lnTo>
                      <a:lnTo>
                        <a:pt x="18" y="30"/>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39" name="Freeform 291"/>
                <p:cNvSpPr>
                  <a:spLocks noChangeAspect="1" noEditPoints="1"/>
                </p:cNvSpPr>
                <p:nvPr/>
              </p:nvSpPr>
              <p:spPr bwMode="auto">
                <a:xfrm>
                  <a:off x="1508" y="3029"/>
                  <a:ext cx="64" cy="41"/>
                </a:xfrm>
                <a:custGeom>
                  <a:avLst/>
                  <a:gdLst/>
                  <a:ahLst/>
                  <a:cxnLst>
                    <a:cxn ang="0">
                      <a:pos x="64" y="7"/>
                    </a:cxn>
                    <a:cxn ang="0">
                      <a:pos x="64" y="26"/>
                    </a:cxn>
                    <a:cxn ang="0">
                      <a:pos x="56" y="19"/>
                    </a:cxn>
                    <a:cxn ang="0">
                      <a:pos x="52" y="11"/>
                    </a:cxn>
                    <a:cxn ang="0">
                      <a:pos x="49" y="7"/>
                    </a:cxn>
                    <a:cxn ang="0">
                      <a:pos x="56" y="0"/>
                    </a:cxn>
                    <a:cxn ang="0">
                      <a:pos x="64" y="7"/>
                    </a:cxn>
                    <a:cxn ang="0">
                      <a:pos x="64" y="7"/>
                    </a:cxn>
                    <a:cxn ang="0">
                      <a:pos x="41" y="15"/>
                    </a:cxn>
                    <a:cxn ang="0">
                      <a:pos x="41" y="34"/>
                    </a:cxn>
                    <a:cxn ang="0">
                      <a:pos x="34" y="26"/>
                    </a:cxn>
                    <a:cxn ang="0">
                      <a:pos x="30" y="19"/>
                    </a:cxn>
                    <a:cxn ang="0">
                      <a:pos x="26" y="15"/>
                    </a:cxn>
                    <a:cxn ang="0">
                      <a:pos x="30" y="7"/>
                    </a:cxn>
                    <a:cxn ang="0">
                      <a:pos x="41" y="15"/>
                    </a:cxn>
                    <a:cxn ang="0">
                      <a:pos x="41" y="15"/>
                    </a:cxn>
                    <a:cxn ang="0">
                      <a:pos x="18" y="22"/>
                    </a:cxn>
                    <a:cxn ang="0">
                      <a:pos x="18" y="41"/>
                    </a:cxn>
                    <a:cxn ang="0">
                      <a:pos x="0" y="26"/>
                    </a:cxn>
                    <a:cxn ang="0">
                      <a:pos x="7" y="15"/>
                    </a:cxn>
                    <a:cxn ang="0">
                      <a:pos x="18" y="22"/>
                    </a:cxn>
                    <a:cxn ang="0">
                      <a:pos x="18" y="22"/>
                    </a:cxn>
                  </a:cxnLst>
                  <a:rect l="0" t="0" r="r" b="b"/>
                  <a:pathLst>
                    <a:path w="64" h="41">
                      <a:moveTo>
                        <a:pt x="64" y="7"/>
                      </a:moveTo>
                      <a:lnTo>
                        <a:pt x="64" y="26"/>
                      </a:lnTo>
                      <a:lnTo>
                        <a:pt x="56" y="19"/>
                      </a:lnTo>
                      <a:lnTo>
                        <a:pt x="52" y="11"/>
                      </a:lnTo>
                      <a:lnTo>
                        <a:pt x="49" y="7"/>
                      </a:lnTo>
                      <a:lnTo>
                        <a:pt x="56" y="0"/>
                      </a:lnTo>
                      <a:lnTo>
                        <a:pt x="64" y="7"/>
                      </a:lnTo>
                      <a:lnTo>
                        <a:pt x="64" y="7"/>
                      </a:lnTo>
                      <a:close/>
                      <a:moveTo>
                        <a:pt x="41" y="15"/>
                      </a:moveTo>
                      <a:lnTo>
                        <a:pt x="41" y="34"/>
                      </a:lnTo>
                      <a:lnTo>
                        <a:pt x="34" y="26"/>
                      </a:lnTo>
                      <a:lnTo>
                        <a:pt x="30" y="19"/>
                      </a:lnTo>
                      <a:lnTo>
                        <a:pt x="26" y="15"/>
                      </a:lnTo>
                      <a:lnTo>
                        <a:pt x="30" y="7"/>
                      </a:lnTo>
                      <a:lnTo>
                        <a:pt x="41" y="15"/>
                      </a:lnTo>
                      <a:lnTo>
                        <a:pt x="41" y="15"/>
                      </a:lnTo>
                      <a:close/>
                      <a:moveTo>
                        <a:pt x="18" y="22"/>
                      </a:moveTo>
                      <a:lnTo>
                        <a:pt x="18" y="41"/>
                      </a:lnTo>
                      <a:lnTo>
                        <a:pt x="0" y="26"/>
                      </a:lnTo>
                      <a:lnTo>
                        <a:pt x="7" y="15"/>
                      </a:lnTo>
                      <a:lnTo>
                        <a:pt x="18" y="22"/>
                      </a:lnTo>
                      <a:lnTo>
                        <a:pt x="18" y="22"/>
                      </a:lnTo>
                      <a:close/>
                    </a:path>
                  </a:pathLst>
                </a:custGeom>
                <a:solidFill>
                  <a:srgbClr val="606060"/>
                </a:solidFill>
                <a:ln w="9525">
                  <a:noFill/>
                  <a:round/>
                  <a:headEnd/>
                  <a:tailEnd/>
                </a:ln>
              </p:spPr>
              <p:txBody>
                <a:bodyPr/>
                <a:lstStyle/>
                <a:p>
                  <a:endParaRPr lang="en-US">
                    <a:solidFill>
                      <a:srgbClr val="FFFFFF"/>
                    </a:solidFill>
                  </a:endParaRPr>
                </a:p>
              </p:txBody>
            </p:sp>
            <p:sp>
              <p:nvSpPr>
                <p:cNvPr id="240" name="Freeform 292"/>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close/>
                    </a:path>
                  </a:pathLst>
                </a:custGeom>
                <a:solidFill>
                  <a:srgbClr val="BFBFBF"/>
                </a:solidFill>
                <a:ln w="9525">
                  <a:noFill/>
                  <a:round/>
                  <a:headEnd/>
                  <a:tailEnd/>
                </a:ln>
              </p:spPr>
              <p:txBody>
                <a:bodyPr/>
                <a:lstStyle/>
                <a:p>
                  <a:endParaRPr lang="en-US">
                    <a:solidFill>
                      <a:srgbClr val="FFFFFF"/>
                    </a:solidFill>
                  </a:endParaRPr>
                </a:p>
              </p:txBody>
            </p:sp>
            <p:sp>
              <p:nvSpPr>
                <p:cNvPr id="241" name="Freeform 293"/>
                <p:cNvSpPr>
                  <a:spLocks noChangeAspect="1"/>
                </p:cNvSpPr>
                <p:nvPr/>
              </p:nvSpPr>
              <p:spPr bwMode="auto">
                <a:xfrm>
                  <a:off x="1568" y="3067"/>
                  <a:ext cx="38" cy="30"/>
                </a:xfrm>
                <a:custGeom>
                  <a:avLst/>
                  <a:gdLst/>
                  <a:ahLst/>
                  <a:cxnLst>
                    <a:cxn ang="0">
                      <a:pos x="7" y="3"/>
                    </a:cxn>
                    <a:cxn ang="0">
                      <a:pos x="19" y="0"/>
                    </a:cxn>
                    <a:cxn ang="0">
                      <a:pos x="30" y="7"/>
                    </a:cxn>
                    <a:cxn ang="0">
                      <a:pos x="38" y="22"/>
                    </a:cxn>
                    <a:cxn ang="0">
                      <a:pos x="19" y="30"/>
                    </a:cxn>
                    <a:cxn ang="0">
                      <a:pos x="0" y="15"/>
                    </a:cxn>
                    <a:cxn ang="0">
                      <a:pos x="7" y="3"/>
                    </a:cxn>
                  </a:cxnLst>
                  <a:rect l="0" t="0" r="r" b="b"/>
                  <a:pathLst>
                    <a:path w="38" h="30">
                      <a:moveTo>
                        <a:pt x="7" y="3"/>
                      </a:moveTo>
                      <a:lnTo>
                        <a:pt x="19" y="0"/>
                      </a:lnTo>
                      <a:lnTo>
                        <a:pt x="30" y="7"/>
                      </a:lnTo>
                      <a:lnTo>
                        <a:pt x="38" y="22"/>
                      </a:lnTo>
                      <a:lnTo>
                        <a:pt x="19" y="30"/>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42" name="Freeform 294"/>
                <p:cNvSpPr>
                  <a:spLocks noChangeAspect="1"/>
                </p:cNvSpPr>
                <p:nvPr/>
              </p:nvSpPr>
              <p:spPr bwMode="auto">
                <a:xfrm>
                  <a:off x="1568" y="3067"/>
                  <a:ext cx="19" cy="30"/>
                </a:xfrm>
                <a:custGeom>
                  <a:avLst/>
                  <a:gdLst/>
                  <a:ahLst/>
                  <a:cxnLst>
                    <a:cxn ang="0">
                      <a:pos x="19" y="11"/>
                    </a:cxn>
                    <a:cxn ang="0">
                      <a:pos x="19" y="30"/>
                    </a:cxn>
                    <a:cxn ang="0">
                      <a:pos x="0" y="15"/>
                    </a:cxn>
                    <a:cxn ang="0">
                      <a:pos x="7" y="0"/>
                    </a:cxn>
                    <a:cxn ang="0">
                      <a:pos x="19" y="11"/>
                    </a:cxn>
                  </a:cxnLst>
                  <a:rect l="0" t="0" r="r" b="b"/>
                  <a:pathLst>
                    <a:path w="19" h="30">
                      <a:moveTo>
                        <a:pt x="19" y="11"/>
                      </a:moveTo>
                      <a:lnTo>
                        <a:pt x="19" y="30"/>
                      </a:lnTo>
                      <a:lnTo>
                        <a:pt x="0" y="15"/>
                      </a:lnTo>
                      <a:lnTo>
                        <a:pt x="7" y="0"/>
                      </a:lnTo>
                      <a:lnTo>
                        <a:pt x="19" y="11"/>
                      </a:lnTo>
                      <a:close/>
                    </a:path>
                  </a:pathLst>
                </a:custGeom>
                <a:solidFill>
                  <a:srgbClr val="606060"/>
                </a:solidFill>
                <a:ln w="9525">
                  <a:noFill/>
                  <a:round/>
                  <a:headEnd/>
                  <a:tailEnd/>
                </a:ln>
              </p:spPr>
              <p:txBody>
                <a:bodyPr/>
                <a:lstStyle/>
                <a:p>
                  <a:endParaRPr lang="en-US">
                    <a:solidFill>
                      <a:srgbClr val="FFFFFF"/>
                    </a:solidFill>
                  </a:endParaRPr>
                </a:p>
              </p:txBody>
            </p:sp>
            <p:sp>
              <p:nvSpPr>
                <p:cNvPr id="243" name="Freeform 295"/>
                <p:cNvSpPr>
                  <a:spLocks noChangeAspect="1" noEditPoints="1"/>
                </p:cNvSpPr>
                <p:nvPr/>
              </p:nvSpPr>
              <p:spPr bwMode="auto">
                <a:xfrm>
                  <a:off x="1560" y="3074"/>
                  <a:ext cx="87" cy="49"/>
                </a:xfrm>
                <a:custGeom>
                  <a:avLst/>
                  <a:gdLst/>
                  <a:ahLst/>
                  <a:cxnLst>
                    <a:cxn ang="0">
                      <a:pos x="57" y="4"/>
                    </a:cxn>
                    <a:cxn ang="0">
                      <a:pos x="68" y="0"/>
                    </a:cxn>
                    <a:cxn ang="0">
                      <a:pos x="79" y="12"/>
                    </a:cxn>
                    <a:cxn ang="0">
                      <a:pos x="87" y="27"/>
                    </a:cxn>
                    <a:cxn ang="0">
                      <a:pos x="68" y="34"/>
                    </a:cxn>
                    <a:cxn ang="0">
                      <a:pos x="61" y="27"/>
                    </a:cxn>
                    <a:cxn ang="0">
                      <a:pos x="57" y="19"/>
                    </a:cxn>
                    <a:cxn ang="0">
                      <a:pos x="53" y="15"/>
                    </a:cxn>
                    <a:cxn ang="0">
                      <a:pos x="57" y="4"/>
                    </a:cxn>
                    <a:cxn ang="0">
                      <a:pos x="57" y="4"/>
                    </a:cxn>
                    <a:cxn ang="0">
                      <a:pos x="34" y="12"/>
                    </a:cxn>
                    <a:cxn ang="0">
                      <a:pos x="46" y="8"/>
                    </a:cxn>
                    <a:cxn ang="0">
                      <a:pos x="57" y="19"/>
                    </a:cxn>
                    <a:cxn ang="0">
                      <a:pos x="64" y="34"/>
                    </a:cxn>
                    <a:cxn ang="0">
                      <a:pos x="46" y="42"/>
                    </a:cxn>
                    <a:cxn ang="0">
                      <a:pos x="34" y="30"/>
                    </a:cxn>
                    <a:cxn ang="0">
                      <a:pos x="34" y="27"/>
                    </a:cxn>
                    <a:cxn ang="0">
                      <a:pos x="27" y="23"/>
                    </a:cxn>
                    <a:cxn ang="0">
                      <a:pos x="34" y="12"/>
                    </a:cxn>
                    <a:cxn ang="0">
                      <a:pos x="34" y="12"/>
                    </a:cxn>
                    <a:cxn ang="0">
                      <a:pos x="12" y="19"/>
                    </a:cxn>
                    <a:cxn ang="0">
                      <a:pos x="23" y="15"/>
                    </a:cxn>
                    <a:cxn ang="0">
                      <a:pos x="34" y="27"/>
                    </a:cxn>
                    <a:cxn ang="0">
                      <a:pos x="42" y="42"/>
                    </a:cxn>
                    <a:cxn ang="0">
                      <a:pos x="19" y="49"/>
                    </a:cxn>
                    <a:cxn ang="0">
                      <a:pos x="0" y="30"/>
                    </a:cxn>
                    <a:cxn ang="0">
                      <a:pos x="12" y="19"/>
                    </a:cxn>
                    <a:cxn ang="0">
                      <a:pos x="12" y="19"/>
                    </a:cxn>
                  </a:cxnLst>
                  <a:rect l="0" t="0" r="r" b="b"/>
                  <a:pathLst>
                    <a:path w="87" h="49">
                      <a:moveTo>
                        <a:pt x="57" y="4"/>
                      </a:moveTo>
                      <a:lnTo>
                        <a:pt x="68" y="0"/>
                      </a:lnTo>
                      <a:lnTo>
                        <a:pt x="79" y="12"/>
                      </a:lnTo>
                      <a:lnTo>
                        <a:pt x="87" y="27"/>
                      </a:lnTo>
                      <a:lnTo>
                        <a:pt x="68" y="34"/>
                      </a:lnTo>
                      <a:lnTo>
                        <a:pt x="61" y="27"/>
                      </a:lnTo>
                      <a:lnTo>
                        <a:pt x="57" y="19"/>
                      </a:lnTo>
                      <a:lnTo>
                        <a:pt x="53" y="15"/>
                      </a:lnTo>
                      <a:lnTo>
                        <a:pt x="57" y="4"/>
                      </a:lnTo>
                      <a:lnTo>
                        <a:pt x="57" y="4"/>
                      </a:lnTo>
                      <a:close/>
                      <a:moveTo>
                        <a:pt x="34" y="12"/>
                      </a:moveTo>
                      <a:lnTo>
                        <a:pt x="46" y="8"/>
                      </a:lnTo>
                      <a:lnTo>
                        <a:pt x="57" y="19"/>
                      </a:lnTo>
                      <a:lnTo>
                        <a:pt x="64" y="34"/>
                      </a:lnTo>
                      <a:lnTo>
                        <a:pt x="46" y="42"/>
                      </a:lnTo>
                      <a:lnTo>
                        <a:pt x="34" y="30"/>
                      </a:lnTo>
                      <a:lnTo>
                        <a:pt x="34" y="27"/>
                      </a:lnTo>
                      <a:lnTo>
                        <a:pt x="27" y="23"/>
                      </a:lnTo>
                      <a:lnTo>
                        <a:pt x="34" y="12"/>
                      </a:lnTo>
                      <a:lnTo>
                        <a:pt x="34" y="12"/>
                      </a:lnTo>
                      <a:close/>
                      <a:moveTo>
                        <a:pt x="12" y="19"/>
                      </a:moveTo>
                      <a:lnTo>
                        <a:pt x="23" y="15"/>
                      </a:lnTo>
                      <a:lnTo>
                        <a:pt x="34" y="27"/>
                      </a:lnTo>
                      <a:lnTo>
                        <a:pt x="42" y="42"/>
                      </a:lnTo>
                      <a:lnTo>
                        <a:pt x="19" y="49"/>
                      </a:lnTo>
                      <a:lnTo>
                        <a:pt x="0" y="30"/>
                      </a:lnTo>
                      <a:lnTo>
                        <a:pt x="12" y="19"/>
                      </a:lnTo>
                      <a:lnTo>
                        <a:pt x="12" y="19"/>
                      </a:lnTo>
                      <a:close/>
                    </a:path>
                  </a:pathLst>
                </a:custGeom>
                <a:solidFill>
                  <a:srgbClr val="BFBFBF"/>
                </a:solidFill>
                <a:ln w="9525">
                  <a:noFill/>
                  <a:round/>
                  <a:headEnd/>
                  <a:tailEnd/>
                </a:ln>
              </p:spPr>
              <p:txBody>
                <a:bodyPr/>
                <a:lstStyle/>
                <a:p>
                  <a:endParaRPr lang="en-US">
                    <a:solidFill>
                      <a:srgbClr val="FFFFFF"/>
                    </a:solidFill>
                  </a:endParaRPr>
                </a:p>
              </p:txBody>
            </p:sp>
            <p:sp>
              <p:nvSpPr>
                <p:cNvPr id="244" name="Freeform 296"/>
                <p:cNvSpPr>
                  <a:spLocks noChangeAspect="1"/>
                </p:cNvSpPr>
                <p:nvPr/>
              </p:nvSpPr>
              <p:spPr bwMode="auto">
                <a:xfrm>
                  <a:off x="1613" y="3074"/>
                  <a:ext cx="34" cy="30"/>
                </a:xfrm>
                <a:custGeom>
                  <a:avLst/>
                  <a:gdLst/>
                  <a:ahLst/>
                  <a:cxnLst>
                    <a:cxn ang="0">
                      <a:pos x="4" y="4"/>
                    </a:cxn>
                    <a:cxn ang="0">
                      <a:pos x="15" y="0"/>
                    </a:cxn>
                    <a:cxn ang="0">
                      <a:pos x="26" y="12"/>
                    </a:cxn>
                    <a:cxn ang="0">
                      <a:pos x="34" y="27"/>
                    </a:cxn>
                    <a:cxn ang="0">
                      <a:pos x="15" y="30"/>
                    </a:cxn>
                    <a:cxn ang="0">
                      <a:pos x="8" y="27"/>
                    </a:cxn>
                    <a:cxn ang="0">
                      <a:pos x="4" y="19"/>
                    </a:cxn>
                    <a:cxn ang="0">
                      <a:pos x="0" y="15"/>
                    </a:cxn>
                    <a:cxn ang="0">
                      <a:pos x="4" y="4"/>
                    </a:cxn>
                  </a:cxnLst>
                  <a:rect l="0" t="0" r="r" b="b"/>
                  <a:pathLst>
                    <a:path w="34" h="30">
                      <a:moveTo>
                        <a:pt x="4" y="4"/>
                      </a:moveTo>
                      <a:lnTo>
                        <a:pt x="15" y="0"/>
                      </a:lnTo>
                      <a:lnTo>
                        <a:pt x="26" y="12"/>
                      </a:lnTo>
                      <a:lnTo>
                        <a:pt x="34" y="27"/>
                      </a:lnTo>
                      <a:lnTo>
                        <a:pt x="15" y="30"/>
                      </a:lnTo>
                      <a:lnTo>
                        <a:pt x="8" y="27"/>
                      </a:lnTo>
                      <a:lnTo>
                        <a:pt x="4" y="19"/>
                      </a:lnTo>
                      <a:lnTo>
                        <a:pt x="0" y="15"/>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45" name="Freeform 297"/>
                <p:cNvSpPr>
                  <a:spLocks noChangeAspect="1"/>
                </p:cNvSpPr>
                <p:nvPr/>
              </p:nvSpPr>
              <p:spPr bwMode="auto">
                <a:xfrm>
                  <a:off x="1587" y="3082"/>
                  <a:ext cx="37" cy="34"/>
                </a:xfrm>
                <a:custGeom>
                  <a:avLst/>
                  <a:gdLst/>
                  <a:ahLst/>
                  <a:cxnLst>
                    <a:cxn ang="0">
                      <a:pos x="7" y="4"/>
                    </a:cxn>
                    <a:cxn ang="0">
                      <a:pos x="19" y="0"/>
                    </a:cxn>
                    <a:cxn ang="0">
                      <a:pos x="30" y="11"/>
                    </a:cxn>
                    <a:cxn ang="0">
                      <a:pos x="37" y="26"/>
                    </a:cxn>
                    <a:cxn ang="0">
                      <a:pos x="19" y="34"/>
                    </a:cxn>
                    <a:cxn ang="0">
                      <a:pos x="7" y="22"/>
                    </a:cxn>
                    <a:cxn ang="0">
                      <a:pos x="7" y="19"/>
                    </a:cxn>
                    <a:cxn ang="0">
                      <a:pos x="0" y="15"/>
                    </a:cxn>
                    <a:cxn ang="0">
                      <a:pos x="7" y="4"/>
                    </a:cxn>
                  </a:cxnLst>
                  <a:rect l="0" t="0" r="r" b="b"/>
                  <a:pathLst>
                    <a:path w="37" h="34">
                      <a:moveTo>
                        <a:pt x="7" y="4"/>
                      </a:moveTo>
                      <a:lnTo>
                        <a:pt x="19" y="0"/>
                      </a:lnTo>
                      <a:lnTo>
                        <a:pt x="30" y="11"/>
                      </a:lnTo>
                      <a:lnTo>
                        <a:pt x="37" y="26"/>
                      </a:lnTo>
                      <a:lnTo>
                        <a:pt x="19" y="34"/>
                      </a:lnTo>
                      <a:lnTo>
                        <a:pt x="7" y="22"/>
                      </a:lnTo>
                      <a:lnTo>
                        <a:pt x="7"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46" name="Freeform 298"/>
                <p:cNvSpPr>
                  <a:spLocks noChangeAspect="1"/>
                </p:cNvSpPr>
                <p:nvPr/>
              </p:nvSpPr>
              <p:spPr bwMode="auto">
                <a:xfrm>
                  <a:off x="1560" y="3089"/>
                  <a:ext cx="42" cy="34"/>
                </a:xfrm>
                <a:custGeom>
                  <a:avLst/>
                  <a:gdLst/>
                  <a:ahLst/>
                  <a:cxnLst>
                    <a:cxn ang="0">
                      <a:pos x="12" y="4"/>
                    </a:cxn>
                    <a:cxn ang="0">
                      <a:pos x="23" y="0"/>
                    </a:cxn>
                    <a:cxn ang="0">
                      <a:pos x="34" y="12"/>
                    </a:cxn>
                    <a:cxn ang="0">
                      <a:pos x="42" y="27"/>
                    </a:cxn>
                    <a:cxn ang="0">
                      <a:pos x="19" y="34"/>
                    </a:cxn>
                    <a:cxn ang="0">
                      <a:pos x="0" y="15"/>
                    </a:cxn>
                    <a:cxn ang="0">
                      <a:pos x="12" y="4"/>
                    </a:cxn>
                  </a:cxnLst>
                  <a:rect l="0" t="0" r="r" b="b"/>
                  <a:pathLst>
                    <a:path w="42" h="34">
                      <a:moveTo>
                        <a:pt x="12" y="4"/>
                      </a:moveTo>
                      <a:lnTo>
                        <a:pt x="23" y="0"/>
                      </a:lnTo>
                      <a:lnTo>
                        <a:pt x="34" y="12"/>
                      </a:lnTo>
                      <a:lnTo>
                        <a:pt x="42" y="27"/>
                      </a:lnTo>
                      <a:lnTo>
                        <a:pt x="19" y="34"/>
                      </a:lnTo>
                      <a:lnTo>
                        <a:pt x="0" y="15"/>
                      </a:lnTo>
                      <a:lnTo>
                        <a:pt x="12"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47" name="Freeform 299"/>
                <p:cNvSpPr>
                  <a:spLocks noChangeAspect="1" noEditPoints="1"/>
                </p:cNvSpPr>
                <p:nvPr/>
              </p:nvSpPr>
              <p:spPr bwMode="auto">
                <a:xfrm>
                  <a:off x="1564" y="3078"/>
                  <a:ext cx="64" cy="42"/>
                </a:xfrm>
                <a:custGeom>
                  <a:avLst/>
                  <a:gdLst/>
                  <a:ahLst/>
                  <a:cxnLst>
                    <a:cxn ang="0">
                      <a:pos x="64" y="11"/>
                    </a:cxn>
                    <a:cxn ang="0">
                      <a:pos x="64" y="26"/>
                    </a:cxn>
                    <a:cxn ang="0">
                      <a:pos x="57" y="19"/>
                    </a:cxn>
                    <a:cxn ang="0">
                      <a:pos x="53" y="11"/>
                    </a:cxn>
                    <a:cxn ang="0">
                      <a:pos x="49" y="8"/>
                    </a:cxn>
                    <a:cxn ang="0">
                      <a:pos x="53" y="0"/>
                    </a:cxn>
                    <a:cxn ang="0">
                      <a:pos x="64" y="11"/>
                    </a:cxn>
                    <a:cxn ang="0">
                      <a:pos x="64" y="11"/>
                    </a:cxn>
                    <a:cxn ang="0">
                      <a:pos x="42" y="15"/>
                    </a:cxn>
                    <a:cxn ang="0">
                      <a:pos x="42" y="34"/>
                    </a:cxn>
                    <a:cxn ang="0">
                      <a:pos x="34" y="26"/>
                    </a:cxn>
                    <a:cxn ang="0">
                      <a:pos x="30" y="23"/>
                    </a:cxn>
                    <a:cxn ang="0">
                      <a:pos x="26" y="15"/>
                    </a:cxn>
                    <a:cxn ang="0">
                      <a:pos x="30" y="8"/>
                    </a:cxn>
                    <a:cxn ang="0">
                      <a:pos x="42" y="15"/>
                    </a:cxn>
                    <a:cxn ang="0">
                      <a:pos x="42" y="15"/>
                    </a:cxn>
                    <a:cxn ang="0">
                      <a:pos x="19" y="26"/>
                    </a:cxn>
                    <a:cxn ang="0">
                      <a:pos x="19" y="42"/>
                    </a:cxn>
                    <a:cxn ang="0">
                      <a:pos x="0" y="26"/>
                    </a:cxn>
                    <a:cxn ang="0">
                      <a:pos x="8" y="15"/>
                    </a:cxn>
                    <a:cxn ang="0">
                      <a:pos x="19" y="26"/>
                    </a:cxn>
                    <a:cxn ang="0">
                      <a:pos x="19" y="26"/>
                    </a:cxn>
                  </a:cxnLst>
                  <a:rect l="0" t="0" r="r" b="b"/>
                  <a:pathLst>
                    <a:path w="64" h="42">
                      <a:moveTo>
                        <a:pt x="64" y="11"/>
                      </a:moveTo>
                      <a:lnTo>
                        <a:pt x="64" y="26"/>
                      </a:lnTo>
                      <a:lnTo>
                        <a:pt x="57" y="19"/>
                      </a:lnTo>
                      <a:lnTo>
                        <a:pt x="53" y="11"/>
                      </a:lnTo>
                      <a:lnTo>
                        <a:pt x="49" y="8"/>
                      </a:lnTo>
                      <a:lnTo>
                        <a:pt x="53" y="0"/>
                      </a:lnTo>
                      <a:lnTo>
                        <a:pt x="64" y="11"/>
                      </a:lnTo>
                      <a:lnTo>
                        <a:pt x="64" y="11"/>
                      </a:lnTo>
                      <a:close/>
                      <a:moveTo>
                        <a:pt x="42" y="15"/>
                      </a:moveTo>
                      <a:lnTo>
                        <a:pt x="42" y="34"/>
                      </a:lnTo>
                      <a:lnTo>
                        <a:pt x="34" y="26"/>
                      </a:lnTo>
                      <a:lnTo>
                        <a:pt x="30" y="23"/>
                      </a:lnTo>
                      <a:lnTo>
                        <a:pt x="26" y="15"/>
                      </a:lnTo>
                      <a:lnTo>
                        <a:pt x="30" y="8"/>
                      </a:lnTo>
                      <a:lnTo>
                        <a:pt x="42" y="15"/>
                      </a:lnTo>
                      <a:lnTo>
                        <a:pt x="42" y="15"/>
                      </a:lnTo>
                      <a:close/>
                      <a:moveTo>
                        <a:pt x="19" y="26"/>
                      </a:moveTo>
                      <a:lnTo>
                        <a:pt x="19" y="42"/>
                      </a:lnTo>
                      <a:lnTo>
                        <a:pt x="0" y="26"/>
                      </a:lnTo>
                      <a:lnTo>
                        <a:pt x="8" y="15"/>
                      </a:lnTo>
                      <a:lnTo>
                        <a:pt x="19" y="26"/>
                      </a:lnTo>
                      <a:lnTo>
                        <a:pt x="19" y="26"/>
                      </a:lnTo>
                      <a:close/>
                    </a:path>
                  </a:pathLst>
                </a:custGeom>
                <a:solidFill>
                  <a:srgbClr val="606060"/>
                </a:solidFill>
                <a:ln w="9525">
                  <a:noFill/>
                  <a:round/>
                  <a:headEnd/>
                  <a:tailEnd/>
                </a:ln>
              </p:spPr>
              <p:txBody>
                <a:bodyPr/>
                <a:lstStyle/>
                <a:p>
                  <a:endParaRPr lang="en-US">
                    <a:solidFill>
                      <a:srgbClr val="FFFFFF"/>
                    </a:solidFill>
                  </a:endParaRPr>
                </a:p>
              </p:txBody>
            </p:sp>
            <p:sp>
              <p:nvSpPr>
                <p:cNvPr id="248" name="Freeform 300"/>
                <p:cNvSpPr>
                  <a:spLocks noChangeAspect="1" noEditPoints="1"/>
                </p:cNvSpPr>
                <p:nvPr/>
              </p:nvSpPr>
              <p:spPr bwMode="auto">
                <a:xfrm>
                  <a:off x="1496" y="3010"/>
                  <a:ext cx="143" cy="94"/>
                </a:xfrm>
                <a:custGeom>
                  <a:avLst/>
                  <a:gdLst/>
                  <a:ahLst/>
                  <a:cxnLst>
                    <a:cxn ang="0">
                      <a:pos x="121" y="68"/>
                    </a:cxn>
                    <a:cxn ang="0">
                      <a:pos x="132" y="79"/>
                    </a:cxn>
                    <a:cxn ang="0">
                      <a:pos x="143" y="76"/>
                    </a:cxn>
                    <a:cxn ang="0">
                      <a:pos x="132" y="64"/>
                    </a:cxn>
                    <a:cxn ang="0">
                      <a:pos x="121" y="68"/>
                    </a:cxn>
                    <a:cxn ang="0">
                      <a:pos x="121" y="68"/>
                    </a:cxn>
                    <a:cxn ang="0">
                      <a:pos x="98" y="76"/>
                    </a:cxn>
                    <a:cxn ang="0">
                      <a:pos x="110" y="87"/>
                    </a:cxn>
                    <a:cxn ang="0">
                      <a:pos x="121" y="83"/>
                    </a:cxn>
                    <a:cxn ang="0">
                      <a:pos x="110" y="72"/>
                    </a:cxn>
                    <a:cxn ang="0">
                      <a:pos x="98" y="76"/>
                    </a:cxn>
                    <a:cxn ang="0">
                      <a:pos x="98" y="76"/>
                    </a:cxn>
                    <a:cxn ang="0">
                      <a:pos x="76" y="83"/>
                    </a:cxn>
                    <a:cxn ang="0">
                      <a:pos x="83" y="94"/>
                    </a:cxn>
                    <a:cxn ang="0">
                      <a:pos x="94" y="91"/>
                    </a:cxn>
                    <a:cxn ang="0">
                      <a:pos x="83" y="79"/>
                    </a:cxn>
                    <a:cxn ang="0">
                      <a:pos x="76" y="83"/>
                    </a:cxn>
                    <a:cxn ang="0">
                      <a:pos x="76" y="83"/>
                    </a:cxn>
                    <a:cxn ang="0">
                      <a:pos x="79" y="60"/>
                    </a:cxn>
                    <a:cxn ang="0">
                      <a:pos x="91" y="68"/>
                    </a:cxn>
                    <a:cxn ang="0">
                      <a:pos x="102" y="64"/>
                    </a:cxn>
                    <a:cxn ang="0">
                      <a:pos x="91" y="57"/>
                    </a:cxn>
                    <a:cxn ang="0">
                      <a:pos x="79" y="60"/>
                    </a:cxn>
                    <a:cxn ang="0">
                      <a:pos x="79" y="60"/>
                    </a:cxn>
                    <a:cxn ang="0">
                      <a:pos x="68" y="19"/>
                    </a:cxn>
                    <a:cxn ang="0">
                      <a:pos x="76" y="26"/>
                    </a:cxn>
                    <a:cxn ang="0">
                      <a:pos x="87" y="26"/>
                    </a:cxn>
                    <a:cxn ang="0">
                      <a:pos x="76" y="15"/>
                    </a:cxn>
                    <a:cxn ang="0">
                      <a:pos x="68" y="19"/>
                    </a:cxn>
                    <a:cxn ang="0">
                      <a:pos x="68" y="19"/>
                    </a:cxn>
                    <a:cxn ang="0">
                      <a:pos x="42" y="26"/>
                    </a:cxn>
                    <a:cxn ang="0">
                      <a:pos x="53" y="34"/>
                    </a:cxn>
                    <a:cxn ang="0">
                      <a:pos x="64" y="34"/>
                    </a:cxn>
                    <a:cxn ang="0">
                      <a:pos x="53" y="22"/>
                    </a:cxn>
                    <a:cxn ang="0">
                      <a:pos x="42" y="26"/>
                    </a:cxn>
                    <a:cxn ang="0">
                      <a:pos x="42" y="26"/>
                    </a:cxn>
                    <a:cxn ang="0">
                      <a:pos x="19" y="34"/>
                    </a:cxn>
                    <a:cxn ang="0">
                      <a:pos x="30" y="45"/>
                    </a:cxn>
                    <a:cxn ang="0">
                      <a:pos x="42" y="41"/>
                    </a:cxn>
                    <a:cxn ang="0">
                      <a:pos x="30" y="30"/>
                    </a:cxn>
                    <a:cxn ang="0">
                      <a:pos x="19" y="34"/>
                    </a:cxn>
                    <a:cxn ang="0">
                      <a:pos x="19" y="34"/>
                    </a:cxn>
                    <a:cxn ang="0">
                      <a:pos x="49" y="3"/>
                    </a:cxn>
                    <a:cxn ang="0">
                      <a:pos x="57" y="11"/>
                    </a:cxn>
                    <a:cxn ang="0">
                      <a:pos x="68" y="7"/>
                    </a:cxn>
                    <a:cxn ang="0">
                      <a:pos x="61" y="0"/>
                    </a:cxn>
                    <a:cxn ang="0">
                      <a:pos x="49" y="3"/>
                    </a:cxn>
                    <a:cxn ang="0">
                      <a:pos x="49" y="3"/>
                    </a:cxn>
                    <a:cxn ang="0">
                      <a:pos x="23" y="11"/>
                    </a:cxn>
                    <a:cxn ang="0">
                      <a:pos x="34" y="19"/>
                    </a:cxn>
                    <a:cxn ang="0">
                      <a:pos x="46" y="15"/>
                    </a:cxn>
                    <a:cxn ang="0">
                      <a:pos x="34" y="7"/>
                    </a:cxn>
                    <a:cxn ang="0">
                      <a:pos x="23" y="11"/>
                    </a:cxn>
                    <a:cxn ang="0">
                      <a:pos x="23" y="11"/>
                    </a:cxn>
                    <a:cxn ang="0">
                      <a:pos x="0" y="19"/>
                    </a:cxn>
                    <a:cxn ang="0">
                      <a:pos x="12" y="26"/>
                    </a:cxn>
                    <a:cxn ang="0">
                      <a:pos x="23" y="22"/>
                    </a:cxn>
                    <a:cxn ang="0">
                      <a:pos x="12" y="15"/>
                    </a:cxn>
                    <a:cxn ang="0">
                      <a:pos x="0" y="19"/>
                    </a:cxn>
                    <a:cxn ang="0">
                      <a:pos x="0" y="19"/>
                    </a:cxn>
                  </a:cxnLst>
                  <a:rect l="0" t="0" r="r" b="b"/>
                  <a:pathLst>
                    <a:path w="143" h="94">
                      <a:moveTo>
                        <a:pt x="121" y="68"/>
                      </a:moveTo>
                      <a:lnTo>
                        <a:pt x="132" y="79"/>
                      </a:lnTo>
                      <a:lnTo>
                        <a:pt x="143" y="76"/>
                      </a:lnTo>
                      <a:lnTo>
                        <a:pt x="132" y="64"/>
                      </a:lnTo>
                      <a:lnTo>
                        <a:pt x="121" y="68"/>
                      </a:lnTo>
                      <a:lnTo>
                        <a:pt x="121" y="68"/>
                      </a:lnTo>
                      <a:close/>
                      <a:moveTo>
                        <a:pt x="98" y="76"/>
                      </a:moveTo>
                      <a:lnTo>
                        <a:pt x="110" y="87"/>
                      </a:lnTo>
                      <a:lnTo>
                        <a:pt x="121" y="83"/>
                      </a:lnTo>
                      <a:lnTo>
                        <a:pt x="110" y="72"/>
                      </a:lnTo>
                      <a:lnTo>
                        <a:pt x="98" y="76"/>
                      </a:lnTo>
                      <a:lnTo>
                        <a:pt x="98" y="76"/>
                      </a:lnTo>
                      <a:close/>
                      <a:moveTo>
                        <a:pt x="76" y="83"/>
                      </a:moveTo>
                      <a:lnTo>
                        <a:pt x="83" y="94"/>
                      </a:lnTo>
                      <a:lnTo>
                        <a:pt x="94" y="91"/>
                      </a:lnTo>
                      <a:lnTo>
                        <a:pt x="83" y="79"/>
                      </a:lnTo>
                      <a:lnTo>
                        <a:pt x="76" y="83"/>
                      </a:lnTo>
                      <a:lnTo>
                        <a:pt x="76" y="83"/>
                      </a:lnTo>
                      <a:close/>
                      <a:moveTo>
                        <a:pt x="79" y="60"/>
                      </a:moveTo>
                      <a:lnTo>
                        <a:pt x="91" y="68"/>
                      </a:lnTo>
                      <a:lnTo>
                        <a:pt x="102" y="64"/>
                      </a:lnTo>
                      <a:lnTo>
                        <a:pt x="91" y="57"/>
                      </a:lnTo>
                      <a:lnTo>
                        <a:pt x="79" y="60"/>
                      </a:lnTo>
                      <a:lnTo>
                        <a:pt x="79" y="60"/>
                      </a:lnTo>
                      <a:close/>
                      <a:moveTo>
                        <a:pt x="68" y="19"/>
                      </a:moveTo>
                      <a:lnTo>
                        <a:pt x="76" y="26"/>
                      </a:lnTo>
                      <a:lnTo>
                        <a:pt x="87" y="26"/>
                      </a:lnTo>
                      <a:lnTo>
                        <a:pt x="76" y="15"/>
                      </a:lnTo>
                      <a:lnTo>
                        <a:pt x="68" y="19"/>
                      </a:lnTo>
                      <a:lnTo>
                        <a:pt x="68" y="19"/>
                      </a:lnTo>
                      <a:close/>
                      <a:moveTo>
                        <a:pt x="42" y="26"/>
                      </a:moveTo>
                      <a:lnTo>
                        <a:pt x="53" y="34"/>
                      </a:lnTo>
                      <a:lnTo>
                        <a:pt x="64" y="34"/>
                      </a:lnTo>
                      <a:lnTo>
                        <a:pt x="53" y="22"/>
                      </a:lnTo>
                      <a:lnTo>
                        <a:pt x="42" y="26"/>
                      </a:lnTo>
                      <a:lnTo>
                        <a:pt x="42" y="26"/>
                      </a:lnTo>
                      <a:close/>
                      <a:moveTo>
                        <a:pt x="19" y="34"/>
                      </a:moveTo>
                      <a:lnTo>
                        <a:pt x="30" y="45"/>
                      </a:lnTo>
                      <a:lnTo>
                        <a:pt x="42" y="41"/>
                      </a:lnTo>
                      <a:lnTo>
                        <a:pt x="30" y="30"/>
                      </a:lnTo>
                      <a:lnTo>
                        <a:pt x="19" y="34"/>
                      </a:lnTo>
                      <a:lnTo>
                        <a:pt x="19" y="34"/>
                      </a:lnTo>
                      <a:close/>
                      <a:moveTo>
                        <a:pt x="49" y="3"/>
                      </a:moveTo>
                      <a:lnTo>
                        <a:pt x="57" y="11"/>
                      </a:lnTo>
                      <a:lnTo>
                        <a:pt x="68" y="7"/>
                      </a:lnTo>
                      <a:lnTo>
                        <a:pt x="61" y="0"/>
                      </a:lnTo>
                      <a:lnTo>
                        <a:pt x="49" y="3"/>
                      </a:lnTo>
                      <a:lnTo>
                        <a:pt x="49" y="3"/>
                      </a:lnTo>
                      <a:close/>
                      <a:moveTo>
                        <a:pt x="23" y="11"/>
                      </a:moveTo>
                      <a:lnTo>
                        <a:pt x="34" y="19"/>
                      </a:lnTo>
                      <a:lnTo>
                        <a:pt x="46" y="15"/>
                      </a:lnTo>
                      <a:lnTo>
                        <a:pt x="34" y="7"/>
                      </a:lnTo>
                      <a:lnTo>
                        <a:pt x="23" y="11"/>
                      </a:lnTo>
                      <a:lnTo>
                        <a:pt x="23" y="11"/>
                      </a:lnTo>
                      <a:close/>
                      <a:moveTo>
                        <a:pt x="0" y="19"/>
                      </a:moveTo>
                      <a:lnTo>
                        <a:pt x="12" y="26"/>
                      </a:lnTo>
                      <a:lnTo>
                        <a:pt x="23" y="22"/>
                      </a:lnTo>
                      <a:lnTo>
                        <a:pt x="12" y="15"/>
                      </a:lnTo>
                      <a:lnTo>
                        <a:pt x="0" y="19"/>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249" name="Freeform 301"/>
                <p:cNvSpPr>
                  <a:spLocks noChangeAspect="1" noEditPoints="1"/>
                </p:cNvSpPr>
                <p:nvPr/>
              </p:nvSpPr>
              <p:spPr bwMode="auto">
                <a:xfrm>
                  <a:off x="1459" y="2979"/>
                  <a:ext cx="83" cy="46"/>
                </a:xfrm>
                <a:custGeom>
                  <a:avLst/>
                  <a:gdLst/>
                  <a:ahLst/>
                  <a:cxnLst>
                    <a:cxn ang="0">
                      <a:pos x="56" y="4"/>
                    </a:cxn>
                    <a:cxn ang="0">
                      <a:pos x="67" y="0"/>
                    </a:cxn>
                    <a:cxn ang="0">
                      <a:pos x="79" y="12"/>
                    </a:cxn>
                    <a:cxn ang="0">
                      <a:pos x="83" y="27"/>
                    </a:cxn>
                    <a:cxn ang="0">
                      <a:pos x="64" y="34"/>
                    </a:cxn>
                    <a:cxn ang="0">
                      <a:pos x="56" y="27"/>
                    </a:cxn>
                    <a:cxn ang="0">
                      <a:pos x="52" y="19"/>
                    </a:cxn>
                    <a:cxn ang="0">
                      <a:pos x="49" y="12"/>
                    </a:cxn>
                    <a:cxn ang="0">
                      <a:pos x="56" y="4"/>
                    </a:cxn>
                    <a:cxn ang="0">
                      <a:pos x="56" y="4"/>
                    </a:cxn>
                    <a:cxn ang="0">
                      <a:pos x="30" y="12"/>
                    </a:cxn>
                    <a:cxn ang="0">
                      <a:pos x="41" y="8"/>
                    </a:cxn>
                    <a:cxn ang="0">
                      <a:pos x="52" y="19"/>
                    </a:cxn>
                    <a:cxn ang="0">
                      <a:pos x="60" y="34"/>
                    </a:cxn>
                    <a:cxn ang="0">
                      <a:pos x="41" y="38"/>
                    </a:cxn>
                    <a:cxn ang="0">
                      <a:pos x="34" y="31"/>
                    </a:cxn>
                    <a:cxn ang="0">
                      <a:pos x="30" y="23"/>
                    </a:cxn>
                    <a:cxn ang="0">
                      <a:pos x="22" y="19"/>
                    </a:cxn>
                    <a:cxn ang="0">
                      <a:pos x="30" y="12"/>
                    </a:cxn>
                    <a:cxn ang="0">
                      <a:pos x="30" y="12"/>
                    </a:cxn>
                    <a:cxn ang="0">
                      <a:pos x="7" y="19"/>
                    </a:cxn>
                    <a:cxn ang="0">
                      <a:pos x="19" y="15"/>
                    </a:cxn>
                    <a:cxn ang="0">
                      <a:pos x="30" y="23"/>
                    </a:cxn>
                    <a:cxn ang="0">
                      <a:pos x="37" y="42"/>
                    </a:cxn>
                    <a:cxn ang="0">
                      <a:pos x="15" y="46"/>
                    </a:cxn>
                    <a:cxn ang="0">
                      <a:pos x="0" y="31"/>
                    </a:cxn>
                    <a:cxn ang="0">
                      <a:pos x="7" y="19"/>
                    </a:cxn>
                    <a:cxn ang="0">
                      <a:pos x="7" y="19"/>
                    </a:cxn>
                  </a:cxnLst>
                  <a:rect l="0" t="0" r="r" b="b"/>
                  <a:pathLst>
                    <a:path w="83" h="46">
                      <a:moveTo>
                        <a:pt x="56" y="4"/>
                      </a:moveTo>
                      <a:lnTo>
                        <a:pt x="67" y="0"/>
                      </a:lnTo>
                      <a:lnTo>
                        <a:pt x="79" y="12"/>
                      </a:lnTo>
                      <a:lnTo>
                        <a:pt x="83" y="27"/>
                      </a:lnTo>
                      <a:lnTo>
                        <a:pt x="64" y="34"/>
                      </a:lnTo>
                      <a:lnTo>
                        <a:pt x="56" y="27"/>
                      </a:lnTo>
                      <a:lnTo>
                        <a:pt x="52" y="19"/>
                      </a:lnTo>
                      <a:lnTo>
                        <a:pt x="49" y="12"/>
                      </a:lnTo>
                      <a:lnTo>
                        <a:pt x="56" y="4"/>
                      </a:lnTo>
                      <a:lnTo>
                        <a:pt x="56" y="4"/>
                      </a:lnTo>
                      <a:close/>
                      <a:moveTo>
                        <a:pt x="30" y="12"/>
                      </a:moveTo>
                      <a:lnTo>
                        <a:pt x="41" y="8"/>
                      </a:lnTo>
                      <a:lnTo>
                        <a:pt x="52" y="19"/>
                      </a:lnTo>
                      <a:lnTo>
                        <a:pt x="60" y="34"/>
                      </a:lnTo>
                      <a:lnTo>
                        <a:pt x="41" y="38"/>
                      </a:lnTo>
                      <a:lnTo>
                        <a:pt x="34" y="31"/>
                      </a:lnTo>
                      <a:lnTo>
                        <a:pt x="30" y="23"/>
                      </a:lnTo>
                      <a:lnTo>
                        <a:pt x="22" y="19"/>
                      </a:lnTo>
                      <a:lnTo>
                        <a:pt x="30" y="12"/>
                      </a:lnTo>
                      <a:lnTo>
                        <a:pt x="30" y="12"/>
                      </a:lnTo>
                      <a:close/>
                      <a:moveTo>
                        <a:pt x="7" y="19"/>
                      </a:moveTo>
                      <a:lnTo>
                        <a:pt x="19" y="15"/>
                      </a:lnTo>
                      <a:lnTo>
                        <a:pt x="30" y="23"/>
                      </a:lnTo>
                      <a:lnTo>
                        <a:pt x="37" y="42"/>
                      </a:lnTo>
                      <a:lnTo>
                        <a:pt x="15" y="46"/>
                      </a:lnTo>
                      <a:lnTo>
                        <a:pt x="0" y="31"/>
                      </a:lnTo>
                      <a:lnTo>
                        <a:pt x="7" y="19"/>
                      </a:lnTo>
                      <a:lnTo>
                        <a:pt x="7" y="19"/>
                      </a:lnTo>
                      <a:close/>
                    </a:path>
                  </a:pathLst>
                </a:custGeom>
                <a:solidFill>
                  <a:srgbClr val="BFBFBF"/>
                </a:solidFill>
                <a:ln w="9525">
                  <a:noFill/>
                  <a:round/>
                  <a:headEnd/>
                  <a:tailEnd/>
                </a:ln>
              </p:spPr>
              <p:txBody>
                <a:bodyPr/>
                <a:lstStyle/>
                <a:p>
                  <a:endParaRPr lang="en-US">
                    <a:solidFill>
                      <a:srgbClr val="FFFFFF"/>
                    </a:solidFill>
                  </a:endParaRPr>
                </a:p>
              </p:txBody>
            </p:sp>
            <p:sp>
              <p:nvSpPr>
                <p:cNvPr id="250" name="Freeform 302"/>
                <p:cNvSpPr>
                  <a:spLocks noChangeAspect="1"/>
                </p:cNvSpPr>
                <p:nvPr/>
              </p:nvSpPr>
              <p:spPr bwMode="auto">
                <a:xfrm>
                  <a:off x="1508" y="2979"/>
                  <a:ext cx="34" cy="31"/>
                </a:xfrm>
                <a:custGeom>
                  <a:avLst/>
                  <a:gdLst/>
                  <a:ahLst/>
                  <a:cxnLst>
                    <a:cxn ang="0">
                      <a:pos x="7" y="4"/>
                    </a:cxn>
                    <a:cxn ang="0">
                      <a:pos x="18" y="0"/>
                    </a:cxn>
                    <a:cxn ang="0">
                      <a:pos x="30" y="12"/>
                    </a:cxn>
                    <a:cxn ang="0">
                      <a:pos x="34" y="27"/>
                    </a:cxn>
                    <a:cxn ang="0">
                      <a:pos x="15" y="31"/>
                    </a:cxn>
                    <a:cxn ang="0">
                      <a:pos x="7" y="27"/>
                    </a:cxn>
                    <a:cxn ang="0">
                      <a:pos x="3" y="19"/>
                    </a:cxn>
                    <a:cxn ang="0">
                      <a:pos x="0" y="12"/>
                    </a:cxn>
                    <a:cxn ang="0">
                      <a:pos x="7" y="4"/>
                    </a:cxn>
                  </a:cxnLst>
                  <a:rect l="0" t="0" r="r" b="b"/>
                  <a:pathLst>
                    <a:path w="34" h="31">
                      <a:moveTo>
                        <a:pt x="7" y="4"/>
                      </a:moveTo>
                      <a:lnTo>
                        <a:pt x="18" y="0"/>
                      </a:lnTo>
                      <a:lnTo>
                        <a:pt x="30" y="12"/>
                      </a:lnTo>
                      <a:lnTo>
                        <a:pt x="34" y="27"/>
                      </a:lnTo>
                      <a:lnTo>
                        <a:pt x="15" y="31"/>
                      </a:lnTo>
                      <a:lnTo>
                        <a:pt x="7" y="27"/>
                      </a:lnTo>
                      <a:lnTo>
                        <a:pt x="3" y="19"/>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1" name="Freeform 303"/>
                <p:cNvSpPr>
                  <a:spLocks noChangeAspect="1"/>
                </p:cNvSpPr>
                <p:nvPr/>
              </p:nvSpPr>
              <p:spPr bwMode="auto">
                <a:xfrm>
                  <a:off x="1481" y="2987"/>
                  <a:ext cx="38" cy="34"/>
                </a:xfrm>
                <a:custGeom>
                  <a:avLst/>
                  <a:gdLst/>
                  <a:ahLst/>
                  <a:cxnLst>
                    <a:cxn ang="0">
                      <a:pos x="8" y="4"/>
                    </a:cxn>
                    <a:cxn ang="0">
                      <a:pos x="19" y="0"/>
                    </a:cxn>
                    <a:cxn ang="0">
                      <a:pos x="30" y="11"/>
                    </a:cxn>
                    <a:cxn ang="0">
                      <a:pos x="38" y="26"/>
                    </a:cxn>
                    <a:cxn ang="0">
                      <a:pos x="19" y="34"/>
                    </a:cxn>
                    <a:cxn ang="0">
                      <a:pos x="8" y="23"/>
                    </a:cxn>
                    <a:cxn ang="0">
                      <a:pos x="8" y="19"/>
                    </a:cxn>
                    <a:cxn ang="0">
                      <a:pos x="0" y="15"/>
                    </a:cxn>
                    <a:cxn ang="0">
                      <a:pos x="8" y="4"/>
                    </a:cxn>
                  </a:cxnLst>
                  <a:rect l="0" t="0" r="r" b="b"/>
                  <a:pathLst>
                    <a:path w="38" h="34">
                      <a:moveTo>
                        <a:pt x="8" y="4"/>
                      </a:moveTo>
                      <a:lnTo>
                        <a:pt x="19" y="0"/>
                      </a:lnTo>
                      <a:lnTo>
                        <a:pt x="30" y="11"/>
                      </a:lnTo>
                      <a:lnTo>
                        <a:pt x="38" y="26"/>
                      </a:lnTo>
                      <a:lnTo>
                        <a:pt x="19" y="34"/>
                      </a:lnTo>
                      <a:lnTo>
                        <a:pt x="8" y="23"/>
                      </a:lnTo>
                      <a:lnTo>
                        <a:pt x="8"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2" name="Freeform 304"/>
                <p:cNvSpPr>
                  <a:spLocks noChangeAspect="1"/>
                </p:cNvSpPr>
                <p:nvPr/>
              </p:nvSpPr>
              <p:spPr bwMode="auto">
                <a:xfrm>
                  <a:off x="1459" y="2994"/>
                  <a:ext cx="37" cy="31"/>
                </a:xfrm>
                <a:custGeom>
                  <a:avLst/>
                  <a:gdLst/>
                  <a:ahLst/>
                  <a:cxnLst>
                    <a:cxn ang="0">
                      <a:pos x="7" y="4"/>
                    </a:cxn>
                    <a:cxn ang="0">
                      <a:pos x="19" y="0"/>
                    </a:cxn>
                    <a:cxn ang="0">
                      <a:pos x="30" y="12"/>
                    </a:cxn>
                    <a:cxn ang="0">
                      <a:pos x="37" y="27"/>
                    </a:cxn>
                    <a:cxn ang="0">
                      <a:pos x="15" y="31"/>
                    </a:cxn>
                    <a:cxn ang="0">
                      <a:pos x="0" y="16"/>
                    </a:cxn>
                    <a:cxn ang="0">
                      <a:pos x="7" y="4"/>
                    </a:cxn>
                  </a:cxnLst>
                  <a:rect l="0" t="0" r="r" b="b"/>
                  <a:pathLst>
                    <a:path w="37" h="31">
                      <a:moveTo>
                        <a:pt x="7" y="4"/>
                      </a:moveTo>
                      <a:lnTo>
                        <a:pt x="19" y="0"/>
                      </a:lnTo>
                      <a:lnTo>
                        <a:pt x="30" y="12"/>
                      </a:lnTo>
                      <a:lnTo>
                        <a:pt x="37" y="27"/>
                      </a:lnTo>
                      <a:lnTo>
                        <a:pt x="15" y="31"/>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3" name="Freeform 305"/>
                <p:cNvSpPr>
                  <a:spLocks noChangeAspect="1" noEditPoints="1"/>
                </p:cNvSpPr>
                <p:nvPr/>
              </p:nvSpPr>
              <p:spPr bwMode="auto">
                <a:xfrm>
                  <a:off x="1459" y="2983"/>
                  <a:ext cx="64" cy="42"/>
                </a:xfrm>
                <a:custGeom>
                  <a:avLst/>
                  <a:gdLst/>
                  <a:ahLst/>
                  <a:cxnLst>
                    <a:cxn ang="0">
                      <a:pos x="64" y="11"/>
                    </a:cxn>
                    <a:cxn ang="0">
                      <a:pos x="64" y="30"/>
                    </a:cxn>
                    <a:cxn ang="0">
                      <a:pos x="56" y="19"/>
                    </a:cxn>
                    <a:cxn ang="0">
                      <a:pos x="52" y="15"/>
                    </a:cxn>
                    <a:cxn ang="0">
                      <a:pos x="49" y="8"/>
                    </a:cxn>
                    <a:cxn ang="0">
                      <a:pos x="52" y="0"/>
                    </a:cxn>
                    <a:cxn ang="0">
                      <a:pos x="64" y="11"/>
                    </a:cxn>
                    <a:cxn ang="0">
                      <a:pos x="64" y="11"/>
                    </a:cxn>
                    <a:cxn ang="0">
                      <a:pos x="41" y="15"/>
                    </a:cxn>
                    <a:cxn ang="0">
                      <a:pos x="41" y="34"/>
                    </a:cxn>
                    <a:cxn ang="0">
                      <a:pos x="30" y="27"/>
                    </a:cxn>
                    <a:cxn ang="0">
                      <a:pos x="30" y="23"/>
                    </a:cxn>
                    <a:cxn ang="0">
                      <a:pos x="22" y="15"/>
                    </a:cxn>
                    <a:cxn ang="0">
                      <a:pos x="30" y="8"/>
                    </a:cxn>
                    <a:cxn ang="0">
                      <a:pos x="41" y="15"/>
                    </a:cxn>
                    <a:cxn ang="0">
                      <a:pos x="41" y="15"/>
                    </a:cxn>
                    <a:cxn ang="0">
                      <a:pos x="15" y="23"/>
                    </a:cxn>
                    <a:cxn ang="0">
                      <a:pos x="15" y="42"/>
                    </a:cxn>
                    <a:cxn ang="0">
                      <a:pos x="0" y="27"/>
                    </a:cxn>
                    <a:cxn ang="0">
                      <a:pos x="7" y="15"/>
                    </a:cxn>
                    <a:cxn ang="0">
                      <a:pos x="15" y="23"/>
                    </a:cxn>
                    <a:cxn ang="0">
                      <a:pos x="15" y="23"/>
                    </a:cxn>
                  </a:cxnLst>
                  <a:rect l="0" t="0" r="r" b="b"/>
                  <a:pathLst>
                    <a:path w="64" h="42">
                      <a:moveTo>
                        <a:pt x="64" y="11"/>
                      </a:moveTo>
                      <a:lnTo>
                        <a:pt x="64" y="30"/>
                      </a:lnTo>
                      <a:lnTo>
                        <a:pt x="56" y="19"/>
                      </a:lnTo>
                      <a:lnTo>
                        <a:pt x="52" y="15"/>
                      </a:lnTo>
                      <a:lnTo>
                        <a:pt x="49" y="8"/>
                      </a:lnTo>
                      <a:lnTo>
                        <a:pt x="52" y="0"/>
                      </a:lnTo>
                      <a:lnTo>
                        <a:pt x="64" y="11"/>
                      </a:lnTo>
                      <a:lnTo>
                        <a:pt x="64" y="11"/>
                      </a:lnTo>
                      <a:close/>
                      <a:moveTo>
                        <a:pt x="41" y="15"/>
                      </a:moveTo>
                      <a:lnTo>
                        <a:pt x="41" y="34"/>
                      </a:lnTo>
                      <a:lnTo>
                        <a:pt x="30" y="27"/>
                      </a:lnTo>
                      <a:lnTo>
                        <a:pt x="30" y="23"/>
                      </a:lnTo>
                      <a:lnTo>
                        <a:pt x="22" y="15"/>
                      </a:lnTo>
                      <a:lnTo>
                        <a:pt x="30" y="8"/>
                      </a:lnTo>
                      <a:lnTo>
                        <a:pt x="41" y="15"/>
                      </a:lnTo>
                      <a:lnTo>
                        <a:pt x="41" y="15"/>
                      </a:lnTo>
                      <a:close/>
                      <a:moveTo>
                        <a:pt x="15" y="23"/>
                      </a:moveTo>
                      <a:lnTo>
                        <a:pt x="15" y="42"/>
                      </a:lnTo>
                      <a:lnTo>
                        <a:pt x="0" y="27"/>
                      </a:lnTo>
                      <a:lnTo>
                        <a:pt x="7" y="15"/>
                      </a:lnTo>
                      <a:lnTo>
                        <a:pt x="15" y="23"/>
                      </a:lnTo>
                      <a:lnTo>
                        <a:pt x="15" y="23"/>
                      </a:lnTo>
                      <a:close/>
                    </a:path>
                  </a:pathLst>
                </a:custGeom>
                <a:solidFill>
                  <a:srgbClr val="606060"/>
                </a:solidFill>
                <a:ln w="9525">
                  <a:noFill/>
                  <a:round/>
                  <a:headEnd/>
                  <a:tailEnd/>
                </a:ln>
              </p:spPr>
              <p:txBody>
                <a:bodyPr/>
                <a:lstStyle/>
                <a:p>
                  <a:endParaRPr lang="en-US">
                    <a:solidFill>
                      <a:srgbClr val="FFFFFF"/>
                    </a:solidFill>
                  </a:endParaRPr>
                </a:p>
              </p:txBody>
            </p:sp>
            <p:sp>
              <p:nvSpPr>
                <p:cNvPr id="254" name="Freeform 306"/>
                <p:cNvSpPr>
                  <a:spLocks noChangeAspect="1" noEditPoints="1"/>
                </p:cNvSpPr>
                <p:nvPr/>
              </p:nvSpPr>
              <p:spPr bwMode="auto">
                <a:xfrm>
                  <a:off x="1466" y="2983"/>
                  <a:ext cx="68" cy="23"/>
                </a:xfrm>
                <a:custGeom>
                  <a:avLst/>
                  <a:gdLst/>
                  <a:ahLst/>
                  <a:cxnLst>
                    <a:cxn ang="0">
                      <a:pos x="49" y="0"/>
                    </a:cxn>
                    <a:cxn ang="0">
                      <a:pos x="57" y="11"/>
                    </a:cxn>
                    <a:cxn ang="0">
                      <a:pos x="68" y="8"/>
                    </a:cxn>
                    <a:cxn ang="0">
                      <a:pos x="60" y="0"/>
                    </a:cxn>
                    <a:cxn ang="0">
                      <a:pos x="49" y="0"/>
                    </a:cxn>
                    <a:cxn ang="0">
                      <a:pos x="49" y="0"/>
                    </a:cxn>
                    <a:cxn ang="0">
                      <a:pos x="23" y="8"/>
                    </a:cxn>
                    <a:cxn ang="0">
                      <a:pos x="34" y="19"/>
                    </a:cxn>
                    <a:cxn ang="0">
                      <a:pos x="45" y="15"/>
                    </a:cxn>
                    <a:cxn ang="0">
                      <a:pos x="34" y="4"/>
                    </a:cxn>
                    <a:cxn ang="0">
                      <a:pos x="23" y="8"/>
                    </a:cxn>
                    <a:cxn ang="0">
                      <a:pos x="23" y="8"/>
                    </a:cxn>
                    <a:cxn ang="0">
                      <a:pos x="0" y="15"/>
                    </a:cxn>
                    <a:cxn ang="0">
                      <a:pos x="8" y="23"/>
                    </a:cxn>
                    <a:cxn ang="0">
                      <a:pos x="19" y="19"/>
                    </a:cxn>
                    <a:cxn ang="0">
                      <a:pos x="12" y="11"/>
                    </a:cxn>
                    <a:cxn ang="0">
                      <a:pos x="0" y="15"/>
                    </a:cxn>
                    <a:cxn ang="0">
                      <a:pos x="0" y="15"/>
                    </a:cxn>
                  </a:cxnLst>
                  <a:rect l="0" t="0" r="r" b="b"/>
                  <a:pathLst>
                    <a:path w="68" h="23">
                      <a:moveTo>
                        <a:pt x="49" y="0"/>
                      </a:moveTo>
                      <a:lnTo>
                        <a:pt x="57" y="11"/>
                      </a:lnTo>
                      <a:lnTo>
                        <a:pt x="68" y="8"/>
                      </a:lnTo>
                      <a:lnTo>
                        <a:pt x="60" y="0"/>
                      </a:lnTo>
                      <a:lnTo>
                        <a:pt x="49" y="0"/>
                      </a:lnTo>
                      <a:lnTo>
                        <a:pt x="49" y="0"/>
                      </a:lnTo>
                      <a:close/>
                      <a:moveTo>
                        <a:pt x="23" y="8"/>
                      </a:moveTo>
                      <a:lnTo>
                        <a:pt x="34" y="19"/>
                      </a:lnTo>
                      <a:lnTo>
                        <a:pt x="45" y="15"/>
                      </a:lnTo>
                      <a:lnTo>
                        <a:pt x="34" y="4"/>
                      </a:lnTo>
                      <a:lnTo>
                        <a:pt x="23" y="8"/>
                      </a:lnTo>
                      <a:lnTo>
                        <a:pt x="23" y="8"/>
                      </a:lnTo>
                      <a:close/>
                      <a:moveTo>
                        <a:pt x="0" y="15"/>
                      </a:moveTo>
                      <a:lnTo>
                        <a:pt x="8" y="23"/>
                      </a:lnTo>
                      <a:lnTo>
                        <a:pt x="19" y="19"/>
                      </a:lnTo>
                      <a:lnTo>
                        <a:pt x="12" y="11"/>
                      </a:lnTo>
                      <a:lnTo>
                        <a:pt x="0" y="15"/>
                      </a:lnTo>
                      <a:lnTo>
                        <a:pt x="0" y="15"/>
                      </a:lnTo>
                      <a:close/>
                    </a:path>
                  </a:pathLst>
                </a:custGeom>
                <a:solidFill>
                  <a:srgbClr val="E5E5E5"/>
                </a:solidFill>
                <a:ln w="9525">
                  <a:noFill/>
                  <a:round/>
                  <a:headEnd/>
                  <a:tailEnd/>
                </a:ln>
              </p:spPr>
              <p:txBody>
                <a:bodyPr/>
                <a:lstStyle/>
                <a:p>
                  <a:endParaRPr lang="en-US">
                    <a:solidFill>
                      <a:srgbClr val="FFFFFF"/>
                    </a:solidFill>
                  </a:endParaRPr>
                </a:p>
              </p:txBody>
            </p:sp>
            <p:sp>
              <p:nvSpPr>
                <p:cNvPr id="255" name="Freeform 307"/>
                <p:cNvSpPr>
                  <a:spLocks noChangeAspect="1" noEditPoints="1"/>
                </p:cNvSpPr>
                <p:nvPr/>
              </p:nvSpPr>
              <p:spPr bwMode="auto">
                <a:xfrm>
                  <a:off x="1161" y="3055"/>
                  <a:ext cx="335" cy="125"/>
                </a:xfrm>
                <a:custGeom>
                  <a:avLst/>
                  <a:gdLst/>
                  <a:ahLst/>
                  <a:cxnLst>
                    <a:cxn ang="0">
                      <a:pos x="283" y="12"/>
                    </a:cxn>
                    <a:cxn ang="0">
                      <a:pos x="279" y="42"/>
                    </a:cxn>
                    <a:cxn ang="0">
                      <a:pos x="264" y="23"/>
                    </a:cxn>
                    <a:cxn ang="0">
                      <a:pos x="237" y="27"/>
                    </a:cxn>
                    <a:cxn ang="0">
                      <a:pos x="230" y="57"/>
                    </a:cxn>
                    <a:cxn ang="0">
                      <a:pos x="219" y="38"/>
                    </a:cxn>
                    <a:cxn ang="0">
                      <a:pos x="200" y="38"/>
                    </a:cxn>
                    <a:cxn ang="0">
                      <a:pos x="226" y="57"/>
                    </a:cxn>
                    <a:cxn ang="0">
                      <a:pos x="196" y="49"/>
                    </a:cxn>
                    <a:cxn ang="0">
                      <a:pos x="200" y="38"/>
                    </a:cxn>
                    <a:cxn ang="0">
                      <a:pos x="196" y="49"/>
                    </a:cxn>
                    <a:cxn ang="0">
                      <a:pos x="173" y="65"/>
                    </a:cxn>
                    <a:cxn ang="0">
                      <a:pos x="177" y="46"/>
                    </a:cxn>
                    <a:cxn ang="0">
                      <a:pos x="162" y="49"/>
                    </a:cxn>
                    <a:cxn ang="0">
                      <a:pos x="158" y="80"/>
                    </a:cxn>
                    <a:cxn ang="0">
                      <a:pos x="143" y="61"/>
                    </a:cxn>
                    <a:cxn ang="0">
                      <a:pos x="128" y="61"/>
                    </a:cxn>
                    <a:cxn ang="0">
                      <a:pos x="155" y="84"/>
                    </a:cxn>
                    <a:cxn ang="0">
                      <a:pos x="125" y="76"/>
                    </a:cxn>
                    <a:cxn ang="0">
                      <a:pos x="128" y="61"/>
                    </a:cxn>
                    <a:cxn ang="0">
                      <a:pos x="125" y="76"/>
                    </a:cxn>
                    <a:cxn ang="0">
                      <a:pos x="102" y="87"/>
                    </a:cxn>
                    <a:cxn ang="0">
                      <a:pos x="106" y="68"/>
                    </a:cxn>
                    <a:cxn ang="0">
                      <a:pos x="91" y="72"/>
                    </a:cxn>
                    <a:cxn ang="0">
                      <a:pos x="87" y="103"/>
                    </a:cxn>
                    <a:cxn ang="0">
                      <a:pos x="72" y="87"/>
                    </a:cxn>
                    <a:cxn ang="0">
                      <a:pos x="57" y="84"/>
                    </a:cxn>
                    <a:cxn ang="0">
                      <a:pos x="79" y="106"/>
                    </a:cxn>
                    <a:cxn ang="0">
                      <a:pos x="53" y="99"/>
                    </a:cxn>
                    <a:cxn ang="0">
                      <a:pos x="57" y="84"/>
                    </a:cxn>
                    <a:cxn ang="0">
                      <a:pos x="53" y="99"/>
                    </a:cxn>
                    <a:cxn ang="0">
                      <a:pos x="30" y="114"/>
                    </a:cxn>
                    <a:cxn ang="0">
                      <a:pos x="30" y="91"/>
                    </a:cxn>
                    <a:cxn ang="0">
                      <a:pos x="19" y="95"/>
                    </a:cxn>
                    <a:cxn ang="0">
                      <a:pos x="12" y="125"/>
                    </a:cxn>
                    <a:cxn ang="0">
                      <a:pos x="0" y="110"/>
                    </a:cxn>
                    <a:cxn ang="0">
                      <a:pos x="249" y="23"/>
                    </a:cxn>
                    <a:cxn ang="0">
                      <a:pos x="275" y="42"/>
                    </a:cxn>
                    <a:cxn ang="0">
                      <a:pos x="245" y="34"/>
                    </a:cxn>
                    <a:cxn ang="0">
                      <a:pos x="249" y="23"/>
                    </a:cxn>
                    <a:cxn ang="0">
                      <a:pos x="328" y="12"/>
                    </a:cxn>
                    <a:cxn ang="0">
                      <a:pos x="298" y="27"/>
                    </a:cxn>
                    <a:cxn ang="0">
                      <a:pos x="298" y="8"/>
                    </a:cxn>
                  </a:cxnLst>
                  <a:rect l="0" t="0" r="r" b="b"/>
                  <a:pathLst>
                    <a:path w="335" h="125">
                      <a:moveTo>
                        <a:pt x="264" y="23"/>
                      </a:moveTo>
                      <a:lnTo>
                        <a:pt x="271" y="15"/>
                      </a:lnTo>
                      <a:lnTo>
                        <a:pt x="283" y="12"/>
                      </a:lnTo>
                      <a:lnTo>
                        <a:pt x="294" y="19"/>
                      </a:lnTo>
                      <a:lnTo>
                        <a:pt x="298" y="34"/>
                      </a:lnTo>
                      <a:lnTo>
                        <a:pt x="279" y="42"/>
                      </a:lnTo>
                      <a:lnTo>
                        <a:pt x="271" y="34"/>
                      </a:lnTo>
                      <a:lnTo>
                        <a:pt x="271" y="27"/>
                      </a:lnTo>
                      <a:lnTo>
                        <a:pt x="264" y="23"/>
                      </a:lnTo>
                      <a:lnTo>
                        <a:pt x="264" y="23"/>
                      </a:lnTo>
                      <a:close/>
                      <a:moveTo>
                        <a:pt x="226" y="31"/>
                      </a:moveTo>
                      <a:lnTo>
                        <a:pt x="237" y="27"/>
                      </a:lnTo>
                      <a:lnTo>
                        <a:pt x="245" y="34"/>
                      </a:lnTo>
                      <a:lnTo>
                        <a:pt x="249" y="49"/>
                      </a:lnTo>
                      <a:lnTo>
                        <a:pt x="230" y="57"/>
                      </a:lnTo>
                      <a:lnTo>
                        <a:pt x="222" y="49"/>
                      </a:lnTo>
                      <a:lnTo>
                        <a:pt x="222" y="42"/>
                      </a:lnTo>
                      <a:lnTo>
                        <a:pt x="219" y="38"/>
                      </a:lnTo>
                      <a:lnTo>
                        <a:pt x="226" y="31"/>
                      </a:lnTo>
                      <a:lnTo>
                        <a:pt x="226" y="31"/>
                      </a:lnTo>
                      <a:close/>
                      <a:moveTo>
                        <a:pt x="200" y="38"/>
                      </a:moveTo>
                      <a:lnTo>
                        <a:pt x="211" y="34"/>
                      </a:lnTo>
                      <a:lnTo>
                        <a:pt x="222" y="42"/>
                      </a:lnTo>
                      <a:lnTo>
                        <a:pt x="226" y="57"/>
                      </a:lnTo>
                      <a:lnTo>
                        <a:pt x="207" y="65"/>
                      </a:lnTo>
                      <a:lnTo>
                        <a:pt x="200" y="57"/>
                      </a:lnTo>
                      <a:lnTo>
                        <a:pt x="196" y="49"/>
                      </a:lnTo>
                      <a:lnTo>
                        <a:pt x="192" y="46"/>
                      </a:lnTo>
                      <a:lnTo>
                        <a:pt x="200" y="38"/>
                      </a:lnTo>
                      <a:lnTo>
                        <a:pt x="200" y="38"/>
                      </a:lnTo>
                      <a:close/>
                      <a:moveTo>
                        <a:pt x="177" y="46"/>
                      </a:moveTo>
                      <a:lnTo>
                        <a:pt x="189" y="42"/>
                      </a:lnTo>
                      <a:lnTo>
                        <a:pt x="196" y="49"/>
                      </a:lnTo>
                      <a:lnTo>
                        <a:pt x="204" y="65"/>
                      </a:lnTo>
                      <a:lnTo>
                        <a:pt x="181" y="72"/>
                      </a:lnTo>
                      <a:lnTo>
                        <a:pt x="173" y="65"/>
                      </a:lnTo>
                      <a:lnTo>
                        <a:pt x="173" y="61"/>
                      </a:lnTo>
                      <a:lnTo>
                        <a:pt x="170" y="57"/>
                      </a:lnTo>
                      <a:lnTo>
                        <a:pt x="177" y="46"/>
                      </a:lnTo>
                      <a:lnTo>
                        <a:pt x="177" y="46"/>
                      </a:lnTo>
                      <a:close/>
                      <a:moveTo>
                        <a:pt x="151" y="53"/>
                      </a:moveTo>
                      <a:lnTo>
                        <a:pt x="162" y="49"/>
                      </a:lnTo>
                      <a:lnTo>
                        <a:pt x="173" y="61"/>
                      </a:lnTo>
                      <a:lnTo>
                        <a:pt x="177" y="72"/>
                      </a:lnTo>
                      <a:lnTo>
                        <a:pt x="158" y="80"/>
                      </a:lnTo>
                      <a:lnTo>
                        <a:pt x="151" y="72"/>
                      </a:lnTo>
                      <a:lnTo>
                        <a:pt x="147" y="68"/>
                      </a:lnTo>
                      <a:lnTo>
                        <a:pt x="143" y="61"/>
                      </a:lnTo>
                      <a:lnTo>
                        <a:pt x="151" y="53"/>
                      </a:lnTo>
                      <a:lnTo>
                        <a:pt x="151" y="53"/>
                      </a:lnTo>
                      <a:close/>
                      <a:moveTo>
                        <a:pt x="128" y="61"/>
                      </a:moveTo>
                      <a:lnTo>
                        <a:pt x="140" y="57"/>
                      </a:lnTo>
                      <a:lnTo>
                        <a:pt x="147" y="65"/>
                      </a:lnTo>
                      <a:lnTo>
                        <a:pt x="155" y="84"/>
                      </a:lnTo>
                      <a:lnTo>
                        <a:pt x="132" y="87"/>
                      </a:lnTo>
                      <a:lnTo>
                        <a:pt x="128" y="80"/>
                      </a:lnTo>
                      <a:lnTo>
                        <a:pt x="125" y="76"/>
                      </a:lnTo>
                      <a:lnTo>
                        <a:pt x="121" y="72"/>
                      </a:lnTo>
                      <a:lnTo>
                        <a:pt x="128" y="61"/>
                      </a:lnTo>
                      <a:lnTo>
                        <a:pt x="128" y="61"/>
                      </a:lnTo>
                      <a:close/>
                      <a:moveTo>
                        <a:pt x="106" y="68"/>
                      </a:moveTo>
                      <a:lnTo>
                        <a:pt x="117" y="65"/>
                      </a:lnTo>
                      <a:lnTo>
                        <a:pt x="125" y="76"/>
                      </a:lnTo>
                      <a:lnTo>
                        <a:pt x="128" y="91"/>
                      </a:lnTo>
                      <a:lnTo>
                        <a:pt x="109" y="95"/>
                      </a:lnTo>
                      <a:lnTo>
                        <a:pt x="102" y="87"/>
                      </a:lnTo>
                      <a:lnTo>
                        <a:pt x="102" y="84"/>
                      </a:lnTo>
                      <a:lnTo>
                        <a:pt x="98" y="76"/>
                      </a:lnTo>
                      <a:lnTo>
                        <a:pt x="106" y="68"/>
                      </a:lnTo>
                      <a:lnTo>
                        <a:pt x="106" y="68"/>
                      </a:lnTo>
                      <a:close/>
                      <a:moveTo>
                        <a:pt x="79" y="76"/>
                      </a:moveTo>
                      <a:lnTo>
                        <a:pt x="91" y="72"/>
                      </a:lnTo>
                      <a:lnTo>
                        <a:pt x="102" y="84"/>
                      </a:lnTo>
                      <a:lnTo>
                        <a:pt x="106" y="99"/>
                      </a:lnTo>
                      <a:lnTo>
                        <a:pt x="87" y="103"/>
                      </a:lnTo>
                      <a:lnTo>
                        <a:pt x="79" y="95"/>
                      </a:lnTo>
                      <a:lnTo>
                        <a:pt x="76" y="91"/>
                      </a:lnTo>
                      <a:lnTo>
                        <a:pt x="72" y="87"/>
                      </a:lnTo>
                      <a:lnTo>
                        <a:pt x="79" y="76"/>
                      </a:lnTo>
                      <a:lnTo>
                        <a:pt x="79" y="76"/>
                      </a:lnTo>
                      <a:close/>
                      <a:moveTo>
                        <a:pt x="57" y="84"/>
                      </a:moveTo>
                      <a:lnTo>
                        <a:pt x="68" y="80"/>
                      </a:lnTo>
                      <a:lnTo>
                        <a:pt x="76" y="91"/>
                      </a:lnTo>
                      <a:lnTo>
                        <a:pt x="79" y="106"/>
                      </a:lnTo>
                      <a:lnTo>
                        <a:pt x="61" y="110"/>
                      </a:lnTo>
                      <a:lnTo>
                        <a:pt x="53" y="103"/>
                      </a:lnTo>
                      <a:lnTo>
                        <a:pt x="53" y="99"/>
                      </a:lnTo>
                      <a:lnTo>
                        <a:pt x="49" y="95"/>
                      </a:lnTo>
                      <a:lnTo>
                        <a:pt x="57" y="84"/>
                      </a:lnTo>
                      <a:lnTo>
                        <a:pt x="57" y="84"/>
                      </a:lnTo>
                      <a:close/>
                      <a:moveTo>
                        <a:pt x="30" y="91"/>
                      </a:moveTo>
                      <a:lnTo>
                        <a:pt x="42" y="87"/>
                      </a:lnTo>
                      <a:lnTo>
                        <a:pt x="53" y="99"/>
                      </a:lnTo>
                      <a:lnTo>
                        <a:pt x="57" y="114"/>
                      </a:lnTo>
                      <a:lnTo>
                        <a:pt x="38" y="118"/>
                      </a:lnTo>
                      <a:lnTo>
                        <a:pt x="30" y="114"/>
                      </a:lnTo>
                      <a:lnTo>
                        <a:pt x="27" y="106"/>
                      </a:lnTo>
                      <a:lnTo>
                        <a:pt x="23" y="103"/>
                      </a:lnTo>
                      <a:lnTo>
                        <a:pt x="30" y="91"/>
                      </a:lnTo>
                      <a:lnTo>
                        <a:pt x="30" y="91"/>
                      </a:lnTo>
                      <a:close/>
                      <a:moveTo>
                        <a:pt x="8" y="99"/>
                      </a:moveTo>
                      <a:lnTo>
                        <a:pt x="19" y="95"/>
                      </a:lnTo>
                      <a:lnTo>
                        <a:pt x="27" y="106"/>
                      </a:lnTo>
                      <a:lnTo>
                        <a:pt x="30" y="122"/>
                      </a:lnTo>
                      <a:lnTo>
                        <a:pt x="12" y="125"/>
                      </a:lnTo>
                      <a:lnTo>
                        <a:pt x="8" y="122"/>
                      </a:lnTo>
                      <a:lnTo>
                        <a:pt x="4" y="114"/>
                      </a:lnTo>
                      <a:lnTo>
                        <a:pt x="0" y="110"/>
                      </a:lnTo>
                      <a:lnTo>
                        <a:pt x="8" y="99"/>
                      </a:lnTo>
                      <a:lnTo>
                        <a:pt x="8" y="99"/>
                      </a:lnTo>
                      <a:close/>
                      <a:moveTo>
                        <a:pt x="249" y="23"/>
                      </a:moveTo>
                      <a:lnTo>
                        <a:pt x="260" y="19"/>
                      </a:lnTo>
                      <a:lnTo>
                        <a:pt x="271" y="27"/>
                      </a:lnTo>
                      <a:lnTo>
                        <a:pt x="275" y="42"/>
                      </a:lnTo>
                      <a:lnTo>
                        <a:pt x="256" y="49"/>
                      </a:lnTo>
                      <a:lnTo>
                        <a:pt x="249" y="42"/>
                      </a:lnTo>
                      <a:lnTo>
                        <a:pt x="245" y="34"/>
                      </a:lnTo>
                      <a:lnTo>
                        <a:pt x="241" y="31"/>
                      </a:lnTo>
                      <a:lnTo>
                        <a:pt x="249" y="23"/>
                      </a:lnTo>
                      <a:lnTo>
                        <a:pt x="249" y="23"/>
                      </a:lnTo>
                      <a:close/>
                      <a:moveTo>
                        <a:pt x="298" y="8"/>
                      </a:moveTo>
                      <a:lnTo>
                        <a:pt x="317" y="0"/>
                      </a:lnTo>
                      <a:lnTo>
                        <a:pt x="328" y="12"/>
                      </a:lnTo>
                      <a:lnTo>
                        <a:pt x="335" y="23"/>
                      </a:lnTo>
                      <a:lnTo>
                        <a:pt x="301" y="34"/>
                      </a:lnTo>
                      <a:lnTo>
                        <a:pt x="298" y="27"/>
                      </a:lnTo>
                      <a:lnTo>
                        <a:pt x="294" y="19"/>
                      </a:lnTo>
                      <a:lnTo>
                        <a:pt x="290" y="15"/>
                      </a:lnTo>
                      <a:lnTo>
                        <a:pt x="298" y="8"/>
                      </a:lnTo>
                      <a:lnTo>
                        <a:pt x="298" y="8"/>
                      </a:lnTo>
                      <a:close/>
                    </a:path>
                  </a:pathLst>
                </a:custGeom>
                <a:solidFill>
                  <a:srgbClr val="F4F4D1"/>
                </a:solidFill>
                <a:ln w="9525">
                  <a:noFill/>
                  <a:round/>
                  <a:headEnd/>
                  <a:tailEnd/>
                </a:ln>
              </p:spPr>
              <p:txBody>
                <a:bodyPr/>
                <a:lstStyle/>
                <a:p>
                  <a:endParaRPr lang="en-US">
                    <a:solidFill>
                      <a:srgbClr val="FFFFFF"/>
                    </a:solidFill>
                  </a:endParaRPr>
                </a:p>
              </p:txBody>
            </p:sp>
            <p:sp>
              <p:nvSpPr>
                <p:cNvPr id="256" name="Freeform 308"/>
                <p:cNvSpPr>
                  <a:spLocks noChangeAspect="1"/>
                </p:cNvSpPr>
                <p:nvPr/>
              </p:nvSpPr>
              <p:spPr bwMode="auto">
                <a:xfrm>
                  <a:off x="1429" y="3067"/>
                  <a:ext cx="30" cy="30"/>
                </a:xfrm>
                <a:custGeom>
                  <a:avLst/>
                  <a:gdLst/>
                  <a:ahLst/>
                  <a:cxnLst>
                    <a:cxn ang="0">
                      <a:pos x="0" y="11"/>
                    </a:cxn>
                    <a:cxn ang="0">
                      <a:pos x="7" y="3"/>
                    </a:cxn>
                    <a:cxn ang="0">
                      <a:pos x="18" y="0"/>
                    </a:cxn>
                    <a:cxn ang="0">
                      <a:pos x="26" y="7"/>
                    </a:cxn>
                    <a:cxn ang="0">
                      <a:pos x="30" y="22"/>
                    </a:cxn>
                    <a:cxn ang="0">
                      <a:pos x="11" y="30"/>
                    </a:cxn>
                    <a:cxn ang="0">
                      <a:pos x="3" y="22"/>
                    </a:cxn>
                    <a:cxn ang="0">
                      <a:pos x="3" y="15"/>
                    </a:cxn>
                    <a:cxn ang="0">
                      <a:pos x="0" y="11"/>
                    </a:cxn>
                  </a:cxnLst>
                  <a:rect l="0" t="0" r="r" b="b"/>
                  <a:pathLst>
                    <a:path w="30" h="30">
                      <a:moveTo>
                        <a:pt x="0" y="11"/>
                      </a:moveTo>
                      <a:lnTo>
                        <a:pt x="7" y="3"/>
                      </a:lnTo>
                      <a:lnTo>
                        <a:pt x="18" y="0"/>
                      </a:lnTo>
                      <a:lnTo>
                        <a:pt x="26" y="7"/>
                      </a:lnTo>
                      <a:lnTo>
                        <a:pt x="30" y="22"/>
                      </a:lnTo>
                      <a:lnTo>
                        <a:pt x="11" y="30"/>
                      </a:lnTo>
                      <a:lnTo>
                        <a:pt x="3" y="22"/>
                      </a:lnTo>
                      <a:lnTo>
                        <a:pt x="3" y="15"/>
                      </a:lnTo>
                      <a:lnTo>
                        <a:pt x="0" y="11"/>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7" name="Freeform 309"/>
                <p:cNvSpPr>
                  <a:spLocks noChangeAspect="1"/>
                </p:cNvSpPr>
                <p:nvPr/>
              </p:nvSpPr>
              <p:spPr bwMode="auto">
                <a:xfrm>
                  <a:off x="1380" y="3082"/>
                  <a:ext cx="30" cy="30"/>
                </a:xfrm>
                <a:custGeom>
                  <a:avLst/>
                  <a:gdLst/>
                  <a:ahLst/>
                  <a:cxnLst>
                    <a:cxn ang="0">
                      <a:pos x="7" y="4"/>
                    </a:cxn>
                    <a:cxn ang="0">
                      <a:pos x="18" y="0"/>
                    </a:cxn>
                    <a:cxn ang="0">
                      <a:pos x="26" y="7"/>
                    </a:cxn>
                    <a:cxn ang="0">
                      <a:pos x="30" y="22"/>
                    </a:cxn>
                    <a:cxn ang="0">
                      <a:pos x="11" y="30"/>
                    </a:cxn>
                    <a:cxn ang="0">
                      <a:pos x="3" y="22"/>
                    </a:cxn>
                    <a:cxn ang="0">
                      <a:pos x="3" y="15"/>
                    </a:cxn>
                    <a:cxn ang="0">
                      <a:pos x="0" y="11"/>
                    </a:cxn>
                    <a:cxn ang="0">
                      <a:pos x="7" y="4"/>
                    </a:cxn>
                  </a:cxnLst>
                  <a:rect l="0" t="0" r="r" b="b"/>
                  <a:pathLst>
                    <a:path w="30" h="30">
                      <a:moveTo>
                        <a:pt x="7" y="4"/>
                      </a:moveTo>
                      <a:lnTo>
                        <a:pt x="18" y="0"/>
                      </a:lnTo>
                      <a:lnTo>
                        <a:pt x="26" y="7"/>
                      </a:lnTo>
                      <a:lnTo>
                        <a:pt x="30" y="22"/>
                      </a:lnTo>
                      <a:lnTo>
                        <a:pt x="11" y="30"/>
                      </a:lnTo>
                      <a:lnTo>
                        <a:pt x="3" y="22"/>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8" name="Freeform 310"/>
                <p:cNvSpPr>
                  <a:spLocks noChangeAspect="1"/>
                </p:cNvSpPr>
                <p:nvPr/>
              </p:nvSpPr>
              <p:spPr bwMode="auto">
                <a:xfrm>
                  <a:off x="1353" y="3089"/>
                  <a:ext cx="34" cy="31"/>
                </a:xfrm>
                <a:custGeom>
                  <a:avLst/>
                  <a:gdLst/>
                  <a:ahLst/>
                  <a:cxnLst>
                    <a:cxn ang="0">
                      <a:pos x="8" y="4"/>
                    </a:cxn>
                    <a:cxn ang="0">
                      <a:pos x="23" y="0"/>
                    </a:cxn>
                    <a:cxn ang="0">
                      <a:pos x="30" y="8"/>
                    </a:cxn>
                    <a:cxn ang="0">
                      <a:pos x="34" y="23"/>
                    </a:cxn>
                    <a:cxn ang="0">
                      <a:pos x="15" y="31"/>
                    </a:cxn>
                    <a:cxn ang="0">
                      <a:pos x="8" y="23"/>
                    </a:cxn>
                    <a:cxn ang="0">
                      <a:pos x="8" y="15"/>
                    </a:cxn>
                    <a:cxn ang="0">
                      <a:pos x="0" y="12"/>
                    </a:cxn>
                    <a:cxn ang="0">
                      <a:pos x="8" y="4"/>
                    </a:cxn>
                  </a:cxnLst>
                  <a:rect l="0" t="0" r="r" b="b"/>
                  <a:pathLst>
                    <a:path w="34" h="31">
                      <a:moveTo>
                        <a:pt x="8" y="4"/>
                      </a:moveTo>
                      <a:lnTo>
                        <a:pt x="23" y="0"/>
                      </a:lnTo>
                      <a:lnTo>
                        <a:pt x="30" y="8"/>
                      </a:lnTo>
                      <a:lnTo>
                        <a:pt x="34" y="23"/>
                      </a:lnTo>
                      <a:lnTo>
                        <a:pt x="15" y="31"/>
                      </a:lnTo>
                      <a:lnTo>
                        <a:pt x="8" y="23"/>
                      </a:lnTo>
                      <a:lnTo>
                        <a:pt x="8"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59" name="Freeform 311"/>
                <p:cNvSpPr>
                  <a:spLocks noChangeAspect="1"/>
                </p:cNvSpPr>
                <p:nvPr/>
              </p:nvSpPr>
              <p:spPr bwMode="auto">
                <a:xfrm>
                  <a:off x="1331" y="3097"/>
                  <a:ext cx="34" cy="30"/>
                </a:xfrm>
                <a:custGeom>
                  <a:avLst/>
                  <a:gdLst/>
                  <a:ahLst/>
                  <a:cxnLst>
                    <a:cxn ang="0">
                      <a:pos x="7" y="4"/>
                    </a:cxn>
                    <a:cxn ang="0">
                      <a:pos x="19" y="0"/>
                    </a:cxn>
                    <a:cxn ang="0">
                      <a:pos x="30" y="7"/>
                    </a:cxn>
                    <a:cxn ang="0">
                      <a:pos x="34" y="23"/>
                    </a:cxn>
                    <a:cxn ang="0">
                      <a:pos x="11" y="30"/>
                    </a:cxn>
                    <a:cxn ang="0">
                      <a:pos x="3" y="23"/>
                    </a:cxn>
                    <a:cxn ang="0">
                      <a:pos x="3" y="15"/>
                    </a:cxn>
                    <a:cxn ang="0">
                      <a:pos x="0" y="11"/>
                    </a:cxn>
                    <a:cxn ang="0">
                      <a:pos x="7" y="4"/>
                    </a:cxn>
                  </a:cxnLst>
                  <a:rect l="0" t="0" r="r" b="b"/>
                  <a:pathLst>
                    <a:path w="34" h="30">
                      <a:moveTo>
                        <a:pt x="7" y="4"/>
                      </a:moveTo>
                      <a:lnTo>
                        <a:pt x="19" y="0"/>
                      </a:lnTo>
                      <a:lnTo>
                        <a:pt x="30" y="7"/>
                      </a:lnTo>
                      <a:lnTo>
                        <a:pt x="34" y="23"/>
                      </a:lnTo>
                      <a:lnTo>
                        <a:pt x="11" y="30"/>
                      </a:lnTo>
                      <a:lnTo>
                        <a:pt x="3"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0" name="Freeform 312"/>
                <p:cNvSpPr>
                  <a:spLocks noChangeAspect="1"/>
                </p:cNvSpPr>
                <p:nvPr/>
              </p:nvSpPr>
              <p:spPr bwMode="auto">
                <a:xfrm>
                  <a:off x="1308" y="3104"/>
                  <a:ext cx="30" cy="31"/>
                </a:xfrm>
                <a:custGeom>
                  <a:avLst/>
                  <a:gdLst/>
                  <a:ahLst/>
                  <a:cxnLst>
                    <a:cxn ang="0">
                      <a:pos x="4" y="4"/>
                    </a:cxn>
                    <a:cxn ang="0">
                      <a:pos x="19" y="0"/>
                    </a:cxn>
                    <a:cxn ang="0">
                      <a:pos x="26" y="8"/>
                    </a:cxn>
                    <a:cxn ang="0">
                      <a:pos x="30" y="23"/>
                    </a:cxn>
                    <a:cxn ang="0">
                      <a:pos x="11" y="31"/>
                    </a:cxn>
                    <a:cxn ang="0">
                      <a:pos x="4" y="23"/>
                    </a:cxn>
                    <a:cxn ang="0">
                      <a:pos x="4" y="16"/>
                    </a:cxn>
                    <a:cxn ang="0">
                      <a:pos x="0" y="12"/>
                    </a:cxn>
                    <a:cxn ang="0">
                      <a:pos x="4" y="4"/>
                    </a:cxn>
                  </a:cxnLst>
                  <a:rect l="0" t="0" r="r" b="b"/>
                  <a:pathLst>
                    <a:path w="30" h="31">
                      <a:moveTo>
                        <a:pt x="4" y="4"/>
                      </a:moveTo>
                      <a:lnTo>
                        <a:pt x="19" y="0"/>
                      </a:lnTo>
                      <a:lnTo>
                        <a:pt x="26" y="8"/>
                      </a:lnTo>
                      <a:lnTo>
                        <a:pt x="30" y="23"/>
                      </a:lnTo>
                      <a:lnTo>
                        <a:pt x="11" y="31"/>
                      </a:lnTo>
                      <a:lnTo>
                        <a:pt x="4" y="23"/>
                      </a:lnTo>
                      <a:lnTo>
                        <a:pt x="4" y="16"/>
                      </a:lnTo>
                      <a:lnTo>
                        <a:pt x="0" y="12"/>
                      </a:lnTo>
                      <a:lnTo>
                        <a:pt x="4"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1" name="Freeform 313"/>
                <p:cNvSpPr>
                  <a:spLocks noChangeAspect="1"/>
                </p:cNvSpPr>
                <p:nvPr/>
              </p:nvSpPr>
              <p:spPr bwMode="auto">
                <a:xfrm>
                  <a:off x="1282" y="3112"/>
                  <a:ext cx="34" cy="30"/>
                </a:xfrm>
                <a:custGeom>
                  <a:avLst/>
                  <a:gdLst/>
                  <a:ahLst/>
                  <a:cxnLst>
                    <a:cxn ang="0">
                      <a:pos x="7" y="4"/>
                    </a:cxn>
                    <a:cxn ang="0">
                      <a:pos x="19" y="0"/>
                    </a:cxn>
                    <a:cxn ang="0">
                      <a:pos x="26" y="8"/>
                    </a:cxn>
                    <a:cxn ang="0">
                      <a:pos x="34" y="23"/>
                    </a:cxn>
                    <a:cxn ang="0">
                      <a:pos x="11" y="30"/>
                    </a:cxn>
                    <a:cxn ang="0">
                      <a:pos x="7" y="23"/>
                    </a:cxn>
                    <a:cxn ang="0">
                      <a:pos x="4" y="19"/>
                    </a:cxn>
                    <a:cxn ang="0">
                      <a:pos x="0" y="11"/>
                    </a:cxn>
                    <a:cxn ang="0">
                      <a:pos x="7" y="4"/>
                    </a:cxn>
                  </a:cxnLst>
                  <a:rect l="0" t="0" r="r" b="b"/>
                  <a:pathLst>
                    <a:path w="34" h="30">
                      <a:moveTo>
                        <a:pt x="7" y="4"/>
                      </a:moveTo>
                      <a:lnTo>
                        <a:pt x="19" y="0"/>
                      </a:lnTo>
                      <a:lnTo>
                        <a:pt x="26" y="8"/>
                      </a:lnTo>
                      <a:lnTo>
                        <a:pt x="34" y="23"/>
                      </a:lnTo>
                      <a:lnTo>
                        <a:pt x="11" y="30"/>
                      </a:lnTo>
                      <a:lnTo>
                        <a:pt x="7" y="23"/>
                      </a:lnTo>
                      <a:lnTo>
                        <a:pt x="4"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2" name="Freeform 314"/>
                <p:cNvSpPr>
                  <a:spLocks noChangeAspect="1"/>
                </p:cNvSpPr>
                <p:nvPr/>
              </p:nvSpPr>
              <p:spPr bwMode="auto">
                <a:xfrm>
                  <a:off x="1259" y="3120"/>
                  <a:ext cx="30" cy="30"/>
                </a:xfrm>
                <a:custGeom>
                  <a:avLst/>
                  <a:gdLst/>
                  <a:ahLst/>
                  <a:cxnLst>
                    <a:cxn ang="0">
                      <a:pos x="8" y="3"/>
                    </a:cxn>
                    <a:cxn ang="0">
                      <a:pos x="19" y="0"/>
                    </a:cxn>
                    <a:cxn ang="0">
                      <a:pos x="27" y="11"/>
                    </a:cxn>
                    <a:cxn ang="0">
                      <a:pos x="30" y="26"/>
                    </a:cxn>
                    <a:cxn ang="0">
                      <a:pos x="11" y="30"/>
                    </a:cxn>
                    <a:cxn ang="0">
                      <a:pos x="4" y="22"/>
                    </a:cxn>
                    <a:cxn ang="0">
                      <a:pos x="4" y="19"/>
                    </a:cxn>
                    <a:cxn ang="0">
                      <a:pos x="0" y="11"/>
                    </a:cxn>
                    <a:cxn ang="0">
                      <a:pos x="8" y="3"/>
                    </a:cxn>
                  </a:cxnLst>
                  <a:rect l="0" t="0" r="r" b="b"/>
                  <a:pathLst>
                    <a:path w="30" h="30">
                      <a:moveTo>
                        <a:pt x="8" y="3"/>
                      </a:moveTo>
                      <a:lnTo>
                        <a:pt x="19" y="0"/>
                      </a:lnTo>
                      <a:lnTo>
                        <a:pt x="27" y="11"/>
                      </a:lnTo>
                      <a:lnTo>
                        <a:pt x="30" y="26"/>
                      </a:lnTo>
                      <a:lnTo>
                        <a:pt x="11" y="30"/>
                      </a:lnTo>
                      <a:lnTo>
                        <a:pt x="4"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3" name="Freeform 315"/>
                <p:cNvSpPr>
                  <a:spLocks noChangeAspect="1"/>
                </p:cNvSpPr>
                <p:nvPr/>
              </p:nvSpPr>
              <p:spPr bwMode="auto">
                <a:xfrm>
                  <a:off x="1233" y="3127"/>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4" name="Freeform 316"/>
                <p:cNvSpPr>
                  <a:spLocks noChangeAspect="1"/>
                </p:cNvSpPr>
                <p:nvPr/>
              </p:nvSpPr>
              <p:spPr bwMode="auto">
                <a:xfrm>
                  <a:off x="1210" y="3135"/>
                  <a:ext cx="30" cy="30"/>
                </a:xfrm>
                <a:custGeom>
                  <a:avLst/>
                  <a:gdLst/>
                  <a:ahLst/>
                  <a:cxnLst>
                    <a:cxn ang="0">
                      <a:pos x="8" y="4"/>
                    </a:cxn>
                    <a:cxn ang="0">
                      <a:pos x="19" y="0"/>
                    </a:cxn>
                    <a:cxn ang="0">
                      <a:pos x="27" y="11"/>
                    </a:cxn>
                    <a:cxn ang="0">
                      <a:pos x="30" y="26"/>
                    </a:cxn>
                    <a:cxn ang="0">
                      <a:pos x="12" y="30"/>
                    </a:cxn>
                    <a:cxn ang="0">
                      <a:pos x="4" y="23"/>
                    </a:cxn>
                    <a:cxn ang="0">
                      <a:pos x="4" y="19"/>
                    </a:cxn>
                    <a:cxn ang="0">
                      <a:pos x="0" y="15"/>
                    </a:cxn>
                    <a:cxn ang="0">
                      <a:pos x="8" y="4"/>
                    </a:cxn>
                  </a:cxnLst>
                  <a:rect l="0" t="0" r="r" b="b"/>
                  <a:pathLst>
                    <a:path w="30" h="30">
                      <a:moveTo>
                        <a:pt x="8" y="4"/>
                      </a:moveTo>
                      <a:lnTo>
                        <a:pt x="19" y="0"/>
                      </a:lnTo>
                      <a:lnTo>
                        <a:pt x="27" y="11"/>
                      </a:lnTo>
                      <a:lnTo>
                        <a:pt x="30" y="26"/>
                      </a:lnTo>
                      <a:lnTo>
                        <a:pt x="12" y="30"/>
                      </a:lnTo>
                      <a:lnTo>
                        <a:pt x="4" y="23"/>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5" name="Freeform 317"/>
                <p:cNvSpPr>
                  <a:spLocks noChangeAspect="1"/>
                </p:cNvSpPr>
                <p:nvPr/>
              </p:nvSpPr>
              <p:spPr bwMode="auto">
                <a:xfrm>
                  <a:off x="1184" y="3142"/>
                  <a:ext cx="34" cy="31"/>
                </a:xfrm>
                <a:custGeom>
                  <a:avLst/>
                  <a:gdLst/>
                  <a:ahLst/>
                  <a:cxnLst>
                    <a:cxn ang="0">
                      <a:pos x="7" y="4"/>
                    </a:cxn>
                    <a:cxn ang="0">
                      <a:pos x="19" y="0"/>
                    </a:cxn>
                    <a:cxn ang="0">
                      <a:pos x="30" y="12"/>
                    </a:cxn>
                    <a:cxn ang="0">
                      <a:pos x="34" y="27"/>
                    </a:cxn>
                    <a:cxn ang="0">
                      <a:pos x="15" y="31"/>
                    </a:cxn>
                    <a:cxn ang="0">
                      <a:pos x="7" y="27"/>
                    </a:cxn>
                    <a:cxn ang="0">
                      <a:pos x="4" y="19"/>
                    </a:cxn>
                    <a:cxn ang="0">
                      <a:pos x="0" y="16"/>
                    </a:cxn>
                    <a:cxn ang="0">
                      <a:pos x="7" y="4"/>
                    </a:cxn>
                  </a:cxnLst>
                  <a:rect l="0" t="0" r="r" b="b"/>
                  <a:pathLst>
                    <a:path w="34" h="31">
                      <a:moveTo>
                        <a:pt x="7" y="4"/>
                      </a:moveTo>
                      <a:lnTo>
                        <a:pt x="19" y="0"/>
                      </a:lnTo>
                      <a:lnTo>
                        <a:pt x="30" y="12"/>
                      </a:lnTo>
                      <a:lnTo>
                        <a:pt x="34" y="27"/>
                      </a:lnTo>
                      <a:lnTo>
                        <a:pt x="15" y="31"/>
                      </a:lnTo>
                      <a:lnTo>
                        <a:pt x="7" y="27"/>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6" name="Freeform 318"/>
                <p:cNvSpPr>
                  <a:spLocks noChangeAspect="1"/>
                </p:cNvSpPr>
                <p:nvPr/>
              </p:nvSpPr>
              <p:spPr bwMode="auto">
                <a:xfrm>
                  <a:off x="1161" y="3154"/>
                  <a:ext cx="34" cy="26"/>
                </a:xfrm>
                <a:custGeom>
                  <a:avLst/>
                  <a:gdLst/>
                  <a:ahLst/>
                  <a:cxnLst>
                    <a:cxn ang="0">
                      <a:pos x="8" y="0"/>
                    </a:cxn>
                    <a:cxn ang="0">
                      <a:pos x="19" y="0"/>
                    </a:cxn>
                    <a:cxn ang="0">
                      <a:pos x="27" y="7"/>
                    </a:cxn>
                    <a:cxn ang="0">
                      <a:pos x="34" y="23"/>
                    </a:cxn>
                    <a:cxn ang="0">
                      <a:pos x="12" y="26"/>
                    </a:cxn>
                    <a:cxn ang="0">
                      <a:pos x="8" y="23"/>
                    </a:cxn>
                    <a:cxn ang="0">
                      <a:pos x="4" y="15"/>
                    </a:cxn>
                    <a:cxn ang="0">
                      <a:pos x="0" y="11"/>
                    </a:cxn>
                    <a:cxn ang="0">
                      <a:pos x="8" y="0"/>
                    </a:cxn>
                  </a:cxnLst>
                  <a:rect l="0" t="0" r="r" b="b"/>
                  <a:pathLst>
                    <a:path w="34" h="26">
                      <a:moveTo>
                        <a:pt x="8" y="0"/>
                      </a:moveTo>
                      <a:lnTo>
                        <a:pt x="19" y="0"/>
                      </a:lnTo>
                      <a:lnTo>
                        <a:pt x="27" y="7"/>
                      </a:lnTo>
                      <a:lnTo>
                        <a:pt x="34" y="23"/>
                      </a:lnTo>
                      <a:lnTo>
                        <a:pt x="12" y="26"/>
                      </a:lnTo>
                      <a:lnTo>
                        <a:pt x="8" y="23"/>
                      </a:lnTo>
                      <a:lnTo>
                        <a:pt x="4"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7" name="Freeform 319"/>
                <p:cNvSpPr>
                  <a:spLocks noChangeAspect="1"/>
                </p:cNvSpPr>
                <p:nvPr/>
              </p:nvSpPr>
              <p:spPr bwMode="auto">
                <a:xfrm>
                  <a:off x="1402" y="3074"/>
                  <a:ext cx="34" cy="30"/>
                </a:xfrm>
                <a:custGeom>
                  <a:avLst/>
                  <a:gdLst/>
                  <a:ahLst/>
                  <a:cxnLst>
                    <a:cxn ang="0">
                      <a:pos x="8" y="4"/>
                    </a:cxn>
                    <a:cxn ang="0">
                      <a:pos x="19" y="0"/>
                    </a:cxn>
                    <a:cxn ang="0">
                      <a:pos x="30" y="8"/>
                    </a:cxn>
                    <a:cxn ang="0">
                      <a:pos x="34" y="23"/>
                    </a:cxn>
                    <a:cxn ang="0">
                      <a:pos x="12" y="30"/>
                    </a:cxn>
                    <a:cxn ang="0">
                      <a:pos x="8" y="23"/>
                    </a:cxn>
                    <a:cxn ang="0">
                      <a:pos x="4" y="15"/>
                    </a:cxn>
                    <a:cxn ang="0">
                      <a:pos x="0" y="12"/>
                    </a:cxn>
                    <a:cxn ang="0">
                      <a:pos x="8" y="4"/>
                    </a:cxn>
                  </a:cxnLst>
                  <a:rect l="0" t="0" r="r" b="b"/>
                  <a:pathLst>
                    <a:path w="34" h="30">
                      <a:moveTo>
                        <a:pt x="8" y="4"/>
                      </a:moveTo>
                      <a:lnTo>
                        <a:pt x="19" y="0"/>
                      </a:lnTo>
                      <a:lnTo>
                        <a:pt x="30" y="8"/>
                      </a:lnTo>
                      <a:lnTo>
                        <a:pt x="34" y="23"/>
                      </a:lnTo>
                      <a:lnTo>
                        <a:pt x="12" y="30"/>
                      </a:lnTo>
                      <a:lnTo>
                        <a:pt x="8" y="23"/>
                      </a:lnTo>
                      <a:lnTo>
                        <a:pt x="4" y="15"/>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8" name="Freeform 320"/>
                <p:cNvSpPr>
                  <a:spLocks noChangeAspect="1"/>
                </p:cNvSpPr>
                <p:nvPr/>
              </p:nvSpPr>
              <p:spPr bwMode="auto">
                <a:xfrm>
                  <a:off x="1451" y="3055"/>
                  <a:ext cx="45" cy="34"/>
                </a:xfrm>
                <a:custGeom>
                  <a:avLst/>
                  <a:gdLst/>
                  <a:ahLst/>
                  <a:cxnLst>
                    <a:cxn ang="0">
                      <a:pos x="8" y="8"/>
                    </a:cxn>
                    <a:cxn ang="0">
                      <a:pos x="27" y="0"/>
                    </a:cxn>
                    <a:cxn ang="0">
                      <a:pos x="38" y="8"/>
                    </a:cxn>
                    <a:cxn ang="0">
                      <a:pos x="45" y="23"/>
                    </a:cxn>
                    <a:cxn ang="0">
                      <a:pos x="11" y="34"/>
                    </a:cxn>
                    <a:cxn ang="0">
                      <a:pos x="8" y="27"/>
                    </a:cxn>
                    <a:cxn ang="0">
                      <a:pos x="4" y="19"/>
                    </a:cxn>
                    <a:cxn ang="0">
                      <a:pos x="0" y="15"/>
                    </a:cxn>
                    <a:cxn ang="0">
                      <a:pos x="8" y="8"/>
                    </a:cxn>
                  </a:cxnLst>
                  <a:rect l="0" t="0" r="r" b="b"/>
                  <a:pathLst>
                    <a:path w="45" h="34">
                      <a:moveTo>
                        <a:pt x="8" y="8"/>
                      </a:moveTo>
                      <a:lnTo>
                        <a:pt x="27" y="0"/>
                      </a:lnTo>
                      <a:lnTo>
                        <a:pt x="38" y="8"/>
                      </a:lnTo>
                      <a:lnTo>
                        <a:pt x="45" y="23"/>
                      </a:lnTo>
                      <a:lnTo>
                        <a:pt x="11" y="34"/>
                      </a:lnTo>
                      <a:lnTo>
                        <a:pt x="8" y="27"/>
                      </a:lnTo>
                      <a:lnTo>
                        <a:pt x="4" y="19"/>
                      </a:lnTo>
                      <a:lnTo>
                        <a:pt x="0" y="15"/>
                      </a:lnTo>
                      <a:lnTo>
                        <a:pt x="8" y="8"/>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69" name="Freeform 321"/>
                <p:cNvSpPr>
                  <a:spLocks noChangeAspect="1" noEditPoints="1"/>
                </p:cNvSpPr>
                <p:nvPr/>
              </p:nvSpPr>
              <p:spPr bwMode="auto">
                <a:xfrm>
                  <a:off x="1169" y="3055"/>
                  <a:ext cx="316" cy="110"/>
                </a:xfrm>
                <a:custGeom>
                  <a:avLst/>
                  <a:gdLst/>
                  <a:ahLst/>
                  <a:cxnLst>
                    <a:cxn ang="0">
                      <a:pos x="275" y="23"/>
                    </a:cxn>
                    <a:cxn ang="0">
                      <a:pos x="275" y="12"/>
                    </a:cxn>
                    <a:cxn ang="0">
                      <a:pos x="263" y="15"/>
                    </a:cxn>
                    <a:cxn ang="0">
                      <a:pos x="248" y="31"/>
                    </a:cxn>
                    <a:cxn ang="0">
                      <a:pos x="252" y="19"/>
                    </a:cxn>
                    <a:cxn ang="0">
                      <a:pos x="241" y="23"/>
                    </a:cxn>
                    <a:cxn ang="0">
                      <a:pos x="226" y="38"/>
                    </a:cxn>
                    <a:cxn ang="0">
                      <a:pos x="229" y="27"/>
                    </a:cxn>
                    <a:cxn ang="0">
                      <a:pos x="218" y="31"/>
                    </a:cxn>
                    <a:cxn ang="0">
                      <a:pos x="203" y="46"/>
                    </a:cxn>
                    <a:cxn ang="0">
                      <a:pos x="203" y="34"/>
                    </a:cxn>
                    <a:cxn ang="0">
                      <a:pos x="192" y="38"/>
                    </a:cxn>
                    <a:cxn ang="0">
                      <a:pos x="177" y="53"/>
                    </a:cxn>
                    <a:cxn ang="0">
                      <a:pos x="181" y="42"/>
                    </a:cxn>
                    <a:cxn ang="0">
                      <a:pos x="169" y="46"/>
                    </a:cxn>
                    <a:cxn ang="0">
                      <a:pos x="154" y="61"/>
                    </a:cxn>
                    <a:cxn ang="0">
                      <a:pos x="154" y="49"/>
                    </a:cxn>
                    <a:cxn ang="0">
                      <a:pos x="143" y="53"/>
                    </a:cxn>
                    <a:cxn ang="0">
                      <a:pos x="128" y="72"/>
                    </a:cxn>
                    <a:cxn ang="0">
                      <a:pos x="132" y="57"/>
                    </a:cxn>
                    <a:cxn ang="0">
                      <a:pos x="120" y="61"/>
                    </a:cxn>
                    <a:cxn ang="0">
                      <a:pos x="105" y="80"/>
                    </a:cxn>
                    <a:cxn ang="0">
                      <a:pos x="109" y="65"/>
                    </a:cxn>
                    <a:cxn ang="0">
                      <a:pos x="98" y="68"/>
                    </a:cxn>
                    <a:cxn ang="0">
                      <a:pos x="83" y="87"/>
                    </a:cxn>
                    <a:cxn ang="0">
                      <a:pos x="83" y="72"/>
                    </a:cxn>
                    <a:cxn ang="0">
                      <a:pos x="71" y="76"/>
                    </a:cxn>
                    <a:cxn ang="0">
                      <a:pos x="56" y="95"/>
                    </a:cxn>
                    <a:cxn ang="0">
                      <a:pos x="60" y="84"/>
                    </a:cxn>
                    <a:cxn ang="0">
                      <a:pos x="49" y="84"/>
                    </a:cxn>
                    <a:cxn ang="0">
                      <a:pos x="30" y="103"/>
                    </a:cxn>
                    <a:cxn ang="0">
                      <a:pos x="34" y="91"/>
                    </a:cxn>
                    <a:cxn ang="0">
                      <a:pos x="22" y="91"/>
                    </a:cxn>
                    <a:cxn ang="0">
                      <a:pos x="7" y="110"/>
                    </a:cxn>
                    <a:cxn ang="0">
                      <a:pos x="11" y="99"/>
                    </a:cxn>
                    <a:cxn ang="0">
                      <a:pos x="0" y="103"/>
                    </a:cxn>
                    <a:cxn ang="0">
                      <a:pos x="297" y="15"/>
                    </a:cxn>
                    <a:cxn ang="0">
                      <a:pos x="309" y="0"/>
                    </a:cxn>
                    <a:cxn ang="0">
                      <a:pos x="290" y="8"/>
                    </a:cxn>
                  </a:cxnLst>
                  <a:rect l="0" t="0" r="r" b="b"/>
                  <a:pathLst>
                    <a:path w="316" h="110">
                      <a:moveTo>
                        <a:pt x="263" y="15"/>
                      </a:moveTo>
                      <a:lnTo>
                        <a:pt x="275" y="23"/>
                      </a:lnTo>
                      <a:lnTo>
                        <a:pt x="286" y="19"/>
                      </a:lnTo>
                      <a:lnTo>
                        <a:pt x="275" y="12"/>
                      </a:lnTo>
                      <a:lnTo>
                        <a:pt x="263" y="15"/>
                      </a:lnTo>
                      <a:lnTo>
                        <a:pt x="263" y="15"/>
                      </a:lnTo>
                      <a:close/>
                      <a:moveTo>
                        <a:pt x="241" y="23"/>
                      </a:moveTo>
                      <a:lnTo>
                        <a:pt x="248" y="31"/>
                      </a:lnTo>
                      <a:lnTo>
                        <a:pt x="260" y="27"/>
                      </a:lnTo>
                      <a:lnTo>
                        <a:pt x="252" y="19"/>
                      </a:lnTo>
                      <a:lnTo>
                        <a:pt x="241" y="23"/>
                      </a:lnTo>
                      <a:lnTo>
                        <a:pt x="241" y="23"/>
                      </a:lnTo>
                      <a:close/>
                      <a:moveTo>
                        <a:pt x="218" y="31"/>
                      </a:moveTo>
                      <a:lnTo>
                        <a:pt x="226" y="38"/>
                      </a:lnTo>
                      <a:lnTo>
                        <a:pt x="237" y="34"/>
                      </a:lnTo>
                      <a:lnTo>
                        <a:pt x="229" y="27"/>
                      </a:lnTo>
                      <a:lnTo>
                        <a:pt x="218" y="31"/>
                      </a:lnTo>
                      <a:lnTo>
                        <a:pt x="218" y="31"/>
                      </a:lnTo>
                      <a:close/>
                      <a:moveTo>
                        <a:pt x="192" y="38"/>
                      </a:moveTo>
                      <a:lnTo>
                        <a:pt x="203" y="46"/>
                      </a:lnTo>
                      <a:lnTo>
                        <a:pt x="214" y="42"/>
                      </a:lnTo>
                      <a:lnTo>
                        <a:pt x="203" y="34"/>
                      </a:lnTo>
                      <a:lnTo>
                        <a:pt x="192" y="38"/>
                      </a:lnTo>
                      <a:lnTo>
                        <a:pt x="192" y="38"/>
                      </a:lnTo>
                      <a:close/>
                      <a:moveTo>
                        <a:pt x="169" y="46"/>
                      </a:moveTo>
                      <a:lnTo>
                        <a:pt x="177" y="53"/>
                      </a:lnTo>
                      <a:lnTo>
                        <a:pt x="188" y="49"/>
                      </a:lnTo>
                      <a:lnTo>
                        <a:pt x="181" y="42"/>
                      </a:lnTo>
                      <a:lnTo>
                        <a:pt x="169" y="46"/>
                      </a:lnTo>
                      <a:lnTo>
                        <a:pt x="169" y="46"/>
                      </a:lnTo>
                      <a:close/>
                      <a:moveTo>
                        <a:pt x="143" y="53"/>
                      </a:moveTo>
                      <a:lnTo>
                        <a:pt x="154" y="61"/>
                      </a:lnTo>
                      <a:lnTo>
                        <a:pt x="165" y="61"/>
                      </a:lnTo>
                      <a:lnTo>
                        <a:pt x="154" y="49"/>
                      </a:lnTo>
                      <a:lnTo>
                        <a:pt x="143" y="53"/>
                      </a:lnTo>
                      <a:lnTo>
                        <a:pt x="143" y="53"/>
                      </a:lnTo>
                      <a:close/>
                      <a:moveTo>
                        <a:pt x="120" y="61"/>
                      </a:moveTo>
                      <a:lnTo>
                        <a:pt x="128" y="72"/>
                      </a:lnTo>
                      <a:lnTo>
                        <a:pt x="139" y="68"/>
                      </a:lnTo>
                      <a:lnTo>
                        <a:pt x="132" y="57"/>
                      </a:lnTo>
                      <a:lnTo>
                        <a:pt x="120" y="61"/>
                      </a:lnTo>
                      <a:lnTo>
                        <a:pt x="120" y="61"/>
                      </a:lnTo>
                      <a:close/>
                      <a:moveTo>
                        <a:pt x="98" y="68"/>
                      </a:moveTo>
                      <a:lnTo>
                        <a:pt x="105" y="80"/>
                      </a:lnTo>
                      <a:lnTo>
                        <a:pt x="117" y="76"/>
                      </a:lnTo>
                      <a:lnTo>
                        <a:pt x="109" y="65"/>
                      </a:lnTo>
                      <a:lnTo>
                        <a:pt x="98" y="68"/>
                      </a:lnTo>
                      <a:lnTo>
                        <a:pt x="98" y="68"/>
                      </a:lnTo>
                      <a:close/>
                      <a:moveTo>
                        <a:pt x="71" y="76"/>
                      </a:moveTo>
                      <a:lnTo>
                        <a:pt x="83" y="87"/>
                      </a:lnTo>
                      <a:lnTo>
                        <a:pt x="94" y="84"/>
                      </a:lnTo>
                      <a:lnTo>
                        <a:pt x="83" y="72"/>
                      </a:lnTo>
                      <a:lnTo>
                        <a:pt x="71" y="76"/>
                      </a:lnTo>
                      <a:lnTo>
                        <a:pt x="71" y="76"/>
                      </a:lnTo>
                      <a:close/>
                      <a:moveTo>
                        <a:pt x="49" y="84"/>
                      </a:moveTo>
                      <a:lnTo>
                        <a:pt x="56" y="95"/>
                      </a:lnTo>
                      <a:lnTo>
                        <a:pt x="68" y="91"/>
                      </a:lnTo>
                      <a:lnTo>
                        <a:pt x="60" y="84"/>
                      </a:lnTo>
                      <a:lnTo>
                        <a:pt x="49" y="84"/>
                      </a:lnTo>
                      <a:lnTo>
                        <a:pt x="49" y="84"/>
                      </a:lnTo>
                      <a:close/>
                      <a:moveTo>
                        <a:pt x="22" y="91"/>
                      </a:moveTo>
                      <a:lnTo>
                        <a:pt x="30" y="103"/>
                      </a:lnTo>
                      <a:lnTo>
                        <a:pt x="45" y="99"/>
                      </a:lnTo>
                      <a:lnTo>
                        <a:pt x="34" y="91"/>
                      </a:lnTo>
                      <a:lnTo>
                        <a:pt x="22" y="91"/>
                      </a:lnTo>
                      <a:lnTo>
                        <a:pt x="22" y="91"/>
                      </a:lnTo>
                      <a:close/>
                      <a:moveTo>
                        <a:pt x="0" y="103"/>
                      </a:moveTo>
                      <a:lnTo>
                        <a:pt x="7" y="110"/>
                      </a:lnTo>
                      <a:lnTo>
                        <a:pt x="19" y="106"/>
                      </a:lnTo>
                      <a:lnTo>
                        <a:pt x="11" y="99"/>
                      </a:lnTo>
                      <a:lnTo>
                        <a:pt x="0" y="103"/>
                      </a:lnTo>
                      <a:lnTo>
                        <a:pt x="0" y="103"/>
                      </a:lnTo>
                      <a:close/>
                      <a:moveTo>
                        <a:pt x="290" y="8"/>
                      </a:moveTo>
                      <a:lnTo>
                        <a:pt x="297" y="15"/>
                      </a:lnTo>
                      <a:lnTo>
                        <a:pt x="316" y="8"/>
                      </a:lnTo>
                      <a:lnTo>
                        <a:pt x="309" y="0"/>
                      </a:lnTo>
                      <a:lnTo>
                        <a:pt x="290" y="8"/>
                      </a:lnTo>
                      <a:lnTo>
                        <a:pt x="290" y="8"/>
                      </a:lnTo>
                      <a:close/>
                    </a:path>
                  </a:pathLst>
                </a:custGeom>
                <a:solidFill>
                  <a:srgbClr val="FCFCD8"/>
                </a:solidFill>
                <a:ln w="9525">
                  <a:noFill/>
                  <a:round/>
                  <a:headEnd/>
                  <a:tailEnd/>
                </a:ln>
              </p:spPr>
              <p:txBody>
                <a:bodyPr/>
                <a:lstStyle/>
                <a:p>
                  <a:endParaRPr lang="en-US">
                    <a:solidFill>
                      <a:srgbClr val="FFFFFF"/>
                    </a:solidFill>
                  </a:endParaRPr>
                </a:p>
              </p:txBody>
            </p:sp>
            <p:sp>
              <p:nvSpPr>
                <p:cNvPr id="270" name="Freeform 322"/>
                <p:cNvSpPr>
                  <a:spLocks noChangeAspect="1" noEditPoints="1"/>
                </p:cNvSpPr>
                <p:nvPr/>
              </p:nvSpPr>
              <p:spPr bwMode="auto">
                <a:xfrm>
                  <a:off x="1161" y="3063"/>
                  <a:ext cx="305" cy="117"/>
                </a:xfrm>
                <a:custGeom>
                  <a:avLst/>
                  <a:gdLst/>
                  <a:ahLst/>
                  <a:cxnLst>
                    <a:cxn ang="0">
                      <a:pos x="268" y="15"/>
                    </a:cxn>
                    <a:cxn ang="0">
                      <a:pos x="275" y="26"/>
                    </a:cxn>
                    <a:cxn ang="0">
                      <a:pos x="283" y="15"/>
                    </a:cxn>
                    <a:cxn ang="0">
                      <a:pos x="275" y="7"/>
                    </a:cxn>
                    <a:cxn ang="0">
                      <a:pos x="256" y="41"/>
                    </a:cxn>
                    <a:cxn ang="0">
                      <a:pos x="245" y="26"/>
                    </a:cxn>
                    <a:cxn ang="0">
                      <a:pos x="249" y="15"/>
                    </a:cxn>
                    <a:cxn ang="0">
                      <a:pos x="256" y="23"/>
                    </a:cxn>
                    <a:cxn ang="0">
                      <a:pos x="230" y="49"/>
                    </a:cxn>
                    <a:cxn ang="0">
                      <a:pos x="222" y="34"/>
                    </a:cxn>
                    <a:cxn ang="0">
                      <a:pos x="226" y="23"/>
                    </a:cxn>
                    <a:cxn ang="0">
                      <a:pos x="234" y="30"/>
                    </a:cxn>
                    <a:cxn ang="0">
                      <a:pos x="207" y="57"/>
                    </a:cxn>
                    <a:cxn ang="0">
                      <a:pos x="200" y="41"/>
                    </a:cxn>
                    <a:cxn ang="0">
                      <a:pos x="200" y="30"/>
                    </a:cxn>
                    <a:cxn ang="0">
                      <a:pos x="211" y="38"/>
                    </a:cxn>
                    <a:cxn ang="0">
                      <a:pos x="185" y="64"/>
                    </a:cxn>
                    <a:cxn ang="0">
                      <a:pos x="173" y="49"/>
                    </a:cxn>
                    <a:cxn ang="0">
                      <a:pos x="177" y="38"/>
                    </a:cxn>
                    <a:cxn ang="0">
                      <a:pos x="185" y="45"/>
                    </a:cxn>
                    <a:cxn ang="0">
                      <a:pos x="158" y="72"/>
                    </a:cxn>
                    <a:cxn ang="0">
                      <a:pos x="151" y="57"/>
                    </a:cxn>
                    <a:cxn ang="0">
                      <a:pos x="155" y="45"/>
                    </a:cxn>
                    <a:cxn ang="0">
                      <a:pos x="162" y="53"/>
                    </a:cxn>
                    <a:cxn ang="0">
                      <a:pos x="136" y="79"/>
                    </a:cxn>
                    <a:cxn ang="0">
                      <a:pos x="125" y="64"/>
                    </a:cxn>
                    <a:cxn ang="0">
                      <a:pos x="128" y="53"/>
                    </a:cxn>
                    <a:cxn ang="0">
                      <a:pos x="140" y="60"/>
                    </a:cxn>
                    <a:cxn ang="0">
                      <a:pos x="109" y="87"/>
                    </a:cxn>
                    <a:cxn ang="0">
                      <a:pos x="102" y="72"/>
                    </a:cxn>
                    <a:cxn ang="0">
                      <a:pos x="106" y="60"/>
                    </a:cxn>
                    <a:cxn ang="0">
                      <a:pos x="113" y="68"/>
                    </a:cxn>
                    <a:cxn ang="0">
                      <a:pos x="87" y="95"/>
                    </a:cxn>
                    <a:cxn ang="0">
                      <a:pos x="79" y="79"/>
                    </a:cxn>
                    <a:cxn ang="0">
                      <a:pos x="79" y="68"/>
                    </a:cxn>
                    <a:cxn ang="0">
                      <a:pos x="91" y="76"/>
                    </a:cxn>
                    <a:cxn ang="0">
                      <a:pos x="61" y="102"/>
                    </a:cxn>
                    <a:cxn ang="0">
                      <a:pos x="53" y="87"/>
                    </a:cxn>
                    <a:cxn ang="0">
                      <a:pos x="57" y="76"/>
                    </a:cxn>
                    <a:cxn ang="0">
                      <a:pos x="64" y="83"/>
                    </a:cxn>
                    <a:cxn ang="0">
                      <a:pos x="38" y="110"/>
                    </a:cxn>
                    <a:cxn ang="0">
                      <a:pos x="30" y="98"/>
                    </a:cxn>
                    <a:cxn ang="0">
                      <a:pos x="30" y="83"/>
                    </a:cxn>
                    <a:cxn ang="0">
                      <a:pos x="42" y="91"/>
                    </a:cxn>
                    <a:cxn ang="0">
                      <a:pos x="15" y="117"/>
                    </a:cxn>
                    <a:cxn ang="0">
                      <a:pos x="4" y="102"/>
                    </a:cxn>
                    <a:cxn ang="0">
                      <a:pos x="8" y="91"/>
                    </a:cxn>
                    <a:cxn ang="0">
                      <a:pos x="15" y="102"/>
                    </a:cxn>
                    <a:cxn ang="0">
                      <a:pos x="301" y="23"/>
                    </a:cxn>
                    <a:cxn ang="0">
                      <a:pos x="294" y="11"/>
                    </a:cxn>
                    <a:cxn ang="0">
                      <a:pos x="298" y="0"/>
                    </a:cxn>
                    <a:cxn ang="0">
                      <a:pos x="305" y="7"/>
                    </a:cxn>
                  </a:cxnLst>
                  <a:rect l="0" t="0" r="r" b="b"/>
                  <a:pathLst>
                    <a:path w="305" h="117">
                      <a:moveTo>
                        <a:pt x="275" y="7"/>
                      </a:moveTo>
                      <a:lnTo>
                        <a:pt x="268" y="15"/>
                      </a:lnTo>
                      <a:lnTo>
                        <a:pt x="271" y="19"/>
                      </a:lnTo>
                      <a:lnTo>
                        <a:pt x="275" y="26"/>
                      </a:lnTo>
                      <a:lnTo>
                        <a:pt x="279" y="30"/>
                      </a:lnTo>
                      <a:lnTo>
                        <a:pt x="283" y="15"/>
                      </a:lnTo>
                      <a:lnTo>
                        <a:pt x="275" y="7"/>
                      </a:lnTo>
                      <a:lnTo>
                        <a:pt x="275" y="7"/>
                      </a:lnTo>
                      <a:close/>
                      <a:moveTo>
                        <a:pt x="256" y="23"/>
                      </a:moveTo>
                      <a:lnTo>
                        <a:pt x="256" y="41"/>
                      </a:lnTo>
                      <a:lnTo>
                        <a:pt x="249" y="34"/>
                      </a:lnTo>
                      <a:lnTo>
                        <a:pt x="245" y="26"/>
                      </a:lnTo>
                      <a:lnTo>
                        <a:pt x="241" y="23"/>
                      </a:lnTo>
                      <a:lnTo>
                        <a:pt x="249" y="15"/>
                      </a:lnTo>
                      <a:lnTo>
                        <a:pt x="256" y="23"/>
                      </a:lnTo>
                      <a:lnTo>
                        <a:pt x="256" y="23"/>
                      </a:lnTo>
                      <a:close/>
                      <a:moveTo>
                        <a:pt x="234" y="30"/>
                      </a:moveTo>
                      <a:lnTo>
                        <a:pt x="230" y="49"/>
                      </a:lnTo>
                      <a:lnTo>
                        <a:pt x="226" y="41"/>
                      </a:lnTo>
                      <a:lnTo>
                        <a:pt x="222" y="34"/>
                      </a:lnTo>
                      <a:lnTo>
                        <a:pt x="219" y="30"/>
                      </a:lnTo>
                      <a:lnTo>
                        <a:pt x="226" y="23"/>
                      </a:lnTo>
                      <a:lnTo>
                        <a:pt x="234" y="30"/>
                      </a:lnTo>
                      <a:lnTo>
                        <a:pt x="234" y="30"/>
                      </a:lnTo>
                      <a:close/>
                      <a:moveTo>
                        <a:pt x="211" y="38"/>
                      </a:moveTo>
                      <a:lnTo>
                        <a:pt x="207" y="57"/>
                      </a:lnTo>
                      <a:lnTo>
                        <a:pt x="200" y="49"/>
                      </a:lnTo>
                      <a:lnTo>
                        <a:pt x="200" y="41"/>
                      </a:lnTo>
                      <a:lnTo>
                        <a:pt x="196" y="38"/>
                      </a:lnTo>
                      <a:lnTo>
                        <a:pt x="200" y="30"/>
                      </a:lnTo>
                      <a:lnTo>
                        <a:pt x="211" y="38"/>
                      </a:lnTo>
                      <a:lnTo>
                        <a:pt x="211" y="38"/>
                      </a:lnTo>
                      <a:close/>
                      <a:moveTo>
                        <a:pt x="185" y="45"/>
                      </a:moveTo>
                      <a:lnTo>
                        <a:pt x="185" y="64"/>
                      </a:lnTo>
                      <a:lnTo>
                        <a:pt x="177" y="57"/>
                      </a:lnTo>
                      <a:lnTo>
                        <a:pt x="173" y="49"/>
                      </a:lnTo>
                      <a:lnTo>
                        <a:pt x="170" y="45"/>
                      </a:lnTo>
                      <a:lnTo>
                        <a:pt x="177" y="38"/>
                      </a:lnTo>
                      <a:lnTo>
                        <a:pt x="185" y="45"/>
                      </a:lnTo>
                      <a:lnTo>
                        <a:pt x="185" y="45"/>
                      </a:lnTo>
                      <a:close/>
                      <a:moveTo>
                        <a:pt x="162" y="53"/>
                      </a:moveTo>
                      <a:lnTo>
                        <a:pt x="158" y="72"/>
                      </a:lnTo>
                      <a:lnTo>
                        <a:pt x="151" y="64"/>
                      </a:lnTo>
                      <a:lnTo>
                        <a:pt x="151" y="57"/>
                      </a:lnTo>
                      <a:lnTo>
                        <a:pt x="147" y="53"/>
                      </a:lnTo>
                      <a:lnTo>
                        <a:pt x="155" y="45"/>
                      </a:lnTo>
                      <a:lnTo>
                        <a:pt x="162" y="53"/>
                      </a:lnTo>
                      <a:lnTo>
                        <a:pt x="162" y="53"/>
                      </a:lnTo>
                      <a:close/>
                      <a:moveTo>
                        <a:pt x="140" y="60"/>
                      </a:moveTo>
                      <a:lnTo>
                        <a:pt x="136" y="79"/>
                      </a:lnTo>
                      <a:lnTo>
                        <a:pt x="128" y="72"/>
                      </a:lnTo>
                      <a:lnTo>
                        <a:pt x="125" y="64"/>
                      </a:lnTo>
                      <a:lnTo>
                        <a:pt x="121" y="60"/>
                      </a:lnTo>
                      <a:lnTo>
                        <a:pt x="128" y="53"/>
                      </a:lnTo>
                      <a:lnTo>
                        <a:pt x="140" y="60"/>
                      </a:lnTo>
                      <a:lnTo>
                        <a:pt x="140" y="60"/>
                      </a:lnTo>
                      <a:close/>
                      <a:moveTo>
                        <a:pt x="113" y="68"/>
                      </a:moveTo>
                      <a:lnTo>
                        <a:pt x="109" y="87"/>
                      </a:lnTo>
                      <a:lnTo>
                        <a:pt x="106" y="79"/>
                      </a:lnTo>
                      <a:lnTo>
                        <a:pt x="102" y="72"/>
                      </a:lnTo>
                      <a:lnTo>
                        <a:pt x="98" y="68"/>
                      </a:lnTo>
                      <a:lnTo>
                        <a:pt x="106" y="60"/>
                      </a:lnTo>
                      <a:lnTo>
                        <a:pt x="113" y="68"/>
                      </a:lnTo>
                      <a:lnTo>
                        <a:pt x="113" y="68"/>
                      </a:lnTo>
                      <a:close/>
                      <a:moveTo>
                        <a:pt x="91" y="76"/>
                      </a:moveTo>
                      <a:lnTo>
                        <a:pt x="87" y="95"/>
                      </a:lnTo>
                      <a:lnTo>
                        <a:pt x="79" y="87"/>
                      </a:lnTo>
                      <a:lnTo>
                        <a:pt x="79" y="79"/>
                      </a:lnTo>
                      <a:lnTo>
                        <a:pt x="76" y="76"/>
                      </a:lnTo>
                      <a:lnTo>
                        <a:pt x="79" y="68"/>
                      </a:lnTo>
                      <a:lnTo>
                        <a:pt x="91" y="76"/>
                      </a:lnTo>
                      <a:lnTo>
                        <a:pt x="91" y="76"/>
                      </a:lnTo>
                      <a:close/>
                      <a:moveTo>
                        <a:pt x="64" y="83"/>
                      </a:moveTo>
                      <a:lnTo>
                        <a:pt x="61" y="102"/>
                      </a:lnTo>
                      <a:lnTo>
                        <a:pt x="57" y="95"/>
                      </a:lnTo>
                      <a:lnTo>
                        <a:pt x="53" y="87"/>
                      </a:lnTo>
                      <a:lnTo>
                        <a:pt x="49" y="87"/>
                      </a:lnTo>
                      <a:lnTo>
                        <a:pt x="57" y="76"/>
                      </a:lnTo>
                      <a:lnTo>
                        <a:pt x="64" y="83"/>
                      </a:lnTo>
                      <a:lnTo>
                        <a:pt x="64" y="83"/>
                      </a:lnTo>
                      <a:close/>
                      <a:moveTo>
                        <a:pt x="42" y="91"/>
                      </a:moveTo>
                      <a:lnTo>
                        <a:pt x="38" y="110"/>
                      </a:lnTo>
                      <a:lnTo>
                        <a:pt x="30" y="102"/>
                      </a:lnTo>
                      <a:lnTo>
                        <a:pt x="30" y="98"/>
                      </a:lnTo>
                      <a:lnTo>
                        <a:pt x="27" y="91"/>
                      </a:lnTo>
                      <a:lnTo>
                        <a:pt x="30" y="83"/>
                      </a:lnTo>
                      <a:lnTo>
                        <a:pt x="42" y="91"/>
                      </a:lnTo>
                      <a:lnTo>
                        <a:pt x="42" y="91"/>
                      </a:lnTo>
                      <a:close/>
                      <a:moveTo>
                        <a:pt x="15" y="102"/>
                      </a:moveTo>
                      <a:lnTo>
                        <a:pt x="15" y="117"/>
                      </a:lnTo>
                      <a:lnTo>
                        <a:pt x="8" y="110"/>
                      </a:lnTo>
                      <a:lnTo>
                        <a:pt x="4" y="102"/>
                      </a:lnTo>
                      <a:lnTo>
                        <a:pt x="0" y="102"/>
                      </a:lnTo>
                      <a:lnTo>
                        <a:pt x="8" y="91"/>
                      </a:lnTo>
                      <a:lnTo>
                        <a:pt x="15" y="102"/>
                      </a:lnTo>
                      <a:lnTo>
                        <a:pt x="15" y="102"/>
                      </a:lnTo>
                      <a:close/>
                      <a:moveTo>
                        <a:pt x="305" y="7"/>
                      </a:moveTo>
                      <a:lnTo>
                        <a:pt x="301" y="23"/>
                      </a:lnTo>
                      <a:lnTo>
                        <a:pt x="298" y="19"/>
                      </a:lnTo>
                      <a:lnTo>
                        <a:pt x="294" y="11"/>
                      </a:lnTo>
                      <a:lnTo>
                        <a:pt x="290" y="7"/>
                      </a:lnTo>
                      <a:lnTo>
                        <a:pt x="298" y="0"/>
                      </a:lnTo>
                      <a:lnTo>
                        <a:pt x="305" y="7"/>
                      </a:lnTo>
                      <a:lnTo>
                        <a:pt x="305" y="7"/>
                      </a:lnTo>
                      <a:close/>
                    </a:path>
                  </a:pathLst>
                </a:custGeom>
                <a:solidFill>
                  <a:srgbClr val="E2E2BF"/>
                </a:solidFill>
                <a:ln w="9525">
                  <a:noFill/>
                  <a:round/>
                  <a:headEnd/>
                  <a:tailEnd/>
                </a:ln>
              </p:spPr>
              <p:txBody>
                <a:bodyPr/>
                <a:lstStyle/>
                <a:p>
                  <a:endParaRPr lang="en-US">
                    <a:solidFill>
                      <a:srgbClr val="FFFFFF"/>
                    </a:solidFill>
                  </a:endParaRPr>
                </a:p>
              </p:txBody>
            </p:sp>
            <p:sp>
              <p:nvSpPr>
                <p:cNvPr id="271" name="Freeform 323"/>
                <p:cNvSpPr>
                  <a:spLocks noChangeAspect="1"/>
                </p:cNvSpPr>
                <p:nvPr/>
              </p:nvSpPr>
              <p:spPr bwMode="auto">
                <a:xfrm>
                  <a:off x="1120" y="3158"/>
                  <a:ext cx="49" cy="38"/>
                </a:xfrm>
                <a:custGeom>
                  <a:avLst/>
                  <a:gdLst/>
                  <a:ahLst/>
                  <a:cxnLst>
                    <a:cxn ang="0">
                      <a:pos x="0" y="22"/>
                    </a:cxn>
                    <a:cxn ang="0">
                      <a:pos x="7" y="11"/>
                    </a:cxn>
                    <a:cxn ang="0">
                      <a:pos x="38" y="0"/>
                    </a:cxn>
                    <a:cxn ang="0">
                      <a:pos x="45" y="11"/>
                    </a:cxn>
                    <a:cxn ang="0">
                      <a:pos x="49" y="26"/>
                    </a:cxn>
                    <a:cxn ang="0">
                      <a:pos x="15" y="38"/>
                    </a:cxn>
                    <a:cxn ang="0">
                      <a:pos x="0" y="22"/>
                    </a:cxn>
                  </a:cxnLst>
                  <a:rect l="0" t="0" r="r" b="b"/>
                  <a:pathLst>
                    <a:path w="49" h="38">
                      <a:moveTo>
                        <a:pt x="0" y="22"/>
                      </a:moveTo>
                      <a:lnTo>
                        <a:pt x="7" y="11"/>
                      </a:lnTo>
                      <a:lnTo>
                        <a:pt x="38" y="0"/>
                      </a:lnTo>
                      <a:lnTo>
                        <a:pt x="45" y="11"/>
                      </a:lnTo>
                      <a:lnTo>
                        <a:pt x="49" y="26"/>
                      </a:lnTo>
                      <a:lnTo>
                        <a:pt x="15"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272" name="Freeform 324"/>
                <p:cNvSpPr>
                  <a:spLocks noChangeAspect="1"/>
                </p:cNvSpPr>
                <p:nvPr/>
              </p:nvSpPr>
              <p:spPr bwMode="auto">
                <a:xfrm>
                  <a:off x="1120" y="3169"/>
                  <a:ext cx="7" cy="11"/>
                </a:xfrm>
                <a:custGeom>
                  <a:avLst/>
                  <a:gdLst/>
                  <a:ahLst/>
                  <a:cxnLst>
                    <a:cxn ang="0">
                      <a:pos x="7" y="0"/>
                    </a:cxn>
                    <a:cxn ang="0">
                      <a:pos x="7" y="0"/>
                    </a:cxn>
                    <a:cxn ang="0">
                      <a:pos x="0" y="11"/>
                    </a:cxn>
                    <a:cxn ang="0">
                      <a:pos x="0" y="11"/>
                    </a:cxn>
                    <a:cxn ang="0">
                      <a:pos x="7" y="0"/>
                    </a:cxn>
                    <a:cxn ang="0">
                      <a:pos x="7" y="0"/>
                    </a:cxn>
                    <a:cxn ang="0">
                      <a:pos x="7" y="0"/>
                    </a:cxn>
                    <a:cxn ang="0">
                      <a:pos x="7" y="0"/>
                    </a:cxn>
                    <a:cxn ang="0">
                      <a:pos x="7" y="0"/>
                    </a:cxn>
                    <a:cxn ang="0">
                      <a:pos x="7" y="0"/>
                    </a:cxn>
                    <a:cxn ang="0">
                      <a:pos x="7" y="0"/>
                    </a:cxn>
                    <a:cxn ang="0">
                      <a:pos x="7" y="0"/>
                    </a:cxn>
                  </a:cxnLst>
                  <a:rect l="0" t="0" r="r" b="b"/>
                  <a:pathLst>
                    <a:path w="7" h="11">
                      <a:moveTo>
                        <a:pt x="7" y="0"/>
                      </a:moveTo>
                      <a:lnTo>
                        <a:pt x="7" y="0"/>
                      </a:lnTo>
                      <a:lnTo>
                        <a:pt x="0" y="11"/>
                      </a:lnTo>
                      <a:lnTo>
                        <a:pt x="0" y="11"/>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273" name="Freeform 325"/>
                <p:cNvSpPr>
                  <a:spLocks noChangeAspect="1"/>
                </p:cNvSpPr>
                <p:nvPr/>
              </p:nvSpPr>
              <p:spPr bwMode="auto">
                <a:xfrm>
                  <a:off x="1127" y="3158"/>
                  <a:ext cx="31" cy="11"/>
                </a:xfrm>
                <a:custGeom>
                  <a:avLst/>
                  <a:gdLst/>
                  <a:ahLst/>
                  <a:cxnLst>
                    <a:cxn ang="0">
                      <a:pos x="31" y="0"/>
                    </a:cxn>
                    <a:cxn ang="0">
                      <a:pos x="27" y="0"/>
                    </a:cxn>
                    <a:cxn ang="0">
                      <a:pos x="0" y="7"/>
                    </a:cxn>
                    <a:cxn ang="0">
                      <a:pos x="0" y="11"/>
                    </a:cxn>
                    <a:cxn ang="0">
                      <a:pos x="27" y="3"/>
                    </a:cxn>
                    <a:cxn ang="0">
                      <a:pos x="27" y="0"/>
                    </a:cxn>
                    <a:cxn ang="0">
                      <a:pos x="27" y="3"/>
                    </a:cxn>
                    <a:cxn ang="0">
                      <a:pos x="31" y="0"/>
                    </a:cxn>
                    <a:cxn ang="0">
                      <a:pos x="31" y="0"/>
                    </a:cxn>
                    <a:cxn ang="0">
                      <a:pos x="31" y="0"/>
                    </a:cxn>
                    <a:cxn ang="0">
                      <a:pos x="27" y="0"/>
                    </a:cxn>
                    <a:cxn ang="0">
                      <a:pos x="31" y="0"/>
                    </a:cxn>
                  </a:cxnLst>
                  <a:rect l="0" t="0" r="r" b="b"/>
                  <a:pathLst>
                    <a:path w="31" h="11">
                      <a:moveTo>
                        <a:pt x="31" y="0"/>
                      </a:moveTo>
                      <a:lnTo>
                        <a:pt x="27" y="0"/>
                      </a:lnTo>
                      <a:lnTo>
                        <a:pt x="0" y="7"/>
                      </a:lnTo>
                      <a:lnTo>
                        <a:pt x="0" y="11"/>
                      </a:lnTo>
                      <a:lnTo>
                        <a:pt x="27" y="3"/>
                      </a:lnTo>
                      <a:lnTo>
                        <a:pt x="27" y="0"/>
                      </a:lnTo>
                      <a:lnTo>
                        <a:pt x="27" y="3"/>
                      </a:lnTo>
                      <a:lnTo>
                        <a:pt x="31" y="0"/>
                      </a:lnTo>
                      <a:lnTo>
                        <a:pt x="31" y="0"/>
                      </a:lnTo>
                      <a:lnTo>
                        <a:pt x="31" y="0"/>
                      </a:lnTo>
                      <a:lnTo>
                        <a:pt x="27" y="0"/>
                      </a:lnTo>
                      <a:lnTo>
                        <a:pt x="31" y="0"/>
                      </a:lnTo>
                      <a:close/>
                    </a:path>
                  </a:pathLst>
                </a:custGeom>
                <a:solidFill>
                  <a:srgbClr val="000000"/>
                </a:solidFill>
                <a:ln w="9525">
                  <a:noFill/>
                  <a:round/>
                  <a:headEnd/>
                  <a:tailEnd/>
                </a:ln>
              </p:spPr>
              <p:txBody>
                <a:bodyPr/>
                <a:lstStyle/>
                <a:p>
                  <a:endParaRPr lang="en-US">
                    <a:solidFill>
                      <a:srgbClr val="FFFFFF"/>
                    </a:solidFill>
                  </a:endParaRPr>
                </a:p>
              </p:txBody>
            </p:sp>
            <p:sp>
              <p:nvSpPr>
                <p:cNvPr id="274" name="Freeform 326"/>
                <p:cNvSpPr>
                  <a:spLocks noChangeAspect="1"/>
                </p:cNvSpPr>
                <p:nvPr/>
              </p:nvSpPr>
              <p:spPr bwMode="auto">
                <a:xfrm>
                  <a:off x="1158" y="3158"/>
                  <a:ext cx="7" cy="11"/>
                </a:xfrm>
                <a:custGeom>
                  <a:avLst/>
                  <a:gdLst/>
                  <a:ahLst/>
                  <a:cxnLst>
                    <a:cxn ang="0">
                      <a:pos x="7" y="11"/>
                    </a:cxn>
                    <a:cxn ang="0">
                      <a:pos x="7" y="11"/>
                    </a:cxn>
                    <a:cxn ang="0">
                      <a:pos x="0" y="0"/>
                    </a:cxn>
                    <a:cxn ang="0">
                      <a:pos x="0" y="0"/>
                    </a:cxn>
                    <a:cxn ang="0">
                      <a:pos x="7" y="11"/>
                    </a:cxn>
                    <a:cxn ang="0">
                      <a:pos x="7" y="11"/>
                    </a:cxn>
                    <a:cxn ang="0">
                      <a:pos x="7" y="11"/>
                    </a:cxn>
                    <a:cxn ang="0">
                      <a:pos x="7" y="11"/>
                    </a:cxn>
                    <a:cxn ang="0">
                      <a:pos x="7" y="11"/>
                    </a:cxn>
                    <a:cxn ang="0">
                      <a:pos x="7" y="11"/>
                    </a:cxn>
                    <a:cxn ang="0">
                      <a:pos x="7" y="11"/>
                    </a:cxn>
                    <a:cxn ang="0">
                      <a:pos x="7" y="11"/>
                    </a:cxn>
                  </a:cxnLst>
                  <a:rect l="0" t="0" r="r" b="b"/>
                  <a:pathLst>
                    <a:path w="7" h="11">
                      <a:moveTo>
                        <a:pt x="7" y="11"/>
                      </a:moveTo>
                      <a:lnTo>
                        <a:pt x="7" y="11"/>
                      </a:lnTo>
                      <a:lnTo>
                        <a:pt x="0" y="0"/>
                      </a:lnTo>
                      <a:lnTo>
                        <a:pt x="0" y="0"/>
                      </a:lnTo>
                      <a:lnTo>
                        <a:pt x="7" y="11"/>
                      </a:lnTo>
                      <a:lnTo>
                        <a:pt x="7" y="11"/>
                      </a:lnTo>
                      <a:lnTo>
                        <a:pt x="7" y="11"/>
                      </a:lnTo>
                      <a:lnTo>
                        <a:pt x="7" y="11"/>
                      </a:lnTo>
                      <a:lnTo>
                        <a:pt x="7" y="11"/>
                      </a:lnTo>
                      <a:lnTo>
                        <a:pt x="7" y="11"/>
                      </a:lnTo>
                      <a:lnTo>
                        <a:pt x="7" y="11"/>
                      </a:lnTo>
                      <a:lnTo>
                        <a:pt x="7" y="11"/>
                      </a:lnTo>
                      <a:close/>
                    </a:path>
                  </a:pathLst>
                </a:custGeom>
                <a:solidFill>
                  <a:srgbClr val="000000"/>
                </a:solidFill>
                <a:ln w="9525">
                  <a:noFill/>
                  <a:round/>
                  <a:headEnd/>
                  <a:tailEnd/>
                </a:ln>
              </p:spPr>
              <p:txBody>
                <a:bodyPr/>
                <a:lstStyle/>
                <a:p>
                  <a:endParaRPr lang="en-US">
                    <a:solidFill>
                      <a:srgbClr val="FFFFFF"/>
                    </a:solidFill>
                  </a:endParaRPr>
                </a:p>
              </p:txBody>
            </p:sp>
            <p:sp>
              <p:nvSpPr>
                <p:cNvPr id="275" name="Freeform 327"/>
                <p:cNvSpPr>
                  <a:spLocks noChangeAspect="1"/>
                </p:cNvSpPr>
                <p:nvPr/>
              </p:nvSpPr>
              <p:spPr bwMode="auto">
                <a:xfrm>
                  <a:off x="1165" y="3169"/>
                  <a:ext cx="4" cy="15"/>
                </a:xfrm>
                <a:custGeom>
                  <a:avLst/>
                  <a:gdLst/>
                  <a:ahLst/>
                  <a:cxnLst>
                    <a:cxn ang="0">
                      <a:pos x="4" y="15"/>
                    </a:cxn>
                    <a:cxn ang="0">
                      <a:pos x="4" y="15"/>
                    </a:cxn>
                    <a:cxn ang="0">
                      <a:pos x="0" y="0"/>
                    </a:cxn>
                    <a:cxn ang="0">
                      <a:pos x="0" y="0"/>
                    </a:cxn>
                    <a:cxn ang="0">
                      <a:pos x="4" y="15"/>
                    </a:cxn>
                    <a:cxn ang="0">
                      <a:pos x="4" y="15"/>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5"/>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276" name="Freeform 328"/>
                <p:cNvSpPr>
                  <a:spLocks noChangeAspect="1"/>
                </p:cNvSpPr>
                <p:nvPr/>
              </p:nvSpPr>
              <p:spPr bwMode="auto">
                <a:xfrm>
                  <a:off x="1135" y="3180"/>
                  <a:ext cx="34" cy="16"/>
                </a:xfrm>
                <a:custGeom>
                  <a:avLst/>
                  <a:gdLst/>
                  <a:ahLst/>
                  <a:cxnLst>
                    <a:cxn ang="0">
                      <a:pos x="0" y="16"/>
                    </a:cxn>
                    <a:cxn ang="0">
                      <a:pos x="0" y="16"/>
                    </a:cxn>
                    <a:cxn ang="0">
                      <a:pos x="34" y="4"/>
                    </a:cxn>
                    <a:cxn ang="0">
                      <a:pos x="34" y="0"/>
                    </a:cxn>
                    <a:cxn ang="0">
                      <a:pos x="0" y="16"/>
                    </a:cxn>
                    <a:cxn ang="0">
                      <a:pos x="0" y="16"/>
                    </a:cxn>
                    <a:cxn ang="0">
                      <a:pos x="0" y="16"/>
                    </a:cxn>
                    <a:cxn ang="0">
                      <a:pos x="0" y="16"/>
                    </a:cxn>
                    <a:cxn ang="0">
                      <a:pos x="0" y="16"/>
                    </a:cxn>
                    <a:cxn ang="0">
                      <a:pos x="0" y="16"/>
                    </a:cxn>
                    <a:cxn ang="0">
                      <a:pos x="0" y="16"/>
                    </a:cxn>
                    <a:cxn ang="0">
                      <a:pos x="0" y="16"/>
                    </a:cxn>
                  </a:cxnLst>
                  <a:rect l="0" t="0" r="r" b="b"/>
                  <a:pathLst>
                    <a:path w="34" h="16">
                      <a:moveTo>
                        <a:pt x="0" y="16"/>
                      </a:moveTo>
                      <a:lnTo>
                        <a:pt x="0" y="16"/>
                      </a:lnTo>
                      <a:lnTo>
                        <a:pt x="34" y="4"/>
                      </a:lnTo>
                      <a:lnTo>
                        <a:pt x="34"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277" name="Freeform 329"/>
                <p:cNvSpPr>
                  <a:spLocks noChangeAspect="1"/>
                </p:cNvSpPr>
                <p:nvPr/>
              </p:nvSpPr>
              <p:spPr bwMode="auto">
                <a:xfrm>
                  <a:off x="1120" y="3180"/>
                  <a:ext cx="15" cy="16"/>
                </a:xfrm>
                <a:custGeom>
                  <a:avLst/>
                  <a:gdLst/>
                  <a:ahLst/>
                  <a:cxnLst>
                    <a:cxn ang="0">
                      <a:pos x="0" y="0"/>
                    </a:cxn>
                    <a:cxn ang="0">
                      <a:pos x="0" y="0"/>
                    </a:cxn>
                    <a:cxn ang="0">
                      <a:pos x="11" y="16"/>
                    </a:cxn>
                    <a:cxn ang="0">
                      <a:pos x="15" y="16"/>
                    </a:cxn>
                    <a:cxn ang="0">
                      <a:pos x="0" y="0"/>
                    </a:cxn>
                    <a:cxn ang="0">
                      <a:pos x="0" y="0"/>
                    </a:cxn>
                    <a:cxn ang="0">
                      <a:pos x="0" y="0"/>
                    </a:cxn>
                    <a:cxn ang="0">
                      <a:pos x="0" y="0"/>
                    </a:cxn>
                    <a:cxn ang="0">
                      <a:pos x="0" y="0"/>
                    </a:cxn>
                    <a:cxn ang="0">
                      <a:pos x="0" y="0"/>
                    </a:cxn>
                    <a:cxn ang="0">
                      <a:pos x="0" y="0"/>
                    </a:cxn>
                    <a:cxn ang="0">
                      <a:pos x="0" y="0"/>
                    </a:cxn>
                  </a:cxnLst>
                  <a:rect l="0" t="0" r="r" b="b"/>
                  <a:pathLst>
                    <a:path w="15" h="16">
                      <a:moveTo>
                        <a:pt x="0" y="0"/>
                      </a:moveTo>
                      <a:lnTo>
                        <a:pt x="0" y="0"/>
                      </a:lnTo>
                      <a:lnTo>
                        <a:pt x="11" y="16"/>
                      </a:lnTo>
                      <a:lnTo>
                        <a:pt x="15"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278" name="Freeform 330"/>
                <p:cNvSpPr>
                  <a:spLocks noChangeAspect="1"/>
                </p:cNvSpPr>
                <p:nvPr/>
              </p:nvSpPr>
              <p:spPr bwMode="auto">
                <a:xfrm>
                  <a:off x="1127" y="3161"/>
                  <a:ext cx="38" cy="16"/>
                </a:xfrm>
                <a:custGeom>
                  <a:avLst/>
                  <a:gdLst/>
                  <a:ahLst/>
                  <a:cxnLst>
                    <a:cxn ang="0">
                      <a:pos x="0" y="8"/>
                    </a:cxn>
                    <a:cxn ang="0">
                      <a:pos x="12" y="16"/>
                    </a:cxn>
                    <a:cxn ang="0">
                      <a:pos x="38" y="8"/>
                    </a:cxn>
                    <a:cxn ang="0">
                      <a:pos x="27" y="0"/>
                    </a:cxn>
                    <a:cxn ang="0">
                      <a:pos x="0" y="8"/>
                    </a:cxn>
                  </a:cxnLst>
                  <a:rect l="0" t="0" r="r" b="b"/>
                  <a:pathLst>
                    <a:path w="38" h="16">
                      <a:moveTo>
                        <a:pt x="0" y="8"/>
                      </a:moveTo>
                      <a:lnTo>
                        <a:pt x="12" y="16"/>
                      </a:lnTo>
                      <a:lnTo>
                        <a:pt x="38"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279" name="Freeform 331"/>
                <p:cNvSpPr>
                  <a:spLocks noChangeAspect="1"/>
                </p:cNvSpPr>
                <p:nvPr/>
              </p:nvSpPr>
              <p:spPr bwMode="auto">
                <a:xfrm>
                  <a:off x="1120" y="3169"/>
                  <a:ext cx="19" cy="27"/>
                </a:xfrm>
                <a:custGeom>
                  <a:avLst/>
                  <a:gdLst/>
                  <a:ahLst/>
                  <a:cxnLst>
                    <a:cxn ang="0">
                      <a:pos x="0" y="11"/>
                    </a:cxn>
                    <a:cxn ang="0">
                      <a:pos x="7" y="0"/>
                    </a:cxn>
                    <a:cxn ang="0">
                      <a:pos x="19" y="8"/>
                    </a:cxn>
                    <a:cxn ang="0">
                      <a:pos x="15" y="27"/>
                    </a:cxn>
                    <a:cxn ang="0">
                      <a:pos x="0" y="11"/>
                    </a:cxn>
                  </a:cxnLst>
                  <a:rect l="0" t="0" r="r" b="b"/>
                  <a:pathLst>
                    <a:path w="19" h="27">
                      <a:moveTo>
                        <a:pt x="0" y="11"/>
                      </a:moveTo>
                      <a:lnTo>
                        <a:pt x="7" y="0"/>
                      </a:lnTo>
                      <a:lnTo>
                        <a:pt x="19" y="8"/>
                      </a:lnTo>
                      <a:lnTo>
                        <a:pt x="15" y="27"/>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280" name="Freeform 332"/>
                <p:cNvSpPr>
                  <a:spLocks noChangeAspect="1" noEditPoints="1"/>
                </p:cNvSpPr>
                <p:nvPr/>
              </p:nvSpPr>
              <p:spPr bwMode="auto">
                <a:xfrm>
                  <a:off x="1184" y="3089"/>
                  <a:ext cx="275" cy="110"/>
                </a:xfrm>
                <a:custGeom>
                  <a:avLst/>
                  <a:gdLst/>
                  <a:ahLst/>
                  <a:cxnLst>
                    <a:cxn ang="0">
                      <a:pos x="260" y="0"/>
                    </a:cxn>
                    <a:cxn ang="0">
                      <a:pos x="275" y="27"/>
                    </a:cxn>
                    <a:cxn ang="0">
                      <a:pos x="248" y="23"/>
                    </a:cxn>
                    <a:cxn ang="0">
                      <a:pos x="241" y="15"/>
                    </a:cxn>
                    <a:cxn ang="0">
                      <a:pos x="248" y="4"/>
                    </a:cxn>
                    <a:cxn ang="0">
                      <a:pos x="237" y="8"/>
                    </a:cxn>
                    <a:cxn ang="0">
                      <a:pos x="252" y="34"/>
                    </a:cxn>
                    <a:cxn ang="0">
                      <a:pos x="226" y="34"/>
                    </a:cxn>
                    <a:cxn ang="0">
                      <a:pos x="218" y="23"/>
                    </a:cxn>
                    <a:cxn ang="0">
                      <a:pos x="226" y="12"/>
                    </a:cxn>
                    <a:cxn ang="0">
                      <a:pos x="211" y="15"/>
                    </a:cxn>
                    <a:cxn ang="0">
                      <a:pos x="226" y="42"/>
                    </a:cxn>
                    <a:cxn ang="0">
                      <a:pos x="199" y="38"/>
                    </a:cxn>
                    <a:cxn ang="0">
                      <a:pos x="192" y="31"/>
                    </a:cxn>
                    <a:cxn ang="0">
                      <a:pos x="199" y="19"/>
                    </a:cxn>
                    <a:cxn ang="0">
                      <a:pos x="188" y="23"/>
                    </a:cxn>
                    <a:cxn ang="0">
                      <a:pos x="203" y="50"/>
                    </a:cxn>
                    <a:cxn ang="0">
                      <a:pos x="177" y="50"/>
                    </a:cxn>
                    <a:cxn ang="0">
                      <a:pos x="169" y="38"/>
                    </a:cxn>
                    <a:cxn ang="0">
                      <a:pos x="177" y="27"/>
                    </a:cxn>
                    <a:cxn ang="0">
                      <a:pos x="162" y="31"/>
                    </a:cxn>
                    <a:cxn ang="0">
                      <a:pos x="177" y="57"/>
                    </a:cxn>
                    <a:cxn ang="0">
                      <a:pos x="150" y="57"/>
                    </a:cxn>
                    <a:cxn ang="0">
                      <a:pos x="143" y="46"/>
                    </a:cxn>
                    <a:cxn ang="0">
                      <a:pos x="150" y="34"/>
                    </a:cxn>
                    <a:cxn ang="0">
                      <a:pos x="139" y="42"/>
                    </a:cxn>
                    <a:cxn ang="0">
                      <a:pos x="154" y="65"/>
                    </a:cxn>
                    <a:cxn ang="0">
                      <a:pos x="128" y="65"/>
                    </a:cxn>
                    <a:cxn ang="0">
                      <a:pos x="120" y="53"/>
                    </a:cxn>
                    <a:cxn ang="0">
                      <a:pos x="128" y="42"/>
                    </a:cxn>
                    <a:cxn ang="0">
                      <a:pos x="117" y="50"/>
                    </a:cxn>
                    <a:cxn ang="0">
                      <a:pos x="128" y="72"/>
                    </a:cxn>
                    <a:cxn ang="0">
                      <a:pos x="102" y="69"/>
                    </a:cxn>
                    <a:cxn ang="0">
                      <a:pos x="98" y="61"/>
                    </a:cxn>
                    <a:cxn ang="0">
                      <a:pos x="105" y="50"/>
                    </a:cxn>
                    <a:cxn ang="0">
                      <a:pos x="90" y="57"/>
                    </a:cxn>
                    <a:cxn ang="0">
                      <a:pos x="105" y="80"/>
                    </a:cxn>
                    <a:cxn ang="0">
                      <a:pos x="79" y="80"/>
                    </a:cxn>
                    <a:cxn ang="0">
                      <a:pos x="71" y="69"/>
                    </a:cxn>
                    <a:cxn ang="0">
                      <a:pos x="79" y="61"/>
                    </a:cxn>
                    <a:cxn ang="0">
                      <a:pos x="64" y="65"/>
                    </a:cxn>
                    <a:cxn ang="0">
                      <a:pos x="79" y="88"/>
                    </a:cxn>
                    <a:cxn ang="0">
                      <a:pos x="53" y="88"/>
                    </a:cxn>
                    <a:cxn ang="0">
                      <a:pos x="45" y="76"/>
                    </a:cxn>
                    <a:cxn ang="0">
                      <a:pos x="53" y="69"/>
                    </a:cxn>
                    <a:cxn ang="0">
                      <a:pos x="41" y="72"/>
                    </a:cxn>
                    <a:cxn ang="0">
                      <a:pos x="56" y="95"/>
                    </a:cxn>
                    <a:cxn ang="0">
                      <a:pos x="30" y="95"/>
                    </a:cxn>
                    <a:cxn ang="0">
                      <a:pos x="23" y="84"/>
                    </a:cxn>
                    <a:cxn ang="0">
                      <a:pos x="30" y="76"/>
                    </a:cxn>
                    <a:cxn ang="0">
                      <a:pos x="19" y="80"/>
                    </a:cxn>
                    <a:cxn ang="0">
                      <a:pos x="34" y="103"/>
                    </a:cxn>
                    <a:cxn ang="0">
                      <a:pos x="4" y="103"/>
                    </a:cxn>
                    <a:cxn ang="0">
                      <a:pos x="0" y="91"/>
                    </a:cxn>
                    <a:cxn ang="0">
                      <a:pos x="7" y="84"/>
                    </a:cxn>
                  </a:cxnLst>
                  <a:rect l="0" t="0" r="r" b="b"/>
                  <a:pathLst>
                    <a:path w="275" h="110">
                      <a:moveTo>
                        <a:pt x="248" y="4"/>
                      </a:moveTo>
                      <a:lnTo>
                        <a:pt x="260" y="0"/>
                      </a:lnTo>
                      <a:lnTo>
                        <a:pt x="271" y="12"/>
                      </a:lnTo>
                      <a:lnTo>
                        <a:pt x="275" y="27"/>
                      </a:lnTo>
                      <a:lnTo>
                        <a:pt x="256" y="31"/>
                      </a:lnTo>
                      <a:lnTo>
                        <a:pt x="248" y="23"/>
                      </a:lnTo>
                      <a:lnTo>
                        <a:pt x="245" y="19"/>
                      </a:lnTo>
                      <a:lnTo>
                        <a:pt x="241" y="15"/>
                      </a:lnTo>
                      <a:lnTo>
                        <a:pt x="248" y="4"/>
                      </a:lnTo>
                      <a:lnTo>
                        <a:pt x="248" y="4"/>
                      </a:lnTo>
                      <a:close/>
                      <a:moveTo>
                        <a:pt x="226" y="12"/>
                      </a:moveTo>
                      <a:lnTo>
                        <a:pt x="237" y="8"/>
                      </a:lnTo>
                      <a:lnTo>
                        <a:pt x="245" y="19"/>
                      </a:lnTo>
                      <a:lnTo>
                        <a:pt x="252" y="34"/>
                      </a:lnTo>
                      <a:lnTo>
                        <a:pt x="230" y="38"/>
                      </a:lnTo>
                      <a:lnTo>
                        <a:pt x="226" y="34"/>
                      </a:lnTo>
                      <a:lnTo>
                        <a:pt x="222" y="27"/>
                      </a:lnTo>
                      <a:lnTo>
                        <a:pt x="218" y="23"/>
                      </a:lnTo>
                      <a:lnTo>
                        <a:pt x="226" y="12"/>
                      </a:lnTo>
                      <a:lnTo>
                        <a:pt x="226" y="12"/>
                      </a:lnTo>
                      <a:close/>
                      <a:moveTo>
                        <a:pt x="199" y="19"/>
                      </a:moveTo>
                      <a:lnTo>
                        <a:pt x="211" y="15"/>
                      </a:lnTo>
                      <a:lnTo>
                        <a:pt x="222" y="27"/>
                      </a:lnTo>
                      <a:lnTo>
                        <a:pt x="226" y="42"/>
                      </a:lnTo>
                      <a:lnTo>
                        <a:pt x="207" y="46"/>
                      </a:lnTo>
                      <a:lnTo>
                        <a:pt x="199" y="38"/>
                      </a:lnTo>
                      <a:lnTo>
                        <a:pt x="196" y="34"/>
                      </a:lnTo>
                      <a:lnTo>
                        <a:pt x="192" y="31"/>
                      </a:lnTo>
                      <a:lnTo>
                        <a:pt x="199" y="19"/>
                      </a:lnTo>
                      <a:lnTo>
                        <a:pt x="199" y="19"/>
                      </a:lnTo>
                      <a:close/>
                      <a:moveTo>
                        <a:pt x="177" y="27"/>
                      </a:moveTo>
                      <a:lnTo>
                        <a:pt x="188" y="23"/>
                      </a:lnTo>
                      <a:lnTo>
                        <a:pt x="196" y="34"/>
                      </a:lnTo>
                      <a:lnTo>
                        <a:pt x="203" y="50"/>
                      </a:lnTo>
                      <a:lnTo>
                        <a:pt x="181" y="53"/>
                      </a:lnTo>
                      <a:lnTo>
                        <a:pt x="177" y="50"/>
                      </a:lnTo>
                      <a:lnTo>
                        <a:pt x="173" y="42"/>
                      </a:lnTo>
                      <a:lnTo>
                        <a:pt x="169" y="38"/>
                      </a:lnTo>
                      <a:lnTo>
                        <a:pt x="177" y="27"/>
                      </a:lnTo>
                      <a:lnTo>
                        <a:pt x="177" y="27"/>
                      </a:lnTo>
                      <a:close/>
                      <a:moveTo>
                        <a:pt x="150" y="34"/>
                      </a:moveTo>
                      <a:lnTo>
                        <a:pt x="162" y="31"/>
                      </a:lnTo>
                      <a:lnTo>
                        <a:pt x="173" y="42"/>
                      </a:lnTo>
                      <a:lnTo>
                        <a:pt x="177" y="57"/>
                      </a:lnTo>
                      <a:lnTo>
                        <a:pt x="158" y="61"/>
                      </a:lnTo>
                      <a:lnTo>
                        <a:pt x="150" y="57"/>
                      </a:lnTo>
                      <a:lnTo>
                        <a:pt x="150" y="50"/>
                      </a:lnTo>
                      <a:lnTo>
                        <a:pt x="143" y="46"/>
                      </a:lnTo>
                      <a:lnTo>
                        <a:pt x="150" y="34"/>
                      </a:lnTo>
                      <a:lnTo>
                        <a:pt x="150" y="34"/>
                      </a:lnTo>
                      <a:close/>
                      <a:moveTo>
                        <a:pt x="128" y="42"/>
                      </a:moveTo>
                      <a:lnTo>
                        <a:pt x="139" y="42"/>
                      </a:lnTo>
                      <a:lnTo>
                        <a:pt x="150" y="50"/>
                      </a:lnTo>
                      <a:lnTo>
                        <a:pt x="154" y="65"/>
                      </a:lnTo>
                      <a:lnTo>
                        <a:pt x="132" y="69"/>
                      </a:lnTo>
                      <a:lnTo>
                        <a:pt x="128" y="65"/>
                      </a:lnTo>
                      <a:lnTo>
                        <a:pt x="124" y="57"/>
                      </a:lnTo>
                      <a:lnTo>
                        <a:pt x="120" y="53"/>
                      </a:lnTo>
                      <a:lnTo>
                        <a:pt x="128" y="42"/>
                      </a:lnTo>
                      <a:lnTo>
                        <a:pt x="128" y="42"/>
                      </a:lnTo>
                      <a:close/>
                      <a:moveTo>
                        <a:pt x="105" y="50"/>
                      </a:moveTo>
                      <a:lnTo>
                        <a:pt x="117" y="50"/>
                      </a:lnTo>
                      <a:lnTo>
                        <a:pt x="124" y="57"/>
                      </a:lnTo>
                      <a:lnTo>
                        <a:pt x="128" y="72"/>
                      </a:lnTo>
                      <a:lnTo>
                        <a:pt x="109" y="80"/>
                      </a:lnTo>
                      <a:lnTo>
                        <a:pt x="102" y="69"/>
                      </a:lnTo>
                      <a:lnTo>
                        <a:pt x="102" y="65"/>
                      </a:lnTo>
                      <a:lnTo>
                        <a:pt x="98" y="61"/>
                      </a:lnTo>
                      <a:lnTo>
                        <a:pt x="105" y="50"/>
                      </a:lnTo>
                      <a:lnTo>
                        <a:pt x="105" y="50"/>
                      </a:lnTo>
                      <a:close/>
                      <a:moveTo>
                        <a:pt x="79" y="61"/>
                      </a:moveTo>
                      <a:lnTo>
                        <a:pt x="90" y="57"/>
                      </a:lnTo>
                      <a:lnTo>
                        <a:pt x="102" y="65"/>
                      </a:lnTo>
                      <a:lnTo>
                        <a:pt x="105" y="80"/>
                      </a:lnTo>
                      <a:lnTo>
                        <a:pt x="83" y="88"/>
                      </a:lnTo>
                      <a:lnTo>
                        <a:pt x="79" y="80"/>
                      </a:lnTo>
                      <a:lnTo>
                        <a:pt x="75" y="72"/>
                      </a:lnTo>
                      <a:lnTo>
                        <a:pt x="71" y="69"/>
                      </a:lnTo>
                      <a:lnTo>
                        <a:pt x="79" y="61"/>
                      </a:lnTo>
                      <a:lnTo>
                        <a:pt x="79" y="61"/>
                      </a:lnTo>
                      <a:close/>
                      <a:moveTo>
                        <a:pt x="53" y="69"/>
                      </a:moveTo>
                      <a:lnTo>
                        <a:pt x="64" y="65"/>
                      </a:lnTo>
                      <a:lnTo>
                        <a:pt x="75" y="72"/>
                      </a:lnTo>
                      <a:lnTo>
                        <a:pt x="79" y="88"/>
                      </a:lnTo>
                      <a:lnTo>
                        <a:pt x="60" y="95"/>
                      </a:lnTo>
                      <a:lnTo>
                        <a:pt x="53" y="88"/>
                      </a:lnTo>
                      <a:lnTo>
                        <a:pt x="53" y="80"/>
                      </a:lnTo>
                      <a:lnTo>
                        <a:pt x="45" y="76"/>
                      </a:lnTo>
                      <a:lnTo>
                        <a:pt x="53" y="69"/>
                      </a:lnTo>
                      <a:lnTo>
                        <a:pt x="53" y="69"/>
                      </a:lnTo>
                      <a:close/>
                      <a:moveTo>
                        <a:pt x="30" y="76"/>
                      </a:moveTo>
                      <a:lnTo>
                        <a:pt x="41" y="72"/>
                      </a:lnTo>
                      <a:lnTo>
                        <a:pt x="53" y="80"/>
                      </a:lnTo>
                      <a:lnTo>
                        <a:pt x="56" y="95"/>
                      </a:lnTo>
                      <a:lnTo>
                        <a:pt x="38" y="103"/>
                      </a:lnTo>
                      <a:lnTo>
                        <a:pt x="30" y="95"/>
                      </a:lnTo>
                      <a:lnTo>
                        <a:pt x="26" y="88"/>
                      </a:lnTo>
                      <a:lnTo>
                        <a:pt x="23" y="84"/>
                      </a:lnTo>
                      <a:lnTo>
                        <a:pt x="30" y="76"/>
                      </a:lnTo>
                      <a:lnTo>
                        <a:pt x="30" y="76"/>
                      </a:lnTo>
                      <a:close/>
                      <a:moveTo>
                        <a:pt x="7" y="84"/>
                      </a:moveTo>
                      <a:lnTo>
                        <a:pt x="19" y="80"/>
                      </a:lnTo>
                      <a:lnTo>
                        <a:pt x="26" y="88"/>
                      </a:lnTo>
                      <a:lnTo>
                        <a:pt x="34" y="103"/>
                      </a:lnTo>
                      <a:lnTo>
                        <a:pt x="11" y="110"/>
                      </a:lnTo>
                      <a:lnTo>
                        <a:pt x="4" y="103"/>
                      </a:lnTo>
                      <a:lnTo>
                        <a:pt x="4" y="95"/>
                      </a:lnTo>
                      <a:lnTo>
                        <a:pt x="0" y="91"/>
                      </a:lnTo>
                      <a:lnTo>
                        <a:pt x="7" y="84"/>
                      </a:lnTo>
                      <a:lnTo>
                        <a:pt x="7" y="84"/>
                      </a:lnTo>
                      <a:close/>
                    </a:path>
                  </a:pathLst>
                </a:custGeom>
                <a:solidFill>
                  <a:srgbClr val="F4F4D1"/>
                </a:solidFill>
                <a:ln w="9525">
                  <a:noFill/>
                  <a:round/>
                  <a:headEnd/>
                  <a:tailEnd/>
                </a:ln>
              </p:spPr>
              <p:txBody>
                <a:bodyPr/>
                <a:lstStyle/>
                <a:p>
                  <a:endParaRPr lang="en-US">
                    <a:solidFill>
                      <a:srgbClr val="FFFFFF"/>
                    </a:solidFill>
                  </a:endParaRPr>
                </a:p>
              </p:txBody>
            </p:sp>
            <p:sp>
              <p:nvSpPr>
                <p:cNvPr id="281" name="Freeform 333"/>
                <p:cNvSpPr>
                  <a:spLocks noChangeAspect="1"/>
                </p:cNvSpPr>
                <p:nvPr/>
              </p:nvSpPr>
              <p:spPr bwMode="auto">
                <a:xfrm>
                  <a:off x="1425" y="3089"/>
                  <a:ext cx="34" cy="31"/>
                </a:xfrm>
                <a:custGeom>
                  <a:avLst/>
                  <a:gdLst/>
                  <a:ahLst/>
                  <a:cxnLst>
                    <a:cxn ang="0">
                      <a:pos x="7" y="4"/>
                    </a:cxn>
                    <a:cxn ang="0">
                      <a:pos x="19" y="0"/>
                    </a:cxn>
                    <a:cxn ang="0">
                      <a:pos x="30" y="12"/>
                    </a:cxn>
                    <a:cxn ang="0">
                      <a:pos x="34" y="27"/>
                    </a:cxn>
                    <a:cxn ang="0">
                      <a:pos x="15" y="31"/>
                    </a:cxn>
                    <a:cxn ang="0">
                      <a:pos x="7" y="23"/>
                    </a:cxn>
                    <a:cxn ang="0">
                      <a:pos x="4" y="19"/>
                    </a:cxn>
                    <a:cxn ang="0">
                      <a:pos x="0" y="15"/>
                    </a:cxn>
                    <a:cxn ang="0">
                      <a:pos x="7" y="4"/>
                    </a:cxn>
                  </a:cxnLst>
                  <a:rect l="0" t="0" r="r" b="b"/>
                  <a:pathLst>
                    <a:path w="34" h="31">
                      <a:moveTo>
                        <a:pt x="7" y="4"/>
                      </a:moveTo>
                      <a:lnTo>
                        <a:pt x="19" y="0"/>
                      </a:lnTo>
                      <a:lnTo>
                        <a:pt x="30" y="12"/>
                      </a:lnTo>
                      <a:lnTo>
                        <a:pt x="34" y="27"/>
                      </a:lnTo>
                      <a:lnTo>
                        <a:pt x="15" y="31"/>
                      </a:lnTo>
                      <a:lnTo>
                        <a:pt x="7" y="23"/>
                      </a:lnTo>
                      <a:lnTo>
                        <a:pt x="4" y="19"/>
                      </a:lnTo>
                      <a:lnTo>
                        <a:pt x="0" y="15"/>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2" name="Freeform 334"/>
                <p:cNvSpPr>
                  <a:spLocks noChangeAspect="1"/>
                </p:cNvSpPr>
                <p:nvPr/>
              </p:nvSpPr>
              <p:spPr bwMode="auto">
                <a:xfrm>
                  <a:off x="1402" y="3097"/>
                  <a:ext cx="34" cy="30"/>
                </a:xfrm>
                <a:custGeom>
                  <a:avLst/>
                  <a:gdLst/>
                  <a:ahLst/>
                  <a:cxnLst>
                    <a:cxn ang="0">
                      <a:pos x="8" y="4"/>
                    </a:cxn>
                    <a:cxn ang="0">
                      <a:pos x="19" y="0"/>
                    </a:cxn>
                    <a:cxn ang="0">
                      <a:pos x="30" y="11"/>
                    </a:cxn>
                    <a:cxn ang="0">
                      <a:pos x="34" y="26"/>
                    </a:cxn>
                    <a:cxn ang="0">
                      <a:pos x="12" y="30"/>
                    </a:cxn>
                    <a:cxn ang="0">
                      <a:pos x="8" y="26"/>
                    </a:cxn>
                    <a:cxn ang="0">
                      <a:pos x="4" y="19"/>
                    </a:cxn>
                    <a:cxn ang="0">
                      <a:pos x="0" y="15"/>
                    </a:cxn>
                    <a:cxn ang="0">
                      <a:pos x="8" y="4"/>
                    </a:cxn>
                  </a:cxnLst>
                  <a:rect l="0" t="0" r="r" b="b"/>
                  <a:pathLst>
                    <a:path w="34" h="30">
                      <a:moveTo>
                        <a:pt x="8" y="4"/>
                      </a:moveTo>
                      <a:lnTo>
                        <a:pt x="19" y="0"/>
                      </a:lnTo>
                      <a:lnTo>
                        <a:pt x="30" y="11"/>
                      </a:lnTo>
                      <a:lnTo>
                        <a:pt x="34" y="26"/>
                      </a:lnTo>
                      <a:lnTo>
                        <a:pt x="12" y="30"/>
                      </a:lnTo>
                      <a:lnTo>
                        <a:pt x="8" y="26"/>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3" name="Freeform 335"/>
                <p:cNvSpPr>
                  <a:spLocks noChangeAspect="1"/>
                </p:cNvSpPr>
                <p:nvPr/>
              </p:nvSpPr>
              <p:spPr bwMode="auto">
                <a:xfrm>
                  <a:off x="1376" y="3104"/>
                  <a:ext cx="34" cy="31"/>
                </a:xfrm>
                <a:custGeom>
                  <a:avLst/>
                  <a:gdLst/>
                  <a:ahLst/>
                  <a:cxnLst>
                    <a:cxn ang="0">
                      <a:pos x="7" y="4"/>
                    </a:cxn>
                    <a:cxn ang="0">
                      <a:pos x="19" y="0"/>
                    </a:cxn>
                    <a:cxn ang="0">
                      <a:pos x="30" y="12"/>
                    </a:cxn>
                    <a:cxn ang="0">
                      <a:pos x="34" y="27"/>
                    </a:cxn>
                    <a:cxn ang="0">
                      <a:pos x="15" y="31"/>
                    </a:cxn>
                    <a:cxn ang="0">
                      <a:pos x="7" y="23"/>
                    </a:cxn>
                    <a:cxn ang="0">
                      <a:pos x="4" y="19"/>
                    </a:cxn>
                    <a:cxn ang="0">
                      <a:pos x="0" y="16"/>
                    </a:cxn>
                    <a:cxn ang="0">
                      <a:pos x="7" y="4"/>
                    </a:cxn>
                  </a:cxnLst>
                  <a:rect l="0" t="0" r="r" b="b"/>
                  <a:pathLst>
                    <a:path w="34" h="31">
                      <a:moveTo>
                        <a:pt x="7" y="4"/>
                      </a:moveTo>
                      <a:lnTo>
                        <a:pt x="19" y="0"/>
                      </a:lnTo>
                      <a:lnTo>
                        <a:pt x="30" y="12"/>
                      </a:lnTo>
                      <a:lnTo>
                        <a:pt x="34" y="27"/>
                      </a:lnTo>
                      <a:lnTo>
                        <a:pt x="15" y="31"/>
                      </a:lnTo>
                      <a:lnTo>
                        <a:pt x="7" y="23"/>
                      </a:lnTo>
                      <a:lnTo>
                        <a:pt x="4" y="19"/>
                      </a:lnTo>
                      <a:lnTo>
                        <a:pt x="0" y="16"/>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4" name="Freeform 336"/>
                <p:cNvSpPr>
                  <a:spLocks noChangeAspect="1"/>
                </p:cNvSpPr>
                <p:nvPr/>
              </p:nvSpPr>
              <p:spPr bwMode="auto">
                <a:xfrm>
                  <a:off x="1353" y="3112"/>
                  <a:ext cx="34" cy="30"/>
                </a:xfrm>
                <a:custGeom>
                  <a:avLst/>
                  <a:gdLst/>
                  <a:ahLst/>
                  <a:cxnLst>
                    <a:cxn ang="0">
                      <a:pos x="8" y="4"/>
                    </a:cxn>
                    <a:cxn ang="0">
                      <a:pos x="19" y="0"/>
                    </a:cxn>
                    <a:cxn ang="0">
                      <a:pos x="30" y="11"/>
                    </a:cxn>
                    <a:cxn ang="0">
                      <a:pos x="34" y="27"/>
                    </a:cxn>
                    <a:cxn ang="0">
                      <a:pos x="15" y="30"/>
                    </a:cxn>
                    <a:cxn ang="0">
                      <a:pos x="8" y="27"/>
                    </a:cxn>
                    <a:cxn ang="0">
                      <a:pos x="4" y="19"/>
                    </a:cxn>
                    <a:cxn ang="0">
                      <a:pos x="0" y="15"/>
                    </a:cxn>
                    <a:cxn ang="0">
                      <a:pos x="8" y="4"/>
                    </a:cxn>
                  </a:cxnLst>
                  <a:rect l="0" t="0" r="r" b="b"/>
                  <a:pathLst>
                    <a:path w="34" h="30">
                      <a:moveTo>
                        <a:pt x="8" y="4"/>
                      </a:moveTo>
                      <a:lnTo>
                        <a:pt x="19" y="0"/>
                      </a:lnTo>
                      <a:lnTo>
                        <a:pt x="30" y="11"/>
                      </a:lnTo>
                      <a:lnTo>
                        <a:pt x="34" y="27"/>
                      </a:lnTo>
                      <a:lnTo>
                        <a:pt x="15" y="30"/>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5" name="Freeform 337"/>
                <p:cNvSpPr>
                  <a:spLocks noChangeAspect="1"/>
                </p:cNvSpPr>
                <p:nvPr/>
              </p:nvSpPr>
              <p:spPr bwMode="auto">
                <a:xfrm>
                  <a:off x="1327" y="3120"/>
                  <a:ext cx="34" cy="34"/>
                </a:xfrm>
                <a:custGeom>
                  <a:avLst/>
                  <a:gdLst/>
                  <a:ahLst/>
                  <a:cxnLst>
                    <a:cxn ang="0">
                      <a:pos x="7" y="3"/>
                    </a:cxn>
                    <a:cxn ang="0">
                      <a:pos x="23" y="0"/>
                    </a:cxn>
                    <a:cxn ang="0">
                      <a:pos x="30" y="11"/>
                    </a:cxn>
                    <a:cxn ang="0">
                      <a:pos x="34" y="26"/>
                    </a:cxn>
                    <a:cxn ang="0">
                      <a:pos x="15" y="34"/>
                    </a:cxn>
                    <a:cxn ang="0">
                      <a:pos x="7" y="26"/>
                    </a:cxn>
                    <a:cxn ang="0">
                      <a:pos x="7" y="19"/>
                    </a:cxn>
                    <a:cxn ang="0">
                      <a:pos x="0" y="15"/>
                    </a:cxn>
                    <a:cxn ang="0">
                      <a:pos x="7" y="3"/>
                    </a:cxn>
                  </a:cxnLst>
                  <a:rect l="0" t="0" r="r" b="b"/>
                  <a:pathLst>
                    <a:path w="34" h="34">
                      <a:moveTo>
                        <a:pt x="7" y="3"/>
                      </a:moveTo>
                      <a:lnTo>
                        <a:pt x="23" y="0"/>
                      </a:lnTo>
                      <a:lnTo>
                        <a:pt x="30" y="11"/>
                      </a:lnTo>
                      <a:lnTo>
                        <a:pt x="34" y="26"/>
                      </a:lnTo>
                      <a:lnTo>
                        <a:pt x="15" y="34"/>
                      </a:lnTo>
                      <a:lnTo>
                        <a:pt x="7" y="26"/>
                      </a:lnTo>
                      <a:lnTo>
                        <a:pt x="7" y="19"/>
                      </a:lnTo>
                      <a:lnTo>
                        <a:pt x="0" y="15"/>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6" name="Freeform 338"/>
                <p:cNvSpPr>
                  <a:spLocks noChangeAspect="1"/>
                </p:cNvSpPr>
                <p:nvPr/>
              </p:nvSpPr>
              <p:spPr bwMode="auto">
                <a:xfrm>
                  <a:off x="1304" y="3127"/>
                  <a:ext cx="34" cy="34"/>
                </a:xfrm>
                <a:custGeom>
                  <a:avLst/>
                  <a:gdLst/>
                  <a:ahLst/>
                  <a:cxnLst>
                    <a:cxn ang="0">
                      <a:pos x="8" y="4"/>
                    </a:cxn>
                    <a:cxn ang="0">
                      <a:pos x="19" y="0"/>
                    </a:cxn>
                    <a:cxn ang="0">
                      <a:pos x="30" y="12"/>
                    </a:cxn>
                    <a:cxn ang="0">
                      <a:pos x="34" y="27"/>
                    </a:cxn>
                    <a:cxn ang="0">
                      <a:pos x="15" y="34"/>
                    </a:cxn>
                    <a:cxn ang="0">
                      <a:pos x="8" y="27"/>
                    </a:cxn>
                    <a:cxn ang="0">
                      <a:pos x="4" y="19"/>
                    </a:cxn>
                    <a:cxn ang="0">
                      <a:pos x="0" y="15"/>
                    </a:cxn>
                    <a:cxn ang="0">
                      <a:pos x="8" y="4"/>
                    </a:cxn>
                  </a:cxnLst>
                  <a:rect l="0" t="0" r="r" b="b"/>
                  <a:pathLst>
                    <a:path w="34" h="34">
                      <a:moveTo>
                        <a:pt x="8" y="4"/>
                      </a:moveTo>
                      <a:lnTo>
                        <a:pt x="19" y="0"/>
                      </a:lnTo>
                      <a:lnTo>
                        <a:pt x="30" y="12"/>
                      </a:lnTo>
                      <a:lnTo>
                        <a:pt x="34" y="27"/>
                      </a:lnTo>
                      <a:lnTo>
                        <a:pt x="15" y="34"/>
                      </a:lnTo>
                      <a:lnTo>
                        <a:pt x="8" y="27"/>
                      </a:lnTo>
                      <a:lnTo>
                        <a:pt x="4" y="19"/>
                      </a:lnTo>
                      <a:lnTo>
                        <a:pt x="0" y="15"/>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7" name="Freeform 339"/>
                <p:cNvSpPr>
                  <a:spLocks noChangeAspect="1"/>
                </p:cNvSpPr>
                <p:nvPr/>
              </p:nvSpPr>
              <p:spPr bwMode="auto">
                <a:xfrm>
                  <a:off x="1278" y="3135"/>
                  <a:ext cx="38" cy="34"/>
                </a:xfrm>
                <a:custGeom>
                  <a:avLst/>
                  <a:gdLst/>
                  <a:ahLst/>
                  <a:cxnLst>
                    <a:cxn ang="0">
                      <a:pos x="11" y="4"/>
                    </a:cxn>
                    <a:cxn ang="0">
                      <a:pos x="23" y="0"/>
                    </a:cxn>
                    <a:cxn ang="0">
                      <a:pos x="30" y="11"/>
                    </a:cxn>
                    <a:cxn ang="0">
                      <a:pos x="38" y="26"/>
                    </a:cxn>
                    <a:cxn ang="0">
                      <a:pos x="15" y="34"/>
                    </a:cxn>
                    <a:cxn ang="0">
                      <a:pos x="8" y="26"/>
                    </a:cxn>
                    <a:cxn ang="0">
                      <a:pos x="8" y="19"/>
                    </a:cxn>
                    <a:cxn ang="0">
                      <a:pos x="0" y="15"/>
                    </a:cxn>
                    <a:cxn ang="0">
                      <a:pos x="11" y="4"/>
                    </a:cxn>
                  </a:cxnLst>
                  <a:rect l="0" t="0" r="r" b="b"/>
                  <a:pathLst>
                    <a:path w="38" h="34">
                      <a:moveTo>
                        <a:pt x="11" y="4"/>
                      </a:moveTo>
                      <a:lnTo>
                        <a:pt x="23" y="0"/>
                      </a:lnTo>
                      <a:lnTo>
                        <a:pt x="30" y="11"/>
                      </a:lnTo>
                      <a:lnTo>
                        <a:pt x="38" y="26"/>
                      </a:lnTo>
                      <a:lnTo>
                        <a:pt x="15" y="34"/>
                      </a:lnTo>
                      <a:lnTo>
                        <a:pt x="8" y="26"/>
                      </a:lnTo>
                      <a:lnTo>
                        <a:pt x="8" y="19"/>
                      </a:lnTo>
                      <a:lnTo>
                        <a:pt x="0" y="15"/>
                      </a:lnTo>
                      <a:lnTo>
                        <a:pt x="11"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8" name="Freeform 340"/>
                <p:cNvSpPr>
                  <a:spLocks noChangeAspect="1"/>
                </p:cNvSpPr>
                <p:nvPr/>
              </p:nvSpPr>
              <p:spPr bwMode="auto">
                <a:xfrm>
                  <a:off x="1255" y="3142"/>
                  <a:ext cx="34" cy="35"/>
                </a:xfrm>
                <a:custGeom>
                  <a:avLst/>
                  <a:gdLst/>
                  <a:ahLst/>
                  <a:cxnLst>
                    <a:cxn ang="0">
                      <a:pos x="8" y="4"/>
                    </a:cxn>
                    <a:cxn ang="0">
                      <a:pos x="19" y="0"/>
                    </a:cxn>
                    <a:cxn ang="0">
                      <a:pos x="31" y="12"/>
                    </a:cxn>
                    <a:cxn ang="0">
                      <a:pos x="34" y="27"/>
                    </a:cxn>
                    <a:cxn ang="0">
                      <a:pos x="15" y="35"/>
                    </a:cxn>
                    <a:cxn ang="0">
                      <a:pos x="8" y="27"/>
                    </a:cxn>
                    <a:cxn ang="0">
                      <a:pos x="4" y="19"/>
                    </a:cxn>
                    <a:cxn ang="0">
                      <a:pos x="0" y="16"/>
                    </a:cxn>
                    <a:cxn ang="0">
                      <a:pos x="8" y="4"/>
                    </a:cxn>
                  </a:cxnLst>
                  <a:rect l="0" t="0" r="r" b="b"/>
                  <a:pathLst>
                    <a:path w="34" h="35">
                      <a:moveTo>
                        <a:pt x="8" y="4"/>
                      </a:moveTo>
                      <a:lnTo>
                        <a:pt x="19" y="0"/>
                      </a:lnTo>
                      <a:lnTo>
                        <a:pt x="31" y="12"/>
                      </a:lnTo>
                      <a:lnTo>
                        <a:pt x="34" y="27"/>
                      </a:lnTo>
                      <a:lnTo>
                        <a:pt x="15" y="35"/>
                      </a:lnTo>
                      <a:lnTo>
                        <a:pt x="8" y="27"/>
                      </a:lnTo>
                      <a:lnTo>
                        <a:pt x="4" y="19"/>
                      </a:lnTo>
                      <a:lnTo>
                        <a:pt x="0" y="16"/>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89" name="Freeform 341"/>
                <p:cNvSpPr>
                  <a:spLocks noChangeAspect="1"/>
                </p:cNvSpPr>
                <p:nvPr/>
              </p:nvSpPr>
              <p:spPr bwMode="auto">
                <a:xfrm>
                  <a:off x="1233" y="3154"/>
                  <a:ext cx="30" cy="26"/>
                </a:xfrm>
                <a:custGeom>
                  <a:avLst/>
                  <a:gdLst/>
                  <a:ahLst/>
                  <a:cxnLst>
                    <a:cxn ang="0">
                      <a:pos x="7" y="0"/>
                    </a:cxn>
                    <a:cxn ang="0">
                      <a:pos x="19" y="0"/>
                    </a:cxn>
                    <a:cxn ang="0">
                      <a:pos x="26" y="7"/>
                    </a:cxn>
                    <a:cxn ang="0">
                      <a:pos x="30" y="23"/>
                    </a:cxn>
                    <a:cxn ang="0">
                      <a:pos x="11" y="26"/>
                    </a:cxn>
                    <a:cxn ang="0">
                      <a:pos x="4" y="23"/>
                    </a:cxn>
                    <a:cxn ang="0">
                      <a:pos x="4" y="15"/>
                    </a:cxn>
                    <a:cxn ang="0">
                      <a:pos x="0" y="11"/>
                    </a:cxn>
                    <a:cxn ang="0">
                      <a:pos x="7" y="0"/>
                    </a:cxn>
                  </a:cxnLst>
                  <a:rect l="0" t="0" r="r" b="b"/>
                  <a:pathLst>
                    <a:path w="30" h="26">
                      <a:moveTo>
                        <a:pt x="7" y="0"/>
                      </a:moveTo>
                      <a:lnTo>
                        <a:pt x="19" y="0"/>
                      </a:lnTo>
                      <a:lnTo>
                        <a:pt x="26" y="7"/>
                      </a:lnTo>
                      <a:lnTo>
                        <a:pt x="30" y="23"/>
                      </a:lnTo>
                      <a:lnTo>
                        <a:pt x="11" y="26"/>
                      </a:lnTo>
                      <a:lnTo>
                        <a:pt x="4" y="23"/>
                      </a:lnTo>
                      <a:lnTo>
                        <a:pt x="4" y="15"/>
                      </a:lnTo>
                      <a:lnTo>
                        <a:pt x="0" y="11"/>
                      </a:lnTo>
                      <a:lnTo>
                        <a:pt x="7"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90" name="Freeform 342"/>
                <p:cNvSpPr>
                  <a:spLocks noChangeAspect="1"/>
                </p:cNvSpPr>
                <p:nvPr/>
              </p:nvSpPr>
              <p:spPr bwMode="auto">
                <a:xfrm>
                  <a:off x="1207" y="3161"/>
                  <a:ext cx="33" cy="31"/>
                </a:xfrm>
                <a:custGeom>
                  <a:avLst/>
                  <a:gdLst/>
                  <a:ahLst/>
                  <a:cxnLst>
                    <a:cxn ang="0">
                      <a:pos x="7" y="4"/>
                    </a:cxn>
                    <a:cxn ang="0">
                      <a:pos x="18" y="0"/>
                    </a:cxn>
                    <a:cxn ang="0">
                      <a:pos x="30" y="8"/>
                    </a:cxn>
                    <a:cxn ang="0">
                      <a:pos x="33" y="23"/>
                    </a:cxn>
                    <a:cxn ang="0">
                      <a:pos x="15" y="31"/>
                    </a:cxn>
                    <a:cxn ang="0">
                      <a:pos x="7" y="23"/>
                    </a:cxn>
                    <a:cxn ang="0">
                      <a:pos x="3" y="16"/>
                    </a:cxn>
                    <a:cxn ang="0">
                      <a:pos x="0" y="12"/>
                    </a:cxn>
                    <a:cxn ang="0">
                      <a:pos x="7" y="4"/>
                    </a:cxn>
                  </a:cxnLst>
                  <a:rect l="0" t="0" r="r" b="b"/>
                  <a:pathLst>
                    <a:path w="33" h="31">
                      <a:moveTo>
                        <a:pt x="7" y="4"/>
                      </a:moveTo>
                      <a:lnTo>
                        <a:pt x="18" y="0"/>
                      </a:lnTo>
                      <a:lnTo>
                        <a:pt x="30" y="8"/>
                      </a:lnTo>
                      <a:lnTo>
                        <a:pt x="33" y="23"/>
                      </a:lnTo>
                      <a:lnTo>
                        <a:pt x="15" y="31"/>
                      </a:lnTo>
                      <a:lnTo>
                        <a:pt x="7" y="23"/>
                      </a:lnTo>
                      <a:lnTo>
                        <a:pt x="3" y="16"/>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91" name="Freeform 343"/>
                <p:cNvSpPr>
                  <a:spLocks noChangeAspect="1"/>
                </p:cNvSpPr>
                <p:nvPr/>
              </p:nvSpPr>
              <p:spPr bwMode="auto">
                <a:xfrm>
                  <a:off x="1184" y="3169"/>
                  <a:ext cx="34" cy="30"/>
                </a:xfrm>
                <a:custGeom>
                  <a:avLst/>
                  <a:gdLst/>
                  <a:ahLst/>
                  <a:cxnLst>
                    <a:cxn ang="0">
                      <a:pos x="7" y="4"/>
                    </a:cxn>
                    <a:cxn ang="0">
                      <a:pos x="19" y="0"/>
                    </a:cxn>
                    <a:cxn ang="0">
                      <a:pos x="26" y="8"/>
                    </a:cxn>
                    <a:cxn ang="0">
                      <a:pos x="34" y="23"/>
                    </a:cxn>
                    <a:cxn ang="0">
                      <a:pos x="11" y="30"/>
                    </a:cxn>
                    <a:cxn ang="0">
                      <a:pos x="7" y="23"/>
                    </a:cxn>
                    <a:cxn ang="0">
                      <a:pos x="4" y="15"/>
                    </a:cxn>
                    <a:cxn ang="0">
                      <a:pos x="0" y="11"/>
                    </a:cxn>
                    <a:cxn ang="0">
                      <a:pos x="7" y="4"/>
                    </a:cxn>
                  </a:cxnLst>
                  <a:rect l="0" t="0" r="r" b="b"/>
                  <a:pathLst>
                    <a:path w="34" h="30">
                      <a:moveTo>
                        <a:pt x="7" y="4"/>
                      </a:moveTo>
                      <a:lnTo>
                        <a:pt x="19" y="0"/>
                      </a:lnTo>
                      <a:lnTo>
                        <a:pt x="26" y="8"/>
                      </a:lnTo>
                      <a:lnTo>
                        <a:pt x="34" y="23"/>
                      </a:lnTo>
                      <a:lnTo>
                        <a:pt x="11" y="30"/>
                      </a:lnTo>
                      <a:lnTo>
                        <a:pt x="7" y="23"/>
                      </a:lnTo>
                      <a:lnTo>
                        <a:pt x="4"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292" name="Freeform 344"/>
                <p:cNvSpPr>
                  <a:spLocks noChangeAspect="1" noEditPoints="1"/>
                </p:cNvSpPr>
                <p:nvPr/>
              </p:nvSpPr>
              <p:spPr bwMode="auto">
                <a:xfrm>
                  <a:off x="1184" y="3093"/>
                  <a:ext cx="256" cy="106"/>
                </a:xfrm>
                <a:custGeom>
                  <a:avLst/>
                  <a:gdLst/>
                  <a:ahLst/>
                  <a:cxnLst>
                    <a:cxn ang="0">
                      <a:pos x="256" y="27"/>
                    </a:cxn>
                    <a:cxn ang="0">
                      <a:pos x="245" y="11"/>
                    </a:cxn>
                    <a:cxn ang="0">
                      <a:pos x="248" y="0"/>
                    </a:cxn>
                    <a:cxn ang="0">
                      <a:pos x="256" y="8"/>
                    </a:cxn>
                    <a:cxn ang="0">
                      <a:pos x="230" y="34"/>
                    </a:cxn>
                    <a:cxn ang="0">
                      <a:pos x="222" y="19"/>
                    </a:cxn>
                    <a:cxn ang="0">
                      <a:pos x="226" y="8"/>
                    </a:cxn>
                    <a:cxn ang="0">
                      <a:pos x="233" y="19"/>
                    </a:cxn>
                    <a:cxn ang="0">
                      <a:pos x="207" y="42"/>
                    </a:cxn>
                    <a:cxn ang="0">
                      <a:pos x="199" y="30"/>
                    </a:cxn>
                    <a:cxn ang="0">
                      <a:pos x="199" y="15"/>
                    </a:cxn>
                    <a:cxn ang="0">
                      <a:pos x="211" y="27"/>
                    </a:cxn>
                    <a:cxn ang="0">
                      <a:pos x="181" y="49"/>
                    </a:cxn>
                    <a:cxn ang="0">
                      <a:pos x="173" y="38"/>
                    </a:cxn>
                    <a:cxn ang="0">
                      <a:pos x="177" y="23"/>
                    </a:cxn>
                    <a:cxn ang="0">
                      <a:pos x="184" y="34"/>
                    </a:cxn>
                    <a:cxn ang="0">
                      <a:pos x="158" y="57"/>
                    </a:cxn>
                    <a:cxn ang="0">
                      <a:pos x="150" y="46"/>
                    </a:cxn>
                    <a:cxn ang="0">
                      <a:pos x="150" y="30"/>
                    </a:cxn>
                    <a:cxn ang="0">
                      <a:pos x="162" y="42"/>
                    </a:cxn>
                    <a:cxn ang="0">
                      <a:pos x="135" y="65"/>
                    </a:cxn>
                    <a:cxn ang="0">
                      <a:pos x="124" y="53"/>
                    </a:cxn>
                    <a:cxn ang="0">
                      <a:pos x="128" y="38"/>
                    </a:cxn>
                    <a:cxn ang="0">
                      <a:pos x="135" y="49"/>
                    </a:cxn>
                    <a:cxn ang="0">
                      <a:pos x="109" y="72"/>
                    </a:cxn>
                    <a:cxn ang="0">
                      <a:pos x="102" y="61"/>
                    </a:cxn>
                    <a:cxn ang="0">
                      <a:pos x="105" y="46"/>
                    </a:cxn>
                    <a:cxn ang="0">
                      <a:pos x="113" y="57"/>
                    </a:cxn>
                    <a:cxn ang="0">
                      <a:pos x="86" y="80"/>
                    </a:cxn>
                    <a:cxn ang="0">
                      <a:pos x="75" y="68"/>
                    </a:cxn>
                    <a:cxn ang="0">
                      <a:pos x="79" y="57"/>
                    </a:cxn>
                    <a:cxn ang="0">
                      <a:pos x="86" y="65"/>
                    </a:cxn>
                    <a:cxn ang="0">
                      <a:pos x="60" y="91"/>
                    </a:cxn>
                    <a:cxn ang="0">
                      <a:pos x="53" y="76"/>
                    </a:cxn>
                    <a:cxn ang="0">
                      <a:pos x="56" y="65"/>
                    </a:cxn>
                    <a:cxn ang="0">
                      <a:pos x="64" y="72"/>
                    </a:cxn>
                    <a:cxn ang="0">
                      <a:pos x="38" y="99"/>
                    </a:cxn>
                    <a:cxn ang="0">
                      <a:pos x="30" y="84"/>
                    </a:cxn>
                    <a:cxn ang="0">
                      <a:pos x="30" y="72"/>
                    </a:cxn>
                    <a:cxn ang="0">
                      <a:pos x="41" y="80"/>
                    </a:cxn>
                    <a:cxn ang="0">
                      <a:pos x="11" y="106"/>
                    </a:cxn>
                    <a:cxn ang="0">
                      <a:pos x="4" y="91"/>
                    </a:cxn>
                    <a:cxn ang="0">
                      <a:pos x="7" y="80"/>
                    </a:cxn>
                    <a:cxn ang="0">
                      <a:pos x="15" y="87"/>
                    </a:cxn>
                  </a:cxnLst>
                  <a:rect l="0" t="0" r="r" b="b"/>
                  <a:pathLst>
                    <a:path w="256" h="106">
                      <a:moveTo>
                        <a:pt x="256" y="8"/>
                      </a:moveTo>
                      <a:lnTo>
                        <a:pt x="256" y="27"/>
                      </a:lnTo>
                      <a:lnTo>
                        <a:pt x="248" y="19"/>
                      </a:lnTo>
                      <a:lnTo>
                        <a:pt x="245" y="11"/>
                      </a:lnTo>
                      <a:lnTo>
                        <a:pt x="241" y="8"/>
                      </a:lnTo>
                      <a:lnTo>
                        <a:pt x="248" y="0"/>
                      </a:lnTo>
                      <a:lnTo>
                        <a:pt x="256" y="8"/>
                      </a:lnTo>
                      <a:lnTo>
                        <a:pt x="256" y="8"/>
                      </a:lnTo>
                      <a:close/>
                      <a:moveTo>
                        <a:pt x="233" y="19"/>
                      </a:moveTo>
                      <a:lnTo>
                        <a:pt x="230" y="34"/>
                      </a:lnTo>
                      <a:lnTo>
                        <a:pt x="226" y="27"/>
                      </a:lnTo>
                      <a:lnTo>
                        <a:pt x="222" y="19"/>
                      </a:lnTo>
                      <a:lnTo>
                        <a:pt x="218" y="19"/>
                      </a:lnTo>
                      <a:lnTo>
                        <a:pt x="226" y="8"/>
                      </a:lnTo>
                      <a:lnTo>
                        <a:pt x="233" y="19"/>
                      </a:lnTo>
                      <a:lnTo>
                        <a:pt x="233" y="19"/>
                      </a:lnTo>
                      <a:close/>
                      <a:moveTo>
                        <a:pt x="211" y="27"/>
                      </a:moveTo>
                      <a:lnTo>
                        <a:pt x="207" y="42"/>
                      </a:lnTo>
                      <a:lnTo>
                        <a:pt x="199" y="34"/>
                      </a:lnTo>
                      <a:lnTo>
                        <a:pt x="199" y="30"/>
                      </a:lnTo>
                      <a:lnTo>
                        <a:pt x="192" y="27"/>
                      </a:lnTo>
                      <a:lnTo>
                        <a:pt x="199" y="15"/>
                      </a:lnTo>
                      <a:lnTo>
                        <a:pt x="211" y="27"/>
                      </a:lnTo>
                      <a:lnTo>
                        <a:pt x="211" y="27"/>
                      </a:lnTo>
                      <a:close/>
                      <a:moveTo>
                        <a:pt x="184" y="34"/>
                      </a:moveTo>
                      <a:lnTo>
                        <a:pt x="181" y="49"/>
                      </a:lnTo>
                      <a:lnTo>
                        <a:pt x="177" y="46"/>
                      </a:lnTo>
                      <a:lnTo>
                        <a:pt x="173" y="38"/>
                      </a:lnTo>
                      <a:lnTo>
                        <a:pt x="169" y="34"/>
                      </a:lnTo>
                      <a:lnTo>
                        <a:pt x="177" y="23"/>
                      </a:lnTo>
                      <a:lnTo>
                        <a:pt x="184" y="34"/>
                      </a:lnTo>
                      <a:lnTo>
                        <a:pt x="184" y="34"/>
                      </a:lnTo>
                      <a:close/>
                      <a:moveTo>
                        <a:pt x="162" y="42"/>
                      </a:moveTo>
                      <a:lnTo>
                        <a:pt x="158" y="57"/>
                      </a:lnTo>
                      <a:lnTo>
                        <a:pt x="150" y="49"/>
                      </a:lnTo>
                      <a:lnTo>
                        <a:pt x="150" y="46"/>
                      </a:lnTo>
                      <a:lnTo>
                        <a:pt x="147" y="42"/>
                      </a:lnTo>
                      <a:lnTo>
                        <a:pt x="150" y="30"/>
                      </a:lnTo>
                      <a:lnTo>
                        <a:pt x="162" y="42"/>
                      </a:lnTo>
                      <a:lnTo>
                        <a:pt x="162" y="42"/>
                      </a:lnTo>
                      <a:close/>
                      <a:moveTo>
                        <a:pt x="135" y="49"/>
                      </a:moveTo>
                      <a:lnTo>
                        <a:pt x="135" y="65"/>
                      </a:lnTo>
                      <a:lnTo>
                        <a:pt x="128" y="57"/>
                      </a:lnTo>
                      <a:lnTo>
                        <a:pt x="124" y="53"/>
                      </a:lnTo>
                      <a:lnTo>
                        <a:pt x="120" y="49"/>
                      </a:lnTo>
                      <a:lnTo>
                        <a:pt x="128" y="38"/>
                      </a:lnTo>
                      <a:lnTo>
                        <a:pt x="135" y="49"/>
                      </a:lnTo>
                      <a:lnTo>
                        <a:pt x="135" y="49"/>
                      </a:lnTo>
                      <a:close/>
                      <a:moveTo>
                        <a:pt x="113" y="57"/>
                      </a:moveTo>
                      <a:lnTo>
                        <a:pt x="109" y="72"/>
                      </a:lnTo>
                      <a:lnTo>
                        <a:pt x="102" y="65"/>
                      </a:lnTo>
                      <a:lnTo>
                        <a:pt x="102" y="61"/>
                      </a:lnTo>
                      <a:lnTo>
                        <a:pt x="98" y="57"/>
                      </a:lnTo>
                      <a:lnTo>
                        <a:pt x="105" y="46"/>
                      </a:lnTo>
                      <a:lnTo>
                        <a:pt x="113" y="57"/>
                      </a:lnTo>
                      <a:lnTo>
                        <a:pt x="113" y="57"/>
                      </a:lnTo>
                      <a:close/>
                      <a:moveTo>
                        <a:pt x="86" y="65"/>
                      </a:moveTo>
                      <a:lnTo>
                        <a:pt x="86" y="80"/>
                      </a:lnTo>
                      <a:lnTo>
                        <a:pt x="79" y="72"/>
                      </a:lnTo>
                      <a:lnTo>
                        <a:pt x="75" y="68"/>
                      </a:lnTo>
                      <a:lnTo>
                        <a:pt x="71" y="65"/>
                      </a:lnTo>
                      <a:lnTo>
                        <a:pt x="79" y="57"/>
                      </a:lnTo>
                      <a:lnTo>
                        <a:pt x="86" y="65"/>
                      </a:lnTo>
                      <a:lnTo>
                        <a:pt x="86" y="65"/>
                      </a:lnTo>
                      <a:close/>
                      <a:moveTo>
                        <a:pt x="64" y="72"/>
                      </a:moveTo>
                      <a:lnTo>
                        <a:pt x="60" y="91"/>
                      </a:lnTo>
                      <a:lnTo>
                        <a:pt x="53" y="84"/>
                      </a:lnTo>
                      <a:lnTo>
                        <a:pt x="53" y="76"/>
                      </a:lnTo>
                      <a:lnTo>
                        <a:pt x="49" y="72"/>
                      </a:lnTo>
                      <a:lnTo>
                        <a:pt x="56" y="65"/>
                      </a:lnTo>
                      <a:lnTo>
                        <a:pt x="64" y="72"/>
                      </a:lnTo>
                      <a:lnTo>
                        <a:pt x="64" y="72"/>
                      </a:lnTo>
                      <a:close/>
                      <a:moveTo>
                        <a:pt x="41" y="80"/>
                      </a:moveTo>
                      <a:lnTo>
                        <a:pt x="38" y="99"/>
                      </a:lnTo>
                      <a:lnTo>
                        <a:pt x="30" y="91"/>
                      </a:lnTo>
                      <a:lnTo>
                        <a:pt x="30" y="84"/>
                      </a:lnTo>
                      <a:lnTo>
                        <a:pt x="26" y="80"/>
                      </a:lnTo>
                      <a:lnTo>
                        <a:pt x="30" y="72"/>
                      </a:lnTo>
                      <a:lnTo>
                        <a:pt x="41" y="80"/>
                      </a:lnTo>
                      <a:lnTo>
                        <a:pt x="41" y="80"/>
                      </a:lnTo>
                      <a:close/>
                      <a:moveTo>
                        <a:pt x="15" y="87"/>
                      </a:moveTo>
                      <a:lnTo>
                        <a:pt x="11" y="106"/>
                      </a:lnTo>
                      <a:lnTo>
                        <a:pt x="7" y="99"/>
                      </a:lnTo>
                      <a:lnTo>
                        <a:pt x="4" y="91"/>
                      </a:lnTo>
                      <a:lnTo>
                        <a:pt x="0" y="87"/>
                      </a:lnTo>
                      <a:lnTo>
                        <a:pt x="7" y="80"/>
                      </a:lnTo>
                      <a:lnTo>
                        <a:pt x="15" y="87"/>
                      </a:lnTo>
                      <a:lnTo>
                        <a:pt x="15" y="87"/>
                      </a:lnTo>
                      <a:close/>
                    </a:path>
                  </a:pathLst>
                </a:custGeom>
                <a:solidFill>
                  <a:srgbClr val="E2E2BF"/>
                </a:solidFill>
                <a:ln w="9525">
                  <a:noFill/>
                  <a:round/>
                  <a:headEnd/>
                  <a:tailEnd/>
                </a:ln>
              </p:spPr>
              <p:txBody>
                <a:bodyPr/>
                <a:lstStyle/>
                <a:p>
                  <a:endParaRPr lang="en-US">
                    <a:solidFill>
                      <a:srgbClr val="FFFFFF"/>
                    </a:solidFill>
                  </a:endParaRPr>
                </a:p>
              </p:txBody>
            </p:sp>
            <p:sp>
              <p:nvSpPr>
                <p:cNvPr id="293" name="Freeform 345"/>
                <p:cNvSpPr>
                  <a:spLocks noChangeAspect="1" noEditPoints="1"/>
                </p:cNvSpPr>
                <p:nvPr/>
              </p:nvSpPr>
              <p:spPr bwMode="auto">
                <a:xfrm>
                  <a:off x="1191" y="3089"/>
                  <a:ext cx="264" cy="91"/>
                </a:xfrm>
                <a:custGeom>
                  <a:avLst/>
                  <a:gdLst/>
                  <a:ahLst/>
                  <a:cxnLst>
                    <a:cxn ang="0">
                      <a:pos x="253" y="12"/>
                    </a:cxn>
                    <a:cxn ang="0">
                      <a:pos x="253" y="0"/>
                    </a:cxn>
                    <a:cxn ang="0">
                      <a:pos x="241" y="4"/>
                    </a:cxn>
                    <a:cxn ang="0">
                      <a:pos x="226" y="23"/>
                    </a:cxn>
                    <a:cxn ang="0">
                      <a:pos x="230" y="8"/>
                    </a:cxn>
                    <a:cxn ang="0">
                      <a:pos x="219" y="12"/>
                    </a:cxn>
                    <a:cxn ang="0">
                      <a:pos x="204" y="31"/>
                    </a:cxn>
                    <a:cxn ang="0">
                      <a:pos x="207" y="15"/>
                    </a:cxn>
                    <a:cxn ang="0">
                      <a:pos x="196" y="19"/>
                    </a:cxn>
                    <a:cxn ang="0">
                      <a:pos x="177" y="38"/>
                    </a:cxn>
                    <a:cxn ang="0">
                      <a:pos x="181" y="23"/>
                    </a:cxn>
                    <a:cxn ang="0">
                      <a:pos x="170" y="27"/>
                    </a:cxn>
                    <a:cxn ang="0">
                      <a:pos x="155" y="46"/>
                    </a:cxn>
                    <a:cxn ang="0">
                      <a:pos x="159" y="34"/>
                    </a:cxn>
                    <a:cxn ang="0">
                      <a:pos x="147" y="34"/>
                    </a:cxn>
                    <a:cxn ang="0">
                      <a:pos x="132" y="53"/>
                    </a:cxn>
                    <a:cxn ang="0">
                      <a:pos x="132" y="42"/>
                    </a:cxn>
                    <a:cxn ang="0">
                      <a:pos x="121" y="42"/>
                    </a:cxn>
                    <a:cxn ang="0">
                      <a:pos x="106" y="61"/>
                    </a:cxn>
                    <a:cxn ang="0">
                      <a:pos x="110" y="50"/>
                    </a:cxn>
                    <a:cxn ang="0">
                      <a:pos x="98" y="53"/>
                    </a:cxn>
                    <a:cxn ang="0">
                      <a:pos x="83" y="69"/>
                    </a:cxn>
                    <a:cxn ang="0">
                      <a:pos x="83" y="57"/>
                    </a:cxn>
                    <a:cxn ang="0">
                      <a:pos x="72" y="61"/>
                    </a:cxn>
                    <a:cxn ang="0">
                      <a:pos x="57" y="76"/>
                    </a:cxn>
                    <a:cxn ang="0">
                      <a:pos x="61" y="65"/>
                    </a:cxn>
                    <a:cxn ang="0">
                      <a:pos x="49" y="69"/>
                    </a:cxn>
                    <a:cxn ang="0">
                      <a:pos x="34" y="84"/>
                    </a:cxn>
                    <a:cxn ang="0">
                      <a:pos x="34" y="72"/>
                    </a:cxn>
                    <a:cxn ang="0">
                      <a:pos x="27" y="76"/>
                    </a:cxn>
                    <a:cxn ang="0">
                      <a:pos x="8" y="91"/>
                    </a:cxn>
                    <a:cxn ang="0">
                      <a:pos x="12" y="80"/>
                    </a:cxn>
                    <a:cxn ang="0">
                      <a:pos x="0" y="84"/>
                    </a:cxn>
                  </a:cxnLst>
                  <a:rect l="0" t="0" r="r" b="b"/>
                  <a:pathLst>
                    <a:path w="264" h="91">
                      <a:moveTo>
                        <a:pt x="241" y="4"/>
                      </a:moveTo>
                      <a:lnTo>
                        <a:pt x="253" y="12"/>
                      </a:lnTo>
                      <a:lnTo>
                        <a:pt x="264" y="12"/>
                      </a:lnTo>
                      <a:lnTo>
                        <a:pt x="253" y="0"/>
                      </a:lnTo>
                      <a:lnTo>
                        <a:pt x="241" y="4"/>
                      </a:lnTo>
                      <a:lnTo>
                        <a:pt x="241" y="4"/>
                      </a:lnTo>
                      <a:close/>
                      <a:moveTo>
                        <a:pt x="219" y="12"/>
                      </a:moveTo>
                      <a:lnTo>
                        <a:pt x="226" y="23"/>
                      </a:lnTo>
                      <a:lnTo>
                        <a:pt x="238" y="19"/>
                      </a:lnTo>
                      <a:lnTo>
                        <a:pt x="230" y="8"/>
                      </a:lnTo>
                      <a:lnTo>
                        <a:pt x="219" y="12"/>
                      </a:lnTo>
                      <a:lnTo>
                        <a:pt x="219" y="12"/>
                      </a:lnTo>
                      <a:close/>
                      <a:moveTo>
                        <a:pt x="196" y="19"/>
                      </a:moveTo>
                      <a:lnTo>
                        <a:pt x="204" y="31"/>
                      </a:lnTo>
                      <a:lnTo>
                        <a:pt x="215" y="27"/>
                      </a:lnTo>
                      <a:lnTo>
                        <a:pt x="207" y="15"/>
                      </a:lnTo>
                      <a:lnTo>
                        <a:pt x="196" y="19"/>
                      </a:lnTo>
                      <a:lnTo>
                        <a:pt x="196" y="19"/>
                      </a:lnTo>
                      <a:close/>
                      <a:moveTo>
                        <a:pt x="170" y="27"/>
                      </a:moveTo>
                      <a:lnTo>
                        <a:pt x="177" y="38"/>
                      </a:lnTo>
                      <a:lnTo>
                        <a:pt x="189" y="34"/>
                      </a:lnTo>
                      <a:lnTo>
                        <a:pt x="181" y="23"/>
                      </a:lnTo>
                      <a:lnTo>
                        <a:pt x="170" y="27"/>
                      </a:lnTo>
                      <a:lnTo>
                        <a:pt x="170" y="27"/>
                      </a:lnTo>
                      <a:close/>
                      <a:moveTo>
                        <a:pt x="147" y="34"/>
                      </a:moveTo>
                      <a:lnTo>
                        <a:pt x="155" y="46"/>
                      </a:lnTo>
                      <a:lnTo>
                        <a:pt x="166" y="42"/>
                      </a:lnTo>
                      <a:lnTo>
                        <a:pt x="159" y="34"/>
                      </a:lnTo>
                      <a:lnTo>
                        <a:pt x="147" y="34"/>
                      </a:lnTo>
                      <a:lnTo>
                        <a:pt x="147" y="34"/>
                      </a:lnTo>
                      <a:close/>
                      <a:moveTo>
                        <a:pt x="121" y="42"/>
                      </a:moveTo>
                      <a:lnTo>
                        <a:pt x="132" y="53"/>
                      </a:lnTo>
                      <a:lnTo>
                        <a:pt x="143" y="50"/>
                      </a:lnTo>
                      <a:lnTo>
                        <a:pt x="132" y="42"/>
                      </a:lnTo>
                      <a:lnTo>
                        <a:pt x="121" y="42"/>
                      </a:lnTo>
                      <a:lnTo>
                        <a:pt x="121" y="42"/>
                      </a:lnTo>
                      <a:close/>
                      <a:moveTo>
                        <a:pt x="98" y="53"/>
                      </a:moveTo>
                      <a:lnTo>
                        <a:pt x="106" y="61"/>
                      </a:lnTo>
                      <a:lnTo>
                        <a:pt x="117" y="57"/>
                      </a:lnTo>
                      <a:lnTo>
                        <a:pt x="110" y="50"/>
                      </a:lnTo>
                      <a:lnTo>
                        <a:pt x="98" y="53"/>
                      </a:lnTo>
                      <a:lnTo>
                        <a:pt x="98" y="53"/>
                      </a:lnTo>
                      <a:close/>
                      <a:moveTo>
                        <a:pt x="72" y="61"/>
                      </a:moveTo>
                      <a:lnTo>
                        <a:pt x="83" y="69"/>
                      </a:lnTo>
                      <a:lnTo>
                        <a:pt x="95" y="65"/>
                      </a:lnTo>
                      <a:lnTo>
                        <a:pt x="83" y="57"/>
                      </a:lnTo>
                      <a:lnTo>
                        <a:pt x="72" y="61"/>
                      </a:lnTo>
                      <a:lnTo>
                        <a:pt x="72" y="61"/>
                      </a:lnTo>
                      <a:close/>
                      <a:moveTo>
                        <a:pt x="49" y="69"/>
                      </a:moveTo>
                      <a:lnTo>
                        <a:pt x="57" y="76"/>
                      </a:lnTo>
                      <a:lnTo>
                        <a:pt x="68" y="72"/>
                      </a:lnTo>
                      <a:lnTo>
                        <a:pt x="61" y="65"/>
                      </a:lnTo>
                      <a:lnTo>
                        <a:pt x="49" y="69"/>
                      </a:lnTo>
                      <a:lnTo>
                        <a:pt x="49" y="69"/>
                      </a:lnTo>
                      <a:close/>
                      <a:moveTo>
                        <a:pt x="27" y="76"/>
                      </a:moveTo>
                      <a:lnTo>
                        <a:pt x="34" y="84"/>
                      </a:lnTo>
                      <a:lnTo>
                        <a:pt x="46" y="80"/>
                      </a:lnTo>
                      <a:lnTo>
                        <a:pt x="34" y="72"/>
                      </a:lnTo>
                      <a:lnTo>
                        <a:pt x="27" y="76"/>
                      </a:lnTo>
                      <a:lnTo>
                        <a:pt x="27" y="76"/>
                      </a:lnTo>
                      <a:close/>
                      <a:moveTo>
                        <a:pt x="0" y="84"/>
                      </a:moveTo>
                      <a:lnTo>
                        <a:pt x="8" y="91"/>
                      </a:lnTo>
                      <a:lnTo>
                        <a:pt x="19" y="88"/>
                      </a:lnTo>
                      <a:lnTo>
                        <a:pt x="12" y="80"/>
                      </a:lnTo>
                      <a:lnTo>
                        <a:pt x="0" y="84"/>
                      </a:lnTo>
                      <a:lnTo>
                        <a:pt x="0" y="84"/>
                      </a:lnTo>
                      <a:close/>
                    </a:path>
                  </a:pathLst>
                </a:custGeom>
                <a:solidFill>
                  <a:srgbClr val="FCFCD8"/>
                </a:solidFill>
                <a:ln w="9525">
                  <a:noFill/>
                  <a:round/>
                  <a:headEnd/>
                  <a:tailEnd/>
                </a:ln>
              </p:spPr>
              <p:txBody>
                <a:bodyPr/>
                <a:lstStyle/>
                <a:p>
                  <a:endParaRPr lang="en-US">
                    <a:solidFill>
                      <a:srgbClr val="FFFFFF"/>
                    </a:solidFill>
                  </a:endParaRPr>
                </a:p>
              </p:txBody>
            </p:sp>
            <p:sp>
              <p:nvSpPr>
                <p:cNvPr id="294" name="Freeform 346"/>
                <p:cNvSpPr>
                  <a:spLocks noChangeAspect="1"/>
                </p:cNvSpPr>
                <p:nvPr/>
              </p:nvSpPr>
              <p:spPr bwMode="auto">
                <a:xfrm>
                  <a:off x="1139" y="3177"/>
                  <a:ext cx="52" cy="34"/>
                </a:xfrm>
                <a:custGeom>
                  <a:avLst/>
                  <a:gdLst/>
                  <a:ahLst/>
                  <a:cxnLst>
                    <a:cxn ang="0">
                      <a:pos x="0" y="19"/>
                    </a:cxn>
                    <a:cxn ang="0">
                      <a:pos x="7" y="7"/>
                    </a:cxn>
                    <a:cxn ang="0">
                      <a:pos x="37" y="0"/>
                    </a:cxn>
                    <a:cxn ang="0">
                      <a:pos x="49" y="7"/>
                    </a:cxn>
                    <a:cxn ang="0">
                      <a:pos x="52" y="22"/>
                    </a:cxn>
                    <a:cxn ang="0">
                      <a:pos x="15" y="34"/>
                    </a:cxn>
                    <a:cxn ang="0">
                      <a:pos x="0" y="19"/>
                    </a:cxn>
                  </a:cxnLst>
                  <a:rect l="0" t="0" r="r" b="b"/>
                  <a:pathLst>
                    <a:path w="52" h="34">
                      <a:moveTo>
                        <a:pt x="0" y="19"/>
                      </a:moveTo>
                      <a:lnTo>
                        <a:pt x="7" y="7"/>
                      </a:lnTo>
                      <a:lnTo>
                        <a:pt x="37" y="0"/>
                      </a:lnTo>
                      <a:lnTo>
                        <a:pt x="49" y="7"/>
                      </a:lnTo>
                      <a:lnTo>
                        <a:pt x="52"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295" name="Freeform 347"/>
                <p:cNvSpPr>
                  <a:spLocks noChangeAspect="1"/>
                </p:cNvSpPr>
                <p:nvPr/>
              </p:nvSpPr>
              <p:spPr bwMode="auto">
                <a:xfrm>
                  <a:off x="1135" y="3184"/>
                  <a:ext cx="11" cy="12"/>
                </a:xfrm>
                <a:custGeom>
                  <a:avLst/>
                  <a:gdLst/>
                  <a:ahLst/>
                  <a:cxnLst>
                    <a:cxn ang="0">
                      <a:pos x="11" y="0"/>
                    </a:cxn>
                    <a:cxn ang="0">
                      <a:pos x="11" y="0"/>
                    </a:cxn>
                    <a:cxn ang="0">
                      <a:pos x="0" y="12"/>
                    </a:cxn>
                    <a:cxn ang="0">
                      <a:pos x="4" y="12"/>
                    </a:cxn>
                    <a:cxn ang="0">
                      <a:pos x="11" y="4"/>
                    </a:cxn>
                    <a:cxn ang="0">
                      <a:pos x="11" y="4"/>
                    </a:cxn>
                    <a:cxn ang="0">
                      <a:pos x="11" y="4"/>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4"/>
                      </a:lnTo>
                      <a:lnTo>
                        <a:pt x="11" y="4"/>
                      </a:lnTo>
                      <a:lnTo>
                        <a:pt x="11" y="4"/>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296" name="Freeform 348"/>
                <p:cNvSpPr>
                  <a:spLocks noChangeAspect="1"/>
                </p:cNvSpPr>
                <p:nvPr/>
              </p:nvSpPr>
              <p:spPr bwMode="auto">
                <a:xfrm>
                  <a:off x="1146" y="3177"/>
                  <a:ext cx="30" cy="7"/>
                </a:xfrm>
                <a:custGeom>
                  <a:avLst/>
                  <a:gdLst/>
                  <a:ahLst/>
                  <a:cxnLst>
                    <a:cxn ang="0">
                      <a:pos x="30" y="0"/>
                    </a:cxn>
                    <a:cxn ang="0">
                      <a:pos x="30" y="0"/>
                    </a:cxn>
                    <a:cxn ang="0">
                      <a:pos x="0" y="7"/>
                    </a:cxn>
                    <a:cxn ang="0">
                      <a:pos x="0" y="7"/>
                    </a:cxn>
                    <a:cxn ang="0">
                      <a:pos x="30" y="0"/>
                    </a:cxn>
                    <a:cxn ang="0">
                      <a:pos x="30" y="0"/>
                    </a:cxn>
                    <a:cxn ang="0">
                      <a:pos x="30" y="0"/>
                    </a:cxn>
                    <a:cxn ang="0">
                      <a:pos x="30" y="0"/>
                    </a:cxn>
                    <a:cxn ang="0">
                      <a:pos x="30" y="0"/>
                    </a:cxn>
                    <a:cxn ang="0">
                      <a:pos x="30" y="0"/>
                    </a:cxn>
                    <a:cxn ang="0">
                      <a:pos x="30" y="0"/>
                    </a:cxn>
                    <a:cxn ang="0">
                      <a:pos x="30" y="0"/>
                    </a:cxn>
                  </a:cxnLst>
                  <a:rect l="0" t="0" r="r" b="b"/>
                  <a:pathLst>
                    <a:path w="30" h="7">
                      <a:moveTo>
                        <a:pt x="30" y="0"/>
                      </a:moveTo>
                      <a:lnTo>
                        <a:pt x="30" y="0"/>
                      </a:lnTo>
                      <a:lnTo>
                        <a:pt x="0" y="7"/>
                      </a:lnTo>
                      <a:lnTo>
                        <a:pt x="0" y="7"/>
                      </a:lnTo>
                      <a:lnTo>
                        <a:pt x="30" y="0"/>
                      </a:lnTo>
                      <a:lnTo>
                        <a:pt x="30" y="0"/>
                      </a:lnTo>
                      <a:lnTo>
                        <a:pt x="30" y="0"/>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297" name="Freeform 349"/>
                <p:cNvSpPr>
                  <a:spLocks noChangeAspect="1"/>
                </p:cNvSpPr>
                <p:nvPr/>
              </p:nvSpPr>
              <p:spPr bwMode="auto">
                <a:xfrm>
                  <a:off x="1176" y="3177"/>
                  <a:ext cx="12" cy="7"/>
                </a:xfrm>
                <a:custGeom>
                  <a:avLst/>
                  <a:gdLst/>
                  <a:ahLst/>
                  <a:cxnLst>
                    <a:cxn ang="0">
                      <a:pos x="12" y="7"/>
                    </a:cxn>
                    <a:cxn ang="0">
                      <a:pos x="12" y="7"/>
                    </a:cxn>
                    <a:cxn ang="0">
                      <a:pos x="4" y="0"/>
                    </a:cxn>
                    <a:cxn ang="0">
                      <a:pos x="0" y="0"/>
                    </a:cxn>
                    <a:cxn ang="0">
                      <a:pos x="12" y="7"/>
                    </a:cxn>
                    <a:cxn ang="0">
                      <a:pos x="12" y="7"/>
                    </a:cxn>
                    <a:cxn ang="0">
                      <a:pos x="12" y="7"/>
                    </a:cxn>
                    <a:cxn ang="0">
                      <a:pos x="12" y="7"/>
                    </a:cxn>
                    <a:cxn ang="0">
                      <a:pos x="12" y="7"/>
                    </a:cxn>
                    <a:cxn ang="0">
                      <a:pos x="12" y="7"/>
                    </a:cxn>
                    <a:cxn ang="0">
                      <a:pos x="12" y="7"/>
                    </a:cxn>
                    <a:cxn ang="0">
                      <a:pos x="12" y="7"/>
                    </a:cxn>
                  </a:cxnLst>
                  <a:rect l="0" t="0" r="r" b="b"/>
                  <a:pathLst>
                    <a:path w="12" h="7">
                      <a:moveTo>
                        <a:pt x="12" y="7"/>
                      </a:moveTo>
                      <a:lnTo>
                        <a:pt x="12" y="7"/>
                      </a:lnTo>
                      <a:lnTo>
                        <a:pt x="4" y="0"/>
                      </a:lnTo>
                      <a:lnTo>
                        <a:pt x="0" y="0"/>
                      </a:lnTo>
                      <a:lnTo>
                        <a:pt x="12" y="7"/>
                      </a:lnTo>
                      <a:lnTo>
                        <a:pt x="12" y="7"/>
                      </a:lnTo>
                      <a:lnTo>
                        <a:pt x="12" y="7"/>
                      </a:lnTo>
                      <a:lnTo>
                        <a:pt x="12" y="7"/>
                      </a:lnTo>
                      <a:lnTo>
                        <a:pt x="12" y="7"/>
                      </a:lnTo>
                      <a:lnTo>
                        <a:pt x="12" y="7"/>
                      </a:lnTo>
                      <a:lnTo>
                        <a:pt x="12" y="7"/>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298" name="Freeform 350"/>
                <p:cNvSpPr>
                  <a:spLocks noChangeAspect="1"/>
                </p:cNvSpPr>
                <p:nvPr/>
              </p:nvSpPr>
              <p:spPr bwMode="auto">
                <a:xfrm>
                  <a:off x="1188" y="3184"/>
                  <a:ext cx="3" cy="15"/>
                </a:xfrm>
                <a:custGeom>
                  <a:avLst/>
                  <a:gdLst/>
                  <a:ahLst/>
                  <a:cxnLst>
                    <a:cxn ang="0">
                      <a:pos x="3" y="15"/>
                    </a:cxn>
                    <a:cxn ang="0">
                      <a:pos x="3" y="15"/>
                    </a:cxn>
                    <a:cxn ang="0">
                      <a:pos x="0" y="0"/>
                    </a:cxn>
                    <a:cxn ang="0">
                      <a:pos x="0" y="0"/>
                    </a:cxn>
                    <a:cxn ang="0">
                      <a:pos x="3" y="15"/>
                    </a:cxn>
                    <a:cxn ang="0">
                      <a:pos x="3" y="15"/>
                    </a:cxn>
                    <a:cxn ang="0">
                      <a:pos x="3" y="15"/>
                    </a:cxn>
                    <a:cxn ang="0">
                      <a:pos x="3" y="15"/>
                    </a:cxn>
                    <a:cxn ang="0">
                      <a:pos x="3" y="15"/>
                    </a:cxn>
                    <a:cxn ang="0">
                      <a:pos x="3" y="15"/>
                    </a:cxn>
                    <a:cxn ang="0">
                      <a:pos x="3" y="15"/>
                    </a:cxn>
                    <a:cxn ang="0">
                      <a:pos x="3" y="15"/>
                    </a:cxn>
                  </a:cxnLst>
                  <a:rect l="0" t="0" r="r" b="b"/>
                  <a:pathLst>
                    <a:path w="3" h="15">
                      <a:moveTo>
                        <a:pt x="3" y="15"/>
                      </a:moveTo>
                      <a:lnTo>
                        <a:pt x="3" y="15"/>
                      </a:lnTo>
                      <a:lnTo>
                        <a:pt x="0" y="0"/>
                      </a:lnTo>
                      <a:lnTo>
                        <a:pt x="0" y="0"/>
                      </a:lnTo>
                      <a:lnTo>
                        <a:pt x="3" y="15"/>
                      </a:lnTo>
                      <a:lnTo>
                        <a:pt x="3" y="15"/>
                      </a:lnTo>
                      <a:lnTo>
                        <a:pt x="3" y="15"/>
                      </a:lnTo>
                      <a:lnTo>
                        <a:pt x="3" y="15"/>
                      </a:lnTo>
                      <a:lnTo>
                        <a:pt x="3" y="15"/>
                      </a:lnTo>
                      <a:lnTo>
                        <a:pt x="3" y="15"/>
                      </a:lnTo>
                      <a:lnTo>
                        <a:pt x="3"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299" name="Freeform 351"/>
                <p:cNvSpPr>
                  <a:spLocks noChangeAspect="1"/>
                </p:cNvSpPr>
                <p:nvPr/>
              </p:nvSpPr>
              <p:spPr bwMode="auto">
                <a:xfrm>
                  <a:off x="1150" y="3199"/>
                  <a:ext cx="41" cy="16"/>
                </a:xfrm>
                <a:custGeom>
                  <a:avLst/>
                  <a:gdLst/>
                  <a:ahLst/>
                  <a:cxnLst>
                    <a:cxn ang="0">
                      <a:pos x="0" y="16"/>
                    </a:cxn>
                    <a:cxn ang="0">
                      <a:pos x="4" y="16"/>
                    </a:cxn>
                    <a:cxn ang="0">
                      <a:pos x="41" y="0"/>
                    </a:cxn>
                    <a:cxn ang="0">
                      <a:pos x="41" y="0"/>
                    </a:cxn>
                    <a:cxn ang="0">
                      <a:pos x="0" y="16"/>
                    </a:cxn>
                    <a:cxn ang="0">
                      <a:pos x="4" y="16"/>
                    </a:cxn>
                    <a:cxn ang="0">
                      <a:pos x="0" y="16"/>
                    </a:cxn>
                    <a:cxn ang="0">
                      <a:pos x="0" y="16"/>
                    </a:cxn>
                    <a:cxn ang="0">
                      <a:pos x="0" y="16"/>
                    </a:cxn>
                    <a:cxn ang="0">
                      <a:pos x="0" y="16"/>
                    </a:cxn>
                    <a:cxn ang="0">
                      <a:pos x="4" y="16"/>
                    </a:cxn>
                    <a:cxn ang="0">
                      <a:pos x="0" y="16"/>
                    </a:cxn>
                  </a:cxnLst>
                  <a:rect l="0" t="0" r="r" b="b"/>
                  <a:pathLst>
                    <a:path w="41" h="16">
                      <a:moveTo>
                        <a:pt x="0" y="16"/>
                      </a:moveTo>
                      <a:lnTo>
                        <a:pt x="4" y="16"/>
                      </a:lnTo>
                      <a:lnTo>
                        <a:pt x="41" y="0"/>
                      </a:lnTo>
                      <a:lnTo>
                        <a:pt x="41" y="0"/>
                      </a:lnTo>
                      <a:lnTo>
                        <a:pt x="0" y="16"/>
                      </a:lnTo>
                      <a:lnTo>
                        <a:pt x="4" y="16"/>
                      </a:lnTo>
                      <a:lnTo>
                        <a:pt x="0" y="16"/>
                      </a:lnTo>
                      <a:lnTo>
                        <a:pt x="0" y="16"/>
                      </a:lnTo>
                      <a:lnTo>
                        <a:pt x="0" y="16"/>
                      </a:lnTo>
                      <a:lnTo>
                        <a:pt x="0" y="16"/>
                      </a:lnTo>
                      <a:lnTo>
                        <a:pt x="4"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300" name="Freeform 352"/>
                <p:cNvSpPr>
                  <a:spLocks noChangeAspect="1"/>
                </p:cNvSpPr>
                <p:nvPr/>
              </p:nvSpPr>
              <p:spPr bwMode="auto">
                <a:xfrm>
                  <a:off x="1135" y="3196"/>
                  <a:ext cx="19" cy="15"/>
                </a:xfrm>
                <a:custGeom>
                  <a:avLst/>
                  <a:gdLst/>
                  <a:ahLst/>
                  <a:cxnLst>
                    <a:cxn ang="0">
                      <a:pos x="0" y="0"/>
                    </a:cxn>
                    <a:cxn ang="0">
                      <a:pos x="0" y="0"/>
                    </a:cxn>
                    <a:cxn ang="0">
                      <a:pos x="19" y="15"/>
                    </a:cxn>
                    <a:cxn ang="0">
                      <a:pos x="19" y="15"/>
                    </a:cxn>
                    <a:cxn ang="0">
                      <a:pos x="0" y="0"/>
                    </a:cxn>
                    <a:cxn ang="0">
                      <a:pos x="4" y="0"/>
                    </a:cxn>
                    <a:cxn ang="0">
                      <a:pos x="0" y="0"/>
                    </a:cxn>
                    <a:cxn ang="0">
                      <a:pos x="0" y="0"/>
                    </a:cxn>
                    <a:cxn ang="0">
                      <a:pos x="0" y="0"/>
                    </a:cxn>
                    <a:cxn ang="0">
                      <a:pos x="0" y="0"/>
                    </a:cxn>
                    <a:cxn ang="0">
                      <a:pos x="0" y="0"/>
                    </a:cxn>
                    <a:cxn ang="0">
                      <a:pos x="0" y="0"/>
                    </a:cxn>
                  </a:cxnLst>
                  <a:rect l="0" t="0" r="r" b="b"/>
                  <a:pathLst>
                    <a:path w="19" h="15">
                      <a:moveTo>
                        <a:pt x="0" y="0"/>
                      </a:moveTo>
                      <a:lnTo>
                        <a:pt x="0" y="0"/>
                      </a:lnTo>
                      <a:lnTo>
                        <a:pt x="19" y="15"/>
                      </a:lnTo>
                      <a:lnTo>
                        <a:pt x="19" y="15"/>
                      </a:lnTo>
                      <a:lnTo>
                        <a:pt x="0" y="0"/>
                      </a:lnTo>
                      <a:lnTo>
                        <a:pt x="4"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01" name="Freeform 353"/>
                <p:cNvSpPr>
                  <a:spLocks noChangeAspect="1"/>
                </p:cNvSpPr>
                <p:nvPr/>
              </p:nvSpPr>
              <p:spPr bwMode="auto">
                <a:xfrm>
                  <a:off x="1146" y="3177"/>
                  <a:ext cx="42" cy="19"/>
                </a:xfrm>
                <a:custGeom>
                  <a:avLst/>
                  <a:gdLst/>
                  <a:ahLst/>
                  <a:cxnLst>
                    <a:cxn ang="0">
                      <a:pos x="0" y="7"/>
                    </a:cxn>
                    <a:cxn ang="0">
                      <a:pos x="12" y="19"/>
                    </a:cxn>
                    <a:cxn ang="0">
                      <a:pos x="42" y="7"/>
                    </a:cxn>
                    <a:cxn ang="0">
                      <a:pos x="30" y="0"/>
                    </a:cxn>
                    <a:cxn ang="0">
                      <a:pos x="0" y="7"/>
                    </a:cxn>
                  </a:cxnLst>
                  <a:rect l="0" t="0" r="r" b="b"/>
                  <a:pathLst>
                    <a:path w="42" h="19">
                      <a:moveTo>
                        <a:pt x="0" y="7"/>
                      </a:moveTo>
                      <a:lnTo>
                        <a:pt x="12" y="19"/>
                      </a:lnTo>
                      <a:lnTo>
                        <a:pt x="42" y="7"/>
                      </a:lnTo>
                      <a:lnTo>
                        <a:pt x="30"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302" name="Freeform 354"/>
                <p:cNvSpPr>
                  <a:spLocks noChangeAspect="1"/>
                </p:cNvSpPr>
                <p:nvPr/>
              </p:nvSpPr>
              <p:spPr bwMode="auto">
                <a:xfrm>
                  <a:off x="1139" y="3184"/>
                  <a:ext cx="19" cy="27"/>
                </a:xfrm>
                <a:custGeom>
                  <a:avLst/>
                  <a:gdLst/>
                  <a:ahLst/>
                  <a:cxnLst>
                    <a:cxn ang="0">
                      <a:pos x="19" y="12"/>
                    </a:cxn>
                    <a:cxn ang="0">
                      <a:pos x="11" y="27"/>
                    </a:cxn>
                    <a:cxn ang="0">
                      <a:pos x="0" y="12"/>
                    </a:cxn>
                    <a:cxn ang="0">
                      <a:pos x="7" y="0"/>
                    </a:cxn>
                    <a:cxn ang="0">
                      <a:pos x="19" y="12"/>
                    </a:cxn>
                  </a:cxnLst>
                  <a:rect l="0" t="0" r="r" b="b"/>
                  <a:pathLst>
                    <a:path w="19" h="27">
                      <a:moveTo>
                        <a:pt x="19" y="12"/>
                      </a:moveTo>
                      <a:lnTo>
                        <a:pt x="11" y="27"/>
                      </a:lnTo>
                      <a:lnTo>
                        <a:pt x="0" y="12"/>
                      </a:lnTo>
                      <a:lnTo>
                        <a:pt x="7"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303" name="Freeform 355"/>
                <p:cNvSpPr>
                  <a:spLocks noChangeAspect="1"/>
                </p:cNvSpPr>
                <p:nvPr/>
              </p:nvSpPr>
              <p:spPr bwMode="auto">
                <a:xfrm>
                  <a:off x="1451" y="3074"/>
                  <a:ext cx="64" cy="38"/>
                </a:xfrm>
                <a:custGeom>
                  <a:avLst/>
                  <a:gdLst/>
                  <a:ahLst/>
                  <a:cxnLst>
                    <a:cxn ang="0">
                      <a:pos x="8" y="12"/>
                    </a:cxn>
                    <a:cxn ang="0">
                      <a:pos x="45" y="0"/>
                    </a:cxn>
                    <a:cxn ang="0">
                      <a:pos x="57" y="8"/>
                    </a:cxn>
                    <a:cxn ang="0">
                      <a:pos x="64" y="23"/>
                    </a:cxn>
                    <a:cxn ang="0">
                      <a:pos x="11" y="38"/>
                    </a:cxn>
                    <a:cxn ang="0">
                      <a:pos x="8" y="30"/>
                    </a:cxn>
                    <a:cxn ang="0">
                      <a:pos x="4" y="27"/>
                    </a:cxn>
                    <a:cxn ang="0">
                      <a:pos x="0" y="23"/>
                    </a:cxn>
                    <a:cxn ang="0">
                      <a:pos x="8" y="12"/>
                    </a:cxn>
                  </a:cxnLst>
                  <a:rect l="0" t="0" r="r" b="b"/>
                  <a:pathLst>
                    <a:path w="64" h="38">
                      <a:moveTo>
                        <a:pt x="8" y="12"/>
                      </a:moveTo>
                      <a:lnTo>
                        <a:pt x="45" y="0"/>
                      </a:lnTo>
                      <a:lnTo>
                        <a:pt x="57" y="8"/>
                      </a:lnTo>
                      <a:lnTo>
                        <a:pt x="64" y="23"/>
                      </a:lnTo>
                      <a:lnTo>
                        <a:pt x="11" y="38"/>
                      </a:lnTo>
                      <a:lnTo>
                        <a:pt x="8" y="30"/>
                      </a:lnTo>
                      <a:lnTo>
                        <a:pt x="4" y="27"/>
                      </a:lnTo>
                      <a:lnTo>
                        <a:pt x="0" y="23"/>
                      </a:lnTo>
                      <a:lnTo>
                        <a:pt x="8" y="12"/>
                      </a:lnTo>
                      <a:close/>
                    </a:path>
                  </a:pathLst>
                </a:custGeom>
                <a:solidFill>
                  <a:srgbClr val="BFBFBF"/>
                </a:solidFill>
                <a:ln w="9525">
                  <a:noFill/>
                  <a:round/>
                  <a:headEnd/>
                  <a:tailEnd/>
                </a:ln>
              </p:spPr>
              <p:txBody>
                <a:bodyPr/>
                <a:lstStyle/>
                <a:p>
                  <a:endParaRPr lang="en-US">
                    <a:solidFill>
                      <a:srgbClr val="FFFFFF"/>
                    </a:solidFill>
                  </a:endParaRPr>
                </a:p>
              </p:txBody>
            </p:sp>
            <p:sp>
              <p:nvSpPr>
                <p:cNvPr id="304" name="Freeform 356"/>
                <p:cNvSpPr>
                  <a:spLocks noChangeAspect="1"/>
                </p:cNvSpPr>
                <p:nvPr/>
              </p:nvSpPr>
              <p:spPr bwMode="auto">
                <a:xfrm>
                  <a:off x="1459" y="3070"/>
                  <a:ext cx="37" cy="16"/>
                </a:xfrm>
                <a:custGeom>
                  <a:avLst/>
                  <a:gdLst/>
                  <a:ahLst/>
                  <a:cxnLst>
                    <a:cxn ang="0">
                      <a:pos x="37" y="0"/>
                    </a:cxn>
                    <a:cxn ang="0">
                      <a:pos x="37" y="0"/>
                    </a:cxn>
                    <a:cxn ang="0">
                      <a:pos x="0" y="16"/>
                    </a:cxn>
                    <a:cxn ang="0">
                      <a:pos x="0" y="16"/>
                    </a:cxn>
                    <a:cxn ang="0">
                      <a:pos x="37" y="4"/>
                    </a:cxn>
                    <a:cxn ang="0">
                      <a:pos x="37" y="4"/>
                    </a:cxn>
                    <a:cxn ang="0">
                      <a:pos x="37" y="4"/>
                    </a:cxn>
                    <a:cxn ang="0">
                      <a:pos x="37" y="4"/>
                    </a:cxn>
                    <a:cxn ang="0">
                      <a:pos x="37" y="0"/>
                    </a:cxn>
                    <a:cxn ang="0">
                      <a:pos x="37" y="0"/>
                    </a:cxn>
                    <a:cxn ang="0">
                      <a:pos x="37" y="0"/>
                    </a:cxn>
                    <a:cxn ang="0">
                      <a:pos x="37" y="0"/>
                    </a:cxn>
                  </a:cxnLst>
                  <a:rect l="0" t="0" r="r" b="b"/>
                  <a:pathLst>
                    <a:path w="37" h="16">
                      <a:moveTo>
                        <a:pt x="37" y="0"/>
                      </a:moveTo>
                      <a:lnTo>
                        <a:pt x="37" y="0"/>
                      </a:lnTo>
                      <a:lnTo>
                        <a:pt x="0" y="16"/>
                      </a:lnTo>
                      <a:lnTo>
                        <a:pt x="0" y="16"/>
                      </a:lnTo>
                      <a:lnTo>
                        <a:pt x="37" y="4"/>
                      </a:lnTo>
                      <a:lnTo>
                        <a:pt x="37" y="4"/>
                      </a:lnTo>
                      <a:lnTo>
                        <a:pt x="37" y="4"/>
                      </a:lnTo>
                      <a:lnTo>
                        <a:pt x="37" y="4"/>
                      </a:lnTo>
                      <a:lnTo>
                        <a:pt x="37" y="0"/>
                      </a:lnTo>
                      <a:lnTo>
                        <a:pt x="37" y="0"/>
                      </a:lnTo>
                      <a:lnTo>
                        <a:pt x="37" y="0"/>
                      </a:lnTo>
                      <a:lnTo>
                        <a:pt x="37" y="0"/>
                      </a:lnTo>
                      <a:close/>
                    </a:path>
                  </a:pathLst>
                </a:custGeom>
                <a:solidFill>
                  <a:srgbClr val="000000"/>
                </a:solidFill>
                <a:ln w="9525">
                  <a:noFill/>
                  <a:round/>
                  <a:headEnd/>
                  <a:tailEnd/>
                </a:ln>
              </p:spPr>
              <p:txBody>
                <a:bodyPr/>
                <a:lstStyle/>
                <a:p>
                  <a:endParaRPr lang="en-US">
                    <a:solidFill>
                      <a:srgbClr val="FFFFFF"/>
                    </a:solidFill>
                  </a:endParaRPr>
                </a:p>
              </p:txBody>
            </p:sp>
            <p:sp>
              <p:nvSpPr>
                <p:cNvPr id="305" name="Freeform 357"/>
                <p:cNvSpPr>
                  <a:spLocks noChangeAspect="1"/>
                </p:cNvSpPr>
                <p:nvPr/>
              </p:nvSpPr>
              <p:spPr bwMode="auto">
                <a:xfrm>
                  <a:off x="1496" y="3070"/>
                  <a:ext cx="12" cy="12"/>
                </a:xfrm>
                <a:custGeom>
                  <a:avLst/>
                  <a:gdLst/>
                  <a:ahLst/>
                  <a:cxnLst>
                    <a:cxn ang="0">
                      <a:pos x="12" y="12"/>
                    </a:cxn>
                    <a:cxn ang="0">
                      <a:pos x="12" y="12"/>
                    </a:cxn>
                    <a:cxn ang="0">
                      <a:pos x="0" y="0"/>
                    </a:cxn>
                    <a:cxn ang="0">
                      <a:pos x="0" y="4"/>
                    </a:cxn>
                    <a:cxn ang="0">
                      <a:pos x="12" y="12"/>
                    </a:cxn>
                    <a:cxn ang="0">
                      <a:pos x="12" y="12"/>
                    </a:cxn>
                    <a:cxn ang="0">
                      <a:pos x="12" y="12"/>
                    </a:cxn>
                    <a:cxn ang="0">
                      <a:pos x="12" y="12"/>
                    </a:cxn>
                    <a:cxn ang="0">
                      <a:pos x="12" y="12"/>
                    </a:cxn>
                    <a:cxn ang="0">
                      <a:pos x="12" y="12"/>
                    </a:cxn>
                    <a:cxn ang="0">
                      <a:pos x="12" y="12"/>
                    </a:cxn>
                    <a:cxn ang="0">
                      <a:pos x="12" y="12"/>
                    </a:cxn>
                  </a:cxnLst>
                  <a:rect l="0" t="0" r="r" b="b"/>
                  <a:pathLst>
                    <a:path w="12" h="12">
                      <a:moveTo>
                        <a:pt x="12" y="12"/>
                      </a:moveTo>
                      <a:lnTo>
                        <a:pt x="12" y="12"/>
                      </a:lnTo>
                      <a:lnTo>
                        <a:pt x="0" y="0"/>
                      </a:lnTo>
                      <a:lnTo>
                        <a:pt x="0" y="4"/>
                      </a:lnTo>
                      <a:lnTo>
                        <a:pt x="12" y="12"/>
                      </a:lnTo>
                      <a:lnTo>
                        <a:pt x="12" y="12"/>
                      </a:lnTo>
                      <a:lnTo>
                        <a:pt x="12" y="12"/>
                      </a:lnTo>
                      <a:lnTo>
                        <a:pt x="12" y="12"/>
                      </a:lnTo>
                      <a:lnTo>
                        <a:pt x="12" y="12"/>
                      </a:lnTo>
                      <a:lnTo>
                        <a:pt x="12" y="12"/>
                      </a:lnTo>
                      <a:lnTo>
                        <a:pt x="12" y="12"/>
                      </a:lnTo>
                      <a:lnTo>
                        <a:pt x="12" y="12"/>
                      </a:lnTo>
                      <a:close/>
                    </a:path>
                  </a:pathLst>
                </a:custGeom>
                <a:solidFill>
                  <a:srgbClr val="000000"/>
                </a:solidFill>
                <a:ln w="9525">
                  <a:noFill/>
                  <a:round/>
                  <a:headEnd/>
                  <a:tailEnd/>
                </a:ln>
              </p:spPr>
              <p:txBody>
                <a:bodyPr/>
                <a:lstStyle/>
                <a:p>
                  <a:endParaRPr lang="en-US">
                    <a:solidFill>
                      <a:srgbClr val="FFFFFF"/>
                    </a:solidFill>
                  </a:endParaRPr>
                </a:p>
              </p:txBody>
            </p:sp>
            <p:sp>
              <p:nvSpPr>
                <p:cNvPr id="306" name="Freeform 358"/>
                <p:cNvSpPr>
                  <a:spLocks noChangeAspect="1"/>
                </p:cNvSpPr>
                <p:nvPr/>
              </p:nvSpPr>
              <p:spPr bwMode="auto">
                <a:xfrm>
                  <a:off x="1504" y="3082"/>
                  <a:ext cx="11" cy="15"/>
                </a:xfrm>
                <a:custGeom>
                  <a:avLst/>
                  <a:gdLst/>
                  <a:ahLst/>
                  <a:cxnLst>
                    <a:cxn ang="0">
                      <a:pos x="11" y="15"/>
                    </a:cxn>
                    <a:cxn ang="0">
                      <a:pos x="11" y="15"/>
                    </a:cxn>
                    <a:cxn ang="0">
                      <a:pos x="4" y="0"/>
                    </a:cxn>
                    <a:cxn ang="0">
                      <a:pos x="0" y="0"/>
                    </a:cxn>
                    <a:cxn ang="0">
                      <a:pos x="11" y="15"/>
                    </a:cxn>
                    <a:cxn ang="0">
                      <a:pos x="11" y="15"/>
                    </a:cxn>
                    <a:cxn ang="0">
                      <a:pos x="11" y="15"/>
                    </a:cxn>
                    <a:cxn ang="0">
                      <a:pos x="11" y="15"/>
                    </a:cxn>
                    <a:cxn ang="0">
                      <a:pos x="11" y="15"/>
                    </a:cxn>
                    <a:cxn ang="0">
                      <a:pos x="11" y="15"/>
                    </a:cxn>
                    <a:cxn ang="0">
                      <a:pos x="11" y="15"/>
                    </a:cxn>
                    <a:cxn ang="0">
                      <a:pos x="11" y="15"/>
                    </a:cxn>
                  </a:cxnLst>
                  <a:rect l="0" t="0" r="r" b="b"/>
                  <a:pathLst>
                    <a:path w="11" h="15">
                      <a:moveTo>
                        <a:pt x="11" y="15"/>
                      </a:moveTo>
                      <a:lnTo>
                        <a:pt x="11" y="15"/>
                      </a:lnTo>
                      <a:lnTo>
                        <a:pt x="4" y="0"/>
                      </a:lnTo>
                      <a:lnTo>
                        <a:pt x="0" y="0"/>
                      </a:lnTo>
                      <a:lnTo>
                        <a:pt x="11" y="15"/>
                      </a:lnTo>
                      <a:lnTo>
                        <a:pt x="11" y="15"/>
                      </a:lnTo>
                      <a:lnTo>
                        <a:pt x="11" y="15"/>
                      </a:lnTo>
                      <a:lnTo>
                        <a:pt x="11" y="15"/>
                      </a:lnTo>
                      <a:lnTo>
                        <a:pt x="11" y="15"/>
                      </a:lnTo>
                      <a:lnTo>
                        <a:pt x="11" y="15"/>
                      </a:lnTo>
                      <a:lnTo>
                        <a:pt x="11" y="15"/>
                      </a:lnTo>
                      <a:lnTo>
                        <a:pt x="11" y="15"/>
                      </a:lnTo>
                      <a:close/>
                    </a:path>
                  </a:pathLst>
                </a:custGeom>
                <a:solidFill>
                  <a:srgbClr val="000000"/>
                </a:solidFill>
                <a:ln w="9525">
                  <a:noFill/>
                  <a:round/>
                  <a:headEnd/>
                  <a:tailEnd/>
                </a:ln>
              </p:spPr>
              <p:txBody>
                <a:bodyPr/>
                <a:lstStyle/>
                <a:p>
                  <a:endParaRPr lang="en-US">
                    <a:solidFill>
                      <a:srgbClr val="FFFFFF"/>
                    </a:solidFill>
                  </a:endParaRPr>
                </a:p>
              </p:txBody>
            </p:sp>
            <p:sp>
              <p:nvSpPr>
                <p:cNvPr id="307" name="Freeform 359"/>
                <p:cNvSpPr>
                  <a:spLocks noChangeAspect="1"/>
                </p:cNvSpPr>
                <p:nvPr/>
              </p:nvSpPr>
              <p:spPr bwMode="auto">
                <a:xfrm>
                  <a:off x="1462" y="3097"/>
                  <a:ext cx="53" cy="15"/>
                </a:xfrm>
                <a:custGeom>
                  <a:avLst/>
                  <a:gdLst/>
                  <a:ahLst/>
                  <a:cxnLst>
                    <a:cxn ang="0">
                      <a:pos x="0" y="15"/>
                    </a:cxn>
                    <a:cxn ang="0">
                      <a:pos x="0" y="15"/>
                    </a:cxn>
                    <a:cxn ang="0">
                      <a:pos x="53" y="0"/>
                    </a:cxn>
                    <a:cxn ang="0">
                      <a:pos x="49" y="0"/>
                    </a:cxn>
                    <a:cxn ang="0">
                      <a:pos x="0" y="15"/>
                    </a:cxn>
                    <a:cxn ang="0">
                      <a:pos x="4" y="15"/>
                    </a:cxn>
                    <a:cxn ang="0">
                      <a:pos x="0" y="15"/>
                    </a:cxn>
                    <a:cxn ang="0">
                      <a:pos x="0" y="15"/>
                    </a:cxn>
                    <a:cxn ang="0">
                      <a:pos x="0" y="15"/>
                    </a:cxn>
                    <a:cxn ang="0">
                      <a:pos x="0" y="15"/>
                    </a:cxn>
                    <a:cxn ang="0">
                      <a:pos x="0" y="15"/>
                    </a:cxn>
                    <a:cxn ang="0">
                      <a:pos x="0" y="15"/>
                    </a:cxn>
                  </a:cxnLst>
                  <a:rect l="0" t="0" r="r" b="b"/>
                  <a:pathLst>
                    <a:path w="53" h="15">
                      <a:moveTo>
                        <a:pt x="0" y="15"/>
                      </a:moveTo>
                      <a:lnTo>
                        <a:pt x="0" y="15"/>
                      </a:lnTo>
                      <a:lnTo>
                        <a:pt x="53" y="0"/>
                      </a:lnTo>
                      <a:lnTo>
                        <a:pt x="49" y="0"/>
                      </a:lnTo>
                      <a:lnTo>
                        <a:pt x="0" y="15"/>
                      </a:lnTo>
                      <a:lnTo>
                        <a:pt x="4"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308" name="Freeform 360"/>
                <p:cNvSpPr>
                  <a:spLocks noChangeAspect="1"/>
                </p:cNvSpPr>
                <p:nvPr/>
              </p:nvSpPr>
              <p:spPr bwMode="auto">
                <a:xfrm>
                  <a:off x="1455" y="3104"/>
                  <a:ext cx="7" cy="8"/>
                </a:xfrm>
                <a:custGeom>
                  <a:avLst/>
                  <a:gdLst/>
                  <a:ahLst/>
                  <a:cxnLst>
                    <a:cxn ang="0">
                      <a:pos x="0" y="0"/>
                    </a:cxn>
                    <a:cxn ang="0">
                      <a:pos x="0" y="0"/>
                    </a:cxn>
                    <a:cxn ang="0">
                      <a:pos x="7" y="8"/>
                    </a:cxn>
                    <a:cxn ang="0">
                      <a:pos x="7" y="8"/>
                    </a:cxn>
                    <a:cxn ang="0">
                      <a:pos x="0" y="0"/>
                    </a:cxn>
                    <a:cxn ang="0">
                      <a:pos x="0" y="0"/>
                    </a:cxn>
                    <a:cxn ang="0">
                      <a:pos x="0" y="0"/>
                    </a:cxn>
                    <a:cxn ang="0">
                      <a:pos x="0" y="0"/>
                    </a:cxn>
                    <a:cxn ang="0">
                      <a:pos x="0" y="0"/>
                    </a:cxn>
                    <a:cxn ang="0">
                      <a:pos x="0" y="0"/>
                    </a:cxn>
                    <a:cxn ang="0">
                      <a:pos x="0" y="0"/>
                    </a:cxn>
                    <a:cxn ang="0">
                      <a:pos x="0" y="0"/>
                    </a:cxn>
                  </a:cxnLst>
                  <a:rect l="0" t="0" r="r" b="b"/>
                  <a:pathLst>
                    <a:path w="7" h="8">
                      <a:moveTo>
                        <a:pt x="0" y="0"/>
                      </a:moveTo>
                      <a:lnTo>
                        <a:pt x="0" y="0"/>
                      </a:lnTo>
                      <a:lnTo>
                        <a:pt x="7" y="8"/>
                      </a:lnTo>
                      <a:lnTo>
                        <a:pt x="7" y="8"/>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09" name="Freeform 361"/>
                <p:cNvSpPr>
                  <a:spLocks noChangeAspect="1"/>
                </p:cNvSpPr>
                <p:nvPr/>
              </p:nvSpPr>
              <p:spPr bwMode="auto">
                <a:xfrm>
                  <a:off x="1455" y="3097"/>
                  <a:ext cx="4" cy="7"/>
                </a:xfrm>
                <a:custGeom>
                  <a:avLst/>
                  <a:gdLst/>
                  <a:ahLst/>
                  <a:cxnLst>
                    <a:cxn ang="0">
                      <a:pos x="0" y="4"/>
                    </a:cxn>
                    <a:cxn ang="0">
                      <a:pos x="0" y="4"/>
                    </a:cxn>
                    <a:cxn ang="0">
                      <a:pos x="0" y="7"/>
                    </a:cxn>
                    <a:cxn ang="0">
                      <a:pos x="4" y="7"/>
                    </a:cxn>
                    <a:cxn ang="0">
                      <a:pos x="0" y="4"/>
                    </a:cxn>
                    <a:cxn ang="0">
                      <a:pos x="0" y="0"/>
                    </a:cxn>
                    <a:cxn ang="0">
                      <a:pos x="0" y="4"/>
                    </a:cxn>
                    <a:cxn ang="0">
                      <a:pos x="0" y="0"/>
                    </a:cxn>
                    <a:cxn ang="0">
                      <a:pos x="0" y="0"/>
                    </a:cxn>
                    <a:cxn ang="0">
                      <a:pos x="0" y="0"/>
                    </a:cxn>
                    <a:cxn ang="0">
                      <a:pos x="0" y="4"/>
                    </a:cxn>
                    <a:cxn ang="0">
                      <a:pos x="0" y="4"/>
                    </a:cxn>
                  </a:cxnLst>
                  <a:rect l="0" t="0" r="r" b="b"/>
                  <a:pathLst>
                    <a:path w="4" h="7">
                      <a:moveTo>
                        <a:pt x="0" y="4"/>
                      </a:moveTo>
                      <a:lnTo>
                        <a:pt x="0" y="4"/>
                      </a:lnTo>
                      <a:lnTo>
                        <a:pt x="0" y="7"/>
                      </a:lnTo>
                      <a:lnTo>
                        <a:pt x="4" y="7"/>
                      </a:lnTo>
                      <a:lnTo>
                        <a:pt x="0" y="4"/>
                      </a:lnTo>
                      <a:lnTo>
                        <a:pt x="0" y="0"/>
                      </a:lnTo>
                      <a:lnTo>
                        <a:pt x="0" y="4"/>
                      </a:lnTo>
                      <a:lnTo>
                        <a:pt x="0" y="0"/>
                      </a:lnTo>
                      <a:lnTo>
                        <a:pt x="0" y="0"/>
                      </a:lnTo>
                      <a:lnTo>
                        <a:pt x="0" y="0"/>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310" name="Freeform 362"/>
                <p:cNvSpPr>
                  <a:spLocks noChangeAspect="1"/>
                </p:cNvSpPr>
                <p:nvPr/>
              </p:nvSpPr>
              <p:spPr bwMode="auto">
                <a:xfrm>
                  <a:off x="1447" y="3093"/>
                  <a:ext cx="8" cy="4"/>
                </a:xfrm>
                <a:custGeom>
                  <a:avLst/>
                  <a:gdLst/>
                  <a:ahLst/>
                  <a:cxnLst>
                    <a:cxn ang="0">
                      <a:pos x="0" y="0"/>
                    </a:cxn>
                    <a:cxn ang="0">
                      <a:pos x="4" y="0"/>
                    </a:cxn>
                    <a:cxn ang="0">
                      <a:pos x="8" y="4"/>
                    </a:cxn>
                    <a:cxn ang="0">
                      <a:pos x="8" y="4"/>
                    </a:cxn>
                    <a:cxn ang="0">
                      <a:pos x="4" y="0"/>
                    </a:cxn>
                    <a:cxn ang="0">
                      <a:pos x="4" y="0"/>
                    </a:cxn>
                    <a:cxn ang="0">
                      <a:pos x="4" y="0"/>
                    </a:cxn>
                    <a:cxn ang="0">
                      <a:pos x="4" y="0"/>
                    </a:cxn>
                    <a:cxn ang="0">
                      <a:pos x="4" y="0"/>
                    </a:cxn>
                    <a:cxn ang="0">
                      <a:pos x="4" y="0"/>
                    </a:cxn>
                    <a:cxn ang="0">
                      <a:pos x="4" y="0"/>
                    </a:cxn>
                    <a:cxn ang="0">
                      <a:pos x="0" y="0"/>
                    </a:cxn>
                  </a:cxnLst>
                  <a:rect l="0" t="0" r="r" b="b"/>
                  <a:pathLst>
                    <a:path w="8" h="4">
                      <a:moveTo>
                        <a:pt x="0" y="0"/>
                      </a:moveTo>
                      <a:lnTo>
                        <a:pt x="4" y="0"/>
                      </a:lnTo>
                      <a:lnTo>
                        <a:pt x="8" y="4"/>
                      </a:lnTo>
                      <a:lnTo>
                        <a:pt x="8" y="4"/>
                      </a:lnTo>
                      <a:lnTo>
                        <a:pt x="4" y="0"/>
                      </a:lnTo>
                      <a:lnTo>
                        <a:pt x="4" y="0"/>
                      </a:lnTo>
                      <a:lnTo>
                        <a:pt x="4" y="0"/>
                      </a:lnTo>
                      <a:lnTo>
                        <a:pt x="4" y="0"/>
                      </a:lnTo>
                      <a:lnTo>
                        <a:pt x="4" y="0"/>
                      </a:lnTo>
                      <a:lnTo>
                        <a:pt x="4" y="0"/>
                      </a:lnTo>
                      <a:lnTo>
                        <a:pt x="4"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11" name="Freeform 363"/>
                <p:cNvSpPr>
                  <a:spLocks noChangeAspect="1"/>
                </p:cNvSpPr>
                <p:nvPr/>
              </p:nvSpPr>
              <p:spPr bwMode="auto">
                <a:xfrm>
                  <a:off x="1447" y="3086"/>
                  <a:ext cx="12" cy="11"/>
                </a:xfrm>
                <a:custGeom>
                  <a:avLst/>
                  <a:gdLst/>
                  <a:ahLst/>
                  <a:cxnLst>
                    <a:cxn ang="0">
                      <a:pos x="12" y="0"/>
                    </a:cxn>
                    <a:cxn ang="0">
                      <a:pos x="12" y="0"/>
                    </a:cxn>
                    <a:cxn ang="0">
                      <a:pos x="0" y="7"/>
                    </a:cxn>
                    <a:cxn ang="0">
                      <a:pos x="4" y="11"/>
                    </a:cxn>
                    <a:cxn ang="0">
                      <a:pos x="12" y="0"/>
                    </a:cxn>
                    <a:cxn ang="0">
                      <a:pos x="12" y="0"/>
                    </a:cxn>
                    <a:cxn ang="0">
                      <a:pos x="12" y="0"/>
                    </a:cxn>
                    <a:cxn ang="0">
                      <a:pos x="12" y="0"/>
                    </a:cxn>
                    <a:cxn ang="0">
                      <a:pos x="12" y="0"/>
                    </a:cxn>
                    <a:cxn ang="0">
                      <a:pos x="12" y="0"/>
                    </a:cxn>
                    <a:cxn ang="0">
                      <a:pos x="12" y="0"/>
                    </a:cxn>
                    <a:cxn ang="0">
                      <a:pos x="12" y="0"/>
                    </a:cxn>
                  </a:cxnLst>
                  <a:rect l="0" t="0" r="r" b="b"/>
                  <a:pathLst>
                    <a:path w="12" h="11">
                      <a:moveTo>
                        <a:pt x="12" y="0"/>
                      </a:moveTo>
                      <a:lnTo>
                        <a:pt x="12" y="0"/>
                      </a:lnTo>
                      <a:lnTo>
                        <a:pt x="0" y="7"/>
                      </a:lnTo>
                      <a:lnTo>
                        <a:pt x="4" y="11"/>
                      </a:lnTo>
                      <a:lnTo>
                        <a:pt x="12" y="0"/>
                      </a:lnTo>
                      <a:lnTo>
                        <a:pt x="12" y="0"/>
                      </a:lnTo>
                      <a:lnTo>
                        <a:pt x="12" y="0"/>
                      </a:lnTo>
                      <a:lnTo>
                        <a:pt x="12" y="0"/>
                      </a:lnTo>
                      <a:lnTo>
                        <a:pt x="12" y="0"/>
                      </a:lnTo>
                      <a:lnTo>
                        <a:pt x="12" y="0"/>
                      </a:lnTo>
                      <a:lnTo>
                        <a:pt x="12"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312" name="Freeform 364"/>
                <p:cNvSpPr>
                  <a:spLocks noChangeAspect="1"/>
                </p:cNvSpPr>
                <p:nvPr/>
              </p:nvSpPr>
              <p:spPr bwMode="auto">
                <a:xfrm>
                  <a:off x="1451" y="3086"/>
                  <a:ext cx="15" cy="26"/>
                </a:xfrm>
                <a:custGeom>
                  <a:avLst/>
                  <a:gdLst/>
                  <a:ahLst/>
                  <a:cxnLst>
                    <a:cxn ang="0">
                      <a:pos x="15" y="7"/>
                    </a:cxn>
                    <a:cxn ang="0">
                      <a:pos x="11" y="26"/>
                    </a:cxn>
                    <a:cxn ang="0">
                      <a:pos x="4" y="18"/>
                    </a:cxn>
                    <a:cxn ang="0">
                      <a:pos x="4" y="11"/>
                    </a:cxn>
                    <a:cxn ang="0">
                      <a:pos x="0" y="7"/>
                    </a:cxn>
                    <a:cxn ang="0">
                      <a:pos x="8" y="0"/>
                    </a:cxn>
                    <a:cxn ang="0">
                      <a:pos x="15" y="7"/>
                    </a:cxn>
                  </a:cxnLst>
                  <a:rect l="0" t="0" r="r" b="b"/>
                  <a:pathLst>
                    <a:path w="15" h="26">
                      <a:moveTo>
                        <a:pt x="15" y="7"/>
                      </a:moveTo>
                      <a:lnTo>
                        <a:pt x="11" y="26"/>
                      </a:lnTo>
                      <a:lnTo>
                        <a:pt x="4" y="18"/>
                      </a:lnTo>
                      <a:lnTo>
                        <a:pt x="4" y="11"/>
                      </a:lnTo>
                      <a:lnTo>
                        <a:pt x="0" y="7"/>
                      </a:lnTo>
                      <a:lnTo>
                        <a:pt x="8" y="0"/>
                      </a:lnTo>
                      <a:lnTo>
                        <a:pt x="15" y="7"/>
                      </a:lnTo>
                      <a:close/>
                    </a:path>
                  </a:pathLst>
                </a:custGeom>
                <a:solidFill>
                  <a:srgbClr val="606060"/>
                </a:solidFill>
                <a:ln w="9525">
                  <a:noFill/>
                  <a:round/>
                  <a:headEnd/>
                  <a:tailEnd/>
                </a:ln>
              </p:spPr>
              <p:txBody>
                <a:bodyPr/>
                <a:lstStyle/>
                <a:p>
                  <a:endParaRPr lang="en-US">
                    <a:solidFill>
                      <a:srgbClr val="FFFFFF"/>
                    </a:solidFill>
                  </a:endParaRPr>
                </a:p>
              </p:txBody>
            </p:sp>
            <p:sp>
              <p:nvSpPr>
                <p:cNvPr id="313" name="Freeform 365"/>
                <p:cNvSpPr>
                  <a:spLocks noChangeAspect="1"/>
                </p:cNvSpPr>
                <p:nvPr/>
              </p:nvSpPr>
              <p:spPr bwMode="auto">
                <a:xfrm>
                  <a:off x="1459" y="3074"/>
                  <a:ext cx="45" cy="19"/>
                </a:xfrm>
                <a:custGeom>
                  <a:avLst/>
                  <a:gdLst/>
                  <a:ahLst/>
                  <a:cxnLst>
                    <a:cxn ang="0">
                      <a:pos x="0" y="12"/>
                    </a:cxn>
                    <a:cxn ang="0">
                      <a:pos x="7" y="19"/>
                    </a:cxn>
                    <a:cxn ang="0">
                      <a:pos x="45" y="8"/>
                    </a:cxn>
                    <a:cxn ang="0">
                      <a:pos x="37" y="0"/>
                    </a:cxn>
                    <a:cxn ang="0">
                      <a:pos x="0" y="12"/>
                    </a:cxn>
                  </a:cxnLst>
                  <a:rect l="0" t="0" r="r" b="b"/>
                  <a:pathLst>
                    <a:path w="45" h="19">
                      <a:moveTo>
                        <a:pt x="0" y="12"/>
                      </a:moveTo>
                      <a:lnTo>
                        <a:pt x="7" y="19"/>
                      </a:lnTo>
                      <a:lnTo>
                        <a:pt x="45" y="8"/>
                      </a:lnTo>
                      <a:lnTo>
                        <a:pt x="37"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314" name="Freeform 366"/>
                <p:cNvSpPr>
                  <a:spLocks noChangeAspect="1" noEditPoints="1"/>
                </p:cNvSpPr>
                <p:nvPr/>
              </p:nvSpPr>
              <p:spPr bwMode="auto">
                <a:xfrm>
                  <a:off x="1203" y="3116"/>
                  <a:ext cx="252" cy="99"/>
                </a:xfrm>
                <a:custGeom>
                  <a:avLst/>
                  <a:gdLst/>
                  <a:ahLst/>
                  <a:cxnLst>
                    <a:cxn ang="0">
                      <a:pos x="237" y="0"/>
                    </a:cxn>
                    <a:cxn ang="0">
                      <a:pos x="252" y="23"/>
                    </a:cxn>
                    <a:cxn ang="0">
                      <a:pos x="226" y="23"/>
                    </a:cxn>
                    <a:cxn ang="0">
                      <a:pos x="218" y="11"/>
                    </a:cxn>
                    <a:cxn ang="0">
                      <a:pos x="226" y="0"/>
                    </a:cxn>
                    <a:cxn ang="0">
                      <a:pos x="214" y="7"/>
                    </a:cxn>
                    <a:cxn ang="0">
                      <a:pos x="229" y="30"/>
                    </a:cxn>
                    <a:cxn ang="0">
                      <a:pos x="203" y="30"/>
                    </a:cxn>
                    <a:cxn ang="0">
                      <a:pos x="195" y="19"/>
                    </a:cxn>
                    <a:cxn ang="0">
                      <a:pos x="203" y="11"/>
                    </a:cxn>
                    <a:cxn ang="0">
                      <a:pos x="188" y="15"/>
                    </a:cxn>
                    <a:cxn ang="0">
                      <a:pos x="203" y="38"/>
                    </a:cxn>
                    <a:cxn ang="0">
                      <a:pos x="177" y="38"/>
                    </a:cxn>
                    <a:cxn ang="0">
                      <a:pos x="169" y="26"/>
                    </a:cxn>
                    <a:cxn ang="0">
                      <a:pos x="177" y="19"/>
                    </a:cxn>
                    <a:cxn ang="0">
                      <a:pos x="165" y="23"/>
                    </a:cxn>
                    <a:cxn ang="0">
                      <a:pos x="180" y="45"/>
                    </a:cxn>
                    <a:cxn ang="0">
                      <a:pos x="154" y="45"/>
                    </a:cxn>
                    <a:cxn ang="0">
                      <a:pos x="147" y="34"/>
                    </a:cxn>
                    <a:cxn ang="0">
                      <a:pos x="154" y="26"/>
                    </a:cxn>
                    <a:cxn ang="0">
                      <a:pos x="143" y="30"/>
                    </a:cxn>
                    <a:cxn ang="0">
                      <a:pos x="154" y="53"/>
                    </a:cxn>
                    <a:cxn ang="0">
                      <a:pos x="128" y="53"/>
                    </a:cxn>
                    <a:cxn ang="0">
                      <a:pos x="124" y="42"/>
                    </a:cxn>
                    <a:cxn ang="0">
                      <a:pos x="131" y="34"/>
                    </a:cxn>
                    <a:cxn ang="0">
                      <a:pos x="116" y="38"/>
                    </a:cxn>
                    <a:cxn ang="0">
                      <a:pos x="131" y="61"/>
                    </a:cxn>
                    <a:cxn ang="0">
                      <a:pos x="105" y="61"/>
                    </a:cxn>
                    <a:cxn ang="0">
                      <a:pos x="98" y="49"/>
                    </a:cxn>
                    <a:cxn ang="0">
                      <a:pos x="105" y="42"/>
                    </a:cxn>
                    <a:cxn ang="0">
                      <a:pos x="94" y="45"/>
                    </a:cxn>
                    <a:cxn ang="0">
                      <a:pos x="109" y="68"/>
                    </a:cxn>
                    <a:cxn ang="0">
                      <a:pos x="79" y="68"/>
                    </a:cxn>
                    <a:cxn ang="0">
                      <a:pos x="75" y="57"/>
                    </a:cxn>
                    <a:cxn ang="0">
                      <a:pos x="83" y="49"/>
                    </a:cxn>
                    <a:cxn ang="0">
                      <a:pos x="67" y="53"/>
                    </a:cxn>
                    <a:cxn ang="0">
                      <a:pos x="83" y="76"/>
                    </a:cxn>
                    <a:cxn ang="0">
                      <a:pos x="56" y="76"/>
                    </a:cxn>
                    <a:cxn ang="0">
                      <a:pos x="49" y="64"/>
                    </a:cxn>
                    <a:cxn ang="0">
                      <a:pos x="56" y="57"/>
                    </a:cxn>
                    <a:cxn ang="0">
                      <a:pos x="45" y="61"/>
                    </a:cxn>
                    <a:cxn ang="0">
                      <a:pos x="60" y="87"/>
                    </a:cxn>
                    <a:cxn ang="0">
                      <a:pos x="34" y="83"/>
                    </a:cxn>
                    <a:cxn ang="0">
                      <a:pos x="26" y="72"/>
                    </a:cxn>
                    <a:cxn ang="0">
                      <a:pos x="34" y="64"/>
                    </a:cxn>
                    <a:cxn ang="0">
                      <a:pos x="22" y="68"/>
                    </a:cxn>
                    <a:cxn ang="0">
                      <a:pos x="34" y="91"/>
                    </a:cxn>
                    <a:cxn ang="0">
                      <a:pos x="7" y="91"/>
                    </a:cxn>
                    <a:cxn ang="0">
                      <a:pos x="0" y="80"/>
                    </a:cxn>
                    <a:cxn ang="0">
                      <a:pos x="7" y="72"/>
                    </a:cxn>
                  </a:cxnLst>
                  <a:rect l="0" t="0" r="r" b="b"/>
                  <a:pathLst>
                    <a:path w="252" h="99">
                      <a:moveTo>
                        <a:pt x="226" y="0"/>
                      </a:moveTo>
                      <a:lnTo>
                        <a:pt x="237" y="0"/>
                      </a:lnTo>
                      <a:lnTo>
                        <a:pt x="248" y="7"/>
                      </a:lnTo>
                      <a:lnTo>
                        <a:pt x="252" y="23"/>
                      </a:lnTo>
                      <a:lnTo>
                        <a:pt x="233" y="30"/>
                      </a:lnTo>
                      <a:lnTo>
                        <a:pt x="226" y="23"/>
                      </a:lnTo>
                      <a:lnTo>
                        <a:pt x="226" y="15"/>
                      </a:lnTo>
                      <a:lnTo>
                        <a:pt x="218" y="11"/>
                      </a:lnTo>
                      <a:lnTo>
                        <a:pt x="226" y="0"/>
                      </a:lnTo>
                      <a:lnTo>
                        <a:pt x="226" y="0"/>
                      </a:lnTo>
                      <a:close/>
                      <a:moveTo>
                        <a:pt x="203" y="11"/>
                      </a:moveTo>
                      <a:lnTo>
                        <a:pt x="214" y="7"/>
                      </a:lnTo>
                      <a:lnTo>
                        <a:pt x="226" y="15"/>
                      </a:lnTo>
                      <a:lnTo>
                        <a:pt x="229" y="30"/>
                      </a:lnTo>
                      <a:lnTo>
                        <a:pt x="207" y="38"/>
                      </a:lnTo>
                      <a:lnTo>
                        <a:pt x="203" y="30"/>
                      </a:lnTo>
                      <a:lnTo>
                        <a:pt x="199" y="23"/>
                      </a:lnTo>
                      <a:lnTo>
                        <a:pt x="195" y="19"/>
                      </a:lnTo>
                      <a:lnTo>
                        <a:pt x="203" y="11"/>
                      </a:lnTo>
                      <a:lnTo>
                        <a:pt x="203" y="11"/>
                      </a:lnTo>
                      <a:close/>
                      <a:moveTo>
                        <a:pt x="177" y="19"/>
                      </a:moveTo>
                      <a:lnTo>
                        <a:pt x="188" y="15"/>
                      </a:lnTo>
                      <a:lnTo>
                        <a:pt x="199" y="23"/>
                      </a:lnTo>
                      <a:lnTo>
                        <a:pt x="203" y="38"/>
                      </a:lnTo>
                      <a:lnTo>
                        <a:pt x="184" y="45"/>
                      </a:lnTo>
                      <a:lnTo>
                        <a:pt x="177" y="38"/>
                      </a:lnTo>
                      <a:lnTo>
                        <a:pt x="177" y="30"/>
                      </a:lnTo>
                      <a:lnTo>
                        <a:pt x="169" y="26"/>
                      </a:lnTo>
                      <a:lnTo>
                        <a:pt x="177" y="19"/>
                      </a:lnTo>
                      <a:lnTo>
                        <a:pt x="177" y="19"/>
                      </a:lnTo>
                      <a:close/>
                      <a:moveTo>
                        <a:pt x="154" y="26"/>
                      </a:moveTo>
                      <a:lnTo>
                        <a:pt x="165" y="23"/>
                      </a:lnTo>
                      <a:lnTo>
                        <a:pt x="177" y="30"/>
                      </a:lnTo>
                      <a:lnTo>
                        <a:pt x="180" y="45"/>
                      </a:lnTo>
                      <a:lnTo>
                        <a:pt x="162" y="53"/>
                      </a:lnTo>
                      <a:lnTo>
                        <a:pt x="154" y="45"/>
                      </a:lnTo>
                      <a:lnTo>
                        <a:pt x="150" y="38"/>
                      </a:lnTo>
                      <a:lnTo>
                        <a:pt x="147" y="34"/>
                      </a:lnTo>
                      <a:lnTo>
                        <a:pt x="154" y="26"/>
                      </a:lnTo>
                      <a:lnTo>
                        <a:pt x="154" y="26"/>
                      </a:lnTo>
                      <a:close/>
                      <a:moveTo>
                        <a:pt x="131" y="34"/>
                      </a:moveTo>
                      <a:lnTo>
                        <a:pt x="143" y="30"/>
                      </a:lnTo>
                      <a:lnTo>
                        <a:pt x="150" y="38"/>
                      </a:lnTo>
                      <a:lnTo>
                        <a:pt x="154" y="53"/>
                      </a:lnTo>
                      <a:lnTo>
                        <a:pt x="135" y="61"/>
                      </a:lnTo>
                      <a:lnTo>
                        <a:pt x="128" y="53"/>
                      </a:lnTo>
                      <a:lnTo>
                        <a:pt x="128" y="45"/>
                      </a:lnTo>
                      <a:lnTo>
                        <a:pt x="124" y="42"/>
                      </a:lnTo>
                      <a:lnTo>
                        <a:pt x="131" y="34"/>
                      </a:lnTo>
                      <a:lnTo>
                        <a:pt x="131" y="34"/>
                      </a:lnTo>
                      <a:close/>
                      <a:moveTo>
                        <a:pt x="105" y="42"/>
                      </a:moveTo>
                      <a:lnTo>
                        <a:pt x="116" y="38"/>
                      </a:lnTo>
                      <a:lnTo>
                        <a:pt x="128" y="45"/>
                      </a:lnTo>
                      <a:lnTo>
                        <a:pt x="131" y="61"/>
                      </a:lnTo>
                      <a:lnTo>
                        <a:pt x="113" y="68"/>
                      </a:lnTo>
                      <a:lnTo>
                        <a:pt x="105" y="61"/>
                      </a:lnTo>
                      <a:lnTo>
                        <a:pt x="101" y="53"/>
                      </a:lnTo>
                      <a:lnTo>
                        <a:pt x="98" y="49"/>
                      </a:lnTo>
                      <a:lnTo>
                        <a:pt x="105" y="42"/>
                      </a:lnTo>
                      <a:lnTo>
                        <a:pt x="105" y="42"/>
                      </a:lnTo>
                      <a:close/>
                      <a:moveTo>
                        <a:pt x="83" y="49"/>
                      </a:moveTo>
                      <a:lnTo>
                        <a:pt x="94" y="45"/>
                      </a:lnTo>
                      <a:lnTo>
                        <a:pt x="101" y="53"/>
                      </a:lnTo>
                      <a:lnTo>
                        <a:pt x="109" y="68"/>
                      </a:lnTo>
                      <a:lnTo>
                        <a:pt x="86" y="76"/>
                      </a:lnTo>
                      <a:lnTo>
                        <a:pt x="79" y="68"/>
                      </a:lnTo>
                      <a:lnTo>
                        <a:pt x="79" y="61"/>
                      </a:lnTo>
                      <a:lnTo>
                        <a:pt x="75" y="57"/>
                      </a:lnTo>
                      <a:lnTo>
                        <a:pt x="83" y="49"/>
                      </a:lnTo>
                      <a:lnTo>
                        <a:pt x="83" y="49"/>
                      </a:lnTo>
                      <a:close/>
                      <a:moveTo>
                        <a:pt x="56" y="57"/>
                      </a:moveTo>
                      <a:lnTo>
                        <a:pt x="67" y="53"/>
                      </a:lnTo>
                      <a:lnTo>
                        <a:pt x="79" y="61"/>
                      </a:lnTo>
                      <a:lnTo>
                        <a:pt x="83" y="76"/>
                      </a:lnTo>
                      <a:lnTo>
                        <a:pt x="64" y="83"/>
                      </a:lnTo>
                      <a:lnTo>
                        <a:pt x="56" y="76"/>
                      </a:lnTo>
                      <a:lnTo>
                        <a:pt x="52" y="72"/>
                      </a:lnTo>
                      <a:lnTo>
                        <a:pt x="49" y="64"/>
                      </a:lnTo>
                      <a:lnTo>
                        <a:pt x="56" y="57"/>
                      </a:lnTo>
                      <a:lnTo>
                        <a:pt x="56" y="57"/>
                      </a:lnTo>
                      <a:close/>
                      <a:moveTo>
                        <a:pt x="34" y="64"/>
                      </a:moveTo>
                      <a:lnTo>
                        <a:pt x="45" y="61"/>
                      </a:lnTo>
                      <a:lnTo>
                        <a:pt x="52" y="72"/>
                      </a:lnTo>
                      <a:lnTo>
                        <a:pt x="60" y="87"/>
                      </a:lnTo>
                      <a:lnTo>
                        <a:pt x="37" y="91"/>
                      </a:lnTo>
                      <a:lnTo>
                        <a:pt x="34" y="83"/>
                      </a:lnTo>
                      <a:lnTo>
                        <a:pt x="30" y="76"/>
                      </a:lnTo>
                      <a:lnTo>
                        <a:pt x="26" y="72"/>
                      </a:lnTo>
                      <a:lnTo>
                        <a:pt x="34" y="64"/>
                      </a:lnTo>
                      <a:lnTo>
                        <a:pt x="34" y="64"/>
                      </a:lnTo>
                      <a:close/>
                      <a:moveTo>
                        <a:pt x="7" y="72"/>
                      </a:moveTo>
                      <a:lnTo>
                        <a:pt x="22" y="68"/>
                      </a:lnTo>
                      <a:lnTo>
                        <a:pt x="30" y="76"/>
                      </a:lnTo>
                      <a:lnTo>
                        <a:pt x="34" y="91"/>
                      </a:lnTo>
                      <a:lnTo>
                        <a:pt x="15" y="99"/>
                      </a:lnTo>
                      <a:lnTo>
                        <a:pt x="7" y="91"/>
                      </a:lnTo>
                      <a:lnTo>
                        <a:pt x="7" y="83"/>
                      </a:lnTo>
                      <a:lnTo>
                        <a:pt x="0" y="80"/>
                      </a:lnTo>
                      <a:lnTo>
                        <a:pt x="7" y="72"/>
                      </a:lnTo>
                      <a:lnTo>
                        <a:pt x="7" y="72"/>
                      </a:lnTo>
                      <a:close/>
                    </a:path>
                  </a:pathLst>
                </a:custGeom>
                <a:solidFill>
                  <a:srgbClr val="F4F4D1"/>
                </a:solidFill>
                <a:ln w="9525">
                  <a:noFill/>
                  <a:round/>
                  <a:headEnd/>
                  <a:tailEnd/>
                </a:ln>
              </p:spPr>
              <p:txBody>
                <a:bodyPr/>
                <a:lstStyle/>
                <a:p>
                  <a:endParaRPr lang="en-US">
                    <a:solidFill>
                      <a:srgbClr val="FFFFFF"/>
                    </a:solidFill>
                  </a:endParaRPr>
                </a:p>
              </p:txBody>
            </p:sp>
            <p:sp>
              <p:nvSpPr>
                <p:cNvPr id="315" name="Freeform 367"/>
                <p:cNvSpPr>
                  <a:spLocks noChangeAspect="1"/>
                </p:cNvSpPr>
                <p:nvPr/>
              </p:nvSpPr>
              <p:spPr bwMode="auto">
                <a:xfrm>
                  <a:off x="1421" y="3116"/>
                  <a:ext cx="34" cy="26"/>
                </a:xfrm>
                <a:custGeom>
                  <a:avLst/>
                  <a:gdLst/>
                  <a:ahLst/>
                  <a:cxnLst>
                    <a:cxn ang="0">
                      <a:pos x="8" y="0"/>
                    </a:cxn>
                    <a:cxn ang="0">
                      <a:pos x="19" y="0"/>
                    </a:cxn>
                    <a:cxn ang="0">
                      <a:pos x="30" y="7"/>
                    </a:cxn>
                    <a:cxn ang="0">
                      <a:pos x="34" y="23"/>
                    </a:cxn>
                    <a:cxn ang="0">
                      <a:pos x="15" y="26"/>
                    </a:cxn>
                    <a:cxn ang="0">
                      <a:pos x="8" y="23"/>
                    </a:cxn>
                    <a:cxn ang="0">
                      <a:pos x="8" y="15"/>
                    </a:cxn>
                    <a:cxn ang="0">
                      <a:pos x="0" y="11"/>
                    </a:cxn>
                    <a:cxn ang="0">
                      <a:pos x="8" y="0"/>
                    </a:cxn>
                  </a:cxnLst>
                  <a:rect l="0" t="0" r="r" b="b"/>
                  <a:pathLst>
                    <a:path w="34" h="26">
                      <a:moveTo>
                        <a:pt x="8" y="0"/>
                      </a:moveTo>
                      <a:lnTo>
                        <a:pt x="19" y="0"/>
                      </a:lnTo>
                      <a:lnTo>
                        <a:pt x="30" y="7"/>
                      </a:lnTo>
                      <a:lnTo>
                        <a:pt x="34" y="23"/>
                      </a:lnTo>
                      <a:lnTo>
                        <a:pt x="15" y="26"/>
                      </a:lnTo>
                      <a:lnTo>
                        <a:pt x="8" y="23"/>
                      </a:lnTo>
                      <a:lnTo>
                        <a:pt x="8" y="15"/>
                      </a:lnTo>
                      <a:lnTo>
                        <a:pt x="0" y="11"/>
                      </a:lnTo>
                      <a:lnTo>
                        <a:pt x="8" y="0"/>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16" name="Freeform 368"/>
                <p:cNvSpPr>
                  <a:spLocks noChangeAspect="1"/>
                </p:cNvSpPr>
                <p:nvPr/>
              </p:nvSpPr>
              <p:spPr bwMode="auto">
                <a:xfrm>
                  <a:off x="1398" y="3123"/>
                  <a:ext cx="34" cy="31"/>
                </a:xfrm>
                <a:custGeom>
                  <a:avLst/>
                  <a:gdLst/>
                  <a:ahLst/>
                  <a:cxnLst>
                    <a:cxn ang="0">
                      <a:pos x="8" y="4"/>
                    </a:cxn>
                    <a:cxn ang="0">
                      <a:pos x="19" y="0"/>
                    </a:cxn>
                    <a:cxn ang="0">
                      <a:pos x="31" y="8"/>
                    </a:cxn>
                    <a:cxn ang="0">
                      <a:pos x="34" y="23"/>
                    </a:cxn>
                    <a:cxn ang="0">
                      <a:pos x="16" y="31"/>
                    </a:cxn>
                    <a:cxn ang="0">
                      <a:pos x="8" y="23"/>
                    </a:cxn>
                    <a:cxn ang="0">
                      <a:pos x="4" y="16"/>
                    </a:cxn>
                    <a:cxn ang="0">
                      <a:pos x="0" y="12"/>
                    </a:cxn>
                    <a:cxn ang="0">
                      <a:pos x="8" y="4"/>
                    </a:cxn>
                  </a:cxnLst>
                  <a:rect l="0" t="0" r="r" b="b"/>
                  <a:pathLst>
                    <a:path w="34" h="31">
                      <a:moveTo>
                        <a:pt x="8" y="4"/>
                      </a:moveTo>
                      <a:lnTo>
                        <a:pt x="19" y="0"/>
                      </a:lnTo>
                      <a:lnTo>
                        <a:pt x="31" y="8"/>
                      </a:lnTo>
                      <a:lnTo>
                        <a:pt x="34" y="23"/>
                      </a:lnTo>
                      <a:lnTo>
                        <a:pt x="16" y="31"/>
                      </a:lnTo>
                      <a:lnTo>
                        <a:pt x="8"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17" name="Freeform 369"/>
                <p:cNvSpPr>
                  <a:spLocks noChangeAspect="1"/>
                </p:cNvSpPr>
                <p:nvPr/>
              </p:nvSpPr>
              <p:spPr bwMode="auto">
                <a:xfrm>
                  <a:off x="1372" y="3131"/>
                  <a:ext cx="34" cy="30"/>
                </a:xfrm>
                <a:custGeom>
                  <a:avLst/>
                  <a:gdLst/>
                  <a:ahLst/>
                  <a:cxnLst>
                    <a:cxn ang="0">
                      <a:pos x="8" y="4"/>
                    </a:cxn>
                    <a:cxn ang="0">
                      <a:pos x="19" y="0"/>
                    </a:cxn>
                    <a:cxn ang="0">
                      <a:pos x="30" y="8"/>
                    </a:cxn>
                    <a:cxn ang="0">
                      <a:pos x="34" y="23"/>
                    </a:cxn>
                    <a:cxn ang="0">
                      <a:pos x="15" y="30"/>
                    </a:cxn>
                    <a:cxn ang="0">
                      <a:pos x="8" y="23"/>
                    </a:cxn>
                    <a:cxn ang="0">
                      <a:pos x="8" y="15"/>
                    </a:cxn>
                    <a:cxn ang="0">
                      <a:pos x="0" y="11"/>
                    </a:cxn>
                    <a:cxn ang="0">
                      <a:pos x="8" y="4"/>
                    </a:cxn>
                  </a:cxnLst>
                  <a:rect l="0" t="0" r="r" b="b"/>
                  <a:pathLst>
                    <a:path w="34" h="30">
                      <a:moveTo>
                        <a:pt x="8" y="4"/>
                      </a:moveTo>
                      <a:lnTo>
                        <a:pt x="19" y="0"/>
                      </a:lnTo>
                      <a:lnTo>
                        <a:pt x="30" y="8"/>
                      </a:lnTo>
                      <a:lnTo>
                        <a:pt x="34" y="23"/>
                      </a:lnTo>
                      <a:lnTo>
                        <a:pt x="15" y="30"/>
                      </a:lnTo>
                      <a:lnTo>
                        <a:pt x="8" y="23"/>
                      </a:lnTo>
                      <a:lnTo>
                        <a:pt x="8" y="15"/>
                      </a:lnTo>
                      <a:lnTo>
                        <a:pt x="0" y="11"/>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18" name="Freeform 370"/>
                <p:cNvSpPr>
                  <a:spLocks noChangeAspect="1"/>
                </p:cNvSpPr>
                <p:nvPr/>
              </p:nvSpPr>
              <p:spPr bwMode="auto">
                <a:xfrm>
                  <a:off x="1350" y="3139"/>
                  <a:ext cx="33" cy="30"/>
                </a:xfrm>
                <a:custGeom>
                  <a:avLst/>
                  <a:gdLst/>
                  <a:ahLst/>
                  <a:cxnLst>
                    <a:cxn ang="0">
                      <a:pos x="7" y="3"/>
                    </a:cxn>
                    <a:cxn ang="0">
                      <a:pos x="18" y="0"/>
                    </a:cxn>
                    <a:cxn ang="0">
                      <a:pos x="30" y="7"/>
                    </a:cxn>
                    <a:cxn ang="0">
                      <a:pos x="33" y="22"/>
                    </a:cxn>
                    <a:cxn ang="0">
                      <a:pos x="15" y="30"/>
                    </a:cxn>
                    <a:cxn ang="0">
                      <a:pos x="7" y="22"/>
                    </a:cxn>
                    <a:cxn ang="0">
                      <a:pos x="3" y="15"/>
                    </a:cxn>
                    <a:cxn ang="0">
                      <a:pos x="0" y="11"/>
                    </a:cxn>
                    <a:cxn ang="0">
                      <a:pos x="7" y="3"/>
                    </a:cxn>
                  </a:cxnLst>
                  <a:rect l="0" t="0" r="r" b="b"/>
                  <a:pathLst>
                    <a:path w="33" h="30">
                      <a:moveTo>
                        <a:pt x="7" y="3"/>
                      </a:moveTo>
                      <a:lnTo>
                        <a:pt x="18" y="0"/>
                      </a:lnTo>
                      <a:lnTo>
                        <a:pt x="30" y="7"/>
                      </a:lnTo>
                      <a:lnTo>
                        <a:pt x="33" y="22"/>
                      </a:lnTo>
                      <a:lnTo>
                        <a:pt x="15" y="30"/>
                      </a:lnTo>
                      <a:lnTo>
                        <a:pt x="7" y="22"/>
                      </a:lnTo>
                      <a:lnTo>
                        <a:pt x="3" y="15"/>
                      </a:lnTo>
                      <a:lnTo>
                        <a:pt x="0" y="11"/>
                      </a:lnTo>
                      <a:lnTo>
                        <a:pt x="7"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19" name="Freeform 371"/>
                <p:cNvSpPr>
                  <a:spLocks noChangeAspect="1"/>
                </p:cNvSpPr>
                <p:nvPr/>
              </p:nvSpPr>
              <p:spPr bwMode="auto">
                <a:xfrm>
                  <a:off x="1327" y="3146"/>
                  <a:ext cx="30" cy="31"/>
                </a:xfrm>
                <a:custGeom>
                  <a:avLst/>
                  <a:gdLst/>
                  <a:ahLst/>
                  <a:cxnLst>
                    <a:cxn ang="0">
                      <a:pos x="7" y="4"/>
                    </a:cxn>
                    <a:cxn ang="0">
                      <a:pos x="19" y="0"/>
                    </a:cxn>
                    <a:cxn ang="0">
                      <a:pos x="26" y="8"/>
                    </a:cxn>
                    <a:cxn ang="0">
                      <a:pos x="30" y="23"/>
                    </a:cxn>
                    <a:cxn ang="0">
                      <a:pos x="11" y="31"/>
                    </a:cxn>
                    <a:cxn ang="0">
                      <a:pos x="4" y="23"/>
                    </a:cxn>
                    <a:cxn ang="0">
                      <a:pos x="4" y="15"/>
                    </a:cxn>
                    <a:cxn ang="0">
                      <a:pos x="0" y="12"/>
                    </a:cxn>
                    <a:cxn ang="0">
                      <a:pos x="7" y="4"/>
                    </a:cxn>
                  </a:cxnLst>
                  <a:rect l="0" t="0" r="r" b="b"/>
                  <a:pathLst>
                    <a:path w="30" h="31">
                      <a:moveTo>
                        <a:pt x="7" y="4"/>
                      </a:moveTo>
                      <a:lnTo>
                        <a:pt x="19" y="0"/>
                      </a:lnTo>
                      <a:lnTo>
                        <a:pt x="26" y="8"/>
                      </a:lnTo>
                      <a:lnTo>
                        <a:pt x="30" y="23"/>
                      </a:lnTo>
                      <a:lnTo>
                        <a:pt x="11" y="31"/>
                      </a:lnTo>
                      <a:lnTo>
                        <a:pt x="4" y="23"/>
                      </a:lnTo>
                      <a:lnTo>
                        <a:pt x="4"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0" name="Freeform 372"/>
                <p:cNvSpPr>
                  <a:spLocks noChangeAspect="1"/>
                </p:cNvSpPr>
                <p:nvPr/>
              </p:nvSpPr>
              <p:spPr bwMode="auto">
                <a:xfrm>
                  <a:off x="1301" y="3154"/>
                  <a:ext cx="33" cy="30"/>
                </a:xfrm>
                <a:custGeom>
                  <a:avLst/>
                  <a:gdLst/>
                  <a:ahLst/>
                  <a:cxnLst>
                    <a:cxn ang="0">
                      <a:pos x="7" y="4"/>
                    </a:cxn>
                    <a:cxn ang="0">
                      <a:pos x="18" y="0"/>
                    </a:cxn>
                    <a:cxn ang="0">
                      <a:pos x="30" y="7"/>
                    </a:cxn>
                    <a:cxn ang="0">
                      <a:pos x="33" y="23"/>
                    </a:cxn>
                    <a:cxn ang="0">
                      <a:pos x="15" y="30"/>
                    </a:cxn>
                    <a:cxn ang="0">
                      <a:pos x="7" y="23"/>
                    </a:cxn>
                    <a:cxn ang="0">
                      <a:pos x="3" y="15"/>
                    </a:cxn>
                    <a:cxn ang="0">
                      <a:pos x="0" y="11"/>
                    </a:cxn>
                    <a:cxn ang="0">
                      <a:pos x="7" y="4"/>
                    </a:cxn>
                  </a:cxnLst>
                  <a:rect l="0" t="0" r="r" b="b"/>
                  <a:pathLst>
                    <a:path w="33" h="30">
                      <a:moveTo>
                        <a:pt x="7" y="4"/>
                      </a:moveTo>
                      <a:lnTo>
                        <a:pt x="18" y="0"/>
                      </a:lnTo>
                      <a:lnTo>
                        <a:pt x="30" y="7"/>
                      </a:lnTo>
                      <a:lnTo>
                        <a:pt x="33" y="23"/>
                      </a:lnTo>
                      <a:lnTo>
                        <a:pt x="15" y="30"/>
                      </a:lnTo>
                      <a:lnTo>
                        <a:pt x="7" y="23"/>
                      </a:lnTo>
                      <a:lnTo>
                        <a:pt x="3" y="15"/>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1" name="Freeform 373"/>
                <p:cNvSpPr>
                  <a:spLocks noChangeAspect="1"/>
                </p:cNvSpPr>
                <p:nvPr/>
              </p:nvSpPr>
              <p:spPr bwMode="auto">
                <a:xfrm>
                  <a:off x="1278" y="3161"/>
                  <a:ext cx="30" cy="31"/>
                </a:xfrm>
                <a:custGeom>
                  <a:avLst/>
                  <a:gdLst/>
                  <a:ahLst/>
                  <a:cxnLst>
                    <a:cxn ang="0">
                      <a:pos x="8" y="4"/>
                    </a:cxn>
                    <a:cxn ang="0">
                      <a:pos x="19" y="0"/>
                    </a:cxn>
                    <a:cxn ang="0">
                      <a:pos x="26" y="8"/>
                    </a:cxn>
                    <a:cxn ang="0">
                      <a:pos x="30" y="23"/>
                    </a:cxn>
                    <a:cxn ang="0">
                      <a:pos x="11" y="31"/>
                    </a:cxn>
                    <a:cxn ang="0">
                      <a:pos x="4" y="23"/>
                    </a:cxn>
                    <a:cxn ang="0">
                      <a:pos x="4" y="16"/>
                    </a:cxn>
                    <a:cxn ang="0">
                      <a:pos x="0" y="12"/>
                    </a:cxn>
                    <a:cxn ang="0">
                      <a:pos x="8" y="4"/>
                    </a:cxn>
                  </a:cxnLst>
                  <a:rect l="0" t="0" r="r" b="b"/>
                  <a:pathLst>
                    <a:path w="30" h="31">
                      <a:moveTo>
                        <a:pt x="8" y="4"/>
                      </a:moveTo>
                      <a:lnTo>
                        <a:pt x="19" y="0"/>
                      </a:lnTo>
                      <a:lnTo>
                        <a:pt x="26" y="8"/>
                      </a:lnTo>
                      <a:lnTo>
                        <a:pt x="30" y="23"/>
                      </a:lnTo>
                      <a:lnTo>
                        <a:pt x="11" y="31"/>
                      </a:lnTo>
                      <a:lnTo>
                        <a:pt x="4" y="23"/>
                      </a:lnTo>
                      <a:lnTo>
                        <a:pt x="4" y="16"/>
                      </a:lnTo>
                      <a:lnTo>
                        <a:pt x="0" y="12"/>
                      </a:lnTo>
                      <a:lnTo>
                        <a:pt x="8"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2" name="Freeform 374"/>
                <p:cNvSpPr>
                  <a:spLocks noChangeAspect="1"/>
                </p:cNvSpPr>
                <p:nvPr/>
              </p:nvSpPr>
              <p:spPr bwMode="auto">
                <a:xfrm>
                  <a:off x="1252" y="3169"/>
                  <a:ext cx="34" cy="30"/>
                </a:xfrm>
                <a:custGeom>
                  <a:avLst/>
                  <a:gdLst/>
                  <a:ahLst/>
                  <a:cxnLst>
                    <a:cxn ang="0">
                      <a:pos x="7" y="4"/>
                    </a:cxn>
                    <a:cxn ang="0">
                      <a:pos x="18" y="0"/>
                    </a:cxn>
                    <a:cxn ang="0">
                      <a:pos x="30" y="8"/>
                    </a:cxn>
                    <a:cxn ang="0">
                      <a:pos x="34" y="23"/>
                    </a:cxn>
                    <a:cxn ang="0">
                      <a:pos x="15" y="30"/>
                    </a:cxn>
                    <a:cxn ang="0">
                      <a:pos x="7" y="23"/>
                    </a:cxn>
                    <a:cxn ang="0">
                      <a:pos x="3" y="19"/>
                    </a:cxn>
                    <a:cxn ang="0">
                      <a:pos x="0" y="11"/>
                    </a:cxn>
                    <a:cxn ang="0">
                      <a:pos x="7" y="4"/>
                    </a:cxn>
                  </a:cxnLst>
                  <a:rect l="0" t="0" r="r" b="b"/>
                  <a:pathLst>
                    <a:path w="34" h="30">
                      <a:moveTo>
                        <a:pt x="7" y="4"/>
                      </a:moveTo>
                      <a:lnTo>
                        <a:pt x="18" y="0"/>
                      </a:lnTo>
                      <a:lnTo>
                        <a:pt x="30" y="8"/>
                      </a:lnTo>
                      <a:lnTo>
                        <a:pt x="34" y="23"/>
                      </a:lnTo>
                      <a:lnTo>
                        <a:pt x="15" y="30"/>
                      </a:lnTo>
                      <a:lnTo>
                        <a:pt x="7" y="23"/>
                      </a:lnTo>
                      <a:lnTo>
                        <a:pt x="3" y="19"/>
                      </a:lnTo>
                      <a:lnTo>
                        <a:pt x="0" y="11"/>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3" name="Freeform 375"/>
                <p:cNvSpPr>
                  <a:spLocks noChangeAspect="1"/>
                </p:cNvSpPr>
                <p:nvPr/>
              </p:nvSpPr>
              <p:spPr bwMode="auto">
                <a:xfrm>
                  <a:off x="1229" y="3177"/>
                  <a:ext cx="30" cy="30"/>
                </a:xfrm>
                <a:custGeom>
                  <a:avLst/>
                  <a:gdLst/>
                  <a:ahLst/>
                  <a:cxnLst>
                    <a:cxn ang="0">
                      <a:pos x="8" y="3"/>
                    </a:cxn>
                    <a:cxn ang="0">
                      <a:pos x="19" y="0"/>
                    </a:cxn>
                    <a:cxn ang="0">
                      <a:pos x="26" y="11"/>
                    </a:cxn>
                    <a:cxn ang="0">
                      <a:pos x="30" y="26"/>
                    </a:cxn>
                    <a:cxn ang="0">
                      <a:pos x="11" y="30"/>
                    </a:cxn>
                    <a:cxn ang="0">
                      <a:pos x="8" y="22"/>
                    </a:cxn>
                    <a:cxn ang="0">
                      <a:pos x="4" y="19"/>
                    </a:cxn>
                    <a:cxn ang="0">
                      <a:pos x="0" y="11"/>
                    </a:cxn>
                    <a:cxn ang="0">
                      <a:pos x="8" y="3"/>
                    </a:cxn>
                  </a:cxnLst>
                  <a:rect l="0" t="0" r="r" b="b"/>
                  <a:pathLst>
                    <a:path w="30" h="30">
                      <a:moveTo>
                        <a:pt x="8" y="3"/>
                      </a:moveTo>
                      <a:lnTo>
                        <a:pt x="19" y="0"/>
                      </a:lnTo>
                      <a:lnTo>
                        <a:pt x="26" y="11"/>
                      </a:lnTo>
                      <a:lnTo>
                        <a:pt x="30" y="26"/>
                      </a:lnTo>
                      <a:lnTo>
                        <a:pt x="11" y="30"/>
                      </a:lnTo>
                      <a:lnTo>
                        <a:pt x="8" y="22"/>
                      </a:lnTo>
                      <a:lnTo>
                        <a:pt x="4" y="19"/>
                      </a:lnTo>
                      <a:lnTo>
                        <a:pt x="0" y="11"/>
                      </a:lnTo>
                      <a:lnTo>
                        <a:pt x="8" y="3"/>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4" name="Freeform 376"/>
                <p:cNvSpPr>
                  <a:spLocks noChangeAspect="1"/>
                </p:cNvSpPr>
                <p:nvPr/>
              </p:nvSpPr>
              <p:spPr bwMode="auto">
                <a:xfrm>
                  <a:off x="1203" y="3184"/>
                  <a:ext cx="34" cy="31"/>
                </a:xfrm>
                <a:custGeom>
                  <a:avLst/>
                  <a:gdLst/>
                  <a:ahLst/>
                  <a:cxnLst>
                    <a:cxn ang="0">
                      <a:pos x="7" y="4"/>
                    </a:cxn>
                    <a:cxn ang="0">
                      <a:pos x="19" y="0"/>
                    </a:cxn>
                    <a:cxn ang="0">
                      <a:pos x="30" y="8"/>
                    </a:cxn>
                    <a:cxn ang="0">
                      <a:pos x="34" y="23"/>
                    </a:cxn>
                    <a:cxn ang="0">
                      <a:pos x="15" y="31"/>
                    </a:cxn>
                    <a:cxn ang="0">
                      <a:pos x="7" y="23"/>
                    </a:cxn>
                    <a:cxn ang="0">
                      <a:pos x="7" y="15"/>
                    </a:cxn>
                    <a:cxn ang="0">
                      <a:pos x="0" y="12"/>
                    </a:cxn>
                    <a:cxn ang="0">
                      <a:pos x="7" y="4"/>
                    </a:cxn>
                  </a:cxnLst>
                  <a:rect l="0" t="0" r="r" b="b"/>
                  <a:pathLst>
                    <a:path w="34" h="31">
                      <a:moveTo>
                        <a:pt x="7" y="4"/>
                      </a:moveTo>
                      <a:lnTo>
                        <a:pt x="19" y="0"/>
                      </a:lnTo>
                      <a:lnTo>
                        <a:pt x="30" y="8"/>
                      </a:lnTo>
                      <a:lnTo>
                        <a:pt x="34" y="23"/>
                      </a:lnTo>
                      <a:lnTo>
                        <a:pt x="15" y="31"/>
                      </a:lnTo>
                      <a:lnTo>
                        <a:pt x="7" y="23"/>
                      </a:lnTo>
                      <a:lnTo>
                        <a:pt x="7" y="15"/>
                      </a:lnTo>
                      <a:lnTo>
                        <a:pt x="0" y="12"/>
                      </a:lnTo>
                      <a:lnTo>
                        <a:pt x="7" y="4"/>
                      </a:lnTo>
                    </a:path>
                  </a:pathLst>
                </a:custGeom>
                <a:noFill/>
                <a:ln w="6350">
                  <a:solidFill>
                    <a:srgbClr val="000000"/>
                  </a:solidFill>
                  <a:prstDash val="solid"/>
                  <a:round/>
                  <a:headEnd/>
                  <a:tailEnd/>
                </a:ln>
              </p:spPr>
              <p:txBody>
                <a:bodyPr/>
                <a:lstStyle/>
                <a:p>
                  <a:endParaRPr lang="en-US">
                    <a:solidFill>
                      <a:srgbClr val="FFFFFF"/>
                    </a:solidFill>
                  </a:endParaRPr>
                </a:p>
              </p:txBody>
            </p:sp>
            <p:sp>
              <p:nvSpPr>
                <p:cNvPr id="325" name="Freeform 377"/>
                <p:cNvSpPr>
                  <a:spLocks noChangeAspect="1" noEditPoints="1"/>
                </p:cNvSpPr>
                <p:nvPr/>
              </p:nvSpPr>
              <p:spPr bwMode="auto">
                <a:xfrm>
                  <a:off x="1203" y="3116"/>
                  <a:ext cx="237" cy="99"/>
                </a:xfrm>
                <a:custGeom>
                  <a:avLst/>
                  <a:gdLst/>
                  <a:ahLst/>
                  <a:cxnLst>
                    <a:cxn ang="0">
                      <a:pos x="233" y="26"/>
                    </a:cxn>
                    <a:cxn ang="0">
                      <a:pos x="226" y="15"/>
                    </a:cxn>
                    <a:cxn ang="0">
                      <a:pos x="229" y="0"/>
                    </a:cxn>
                    <a:cxn ang="0">
                      <a:pos x="237" y="11"/>
                    </a:cxn>
                    <a:cxn ang="0">
                      <a:pos x="211" y="34"/>
                    </a:cxn>
                    <a:cxn ang="0">
                      <a:pos x="199" y="23"/>
                    </a:cxn>
                    <a:cxn ang="0">
                      <a:pos x="203" y="7"/>
                    </a:cxn>
                    <a:cxn ang="0">
                      <a:pos x="214" y="19"/>
                    </a:cxn>
                    <a:cxn ang="0">
                      <a:pos x="184" y="42"/>
                    </a:cxn>
                    <a:cxn ang="0">
                      <a:pos x="177" y="30"/>
                    </a:cxn>
                    <a:cxn ang="0">
                      <a:pos x="180" y="19"/>
                    </a:cxn>
                    <a:cxn ang="0">
                      <a:pos x="188" y="26"/>
                    </a:cxn>
                    <a:cxn ang="0">
                      <a:pos x="162" y="49"/>
                    </a:cxn>
                    <a:cxn ang="0">
                      <a:pos x="150" y="38"/>
                    </a:cxn>
                    <a:cxn ang="0">
                      <a:pos x="154" y="26"/>
                    </a:cxn>
                    <a:cxn ang="0">
                      <a:pos x="165" y="34"/>
                    </a:cxn>
                    <a:cxn ang="0">
                      <a:pos x="135" y="61"/>
                    </a:cxn>
                    <a:cxn ang="0">
                      <a:pos x="128" y="45"/>
                    </a:cxn>
                    <a:cxn ang="0">
                      <a:pos x="131" y="34"/>
                    </a:cxn>
                    <a:cxn ang="0">
                      <a:pos x="139" y="42"/>
                    </a:cxn>
                    <a:cxn ang="0">
                      <a:pos x="113" y="68"/>
                    </a:cxn>
                    <a:cxn ang="0">
                      <a:pos x="105" y="53"/>
                    </a:cxn>
                    <a:cxn ang="0">
                      <a:pos x="105" y="42"/>
                    </a:cxn>
                    <a:cxn ang="0">
                      <a:pos x="116" y="49"/>
                    </a:cxn>
                    <a:cxn ang="0">
                      <a:pos x="86" y="76"/>
                    </a:cxn>
                    <a:cxn ang="0">
                      <a:pos x="79" y="61"/>
                    </a:cxn>
                    <a:cxn ang="0">
                      <a:pos x="83" y="49"/>
                    </a:cxn>
                    <a:cxn ang="0">
                      <a:pos x="90" y="57"/>
                    </a:cxn>
                    <a:cxn ang="0">
                      <a:pos x="64" y="83"/>
                    </a:cxn>
                    <a:cxn ang="0">
                      <a:pos x="52" y="68"/>
                    </a:cxn>
                    <a:cxn ang="0">
                      <a:pos x="56" y="57"/>
                    </a:cxn>
                    <a:cxn ang="0">
                      <a:pos x="64" y="64"/>
                    </a:cxn>
                    <a:cxn ang="0">
                      <a:pos x="37" y="91"/>
                    </a:cxn>
                    <a:cxn ang="0">
                      <a:pos x="30" y="76"/>
                    </a:cxn>
                    <a:cxn ang="0">
                      <a:pos x="34" y="64"/>
                    </a:cxn>
                    <a:cxn ang="0">
                      <a:pos x="41" y="72"/>
                    </a:cxn>
                    <a:cxn ang="0">
                      <a:pos x="15" y="99"/>
                    </a:cxn>
                    <a:cxn ang="0">
                      <a:pos x="7" y="83"/>
                    </a:cxn>
                    <a:cxn ang="0">
                      <a:pos x="7" y="72"/>
                    </a:cxn>
                    <a:cxn ang="0">
                      <a:pos x="19" y="80"/>
                    </a:cxn>
                  </a:cxnLst>
                  <a:rect l="0" t="0" r="r" b="b"/>
                  <a:pathLst>
                    <a:path w="237" h="99">
                      <a:moveTo>
                        <a:pt x="237" y="11"/>
                      </a:moveTo>
                      <a:lnTo>
                        <a:pt x="233" y="26"/>
                      </a:lnTo>
                      <a:lnTo>
                        <a:pt x="226" y="19"/>
                      </a:lnTo>
                      <a:lnTo>
                        <a:pt x="226" y="15"/>
                      </a:lnTo>
                      <a:lnTo>
                        <a:pt x="222" y="11"/>
                      </a:lnTo>
                      <a:lnTo>
                        <a:pt x="229" y="0"/>
                      </a:lnTo>
                      <a:lnTo>
                        <a:pt x="237" y="11"/>
                      </a:lnTo>
                      <a:lnTo>
                        <a:pt x="237" y="11"/>
                      </a:lnTo>
                      <a:close/>
                      <a:moveTo>
                        <a:pt x="214" y="19"/>
                      </a:moveTo>
                      <a:lnTo>
                        <a:pt x="211" y="34"/>
                      </a:lnTo>
                      <a:lnTo>
                        <a:pt x="203" y="26"/>
                      </a:lnTo>
                      <a:lnTo>
                        <a:pt x="199" y="23"/>
                      </a:lnTo>
                      <a:lnTo>
                        <a:pt x="195" y="19"/>
                      </a:lnTo>
                      <a:lnTo>
                        <a:pt x="203" y="7"/>
                      </a:lnTo>
                      <a:lnTo>
                        <a:pt x="214" y="19"/>
                      </a:lnTo>
                      <a:lnTo>
                        <a:pt x="214" y="19"/>
                      </a:lnTo>
                      <a:close/>
                      <a:moveTo>
                        <a:pt x="188" y="26"/>
                      </a:moveTo>
                      <a:lnTo>
                        <a:pt x="184" y="42"/>
                      </a:lnTo>
                      <a:lnTo>
                        <a:pt x="180" y="38"/>
                      </a:lnTo>
                      <a:lnTo>
                        <a:pt x="177" y="30"/>
                      </a:lnTo>
                      <a:lnTo>
                        <a:pt x="173" y="26"/>
                      </a:lnTo>
                      <a:lnTo>
                        <a:pt x="180" y="19"/>
                      </a:lnTo>
                      <a:lnTo>
                        <a:pt x="188" y="26"/>
                      </a:lnTo>
                      <a:lnTo>
                        <a:pt x="188" y="26"/>
                      </a:lnTo>
                      <a:close/>
                      <a:moveTo>
                        <a:pt x="165" y="34"/>
                      </a:moveTo>
                      <a:lnTo>
                        <a:pt x="162" y="49"/>
                      </a:lnTo>
                      <a:lnTo>
                        <a:pt x="154" y="45"/>
                      </a:lnTo>
                      <a:lnTo>
                        <a:pt x="150" y="38"/>
                      </a:lnTo>
                      <a:lnTo>
                        <a:pt x="147" y="34"/>
                      </a:lnTo>
                      <a:lnTo>
                        <a:pt x="154" y="26"/>
                      </a:lnTo>
                      <a:lnTo>
                        <a:pt x="165" y="34"/>
                      </a:lnTo>
                      <a:lnTo>
                        <a:pt x="165" y="34"/>
                      </a:lnTo>
                      <a:close/>
                      <a:moveTo>
                        <a:pt x="139" y="42"/>
                      </a:moveTo>
                      <a:lnTo>
                        <a:pt x="135" y="61"/>
                      </a:lnTo>
                      <a:lnTo>
                        <a:pt x="131" y="53"/>
                      </a:lnTo>
                      <a:lnTo>
                        <a:pt x="128" y="45"/>
                      </a:lnTo>
                      <a:lnTo>
                        <a:pt x="124" y="42"/>
                      </a:lnTo>
                      <a:lnTo>
                        <a:pt x="131" y="34"/>
                      </a:lnTo>
                      <a:lnTo>
                        <a:pt x="139" y="42"/>
                      </a:lnTo>
                      <a:lnTo>
                        <a:pt x="139" y="42"/>
                      </a:lnTo>
                      <a:close/>
                      <a:moveTo>
                        <a:pt x="116" y="49"/>
                      </a:moveTo>
                      <a:lnTo>
                        <a:pt x="113" y="68"/>
                      </a:lnTo>
                      <a:lnTo>
                        <a:pt x="105" y="61"/>
                      </a:lnTo>
                      <a:lnTo>
                        <a:pt x="105" y="53"/>
                      </a:lnTo>
                      <a:lnTo>
                        <a:pt x="98" y="49"/>
                      </a:lnTo>
                      <a:lnTo>
                        <a:pt x="105" y="42"/>
                      </a:lnTo>
                      <a:lnTo>
                        <a:pt x="116" y="49"/>
                      </a:lnTo>
                      <a:lnTo>
                        <a:pt x="116" y="49"/>
                      </a:lnTo>
                      <a:close/>
                      <a:moveTo>
                        <a:pt x="90" y="57"/>
                      </a:moveTo>
                      <a:lnTo>
                        <a:pt x="86" y="76"/>
                      </a:lnTo>
                      <a:lnTo>
                        <a:pt x="79" y="68"/>
                      </a:lnTo>
                      <a:lnTo>
                        <a:pt x="79" y="61"/>
                      </a:lnTo>
                      <a:lnTo>
                        <a:pt x="75" y="57"/>
                      </a:lnTo>
                      <a:lnTo>
                        <a:pt x="83" y="49"/>
                      </a:lnTo>
                      <a:lnTo>
                        <a:pt x="90" y="57"/>
                      </a:lnTo>
                      <a:lnTo>
                        <a:pt x="90" y="57"/>
                      </a:lnTo>
                      <a:close/>
                      <a:moveTo>
                        <a:pt x="64" y="64"/>
                      </a:moveTo>
                      <a:lnTo>
                        <a:pt x="64" y="83"/>
                      </a:lnTo>
                      <a:lnTo>
                        <a:pt x="56" y="76"/>
                      </a:lnTo>
                      <a:lnTo>
                        <a:pt x="52" y="68"/>
                      </a:lnTo>
                      <a:lnTo>
                        <a:pt x="49" y="64"/>
                      </a:lnTo>
                      <a:lnTo>
                        <a:pt x="56" y="57"/>
                      </a:lnTo>
                      <a:lnTo>
                        <a:pt x="64" y="64"/>
                      </a:lnTo>
                      <a:lnTo>
                        <a:pt x="64" y="64"/>
                      </a:lnTo>
                      <a:close/>
                      <a:moveTo>
                        <a:pt x="41" y="72"/>
                      </a:moveTo>
                      <a:lnTo>
                        <a:pt x="37" y="91"/>
                      </a:lnTo>
                      <a:lnTo>
                        <a:pt x="34" y="83"/>
                      </a:lnTo>
                      <a:lnTo>
                        <a:pt x="30" y="76"/>
                      </a:lnTo>
                      <a:lnTo>
                        <a:pt x="26" y="72"/>
                      </a:lnTo>
                      <a:lnTo>
                        <a:pt x="34" y="64"/>
                      </a:lnTo>
                      <a:lnTo>
                        <a:pt x="41" y="72"/>
                      </a:lnTo>
                      <a:lnTo>
                        <a:pt x="41" y="72"/>
                      </a:lnTo>
                      <a:close/>
                      <a:moveTo>
                        <a:pt x="19" y="80"/>
                      </a:moveTo>
                      <a:lnTo>
                        <a:pt x="15" y="99"/>
                      </a:lnTo>
                      <a:lnTo>
                        <a:pt x="7" y="91"/>
                      </a:lnTo>
                      <a:lnTo>
                        <a:pt x="7" y="83"/>
                      </a:lnTo>
                      <a:lnTo>
                        <a:pt x="0" y="80"/>
                      </a:lnTo>
                      <a:lnTo>
                        <a:pt x="7" y="72"/>
                      </a:lnTo>
                      <a:lnTo>
                        <a:pt x="19" y="80"/>
                      </a:lnTo>
                      <a:lnTo>
                        <a:pt x="19" y="80"/>
                      </a:lnTo>
                      <a:close/>
                    </a:path>
                  </a:pathLst>
                </a:custGeom>
                <a:solidFill>
                  <a:srgbClr val="E2E2BF"/>
                </a:solidFill>
                <a:ln w="9525">
                  <a:noFill/>
                  <a:round/>
                  <a:headEnd/>
                  <a:tailEnd/>
                </a:ln>
              </p:spPr>
              <p:txBody>
                <a:bodyPr/>
                <a:lstStyle/>
                <a:p>
                  <a:endParaRPr lang="en-US">
                    <a:solidFill>
                      <a:srgbClr val="FFFFFF"/>
                    </a:solidFill>
                  </a:endParaRPr>
                </a:p>
              </p:txBody>
            </p:sp>
            <p:sp>
              <p:nvSpPr>
                <p:cNvPr id="326" name="Freeform 378"/>
                <p:cNvSpPr>
                  <a:spLocks noChangeAspect="1" noEditPoints="1"/>
                </p:cNvSpPr>
                <p:nvPr/>
              </p:nvSpPr>
              <p:spPr bwMode="auto">
                <a:xfrm>
                  <a:off x="1214" y="3116"/>
                  <a:ext cx="237" cy="80"/>
                </a:xfrm>
                <a:custGeom>
                  <a:avLst/>
                  <a:gdLst/>
                  <a:ahLst/>
                  <a:cxnLst>
                    <a:cxn ang="0">
                      <a:pos x="218" y="0"/>
                    </a:cxn>
                    <a:cxn ang="0">
                      <a:pos x="226" y="11"/>
                    </a:cxn>
                    <a:cxn ang="0">
                      <a:pos x="237" y="7"/>
                    </a:cxn>
                    <a:cxn ang="0">
                      <a:pos x="230" y="0"/>
                    </a:cxn>
                    <a:cxn ang="0">
                      <a:pos x="218" y="0"/>
                    </a:cxn>
                    <a:cxn ang="0">
                      <a:pos x="218" y="0"/>
                    </a:cxn>
                    <a:cxn ang="0">
                      <a:pos x="192" y="11"/>
                    </a:cxn>
                    <a:cxn ang="0">
                      <a:pos x="200" y="19"/>
                    </a:cxn>
                    <a:cxn ang="0">
                      <a:pos x="215" y="15"/>
                    </a:cxn>
                    <a:cxn ang="0">
                      <a:pos x="203" y="7"/>
                    </a:cxn>
                    <a:cxn ang="0">
                      <a:pos x="192" y="11"/>
                    </a:cxn>
                    <a:cxn ang="0">
                      <a:pos x="192" y="11"/>
                    </a:cxn>
                    <a:cxn ang="0">
                      <a:pos x="169" y="19"/>
                    </a:cxn>
                    <a:cxn ang="0">
                      <a:pos x="177" y="26"/>
                    </a:cxn>
                    <a:cxn ang="0">
                      <a:pos x="188" y="23"/>
                    </a:cxn>
                    <a:cxn ang="0">
                      <a:pos x="181" y="15"/>
                    </a:cxn>
                    <a:cxn ang="0">
                      <a:pos x="169" y="19"/>
                    </a:cxn>
                    <a:cxn ang="0">
                      <a:pos x="169" y="19"/>
                    </a:cxn>
                    <a:cxn ang="0">
                      <a:pos x="143" y="26"/>
                    </a:cxn>
                    <a:cxn ang="0">
                      <a:pos x="151" y="34"/>
                    </a:cxn>
                    <a:cxn ang="0">
                      <a:pos x="166" y="30"/>
                    </a:cxn>
                    <a:cxn ang="0">
                      <a:pos x="154" y="23"/>
                    </a:cxn>
                    <a:cxn ang="0">
                      <a:pos x="143" y="26"/>
                    </a:cxn>
                    <a:cxn ang="0">
                      <a:pos x="143" y="26"/>
                    </a:cxn>
                    <a:cxn ang="0">
                      <a:pos x="120" y="34"/>
                    </a:cxn>
                    <a:cxn ang="0">
                      <a:pos x="128" y="42"/>
                    </a:cxn>
                    <a:cxn ang="0">
                      <a:pos x="139" y="38"/>
                    </a:cxn>
                    <a:cxn ang="0">
                      <a:pos x="132" y="30"/>
                    </a:cxn>
                    <a:cxn ang="0">
                      <a:pos x="120" y="34"/>
                    </a:cxn>
                    <a:cxn ang="0">
                      <a:pos x="120" y="34"/>
                    </a:cxn>
                    <a:cxn ang="0">
                      <a:pos x="94" y="42"/>
                    </a:cxn>
                    <a:cxn ang="0">
                      <a:pos x="105" y="49"/>
                    </a:cxn>
                    <a:cxn ang="0">
                      <a:pos x="117" y="45"/>
                    </a:cxn>
                    <a:cxn ang="0">
                      <a:pos x="105" y="38"/>
                    </a:cxn>
                    <a:cxn ang="0">
                      <a:pos x="94" y="42"/>
                    </a:cxn>
                    <a:cxn ang="0">
                      <a:pos x="94" y="42"/>
                    </a:cxn>
                    <a:cxn ang="0">
                      <a:pos x="72" y="49"/>
                    </a:cxn>
                    <a:cxn ang="0">
                      <a:pos x="79" y="57"/>
                    </a:cxn>
                    <a:cxn ang="0">
                      <a:pos x="90" y="53"/>
                    </a:cxn>
                    <a:cxn ang="0">
                      <a:pos x="83" y="45"/>
                    </a:cxn>
                    <a:cxn ang="0">
                      <a:pos x="72" y="49"/>
                    </a:cxn>
                    <a:cxn ang="0">
                      <a:pos x="72" y="49"/>
                    </a:cxn>
                    <a:cxn ang="0">
                      <a:pos x="45" y="57"/>
                    </a:cxn>
                    <a:cxn ang="0">
                      <a:pos x="56" y="64"/>
                    </a:cxn>
                    <a:cxn ang="0">
                      <a:pos x="68" y="61"/>
                    </a:cxn>
                    <a:cxn ang="0">
                      <a:pos x="56" y="53"/>
                    </a:cxn>
                    <a:cxn ang="0">
                      <a:pos x="45" y="57"/>
                    </a:cxn>
                    <a:cxn ang="0">
                      <a:pos x="45" y="57"/>
                    </a:cxn>
                    <a:cxn ang="0">
                      <a:pos x="23" y="64"/>
                    </a:cxn>
                    <a:cxn ang="0">
                      <a:pos x="30" y="72"/>
                    </a:cxn>
                    <a:cxn ang="0">
                      <a:pos x="41" y="68"/>
                    </a:cxn>
                    <a:cxn ang="0">
                      <a:pos x="34" y="61"/>
                    </a:cxn>
                    <a:cxn ang="0">
                      <a:pos x="23" y="64"/>
                    </a:cxn>
                    <a:cxn ang="0">
                      <a:pos x="23" y="64"/>
                    </a:cxn>
                    <a:cxn ang="0">
                      <a:pos x="0" y="72"/>
                    </a:cxn>
                    <a:cxn ang="0">
                      <a:pos x="8" y="80"/>
                    </a:cxn>
                    <a:cxn ang="0">
                      <a:pos x="19" y="76"/>
                    </a:cxn>
                    <a:cxn ang="0">
                      <a:pos x="8" y="68"/>
                    </a:cxn>
                    <a:cxn ang="0">
                      <a:pos x="0" y="72"/>
                    </a:cxn>
                    <a:cxn ang="0">
                      <a:pos x="0" y="72"/>
                    </a:cxn>
                  </a:cxnLst>
                  <a:rect l="0" t="0" r="r" b="b"/>
                  <a:pathLst>
                    <a:path w="237" h="80">
                      <a:moveTo>
                        <a:pt x="218" y="0"/>
                      </a:moveTo>
                      <a:lnTo>
                        <a:pt x="226" y="11"/>
                      </a:lnTo>
                      <a:lnTo>
                        <a:pt x="237" y="7"/>
                      </a:lnTo>
                      <a:lnTo>
                        <a:pt x="230" y="0"/>
                      </a:lnTo>
                      <a:lnTo>
                        <a:pt x="218" y="0"/>
                      </a:lnTo>
                      <a:lnTo>
                        <a:pt x="218" y="0"/>
                      </a:lnTo>
                      <a:close/>
                      <a:moveTo>
                        <a:pt x="192" y="11"/>
                      </a:moveTo>
                      <a:lnTo>
                        <a:pt x="200" y="19"/>
                      </a:lnTo>
                      <a:lnTo>
                        <a:pt x="215" y="15"/>
                      </a:lnTo>
                      <a:lnTo>
                        <a:pt x="203" y="7"/>
                      </a:lnTo>
                      <a:lnTo>
                        <a:pt x="192" y="11"/>
                      </a:lnTo>
                      <a:lnTo>
                        <a:pt x="192" y="11"/>
                      </a:lnTo>
                      <a:close/>
                      <a:moveTo>
                        <a:pt x="169" y="19"/>
                      </a:moveTo>
                      <a:lnTo>
                        <a:pt x="177" y="26"/>
                      </a:lnTo>
                      <a:lnTo>
                        <a:pt x="188" y="23"/>
                      </a:lnTo>
                      <a:lnTo>
                        <a:pt x="181" y="15"/>
                      </a:lnTo>
                      <a:lnTo>
                        <a:pt x="169" y="19"/>
                      </a:lnTo>
                      <a:lnTo>
                        <a:pt x="169" y="19"/>
                      </a:lnTo>
                      <a:close/>
                      <a:moveTo>
                        <a:pt x="143" y="26"/>
                      </a:moveTo>
                      <a:lnTo>
                        <a:pt x="151" y="34"/>
                      </a:lnTo>
                      <a:lnTo>
                        <a:pt x="166" y="30"/>
                      </a:lnTo>
                      <a:lnTo>
                        <a:pt x="154" y="23"/>
                      </a:lnTo>
                      <a:lnTo>
                        <a:pt x="143" y="26"/>
                      </a:lnTo>
                      <a:lnTo>
                        <a:pt x="143" y="26"/>
                      </a:lnTo>
                      <a:close/>
                      <a:moveTo>
                        <a:pt x="120" y="34"/>
                      </a:moveTo>
                      <a:lnTo>
                        <a:pt x="128" y="42"/>
                      </a:lnTo>
                      <a:lnTo>
                        <a:pt x="139" y="38"/>
                      </a:lnTo>
                      <a:lnTo>
                        <a:pt x="132" y="30"/>
                      </a:lnTo>
                      <a:lnTo>
                        <a:pt x="120" y="34"/>
                      </a:lnTo>
                      <a:lnTo>
                        <a:pt x="120" y="34"/>
                      </a:lnTo>
                      <a:close/>
                      <a:moveTo>
                        <a:pt x="94" y="42"/>
                      </a:moveTo>
                      <a:lnTo>
                        <a:pt x="105" y="49"/>
                      </a:lnTo>
                      <a:lnTo>
                        <a:pt x="117" y="45"/>
                      </a:lnTo>
                      <a:lnTo>
                        <a:pt x="105" y="38"/>
                      </a:lnTo>
                      <a:lnTo>
                        <a:pt x="94" y="42"/>
                      </a:lnTo>
                      <a:lnTo>
                        <a:pt x="94" y="42"/>
                      </a:lnTo>
                      <a:close/>
                      <a:moveTo>
                        <a:pt x="72" y="49"/>
                      </a:moveTo>
                      <a:lnTo>
                        <a:pt x="79" y="57"/>
                      </a:lnTo>
                      <a:lnTo>
                        <a:pt x="90" y="53"/>
                      </a:lnTo>
                      <a:lnTo>
                        <a:pt x="83" y="45"/>
                      </a:lnTo>
                      <a:lnTo>
                        <a:pt x="72" y="49"/>
                      </a:lnTo>
                      <a:lnTo>
                        <a:pt x="72" y="49"/>
                      </a:lnTo>
                      <a:close/>
                      <a:moveTo>
                        <a:pt x="45" y="57"/>
                      </a:moveTo>
                      <a:lnTo>
                        <a:pt x="56" y="64"/>
                      </a:lnTo>
                      <a:lnTo>
                        <a:pt x="68" y="61"/>
                      </a:lnTo>
                      <a:lnTo>
                        <a:pt x="56" y="53"/>
                      </a:lnTo>
                      <a:lnTo>
                        <a:pt x="45" y="57"/>
                      </a:lnTo>
                      <a:lnTo>
                        <a:pt x="45" y="57"/>
                      </a:lnTo>
                      <a:close/>
                      <a:moveTo>
                        <a:pt x="23" y="64"/>
                      </a:moveTo>
                      <a:lnTo>
                        <a:pt x="30" y="72"/>
                      </a:lnTo>
                      <a:lnTo>
                        <a:pt x="41" y="68"/>
                      </a:lnTo>
                      <a:lnTo>
                        <a:pt x="34" y="61"/>
                      </a:lnTo>
                      <a:lnTo>
                        <a:pt x="23" y="64"/>
                      </a:lnTo>
                      <a:lnTo>
                        <a:pt x="23" y="64"/>
                      </a:lnTo>
                      <a:close/>
                      <a:moveTo>
                        <a:pt x="0" y="72"/>
                      </a:moveTo>
                      <a:lnTo>
                        <a:pt x="8" y="80"/>
                      </a:lnTo>
                      <a:lnTo>
                        <a:pt x="19" y="76"/>
                      </a:lnTo>
                      <a:lnTo>
                        <a:pt x="8" y="68"/>
                      </a:lnTo>
                      <a:lnTo>
                        <a:pt x="0" y="72"/>
                      </a:lnTo>
                      <a:lnTo>
                        <a:pt x="0" y="72"/>
                      </a:lnTo>
                      <a:close/>
                    </a:path>
                  </a:pathLst>
                </a:custGeom>
                <a:solidFill>
                  <a:srgbClr val="FCFCD8"/>
                </a:solidFill>
                <a:ln w="9525">
                  <a:noFill/>
                  <a:round/>
                  <a:headEnd/>
                  <a:tailEnd/>
                </a:ln>
              </p:spPr>
              <p:txBody>
                <a:bodyPr/>
                <a:lstStyle/>
                <a:p>
                  <a:endParaRPr lang="en-US">
                    <a:solidFill>
                      <a:srgbClr val="FFFFFF"/>
                    </a:solidFill>
                  </a:endParaRPr>
                </a:p>
              </p:txBody>
            </p:sp>
            <p:sp>
              <p:nvSpPr>
                <p:cNvPr id="327" name="Freeform 379"/>
                <p:cNvSpPr>
                  <a:spLocks noChangeAspect="1"/>
                </p:cNvSpPr>
                <p:nvPr/>
              </p:nvSpPr>
              <p:spPr bwMode="auto">
                <a:xfrm>
                  <a:off x="1154" y="3192"/>
                  <a:ext cx="60" cy="38"/>
                </a:xfrm>
                <a:custGeom>
                  <a:avLst/>
                  <a:gdLst/>
                  <a:ahLst/>
                  <a:cxnLst>
                    <a:cxn ang="0">
                      <a:pos x="0" y="23"/>
                    </a:cxn>
                    <a:cxn ang="0">
                      <a:pos x="7" y="11"/>
                    </a:cxn>
                    <a:cxn ang="0">
                      <a:pos x="45" y="0"/>
                    </a:cxn>
                    <a:cxn ang="0">
                      <a:pos x="56" y="11"/>
                    </a:cxn>
                    <a:cxn ang="0">
                      <a:pos x="60" y="26"/>
                    </a:cxn>
                    <a:cxn ang="0">
                      <a:pos x="15" y="38"/>
                    </a:cxn>
                    <a:cxn ang="0">
                      <a:pos x="0" y="23"/>
                    </a:cxn>
                  </a:cxnLst>
                  <a:rect l="0" t="0" r="r" b="b"/>
                  <a:pathLst>
                    <a:path w="60" h="38">
                      <a:moveTo>
                        <a:pt x="0" y="23"/>
                      </a:moveTo>
                      <a:lnTo>
                        <a:pt x="7" y="11"/>
                      </a:lnTo>
                      <a:lnTo>
                        <a:pt x="45" y="0"/>
                      </a:lnTo>
                      <a:lnTo>
                        <a:pt x="56" y="11"/>
                      </a:lnTo>
                      <a:lnTo>
                        <a:pt x="60" y="26"/>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328" name="Freeform 380"/>
                <p:cNvSpPr>
                  <a:spLocks noChangeAspect="1"/>
                </p:cNvSpPr>
                <p:nvPr/>
              </p:nvSpPr>
              <p:spPr bwMode="auto">
                <a:xfrm>
                  <a:off x="1154" y="3203"/>
                  <a:ext cx="11" cy="12"/>
                </a:xfrm>
                <a:custGeom>
                  <a:avLst/>
                  <a:gdLst/>
                  <a:ahLst/>
                  <a:cxnLst>
                    <a:cxn ang="0">
                      <a:pos x="7" y="0"/>
                    </a:cxn>
                    <a:cxn ang="0">
                      <a:pos x="7" y="0"/>
                    </a:cxn>
                    <a:cxn ang="0">
                      <a:pos x="0" y="12"/>
                    </a:cxn>
                    <a:cxn ang="0">
                      <a:pos x="0" y="12"/>
                    </a:cxn>
                    <a:cxn ang="0">
                      <a:pos x="11" y="0"/>
                    </a:cxn>
                    <a:cxn ang="0">
                      <a:pos x="11" y="0"/>
                    </a:cxn>
                    <a:cxn ang="0">
                      <a:pos x="11" y="0"/>
                    </a:cxn>
                    <a:cxn ang="0">
                      <a:pos x="11" y="0"/>
                    </a:cxn>
                    <a:cxn ang="0">
                      <a:pos x="11" y="0"/>
                    </a:cxn>
                    <a:cxn ang="0">
                      <a:pos x="7" y="0"/>
                    </a:cxn>
                    <a:cxn ang="0">
                      <a:pos x="7" y="0"/>
                    </a:cxn>
                    <a:cxn ang="0">
                      <a:pos x="7" y="0"/>
                    </a:cxn>
                  </a:cxnLst>
                  <a:rect l="0" t="0" r="r" b="b"/>
                  <a:pathLst>
                    <a:path w="11" h="12">
                      <a:moveTo>
                        <a:pt x="7" y="0"/>
                      </a:moveTo>
                      <a:lnTo>
                        <a:pt x="7" y="0"/>
                      </a:lnTo>
                      <a:lnTo>
                        <a:pt x="0" y="12"/>
                      </a:lnTo>
                      <a:lnTo>
                        <a:pt x="0" y="12"/>
                      </a:lnTo>
                      <a:lnTo>
                        <a:pt x="11" y="0"/>
                      </a:lnTo>
                      <a:lnTo>
                        <a:pt x="11" y="0"/>
                      </a:lnTo>
                      <a:lnTo>
                        <a:pt x="11" y="0"/>
                      </a:lnTo>
                      <a:lnTo>
                        <a:pt x="11" y="0"/>
                      </a:lnTo>
                      <a:lnTo>
                        <a:pt x="11"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329" name="Freeform 381"/>
                <p:cNvSpPr>
                  <a:spLocks noChangeAspect="1"/>
                </p:cNvSpPr>
                <p:nvPr/>
              </p:nvSpPr>
              <p:spPr bwMode="auto">
                <a:xfrm>
                  <a:off x="1161" y="3192"/>
                  <a:ext cx="38" cy="11"/>
                </a:xfrm>
                <a:custGeom>
                  <a:avLst/>
                  <a:gdLst/>
                  <a:ahLst/>
                  <a:cxnLst>
                    <a:cxn ang="0">
                      <a:pos x="38" y="0"/>
                    </a:cxn>
                    <a:cxn ang="0">
                      <a:pos x="38" y="0"/>
                    </a:cxn>
                    <a:cxn ang="0">
                      <a:pos x="0" y="11"/>
                    </a:cxn>
                    <a:cxn ang="0">
                      <a:pos x="0" y="11"/>
                    </a:cxn>
                    <a:cxn ang="0">
                      <a:pos x="38" y="0"/>
                    </a:cxn>
                    <a:cxn ang="0">
                      <a:pos x="38" y="0"/>
                    </a:cxn>
                    <a:cxn ang="0">
                      <a:pos x="38" y="0"/>
                    </a:cxn>
                    <a:cxn ang="0">
                      <a:pos x="38" y="0"/>
                    </a:cxn>
                    <a:cxn ang="0">
                      <a:pos x="38" y="0"/>
                    </a:cxn>
                    <a:cxn ang="0">
                      <a:pos x="38" y="0"/>
                    </a:cxn>
                    <a:cxn ang="0">
                      <a:pos x="38" y="0"/>
                    </a:cxn>
                    <a:cxn ang="0">
                      <a:pos x="38" y="0"/>
                    </a:cxn>
                  </a:cxnLst>
                  <a:rect l="0" t="0" r="r" b="b"/>
                  <a:pathLst>
                    <a:path w="38" h="11">
                      <a:moveTo>
                        <a:pt x="38" y="0"/>
                      </a:moveTo>
                      <a:lnTo>
                        <a:pt x="38" y="0"/>
                      </a:lnTo>
                      <a:lnTo>
                        <a:pt x="0" y="11"/>
                      </a:lnTo>
                      <a:lnTo>
                        <a:pt x="0" y="11"/>
                      </a:lnTo>
                      <a:lnTo>
                        <a:pt x="38" y="0"/>
                      </a:lnTo>
                      <a:lnTo>
                        <a:pt x="38" y="0"/>
                      </a:lnTo>
                      <a:lnTo>
                        <a:pt x="38" y="0"/>
                      </a:lnTo>
                      <a:lnTo>
                        <a:pt x="38" y="0"/>
                      </a:lnTo>
                      <a:lnTo>
                        <a:pt x="38" y="0"/>
                      </a:lnTo>
                      <a:lnTo>
                        <a:pt x="38" y="0"/>
                      </a:lnTo>
                      <a:lnTo>
                        <a:pt x="38" y="0"/>
                      </a:lnTo>
                      <a:lnTo>
                        <a:pt x="38" y="0"/>
                      </a:lnTo>
                      <a:close/>
                    </a:path>
                  </a:pathLst>
                </a:custGeom>
                <a:solidFill>
                  <a:srgbClr val="000000"/>
                </a:solidFill>
                <a:ln w="9525">
                  <a:noFill/>
                  <a:round/>
                  <a:headEnd/>
                  <a:tailEnd/>
                </a:ln>
              </p:spPr>
              <p:txBody>
                <a:bodyPr/>
                <a:lstStyle/>
                <a:p>
                  <a:endParaRPr lang="en-US">
                    <a:solidFill>
                      <a:srgbClr val="FFFFFF"/>
                    </a:solidFill>
                  </a:endParaRPr>
                </a:p>
              </p:txBody>
            </p:sp>
            <p:sp>
              <p:nvSpPr>
                <p:cNvPr id="330" name="Freeform 382"/>
                <p:cNvSpPr>
                  <a:spLocks noChangeAspect="1"/>
                </p:cNvSpPr>
                <p:nvPr/>
              </p:nvSpPr>
              <p:spPr bwMode="auto">
                <a:xfrm>
                  <a:off x="1199" y="3192"/>
                  <a:ext cx="11" cy="7"/>
                </a:xfrm>
                <a:custGeom>
                  <a:avLst/>
                  <a:gdLst/>
                  <a:ahLst/>
                  <a:cxnLst>
                    <a:cxn ang="0">
                      <a:pos x="11" y="7"/>
                    </a:cxn>
                    <a:cxn ang="0">
                      <a:pos x="11" y="7"/>
                    </a:cxn>
                    <a:cxn ang="0">
                      <a:pos x="0" y="0"/>
                    </a:cxn>
                    <a:cxn ang="0">
                      <a:pos x="0" y="4"/>
                    </a:cxn>
                    <a:cxn ang="0">
                      <a:pos x="8" y="7"/>
                    </a:cxn>
                    <a:cxn ang="0">
                      <a:pos x="8" y="7"/>
                    </a:cxn>
                    <a:cxn ang="0">
                      <a:pos x="8" y="7"/>
                    </a:cxn>
                    <a:cxn ang="0">
                      <a:pos x="11" y="7"/>
                    </a:cxn>
                    <a:cxn ang="0">
                      <a:pos x="11" y="7"/>
                    </a:cxn>
                    <a:cxn ang="0">
                      <a:pos x="11" y="7"/>
                    </a:cxn>
                    <a:cxn ang="0">
                      <a:pos x="11" y="7"/>
                    </a:cxn>
                    <a:cxn ang="0">
                      <a:pos x="11" y="7"/>
                    </a:cxn>
                  </a:cxnLst>
                  <a:rect l="0" t="0" r="r" b="b"/>
                  <a:pathLst>
                    <a:path w="11" h="7">
                      <a:moveTo>
                        <a:pt x="11" y="7"/>
                      </a:moveTo>
                      <a:lnTo>
                        <a:pt x="11" y="7"/>
                      </a:lnTo>
                      <a:lnTo>
                        <a:pt x="0" y="0"/>
                      </a:lnTo>
                      <a:lnTo>
                        <a:pt x="0" y="4"/>
                      </a:lnTo>
                      <a:lnTo>
                        <a:pt x="8" y="7"/>
                      </a:lnTo>
                      <a:lnTo>
                        <a:pt x="8" y="7"/>
                      </a:lnTo>
                      <a:lnTo>
                        <a:pt x="8"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331" name="Freeform 383"/>
                <p:cNvSpPr>
                  <a:spLocks noChangeAspect="1"/>
                </p:cNvSpPr>
                <p:nvPr/>
              </p:nvSpPr>
              <p:spPr bwMode="auto">
                <a:xfrm>
                  <a:off x="1207" y="3199"/>
                  <a:ext cx="7" cy="19"/>
                </a:xfrm>
                <a:custGeom>
                  <a:avLst/>
                  <a:gdLst/>
                  <a:ahLst/>
                  <a:cxnLst>
                    <a:cxn ang="0">
                      <a:pos x="7" y="19"/>
                    </a:cxn>
                    <a:cxn ang="0">
                      <a:pos x="7" y="16"/>
                    </a:cxn>
                    <a:cxn ang="0">
                      <a:pos x="3" y="0"/>
                    </a:cxn>
                    <a:cxn ang="0">
                      <a:pos x="0" y="4"/>
                    </a:cxn>
                    <a:cxn ang="0">
                      <a:pos x="7" y="19"/>
                    </a:cxn>
                    <a:cxn ang="0">
                      <a:pos x="7" y="16"/>
                    </a:cxn>
                    <a:cxn ang="0">
                      <a:pos x="7" y="19"/>
                    </a:cxn>
                    <a:cxn ang="0">
                      <a:pos x="7" y="19"/>
                    </a:cxn>
                    <a:cxn ang="0">
                      <a:pos x="7" y="19"/>
                    </a:cxn>
                    <a:cxn ang="0">
                      <a:pos x="7" y="19"/>
                    </a:cxn>
                    <a:cxn ang="0">
                      <a:pos x="7" y="16"/>
                    </a:cxn>
                    <a:cxn ang="0">
                      <a:pos x="7" y="19"/>
                    </a:cxn>
                  </a:cxnLst>
                  <a:rect l="0" t="0" r="r" b="b"/>
                  <a:pathLst>
                    <a:path w="7" h="19">
                      <a:moveTo>
                        <a:pt x="7" y="19"/>
                      </a:moveTo>
                      <a:lnTo>
                        <a:pt x="7" y="16"/>
                      </a:lnTo>
                      <a:lnTo>
                        <a:pt x="3" y="0"/>
                      </a:lnTo>
                      <a:lnTo>
                        <a:pt x="0" y="4"/>
                      </a:lnTo>
                      <a:lnTo>
                        <a:pt x="7" y="19"/>
                      </a:lnTo>
                      <a:lnTo>
                        <a:pt x="7" y="16"/>
                      </a:lnTo>
                      <a:lnTo>
                        <a:pt x="7" y="19"/>
                      </a:lnTo>
                      <a:lnTo>
                        <a:pt x="7" y="19"/>
                      </a:lnTo>
                      <a:lnTo>
                        <a:pt x="7" y="19"/>
                      </a:lnTo>
                      <a:lnTo>
                        <a:pt x="7" y="19"/>
                      </a:lnTo>
                      <a:lnTo>
                        <a:pt x="7" y="16"/>
                      </a:lnTo>
                      <a:lnTo>
                        <a:pt x="7" y="19"/>
                      </a:lnTo>
                      <a:close/>
                    </a:path>
                  </a:pathLst>
                </a:custGeom>
                <a:solidFill>
                  <a:srgbClr val="000000"/>
                </a:solidFill>
                <a:ln w="9525">
                  <a:noFill/>
                  <a:round/>
                  <a:headEnd/>
                  <a:tailEnd/>
                </a:ln>
              </p:spPr>
              <p:txBody>
                <a:bodyPr/>
                <a:lstStyle/>
                <a:p>
                  <a:endParaRPr lang="en-US">
                    <a:solidFill>
                      <a:srgbClr val="FFFFFF"/>
                    </a:solidFill>
                  </a:endParaRPr>
                </a:p>
              </p:txBody>
            </p:sp>
            <p:sp>
              <p:nvSpPr>
                <p:cNvPr id="332" name="Freeform 384"/>
                <p:cNvSpPr>
                  <a:spLocks noChangeAspect="1"/>
                </p:cNvSpPr>
                <p:nvPr/>
              </p:nvSpPr>
              <p:spPr bwMode="auto">
                <a:xfrm>
                  <a:off x="1169" y="3215"/>
                  <a:ext cx="45" cy="15"/>
                </a:xfrm>
                <a:custGeom>
                  <a:avLst/>
                  <a:gdLst/>
                  <a:ahLst/>
                  <a:cxnLst>
                    <a:cxn ang="0">
                      <a:pos x="0" y="15"/>
                    </a:cxn>
                    <a:cxn ang="0">
                      <a:pos x="0" y="15"/>
                    </a:cxn>
                    <a:cxn ang="0">
                      <a:pos x="45" y="3"/>
                    </a:cxn>
                    <a:cxn ang="0">
                      <a:pos x="45" y="0"/>
                    </a:cxn>
                    <a:cxn ang="0">
                      <a:pos x="0" y="15"/>
                    </a:cxn>
                    <a:cxn ang="0">
                      <a:pos x="0" y="15"/>
                    </a:cxn>
                    <a:cxn ang="0">
                      <a:pos x="0" y="15"/>
                    </a:cxn>
                    <a:cxn ang="0">
                      <a:pos x="0" y="15"/>
                    </a:cxn>
                    <a:cxn ang="0">
                      <a:pos x="0" y="15"/>
                    </a:cxn>
                    <a:cxn ang="0">
                      <a:pos x="0" y="15"/>
                    </a:cxn>
                    <a:cxn ang="0">
                      <a:pos x="0" y="15"/>
                    </a:cxn>
                    <a:cxn ang="0">
                      <a:pos x="0" y="15"/>
                    </a:cxn>
                  </a:cxnLst>
                  <a:rect l="0" t="0" r="r" b="b"/>
                  <a:pathLst>
                    <a:path w="45" h="15">
                      <a:moveTo>
                        <a:pt x="0" y="15"/>
                      </a:moveTo>
                      <a:lnTo>
                        <a:pt x="0" y="15"/>
                      </a:lnTo>
                      <a:lnTo>
                        <a:pt x="45" y="3"/>
                      </a:lnTo>
                      <a:lnTo>
                        <a:pt x="45" y="0"/>
                      </a:lnTo>
                      <a:lnTo>
                        <a:pt x="0" y="15"/>
                      </a:lnTo>
                      <a:lnTo>
                        <a:pt x="0" y="15"/>
                      </a:lnTo>
                      <a:lnTo>
                        <a:pt x="0" y="15"/>
                      </a:lnTo>
                      <a:lnTo>
                        <a:pt x="0" y="15"/>
                      </a:lnTo>
                      <a:lnTo>
                        <a:pt x="0" y="15"/>
                      </a:lnTo>
                      <a:lnTo>
                        <a:pt x="0" y="15"/>
                      </a:lnTo>
                      <a:lnTo>
                        <a:pt x="0" y="15"/>
                      </a:lnTo>
                      <a:lnTo>
                        <a:pt x="0" y="15"/>
                      </a:lnTo>
                      <a:close/>
                    </a:path>
                  </a:pathLst>
                </a:custGeom>
                <a:solidFill>
                  <a:srgbClr val="000000"/>
                </a:solidFill>
                <a:ln w="9525">
                  <a:noFill/>
                  <a:round/>
                  <a:headEnd/>
                  <a:tailEnd/>
                </a:ln>
              </p:spPr>
              <p:txBody>
                <a:bodyPr/>
                <a:lstStyle/>
                <a:p>
                  <a:endParaRPr lang="en-US">
                    <a:solidFill>
                      <a:srgbClr val="FFFFFF"/>
                    </a:solidFill>
                  </a:endParaRPr>
                </a:p>
              </p:txBody>
            </p:sp>
            <p:sp>
              <p:nvSpPr>
                <p:cNvPr id="333" name="Freeform 385"/>
                <p:cNvSpPr>
                  <a:spLocks noChangeAspect="1"/>
                </p:cNvSpPr>
                <p:nvPr/>
              </p:nvSpPr>
              <p:spPr bwMode="auto">
                <a:xfrm>
                  <a:off x="1154" y="3215"/>
                  <a:ext cx="15" cy="15"/>
                </a:xfrm>
                <a:custGeom>
                  <a:avLst/>
                  <a:gdLst/>
                  <a:ahLst/>
                  <a:cxnLst>
                    <a:cxn ang="0">
                      <a:pos x="0" y="0"/>
                    </a:cxn>
                    <a:cxn ang="0">
                      <a:pos x="0" y="0"/>
                    </a:cxn>
                    <a:cxn ang="0">
                      <a:pos x="15" y="15"/>
                    </a:cxn>
                    <a:cxn ang="0">
                      <a:pos x="15" y="15"/>
                    </a:cxn>
                    <a:cxn ang="0">
                      <a:pos x="0" y="0"/>
                    </a:cxn>
                    <a:cxn ang="0">
                      <a:pos x="0" y="0"/>
                    </a:cxn>
                    <a:cxn ang="0">
                      <a:pos x="0" y="0"/>
                    </a:cxn>
                    <a:cxn ang="0">
                      <a:pos x="0" y="0"/>
                    </a:cxn>
                    <a:cxn ang="0">
                      <a:pos x="0" y="0"/>
                    </a:cxn>
                    <a:cxn ang="0">
                      <a:pos x="0" y="0"/>
                    </a:cxn>
                    <a:cxn ang="0">
                      <a:pos x="0" y="0"/>
                    </a:cxn>
                    <a:cxn ang="0">
                      <a:pos x="0" y="0"/>
                    </a:cxn>
                  </a:cxnLst>
                  <a:rect l="0" t="0" r="r" b="b"/>
                  <a:pathLst>
                    <a:path w="15" h="15">
                      <a:moveTo>
                        <a:pt x="0" y="0"/>
                      </a:moveTo>
                      <a:lnTo>
                        <a:pt x="0" y="0"/>
                      </a:lnTo>
                      <a:lnTo>
                        <a:pt x="15" y="15"/>
                      </a:lnTo>
                      <a:lnTo>
                        <a:pt x="15"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34" name="Freeform 386"/>
                <p:cNvSpPr>
                  <a:spLocks noChangeAspect="1"/>
                </p:cNvSpPr>
                <p:nvPr/>
              </p:nvSpPr>
              <p:spPr bwMode="auto">
                <a:xfrm>
                  <a:off x="1165" y="3192"/>
                  <a:ext cx="42" cy="19"/>
                </a:xfrm>
                <a:custGeom>
                  <a:avLst/>
                  <a:gdLst/>
                  <a:ahLst/>
                  <a:cxnLst>
                    <a:cxn ang="0">
                      <a:pos x="0" y="11"/>
                    </a:cxn>
                    <a:cxn ang="0">
                      <a:pos x="8" y="19"/>
                    </a:cxn>
                    <a:cxn ang="0">
                      <a:pos x="42" y="11"/>
                    </a:cxn>
                    <a:cxn ang="0">
                      <a:pos x="34" y="0"/>
                    </a:cxn>
                    <a:cxn ang="0">
                      <a:pos x="0" y="11"/>
                    </a:cxn>
                  </a:cxnLst>
                  <a:rect l="0" t="0" r="r" b="b"/>
                  <a:pathLst>
                    <a:path w="42" h="19">
                      <a:moveTo>
                        <a:pt x="0" y="11"/>
                      </a:moveTo>
                      <a:lnTo>
                        <a:pt x="8" y="19"/>
                      </a:lnTo>
                      <a:lnTo>
                        <a:pt x="42" y="11"/>
                      </a:lnTo>
                      <a:lnTo>
                        <a:pt x="34"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335" name="Freeform 387"/>
                <p:cNvSpPr>
                  <a:spLocks noChangeAspect="1"/>
                </p:cNvSpPr>
                <p:nvPr/>
              </p:nvSpPr>
              <p:spPr bwMode="auto">
                <a:xfrm>
                  <a:off x="1154" y="3203"/>
                  <a:ext cx="19" cy="27"/>
                </a:xfrm>
                <a:custGeom>
                  <a:avLst/>
                  <a:gdLst/>
                  <a:ahLst/>
                  <a:cxnLst>
                    <a:cxn ang="0">
                      <a:pos x="0" y="12"/>
                    </a:cxn>
                    <a:cxn ang="0">
                      <a:pos x="11" y="0"/>
                    </a:cxn>
                    <a:cxn ang="0">
                      <a:pos x="19" y="12"/>
                    </a:cxn>
                    <a:cxn ang="0">
                      <a:pos x="15" y="27"/>
                    </a:cxn>
                    <a:cxn ang="0">
                      <a:pos x="0" y="12"/>
                    </a:cxn>
                  </a:cxnLst>
                  <a:rect l="0" t="0" r="r" b="b"/>
                  <a:pathLst>
                    <a:path w="19" h="27">
                      <a:moveTo>
                        <a:pt x="0" y="12"/>
                      </a:moveTo>
                      <a:lnTo>
                        <a:pt x="11" y="0"/>
                      </a:lnTo>
                      <a:lnTo>
                        <a:pt x="19" y="12"/>
                      </a:lnTo>
                      <a:lnTo>
                        <a:pt x="15"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336" name="Freeform 388"/>
                <p:cNvSpPr>
                  <a:spLocks noChangeAspect="1"/>
                </p:cNvSpPr>
                <p:nvPr/>
              </p:nvSpPr>
              <p:spPr bwMode="auto">
                <a:xfrm>
                  <a:off x="1447" y="3089"/>
                  <a:ext cx="83" cy="46"/>
                </a:xfrm>
                <a:custGeom>
                  <a:avLst/>
                  <a:gdLst/>
                  <a:ahLst/>
                  <a:cxnLst>
                    <a:cxn ang="0">
                      <a:pos x="8" y="19"/>
                    </a:cxn>
                    <a:cxn ang="0">
                      <a:pos x="68" y="0"/>
                    </a:cxn>
                    <a:cxn ang="0">
                      <a:pos x="76" y="12"/>
                    </a:cxn>
                    <a:cxn ang="0">
                      <a:pos x="83" y="27"/>
                    </a:cxn>
                    <a:cxn ang="0">
                      <a:pos x="15" y="46"/>
                    </a:cxn>
                    <a:cxn ang="0">
                      <a:pos x="8" y="38"/>
                    </a:cxn>
                    <a:cxn ang="0">
                      <a:pos x="4" y="34"/>
                    </a:cxn>
                    <a:cxn ang="0">
                      <a:pos x="0" y="31"/>
                    </a:cxn>
                    <a:cxn ang="0">
                      <a:pos x="8" y="19"/>
                    </a:cxn>
                  </a:cxnLst>
                  <a:rect l="0" t="0" r="r" b="b"/>
                  <a:pathLst>
                    <a:path w="83" h="46">
                      <a:moveTo>
                        <a:pt x="8" y="19"/>
                      </a:moveTo>
                      <a:lnTo>
                        <a:pt x="68" y="0"/>
                      </a:lnTo>
                      <a:lnTo>
                        <a:pt x="76" y="12"/>
                      </a:lnTo>
                      <a:lnTo>
                        <a:pt x="83" y="27"/>
                      </a:lnTo>
                      <a:lnTo>
                        <a:pt x="15" y="46"/>
                      </a:lnTo>
                      <a:lnTo>
                        <a:pt x="8" y="38"/>
                      </a:lnTo>
                      <a:lnTo>
                        <a:pt x="4" y="34"/>
                      </a:lnTo>
                      <a:lnTo>
                        <a:pt x="0" y="31"/>
                      </a:lnTo>
                      <a:lnTo>
                        <a:pt x="8" y="19"/>
                      </a:lnTo>
                      <a:close/>
                    </a:path>
                  </a:pathLst>
                </a:custGeom>
                <a:solidFill>
                  <a:srgbClr val="BFBFBF"/>
                </a:solidFill>
                <a:ln w="9525">
                  <a:noFill/>
                  <a:round/>
                  <a:headEnd/>
                  <a:tailEnd/>
                </a:ln>
              </p:spPr>
              <p:txBody>
                <a:bodyPr/>
                <a:lstStyle/>
                <a:p>
                  <a:endParaRPr lang="en-US">
                    <a:solidFill>
                      <a:srgbClr val="FFFFFF"/>
                    </a:solidFill>
                  </a:endParaRPr>
                </a:p>
              </p:txBody>
            </p:sp>
            <p:sp>
              <p:nvSpPr>
                <p:cNvPr id="337" name="Freeform 389"/>
                <p:cNvSpPr>
                  <a:spLocks noChangeAspect="1"/>
                </p:cNvSpPr>
                <p:nvPr/>
              </p:nvSpPr>
              <p:spPr bwMode="auto">
                <a:xfrm>
                  <a:off x="1455" y="3089"/>
                  <a:ext cx="60" cy="19"/>
                </a:xfrm>
                <a:custGeom>
                  <a:avLst/>
                  <a:gdLst/>
                  <a:ahLst/>
                  <a:cxnLst>
                    <a:cxn ang="0">
                      <a:pos x="60" y="0"/>
                    </a:cxn>
                    <a:cxn ang="0">
                      <a:pos x="60" y="0"/>
                    </a:cxn>
                    <a:cxn ang="0">
                      <a:pos x="0" y="19"/>
                    </a:cxn>
                    <a:cxn ang="0">
                      <a:pos x="0" y="19"/>
                    </a:cxn>
                    <a:cxn ang="0">
                      <a:pos x="60" y="4"/>
                    </a:cxn>
                    <a:cxn ang="0">
                      <a:pos x="60" y="4"/>
                    </a:cxn>
                    <a:cxn ang="0">
                      <a:pos x="60" y="4"/>
                    </a:cxn>
                    <a:cxn ang="0">
                      <a:pos x="60" y="4"/>
                    </a:cxn>
                    <a:cxn ang="0">
                      <a:pos x="60" y="0"/>
                    </a:cxn>
                    <a:cxn ang="0">
                      <a:pos x="60" y="0"/>
                    </a:cxn>
                    <a:cxn ang="0">
                      <a:pos x="60" y="0"/>
                    </a:cxn>
                    <a:cxn ang="0">
                      <a:pos x="60" y="0"/>
                    </a:cxn>
                  </a:cxnLst>
                  <a:rect l="0" t="0" r="r" b="b"/>
                  <a:pathLst>
                    <a:path w="60" h="19">
                      <a:moveTo>
                        <a:pt x="60" y="0"/>
                      </a:moveTo>
                      <a:lnTo>
                        <a:pt x="60" y="0"/>
                      </a:lnTo>
                      <a:lnTo>
                        <a:pt x="0" y="19"/>
                      </a:lnTo>
                      <a:lnTo>
                        <a:pt x="0" y="19"/>
                      </a:lnTo>
                      <a:lnTo>
                        <a:pt x="60" y="4"/>
                      </a:lnTo>
                      <a:lnTo>
                        <a:pt x="60" y="4"/>
                      </a:lnTo>
                      <a:lnTo>
                        <a:pt x="60" y="4"/>
                      </a:lnTo>
                      <a:lnTo>
                        <a:pt x="60" y="4"/>
                      </a:lnTo>
                      <a:lnTo>
                        <a:pt x="60" y="0"/>
                      </a:lnTo>
                      <a:lnTo>
                        <a:pt x="60" y="0"/>
                      </a:lnTo>
                      <a:lnTo>
                        <a:pt x="60" y="0"/>
                      </a:lnTo>
                      <a:lnTo>
                        <a:pt x="60" y="0"/>
                      </a:lnTo>
                      <a:close/>
                    </a:path>
                  </a:pathLst>
                </a:custGeom>
                <a:solidFill>
                  <a:srgbClr val="000000"/>
                </a:solidFill>
                <a:ln w="9525">
                  <a:noFill/>
                  <a:round/>
                  <a:headEnd/>
                  <a:tailEnd/>
                </a:ln>
              </p:spPr>
              <p:txBody>
                <a:bodyPr/>
                <a:lstStyle/>
                <a:p>
                  <a:endParaRPr lang="en-US">
                    <a:solidFill>
                      <a:srgbClr val="FFFFFF"/>
                    </a:solidFill>
                  </a:endParaRPr>
                </a:p>
              </p:txBody>
            </p:sp>
            <p:sp>
              <p:nvSpPr>
                <p:cNvPr id="338" name="Freeform 390"/>
                <p:cNvSpPr>
                  <a:spLocks noChangeAspect="1"/>
                </p:cNvSpPr>
                <p:nvPr/>
              </p:nvSpPr>
              <p:spPr bwMode="auto">
                <a:xfrm>
                  <a:off x="1515" y="3089"/>
                  <a:ext cx="8" cy="12"/>
                </a:xfrm>
                <a:custGeom>
                  <a:avLst/>
                  <a:gdLst/>
                  <a:ahLst/>
                  <a:cxnLst>
                    <a:cxn ang="0">
                      <a:pos x="8" y="12"/>
                    </a:cxn>
                    <a:cxn ang="0">
                      <a:pos x="8" y="12"/>
                    </a:cxn>
                    <a:cxn ang="0">
                      <a:pos x="0" y="0"/>
                    </a:cxn>
                    <a:cxn ang="0">
                      <a:pos x="0" y="4"/>
                    </a:cxn>
                    <a:cxn ang="0">
                      <a:pos x="8" y="12"/>
                    </a:cxn>
                    <a:cxn ang="0">
                      <a:pos x="8" y="12"/>
                    </a:cxn>
                    <a:cxn ang="0">
                      <a:pos x="8" y="12"/>
                    </a:cxn>
                    <a:cxn ang="0">
                      <a:pos x="8" y="12"/>
                    </a:cxn>
                    <a:cxn ang="0">
                      <a:pos x="8" y="12"/>
                    </a:cxn>
                    <a:cxn ang="0">
                      <a:pos x="8" y="12"/>
                    </a:cxn>
                    <a:cxn ang="0">
                      <a:pos x="8" y="12"/>
                    </a:cxn>
                    <a:cxn ang="0">
                      <a:pos x="8" y="12"/>
                    </a:cxn>
                  </a:cxnLst>
                  <a:rect l="0" t="0" r="r" b="b"/>
                  <a:pathLst>
                    <a:path w="8" h="12">
                      <a:moveTo>
                        <a:pt x="8" y="12"/>
                      </a:moveTo>
                      <a:lnTo>
                        <a:pt x="8" y="12"/>
                      </a:lnTo>
                      <a:lnTo>
                        <a:pt x="0" y="0"/>
                      </a:lnTo>
                      <a:lnTo>
                        <a:pt x="0" y="4"/>
                      </a:lnTo>
                      <a:lnTo>
                        <a:pt x="8" y="12"/>
                      </a:lnTo>
                      <a:lnTo>
                        <a:pt x="8" y="12"/>
                      </a:lnTo>
                      <a:lnTo>
                        <a:pt x="8" y="12"/>
                      </a:lnTo>
                      <a:lnTo>
                        <a:pt x="8" y="12"/>
                      </a:lnTo>
                      <a:lnTo>
                        <a:pt x="8" y="12"/>
                      </a:lnTo>
                      <a:lnTo>
                        <a:pt x="8" y="12"/>
                      </a:lnTo>
                      <a:lnTo>
                        <a:pt x="8" y="12"/>
                      </a:lnTo>
                      <a:lnTo>
                        <a:pt x="8" y="12"/>
                      </a:lnTo>
                      <a:close/>
                    </a:path>
                  </a:pathLst>
                </a:custGeom>
                <a:solidFill>
                  <a:srgbClr val="000000"/>
                </a:solidFill>
                <a:ln w="9525">
                  <a:noFill/>
                  <a:round/>
                  <a:headEnd/>
                  <a:tailEnd/>
                </a:ln>
              </p:spPr>
              <p:txBody>
                <a:bodyPr/>
                <a:lstStyle/>
                <a:p>
                  <a:endParaRPr lang="en-US">
                    <a:solidFill>
                      <a:srgbClr val="FFFFFF"/>
                    </a:solidFill>
                  </a:endParaRPr>
                </a:p>
              </p:txBody>
            </p:sp>
            <p:sp>
              <p:nvSpPr>
                <p:cNvPr id="339" name="Freeform 391"/>
                <p:cNvSpPr>
                  <a:spLocks noChangeAspect="1"/>
                </p:cNvSpPr>
                <p:nvPr/>
              </p:nvSpPr>
              <p:spPr bwMode="auto">
                <a:xfrm>
                  <a:off x="1523" y="3101"/>
                  <a:ext cx="11" cy="15"/>
                </a:xfrm>
                <a:custGeom>
                  <a:avLst/>
                  <a:gdLst/>
                  <a:ahLst/>
                  <a:cxnLst>
                    <a:cxn ang="0">
                      <a:pos x="7" y="15"/>
                    </a:cxn>
                    <a:cxn ang="0">
                      <a:pos x="11" y="11"/>
                    </a:cxn>
                    <a:cxn ang="0">
                      <a:pos x="0" y="0"/>
                    </a:cxn>
                    <a:cxn ang="0">
                      <a:pos x="0" y="0"/>
                    </a:cxn>
                    <a:cxn ang="0">
                      <a:pos x="7" y="11"/>
                    </a:cxn>
                    <a:cxn ang="0">
                      <a:pos x="7" y="11"/>
                    </a:cxn>
                    <a:cxn ang="0">
                      <a:pos x="7" y="11"/>
                    </a:cxn>
                    <a:cxn ang="0">
                      <a:pos x="7" y="15"/>
                    </a:cxn>
                    <a:cxn ang="0">
                      <a:pos x="7" y="15"/>
                    </a:cxn>
                    <a:cxn ang="0">
                      <a:pos x="11" y="15"/>
                    </a:cxn>
                    <a:cxn ang="0">
                      <a:pos x="11" y="11"/>
                    </a:cxn>
                    <a:cxn ang="0">
                      <a:pos x="7" y="15"/>
                    </a:cxn>
                  </a:cxnLst>
                  <a:rect l="0" t="0" r="r" b="b"/>
                  <a:pathLst>
                    <a:path w="11" h="15">
                      <a:moveTo>
                        <a:pt x="7" y="15"/>
                      </a:moveTo>
                      <a:lnTo>
                        <a:pt x="11" y="11"/>
                      </a:lnTo>
                      <a:lnTo>
                        <a:pt x="0" y="0"/>
                      </a:lnTo>
                      <a:lnTo>
                        <a:pt x="0" y="0"/>
                      </a:lnTo>
                      <a:lnTo>
                        <a:pt x="7" y="11"/>
                      </a:lnTo>
                      <a:lnTo>
                        <a:pt x="7" y="11"/>
                      </a:lnTo>
                      <a:lnTo>
                        <a:pt x="7" y="11"/>
                      </a:lnTo>
                      <a:lnTo>
                        <a:pt x="7" y="15"/>
                      </a:lnTo>
                      <a:lnTo>
                        <a:pt x="7" y="15"/>
                      </a:lnTo>
                      <a:lnTo>
                        <a:pt x="11" y="15"/>
                      </a:lnTo>
                      <a:lnTo>
                        <a:pt x="11" y="11"/>
                      </a:lnTo>
                      <a:lnTo>
                        <a:pt x="7" y="15"/>
                      </a:lnTo>
                      <a:close/>
                    </a:path>
                  </a:pathLst>
                </a:custGeom>
                <a:solidFill>
                  <a:srgbClr val="000000"/>
                </a:solidFill>
                <a:ln w="9525">
                  <a:noFill/>
                  <a:round/>
                  <a:headEnd/>
                  <a:tailEnd/>
                </a:ln>
              </p:spPr>
              <p:txBody>
                <a:bodyPr/>
                <a:lstStyle/>
                <a:p>
                  <a:endParaRPr lang="en-US">
                    <a:solidFill>
                      <a:srgbClr val="FFFFFF"/>
                    </a:solidFill>
                  </a:endParaRPr>
                </a:p>
              </p:txBody>
            </p:sp>
            <p:sp>
              <p:nvSpPr>
                <p:cNvPr id="340" name="Freeform 392"/>
                <p:cNvSpPr>
                  <a:spLocks noChangeAspect="1"/>
                </p:cNvSpPr>
                <p:nvPr/>
              </p:nvSpPr>
              <p:spPr bwMode="auto">
                <a:xfrm>
                  <a:off x="1459" y="3116"/>
                  <a:ext cx="75" cy="19"/>
                </a:xfrm>
                <a:custGeom>
                  <a:avLst/>
                  <a:gdLst/>
                  <a:ahLst/>
                  <a:cxnLst>
                    <a:cxn ang="0">
                      <a:pos x="0" y="19"/>
                    </a:cxn>
                    <a:cxn ang="0">
                      <a:pos x="3" y="19"/>
                    </a:cxn>
                    <a:cxn ang="0">
                      <a:pos x="75" y="0"/>
                    </a:cxn>
                    <a:cxn ang="0">
                      <a:pos x="71" y="0"/>
                    </a:cxn>
                    <a:cxn ang="0">
                      <a:pos x="3" y="19"/>
                    </a:cxn>
                    <a:cxn ang="0">
                      <a:pos x="3" y="19"/>
                    </a:cxn>
                    <a:cxn ang="0">
                      <a:pos x="3" y="19"/>
                    </a:cxn>
                    <a:cxn ang="0">
                      <a:pos x="0" y="19"/>
                    </a:cxn>
                    <a:cxn ang="0">
                      <a:pos x="0" y="19"/>
                    </a:cxn>
                    <a:cxn ang="0">
                      <a:pos x="0" y="19"/>
                    </a:cxn>
                    <a:cxn ang="0">
                      <a:pos x="3" y="19"/>
                    </a:cxn>
                    <a:cxn ang="0">
                      <a:pos x="0" y="19"/>
                    </a:cxn>
                  </a:cxnLst>
                  <a:rect l="0" t="0" r="r" b="b"/>
                  <a:pathLst>
                    <a:path w="75" h="19">
                      <a:moveTo>
                        <a:pt x="0" y="19"/>
                      </a:moveTo>
                      <a:lnTo>
                        <a:pt x="3" y="19"/>
                      </a:lnTo>
                      <a:lnTo>
                        <a:pt x="75" y="0"/>
                      </a:lnTo>
                      <a:lnTo>
                        <a:pt x="71" y="0"/>
                      </a:lnTo>
                      <a:lnTo>
                        <a:pt x="3" y="19"/>
                      </a:lnTo>
                      <a:lnTo>
                        <a:pt x="3" y="19"/>
                      </a:lnTo>
                      <a:lnTo>
                        <a:pt x="3" y="19"/>
                      </a:lnTo>
                      <a:lnTo>
                        <a:pt x="0" y="19"/>
                      </a:lnTo>
                      <a:lnTo>
                        <a:pt x="0" y="19"/>
                      </a:lnTo>
                      <a:lnTo>
                        <a:pt x="0" y="19"/>
                      </a:lnTo>
                      <a:lnTo>
                        <a:pt x="3" y="19"/>
                      </a:lnTo>
                      <a:lnTo>
                        <a:pt x="0" y="19"/>
                      </a:lnTo>
                      <a:close/>
                    </a:path>
                  </a:pathLst>
                </a:custGeom>
                <a:solidFill>
                  <a:srgbClr val="000000"/>
                </a:solidFill>
                <a:ln w="9525">
                  <a:noFill/>
                  <a:round/>
                  <a:headEnd/>
                  <a:tailEnd/>
                </a:ln>
              </p:spPr>
              <p:txBody>
                <a:bodyPr/>
                <a:lstStyle/>
                <a:p>
                  <a:endParaRPr lang="en-US">
                    <a:solidFill>
                      <a:srgbClr val="FFFFFF"/>
                    </a:solidFill>
                  </a:endParaRPr>
                </a:p>
              </p:txBody>
            </p:sp>
            <p:sp>
              <p:nvSpPr>
                <p:cNvPr id="341" name="Freeform 393"/>
                <p:cNvSpPr>
                  <a:spLocks noChangeAspect="1"/>
                </p:cNvSpPr>
                <p:nvPr/>
              </p:nvSpPr>
              <p:spPr bwMode="auto">
                <a:xfrm>
                  <a:off x="1451" y="3127"/>
                  <a:ext cx="11" cy="8"/>
                </a:xfrm>
                <a:custGeom>
                  <a:avLst/>
                  <a:gdLst/>
                  <a:ahLst/>
                  <a:cxnLst>
                    <a:cxn ang="0">
                      <a:pos x="0" y="0"/>
                    </a:cxn>
                    <a:cxn ang="0">
                      <a:pos x="0" y="4"/>
                    </a:cxn>
                    <a:cxn ang="0">
                      <a:pos x="11" y="8"/>
                    </a:cxn>
                    <a:cxn ang="0">
                      <a:pos x="11" y="8"/>
                    </a:cxn>
                    <a:cxn ang="0">
                      <a:pos x="4" y="0"/>
                    </a:cxn>
                    <a:cxn ang="0">
                      <a:pos x="4" y="0"/>
                    </a:cxn>
                    <a:cxn ang="0">
                      <a:pos x="4" y="0"/>
                    </a:cxn>
                    <a:cxn ang="0">
                      <a:pos x="0" y="0"/>
                    </a:cxn>
                    <a:cxn ang="0">
                      <a:pos x="0" y="0"/>
                    </a:cxn>
                    <a:cxn ang="0">
                      <a:pos x="0" y="0"/>
                    </a:cxn>
                    <a:cxn ang="0">
                      <a:pos x="0" y="4"/>
                    </a:cxn>
                    <a:cxn ang="0">
                      <a:pos x="0" y="0"/>
                    </a:cxn>
                  </a:cxnLst>
                  <a:rect l="0" t="0" r="r" b="b"/>
                  <a:pathLst>
                    <a:path w="11" h="8">
                      <a:moveTo>
                        <a:pt x="0" y="0"/>
                      </a:moveTo>
                      <a:lnTo>
                        <a:pt x="0" y="4"/>
                      </a:lnTo>
                      <a:lnTo>
                        <a:pt x="11" y="8"/>
                      </a:lnTo>
                      <a:lnTo>
                        <a:pt x="11" y="8"/>
                      </a:lnTo>
                      <a:lnTo>
                        <a:pt x="4" y="0"/>
                      </a:lnTo>
                      <a:lnTo>
                        <a:pt x="4" y="0"/>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42" name="Freeform 394"/>
                <p:cNvSpPr>
                  <a:spLocks noChangeAspect="1"/>
                </p:cNvSpPr>
                <p:nvPr/>
              </p:nvSpPr>
              <p:spPr bwMode="auto">
                <a:xfrm>
                  <a:off x="1451" y="3123"/>
                  <a:ext cx="4" cy="4"/>
                </a:xfrm>
                <a:custGeom>
                  <a:avLst/>
                  <a:gdLst/>
                  <a:ahLst/>
                  <a:cxnLst>
                    <a:cxn ang="0">
                      <a:pos x="0" y="0"/>
                    </a:cxn>
                    <a:cxn ang="0">
                      <a:pos x="0" y="0"/>
                    </a:cxn>
                    <a:cxn ang="0">
                      <a:pos x="0" y="4"/>
                    </a:cxn>
                    <a:cxn ang="0">
                      <a:pos x="4" y="4"/>
                    </a:cxn>
                    <a:cxn ang="0">
                      <a:pos x="0" y="0"/>
                    </a:cxn>
                    <a:cxn ang="0">
                      <a:pos x="0" y="0"/>
                    </a:cxn>
                    <a:cxn ang="0">
                      <a:pos x="0" y="0"/>
                    </a:cxn>
                    <a:cxn ang="0">
                      <a:pos x="0" y="0"/>
                    </a:cxn>
                    <a:cxn ang="0">
                      <a:pos x="0" y="0"/>
                    </a:cxn>
                    <a:cxn ang="0">
                      <a:pos x="0" y="0"/>
                    </a:cxn>
                    <a:cxn ang="0">
                      <a:pos x="0" y="0"/>
                    </a:cxn>
                    <a:cxn ang="0">
                      <a:pos x="0" y="0"/>
                    </a:cxn>
                  </a:cxnLst>
                  <a:rect l="0" t="0" r="r" b="b"/>
                  <a:pathLst>
                    <a:path w="4" h="4">
                      <a:moveTo>
                        <a:pt x="0" y="0"/>
                      </a:moveTo>
                      <a:lnTo>
                        <a:pt x="0" y="0"/>
                      </a:lnTo>
                      <a:lnTo>
                        <a:pt x="0" y="4"/>
                      </a:lnTo>
                      <a:lnTo>
                        <a:pt x="4" y="4"/>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43" name="Freeform 395"/>
                <p:cNvSpPr>
                  <a:spLocks noChangeAspect="1"/>
                </p:cNvSpPr>
                <p:nvPr/>
              </p:nvSpPr>
              <p:spPr bwMode="auto">
                <a:xfrm>
                  <a:off x="1447" y="3120"/>
                  <a:ext cx="4" cy="3"/>
                </a:xfrm>
                <a:custGeom>
                  <a:avLst/>
                  <a:gdLst/>
                  <a:ahLst/>
                  <a:cxnLst>
                    <a:cxn ang="0">
                      <a:pos x="0" y="0"/>
                    </a:cxn>
                    <a:cxn ang="0">
                      <a:pos x="0" y="0"/>
                    </a:cxn>
                    <a:cxn ang="0">
                      <a:pos x="4" y="3"/>
                    </a:cxn>
                    <a:cxn ang="0">
                      <a:pos x="4" y="3"/>
                    </a:cxn>
                    <a:cxn ang="0">
                      <a:pos x="0" y="0"/>
                    </a:cxn>
                    <a:cxn ang="0">
                      <a:pos x="0" y="0"/>
                    </a:cxn>
                    <a:cxn ang="0">
                      <a:pos x="0" y="0"/>
                    </a:cxn>
                    <a:cxn ang="0">
                      <a:pos x="0" y="0"/>
                    </a:cxn>
                    <a:cxn ang="0">
                      <a:pos x="0" y="0"/>
                    </a:cxn>
                    <a:cxn ang="0">
                      <a:pos x="0" y="0"/>
                    </a:cxn>
                    <a:cxn ang="0">
                      <a:pos x="0" y="0"/>
                    </a:cxn>
                    <a:cxn ang="0">
                      <a:pos x="0" y="0"/>
                    </a:cxn>
                  </a:cxnLst>
                  <a:rect l="0" t="0" r="r" b="b"/>
                  <a:pathLst>
                    <a:path w="4" h="3">
                      <a:moveTo>
                        <a:pt x="0" y="0"/>
                      </a:moveTo>
                      <a:lnTo>
                        <a:pt x="0" y="0"/>
                      </a:lnTo>
                      <a:lnTo>
                        <a:pt x="4" y="3"/>
                      </a:lnTo>
                      <a:lnTo>
                        <a:pt x="4" y="3"/>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344" name="Freeform 396"/>
                <p:cNvSpPr>
                  <a:spLocks noChangeAspect="1"/>
                </p:cNvSpPr>
                <p:nvPr/>
              </p:nvSpPr>
              <p:spPr bwMode="auto">
                <a:xfrm>
                  <a:off x="1447" y="3108"/>
                  <a:ext cx="8" cy="12"/>
                </a:xfrm>
                <a:custGeom>
                  <a:avLst/>
                  <a:gdLst/>
                  <a:ahLst/>
                  <a:cxnLst>
                    <a:cxn ang="0">
                      <a:pos x="8" y="0"/>
                    </a:cxn>
                    <a:cxn ang="0">
                      <a:pos x="8" y="0"/>
                    </a:cxn>
                    <a:cxn ang="0">
                      <a:pos x="0" y="12"/>
                    </a:cxn>
                    <a:cxn ang="0">
                      <a:pos x="0" y="12"/>
                    </a:cxn>
                    <a:cxn ang="0">
                      <a:pos x="8" y="0"/>
                    </a:cxn>
                    <a:cxn ang="0">
                      <a:pos x="8" y="0"/>
                    </a:cxn>
                    <a:cxn ang="0">
                      <a:pos x="8" y="0"/>
                    </a:cxn>
                    <a:cxn ang="0">
                      <a:pos x="8" y="0"/>
                    </a:cxn>
                    <a:cxn ang="0">
                      <a:pos x="8" y="0"/>
                    </a:cxn>
                    <a:cxn ang="0">
                      <a:pos x="8" y="0"/>
                    </a:cxn>
                    <a:cxn ang="0">
                      <a:pos x="8" y="0"/>
                    </a:cxn>
                    <a:cxn ang="0">
                      <a:pos x="8" y="0"/>
                    </a:cxn>
                  </a:cxnLst>
                  <a:rect l="0" t="0" r="r" b="b"/>
                  <a:pathLst>
                    <a:path w="8" h="12">
                      <a:moveTo>
                        <a:pt x="8" y="0"/>
                      </a:moveTo>
                      <a:lnTo>
                        <a:pt x="8" y="0"/>
                      </a:lnTo>
                      <a:lnTo>
                        <a:pt x="0" y="12"/>
                      </a:lnTo>
                      <a:lnTo>
                        <a:pt x="0" y="12"/>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345" name="Freeform 397"/>
                <p:cNvSpPr>
                  <a:spLocks noChangeAspect="1"/>
                </p:cNvSpPr>
                <p:nvPr/>
              </p:nvSpPr>
              <p:spPr bwMode="auto">
                <a:xfrm>
                  <a:off x="1447" y="3108"/>
                  <a:ext cx="19" cy="27"/>
                </a:xfrm>
                <a:custGeom>
                  <a:avLst/>
                  <a:gdLst/>
                  <a:ahLst/>
                  <a:cxnLst>
                    <a:cxn ang="0">
                      <a:pos x="19" y="12"/>
                    </a:cxn>
                    <a:cxn ang="0">
                      <a:pos x="15" y="27"/>
                    </a:cxn>
                    <a:cxn ang="0">
                      <a:pos x="8" y="19"/>
                    </a:cxn>
                    <a:cxn ang="0">
                      <a:pos x="4" y="15"/>
                    </a:cxn>
                    <a:cxn ang="0">
                      <a:pos x="0" y="12"/>
                    </a:cxn>
                    <a:cxn ang="0">
                      <a:pos x="8" y="0"/>
                    </a:cxn>
                    <a:cxn ang="0">
                      <a:pos x="19" y="12"/>
                    </a:cxn>
                  </a:cxnLst>
                  <a:rect l="0" t="0" r="r" b="b"/>
                  <a:pathLst>
                    <a:path w="19" h="27">
                      <a:moveTo>
                        <a:pt x="19" y="12"/>
                      </a:moveTo>
                      <a:lnTo>
                        <a:pt x="15" y="27"/>
                      </a:lnTo>
                      <a:lnTo>
                        <a:pt x="8" y="19"/>
                      </a:lnTo>
                      <a:lnTo>
                        <a:pt x="4" y="15"/>
                      </a:lnTo>
                      <a:lnTo>
                        <a:pt x="0" y="12"/>
                      </a:lnTo>
                      <a:lnTo>
                        <a:pt x="8" y="0"/>
                      </a:lnTo>
                      <a:lnTo>
                        <a:pt x="19" y="12"/>
                      </a:lnTo>
                      <a:close/>
                    </a:path>
                  </a:pathLst>
                </a:custGeom>
                <a:solidFill>
                  <a:srgbClr val="606060"/>
                </a:solidFill>
                <a:ln w="9525">
                  <a:noFill/>
                  <a:round/>
                  <a:headEnd/>
                  <a:tailEnd/>
                </a:ln>
              </p:spPr>
              <p:txBody>
                <a:bodyPr/>
                <a:lstStyle/>
                <a:p>
                  <a:endParaRPr lang="en-US">
                    <a:solidFill>
                      <a:srgbClr val="FFFFFF"/>
                    </a:solidFill>
                  </a:endParaRPr>
                </a:p>
              </p:txBody>
            </p:sp>
            <p:sp>
              <p:nvSpPr>
                <p:cNvPr id="346" name="Freeform 398"/>
                <p:cNvSpPr>
                  <a:spLocks noChangeAspect="1"/>
                </p:cNvSpPr>
                <p:nvPr/>
              </p:nvSpPr>
              <p:spPr bwMode="auto">
                <a:xfrm>
                  <a:off x="1455" y="3089"/>
                  <a:ext cx="68" cy="31"/>
                </a:xfrm>
                <a:custGeom>
                  <a:avLst/>
                  <a:gdLst/>
                  <a:ahLst/>
                  <a:cxnLst>
                    <a:cxn ang="0">
                      <a:pos x="0" y="19"/>
                    </a:cxn>
                    <a:cxn ang="0">
                      <a:pos x="7" y="31"/>
                    </a:cxn>
                    <a:cxn ang="0">
                      <a:pos x="68" y="12"/>
                    </a:cxn>
                    <a:cxn ang="0">
                      <a:pos x="60" y="0"/>
                    </a:cxn>
                    <a:cxn ang="0">
                      <a:pos x="0" y="19"/>
                    </a:cxn>
                  </a:cxnLst>
                  <a:rect l="0" t="0" r="r" b="b"/>
                  <a:pathLst>
                    <a:path w="68" h="31">
                      <a:moveTo>
                        <a:pt x="0" y="19"/>
                      </a:moveTo>
                      <a:lnTo>
                        <a:pt x="7" y="31"/>
                      </a:lnTo>
                      <a:lnTo>
                        <a:pt x="68" y="12"/>
                      </a:lnTo>
                      <a:lnTo>
                        <a:pt x="60" y="0"/>
                      </a:lnTo>
                      <a:lnTo>
                        <a:pt x="0" y="19"/>
                      </a:lnTo>
                      <a:close/>
                    </a:path>
                  </a:pathLst>
                </a:custGeom>
                <a:solidFill>
                  <a:srgbClr val="E5E5E5"/>
                </a:solidFill>
                <a:ln w="9525">
                  <a:noFill/>
                  <a:round/>
                  <a:headEnd/>
                  <a:tailEnd/>
                </a:ln>
              </p:spPr>
              <p:txBody>
                <a:bodyPr/>
                <a:lstStyle/>
                <a:p>
                  <a:endParaRPr lang="en-US">
                    <a:solidFill>
                      <a:srgbClr val="FFFFFF"/>
                    </a:solidFill>
                  </a:endParaRPr>
                </a:p>
              </p:txBody>
            </p:sp>
            <p:sp>
              <p:nvSpPr>
                <p:cNvPr id="347" name="Freeform 399"/>
                <p:cNvSpPr>
                  <a:spLocks noChangeAspect="1"/>
                </p:cNvSpPr>
                <p:nvPr/>
              </p:nvSpPr>
              <p:spPr bwMode="auto">
                <a:xfrm>
                  <a:off x="1210" y="3199"/>
                  <a:ext cx="49" cy="38"/>
                </a:xfrm>
                <a:custGeom>
                  <a:avLst/>
                  <a:gdLst/>
                  <a:ahLst/>
                  <a:cxnLst>
                    <a:cxn ang="0">
                      <a:pos x="0" y="23"/>
                    </a:cxn>
                    <a:cxn ang="0">
                      <a:pos x="8" y="12"/>
                    </a:cxn>
                    <a:cxn ang="0">
                      <a:pos x="34" y="0"/>
                    </a:cxn>
                    <a:cxn ang="0">
                      <a:pos x="45" y="12"/>
                    </a:cxn>
                    <a:cxn ang="0">
                      <a:pos x="49" y="27"/>
                    </a:cxn>
                    <a:cxn ang="0">
                      <a:pos x="15" y="38"/>
                    </a:cxn>
                    <a:cxn ang="0">
                      <a:pos x="0" y="23"/>
                    </a:cxn>
                  </a:cxnLst>
                  <a:rect l="0" t="0" r="r" b="b"/>
                  <a:pathLst>
                    <a:path w="49" h="38">
                      <a:moveTo>
                        <a:pt x="0" y="23"/>
                      </a:moveTo>
                      <a:lnTo>
                        <a:pt x="8" y="12"/>
                      </a:lnTo>
                      <a:lnTo>
                        <a:pt x="34" y="0"/>
                      </a:lnTo>
                      <a:lnTo>
                        <a:pt x="45" y="12"/>
                      </a:lnTo>
                      <a:lnTo>
                        <a:pt x="49" y="27"/>
                      </a:lnTo>
                      <a:lnTo>
                        <a:pt x="15" y="38"/>
                      </a:lnTo>
                      <a:lnTo>
                        <a:pt x="0" y="23"/>
                      </a:lnTo>
                      <a:close/>
                    </a:path>
                  </a:pathLst>
                </a:custGeom>
                <a:solidFill>
                  <a:srgbClr val="BFBFBF"/>
                </a:solidFill>
                <a:ln w="9525">
                  <a:noFill/>
                  <a:round/>
                  <a:headEnd/>
                  <a:tailEnd/>
                </a:ln>
              </p:spPr>
              <p:txBody>
                <a:bodyPr/>
                <a:lstStyle/>
                <a:p>
                  <a:endParaRPr lang="en-US">
                    <a:solidFill>
                      <a:srgbClr val="FFFFFF"/>
                    </a:solidFill>
                  </a:endParaRPr>
                </a:p>
              </p:txBody>
            </p:sp>
            <p:sp>
              <p:nvSpPr>
                <p:cNvPr id="348" name="Freeform 400"/>
                <p:cNvSpPr>
                  <a:spLocks noChangeAspect="1"/>
                </p:cNvSpPr>
                <p:nvPr/>
              </p:nvSpPr>
              <p:spPr bwMode="auto">
                <a:xfrm>
                  <a:off x="1210" y="3211"/>
                  <a:ext cx="8" cy="11"/>
                </a:xfrm>
                <a:custGeom>
                  <a:avLst/>
                  <a:gdLst/>
                  <a:ahLst/>
                  <a:cxnLst>
                    <a:cxn ang="0">
                      <a:pos x="8" y="0"/>
                    </a:cxn>
                    <a:cxn ang="0">
                      <a:pos x="8" y="0"/>
                    </a:cxn>
                    <a:cxn ang="0">
                      <a:pos x="0" y="11"/>
                    </a:cxn>
                    <a:cxn ang="0">
                      <a:pos x="0" y="11"/>
                    </a:cxn>
                    <a:cxn ang="0">
                      <a:pos x="8" y="0"/>
                    </a:cxn>
                    <a:cxn ang="0">
                      <a:pos x="8" y="0"/>
                    </a:cxn>
                    <a:cxn ang="0">
                      <a:pos x="8" y="0"/>
                    </a:cxn>
                    <a:cxn ang="0">
                      <a:pos x="8" y="0"/>
                    </a:cxn>
                    <a:cxn ang="0">
                      <a:pos x="8" y="0"/>
                    </a:cxn>
                    <a:cxn ang="0">
                      <a:pos x="8" y="0"/>
                    </a:cxn>
                    <a:cxn ang="0">
                      <a:pos x="8" y="0"/>
                    </a:cxn>
                    <a:cxn ang="0">
                      <a:pos x="8" y="0"/>
                    </a:cxn>
                  </a:cxnLst>
                  <a:rect l="0" t="0" r="r" b="b"/>
                  <a:pathLst>
                    <a:path w="8" h="11">
                      <a:moveTo>
                        <a:pt x="8" y="0"/>
                      </a:moveTo>
                      <a:lnTo>
                        <a:pt x="8" y="0"/>
                      </a:lnTo>
                      <a:lnTo>
                        <a:pt x="0" y="11"/>
                      </a:lnTo>
                      <a:lnTo>
                        <a:pt x="0" y="11"/>
                      </a:lnTo>
                      <a:lnTo>
                        <a:pt x="8" y="0"/>
                      </a:lnTo>
                      <a:lnTo>
                        <a:pt x="8" y="0"/>
                      </a:lnTo>
                      <a:lnTo>
                        <a:pt x="8" y="0"/>
                      </a:lnTo>
                      <a:lnTo>
                        <a:pt x="8" y="0"/>
                      </a:lnTo>
                      <a:lnTo>
                        <a:pt x="8" y="0"/>
                      </a:lnTo>
                      <a:lnTo>
                        <a:pt x="8" y="0"/>
                      </a:lnTo>
                      <a:lnTo>
                        <a:pt x="8" y="0"/>
                      </a:lnTo>
                      <a:lnTo>
                        <a:pt x="8" y="0"/>
                      </a:lnTo>
                      <a:close/>
                    </a:path>
                  </a:pathLst>
                </a:custGeom>
                <a:solidFill>
                  <a:srgbClr val="000000"/>
                </a:solidFill>
                <a:ln w="9525">
                  <a:noFill/>
                  <a:round/>
                  <a:headEnd/>
                  <a:tailEnd/>
                </a:ln>
              </p:spPr>
              <p:txBody>
                <a:bodyPr/>
                <a:lstStyle/>
                <a:p>
                  <a:endParaRPr lang="en-US">
                    <a:solidFill>
                      <a:srgbClr val="FFFFFF"/>
                    </a:solidFill>
                  </a:endParaRPr>
                </a:p>
              </p:txBody>
            </p:sp>
            <p:sp>
              <p:nvSpPr>
                <p:cNvPr id="349" name="Freeform 401"/>
                <p:cNvSpPr>
                  <a:spLocks noChangeAspect="1"/>
                </p:cNvSpPr>
                <p:nvPr/>
              </p:nvSpPr>
              <p:spPr bwMode="auto">
                <a:xfrm>
                  <a:off x="1218" y="3199"/>
                  <a:ext cx="26" cy="12"/>
                </a:xfrm>
                <a:custGeom>
                  <a:avLst/>
                  <a:gdLst/>
                  <a:ahLst/>
                  <a:cxnLst>
                    <a:cxn ang="0">
                      <a:pos x="26" y="4"/>
                    </a:cxn>
                    <a:cxn ang="0">
                      <a:pos x="26" y="0"/>
                    </a:cxn>
                    <a:cxn ang="0">
                      <a:pos x="0" y="12"/>
                    </a:cxn>
                    <a:cxn ang="0">
                      <a:pos x="0" y="12"/>
                    </a:cxn>
                    <a:cxn ang="0">
                      <a:pos x="26" y="4"/>
                    </a:cxn>
                    <a:cxn ang="0">
                      <a:pos x="26" y="4"/>
                    </a:cxn>
                    <a:cxn ang="0">
                      <a:pos x="26" y="4"/>
                    </a:cxn>
                    <a:cxn ang="0">
                      <a:pos x="26" y="4"/>
                    </a:cxn>
                    <a:cxn ang="0">
                      <a:pos x="26" y="4"/>
                    </a:cxn>
                    <a:cxn ang="0">
                      <a:pos x="26" y="0"/>
                    </a:cxn>
                    <a:cxn ang="0">
                      <a:pos x="26" y="0"/>
                    </a:cxn>
                    <a:cxn ang="0">
                      <a:pos x="26" y="4"/>
                    </a:cxn>
                  </a:cxnLst>
                  <a:rect l="0" t="0" r="r" b="b"/>
                  <a:pathLst>
                    <a:path w="26" h="12">
                      <a:moveTo>
                        <a:pt x="26" y="4"/>
                      </a:moveTo>
                      <a:lnTo>
                        <a:pt x="26" y="0"/>
                      </a:lnTo>
                      <a:lnTo>
                        <a:pt x="0" y="12"/>
                      </a:lnTo>
                      <a:lnTo>
                        <a:pt x="0" y="12"/>
                      </a:lnTo>
                      <a:lnTo>
                        <a:pt x="26" y="4"/>
                      </a:lnTo>
                      <a:lnTo>
                        <a:pt x="26" y="4"/>
                      </a:lnTo>
                      <a:lnTo>
                        <a:pt x="26" y="4"/>
                      </a:lnTo>
                      <a:lnTo>
                        <a:pt x="26" y="4"/>
                      </a:lnTo>
                      <a:lnTo>
                        <a:pt x="26" y="4"/>
                      </a:lnTo>
                      <a:lnTo>
                        <a:pt x="26" y="0"/>
                      </a:lnTo>
                      <a:lnTo>
                        <a:pt x="26" y="0"/>
                      </a:lnTo>
                      <a:lnTo>
                        <a:pt x="26" y="4"/>
                      </a:lnTo>
                      <a:close/>
                    </a:path>
                  </a:pathLst>
                </a:custGeom>
                <a:solidFill>
                  <a:srgbClr val="000000"/>
                </a:solidFill>
                <a:ln w="9525">
                  <a:noFill/>
                  <a:round/>
                  <a:headEnd/>
                  <a:tailEnd/>
                </a:ln>
              </p:spPr>
              <p:txBody>
                <a:bodyPr/>
                <a:lstStyle/>
                <a:p>
                  <a:endParaRPr lang="en-US">
                    <a:solidFill>
                      <a:srgbClr val="FFFFFF"/>
                    </a:solidFill>
                  </a:endParaRPr>
                </a:p>
              </p:txBody>
            </p:sp>
            <p:sp>
              <p:nvSpPr>
                <p:cNvPr id="350" name="Freeform 402"/>
                <p:cNvSpPr>
                  <a:spLocks noChangeAspect="1"/>
                </p:cNvSpPr>
                <p:nvPr/>
              </p:nvSpPr>
              <p:spPr bwMode="auto">
                <a:xfrm>
                  <a:off x="1244" y="3199"/>
                  <a:ext cx="11" cy="12"/>
                </a:xfrm>
                <a:custGeom>
                  <a:avLst/>
                  <a:gdLst/>
                  <a:ahLst/>
                  <a:cxnLst>
                    <a:cxn ang="0">
                      <a:pos x="11" y="12"/>
                    </a:cxn>
                    <a:cxn ang="0">
                      <a:pos x="11" y="12"/>
                    </a:cxn>
                    <a:cxn ang="0">
                      <a:pos x="4" y="0"/>
                    </a:cxn>
                    <a:cxn ang="0">
                      <a:pos x="0" y="4"/>
                    </a:cxn>
                    <a:cxn ang="0">
                      <a:pos x="11" y="12"/>
                    </a:cxn>
                    <a:cxn ang="0">
                      <a:pos x="11" y="12"/>
                    </a:cxn>
                    <a:cxn ang="0">
                      <a:pos x="11" y="12"/>
                    </a:cxn>
                    <a:cxn ang="0">
                      <a:pos x="11" y="12"/>
                    </a:cxn>
                    <a:cxn ang="0">
                      <a:pos x="11" y="12"/>
                    </a:cxn>
                    <a:cxn ang="0">
                      <a:pos x="11" y="12"/>
                    </a:cxn>
                    <a:cxn ang="0">
                      <a:pos x="11" y="12"/>
                    </a:cxn>
                    <a:cxn ang="0">
                      <a:pos x="11" y="12"/>
                    </a:cxn>
                  </a:cxnLst>
                  <a:rect l="0" t="0" r="r" b="b"/>
                  <a:pathLst>
                    <a:path w="11" h="12">
                      <a:moveTo>
                        <a:pt x="11" y="12"/>
                      </a:moveTo>
                      <a:lnTo>
                        <a:pt x="11" y="12"/>
                      </a:lnTo>
                      <a:lnTo>
                        <a:pt x="4" y="0"/>
                      </a:lnTo>
                      <a:lnTo>
                        <a:pt x="0" y="4"/>
                      </a:lnTo>
                      <a:lnTo>
                        <a:pt x="11" y="12"/>
                      </a:lnTo>
                      <a:lnTo>
                        <a:pt x="11" y="12"/>
                      </a:lnTo>
                      <a:lnTo>
                        <a:pt x="11" y="12"/>
                      </a:lnTo>
                      <a:lnTo>
                        <a:pt x="11" y="12"/>
                      </a:lnTo>
                      <a:lnTo>
                        <a:pt x="11" y="12"/>
                      </a:lnTo>
                      <a:lnTo>
                        <a:pt x="11" y="12"/>
                      </a:lnTo>
                      <a:lnTo>
                        <a:pt x="11" y="12"/>
                      </a:lnTo>
                      <a:lnTo>
                        <a:pt x="11" y="12"/>
                      </a:lnTo>
                      <a:close/>
                    </a:path>
                  </a:pathLst>
                </a:custGeom>
                <a:solidFill>
                  <a:srgbClr val="000000"/>
                </a:solidFill>
                <a:ln w="9525">
                  <a:noFill/>
                  <a:round/>
                  <a:headEnd/>
                  <a:tailEnd/>
                </a:ln>
              </p:spPr>
              <p:txBody>
                <a:bodyPr/>
                <a:lstStyle/>
                <a:p>
                  <a:endParaRPr lang="en-US">
                    <a:solidFill>
                      <a:srgbClr val="FFFFFF"/>
                    </a:solidFill>
                  </a:endParaRPr>
                </a:p>
              </p:txBody>
            </p:sp>
            <p:sp>
              <p:nvSpPr>
                <p:cNvPr id="351" name="Freeform 403"/>
                <p:cNvSpPr>
                  <a:spLocks noChangeAspect="1"/>
                </p:cNvSpPr>
                <p:nvPr/>
              </p:nvSpPr>
              <p:spPr bwMode="auto">
                <a:xfrm>
                  <a:off x="1255" y="3211"/>
                  <a:ext cx="4" cy="15"/>
                </a:xfrm>
                <a:custGeom>
                  <a:avLst/>
                  <a:gdLst/>
                  <a:ahLst/>
                  <a:cxnLst>
                    <a:cxn ang="0">
                      <a:pos x="4" y="15"/>
                    </a:cxn>
                    <a:cxn ang="0">
                      <a:pos x="4" y="15"/>
                    </a:cxn>
                    <a:cxn ang="0">
                      <a:pos x="0" y="0"/>
                    </a:cxn>
                    <a:cxn ang="0">
                      <a:pos x="0" y="0"/>
                    </a:cxn>
                    <a:cxn ang="0">
                      <a:pos x="4" y="15"/>
                    </a:cxn>
                    <a:cxn ang="0">
                      <a:pos x="4" y="11"/>
                    </a:cxn>
                    <a:cxn ang="0">
                      <a:pos x="4" y="15"/>
                    </a:cxn>
                    <a:cxn ang="0">
                      <a:pos x="4" y="15"/>
                    </a:cxn>
                    <a:cxn ang="0">
                      <a:pos x="4" y="15"/>
                    </a:cxn>
                    <a:cxn ang="0">
                      <a:pos x="4" y="15"/>
                    </a:cxn>
                    <a:cxn ang="0">
                      <a:pos x="4" y="15"/>
                    </a:cxn>
                    <a:cxn ang="0">
                      <a:pos x="4" y="15"/>
                    </a:cxn>
                  </a:cxnLst>
                  <a:rect l="0" t="0" r="r" b="b"/>
                  <a:pathLst>
                    <a:path w="4" h="15">
                      <a:moveTo>
                        <a:pt x="4" y="15"/>
                      </a:moveTo>
                      <a:lnTo>
                        <a:pt x="4" y="15"/>
                      </a:lnTo>
                      <a:lnTo>
                        <a:pt x="0" y="0"/>
                      </a:lnTo>
                      <a:lnTo>
                        <a:pt x="0" y="0"/>
                      </a:lnTo>
                      <a:lnTo>
                        <a:pt x="4" y="15"/>
                      </a:lnTo>
                      <a:lnTo>
                        <a:pt x="4" y="11"/>
                      </a:lnTo>
                      <a:lnTo>
                        <a:pt x="4" y="15"/>
                      </a:lnTo>
                      <a:lnTo>
                        <a:pt x="4" y="15"/>
                      </a:lnTo>
                      <a:lnTo>
                        <a:pt x="4" y="15"/>
                      </a:lnTo>
                      <a:lnTo>
                        <a:pt x="4" y="15"/>
                      </a:lnTo>
                      <a:lnTo>
                        <a:pt x="4" y="15"/>
                      </a:lnTo>
                      <a:lnTo>
                        <a:pt x="4" y="15"/>
                      </a:lnTo>
                      <a:close/>
                    </a:path>
                  </a:pathLst>
                </a:custGeom>
                <a:solidFill>
                  <a:srgbClr val="000000"/>
                </a:solidFill>
                <a:ln w="9525">
                  <a:noFill/>
                  <a:round/>
                  <a:headEnd/>
                  <a:tailEnd/>
                </a:ln>
              </p:spPr>
              <p:txBody>
                <a:bodyPr/>
                <a:lstStyle/>
                <a:p>
                  <a:endParaRPr lang="en-US">
                    <a:solidFill>
                      <a:srgbClr val="FFFFFF"/>
                    </a:solidFill>
                  </a:endParaRPr>
                </a:p>
              </p:txBody>
            </p:sp>
            <p:sp>
              <p:nvSpPr>
                <p:cNvPr id="352" name="Freeform 404"/>
                <p:cNvSpPr>
                  <a:spLocks noChangeAspect="1"/>
                </p:cNvSpPr>
                <p:nvPr/>
              </p:nvSpPr>
              <p:spPr bwMode="auto">
                <a:xfrm>
                  <a:off x="1222" y="3226"/>
                  <a:ext cx="37" cy="11"/>
                </a:xfrm>
                <a:custGeom>
                  <a:avLst/>
                  <a:gdLst/>
                  <a:ahLst/>
                  <a:cxnLst>
                    <a:cxn ang="0">
                      <a:pos x="0" y="11"/>
                    </a:cxn>
                    <a:cxn ang="0">
                      <a:pos x="3" y="11"/>
                    </a:cxn>
                    <a:cxn ang="0">
                      <a:pos x="37" y="0"/>
                    </a:cxn>
                    <a:cxn ang="0">
                      <a:pos x="37" y="0"/>
                    </a:cxn>
                    <a:cxn ang="0">
                      <a:pos x="3" y="11"/>
                    </a:cxn>
                    <a:cxn ang="0">
                      <a:pos x="3" y="11"/>
                    </a:cxn>
                    <a:cxn ang="0">
                      <a:pos x="3" y="11"/>
                    </a:cxn>
                    <a:cxn ang="0">
                      <a:pos x="0" y="11"/>
                    </a:cxn>
                    <a:cxn ang="0">
                      <a:pos x="0" y="11"/>
                    </a:cxn>
                    <a:cxn ang="0">
                      <a:pos x="3" y="11"/>
                    </a:cxn>
                    <a:cxn ang="0">
                      <a:pos x="3" y="11"/>
                    </a:cxn>
                    <a:cxn ang="0">
                      <a:pos x="0" y="11"/>
                    </a:cxn>
                  </a:cxnLst>
                  <a:rect l="0" t="0" r="r" b="b"/>
                  <a:pathLst>
                    <a:path w="37" h="11">
                      <a:moveTo>
                        <a:pt x="0" y="11"/>
                      </a:moveTo>
                      <a:lnTo>
                        <a:pt x="3" y="11"/>
                      </a:lnTo>
                      <a:lnTo>
                        <a:pt x="37" y="0"/>
                      </a:lnTo>
                      <a:lnTo>
                        <a:pt x="37" y="0"/>
                      </a:lnTo>
                      <a:lnTo>
                        <a:pt x="3" y="11"/>
                      </a:lnTo>
                      <a:lnTo>
                        <a:pt x="3" y="11"/>
                      </a:lnTo>
                      <a:lnTo>
                        <a:pt x="3" y="11"/>
                      </a:lnTo>
                      <a:lnTo>
                        <a:pt x="0" y="11"/>
                      </a:lnTo>
                      <a:lnTo>
                        <a:pt x="0" y="11"/>
                      </a:lnTo>
                      <a:lnTo>
                        <a:pt x="3" y="11"/>
                      </a:lnTo>
                      <a:lnTo>
                        <a:pt x="3"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353" name="Freeform 405"/>
                <p:cNvSpPr>
                  <a:spLocks noChangeAspect="1"/>
                </p:cNvSpPr>
                <p:nvPr/>
              </p:nvSpPr>
              <p:spPr bwMode="auto">
                <a:xfrm>
                  <a:off x="1210" y="3218"/>
                  <a:ext cx="15" cy="19"/>
                </a:xfrm>
                <a:custGeom>
                  <a:avLst/>
                  <a:gdLst/>
                  <a:ahLst/>
                  <a:cxnLst>
                    <a:cxn ang="0">
                      <a:pos x="0" y="4"/>
                    </a:cxn>
                    <a:cxn ang="0">
                      <a:pos x="0" y="4"/>
                    </a:cxn>
                    <a:cxn ang="0">
                      <a:pos x="15" y="19"/>
                    </a:cxn>
                    <a:cxn ang="0">
                      <a:pos x="15" y="19"/>
                    </a:cxn>
                    <a:cxn ang="0">
                      <a:pos x="0" y="4"/>
                    </a:cxn>
                    <a:cxn ang="0">
                      <a:pos x="0" y="4"/>
                    </a:cxn>
                    <a:cxn ang="0">
                      <a:pos x="0" y="4"/>
                    </a:cxn>
                    <a:cxn ang="0">
                      <a:pos x="0" y="0"/>
                    </a:cxn>
                    <a:cxn ang="0">
                      <a:pos x="0" y="4"/>
                    </a:cxn>
                    <a:cxn ang="0">
                      <a:pos x="0" y="4"/>
                    </a:cxn>
                    <a:cxn ang="0">
                      <a:pos x="0" y="4"/>
                    </a:cxn>
                    <a:cxn ang="0">
                      <a:pos x="0" y="4"/>
                    </a:cxn>
                  </a:cxnLst>
                  <a:rect l="0" t="0" r="r" b="b"/>
                  <a:pathLst>
                    <a:path w="15" h="19">
                      <a:moveTo>
                        <a:pt x="0" y="4"/>
                      </a:moveTo>
                      <a:lnTo>
                        <a:pt x="0" y="4"/>
                      </a:lnTo>
                      <a:lnTo>
                        <a:pt x="15" y="19"/>
                      </a:lnTo>
                      <a:lnTo>
                        <a:pt x="15" y="19"/>
                      </a:lnTo>
                      <a:lnTo>
                        <a:pt x="0" y="4"/>
                      </a:lnTo>
                      <a:lnTo>
                        <a:pt x="0" y="4"/>
                      </a:lnTo>
                      <a:lnTo>
                        <a:pt x="0" y="4"/>
                      </a:lnTo>
                      <a:lnTo>
                        <a:pt x="0" y="0"/>
                      </a:lnTo>
                      <a:lnTo>
                        <a:pt x="0" y="4"/>
                      </a:lnTo>
                      <a:lnTo>
                        <a:pt x="0" y="4"/>
                      </a:lnTo>
                      <a:lnTo>
                        <a:pt x="0" y="4"/>
                      </a:lnTo>
                      <a:lnTo>
                        <a:pt x="0" y="4"/>
                      </a:lnTo>
                      <a:close/>
                    </a:path>
                  </a:pathLst>
                </a:custGeom>
                <a:solidFill>
                  <a:srgbClr val="000000"/>
                </a:solidFill>
                <a:ln w="9525">
                  <a:noFill/>
                  <a:round/>
                  <a:headEnd/>
                  <a:tailEnd/>
                </a:ln>
              </p:spPr>
              <p:txBody>
                <a:bodyPr/>
                <a:lstStyle/>
                <a:p>
                  <a:endParaRPr lang="en-US">
                    <a:solidFill>
                      <a:srgbClr val="FFFFFF"/>
                    </a:solidFill>
                  </a:endParaRPr>
                </a:p>
              </p:txBody>
            </p:sp>
            <p:sp>
              <p:nvSpPr>
                <p:cNvPr id="354" name="Freeform 406"/>
                <p:cNvSpPr>
                  <a:spLocks noChangeAspect="1"/>
                </p:cNvSpPr>
                <p:nvPr/>
              </p:nvSpPr>
              <p:spPr bwMode="auto">
                <a:xfrm>
                  <a:off x="1218" y="3199"/>
                  <a:ext cx="37" cy="19"/>
                </a:xfrm>
                <a:custGeom>
                  <a:avLst/>
                  <a:gdLst/>
                  <a:ahLst/>
                  <a:cxnLst>
                    <a:cxn ang="0">
                      <a:pos x="0" y="12"/>
                    </a:cxn>
                    <a:cxn ang="0">
                      <a:pos x="11" y="19"/>
                    </a:cxn>
                    <a:cxn ang="0">
                      <a:pos x="37" y="12"/>
                    </a:cxn>
                    <a:cxn ang="0">
                      <a:pos x="26" y="0"/>
                    </a:cxn>
                    <a:cxn ang="0">
                      <a:pos x="0" y="12"/>
                    </a:cxn>
                  </a:cxnLst>
                  <a:rect l="0" t="0" r="r" b="b"/>
                  <a:pathLst>
                    <a:path w="37" h="19">
                      <a:moveTo>
                        <a:pt x="0" y="12"/>
                      </a:moveTo>
                      <a:lnTo>
                        <a:pt x="11" y="19"/>
                      </a:lnTo>
                      <a:lnTo>
                        <a:pt x="37" y="12"/>
                      </a:lnTo>
                      <a:lnTo>
                        <a:pt x="26" y="0"/>
                      </a:lnTo>
                      <a:lnTo>
                        <a:pt x="0" y="12"/>
                      </a:lnTo>
                      <a:close/>
                    </a:path>
                  </a:pathLst>
                </a:custGeom>
                <a:solidFill>
                  <a:srgbClr val="E5E5E5"/>
                </a:solidFill>
                <a:ln w="9525">
                  <a:noFill/>
                  <a:round/>
                  <a:headEnd/>
                  <a:tailEnd/>
                </a:ln>
              </p:spPr>
              <p:txBody>
                <a:bodyPr/>
                <a:lstStyle/>
                <a:p>
                  <a:endParaRPr lang="en-US">
                    <a:solidFill>
                      <a:srgbClr val="FFFFFF"/>
                    </a:solidFill>
                  </a:endParaRPr>
                </a:p>
              </p:txBody>
            </p:sp>
            <p:sp>
              <p:nvSpPr>
                <p:cNvPr id="355" name="Freeform 407"/>
                <p:cNvSpPr>
                  <a:spLocks noChangeAspect="1"/>
                </p:cNvSpPr>
                <p:nvPr/>
              </p:nvSpPr>
              <p:spPr bwMode="auto">
                <a:xfrm>
                  <a:off x="1210" y="3211"/>
                  <a:ext cx="19" cy="26"/>
                </a:xfrm>
                <a:custGeom>
                  <a:avLst/>
                  <a:gdLst/>
                  <a:ahLst/>
                  <a:cxnLst>
                    <a:cxn ang="0">
                      <a:pos x="0" y="11"/>
                    </a:cxn>
                    <a:cxn ang="0">
                      <a:pos x="8" y="0"/>
                    </a:cxn>
                    <a:cxn ang="0">
                      <a:pos x="19" y="7"/>
                    </a:cxn>
                    <a:cxn ang="0">
                      <a:pos x="15" y="26"/>
                    </a:cxn>
                    <a:cxn ang="0">
                      <a:pos x="0" y="11"/>
                    </a:cxn>
                  </a:cxnLst>
                  <a:rect l="0" t="0" r="r" b="b"/>
                  <a:pathLst>
                    <a:path w="19" h="26">
                      <a:moveTo>
                        <a:pt x="0" y="11"/>
                      </a:moveTo>
                      <a:lnTo>
                        <a:pt x="8" y="0"/>
                      </a:lnTo>
                      <a:lnTo>
                        <a:pt x="19" y="7"/>
                      </a:lnTo>
                      <a:lnTo>
                        <a:pt x="15"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356" name="Freeform 408"/>
                <p:cNvSpPr>
                  <a:spLocks noChangeAspect="1"/>
                </p:cNvSpPr>
                <p:nvPr/>
              </p:nvSpPr>
              <p:spPr bwMode="auto">
                <a:xfrm>
                  <a:off x="1173" y="3215"/>
                  <a:ext cx="49" cy="34"/>
                </a:xfrm>
                <a:custGeom>
                  <a:avLst/>
                  <a:gdLst/>
                  <a:ahLst/>
                  <a:cxnLst>
                    <a:cxn ang="0">
                      <a:pos x="0" y="19"/>
                    </a:cxn>
                    <a:cxn ang="0">
                      <a:pos x="7" y="7"/>
                    </a:cxn>
                    <a:cxn ang="0">
                      <a:pos x="34" y="0"/>
                    </a:cxn>
                    <a:cxn ang="0">
                      <a:pos x="45" y="7"/>
                    </a:cxn>
                    <a:cxn ang="0">
                      <a:pos x="49" y="22"/>
                    </a:cxn>
                    <a:cxn ang="0">
                      <a:pos x="15" y="34"/>
                    </a:cxn>
                    <a:cxn ang="0">
                      <a:pos x="0" y="19"/>
                    </a:cxn>
                  </a:cxnLst>
                  <a:rect l="0" t="0" r="r" b="b"/>
                  <a:pathLst>
                    <a:path w="49" h="34">
                      <a:moveTo>
                        <a:pt x="0" y="19"/>
                      </a:moveTo>
                      <a:lnTo>
                        <a:pt x="7" y="7"/>
                      </a:lnTo>
                      <a:lnTo>
                        <a:pt x="34" y="0"/>
                      </a:lnTo>
                      <a:lnTo>
                        <a:pt x="45" y="7"/>
                      </a:lnTo>
                      <a:lnTo>
                        <a:pt x="49" y="22"/>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grpSp>
          <p:sp>
            <p:nvSpPr>
              <p:cNvPr id="121" name="Freeform 409"/>
              <p:cNvSpPr>
                <a:spLocks noChangeAspect="1"/>
              </p:cNvSpPr>
              <p:nvPr/>
            </p:nvSpPr>
            <p:spPr bwMode="auto">
              <a:xfrm>
                <a:off x="1169" y="3222"/>
                <a:ext cx="11" cy="12"/>
              </a:xfrm>
              <a:custGeom>
                <a:avLst/>
                <a:gdLst/>
                <a:ahLst/>
                <a:cxnLst>
                  <a:cxn ang="0">
                    <a:pos x="11" y="0"/>
                  </a:cxn>
                  <a:cxn ang="0">
                    <a:pos x="11" y="0"/>
                  </a:cxn>
                  <a:cxn ang="0">
                    <a:pos x="0" y="12"/>
                  </a:cxn>
                  <a:cxn ang="0">
                    <a:pos x="4" y="12"/>
                  </a:cxn>
                  <a:cxn ang="0">
                    <a:pos x="11" y="0"/>
                  </a:cxn>
                  <a:cxn ang="0">
                    <a:pos x="11" y="0"/>
                  </a:cxn>
                  <a:cxn ang="0">
                    <a:pos x="11" y="0"/>
                  </a:cxn>
                  <a:cxn ang="0">
                    <a:pos x="11" y="0"/>
                  </a:cxn>
                  <a:cxn ang="0">
                    <a:pos x="11" y="0"/>
                  </a:cxn>
                  <a:cxn ang="0">
                    <a:pos x="11" y="0"/>
                  </a:cxn>
                  <a:cxn ang="0">
                    <a:pos x="11" y="0"/>
                  </a:cxn>
                  <a:cxn ang="0">
                    <a:pos x="11" y="0"/>
                  </a:cxn>
                </a:cxnLst>
                <a:rect l="0" t="0" r="r" b="b"/>
                <a:pathLst>
                  <a:path w="11" h="12">
                    <a:moveTo>
                      <a:pt x="11" y="0"/>
                    </a:moveTo>
                    <a:lnTo>
                      <a:pt x="11" y="0"/>
                    </a:lnTo>
                    <a:lnTo>
                      <a:pt x="0" y="12"/>
                    </a:lnTo>
                    <a:lnTo>
                      <a:pt x="4" y="12"/>
                    </a:lnTo>
                    <a:lnTo>
                      <a:pt x="11" y="0"/>
                    </a:lnTo>
                    <a:lnTo>
                      <a:pt x="11" y="0"/>
                    </a:lnTo>
                    <a:lnTo>
                      <a:pt x="11" y="0"/>
                    </a:lnTo>
                    <a:lnTo>
                      <a:pt x="11" y="0"/>
                    </a:lnTo>
                    <a:lnTo>
                      <a:pt x="11" y="0"/>
                    </a:lnTo>
                    <a:lnTo>
                      <a:pt x="11" y="0"/>
                    </a:lnTo>
                    <a:lnTo>
                      <a:pt x="11"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122" name="Freeform 410"/>
              <p:cNvSpPr>
                <a:spLocks noChangeAspect="1"/>
              </p:cNvSpPr>
              <p:nvPr/>
            </p:nvSpPr>
            <p:spPr bwMode="auto">
              <a:xfrm>
                <a:off x="1180" y="3211"/>
                <a:ext cx="27" cy="11"/>
              </a:xfrm>
              <a:custGeom>
                <a:avLst/>
                <a:gdLst/>
                <a:ahLst/>
                <a:cxnLst>
                  <a:cxn ang="0">
                    <a:pos x="27" y="0"/>
                  </a:cxn>
                  <a:cxn ang="0">
                    <a:pos x="27" y="0"/>
                  </a:cxn>
                  <a:cxn ang="0">
                    <a:pos x="0" y="11"/>
                  </a:cxn>
                  <a:cxn ang="0">
                    <a:pos x="0" y="11"/>
                  </a:cxn>
                  <a:cxn ang="0">
                    <a:pos x="27" y="4"/>
                  </a:cxn>
                  <a:cxn ang="0">
                    <a:pos x="27" y="4"/>
                  </a:cxn>
                  <a:cxn ang="0">
                    <a:pos x="27" y="4"/>
                  </a:cxn>
                  <a:cxn ang="0">
                    <a:pos x="27" y="4"/>
                  </a:cxn>
                  <a:cxn ang="0">
                    <a:pos x="27" y="4"/>
                  </a:cxn>
                  <a:cxn ang="0">
                    <a:pos x="27" y="0"/>
                  </a:cxn>
                  <a:cxn ang="0">
                    <a:pos x="27" y="0"/>
                  </a:cxn>
                  <a:cxn ang="0">
                    <a:pos x="27" y="0"/>
                  </a:cxn>
                </a:cxnLst>
                <a:rect l="0" t="0" r="r" b="b"/>
                <a:pathLst>
                  <a:path w="27" h="11">
                    <a:moveTo>
                      <a:pt x="27" y="0"/>
                    </a:moveTo>
                    <a:lnTo>
                      <a:pt x="27" y="0"/>
                    </a:lnTo>
                    <a:lnTo>
                      <a:pt x="0" y="11"/>
                    </a:lnTo>
                    <a:lnTo>
                      <a:pt x="0" y="11"/>
                    </a:lnTo>
                    <a:lnTo>
                      <a:pt x="27" y="4"/>
                    </a:lnTo>
                    <a:lnTo>
                      <a:pt x="27" y="4"/>
                    </a:lnTo>
                    <a:lnTo>
                      <a:pt x="27" y="4"/>
                    </a:lnTo>
                    <a:lnTo>
                      <a:pt x="27" y="4"/>
                    </a:lnTo>
                    <a:lnTo>
                      <a:pt x="27" y="4"/>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123" name="Freeform 411"/>
              <p:cNvSpPr>
                <a:spLocks noChangeAspect="1"/>
              </p:cNvSpPr>
              <p:nvPr/>
            </p:nvSpPr>
            <p:spPr bwMode="auto">
              <a:xfrm>
                <a:off x="1207" y="3215"/>
                <a:ext cx="11" cy="7"/>
              </a:xfrm>
              <a:custGeom>
                <a:avLst/>
                <a:gdLst/>
                <a:ahLst/>
                <a:cxnLst>
                  <a:cxn ang="0">
                    <a:pos x="11" y="7"/>
                  </a:cxn>
                  <a:cxn ang="0">
                    <a:pos x="11" y="7"/>
                  </a:cxn>
                  <a:cxn ang="0">
                    <a:pos x="3" y="0"/>
                  </a:cxn>
                  <a:cxn ang="0">
                    <a:pos x="0" y="0"/>
                  </a:cxn>
                  <a:cxn ang="0">
                    <a:pos x="11" y="7"/>
                  </a:cxn>
                  <a:cxn ang="0">
                    <a:pos x="11" y="7"/>
                  </a:cxn>
                  <a:cxn ang="0">
                    <a:pos x="11" y="7"/>
                  </a:cxn>
                  <a:cxn ang="0">
                    <a:pos x="11" y="7"/>
                  </a:cxn>
                  <a:cxn ang="0">
                    <a:pos x="11" y="7"/>
                  </a:cxn>
                  <a:cxn ang="0">
                    <a:pos x="11" y="7"/>
                  </a:cxn>
                  <a:cxn ang="0">
                    <a:pos x="11" y="7"/>
                  </a:cxn>
                  <a:cxn ang="0">
                    <a:pos x="11" y="7"/>
                  </a:cxn>
                </a:cxnLst>
                <a:rect l="0" t="0" r="r" b="b"/>
                <a:pathLst>
                  <a:path w="11" h="7">
                    <a:moveTo>
                      <a:pt x="11" y="7"/>
                    </a:moveTo>
                    <a:lnTo>
                      <a:pt x="11" y="7"/>
                    </a:lnTo>
                    <a:lnTo>
                      <a:pt x="3" y="0"/>
                    </a:lnTo>
                    <a:lnTo>
                      <a:pt x="0" y="0"/>
                    </a:lnTo>
                    <a:lnTo>
                      <a:pt x="11" y="7"/>
                    </a:lnTo>
                    <a:lnTo>
                      <a:pt x="11" y="7"/>
                    </a:lnTo>
                    <a:lnTo>
                      <a:pt x="11" y="7"/>
                    </a:lnTo>
                    <a:lnTo>
                      <a:pt x="11" y="7"/>
                    </a:lnTo>
                    <a:lnTo>
                      <a:pt x="11" y="7"/>
                    </a:lnTo>
                    <a:lnTo>
                      <a:pt x="11" y="7"/>
                    </a:lnTo>
                    <a:lnTo>
                      <a:pt x="11" y="7"/>
                    </a:lnTo>
                    <a:lnTo>
                      <a:pt x="11" y="7"/>
                    </a:lnTo>
                    <a:close/>
                  </a:path>
                </a:pathLst>
              </a:custGeom>
              <a:solidFill>
                <a:srgbClr val="000000"/>
              </a:solidFill>
              <a:ln w="9525">
                <a:noFill/>
                <a:round/>
                <a:headEnd/>
                <a:tailEnd/>
              </a:ln>
            </p:spPr>
            <p:txBody>
              <a:bodyPr/>
              <a:lstStyle/>
              <a:p>
                <a:endParaRPr lang="en-US">
                  <a:solidFill>
                    <a:srgbClr val="FFFFFF"/>
                  </a:solidFill>
                </a:endParaRPr>
              </a:p>
            </p:txBody>
          </p:sp>
          <p:sp>
            <p:nvSpPr>
              <p:cNvPr id="124" name="Freeform 412"/>
              <p:cNvSpPr>
                <a:spLocks noChangeAspect="1"/>
              </p:cNvSpPr>
              <p:nvPr/>
            </p:nvSpPr>
            <p:spPr bwMode="auto">
              <a:xfrm>
                <a:off x="1214" y="3222"/>
                <a:ext cx="8" cy="15"/>
              </a:xfrm>
              <a:custGeom>
                <a:avLst/>
                <a:gdLst/>
                <a:ahLst/>
                <a:cxnLst>
                  <a:cxn ang="0">
                    <a:pos x="8" y="15"/>
                  </a:cxn>
                  <a:cxn ang="0">
                    <a:pos x="8" y="15"/>
                  </a:cxn>
                  <a:cxn ang="0">
                    <a:pos x="4" y="0"/>
                  </a:cxn>
                  <a:cxn ang="0">
                    <a:pos x="0" y="0"/>
                  </a:cxn>
                  <a:cxn ang="0">
                    <a:pos x="8" y="15"/>
                  </a:cxn>
                  <a:cxn ang="0">
                    <a:pos x="8" y="15"/>
                  </a:cxn>
                  <a:cxn ang="0">
                    <a:pos x="8" y="15"/>
                  </a:cxn>
                  <a:cxn ang="0">
                    <a:pos x="8" y="15"/>
                  </a:cxn>
                  <a:cxn ang="0">
                    <a:pos x="8" y="15"/>
                  </a:cxn>
                  <a:cxn ang="0">
                    <a:pos x="8" y="15"/>
                  </a:cxn>
                  <a:cxn ang="0">
                    <a:pos x="8" y="15"/>
                  </a:cxn>
                  <a:cxn ang="0">
                    <a:pos x="8" y="15"/>
                  </a:cxn>
                </a:cxnLst>
                <a:rect l="0" t="0" r="r" b="b"/>
                <a:pathLst>
                  <a:path w="8" h="15">
                    <a:moveTo>
                      <a:pt x="8" y="15"/>
                    </a:moveTo>
                    <a:lnTo>
                      <a:pt x="8" y="15"/>
                    </a:lnTo>
                    <a:lnTo>
                      <a:pt x="4" y="0"/>
                    </a:lnTo>
                    <a:lnTo>
                      <a:pt x="0" y="0"/>
                    </a:lnTo>
                    <a:lnTo>
                      <a:pt x="8" y="15"/>
                    </a:lnTo>
                    <a:lnTo>
                      <a:pt x="8" y="15"/>
                    </a:lnTo>
                    <a:lnTo>
                      <a:pt x="8" y="15"/>
                    </a:lnTo>
                    <a:lnTo>
                      <a:pt x="8" y="15"/>
                    </a:lnTo>
                    <a:lnTo>
                      <a:pt x="8" y="15"/>
                    </a:lnTo>
                    <a:lnTo>
                      <a:pt x="8" y="15"/>
                    </a:lnTo>
                    <a:lnTo>
                      <a:pt x="8" y="15"/>
                    </a:lnTo>
                    <a:lnTo>
                      <a:pt x="8" y="15"/>
                    </a:lnTo>
                    <a:close/>
                  </a:path>
                </a:pathLst>
              </a:custGeom>
              <a:solidFill>
                <a:srgbClr val="000000"/>
              </a:solidFill>
              <a:ln w="9525">
                <a:noFill/>
                <a:round/>
                <a:headEnd/>
                <a:tailEnd/>
              </a:ln>
            </p:spPr>
            <p:txBody>
              <a:bodyPr/>
              <a:lstStyle/>
              <a:p>
                <a:endParaRPr lang="en-US">
                  <a:solidFill>
                    <a:srgbClr val="FFFFFF"/>
                  </a:solidFill>
                </a:endParaRPr>
              </a:p>
            </p:txBody>
          </p:sp>
          <p:sp>
            <p:nvSpPr>
              <p:cNvPr id="125" name="Freeform 413"/>
              <p:cNvSpPr>
                <a:spLocks noChangeAspect="1"/>
              </p:cNvSpPr>
              <p:nvPr/>
            </p:nvSpPr>
            <p:spPr bwMode="auto">
              <a:xfrm>
                <a:off x="1184" y="3237"/>
                <a:ext cx="38" cy="12"/>
              </a:xfrm>
              <a:custGeom>
                <a:avLst/>
                <a:gdLst/>
                <a:ahLst/>
                <a:cxnLst>
                  <a:cxn ang="0">
                    <a:pos x="0" y="12"/>
                  </a:cxn>
                  <a:cxn ang="0">
                    <a:pos x="4" y="12"/>
                  </a:cxn>
                  <a:cxn ang="0">
                    <a:pos x="38" y="0"/>
                  </a:cxn>
                  <a:cxn ang="0">
                    <a:pos x="38" y="0"/>
                  </a:cxn>
                  <a:cxn ang="0">
                    <a:pos x="4" y="12"/>
                  </a:cxn>
                  <a:cxn ang="0">
                    <a:pos x="4" y="12"/>
                  </a:cxn>
                  <a:cxn ang="0">
                    <a:pos x="4" y="12"/>
                  </a:cxn>
                  <a:cxn ang="0">
                    <a:pos x="0" y="12"/>
                  </a:cxn>
                  <a:cxn ang="0">
                    <a:pos x="0" y="12"/>
                  </a:cxn>
                  <a:cxn ang="0">
                    <a:pos x="4" y="12"/>
                  </a:cxn>
                  <a:cxn ang="0">
                    <a:pos x="4" y="12"/>
                  </a:cxn>
                  <a:cxn ang="0">
                    <a:pos x="0" y="12"/>
                  </a:cxn>
                </a:cxnLst>
                <a:rect l="0" t="0" r="r" b="b"/>
                <a:pathLst>
                  <a:path w="38" h="12">
                    <a:moveTo>
                      <a:pt x="0" y="12"/>
                    </a:moveTo>
                    <a:lnTo>
                      <a:pt x="4" y="12"/>
                    </a:lnTo>
                    <a:lnTo>
                      <a:pt x="38" y="0"/>
                    </a:lnTo>
                    <a:lnTo>
                      <a:pt x="38" y="0"/>
                    </a:lnTo>
                    <a:lnTo>
                      <a:pt x="4" y="12"/>
                    </a:lnTo>
                    <a:lnTo>
                      <a:pt x="4" y="12"/>
                    </a:lnTo>
                    <a:lnTo>
                      <a:pt x="4" y="12"/>
                    </a:lnTo>
                    <a:lnTo>
                      <a:pt x="0" y="12"/>
                    </a:lnTo>
                    <a:lnTo>
                      <a:pt x="0" y="12"/>
                    </a:lnTo>
                    <a:lnTo>
                      <a:pt x="4" y="12"/>
                    </a:lnTo>
                    <a:lnTo>
                      <a:pt x="4" y="12"/>
                    </a:lnTo>
                    <a:lnTo>
                      <a:pt x="0" y="12"/>
                    </a:lnTo>
                    <a:close/>
                  </a:path>
                </a:pathLst>
              </a:custGeom>
              <a:solidFill>
                <a:srgbClr val="000000"/>
              </a:solidFill>
              <a:ln w="9525">
                <a:noFill/>
                <a:round/>
                <a:headEnd/>
                <a:tailEnd/>
              </a:ln>
            </p:spPr>
            <p:txBody>
              <a:bodyPr/>
              <a:lstStyle/>
              <a:p>
                <a:endParaRPr lang="en-US">
                  <a:solidFill>
                    <a:srgbClr val="FFFFFF"/>
                  </a:solidFill>
                </a:endParaRPr>
              </a:p>
            </p:txBody>
          </p:sp>
          <p:sp>
            <p:nvSpPr>
              <p:cNvPr id="126" name="Freeform 414"/>
              <p:cNvSpPr>
                <a:spLocks noChangeAspect="1"/>
              </p:cNvSpPr>
              <p:nvPr/>
            </p:nvSpPr>
            <p:spPr bwMode="auto">
              <a:xfrm>
                <a:off x="1169" y="3234"/>
                <a:ext cx="15" cy="15"/>
              </a:xfrm>
              <a:custGeom>
                <a:avLst/>
                <a:gdLst/>
                <a:ahLst/>
                <a:cxnLst>
                  <a:cxn ang="0">
                    <a:pos x="0" y="0"/>
                  </a:cxn>
                  <a:cxn ang="0">
                    <a:pos x="0" y="0"/>
                  </a:cxn>
                  <a:cxn ang="0">
                    <a:pos x="15" y="15"/>
                  </a:cxn>
                  <a:cxn ang="0">
                    <a:pos x="15" y="15"/>
                  </a:cxn>
                  <a:cxn ang="0">
                    <a:pos x="4" y="0"/>
                  </a:cxn>
                  <a:cxn ang="0">
                    <a:pos x="4" y="0"/>
                  </a:cxn>
                  <a:cxn ang="0">
                    <a:pos x="4" y="0"/>
                  </a:cxn>
                  <a:cxn ang="0">
                    <a:pos x="4" y="0"/>
                  </a:cxn>
                  <a:cxn ang="0">
                    <a:pos x="0" y="0"/>
                  </a:cxn>
                  <a:cxn ang="0">
                    <a:pos x="0" y="0"/>
                  </a:cxn>
                  <a:cxn ang="0">
                    <a:pos x="0" y="0"/>
                  </a:cxn>
                  <a:cxn ang="0">
                    <a:pos x="0" y="0"/>
                  </a:cxn>
                </a:cxnLst>
                <a:rect l="0" t="0" r="r" b="b"/>
                <a:pathLst>
                  <a:path w="15" h="15">
                    <a:moveTo>
                      <a:pt x="0" y="0"/>
                    </a:moveTo>
                    <a:lnTo>
                      <a:pt x="0" y="0"/>
                    </a:lnTo>
                    <a:lnTo>
                      <a:pt x="15" y="15"/>
                    </a:lnTo>
                    <a:lnTo>
                      <a:pt x="15" y="15"/>
                    </a:lnTo>
                    <a:lnTo>
                      <a:pt x="4" y="0"/>
                    </a:lnTo>
                    <a:lnTo>
                      <a:pt x="4" y="0"/>
                    </a:lnTo>
                    <a:lnTo>
                      <a:pt x="4" y="0"/>
                    </a:lnTo>
                    <a:lnTo>
                      <a:pt x="4"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27" name="Freeform 415"/>
              <p:cNvSpPr>
                <a:spLocks noChangeAspect="1"/>
              </p:cNvSpPr>
              <p:nvPr/>
            </p:nvSpPr>
            <p:spPr bwMode="auto">
              <a:xfrm>
                <a:off x="1180" y="3215"/>
                <a:ext cx="34" cy="15"/>
              </a:xfrm>
              <a:custGeom>
                <a:avLst/>
                <a:gdLst/>
                <a:ahLst/>
                <a:cxnLst>
                  <a:cxn ang="0">
                    <a:pos x="0" y="7"/>
                  </a:cxn>
                  <a:cxn ang="0">
                    <a:pos x="8" y="15"/>
                  </a:cxn>
                  <a:cxn ang="0">
                    <a:pos x="34" y="7"/>
                  </a:cxn>
                  <a:cxn ang="0">
                    <a:pos x="27" y="0"/>
                  </a:cxn>
                  <a:cxn ang="0">
                    <a:pos x="0" y="7"/>
                  </a:cxn>
                </a:cxnLst>
                <a:rect l="0" t="0" r="r" b="b"/>
                <a:pathLst>
                  <a:path w="34" h="15">
                    <a:moveTo>
                      <a:pt x="0" y="7"/>
                    </a:moveTo>
                    <a:lnTo>
                      <a:pt x="8" y="15"/>
                    </a:lnTo>
                    <a:lnTo>
                      <a:pt x="34" y="7"/>
                    </a:lnTo>
                    <a:lnTo>
                      <a:pt x="27" y="0"/>
                    </a:lnTo>
                    <a:lnTo>
                      <a:pt x="0" y="7"/>
                    </a:lnTo>
                    <a:close/>
                  </a:path>
                </a:pathLst>
              </a:custGeom>
              <a:solidFill>
                <a:srgbClr val="E5E5E5"/>
              </a:solidFill>
              <a:ln w="9525">
                <a:noFill/>
                <a:round/>
                <a:headEnd/>
                <a:tailEnd/>
              </a:ln>
            </p:spPr>
            <p:txBody>
              <a:bodyPr/>
              <a:lstStyle/>
              <a:p>
                <a:endParaRPr lang="en-US">
                  <a:solidFill>
                    <a:srgbClr val="FFFFFF"/>
                  </a:solidFill>
                </a:endParaRPr>
              </a:p>
            </p:txBody>
          </p:sp>
          <p:sp>
            <p:nvSpPr>
              <p:cNvPr id="128" name="Freeform 416"/>
              <p:cNvSpPr>
                <a:spLocks noChangeAspect="1"/>
              </p:cNvSpPr>
              <p:nvPr/>
            </p:nvSpPr>
            <p:spPr bwMode="auto">
              <a:xfrm>
                <a:off x="1173" y="3222"/>
                <a:ext cx="15" cy="27"/>
              </a:xfrm>
              <a:custGeom>
                <a:avLst/>
                <a:gdLst/>
                <a:ahLst/>
                <a:cxnLst>
                  <a:cxn ang="0">
                    <a:pos x="0" y="12"/>
                  </a:cxn>
                  <a:cxn ang="0">
                    <a:pos x="7" y="0"/>
                  </a:cxn>
                  <a:cxn ang="0">
                    <a:pos x="15" y="8"/>
                  </a:cxn>
                  <a:cxn ang="0">
                    <a:pos x="11" y="27"/>
                  </a:cxn>
                  <a:cxn ang="0">
                    <a:pos x="0" y="12"/>
                  </a:cxn>
                </a:cxnLst>
                <a:rect l="0" t="0" r="r" b="b"/>
                <a:pathLst>
                  <a:path w="15" h="27">
                    <a:moveTo>
                      <a:pt x="0" y="12"/>
                    </a:moveTo>
                    <a:lnTo>
                      <a:pt x="7" y="0"/>
                    </a:lnTo>
                    <a:lnTo>
                      <a:pt x="15" y="8"/>
                    </a:lnTo>
                    <a:lnTo>
                      <a:pt x="11" y="27"/>
                    </a:lnTo>
                    <a:lnTo>
                      <a:pt x="0" y="12"/>
                    </a:lnTo>
                    <a:close/>
                  </a:path>
                </a:pathLst>
              </a:custGeom>
              <a:solidFill>
                <a:srgbClr val="606060"/>
              </a:solidFill>
              <a:ln w="9525">
                <a:noFill/>
                <a:round/>
                <a:headEnd/>
                <a:tailEnd/>
              </a:ln>
            </p:spPr>
            <p:txBody>
              <a:bodyPr/>
              <a:lstStyle/>
              <a:p>
                <a:endParaRPr lang="en-US">
                  <a:solidFill>
                    <a:srgbClr val="FFFFFF"/>
                  </a:solidFill>
                </a:endParaRPr>
              </a:p>
            </p:txBody>
          </p:sp>
          <p:sp>
            <p:nvSpPr>
              <p:cNvPr id="129" name="Freeform 417"/>
              <p:cNvSpPr>
                <a:spLocks noChangeAspect="1"/>
              </p:cNvSpPr>
              <p:nvPr/>
            </p:nvSpPr>
            <p:spPr bwMode="auto">
              <a:xfrm>
                <a:off x="1500" y="3108"/>
                <a:ext cx="53" cy="34"/>
              </a:xfrm>
              <a:custGeom>
                <a:avLst/>
                <a:gdLst/>
                <a:ahLst/>
                <a:cxnLst>
                  <a:cxn ang="0">
                    <a:pos x="0" y="19"/>
                  </a:cxn>
                  <a:cxn ang="0">
                    <a:pos x="11" y="8"/>
                  </a:cxn>
                  <a:cxn ang="0">
                    <a:pos x="38" y="0"/>
                  </a:cxn>
                  <a:cxn ang="0">
                    <a:pos x="45" y="8"/>
                  </a:cxn>
                  <a:cxn ang="0">
                    <a:pos x="53" y="23"/>
                  </a:cxn>
                  <a:cxn ang="0">
                    <a:pos x="15" y="34"/>
                  </a:cxn>
                  <a:cxn ang="0">
                    <a:pos x="0" y="19"/>
                  </a:cxn>
                </a:cxnLst>
                <a:rect l="0" t="0" r="r" b="b"/>
                <a:pathLst>
                  <a:path w="53" h="34">
                    <a:moveTo>
                      <a:pt x="0" y="19"/>
                    </a:moveTo>
                    <a:lnTo>
                      <a:pt x="11" y="8"/>
                    </a:lnTo>
                    <a:lnTo>
                      <a:pt x="38" y="0"/>
                    </a:lnTo>
                    <a:lnTo>
                      <a:pt x="45" y="8"/>
                    </a:lnTo>
                    <a:lnTo>
                      <a:pt x="53" y="23"/>
                    </a:lnTo>
                    <a:lnTo>
                      <a:pt x="15" y="34"/>
                    </a:lnTo>
                    <a:lnTo>
                      <a:pt x="0" y="19"/>
                    </a:lnTo>
                    <a:close/>
                  </a:path>
                </a:pathLst>
              </a:custGeom>
              <a:solidFill>
                <a:srgbClr val="BFBFBF"/>
              </a:solidFill>
              <a:ln w="9525">
                <a:noFill/>
                <a:round/>
                <a:headEnd/>
                <a:tailEnd/>
              </a:ln>
            </p:spPr>
            <p:txBody>
              <a:bodyPr/>
              <a:lstStyle/>
              <a:p>
                <a:endParaRPr lang="en-US">
                  <a:solidFill>
                    <a:srgbClr val="FFFFFF"/>
                  </a:solidFill>
                </a:endParaRPr>
              </a:p>
            </p:txBody>
          </p:sp>
          <p:sp>
            <p:nvSpPr>
              <p:cNvPr id="130" name="Freeform 418"/>
              <p:cNvSpPr>
                <a:spLocks noChangeAspect="1"/>
              </p:cNvSpPr>
              <p:nvPr/>
            </p:nvSpPr>
            <p:spPr bwMode="auto">
              <a:xfrm>
                <a:off x="1500" y="3116"/>
                <a:ext cx="11" cy="11"/>
              </a:xfrm>
              <a:custGeom>
                <a:avLst/>
                <a:gdLst/>
                <a:ahLst/>
                <a:cxnLst>
                  <a:cxn ang="0">
                    <a:pos x="11" y="0"/>
                  </a:cxn>
                  <a:cxn ang="0">
                    <a:pos x="8" y="0"/>
                  </a:cxn>
                  <a:cxn ang="0">
                    <a:pos x="0" y="11"/>
                  </a:cxn>
                  <a:cxn ang="0">
                    <a:pos x="4" y="11"/>
                  </a:cxn>
                  <a:cxn ang="0">
                    <a:pos x="11" y="0"/>
                  </a:cxn>
                  <a:cxn ang="0">
                    <a:pos x="11" y="0"/>
                  </a:cxn>
                  <a:cxn ang="0">
                    <a:pos x="11" y="0"/>
                  </a:cxn>
                  <a:cxn ang="0">
                    <a:pos x="11" y="0"/>
                  </a:cxn>
                  <a:cxn ang="0">
                    <a:pos x="11" y="0"/>
                  </a:cxn>
                  <a:cxn ang="0">
                    <a:pos x="11" y="0"/>
                  </a:cxn>
                  <a:cxn ang="0">
                    <a:pos x="8" y="0"/>
                  </a:cxn>
                  <a:cxn ang="0">
                    <a:pos x="11" y="0"/>
                  </a:cxn>
                </a:cxnLst>
                <a:rect l="0" t="0" r="r" b="b"/>
                <a:pathLst>
                  <a:path w="11" h="11">
                    <a:moveTo>
                      <a:pt x="11" y="0"/>
                    </a:moveTo>
                    <a:lnTo>
                      <a:pt x="8" y="0"/>
                    </a:lnTo>
                    <a:lnTo>
                      <a:pt x="0" y="11"/>
                    </a:lnTo>
                    <a:lnTo>
                      <a:pt x="4" y="11"/>
                    </a:lnTo>
                    <a:lnTo>
                      <a:pt x="11" y="0"/>
                    </a:lnTo>
                    <a:lnTo>
                      <a:pt x="11" y="0"/>
                    </a:lnTo>
                    <a:lnTo>
                      <a:pt x="11" y="0"/>
                    </a:lnTo>
                    <a:lnTo>
                      <a:pt x="11" y="0"/>
                    </a:lnTo>
                    <a:lnTo>
                      <a:pt x="11" y="0"/>
                    </a:lnTo>
                    <a:lnTo>
                      <a:pt x="11" y="0"/>
                    </a:lnTo>
                    <a:lnTo>
                      <a:pt x="8" y="0"/>
                    </a:lnTo>
                    <a:lnTo>
                      <a:pt x="11" y="0"/>
                    </a:lnTo>
                    <a:close/>
                  </a:path>
                </a:pathLst>
              </a:custGeom>
              <a:solidFill>
                <a:srgbClr val="000000"/>
              </a:solidFill>
              <a:ln w="9525">
                <a:noFill/>
                <a:round/>
                <a:headEnd/>
                <a:tailEnd/>
              </a:ln>
            </p:spPr>
            <p:txBody>
              <a:bodyPr/>
              <a:lstStyle/>
              <a:p>
                <a:endParaRPr lang="en-US">
                  <a:solidFill>
                    <a:srgbClr val="FFFFFF"/>
                  </a:solidFill>
                </a:endParaRPr>
              </a:p>
            </p:txBody>
          </p:sp>
          <p:sp>
            <p:nvSpPr>
              <p:cNvPr id="131" name="Freeform 419"/>
              <p:cNvSpPr>
                <a:spLocks noChangeAspect="1"/>
              </p:cNvSpPr>
              <p:nvPr/>
            </p:nvSpPr>
            <p:spPr bwMode="auto">
              <a:xfrm>
                <a:off x="1511" y="3108"/>
                <a:ext cx="27" cy="8"/>
              </a:xfrm>
              <a:custGeom>
                <a:avLst/>
                <a:gdLst/>
                <a:ahLst/>
                <a:cxnLst>
                  <a:cxn ang="0">
                    <a:pos x="27" y="0"/>
                  </a:cxn>
                  <a:cxn ang="0">
                    <a:pos x="27" y="0"/>
                  </a:cxn>
                  <a:cxn ang="0">
                    <a:pos x="0" y="8"/>
                  </a:cxn>
                  <a:cxn ang="0">
                    <a:pos x="0" y="8"/>
                  </a:cxn>
                  <a:cxn ang="0">
                    <a:pos x="27" y="0"/>
                  </a:cxn>
                  <a:cxn ang="0">
                    <a:pos x="27" y="0"/>
                  </a:cxn>
                  <a:cxn ang="0">
                    <a:pos x="27" y="0"/>
                  </a:cxn>
                  <a:cxn ang="0">
                    <a:pos x="27" y="0"/>
                  </a:cxn>
                  <a:cxn ang="0">
                    <a:pos x="27" y="0"/>
                  </a:cxn>
                  <a:cxn ang="0">
                    <a:pos x="27" y="0"/>
                  </a:cxn>
                  <a:cxn ang="0">
                    <a:pos x="27" y="0"/>
                  </a:cxn>
                  <a:cxn ang="0">
                    <a:pos x="27" y="0"/>
                  </a:cxn>
                </a:cxnLst>
                <a:rect l="0" t="0" r="r" b="b"/>
                <a:pathLst>
                  <a:path w="27" h="8">
                    <a:moveTo>
                      <a:pt x="27" y="0"/>
                    </a:moveTo>
                    <a:lnTo>
                      <a:pt x="27" y="0"/>
                    </a:lnTo>
                    <a:lnTo>
                      <a:pt x="0" y="8"/>
                    </a:lnTo>
                    <a:lnTo>
                      <a:pt x="0" y="8"/>
                    </a:lnTo>
                    <a:lnTo>
                      <a:pt x="27" y="0"/>
                    </a:lnTo>
                    <a:lnTo>
                      <a:pt x="27" y="0"/>
                    </a:lnTo>
                    <a:lnTo>
                      <a:pt x="27" y="0"/>
                    </a:lnTo>
                    <a:lnTo>
                      <a:pt x="27" y="0"/>
                    </a:lnTo>
                    <a:lnTo>
                      <a:pt x="27" y="0"/>
                    </a:lnTo>
                    <a:lnTo>
                      <a:pt x="27" y="0"/>
                    </a:lnTo>
                    <a:lnTo>
                      <a:pt x="27" y="0"/>
                    </a:lnTo>
                    <a:lnTo>
                      <a:pt x="27" y="0"/>
                    </a:lnTo>
                    <a:close/>
                  </a:path>
                </a:pathLst>
              </a:custGeom>
              <a:solidFill>
                <a:srgbClr val="000000"/>
              </a:solidFill>
              <a:ln w="9525">
                <a:noFill/>
                <a:round/>
                <a:headEnd/>
                <a:tailEnd/>
              </a:ln>
            </p:spPr>
            <p:txBody>
              <a:bodyPr/>
              <a:lstStyle/>
              <a:p>
                <a:endParaRPr lang="en-US">
                  <a:solidFill>
                    <a:srgbClr val="FFFFFF"/>
                  </a:solidFill>
                </a:endParaRPr>
              </a:p>
            </p:txBody>
          </p:sp>
          <p:sp>
            <p:nvSpPr>
              <p:cNvPr id="132" name="Freeform 420"/>
              <p:cNvSpPr>
                <a:spLocks noChangeAspect="1"/>
              </p:cNvSpPr>
              <p:nvPr/>
            </p:nvSpPr>
            <p:spPr bwMode="auto">
              <a:xfrm>
                <a:off x="1538" y="3108"/>
                <a:ext cx="7" cy="8"/>
              </a:xfrm>
              <a:custGeom>
                <a:avLst/>
                <a:gdLst/>
                <a:ahLst/>
                <a:cxnLst>
                  <a:cxn ang="0">
                    <a:pos x="7" y="8"/>
                  </a:cxn>
                  <a:cxn ang="0">
                    <a:pos x="7" y="8"/>
                  </a:cxn>
                  <a:cxn ang="0">
                    <a:pos x="0" y="0"/>
                  </a:cxn>
                  <a:cxn ang="0">
                    <a:pos x="0" y="0"/>
                  </a:cxn>
                  <a:cxn ang="0">
                    <a:pos x="7" y="8"/>
                  </a:cxn>
                  <a:cxn ang="0">
                    <a:pos x="7" y="8"/>
                  </a:cxn>
                  <a:cxn ang="0">
                    <a:pos x="7" y="8"/>
                  </a:cxn>
                  <a:cxn ang="0">
                    <a:pos x="7" y="8"/>
                  </a:cxn>
                  <a:cxn ang="0">
                    <a:pos x="7" y="8"/>
                  </a:cxn>
                  <a:cxn ang="0">
                    <a:pos x="7" y="8"/>
                  </a:cxn>
                  <a:cxn ang="0">
                    <a:pos x="7" y="8"/>
                  </a:cxn>
                  <a:cxn ang="0">
                    <a:pos x="7" y="8"/>
                  </a:cxn>
                </a:cxnLst>
                <a:rect l="0" t="0" r="r" b="b"/>
                <a:pathLst>
                  <a:path w="7" h="8">
                    <a:moveTo>
                      <a:pt x="7" y="8"/>
                    </a:moveTo>
                    <a:lnTo>
                      <a:pt x="7" y="8"/>
                    </a:lnTo>
                    <a:lnTo>
                      <a:pt x="0" y="0"/>
                    </a:lnTo>
                    <a:lnTo>
                      <a:pt x="0" y="0"/>
                    </a:lnTo>
                    <a:lnTo>
                      <a:pt x="7" y="8"/>
                    </a:lnTo>
                    <a:lnTo>
                      <a:pt x="7" y="8"/>
                    </a:lnTo>
                    <a:lnTo>
                      <a:pt x="7" y="8"/>
                    </a:lnTo>
                    <a:lnTo>
                      <a:pt x="7" y="8"/>
                    </a:lnTo>
                    <a:lnTo>
                      <a:pt x="7" y="8"/>
                    </a:lnTo>
                    <a:lnTo>
                      <a:pt x="7" y="8"/>
                    </a:lnTo>
                    <a:lnTo>
                      <a:pt x="7" y="8"/>
                    </a:lnTo>
                    <a:lnTo>
                      <a:pt x="7" y="8"/>
                    </a:lnTo>
                    <a:close/>
                  </a:path>
                </a:pathLst>
              </a:custGeom>
              <a:solidFill>
                <a:srgbClr val="000000"/>
              </a:solidFill>
              <a:ln w="9525">
                <a:noFill/>
                <a:round/>
                <a:headEnd/>
                <a:tailEnd/>
              </a:ln>
            </p:spPr>
            <p:txBody>
              <a:bodyPr/>
              <a:lstStyle/>
              <a:p>
                <a:endParaRPr lang="en-US">
                  <a:solidFill>
                    <a:srgbClr val="FFFFFF"/>
                  </a:solidFill>
                </a:endParaRPr>
              </a:p>
            </p:txBody>
          </p:sp>
          <p:sp>
            <p:nvSpPr>
              <p:cNvPr id="133" name="Freeform 421"/>
              <p:cNvSpPr>
                <a:spLocks noChangeAspect="1"/>
              </p:cNvSpPr>
              <p:nvPr/>
            </p:nvSpPr>
            <p:spPr bwMode="auto">
              <a:xfrm>
                <a:off x="1545" y="3116"/>
                <a:ext cx="8" cy="19"/>
              </a:xfrm>
              <a:custGeom>
                <a:avLst/>
                <a:gdLst/>
                <a:ahLst/>
                <a:cxnLst>
                  <a:cxn ang="0">
                    <a:pos x="8" y="19"/>
                  </a:cxn>
                  <a:cxn ang="0">
                    <a:pos x="8" y="15"/>
                  </a:cxn>
                  <a:cxn ang="0">
                    <a:pos x="4" y="0"/>
                  </a:cxn>
                  <a:cxn ang="0">
                    <a:pos x="0" y="4"/>
                  </a:cxn>
                  <a:cxn ang="0">
                    <a:pos x="8" y="15"/>
                  </a:cxn>
                  <a:cxn ang="0">
                    <a:pos x="8" y="15"/>
                  </a:cxn>
                  <a:cxn ang="0">
                    <a:pos x="8" y="15"/>
                  </a:cxn>
                  <a:cxn ang="0">
                    <a:pos x="8" y="19"/>
                  </a:cxn>
                  <a:cxn ang="0">
                    <a:pos x="8" y="19"/>
                  </a:cxn>
                  <a:cxn ang="0">
                    <a:pos x="8" y="19"/>
                  </a:cxn>
                  <a:cxn ang="0">
                    <a:pos x="8" y="15"/>
                  </a:cxn>
                  <a:cxn ang="0">
                    <a:pos x="8" y="19"/>
                  </a:cxn>
                </a:cxnLst>
                <a:rect l="0" t="0" r="r" b="b"/>
                <a:pathLst>
                  <a:path w="8" h="19">
                    <a:moveTo>
                      <a:pt x="8" y="19"/>
                    </a:moveTo>
                    <a:lnTo>
                      <a:pt x="8" y="15"/>
                    </a:lnTo>
                    <a:lnTo>
                      <a:pt x="4" y="0"/>
                    </a:lnTo>
                    <a:lnTo>
                      <a:pt x="0" y="4"/>
                    </a:lnTo>
                    <a:lnTo>
                      <a:pt x="8" y="15"/>
                    </a:lnTo>
                    <a:lnTo>
                      <a:pt x="8" y="15"/>
                    </a:lnTo>
                    <a:lnTo>
                      <a:pt x="8" y="15"/>
                    </a:lnTo>
                    <a:lnTo>
                      <a:pt x="8" y="19"/>
                    </a:lnTo>
                    <a:lnTo>
                      <a:pt x="8" y="19"/>
                    </a:lnTo>
                    <a:lnTo>
                      <a:pt x="8" y="19"/>
                    </a:lnTo>
                    <a:lnTo>
                      <a:pt x="8" y="15"/>
                    </a:lnTo>
                    <a:lnTo>
                      <a:pt x="8" y="19"/>
                    </a:lnTo>
                    <a:close/>
                  </a:path>
                </a:pathLst>
              </a:custGeom>
              <a:solidFill>
                <a:srgbClr val="000000"/>
              </a:solidFill>
              <a:ln w="9525">
                <a:noFill/>
                <a:round/>
                <a:headEnd/>
                <a:tailEnd/>
              </a:ln>
            </p:spPr>
            <p:txBody>
              <a:bodyPr/>
              <a:lstStyle/>
              <a:p>
                <a:endParaRPr lang="en-US">
                  <a:solidFill>
                    <a:srgbClr val="FFFFFF"/>
                  </a:solidFill>
                </a:endParaRPr>
              </a:p>
            </p:txBody>
          </p:sp>
          <p:sp>
            <p:nvSpPr>
              <p:cNvPr id="134" name="Freeform 422"/>
              <p:cNvSpPr>
                <a:spLocks noChangeAspect="1"/>
              </p:cNvSpPr>
              <p:nvPr/>
            </p:nvSpPr>
            <p:spPr bwMode="auto">
              <a:xfrm>
                <a:off x="1515" y="3131"/>
                <a:ext cx="38" cy="11"/>
              </a:xfrm>
              <a:custGeom>
                <a:avLst/>
                <a:gdLst/>
                <a:ahLst/>
                <a:cxnLst>
                  <a:cxn ang="0">
                    <a:pos x="0" y="11"/>
                  </a:cxn>
                  <a:cxn ang="0">
                    <a:pos x="0" y="11"/>
                  </a:cxn>
                  <a:cxn ang="0">
                    <a:pos x="38" y="0"/>
                  </a:cxn>
                  <a:cxn ang="0">
                    <a:pos x="34" y="0"/>
                  </a:cxn>
                  <a:cxn ang="0">
                    <a:pos x="0" y="11"/>
                  </a:cxn>
                  <a:cxn ang="0">
                    <a:pos x="0" y="11"/>
                  </a:cxn>
                  <a:cxn ang="0">
                    <a:pos x="0" y="11"/>
                  </a:cxn>
                  <a:cxn ang="0">
                    <a:pos x="0" y="11"/>
                  </a:cxn>
                  <a:cxn ang="0">
                    <a:pos x="0" y="11"/>
                  </a:cxn>
                  <a:cxn ang="0">
                    <a:pos x="0" y="11"/>
                  </a:cxn>
                  <a:cxn ang="0">
                    <a:pos x="0" y="11"/>
                  </a:cxn>
                  <a:cxn ang="0">
                    <a:pos x="0" y="11"/>
                  </a:cxn>
                </a:cxnLst>
                <a:rect l="0" t="0" r="r" b="b"/>
                <a:pathLst>
                  <a:path w="38" h="11">
                    <a:moveTo>
                      <a:pt x="0" y="11"/>
                    </a:moveTo>
                    <a:lnTo>
                      <a:pt x="0" y="11"/>
                    </a:lnTo>
                    <a:lnTo>
                      <a:pt x="38" y="0"/>
                    </a:lnTo>
                    <a:lnTo>
                      <a:pt x="34" y="0"/>
                    </a:lnTo>
                    <a:lnTo>
                      <a:pt x="0" y="11"/>
                    </a:lnTo>
                    <a:lnTo>
                      <a:pt x="0" y="11"/>
                    </a:lnTo>
                    <a:lnTo>
                      <a:pt x="0" y="11"/>
                    </a:lnTo>
                    <a:lnTo>
                      <a:pt x="0" y="11"/>
                    </a:lnTo>
                    <a:lnTo>
                      <a:pt x="0" y="11"/>
                    </a:lnTo>
                    <a:lnTo>
                      <a:pt x="0" y="11"/>
                    </a:lnTo>
                    <a:lnTo>
                      <a:pt x="0" y="11"/>
                    </a:lnTo>
                    <a:lnTo>
                      <a:pt x="0" y="11"/>
                    </a:lnTo>
                    <a:close/>
                  </a:path>
                </a:pathLst>
              </a:custGeom>
              <a:solidFill>
                <a:srgbClr val="000000"/>
              </a:solidFill>
              <a:ln w="9525">
                <a:noFill/>
                <a:round/>
                <a:headEnd/>
                <a:tailEnd/>
              </a:ln>
            </p:spPr>
            <p:txBody>
              <a:bodyPr/>
              <a:lstStyle/>
              <a:p>
                <a:endParaRPr lang="en-US">
                  <a:solidFill>
                    <a:srgbClr val="FFFFFF"/>
                  </a:solidFill>
                </a:endParaRPr>
              </a:p>
            </p:txBody>
          </p:sp>
          <p:sp>
            <p:nvSpPr>
              <p:cNvPr id="135" name="Freeform 423"/>
              <p:cNvSpPr>
                <a:spLocks noChangeAspect="1"/>
              </p:cNvSpPr>
              <p:nvPr/>
            </p:nvSpPr>
            <p:spPr bwMode="auto">
              <a:xfrm>
                <a:off x="1500" y="3127"/>
                <a:ext cx="15" cy="15"/>
              </a:xfrm>
              <a:custGeom>
                <a:avLst/>
                <a:gdLst/>
                <a:ahLst/>
                <a:cxnLst>
                  <a:cxn ang="0">
                    <a:pos x="0" y="0"/>
                  </a:cxn>
                  <a:cxn ang="0">
                    <a:pos x="0" y="4"/>
                  </a:cxn>
                  <a:cxn ang="0">
                    <a:pos x="15" y="15"/>
                  </a:cxn>
                  <a:cxn ang="0">
                    <a:pos x="15" y="15"/>
                  </a:cxn>
                  <a:cxn ang="0">
                    <a:pos x="4" y="0"/>
                  </a:cxn>
                  <a:cxn ang="0">
                    <a:pos x="4" y="4"/>
                  </a:cxn>
                  <a:cxn ang="0">
                    <a:pos x="4" y="0"/>
                  </a:cxn>
                  <a:cxn ang="0">
                    <a:pos x="0" y="0"/>
                  </a:cxn>
                  <a:cxn ang="0">
                    <a:pos x="0" y="0"/>
                  </a:cxn>
                  <a:cxn ang="0">
                    <a:pos x="0" y="0"/>
                  </a:cxn>
                  <a:cxn ang="0">
                    <a:pos x="0" y="4"/>
                  </a:cxn>
                  <a:cxn ang="0">
                    <a:pos x="0" y="0"/>
                  </a:cxn>
                </a:cxnLst>
                <a:rect l="0" t="0" r="r" b="b"/>
                <a:pathLst>
                  <a:path w="15" h="15">
                    <a:moveTo>
                      <a:pt x="0" y="0"/>
                    </a:moveTo>
                    <a:lnTo>
                      <a:pt x="0" y="4"/>
                    </a:lnTo>
                    <a:lnTo>
                      <a:pt x="15" y="15"/>
                    </a:lnTo>
                    <a:lnTo>
                      <a:pt x="15" y="15"/>
                    </a:lnTo>
                    <a:lnTo>
                      <a:pt x="4" y="0"/>
                    </a:lnTo>
                    <a:lnTo>
                      <a:pt x="4" y="4"/>
                    </a:lnTo>
                    <a:lnTo>
                      <a:pt x="4"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36" name="Freeform 424"/>
              <p:cNvSpPr>
                <a:spLocks noChangeAspect="1"/>
              </p:cNvSpPr>
              <p:nvPr/>
            </p:nvSpPr>
            <p:spPr bwMode="auto">
              <a:xfrm>
                <a:off x="1511" y="3108"/>
                <a:ext cx="34" cy="15"/>
              </a:xfrm>
              <a:custGeom>
                <a:avLst/>
                <a:gdLst/>
                <a:ahLst/>
                <a:cxnLst>
                  <a:cxn ang="0">
                    <a:pos x="0" y="8"/>
                  </a:cxn>
                  <a:cxn ang="0">
                    <a:pos x="8" y="15"/>
                  </a:cxn>
                  <a:cxn ang="0">
                    <a:pos x="34" y="8"/>
                  </a:cxn>
                  <a:cxn ang="0">
                    <a:pos x="27" y="0"/>
                  </a:cxn>
                  <a:cxn ang="0">
                    <a:pos x="0" y="8"/>
                  </a:cxn>
                </a:cxnLst>
                <a:rect l="0" t="0" r="r" b="b"/>
                <a:pathLst>
                  <a:path w="34" h="15">
                    <a:moveTo>
                      <a:pt x="0" y="8"/>
                    </a:moveTo>
                    <a:lnTo>
                      <a:pt x="8" y="15"/>
                    </a:lnTo>
                    <a:lnTo>
                      <a:pt x="34" y="8"/>
                    </a:lnTo>
                    <a:lnTo>
                      <a:pt x="27" y="0"/>
                    </a:lnTo>
                    <a:lnTo>
                      <a:pt x="0" y="8"/>
                    </a:lnTo>
                    <a:close/>
                  </a:path>
                </a:pathLst>
              </a:custGeom>
              <a:solidFill>
                <a:srgbClr val="E5E5E5"/>
              </a:solidFill>
              <a:ln w="9525">
                <a:noFill/>
                <a:round/>
                <a:headEnd/>
                <a:tailEnd/>
              </a:ln>
            </p:spPr>
            <p:txBody>
              <a:bodyPr/>
              <a:lstStyle/>
              <a:p>
                <a:endParaRPr lang="en-US">
                  <a:solidFill>
                    <a:srgbClr val="FFFFFF"/>
                  </a:solidFill>
                </a:endParaRPr>
              </a:p>
            </p:txBody>
          </p:sp>
          <p:sp>
            <p:nvSpPr>
              <p:cNvPr id="137" name="Freeform 425"/>
              <p:cNvSpPr>
                <a:spLocks noChangeAspect="1"/>
              </p:cNvSpPr>
              <p:nvPr/>
            </p:nvSpPr>
            <p:spPr bwMode="auto">
              <a:xfrm>
                <a:off x="1504" y="3116"/>
                <a:ext cx="15" cy="26"/>
              </a:xfrm>
              <a:custGeom>
                <a:avLst/>
                <a:gdLst/>
                <a:ahLst/>
                <a:cxnLst>
                  <a:cxn ang="0">
                    <a:pos x="0" y="11"/>
                  </a:cxn>
                  <a:cxn ang="0">
                    <a:pos x="7" y="0"/>
                  </a:cxn>
                  <a:cxn ang="0">
                    <a:pos x="15" y="11"/>
                  </a:cxn>
                  <a:cxn ang="0">
                    <a:pos x="11" y="26"/>
                  </a:cxn>
                  <a:cxn ang="0">
                    <a:pos x="0" y="11"/>
                  </a:cxn>
                </a:cxnLst>
                <a:rect l="0" t="0" r="r" b="b"/>
                <a:pathLst>
                  <a:path w="15" h="26">
                    <a:moveTo>
                      <a:pt x="0" y="11"/>
                    </a:moveTo>
                    <a:lnTo>
                      <a:pt x="7" y="0"/>
                    </a:lnTo>
                    <a:lnTo>
                      <a:pt x="15" y="11"/>
                    </a:lnTo>
                    <a:lnTo>
                      <a:pt x="11" y="26"/>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138" name="Freeform 426"/>
              <p:cNvSpPr>
                <a:spLocks noChangeAspect="1"/>
              </p:cNvSpPr>
              <p:nvPr/>
            </p:nvSpPr>
            <p:spPr bwMode="auto">
              <a:xfrm>
                <a:off x="1462" y="3120"/>
                <a:ext cx="53" cy="38"/>
              </a:xfrm>
              <a:custGeom>
                <a:avLst/>
                <a:gdLst/>
                <a:ahLst/>
                <a:cxnLst>
                  <a:cxn ang="0">
                    <a:pos x="0" y="22"/>
                  </a:cxn>
                  <a:cxn ang="0">
                    <a:pos x="12" y="11"/>
                  </a:cxn>
                  <a:cxn ang="0">
                    <a:pos x="38" y="0"/>
                  </a:cxn>
                  <a:cxn ang="0">
                    <a:pos x="46" y="11"/>
                  </a:cxn>
                  <a:cxn ang="0">
                    <a:pos x="53" y="26"/>
                  </a:cxn>
                  <a:cxn ang="0">
                    <a:pos x="16" y="38"/>
                  </a:cxn>
                  <a:cxn ang="0">
                    <a:pos x="0" y="22"/>
                  </a:cxn>
                </a:cxnLst>
                <a:rect l="0" t="0" r="r" b="b"/>
                <a:pathLst>
                  <a:path w="53" h="38">
                    <a:moveTo>
                      <a:pt x="0" y="22"/>
                    </a:moveTo>
                    <a:lnTo>
                      <a:pt x="12" y="11"/>
                    </a:lnTo>
                    <a:lnTo>
                      <a:pt x="38" y="0"/>
                    </a:lnTo>
                    <a:lnTo>
                      <a:pt x="46" y="11"/>
                    </a:lnTo>
                    <a:lnTo>
                      <a:pt x="53" y="26"/>
                    </a:lnTo>
                    <a:lnTo>
                      <a:pt x="16" y="38"/>
                    </a:lnTo>
                    <a:lnTo>
                      <a:pt x="0" y="22"/>
                    </a:lnTo>
                    <a:close/>
                  </a:path>
                </a:pathLst>
              </a:custGeom>
              <a:solidFill>
                <a:srgbClr val="BFBFBF"/>
              </a:solidFill>
              <a:ln w="9525">
                <a:noFill/>
                <a:round/>
                <a:headEnd/>
                <a:tailEnd/>
              </a:ln>
            </p:spPr>
            <p:txBody>
              <a:bodyPr/>
              <a:lstStyle/>
              <a:p>
                <a:endParaRPr lang="en-US">
                  <a:solidFill>
                    <a:srgbClr val="FFFFFF"/>
                  </a:solidFill>
                </a:endParaRPr>
              </a:p>
            </p:txBody>
          </p:sp>
          <p:sp>
            <p:nvSpPr>
              <p:cNvPr id="139" name="Freeform 427"/>
              <p:cNvSpPr>
                <a:spLocks noChangeAspect="1"/>
              </p:cNvSpPr>
              <p:nvPr/>
            </p:nvSpPr>
            <p:spPr bwMode="auto">
              <a:xfrm>
                <a:off x="1462" y="3127"/>
                <a:ext cx="12" cy="15"/>
              </a:xfrm>
              <a:custGeom>
                <a:avLst/>
                <a:gdLst/>
                <a:ahLst/>
                <a:cxnLst>
                  <a:cxn ang="0">
                    <a:pos x="12" y="0"/>
                  </a:cxn>
                  <a:cxn ang="0">
                    <a:pos x="8" y="0"/>
                  </a:cxn>
                  <a:cxn ang="0">
                    <a:pos x="0" y="12"/>
                  </a:cxn>
                  <a:cxn ang="0">
                    <a:pos x="0" y="15"/>
                  </a:cxn>
                  <a:cxn ang="0">
                    <a:pos x="12" y="4"/>
                  </a:cxn>
                  <a:cxn ang="0">
                    <a:pos x="12" y="4"/>
                  </a:cxn>
                  <a:cxn ang="0">
                    <a:pos x="12" y="4"/>
                  </a:cxn>
                  <a:cxn ang="0">
                    <a:pos x="12" y="0"/>
                  </a:cxn>
                  <a:cxn ang="0">
                    <a:pos x="12" y="0"/>
                  </a:cxn>
                  <a:cxn ang="0">
                    <a:pos x="12" y="0"/>
                  </a:cxn>
                  <a:cxn ang="0">
                    <a:pos x="8" y="0"/>
                  </a:cxn>
                  <a:cxn ang="0">
                    <a:pos x="12" y="0"/>
                  </a:cxn>
                </a:cxnLst>
                <a:rect l="0" t="0" r="r" b="b"/>
                <a:pathLst>
                  <a:path w="12" h="15">
                    <a:moveTo>
                      <a:pt x="12" y="0"/>
                    </a:moveTo>
                    <a:lnTo>
                      <a:pt x="8" y="0"/>
                    </a:lnTo>
                    <a:lnTo>
                      <a:pt x="0" y="12"/>
                    </a:lnTo>
                    <a:lnTo>
                      <a:pt x="0" y="15"/>
                    </a:lnTo>
                    <a:lnTo>
                      <a:pt x="12" y="4"/>
                    </a:lnTo>
                    <a:lnTo>
                      <a:pt x="12" y="4"/>
                    </a:lnTo>
                    <a:lnTo>
                      <a:pt x="12" y="4"/>
                    </a:lnTo>
                    <a:lnTo>
                      <a:pt x="12" y="0"/>
                    </a:lnTo>
                    <a:lnTo>
                      <a:pt x="12" y="0"/>
                    </a:lnTo>
                    <a:lnTo>
                      <a:pt x="12" y="0"/>
                    </a:lnTo>
                    <a:lnTo>
                      <a:pt x="8" y="0"/>
                    </a:lnTo>
                    <a:lnTo>
                      <a:pt x="12" y="0"/>
                    </a:lnTo>
                    <a:close/>
                  </a:path>
                </a:pathLst>
              </a:custGeom>
              <a:solidFill>
                <a:srgbClr val="000000"/>
              </a:solidFill>
              <a:ln w="9525">
                <a:noFill/>
                <a:round/>
                <a:headEnd/>
                <a:tailEnd/>
              </a:ln>
            </p:spPr>
            <p:txBody>
              <a:bodyPr/>
              <a:lstStyle/>
              <a:p>
                <a:endParaRPr lang="en-US">
                  <a:solidFill>
                    <a:srgbClr val="FFFFFF"/>
                  </a:solidFill>
                </a:endParaRPr>
              </a:p>
            </p:txBody>
          </p:sp>
          <p:sp>
            <p:nvSpPr>
              <p:cNvPr id="140" name="Freeform 428"/>
              <p:cNvSpPr>
                <a:spLocks noChangeAspect="1"/>
              </p:cNvSpPr>
              <p:nvPr/>
            </p:nvSpPr>
            <p:spPr bwMode="auto">
              <a:xfrm>
                <a:off x="1470" y="3120"/>
                <a:ext cx="30" cy="11"/>
              </a:xfrm>
              <a:custGeom>
                <a:avLst/>
                <a:gdLst/>
                <a:ahLst/>
                <a:cxnLst>
                  <a:cxn ang="0">
                    <a:pos x="30" y="0"/>
                  </a:cxn>
                  <a:cxn ang="0">
                    <a:pos x="30" y="0"/>
                  </a:cxn>
                  <a:cxn ang="0">
                    <a:pos x="0" y="7"/>
                  </a:cxn>
                  <a:cxn ang="0">
                    <a:pos x="0" y="11"/>
                  </a:cxn>
                  <a:cxn ang="0">
                    <a:pos x="30" y="3"/>
                  </a:cxn>
                  <a:cxn ang="0">
                    <a:pos x="30" y="0"/>
                  </a:cxn>
                  <a:cxn ang="0">
                    <a:pos x="30" y="3"/>
                  </a:cxn>
                  <a:cxn ang="0">
                    <a:pos x="30" y="0"/>
                  </a:cxn>
                  <a:cxn ang="0">
                    <a:pos x="30" y="0"/>
                  </a:cxn>
                  <a:cxn ang="0">
                    <a:pos x="30" y="0"/>
                  </a:cxn>
                  <a:cxn ang="0">
                    <a:pos x="30" y="0"/>
                  </a:cxn>
                  <a:cxn ang="0">
                    <a:pos x="30" y="0"/>
                  </a:cxn>
                </a:cxnLst>
                <a:rect l="0" t="0" r="r" b="b"/>
                <a:pathLst>
                  <a:path w="30" h="11">
                    <a:moveTo>
                      <a:pt x="30" y="0"/>
                    </a:moveTo>
                    <a:lnTo>
                      <a:pt x="30" y="0"/>
                    </a:lnTo>
                    <a:lnTo>
                      <a:pt x="0" y="7"/>
                    </a:lnTo>
                    <a:lnTo>
                      <a:pt x="0" y="11"/>
                    </a:lnTo>
                    <a:lnTo>
                      <a:pt x="30" y="3"/>
                    </a:lnTo>
                    <a:lnTo>
                      <a:pt x="30" y="0"/>
                    </a:lnTo>
                    <a:lnTo>
                      <a:pt x="30" y="3"/>
                    </a:lnTo>
                    <a:lnTo>
                      <a:pt x="30" y="0"/>
                    </a:lnTo>
                    <a:lnTo>
                      <a:pt x="30" y="0"/>
                    </a:lnTo>
                    <a:lnTo>
                      <a:pt x="30" y="0"/>
                    </a:lnTo>
                    <a:lnTo>
                      <a:pt x="30" y="0"/>
                    </a:lnTo>
                    <a:lnTo>
                      <a:pt x="30" y="0"/>
                    </a:lnTo>
                    <a:close/>
                  </a:path>
                </a:pathLst>
              </a:custGeom>
              <a:solidFill>
                <a:srgbClr val="000000"/>
              </a:solidFill>
              <a:ln w="9525">
                <a:noFill/>
                <a:round/>
                <a:headEnd/>
                <a:tailEnd/>
              </a:ln>
            </p:spPr>
            <p:txBody>
              <a:bodyPr/>
              <a:lstStyle/>
              <a:p>
                <a:endParaRPr lang="en-US">
                  <a:solidFill>
                    <a:srgbClr val="FFFFFF"/>
                  </a:solidFill>
                </a:endParaRPr>
              </a:p>
            </p:txBody>
          </p:sp>
          <p:sp>
            <p:nvSpPr>
              <p:cNvPr id="141" name="Freeform 429"/>
              <p:cNvSpPr>
                <a:spLocks noChangeAspect="1"/>
              </p:cNvSpPr>
              <p:nvPr/>
            </p:nvSpPr>
            <p:spPr bwMode="auto">
              <a:xfrm>
                <a:off x="1500" y="3120"/>
                <a:ext cx="8" cy="11"/>
              </a:xfrm>
              <a:custGeom>
                <a:avLst/>
                <a:gdLst/>
                <a:ahLst/>
                <a:cxnLst>
                  <a:cxn ang="0">
                    <a:pos x="8" y="11"/>
                  </a:cxn>
                  <a:cxn ang="0">
                    <a:pos x="8" y="11"/>
                  </a:cxn>
                  <a:cxn ang="0">
                    <a:pos x="0" y="0"/>
                  </a:cxn>
                  <a:cxn ang="0">
                    <a:pos x="0" y="0"/>
                  </a:cxn>
                  <a:cxn ang="0">
                    <a:pos x="8" y="11"/>
                  </a:cxn>
                  <a:cxn ang="0">
                    <a:pos x="8" y="11"/>
                  </a:cxn>
                  <a:cxn ang="0">
                    <a:pos x="8" y="11"/>
                  </a:cxn>
                  <a:cxn ang="0">
                    <a:pos x="8" y="11"/>
                  </a:cxn>
                  <a:cxn ang="0">
                    <a:pos x="8" y="11"/>
                  </a:cxn>
                  <a:cxn ang="0">
                    <a:pos x="8" y="11"/>
                  </a:cxn>
                  <a:cxn ang="0">
                    <a:pos x="8" y="11"/>
                  </a:cxn>
                  <a:cxn ang="0">
                    <a:pos x="8" y="11"/>
                  </a:cxn>
                </a:cxnLst>
                <a:rect l="0" t="0" r="r" b="b"/>
                <a:pathLst>
                  <a:path w="8" h="11">
                    <a:moveTo>
                      <a:pt x="8" y="11"/>
                    </a:moveTo>
                    <a:lnTo>
                      <a:pt x="8" y="11"/>
                    </a:lnTo>
                    <a:lnTo>
                      <a:pt x="0" y="0"/>
                    </a:lnTo>
                    <a:lnTo>
                      <a:pt x="0" y="0"/>
                    </a:lnTo>
                    <a:lnTo>
                      <a:pt x="8" y="11"/>
                    </a:lnTo>
                    <a:lnTo>
                      <a:pt x="8" y="11"/>
                    </a:lnTo>
                    <a:lnTo>
                      <a:pt x="8" y="11"/>
                    </a:lnTo>
                    <a:lnTo>
                      <a:pt x="8" y="11"/>
                    </a:lnTo>
                    <a:lnTo>
                      <a:pt x="8" y="11"/>
                    </a:lnTo>
                    <a:lnTo>
                      <a:pt x="8" y="11"/>
                    </a:lnTo>
                    <a:lnTo>
                      <a:pt x="8" y="11"/>
                    </a:lnTo>
                    <a:lnTo>
                      <a:pt x="8" y="11"/>
                    </a:lnTo>
                    <a:close/>
                  </a:path>
                </a:pathLst>
              </a:custGeom>
              <a:solidFill>
                <a:srgbClr val="000000"/>
              </a:solidFill>
              <a:ln w="9525">
                <a:noFill/>
                <a:round/>
                <a:headEnd/>
                <a:tailEnd/>
              </a:ln>
            </p:spPr>
            <p:txBody>
              <a:bodyPr/>
              <a:lstStyle/>
              <a:p>
                <a:endParaRPr lang="en-US">
                  <a:solidFill>
                    <a:srgbClr val="FFFFFF"/>
                  </a:solidFill>
                </a:endParaRPr>
              </a:p>
            </p:txBody>
          </p:sp>
          <p:sp>
            <p:nvSpPr>
              <p:cNvPr id="142" name="Freeform 430"/>
              <p:cNvSpPr>
                <a:spLocks noChangeAspect="1"/>
              </p:cNvSpPr>
              <p:nvPr/>
            </p:nvSpPr>
            <p:spPr bwMode="auto">
              <a:xfrm>
                <a:off x="1508" y="3131"/>
                <a:ext cx="7" cy="15"/>
              </a:xfrm>
              <a:custGeom>
                <a:avLst/>
                <a:gdLst/>
                <a:ahLst/>
                <a:cxnLst>
                  <a:cxn ang="0">
                    <a:pos x="3" y="15"/>
                  </a:cxn>
                  <a:cxn ang="0">
                    <a:pos x="7" y="15"/>
                  </a:cxn>
                  <a:cxn ang="0">
                    <a:pos x="0" y="0"/>
                  </a:cxn>
                  <a:cxn ang="0">
                    <a:pos x="0" y="0"/>
                  </a:cxn>
                  <a:cxn ang="0">
                    <a:pos x="3" y="15"/>
                  </a:cxn>
                  <a:cxn ang="0">
                    <a:pos x="3" y="15"/>
                  </a:cxn>
                  <a:cxn ang="0">
                    <a:pos x="3" y="15"/>
                  </a:cxn>
                  <a:cxn ang="0">
                    <a:pos x="3" y="15"/>
                  </a:cxn>
                  <a:cxn ang="0">
                    <a:pos x="3" y="15"/>
                  </a:cxn>
                  <a:cxn ang="0">
                    <a:pos x="7" y="15"/>
                  </a:cxn>
                  <a:cxn ang="0">
                    <a:pos x="7" y="15"/>
                  </a:cxn>
                  <a:cxn ang="0">
                    <a:pos x="3" y="15"/>
                  </a:cxn>
                </a:cxnLst>
                <a:rect l="0" t="0" r="r" b="b"/>
                <a:pathLst>
                  <a:path w="7" h="15">
                    <a:moveTo>
                      <a:pt x="3" y="15"/>
                    </a:moveTo>
                    <a:lnTo>
                      <a:pt x="7" y="15"/>
                    </a:lnTo>
                    <a:lnTo>
                      <a:pt x="0" y="0"/>
                    </a:lnTo>
                    <a:lnTo>
                      <a:pt x="0" y="0"/>
                    </a:lnTo>
                    <a:lnTo>
                      <a:pt x="3" y="15"/>
                    </a:lnTo>
                    <a:lnTo>
                      <a:pt x="3" y="15"/>
                    </a:lnTo>
                    <a:lnTo>
                      <a:pt x="3" y="15"/>
                    </a:lnTo>
                    <a:lnTo>
                      <a:pt x="3" y="15"/>
                    </a:lnTo>
                    <a:lnTo>
                      <a:pt x="3" y="15"/>
                    </a:lnTo>
                    <a:lnTo>
                      <a:pt x="7" y="15"/>
                    </a:lnTo>
                    <a:lnTo>
                      <a:pt x="7" y="15"/>
                    </a:lnTo>
                    <a:lnTo>
                      <a:pt x="3" y="15"/>
                    </a:lnTo>
                    <a:close/>
                  </a:path>
                </a:pathLst>
              </a:custGeom>
              <a:solidFill>
                <a:srgbClr val="000000"/>
              </a:solidFill>
              <a:ln w="9525">
                <a:noFill/>
                <a:round/>
                <a:headEnd/>
                <a:tailEnd/>
              </a:ln>
            </p:spPr>
            <p:txBody>
              <a:bodyPr/>
              <a:lstStyle/>
              <a:p>
                <a:endParaRPr lang="en-US">
                  <a:solidFill>
                    <a:srgbClr val="FFFFFF"/>
                  </a:solidFill>
                </a:endParaRPr>
              </a:p>
            </p:txBody>
          </p:sp>
          <p:sp>
            <p:nvSpPr>
              <p:cNvPr id="143" name="Freeform 431"/>
              <p:cNvSpPr>
                <a:spLocks noChangeAspect="1"/>
              </p:cNvSpPr>
              <p:nvPr/>
            </p:nvSpPr>
            <p:spPr bwMode="auto">
              <a:xfrm>
                <a:off x="1478" y="3142"/>
                <a:ext cx="37" cy="16"/>
              </a:xfrm>
              <a:custGeom>
                <a:avLst/>
                <a:gdLst/>
                <a:ahLst/>
                <a:cxnLst>
                  <a:cxn ang="0">
                    <a:pos x="0" y="16"/>
                  </a:cxn>
                  <a:cxn ang="0">
                    <a:pos x="0" y="16"/>
                  </a:cxn>
                  <a:cxn ang="0">
                    <a:pos x="37" y="4"/>
                  </a:cxn>
                  <a:cxn ang="0">
                    <a:pos x="33" y="0"/>
                  </a:cxn>
                  <a:cxn ang="0">
                    <a:pos x="0" y="16"/>
                  </a:cxn>
                  <a:cxn ang="0">
                    <a:pos x="0" y="16"/>
                  </a:cxn>
                  <a:cxn ang="0">
                    <a:pos x="0" y="16"/>
                  </a:cxn>
                  <a:cxn ang="0">
                    <a:pos x="0" y="16"/>
                  </a:cxn>
                  <a:cxn ang="0">
                    <a:pos x="0" y="16"/>
                  </a:cxn>
                  <a:cxn ang="0">
                    <a:pos x="0" y="16"/>
                  </a:cxn>
                  <a:cxn ang="0">
                    <a:pos x="0" y="16"/>
                  </a:cxn>
                  <a:cxn ang="0">
                    <a:pos x="0" y="16"/>
                  </a:cxn>
                </a:cxnLst>
                <a:rect l="0" t="0" r="r" b="b"/>
                <a:pathLst>
                  <a:path w="37" h="16">
                    <a:moveTo>
                      <a:pt x="0" y="16"/>
                    </a:moveTo>
                    <a:lnTo>
                      <a:pt x="0" y="16"/>
                    </a:lnTo>
                    <a:lnTo>
                      <a:pt x="37" y="4"/>
                    </a:lnTo>
                    <a:lnTo>
                      <a:pt x="33" y="0"/>
                    </a:lnTo>
                    <a:lnTo>
                      <a:pt x="0" y="16"/>
                    </a:lnTo>
                    <a:lnTo>
                      <a:pt x="0" y="16"/>
                    </a:lnTo>
                    <a:lnTo>
                      <a:pt x="0" y="16"/>
                    </a:lnTo>
                    <a:lnTo>
                      <a:pt x="0" y="16"/>
                    </a:lnTo>
                    <a:lnTo>
                      <a:pt x="0" y="16"/>
                    </a:lnTo>
                    <a:lnTo>
                      <a:pt x="0" y="16"/>
                    </a:lnTo>
                    <a:lnTo>
                      <a:pt x="0" y="16"/>
                    </a:lnTo>
                    <a:lnTo>
                      <a:pt x="0" y="16"/>
                    </a:lnTo>
                    <a:close/>
                  </a:path>
                </a:pathLst>
              </a:custGeom>
              <a:solidFill>
                <a:srgbClr val="000000"/>
              </a:solidFill>
              <a:ln w="9525">
                <a:noFill/>
                <a:round/>
                <a:headEnd/>
                <a:tailEnd/>
              </a:ln>
            </p:spPr>
            <p:txBody>
              <a:bodyPr/>
              <a:lstStyle/>
              <a:p>
                <a:endParaRPr lang="en-US">
                  <a:solidFill>
                    <a:srgbClr val="FFFFFF"/>
                  </a:solidFill>
                </a:endParaRPr>
              </a:p>
            </p:txBody>
          </p:sp>
          <p:sp>
            <p:nvSpPr>
              <p:cNvPr id="144" name="Freeform 432"/>
              <p:cNvSpPr>
                <a:spLocks noChangeAspect="1"/>
              </p:cNvSpPr>
              <p:nvPr/>
            </p:nvSpPr>
            <p:spPr bwMode="auto">
              <a:xfrm>
                <a:off x="1462" y="3142"/>
                <a:ext cx="16" cy="16"/>
              </a:xfrm>
              <a:custGeom>
                <a:avLst/>
                <a:gdLst/>
                <a:ahLst/>
                <a:cxnLst>
                  <a:cxn ang="0">
                    <a:pos x="0" y="0"/>
                  </a:cxn>
                  <a:cxn ang="0">
                    <a:pos x="0" y="0"/>
                  </a:cxn>
                  <a:cxn ang="0">
                    <a:pos x="16" y="16"/>
                  </a:cxn>
                  <a:cxn ang="0">
                    <a:pos x="16" y="16"/>
                  </a:cxn>
                  <a:cxn ang="0">
                    <a:pos x="0" y="0"/>
                  </a:cxn>
                  <a:cxn ang="0">
                    <a:pos x="0" y="0"/>
                  </a:cxn>
                  <a:cxn ang="0">
                    <a:pos x="0" y="0"/>
                  </a:cxn>
                  <a:cxn ang="0">
                    <a:pos x="0" y="0"/>
                  </a:cxn>
                  <a:cxn ang="0">
                    <a:pos x="0" y="0"/>
                  </a:cxn>
                  <a:cxn ang="0">
                    <a:pos x="0" y="0"/>
                  </a:cxn>
                  <a:cxn ang="0">
                    <a:pos x="0" y="0"/>
                  </a:cxn>
                  <a:cxn ang="0">
                    <a:pos x="0" y="0"/>
                  </a:cxn>
                </a:cxnLst>
                <a:rect l="0" t="0" r="r" b="b"/>
                <a:pathLst>
                  <a:path w="16" h="16">
                    <a:moveTo>
                      <a:pt x="0" y="0"/>
                    </a:moveTo>
                    <a:lnTo>
                      <a:pt x="0" y="0"/>
                    </a:lnTo>
                    <a:lnTo>
                      <a:pt x="16" y="16"/>
                    </a:lnTo>
                    <a:lnTo>
                      <a:pt x="16" y="16"/>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45" name="Freeform 433"/>
              <p:cNvSpPr>
                <a:spLocks noChangeAspect="1"/>
              </p:cNvSpPr>
              <p:nvPr/>
            </p:nvSpPr>
            <p:spPr bwMode="auto">
              <a:xfrm>
                <a:off x="1474" y="3120"/>
                <a:ext cx="34" cy="19"/>
              </a:xfrm>
              <a:custGeom>
                <a:avLst/>
                <a:gdLst/>
                <a:ahLst/>
                <a:cxnLst>
                  <a:cxn ang="0">
                    <a:pos x="0" y="11"/>
                  </a:cxn>
                  <a:cxn ang="0">
                    <a:pos x="7" y="19"/>
                  </a:cxn>
                  <a:cxn ang="0">
                    <a:pos x="34" y="11"/>
                  </a:cxn>
                  <a:cxn ang="0">
                    <a:pos x="26" y="0"/>
                  </a:cxn>
                  <a:cxn ang="0">
                    <a:pos x="0" y="11"/>
                  </a:cxn>
                </a:cxnLst>
                <a:rect l="0" t="0" r="r" b="b"/>
                <a:pathLst>
                  <a:path w="34" h="19">
                    <a:moveTo>
                      <a:pt x="0" y="11"/>
                    </a:moveTo>
                    <a:lnTo>
                      <a:pt x="7" y="19"/>
                    </a:lnTo>
                    <a:lnTo>
                      <a:pt x="34" y="11"/>
                    </a:lnTo>
                    <a:lnTo>
                      <a:pt x="26" y="0"/>
                    </a:lnTo>
                    <a:lnTo>
                      <a:pt x="0" y="11"/>
                    </a:lnTo>
                    <a:close/>
                  </a:path>
                </a:pathLst>
              </a:custGeom>
              <a:solidFill>
                <a:srgbClr val="E5E5E5"/>
              </a:solidFill>
              <a:ln w="9525">
                <a:noFill/>
                <a:round/>
                <a:headEnd/>
                <a:tailEnd/>
              </a:ln>
            </p:spPr>
            <p:txBody>
              <a:bodyPr/>
              <a:lstStyle/>
              <a:p>
                <a:endParaRPr lang="en-US">
                  <a:solidFill>
                    <a:srgbClr val="FFFFFF"/>
                  </a:solidFill>
                </a:endParaRPr>
              </a:p>
            </p:txBody>
          </p:sp>
          <p:sp>
            <p:nvSpPr>
              <p:cNvPr id="146" name="Freeform 434"/>
              <p:cNvSpPr>
                <a:spLocks noChangeAspect="1"/>
              </p:cNvSpPr>
              <p:nvPr/>
            </p:nvSpPr>
            <p:spPr bwMode="auto">
              <a:xfrm>
                <a:off x="1462" y="3131"/>
                <a:ext cx="19" cy="23"/>
              </a:xfrm>
              <a:custGeom>
                <a:avLst/>
                <a:gdLst/>
                <a:ahLst/>
                <a:cxnLst>
                  <a:cxn ang="0">
                    <a:pos x="0" y="11"/>
                  </a:cxn>
                  <a:cxn ang="0">
                    <a:pos x="12" y="0"/>
                  </a:cxn>
                  <a:cxn ang="0">
                    <a:pos x="19" y="8"/>
                  </a:cxn>
                  <a:cxn ang="0">
                    <a:pos x="16" y="23"/>
                  </a:cxn>
                  <a:cxn ang="0">
                    <a:pos x="0" y="11"/>
                  </a:cxn>
                </a:cxnLst>
                <a:rect l="0" t="0" r="r" b="b"/>
                <a:pathLst>
                  <a:path w="19" h="23">
                    <a:moveTo>
                      <a:pt x="0" y="11"/>
                    </a:moveTo>
                    <a:lnTo>
                      <a:pt x="12" y="0"/>
                    </a:lnTo>
                    <a:lnTo>
                      <a:pt x="19" y="8"/>
                    </a:lnTo>
                    <a:lnTo>
                      <a:pt x="16" y="23"/>
                    </a:lnTo>
                    <a:lnTo>
                      <a:pt x="0" y="11"/>
                    </a:lnTo>
                    <a:close/>
                  </a:path>
                </a:pathLst>
              </a:custGeom>
              <a:solidFill>
                <a:srgbClr val="606060"/>
              </a:solidFill>
              <a:ln w="9525">
                <a:noFill/>
                <a:round/>
                <a:headEnd/>
                <a:tailEnd/>
              </a:ln>
            </p:spPr>
            <p:txBody>
              <a:bodyPr/>
              <a:lstStyle/>
              <a:p>
                <a:endParaRPr lang="en-US">
                  <a:solidFill>
                    <a:srgbClr val="FFFFFF"/>
                  </a:solidFill>
                </a:endParaRPr>
              </a:p>
            </p:txBody>
          </p:sp>
          <p:sp>
            <p:nvSpPr>
              <p:cNvPr id="147" name="Freeform 435"/>
              <p:cNvSpPr>
                <a:spLocks noChangeAspect="1"/>
              </p:cNvSpPr>
              <p:nvPr/>
            </p:nvSpPr>
            <p:spPr bwMode="auto">
              <a:xfrm>
                <a:off x="1248" y="3135"/>
                <a:ext cx="230" cy="91"/>
              </a:xfrm>
              <a:custGeom>
                <a:avLst/>
                <a:gdLst/>
                <a:ahLst/>
                <a:cxnLst>
                  <a:cxn ang="0">
                    <a:pos x="0" y="68"/>
                  </a:cxn>
                  <a:cxn ang="0">
                    <a:pos x="7" y="64"/>
                  </a:cxn>
                  <a:cxn ang="0">
                    <a:pos x="214" y="0"/>
                  </a:cxn>
                  <a:cxn ang="0">
                    <a:pos x="226" y="7"/>
                  </a:cxn>
                  <a:cxn ang="0">
                    <a:pos x="230" y="23"/>
                  </a:cxn>
                  <a:cxn ang="0">
                    <a:pos x="11" y="91"/>
                  </a:cxn>
                  <a:cxn ang="0">
                    <a:pos x="7" y="76"/>
                  </a:cxn>
                  <a:cxn ang="0">
                    <a:pos x="0" y="68"/>
                  </a:cxn>
                </a:cxnLst>
                <a:rect l="0" t="0" r="r" b="b"/>
                <a:pathLst>
                  <a:path w="230" h="91">
                    <a:moveTo>
                      <a:pt x="0" y="68"/>
                    </a:moveTo>
                    <a:lnTo>
                      <a:pt x="7" y="64"/>
                    </a:lnTo>
                    <a:lnTo>
                      <a:pt x="214" y="0"/>
                    </a:lnTo>
                    <a:lnTo>
                      <a:pt x="226" y="7"/>
                    </a:lnTo>
                    <a:lnTo>
                      <a:pt x="230" y="23"/>
                    </a:lnTo>
                    <a:lnTo>
                      <a:pt x="11" y="91"/>
                    </a:lnTo>
                    <a:lnTo>
                      <a:pt x="7" y="76"/>
                    </a:lnTo>
                    <a:lnTo>
                      <a:pt x="0" y="68"/>
                    </a:lnTo>
                    <a:close/>
                  </a:path>
                </a:pathLst>
              </a:custGeom>
              <a:solidFill>
                <a:srgbClr val="F4F4D1"/>
              </a:solidFill>
              <a:ln w="9525">
                <a:noFill/>
                <a:round/>
                <a:headEnd/>
                <a:tailEnd/>
              </a:ln>
            </p:spPr>
            <p:txBody>
              <a:bodyPr/>
              <a:lstStyle/>
              <a:p>
                <a:endParaRPr lang="en-US">
                  <a:solidFill>
                    <a:srgbClr val="FFFFFF"/>
                  </a:solidFill>
                </a:endParaRPr>
              </a:p>
            </p:txBody>
          </p:sp>
          <p:sp>
            <p:nvSpPr>
              <p:cNvPr id="148" name="Freeform 436"/>
              <p:cNvSpPr>
                <a:spLocks noChangeAspect="1"/>
              </p:cNvSpPr>
              <p:nvPr/>
            </p:nvSpPr>
            <p:spPr bwMode="auto">
              <a:xfrm>
                <a:off x="1248" y="3199"/>
                <a:ext cx="7" cy="4"/>
              </a:xfrm>
              <a:custGeom>
                <a:avLst/>
                <a:gdLst/>
                <a:ahLst/>
                <a:cxnLst>
                  <a:cxn ang="0">
                    <a:pos x="7" y="0"/>
                  </a:cxn>
                  <a:cxn ang="0">
                    <a:pos x="7" y="0"/>
                  </a:cxn>
                  <a:cxn ang="0">
                    <a:pos x="0" y="4"/>
                  </a:cxn>
                  <a:cxn ang="0">
                    <a:pos x="0" y="4"/>
                  </a:cxn>
                  <a:cxn ang="0">
                    <a:pos x="7" y="0"/>
                  </a:cxn>
                  <a:cxn ang="0">
                    <a:pos x="7" y="0"/>
                  </a:cxn>
                  <a:cxn ang="0">
                    <a:pos x="7" y="0"/>
                  </a:cxn>
                  <a:cxn ang="0">
                    <a:pos x="7" y="0"/>
                  </a:cxn>
                  <a:cxn ang="0">
                    <a:pos x="7" y="0"/>
                  </a:cxn>
                  <a:cxn ang="0">
                    <a:pos x="7" y="0"/>
                  </a:cxn>
                  <a:cxn ang="0">
                    <a:pos x="7" y="0"/>
                  </a:cxn>
                  <a:cxn ang="0">
                    <a:pos x="7" y="0"/>
                  </a:cxn>
                </a:cxnLst>
                <a:rect l="0" t="0" r="r" b="b"/>
                <a:pathLst>
                  <a:path w="7" h="4">
                    <a:moveTo>
                      <a:pt x="7" y="0"/>
                    </a:moveTo>
                    <a:lnTo>
                      <a:pt x="7" y="0"/>
                    </a:lnTo>
                    <a:lnTo>
                      <a:pt x="0" y="4"/>
                    </a:lnTo>
                    <a:lnTo>
                      <a:pt x="0" y="4"/>
                    </a:lnTo>
                    <a:lnTo>
                      <a:pt x="7" y="0"/>
                    </a:lnTo>
                    <a:lnTo>
                      <a:pt x="7" y="0"/>
                    </a:lnTo>
                    <a:lnTo>
                      <a:pt x="7" y="0"/>
                    </a:lnTo>
                    <a:lnTo>
                      <a:pt x="7" y="0"/>
                    </a:lnTo>
                    <a:lnTo>
                      <a:pt x="7" y="0"/>
                    </a:lnTo>
                    <a:lnTo>
                      <a:pt x="7" y="0"/>
                    </a:lnTo>
                    <a:lnTo>
                      <a:pt x="7" y="0"/>
                    </a:lnTo>
                    <a:lnTo>
                      <a:pt x="7" y="0"/>
                    </a:lnTo>
                    <a:close/>
                  </a:path>
                </a:pathLst>
              </a:custGeom>
              <a:solidFill>
                <a:srgbClr val="000000"/>
              </a:solidFill>
              <a:ln w="9525">
                <a:noFill/>
                <a:round/>
                <a:headEnd/>
                <a:tailEnd/>
              </a:ln>
            </p:spPr>
            <p:txBody>
              <a:bodyPr/>
              <a:lstStyle/>
              <a:p>
                <a:endParaRPr lang="en-US">
                  <a:solidFill>
                    <a:srgbClr val="FFFFFF"/>
                  </a:solidFill>
                </a:endParaRPr>
              </a:p>
            </p:txBody>
          </p:sp>
          <p:sp>
            <p:nvSpPr>
              <p:cNvPr id="149" name="Freeform 437"/>
              <p:cNvSpPr>
                <a:spLocks noChangeAspect="1"/>
              </p:cNvSpPr>
              <p:nvPr/>
            </p:nvSpPr>
            <p:spPr bwMode="auto">
              <a:xfrm>
                <a:off x="1252" y="3135"/>
                <a:ext cx="214" cy="64"/>
              </a:xfrm>
              <a:custGeom>
                <a:avLst/>
                <a:gdLst/>
                <a:ahLst/>
                <a:cxnLst>
                  <a:cxn ang="0">
                    <a:pos x="214" y="0"/>
                  </a:cxn>
                  <a:cxn ang="0">
                    <a:pos x="210" y="0"/>
                  </a:cxn>
                  <a:cxn ang="0">
                    <a:pos x="0" y="64"/>
                  </a:cxn>
                  <a:cxn ang="0">
                    <a:pos x="3" y="64"/>
                  </a:cxn>
                  <a:cxn ang="0">
                    <a:pos x="214" y="0"/>
                  </a:cxn>
                  <a:cxn ang="0">
                    <a:pos x="210" y="0"/>
                  </a:cxn>
                  <a:cxn ang="0">
                    <a:pos x="214" y="0"/>
                  </a:cxn>
                  <a:cxn ang="0">
                    <a:pos x="214" y="0"/>
                  </a:cxn>
                  <a:cxn ang="0">
                    <a:pos x="214" y="0"/>
                  </a:cxn>
                  <a:cxn ang="0">
                    <a:pos x="214" y="0"/>
                  </a:cxn>
                  <a:cxn ang="0">
                    <a:pos x="210" y="0"/>
                  </a:cxn>
                  <a:cxn ang="0">
                    <a:pos x="214" y="0"/>
                  </a:cxn>
                </a:cxnLst>
                <a:rect l="0" t="0" r="r" b="b"/>
                <a:pathLst>
                  <a:path w="214" h="64">
                    <a:moveTo>
                      <a:pt x="214" y="0"/>
                    </a:moveTo>
                    <a:lnTo>
                      <a:pt x="210" y="0"/>
                    </a:lnTo>
                    <a:lnTo>
                      <a:pt x="0" y="64"/>
                    </a:lnTo>
                    <a:lnTo>
                      <a:pt x="3" y="64"/>
                    </a:lnTo>
                    <a:lnTo>
                      <a:pt x="214" y="0"/>
                    </a:lnTo>
                    <a:lnTo>
                      <a:pt x="210" y="0"/>
                    </a:lnTo>
                    <a:lnTo>
                      <a:pt x="214" y="0"/>
                    </a:lnTo>
                    <a:lnTo>
                      <a:pt x="214" y="0"/>
                    </a:lnTo>
                    <a:lnTo>
                      <a:pt x="214" y="0"/>
                    </a:lnTo>
                    <a:lnTo>
                      <a:pt x="214" y="0"/>
                    </a:lnTo>
                    <a:lnTo>
                      <a:pt x="210" y="0"/>
                    </a:lnTo>
                    <a:lnTo>
                      <a:pt x="214" y="0"/>
                    </a:lnTo>
                    <a:close/>
                  </a:path>
                </a:pathLst>
              </a:custGeom>
              <a:solidFill>
                <a:srgbClr val="000000"/>
              </a:solidFill>
              <a:ln w="9525">
                <a:noFill/>
                <a:round/>
                <a:headEnd/>
                <a:tailEnd/>
              </a:ln>
            </p:spPr>
            <p:txBody>
              <a:bodyPr/>
              <a:lstStyle/>
              <a:p>
                <a:endParaRPr lang="en-US">
                  <a:solidFill>
                    <a:srgbClr val="FFFFFF"/>
                  </a:solidFill>
                </a:endParaRPr>
              </a:p>
            </p:txBody>
          </p:sp>
          <p:sp>
            <p:nvSpPr>
              <p:cNvPr id="150" name="Freeform 438"/>
              <p:cNvSpPr>
                <a:spLocks noChangeAspect="1"/>
              </p:cNvSpPr>
              <p:nvPr/>
            </p:nvSpPr>
            <p:spPr bwMode="auto">
              <a:xfrm>
                <a:off x="1462" y="3135"/>
                <a:ext cx="12" cy="7"/>
              </a:xfrm>
              <a:custGeom>
                <a:avLst/>
                <a:gdLst/>
                <a:ahLst/>
                <a:cxnLst>
                  <a:cxn ang="0">
                    <a:pos x="12" y="7"/>
                  </a:cxn>
                  <a:cxn ang="0">
                    <a:pos x="12" y="4"/>
                  </a:cxn>
                  <a:cxn ang="0">
                    <a:pos x="4" y="0"/>
                  </a:cxn>
                  <a:cxn ang="0">
                    <a:pos x="0" y="0"/>
                  </a:cxn>
                  <a:cxn ang="0">
                    <a:pos x="12" y="7"/>
                  </a:cxn>
                  <a:cxn ang="0">
                    <a:pos x="12" y="7"/>
                  </a:cxn>
                  <a:cxn ang="0">
                    <a:pos x="12" y="7"/>
                  </a:cxn>
                  <a:cxn ang="0">
                    <a:pos x="12" y="7"/>
                  </a:cxn>
                  <a:cxn ang="0">
                    <a:pos x="12" y="7"/>
                  </a:cxn>
                  <a:cxn ang="0">
                    <a:pos x="12" y="7"/>
                  </a:cxn>
                  <a:cxn ang="0">
                    <a:pos x="12" y="4"/>
                  </a:cxn>
                  <a:cxn ang="0">
                    <a:pos x="12" y="7"/>
                  </a:cxn>
                </a:cxnLst>
                <a:rect l="0" t="0" r="r" b="b"/>
                <a:pathLst>
                  <a:path w="12" h="7">
                    <a:moveTo>
                      <a:pt x="12" y="7"/>
                    </a:moveTo>
                    <a:lnTo>
                      <a:pt x="12" y="4"/>
                    </a:lnTo>
                    <a:lnTo>
                      <a:pt x="4" y="0"/>
                    </a:lnTo>
                    <a:lnTo>
                      <a:pt x="0" y="0"/>
                    </a:lnTo>
                    <a:lnTo>
                      <a:pt x="12" y="7"/>
                    </a:lnTo>
                    <a:lnTo>
                      <a:pt x="12" y="7"/>
                    </a:lnTo>
                    <a:lnTo>
                      <a:pt x="12" y="7"/>
                    </a:lnTo>
                    <a:lnTo>
                      <a:pt x="12" y="7"/>
                    </a:lnTo>
                    <a:lnTo>
                      <a:pt x="12" y="7"/>
                    </a:lnTo>
                    <a:lnTo>
                      <a:pt x="12" y="7"/>
                    </a:lnTo>
                    <a:lnTo>
                      <a:pt x="12" y="4"/>
                    </a:lnTo>
                    <a:lnTo>
                      <a:pt x="12" y="7"/>
                    </a:lnTo>
                    <a:close/>
                  </a:path>
                </a:pathLst>
              </a:custGeom>
              <a:solidFill>
                <a:srgbClr val="000000"/>
              </a:solidFill>
              <a:ln w="9525">
                <a:noFill/>
                <a:round/>
                <a:headEnd/>
                <a:tailEnd/>
              </a:ln>
            </p:spPr>
            <p:txBody>
              <a:bodyPr/>
              <a:lstStyle/>
              <a:p>
                <a:endParaRPr lang="en-US">
                  <a:solidFill>
                    <a:srgbClr val="FFFFFF"/>
                  </a:solidFill>
                </a:endParaRPr>
              </a:p>
            </p:txBody>
          </p:sp>
          <p:sp>
            <p:nvSpPr>
              <p:cNvPr id="151" name="Freeform 439"/>
              <p:cNvSpPr>
                <a:spLocks noChangeAspect="1"/>
              </p:cNvSpPr>
              <p:nvPr/>
            </p:nvSpPr>
            <p:spPr bwMode="auto">
              <a:xfrm>
                <a:off x="1474" y="3142"/>
                <a:ext cx="4" cy="16"/>
              </a:xfrm>
              <a:custGeom>
                <a:avLst/>
                <a:gdLst/>
                <a:ahLst/>
                <a:cxnLst>
                  <a:cxn ang="0">
                    <a:pos x="4" y="16"/>
                  </a:cxn>
                  <a:cxn ang="0">
                    <a:pos x="4" y="16"/>
                  </a:cxn>
                  <a:cxn ang="0">
                    <a:pos x="0" y="0"/>
                  </a:cxn>
                  <a:cxn ang="0">
                    <a:pos x="0" y="0"/>
                  </a:cxn>
                  <a:cxn ang="0">
                    <a:pos x="4" y="16"/>
                  </a:cxn>
                  <a:cxn ang="0">
                    <a:pos x="4" y="16"/>
                  </a:cxn>
                  <a:cxn ang="0">
                    <a:pos x="4" y="16"/>
                  </a:cxn>
                  <a:cxn ang="0">
                    <a:pos x="4" y="16"/>
                  </a:cxn>
                  <a:cxn ang="0">
                    <a:pos x="4" y="16"/>
                  </a:cxn>
                  <a:cxn ang="0">
                    <a:pos x="4" y="16"/>
                  </a:cxn>
                  <a:cxn ang="0">
                    <a:pos x="4" y="16"/>
                  </a:cxn>
                  <a:cxn ang="0">
                    <a:pos x="4" y="16"/>
                  </a:cxn>
                </a:cxnLst>
                <a:rect l="0" t="0" r="r" b="b"/>
                <a:pathLst>
                  <a:path w="4" h="16">
                    <a:moveTo>
                      <a:pt x="4" y="16"/>
                    </a:moveTo>
                    <a:lnTo>
                      <a:pt x="4" y="16"/>
                    </a:lnTo>
                    <a:lnTo>
                      <a:pt x="0" y="0"/>
                    </a:lnTo>
                    <a:lnTo>
                      <a:pt x="0" y="0"/>
                    </a:lnTo>
                    <a:lnTo>
                      <a:pt x="4" y="16"/>
                    </a:lnTo>
                    <a:lnTo>
                      <a:pt x="4" y="16"/>
                    </a:lnTo>
                    <a:lnTo>
                      <a:pt x="4" y="16"/>
                    </a:lnTo>
                    <a:lnTo>
                      <a:pt x="4" y="16"/>
                    </a:lnTo>
                    <a:lnTo>
                      <a:pt x="4" y="16"/>
                    </a:lnTo>
                    <a:lnTo>
                      <a:pt x="4" y="16"/>
                    </a:lnTo>
                    <a:lnTo>
                      <a:pt x="4" y="16"/>
                    </a:lnTo>
                    <a:lnTo>
                      <a:pt x="4" y="16"/>
                    </a:lnTo>
                    <a:close/>
                  </a:path>
                </a:pathLst>
              </a:custGeom>
              <a:solidFill>
                <a:srgbClr val="000000"/>
              </a:solidFill>
              <a:ln w="9525">
                <a:noFill/>
                <a:round/>
                <a:headEnd/>
                <a:tailEnd/>
              </a:ln>
            </p:spPr>
            <p:txBody>
              <a:bodyPr/>
              <a:lstStyle/>
              <a:p>
                <a:endParaRPr lang="en-US">
                  <a:solidFill>
                    <a:srgbClr val="FFFFFF"/>
                  </a:solidFill>
                </a:endParaRPr>
              </a:p>
            </p:txBody>
          </p:sp>
          <p:sp>
            <p:nvSpPr>
              <p:cNvPr id="152" name="Freeform 440"/>
              <p:cNvSpPr>
                <a:spLocks noChangeAspect="1"/>
              </p:cNvSpPr>
              <p:nvPr/>
            </p:nvSpPr>
            <p:spPr bwMode="auto">
              <a:xfrm>
                <a:off x="1259" y="3158"/>
                <a:ext cx="219" cy="68"/>
              </a:xfrm>
              <a:custGeom>
                <a:avLst/>
                <a:gdLst/>
                <a:ahLst/>
                <a:cxnLst>
                  <a:cxn ang="0">
                    <a:pos x="0" y="68"/>
                  </a:cxn>
                  <a:cxn ang="0">
                    <a:pos x="0" y="68"/>
                  </a:cxn>
                  <a:cxn ang="0">
                    <a:pos x="219" y="0"/>
                  </a:cxn>
                  <a:cxn ang="0">
                    <a:pos x="219" y="0"/>
                  </a:cxn>
                  <a:cxn ang="0">
                    <a:pos x="0" y="64"/>
                  </a:cxn>
                  <a:cxn ang="0">
                    <a:pos x="0" y="68"/>
                  </a:cxn>
                  <a:cxn ang="0">
                    <a:pos x="0" y="64"/>
                  </a:cxn>
                  <a:cxn ang="0">
                    <a:pos x="0" y="68"/>
                  </a:cxn>
                  <a:cxn ang="0">
                    <a:pos x="0" y="68"/>
                  </a:cxn>
                  <a:cxn ang="0">
                    <a:pos x="0" y="68"/>
                  </a:cxn>
                  <a:cxn ang="0">
                    <a:pos x="0" y="68"/>
                  </a:cxn>
                  <a:cxn ang="0">
                    <a:pos x="0" y="68"/>
                  </a:cxn>
                </a:cxnLst>
                <a:rect l="0" t="0" r="r" b="b"/>
                <a:pathLst>
                  <a:path w="219" h="68">
                    <a:moveTo>
                      <a:pt x="0" y="68"/>
                    </a:moveTo>
                    <a:lnTo>
                      <a:pt x="0" y="68"/>
                    </a:lnTo>
                    <a:lnTo>
                      <a:pt x="219" y="0"/>
                    </a:lnTo>
                    <a:lnTo>
                      <a:pt x="219" y="0"/>
                    </a:lnTo>
                    <a:lnTo>
                      <a:pt x="0" y="64"/>
                    </a:lnTo>
                    <a:lnTo>
                      <a:pt x="0" y="68"/>
                    </a:lnTo>
                    <a:lnTo>
                      <a:pt x="0" y="64"/>
                    </a:lnTo>
                    <a:lnTo>
                      <a:pt x="0" y="68"/>
                    </a:lnTo>
                    <a:lnTo>
                      <a:pt x="0" y="68"/>
                    </a:lnTo>
                    <a:lnTo>
                      <a:pt x="0" y="68"/>
                    </a:lnTo>
                    <a:lnTo>
                      <a:pt x="0" y="68"/>
                    </a:lnTo>
                    <a:lnTo>
                      <a:pt x="0" y="68"/>
                    </a:lnTo>
                    <a:close/>
                  </a:path>
                </a:pathLst>
              </a:custGeom>
              <a:solidFill>
                <a:srgbClr val="000000"/>
              </a:solidFill>
              <a:ln w="9525">
                <a:noFill/>
                <a:round/>
                <a:headEnd/>
                <a:tailEnd/>
              </a:ln>
            </p:spPr>
            <p:txBody>
              <a:bodyPr/>
              <a:lstStyle/>
              <a:p>
                <a:endParaRPr lang="en-US">
                  <a:solidFill>
                    <a:srgbClr val="FFFFFF"/>
                  </a:solidFill>
                </a:endParaRPr>
              </a:p>
            </p:txBody>
          </p:sp>
          <p:sp>
            <p:nvSpPr>
              <p:cNvPr id="153" name="Freeform 441"/>
              <p:cNvSpPr>
                <a:spLocks noChangeAspect="1"/>
              </p:cNvSpPr>
              <p:nvPr/>
            </p:nvSpPr>
            <p:spPr bwMode="auto">
              <a:xfrm>
                <a:off x="1255" y="3211"/>
                <a:ext cx="4" cy="15"/>
              </a:xfrm>
              <a:custGeom>
                <a:avLst/>
                <a:gdLst/>
                <a:ahLst/>
                <a:cxnLst>
                  <a:cxn ang="0">
                    <a:pos x="0" y="0"/>
                  </a:cxn>
                  <a:cxn ang="0">
                    <a:pos x="0" y="0"/>
                  </a:cxn>
                  <a:cxn ang="0">
                    <a:pos x="4" y="15"/>
                  </a:cxn>
                  <a:cxn ang="0">
                    <a:pos x="4" y="15"/>
                  </a:cxn>
                  <a:cxn ang="0">
                    <a:pos x="0" y="0"/>
                  </a:cxn>
                  <a:cxn ang="0">
                    <a:pos x="0" y="0"/>
                  </a:cxn>
                  <a:cxn ang="0">
                    <a:pos x="0" y="0"/>
                  </a:cxn>
                  <a:cxn ang="0">
                    <a:pos x="0" y="0"/>
                  </a:cxn>
                  <a:cxn ang="0">
                    <a:pos x="0" y="0"/>
                  </a:cxn>
                  <a:cxn ang="0">
                    <a:pos x="0" y="0"/>
                  </a:cxn>
                  <a:cxn ang="0">
                    <a:pos x="0" y="0"/>
                  </a:cxn>
                  <a:cxn ang="0">
                    <a:pos x="0" y="0"/>
                  </a:cxn>
                </a:cxnLst>
                <a:rect l="0" t="0" r="r" b="b"/>
                <a:pathLst>
                  <a:path w="4" h="15">
                    <a:moveTo>
                      <a:pt x="0" y="0"/>
                    </a:moveTo>
                    <a:lnTo>
                      <a:pt x="0" y="0"/>
                    </a:lnTo>
                    <a:lnTo>
                      <a:pt x="4" y="15"/>
                    </a:lnTo>
                    <a:lnTo>
                      <a:pt x="4" y="15"/>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54" name="Freeform 442"/>
              <p:cNvSpPr>
                <a:spLocks noChangeAspect="1"/>
              </p:cNvSpPr>
              <p:nvPr/>
            </p:nvSpPr>
            <p:spPr bwMode="auto">
              <a:xfrm>
                <a:off x="1248" y="3203"/>
                <a:ext cx="7" cy="8"/>
              </a:xfrm>
              <a:custGeom>
                <a:avLst/>
                <a:gdLst/>
                <a:ahLst/>
                <a:cxnLst>
                  <a:cxn ang="0">
                    <a:pos x="0" y="0"/>
                  </a:cxn>
                  <a:cxn ang="0">
                    <a:pos x="0" y="4"/>
                  </a:cxn>
                  <a:cxn ang="0">
                    <a:pos x="7" y="8"/>
                  </a:cxn>
                  <a:cxn ang="0">
                    <a:pos x="7" y="8"/>
                  </a:cxn>
                  <a:cxn ang="0">
                    <a:pos x="0" y="0"/>
                  </a:cxn>
                  <a:cxn ang="0">
                    <a:pos x="0" y="4"/>
                  </a:cxn>
                  <a:cxn ang="0">
                    <a:pos x="0" y="0"/>
                  </a:cxn>
                  <a:cxn ang="0">
                    <a:pos x="0" y="0"/>
                  </a:cxn>
                  <a:cxn ang="0">
                    <a:pos x="0" y="0"/>
                  </a:cxn>
                  <a:cxn ang="0">
                    <a:pos x="0" y="0"/>
                  </a:cxn>
                  <a:cxn ang="0">
                    <a:pos x="0" y="4"/>
                  </a:cxn>
                  <a:cxn ang="0">
                    <a:pos x="0" y="0"/>
                  </a:cxn>
                </a:cxnLst>
                <a:rect l="0" t="0" r="r" b="b"/>
                <a:pathLst>
                  <a:path w="7" h="8">
                    <a:moveTo>
                      <a:pt x="0" y="0"/>
                    </a:moveTo>
                    <a:lnTo>
                      <a:pt x="0" y="4"/>
                    </a:lnTo>
                    <a:lnTo>
                      <a:pt x="7" y="8"/>
                    </a:lnTo>
                    <a:lnTo>
                      <a:pt x="7" y="8"/>
                    </a:lnTo>
                    <a:lnTo>
                      <a:pt x="0" y="0"/>
                    </a:lnTo>
                    <a:lnTo>
                      <a:pt x="0" y="4"/>
                    </a:lnTo>
                    <a:lnTo>
                      <a:pt x="0" y="0"/>
                    </a:lnTo>
                    <a:lnTo>
                      <a:pt x="0" y="0"/>
                    </a:lnTo>
                    <a:lnTo>
                      <a:pt x="0" y="0"/>
                    </a:lnTo>
                    <a:lnTo>
                      <a:pt x="0" y="0"/>
                    </a:lnTo>
                    <a:lnTo>
                      <a:pt x="0" y="4"/>
                    </a:lnTo>
                    <a:lnTo>
                      <a:pt x="0" y="0"/>
                    </a:lnTo>
                    <a:close/>
                  </a:path>
                </a:pathLst>
              </a:custGeom>
              <a:solidFill>
                <a:srgbClr val="000000"/>
              </a:solidFill>
              <a:ln w="9525">
                <a:noFill/>
                <a:round/>
                <a:headEnd/>
                <a:tailEnd/>
              </a:ln>
            </p:spPr>
            <p:txBody>
              <a:bodyPr/>
              <a:lstStyle/>
              <a:p>
                <a:endParaRPr lang="en-US">
                  <a:solidFill>
                    <a:srgbClr val="FFFFFF"/>
                  </a:solidFill>
                </a:endParaRPr>
              </a:p>
            </p:txBody>
          </p:sp>
          <p:sp>
            <p:nvSpPr>
              <p:cNvPr id="155" name="Freeform 443"/>
              <p:cNvSpPr>
                <a:spLocks noChangeAspect="1"/>
              </p:cNvSpPr>
              <p:nvPr/>
            </p:nvSpPr>
            <p:spPr bwMode="auto">
              <a:xfrm>
                <a:off x="1255" y="3135"/>
                <a:ext cx="219" cy="72"/>
              </a:xfrm>
              <a:custGeom>
                <a:avLst/>
                <a:gdLst/>
                <a:ahLst/>
                <a:cxnLst>
                  <a:cxn ang="0">
                    <a:pos x="0" y="64"/>
                  </a:cxn>
                  <a:cxn ang="0">
                    <a:pos x="211" y="0"/>
                  </a:cxn>
                  <a:cxn ang="0">
                    <a:pos x="219" y="7"/>
                  </a:cxn>
                  <a:cxn ang="0">
                    <a:pos x="8" y="72"/>
                  </a:cxn>
                  <a:cxn ang="0">
                    <a:pos x="0" y="64"/>
                  </a:cxn>
                </a:cxnLst>
                <a:rect l="0" t="0" r="r" b="b"/>
                <a:pathLst>
                  <a:path w="219" h="72">
                    <a:moveTo>
                      <a:pt x="0" y="64"/>
                    </a:moveTo>
                    <a:lnTo>
                      <a:pt x="211" y="0"/>
                    </a:lnTo>
                    <a:lnTo>
                      <a:pt x="219" y="7"/>
                    </a:lnTo>
                    <a:lnTo>
                      <a:pt x="8" y="72"/>
                    </a:lnTo>
                    <a:lnTo>
                      <a:pt x="0" y="64"/>
                    </a:lnTo>
                    <a:close/>
                  </a:path>
                </a:pathLst>
              </a:custGeom>
              <a:solidFill>
                <a:srgbClr val="FCFCD8"/>
              </a:solidFill>
              <a:ln w="9525">
                <a:noFill/>
                <a:round/>
                <a:headEnd/>
                <a:tailEnd/>
              </a:ln>
            </p:spPr>
            <p:txBody>
              <a:bodyPr/>
              <a:lstStyle/>
              <a:p>
                <a:endParaRPr lang="en-US">
                  <a:solidFill>
                    <a:srgbClr val="FFFFFF"/>
                  </a:solidFill>
                </a:endParaRPr>
              </a:p>
            </p:txBody>
          </p:sp>
          <p:sp>
            <p:nvSpPr>
              <p:cNvPr id="156" name="Freeform 444"/>
              <p:cNvSpPr>
                <a:spLocks noChangeAspect="1"/>
              </p:cNvSpPr>
              <p:nvPr/>
            </p:nvSpPr>
            <p:spPr bwMode="auto">
              <a:xfrm>
                <a:off x="1252" y="3199"/>
                <a:ext cx="11" cy="27"/>
              </a:xfrm>
              <a:custGeom>
                <a:avLst/>
                <a:gdLst/>
                <a:ahLst/>
                <a:cxnLst>
                  <a:cxn ang="0">
                    <a:pos x="0" y="4"/>
                  </a:cxn>
                  <a:cxn ang="0">
                    <a:pos x="3" y="0"/>
                  </a:cxn>
                  <a:cxn ang="0">
                    <a:pos x="11" y="8"/>
                  </a:cxn>
                  <a:cxn ang="0">
                    <a:pos x="7" y="27"/>
                  </a:cxn>
                  <a:cxn ang="0">
                    <a:pos x="3" y="12"/>
                  </a:cxn>
                  <a:cxn ang="0">
                    <a:pos x="0" y="4"/>
                  </a:cxn>
                </a:cxnLst>
                <a:rect l="0" t="0" r="r" b="b"/>
                <a:pathLst>
                  <a:path w="11" h="27">
                    <a:moveTo>
                      <a:pt x="0" y="4"/>
                    </a:moveTo>
                    <a:lnTo>
                      <a:pt x="3" y="0"/>
                    </a:lnTo>
                    <a:lnTo>
                      <a:pt x="11" y="8"/>
                    </a:lnTo>
                    <a:lnTo>
                      <a:pt x="7" y="27"/>
                    </a:lnTo>
                    <a:lnTo>
                      <a:pt x="3" y="12"/>
                    </a:lnTo>
                    <a:lnTo>
                      <a:pt x="0" y="4"/>
                    </a:lnTo>
                    <a:close/>
                  </a:path>
                </a:pathLst>
              </a:custGeom>
              <a:solidFill>
                <a:srgbClr val="E2E2BF"/>
              </a:solidFill>
              <a:ln w="9525">
                <a:noFill/>
                <a:round/>
                <a:headEnd/>
                <a:tailEnd/>
              </a:ln>
            </p:spPr>
            <p:txBody>
              <a:bodyPr/>
              <a:lstStyle/>
              <a:p>
                <a:endParaRPr lang="en-US">
                  <a:solidFill>
                    <a:srgbClr val="FFFFFF"/>
                  </a:solidFill>
                </a:endParaRPr>
              </a:p>
            </p:txBody>
          </p:sp>
        </p:grpSp>
        <p:graphicFrame>
          <p:nvGraphicFramePr>
            <p:cNvPr id="118" name="Object 445"/>
            <p:cNvGraphicFramePr>
              <a:graphicFrameLocks noChangeAspect="1"/>
            </p:cNvGraphicFramePr>
            <p:nvPr/>
          </p:nvGraphicFramePr>
          <p:xfrm>
            <a:off x="1474" y="1888"/>
            <a:ext cx="522" cy="815"/>
          </p:xfrm>
          <a:graphic>
            <a:graphicData uri="http://schemas.openxmlformats.org/presentationml/2006/ole">
              <mc:AlternateContent xmlns:mc="http://schemas.openxmlformats.org/markup-compatibility/2006">
                <mc:Choice xmlns:v="urn:schemas-microsoft-com:vml" Requires="v">
                  <p:oleObj spid="_x0000_s101381" name="CorelDRAW" r:id="rId3" imgW="1305720" imgH="1912680" progId="CorelDraw.Graphic.10">
                    <p:embed/>
                  </p:oleObj>
                </mc:Choice>
                <mc:Fallback>
                  <p:oleObj name="CorelDRAW" r:id="rId3" imgW="1305720" imgH="1912680" progId="CorelDraw.Graphic.1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4" y="1888"/>
                          <a:ext cx="522" cy="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cxnSp>
        <p:nvCxnSpPr>
          <p:cNvPr id="7" name="Straight Arrow Connector 6"/>
          <p:cNvCxnSpPr/>
          <p:nvPr/>
        </p:nvCxnSpPr>
        <p:spPr bwMode="auto">
          <a:xfrm>
            <a:off x="1342422" y="4293096"/>
            <a:ext cx="853314" cy="241790"/>
          </a:xfrm>
          <a:prstGeom prst="straightConnector1">
            <a:avLst/>
          </a:prstGeom>
          <a:noFill/>
          <a:ln w="38100" cap="flat" cmpd="sng" algn="ctr">
            <a:solidFill>
              <a:schemeClr val="bg2"/>
            </a:solidFill>
            <a:prstDash val="solid"/>
            <a:round/>
            <a:headEnd type="none" w="med" len="med"/>
            <a:tailEnd type="triangle"/>
          </a:ln>
          <a:effectLst/>
        </p:spPr>
      </p:cxnSp>
      <p:cxnSp>
        <p:nvCxnSpPr>
          <p:cNvPr id="557" name="Straight Arrow Connector 556"/>
          <p:cNvCxnSpPr/>
          <p:nvPr/>
        </p:nvCxnSpPr>
        <p:spPr bwMode="auto">
          <a:xfrm>
            <a:off x="1187624" y="4411346"/>
            <a:ext cx="853314" cy="241790"/>
          </a:xfrm>
          <a:prstGeom prst="straightConnector1">
            <a:avLst/>
          </a:prstGeom>
          <a:noFill/>
          <a:ln w="38100" cap="flat" cmpd="sng" algn="ctr">
            <a:solidFill>
              <a:schemeClr val="bg2"/>
            </a:solidFill>
            <a:prstDash val="solid"/>
            <a:round/>
            <a:headEnd type="triangle" w="med" len="med"/>
            <a:tailEnd type="none" w="med" len="med"/>
          </a:ln>
          <a:effectLst/>
        </p:spPr>
      </p:cxnSp>
      <p:sp>
        <p:nvSpPr>
          <p:cNvPr id="5" name="TextBox 4"/>
          <p:cNvSpPr txBox="1"/>
          <p:nvPr/>
        </p:nvSpPr>
        <p:spPr>
          <a:xfrm>
            <a:off x="3257482" y="4751601"/>
            <a:ext cx="3697528" cy="830997"/>
          </a:xfrm>
          <a:prstGeom prst="rect">
            <a:avLst/>
          </a:prstGeom>
          <a:noFill/>
        </p:spPr>
        <p:txBody>
          <a:bodyPr wrap="square" rtlCol="0">
            <a:spAutoFit/>
          </a:bodyPr>
          <a:lstStyle/>
          <a:p>
            <a:r>
              <a:rPr lang="en-US" sz="2400" b="1" dirty="0" smtClean="0">
                <a:solidFill>
                  <a:srgbClr val="FFFF00"/>
                </a:solidFill>
                <a:effectLst>
                  <a:outerShdw blurRad="38100" dist="38100" dir="2700000" algn="tl">
                    <a:srgbClr val="000000">
                      <a:alpha val="43137"/>
                    </a:srgbClr>
                  </a:outerShdw>
                </a:effectLst>
              </a:rPr>
              <a:t>For large repositories,</a:t>
            </a:r>
            <a:br>
              <a:rPr lang="en-US" sz="2400" b="1" dirty="0" smtClean="0">
                <a:solidFill>
                  <a:srgbClr val="FFFF00"/>
                </a:solidFill>
                <a:effectLst>
                  <a:outerShdw blurRad="38100" dist="38100" dir="2700000" algn="tl">
                    <a:srgbClr val="000000">
                      <a:alpha val="43137"/>
                    </a:srgbClr>
                  </a:outerShdw>
                </a:effectLst>
              </a:rPr>
            </a:br>
            <a:r>
              <a:rPr lang="en-US" sz="2400" b="1" dirty="0" smtClean="0">
                <a:solidFill>
                  <a:srgbClr val="FFFF00"/>
                </a:solidFill>
                <a:effectLst>
                  <a:outerShdw blurRad="38100" dist="38100" dir="2700000" algn="tl">
                    <a:srgbClr val="000000">
                      <a:alpha val="43137"/>
                    </a:srgbClr>
                  </a:outerShdw>
                </a:effectLst>
              </a:rPr>
              <a:t> it is too simplistic !</a:t>
            </a:r>
            <a:endParaRPr lang="en-GB" sz="24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3826576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multiple pools and quality ?</a:t>
            </a:r>
            <a:endParaRPr lang="en-GB" dirty="0"/>
          </a:p>
        </p:txBody>
      </p:sp>
      <p:sp>
        <p:nvSpPr>
          <p:cNvPr id="3" name="Content Placeholder 2"/>
          <p:cNvSpPr>
            <a:spLocks noGrp="1"/>
          </p:cNvSpPr>
          <p:nvPr>
            <p:ph idx="1"/>
          </p:nvPr>
        </p:nvSpPr>
        <p:spPr/>
        <p:txBody>
          <a:bodyPr/>
          <a:lstStyle/>
          <a:p>
            <a:r>
              <a:rPr lang="en-US" sz="2400" dirty="0" smtClean="0"/>
              <a:t>Derived data used for analysis and accessed by thousands of nodes</a:t>
            </a:r>
          </a:p>
          <a:p>
            <a:pPr lvl="1"/>
            <a:r>
              <a:rPr lang="en-US" sz="2000" dirty="0" smtClean="0"/>
              <a:t>Need high performance, Low cost, </a:t>
            </a:r>
            <a:r>
              <a:rPr lang="en-US" sz="2000" dirty="0" smtClean="0">
                <a:solidFill>
                  <a:srgbClr val="FFC000"/>
                </a:solidFill>
              </a:rPr>
              <a:t>minimal reliability </a:t>
            </a:r>
            <a:r>
              <a:rPr lang="en-US" sz="2000" dirty="0" smtClean="0"/>
              <a:t>(derived data can be recalculated)</a:t>
            </a:r>
          </a:p>
          <a:p>
            <a:r>
              <a:rPr lang="en-US" sz="2400" dirty="0" smtClean="0"/>
              <a:t>Raw data that need to be analyzed</a:t>
            </a:r>
          </a:p>
          <a:p>
            <a:pPr lvl="2"/>
            <a:r>
              <a:rPr lang="en-US" sz="1800" dirty="0" smtClean="0"/>
              <a:t>Need high performance, High reliability, </a:t>
            </a:r>
            <a:r>
              <a:rPr lang="en-US" sz="1800" dirty="0" smtClean="0">
                <a:solidFill>
                  <a:srgbClr val="FFC000"/>
                </a:solidFill>
              </a:rPr>
              <a:t>can be expensive </a:t>
            </a:r>
            <a:r>
              <a:rPr lang="en-US" sz="1800" dirty="0" smtClean="0"/>
              <a:t>(small sizes)</a:t>
            </a:r>
          </a:p>
          <a:p>
            <a:r>
              <a:rPr lang="en-US" sz="2400" dirty="0" smtClean="0"/>
              <a:t>Raw data that has been analyzed and archived</a:t>
            </a:r>
          </a:p>
          <a:p>
            <a:pPr lvl="2"/>
            <a:r>
              <a:rPr lang="en-US" sz="1800" dirty="0" smtClean="0"/>
              <a:t>Must be low cost (huge volumes), High reliability (must be preserved), </a:t>
            </a:r>
            <a:r>
              <a:rPr lang="en-US" sz="1800" dirty="0" smtClean="0">
                <a:solidFill>
                  <a:srgbClr val="FFC000"/>
                </a:solidFill>
              </a:rPr>
              <a:t>performance not necessary</a:t>
            </a:r>
          </a:p>
          <a:p>
            <a:endParaRPr lang="en-GB" sz="2400" dirty="0" smtClean="0"/>
          </a:p>
          <a:p>
            <a:endParaRPr lang="en-GB" sz="2400" dirty="0"/>
          </a:p>
        </p:txBody>
      </p:sp>
    </p:spTree>
    <p:extLst>
      <p:ext uri="{BB962C8B-B14F-4D97-AF65-F5344CB8AC3E}">
        <p14:creationId xmlns:p14="http://schemas.microsoft.com/office/powerpoint/2010/main" val="1290319120"/>
      </p:ext>
    </p:extLst>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 what is data management ?</a:t>
            </a:r>
            <a:endParaRPr lang="en-GB" dirty="0"/>
          </a:p>
        </p:txBody>
      </p:sp>
      <p:sp>
        <p:nvSpPr>
          <p:cNvPr id="3" name="Content Placeholder 2"/>
          <p:cNvSpPr>
            <a:spLocks noGrp="1"/>
          </p:cNvSpPr>
          <p:nvPr>
            <p:ph idx="1"/>
          </p:nvPr>
        </p:nvSpPr>
        <p:spPr>
          <a:xfrm>
            <a:off x="685800" y="1654175"/>
            <a:ext cx="7772400" cy="631817"/>
          </a:xfrm>
        </p:spPr>
        <p:txBody>
          <a:bodyPr/>
          <a:lstStyle/>
          <a:p>
            <a:r>
              <a:rPr lang="en-GB" dirty="0" smtClean="0"/>
              <a:t>Examples from LHC experiment data models</a:t>
            </a:r>
            <a:endParaRPr lang="en-GB" dirty="0"/>
          </a:p>
        </p:txBody>
      </p:sp>
      <p:pic>
        <p:nvPicPr>
          <p:cNvPr id="4" name="Picture 3" descr="new-1.png"/>
          <p:cNvPicPr>
            <a:picLocks noChangeAspect="1"/>
          </p:cNvPicPr>
          <p:nvPr/>
        </p:nvPicPr>
        <p:blipFill>
          <a:blip r:embed="rId2" cstate="print"/>
          <a:stretch>
            <a:fillRect/>
          </a:stretch>
        </p:blipFill>
        <p:spPr>
          <a:xfrm>
            <a:off x="5738007" y="2285992"/>
            <a:ext cx="3334587" cy="2490226"/>
          </a:xfrm>
          <a:prstGeom prst="rect">
            <a:avLst/>
          </a:prstGeom>
          <a:noFill/>
          <a:effectLst>
            <a:outerShdw blurRad="50800" dist="38100" dir="2700000" algn="tl" rotWithShape="0">
              <a:prstClr val="black">
                <a:alpha val="40000"/>
              </a:prstClr>
            </a:outerShdw>
          </a:effectLst>
        </p:spPr>
      </p:pic>
      <p:pic>
        <p:nvPicPr>
          <p:cNvPr id="5" name="Picture 2"/>
          <p:cNvPicPr>
            <a:picLocks noChangeAspect="1" noChangeArrowheads="1"/>
          </p:cNvPicPr>
          <p:nvPr/>
        </p:nvPicPr>
        <p:blipFill>
          <a:blip r:embed="rId3" cstate="print"/>
          <a:srcRect l="8866" t="8876" r="6641" b="2366"/>
          <a:stretch>
            <a:fillRect/>
          </a:stretch>
        </p:blipFill>
        <p:spPr bwMode="auto">
          <a:xfrm>
            <a:off x="71406" y="2490201"/>
            <a:ext cx="2818300" cy="2087630"/>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srcRect l="11194" t="17988" r="13311" b="18750"/>
          <a:stretch>
            <a:fillRect/>
          </a:stretch>
        </p:blipFill>
        <p:spPr bwMode="auto">
          <a:xfrm>
            <a:off x="2943056" y="2443648"/>
            <a:ext cx="2843390" cy="2205620"/>
          </a:xfrm>
          <a:prstGeom prst="rect">
            <a:avLst/>
          </a:prstGeom>
          <a:noFill/>
          <a:ln w="9525">
            <a:noFill/>
            <a:miter lim="800000"/>
            <a:headEnd/>
            <a:tailEnd/>
          </a:ln>
          <a:effectLst/>
        </p:spPr>
      </p:pic>
      <p:sp>
        <p:nvSpPr>
          <p:cNvPr id="7" name="Content Placeholder 2"/>
          <p:cNvSpPr txBox="1">
            <a:spLocks/>
          </p:cNvSpPr>
          <p:nvPr/>
        </p:nvSpPr>
        <p:spPr bwMode="auto">
          <a:xfrm>
            <a:off x="683352" y="4702215"/>
            <a:ext cx="7772400" cy="2012933"/>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indent="-342900" eaLnBrk="0" fontAlgn="base" hangingPunct="0">
              <a:spcBef>
                <a:spcPct val="20000"/>
              </a:spcBef>
              <a:spcAft>
                <a:spcPct val="0"/>
              </a:spcAft>
              <a:buClr>
                <a:srgbClr val="006699"/>
              </a:buClr>
              <a:buSzPct val="75000"/>
              <a:buFont typeface="Wingdings" pitchFamily="2" charset="2"/>
              <a:buChar char="u"/>
            </a:pPr>
            <a:r>
              <a:rPr lang="en-GB" sz="2400" b="1" kern="0" dirty="0" smtClean="0">
                <a:solidFill>
                  <a:srgbClr val="2A004E"/>
                </a:solidFill>
              </a:rPr>
              <a:t>Two building blocks to empower data processing</a:t>
            </a:r>
          </a:p>
          <a:p>
            <a:pPr marL="800100" lvl="1" indent="-342900" eaLnBrk="0" fontAlgn="base" hangingPunct="0">
              <a:spcBef>
                <a:spcPct val="20000"/>
              </a:spcBef>
              <a:spcAft>
                <a:spcPct val="0"/>
              </a:spcAft>
              <a:buClr>
                <a:srgbClr val="006699"/>
              </a:buClr>
              <a:buSzPct val="75000"/>
              <a:buFont typeface="Wingdings" pitchFamily="2" charset="2"/>
              <a:buChar char="u"/>
            </a:pPr>
            <a:r>
              <a:rPr lang="en-GB" sz="2400" kern="0" dirty="0" smtClean="0">
                <a:solidFill>
                  <a:srgbClr val="2A004E"/>
                </a:solidFill>
              </a:rPr>
              <a:t>Data pools with different quality of services</a:t>
            </a:r>
          </a:p>
          <a:p>
            <a:pPr marL="800100" lvl="1" indent="-342900" eaLnBrk="0" fontAlgn="base" hangingPunct="0">
              <a:spcBef>
                <a:spcPct val="20000"/>
              </a:spcBef>
              <a:spcAft>
                <a:spcPct val="0"/>
              </a:spcAft>
              <a:buClr>
                <a:srgbClr val="006699"/>
              </a:buClr>
              <a:buSzPct val="75000"/>
              <a:buFont typeface="Wingdings" pitchFamily="2" charset="2"/>
              <a:buChar char="u"/>
            </a:pPr>
            <a:r>
              <a:rPr lang="en-GB" sz="2400" kern="0" dirty="0" smtClean="0">
                <a:solidFill>
                  <a:srgbClr val="2A004E"/>
                </a:solidFill>
              </a:rPr>
              <a:t>Tools for data transfer between pools</a:t>
            </a:r>
          </a:p>
        </p:txBody>
      </p:sp>
    </p:spTree>
    <p:extLst>
      <p:ext uri="{BB962C8B-B14F-4D97-AF65-F5344CB8AC3E}">
        <p14:creationId xmlns:p14="http://schemas.microsoft.com/office/powerpoint/2010/main" val="1499511424"/>
      </p:ext>
    </p:extLst>
  </p:cSld>
  <p:clrMapOvr>
    <a:masterClrMapping/>
  </p:clrMapOvr>
  <p:transition>
    <p:strips dir="rd"/>
  </p:transition>
  <p:timing>
    <p:tnLst>
      <p:par>
        <p:cTn id="1" dur="indefinite" restart="never" nodeType="tmRoot"/>
      </p:par>
    </p:tnLst>
  </p:timing>
</p:sld>
</file>

<file path=ppt/theme/theme1.xml><?xml version="1.0" encoding="utf-8"?>
<a:theme xmlns:a="http://schemas.openxmlformats.org/drawingml/2006/main" name="2010-01-19-DSS-2nd-group-meeting.v3">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2010-01-19-DSS-2nd-group-meeting.v3">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2010-02-11-Plans for Data Storage Services v2</Template>
  <TotalTime>0</TotalTime>
  <Words>3794</Words>
  <Application>Microsoft Office PowerPoint</Application>
  <PresentationFormat>On-screen Show (4:3)</PresentationFormat>
  <Paragraphs>540</Paragraphs>
  <Slides>63</Slides>
  <Notes>1</Notes>
  <HiddenSlides>1</HiddenSlides>
  <MMClips>0</MMClips>
  <ScaleCrop>false</ScaleCrop>
  <HeadingPairs>
    <vt:vector size="8" baseType="variant">
      <vt:variant>
        <vt:lpstr>Fonts Used</vt:lpstr>
      </vt:variant>
      <vt:variant>
        <vt:i4>5</vt:i4>
      </vt:variant>
      <vt:variant>
        <vt:lpstr>Theme</vt:lpstr>
      </vt:variant>
      <vt:variant>
        <vt:i4>8</vt:i4>
      </vt:variant>
      <vt:variant>
        <vt:lpstr>Embedded OLE Servers</vt:lpstr>
      </vt:variant>
      <vt:variant>
        <vt:i4>3</vt:i4>
      </vt:variant>
      <vt:variant>
        <vt:lpstr>Slide Titles</vt:lpstr>
      </vt:variant>
      <vt:variant>
        <vt:i4>63</vt:i4>
      </vt:variant>
    </vt:vector>
  </HeadingPairs>
  <TitlesOfParts>
    <vt:vector size="79" baseType="lpstr">
      <vt:lpstr>Arial</vt:lpstr>
      <vt:lpstr>Calibri</vt:lpstr>
      <vt:lpstr>StarSymbol</vt:lpstr>
      <vt:lpstr>Tahoma</vt:lpstr>
      <vt:lpstr>Wingdings</vt:lpstr>
      <vt:lpstr>2010-01-19-DSS-2nd-group-meeting.v3</vt:lpstr>
      <vt:lpstr>Custom Design</vt:lpstr>
      <vt:lpstr>On-Screen Presentation 1</vt:lpstr>
      <vt:lpstr>1_2010-01-19-DSS-2nd-group-meeting.v3</vt:lpstr>
      <vt:lpstr>1_On-Screen Presentation 1</vt:lpstr>
      <vt:lpstr>2_On-Screen Presentation 1</vt:lpstr>
      <vt:lpstr>3_On-Screen Presentation 1</vt:lpstr>
      <vt:lpstr>4_On-Screen Presentation 1</vt:lpstr>
      <vt:lpstr>Image</vt:lpstr>
      <vt:lpstr>CorelDRAW</vt:lpstr>
      <vt:lpstr>Equation</vt:lpstr>
      <vt:lpstr>Introduction to data management</vt:lpstr>
      <vt:lpstr>PowerPoint Presentation</vt:lpstr>
      <vt:lpstr>The mission of CERN</vt:lpstr>
      <vt:lpstr>The need for computing in research</vt:lpstr>
      <vt:lpstr>The need for storage in computing</vt:lpstr>
      <vt:lpstr>“Why” data management ?</vt:lpstr>
      <vt:lpstr>Can we make it simple ?</vt:lpstr>
      <vt:lpstr>Why multiple pools and quality ?</vt:lpstr>
      <vt:lpstr>So, … what is data management ?</vt:lpstr>
      <vt:lpstr>Data pools</vt:lpstr>
      <vt:lpstr>But the balance is not as simple</vt:lpstr>
      <vt:lpstr>And reality is complicated</vt:lpstr>
      <vt:lpstr>Areas of research in  Data Management</vt:lpstr>
      <vt:lpstr>Storage Reliability</vt:lpstr>
      <vt:lpstr>Hardware reliability</vt:lpstr>
      <vt:lpstr>Reminder: types of RAID</vt:lpstr>
      <vt:lpstr>Reminder: types of RAID</vt:lpstr>
      <vt:lpstr>Reminder: types of RAID</vt:lpstr>
      <vt:lpstr>Reminder: types of RAID</vt:lpstr>
      <vt:lpstr>Reminder: types of RAID</vt:lpstr>
      <vt:lpstr>Understanding error correction</vt:lpstr>
      <vt:lpstr>If we lose some information …</vt:lpstr>
      <vt:lpstr>If we have an error …</vt:lpstr>
      <vt:lpstr>If you have checksumming on data …</vt:lpstr>
      <vt:lpstr>Reed–Solomon error correction …</vt:lpstr>
      <vt:lpstr>Reed–Solomon (simplified) Example</vt:lpstr>
      <vt:lpstr>Reed–Solomon (simplified) Example</vt:lpstr>
      <vt:lpstr>Error detection vs Error correction</vt:lpstr>
      <vt:lpstr>Reliability calculations</vt:lpstr>
      <vt:lpstr>Raid 5 reliability</vt:lpstr>
      <vt:lpstr>Some calculations for Raid 5</vt:lpstr>
      <vt:lpstr>Some calculations for Raid 5</vt:lpstr>
      <vt:lpstr>Some calculations for Raid 5</vt:lpstr>
      <vt:lpstr>Some calculations for Raid 5</vt:lpstr>
      <vt:lpstr>Some calculations for Raid 5</vt:lpstr>
      <vt:lpstr>Raid 6 reliability</vt:lpstr>
      <vt:lpstr>Same calculations for Raid 6</vt:lpstr>
      <vt:lpstr>Arbitrary reliability</vt:lpstr>
      <vt:lpstr>Arbitrary reliability with the “chunk” based solution</vt:lpstr>
      <vt:lpstr>Analogy with the gambling world</vt:lpstr>
      <vt:lpstr>Practical comments</vt:lpstr>
      <vt:lpstr>Chunk transfers</vt:lpstr>
      <vt:lpstr>Cryptographic Hash Functions</vt:lpstr>
      <vt:lpstr>Reassembling the chunks</vt:lpstr>
      <vt:lpstr>Ensure integrity, identify corruptions</vt:lpstr>
      <vt:lpstr>Chunk size and physical blocks</vt:lpstr>
      <vt:lpstr>Types of arbitrary reliability (summary)</vt:lpstr>
      <vt:lpstr>Types of arbitrary reliability (summary)</vt:lpstr>
      <vt:lpstr>Types of arbitrary reliability (summary)</vt:lpstr>
      <vt:lpstr>Types of arbitrary reliability (summary)</vt:lpstr>
      <vt:lpstr>Types of arbitrary reliability (summary)</vt:lpstr>
      <vt:lpstr>Example: 8+6 LDPC</vt:lpstr>
      <vt:lpstr>Types of arbitrary reliability (summary)</vt:lpstr>
      <vt:lpstr>Virtual visit to the computer Centre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 the antimatter ...</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2010-02-03T15:59:09Z</dcterms:created>
  <dcterms:modified xsi:type="dcterms:W3CDTF">2015-07-30T15:30:59Z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