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Lst>
  <p:notesMasterIdLst>
    <p:notesMasterId r:id="rId49"/>
  </p:notesMasterIdLst>
  <p:sldIdLst>
    <p:sldId id="264" r:id="rId3"/>
    <p:sldId id="475" r:id="rId4"/>
    <p:sldId id="392" r:id="rId5"/>
    <p:sldId id="395" r:id="rId6"/>
    <p:sldId id="384" r:id="rId7"/>
    <p:sldId id="480" r:id="rId8"/>
    <p:sldId id="479" r:id="rId9"/>
    <p:sldId id="477" r:id="rId10"/>
    <p:sldId id="375" r:id="rId11"/>
    <p:sldId id="476" r:id="rId12"/>
    <p:sldId id="343" r:id="rId13"/>
    <p:sldId id="393" r:id="rId14"/>
    <p:sldId id="414" r:id="rId15"/>
    <p:sldId id="412" r:id="rId16"/>
    <p:sldId id="413" r:id="rId17"/>
    <p:sldId id="418" r:id="rId18"/>
    <p:sldId id="462" r:id="rId19"/>
    <p:sldId id="420" r:id="rId20"/>
    <p:sldId id="421" r:id="rId21"/>
    <p:sldId id="454" r:id="rId22"/>
    <p:sldId id="423" r:id="rId23"/>
    <p:sldId id="437" r:id="rId24"/>
    <p:sldId id="438" r:id="rId25"/>
    <p:sldId id="427" r:id="rId26"/>
    <p:sldId id="441" r:id="rId27"/>
    <p:sldId id="442" r:id="rId28"/>
    <p:sldId id="443" r:id="rId29"/>
    <p:sldId id="444" r:id="rId30"/>
    <p:sldId id="445" r:id="rId31"/>
    <p:sldId id="415" r:id="rId32"/>
    <p:sldId id="478" r:id="rId33"/>
    <p:sldId id="446" r:id="rId34"/>
    <p:sldId id="448" r:id="rId35"/>
    <p:sldId id="451" r:id="rId36"/>
    <p:sldId id="455" r:id="rId37"/>
    <p:sldId id="463" r:id="rId38"/>
    <p:sldId id="470" r:id="rId39"/>
    <p:sldId id="468" r:id="rId40"/>
    <p:sldId id="471" r:id="rId41"/>
    <p:sldId id="472" r:id="rId42"/>
    <p:sldId id="473" r:id="rId43"/>
    <p:sldId id="432" r:id="rId44"/>
    <p:sldId id="433" r:id="rId45"/>
    <p:sldId id="416" r:id="rId46"/>
    <p:sldId id="371" r:id="rId47"/>
    <p:sldId id="372"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B9DB"/>
    <a:srgbClr val="3DD8FF"/>
    <a:srgbClr val="D3070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65171" autoAdjust="0"/>
  </p:normalViewPr>
  <p:slideViewPr>
    <p:cSldViewPr snapToGrid="0" snapToObjects="1">
      <p:cViewPr varScale="1">
        <p:scale>
          <a:sx n="56" d="100"/>
          <a:sy n="56" d="100"/>
        </p:scale>
        <p:origin x="1488" y="78"/>
      </p:cViewPr>
      <p:guideLst>
        <p:guide orient="horz" pos="2160"/>
        <p:guide pos="2880"/>
      </p:guideLst>
    </p:cSldViewPr>
  </p:slideViewPr>
  <p:outlineViewPr>
    <p:cViewPr>
      <p:scale>
        <a:sx n="33" d="100"/>
        <a:sy n="33" d="100"/>
      </p:scale>
      <p:origin x="0" y="373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8/17/2015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en.wikipedia.org/wiki/Monochromator" TargetMode="External"/><Relationship Id="rId2" Type="http://schemas.openxmlformats.org/officeDocument/2006/relationships/slide" Target="../slides/slide25.xml"/><Relationship Id="rId1" Type="http://schemas.openxmlformats.org/officeDocument/2006/relationships/notesMaster" Target="../notesMasters/notesMaster1.xml"/><Relationship Id="rId5" Type="http://schemas.openxmlformats.org/officeDocument/2006/relationships/hyperlink" Target="http://en.wikipedia.org/wiki/Detector" TargetMode="External"/><Relationship Id="rId4" Type="http://schemas.openxmlformats.org/officeDocument/2006/relationships/hyperlink" Target="http://en.wikipedia.org/wiki/Slit"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n.wikipedia.org/wiki/William_Henry_Bragg" TargetMode="External"/><Relationship Id="rId7" Type="http://schemas.openxmlformats.org/officeDocument/2006/relationships/hyperlink" Target="http://en.wikipedia.org/wiki/Cross_section_(physics)"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en.wikipedia.org/wiki/Absorbed_dose" TargetMode="External"/><Relationship Id="rId5" Type="http://schemas.openxmlformats.org/officeDocument/2006/relationships/hyperlink" Target="http://en.wikipedia.org/wiki/Ionisation" TargetMode="External"/><Relationship Id="rId4" Type="http://schemas.openxmlformats.org/officeDocument/2006/relationships/hyperlink" Target="http://en.wikipedia.org/wiki/Charged_particle"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Have to innovate </a:t>
            </a:r>
            <a:r>
              <a:rPr lang="en-US" dirty="0" err="1" smtClean="0"/>
              <a:t>e.g</a:t>
            </a:r>
            <a:r>
              <a:rPr lang="en-US" dirty="0" smtClean="0"/>
              <a:t> LHC is a 27 km</a:t>
            </a:r>
            <a:r>
              <a:rPr lang="en-US" baseline="0" dirty="0" smtClean="0"/>
              <a:t> cryogenic installation at 1.9 K. You can’t go out any buy that stuff.</a:t>
            </a:r>
            <a:endParaRPr lang="en-US" dirty="0" smtClean="0"/>
          </a:p>
          <a:p>
            <a:pPr marL="171450" indent="-171450">
              <a:buFont typeface="Arial" panose="020B0604020202020204" pitchFamily="34" charset="0"/>
              <a:buChar char="•"/>
            </a:pPr>
            <a:r>
              <a:rPr lang="en-US" dirty="0" smtClean="0"/>
              <a:t>Our</a:t>
            </a:r>
            <a:r>
              <a:rPr lang="en-US" baseline="0" dirty="0" smtClean="0"/>
              <a:t> mission is to</a:t>
            </a:r>
            <a:r>
              <a:rPr lang="en-US" dirty="0" smtClean="0"/>
              <a:t> transfer these innovations (through open or protected dissemination) in order to </a:t>
            </a:r>
          </a:p>
          <a:p>
            <a:pPr marL="171450" indent="-171450">
              <a:buFont typeface="Arial" panose="020B0604020202020204" pitchFamily="34" charset="0"/>
              <a:buChar char="•"/>
            </a:pPr>
            <a:r>
              <a:rPr lang="en-US" dirty="0" smtClean="0"/>
              <a:t>Have impact in society (quality, health, economy, education)</a:t>
            </a:r>
            <a:endParaRPr lang="en-GB" dirty="0" smtClean="0"/>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4</a:t>
            </a:fld>
            <a:endParaRPr lang="en-US"/>
          </a:p>
        </p:txBody>
      </p:sp>
    </p:spTree>
    <p:extLst>
      <p:ext uri="{BB962C8B-B14F-4D97-AF65-F5344CB8AC3E}">
        <p14:creationId xmlns:p14="http://schemas.microsoft.com/office/powerpoint/2010/main" val="1581648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Hadron therapy was originally developed at Berkeley</a:t>
            </a:r>
            <a:r>
              <a:rPr lang="en-US" baseline="0" dirty="0" smtClean="0"/>
              <a:t> in the US.</a:t>
            </a:r>
          </a:p>
          <a:p>
            <a:r>
              <a:rPr lang="en-US" baseline="0" dirty="0" smtClean="0"/>
              <a:t>CERNs contribution to the European community came first trough the Proton Ion Medical Machine </a:t>
            </a:r>
            <a:r>
              <a:rPr lang="en-US" baseline="0" dirty="0" smtClean="0"/>
              <a:t>Study ~ 2000</a:t>
            </a:r>
            <a:endParaRPr lang="en-US" baseline="0" dirty="0" smtClean="0"/>
          </a:p>
          <a:p>
            <a:r>
              <a:rPr lang="en-US" dirty="0" smtClean="0"/>
              <a:t>This study was modified by the</a:t>
            </a:r>
            <a:r>
              <a:rPr lang="en-US" baseline="0" dirty="0" smtClean="0"/>
              <a:t> TERA foundation and later used as the basis for CNAO in Italy and </a:t>
            </a:r>
            <a:r>
              <a:rPr lang="en-US" baseline="0" dirty="0" err="1" smtClean="0"/>
              <a:t>MedAustron</a:t>
            </a:r>
            <a:r>
              <a:rPr lang="en-US" baseline="0" dirty="0" smtClean="0"/>
              <a:t> in Austria.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CERN has shared its expertise in accelerators with both these projects and hosted many researchers for periods at CERN during the d</a:t>
            </a:r>
            <a:r>
              <a:rPr lang="en-US" dirty="0" smtClean="0"/>
              <a:t>evelopment and construction of the accelerator components and for training of personnel,</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CNAO started treating patients in 2012 and </a:t>
            </a:r>
            <a:r>
              <a:rPr lang="en-US" baseline="0" dirty="0" err="1" smtClean="0"/>
              <a:t>MedAustron</a:t>
            </a:r>
            <a:r>
              <a:rPr lang="en-US" baseline="0" dirty="0" smtClean="0"/>
              <a:t> will be ready in 2015!</a:t>
            </a:r>
          </a:p>
        </p:txBody>
      </p:sp>
      <p:sp>
        <p:nvSpPr>
          <p:cNvPr id="4" name="Slide Number Placeholder 3"/>
          <p:cNvSpPr>
            <a:spLocks noGrp="1"/>
          </p:cNvSpPr>
          <p:nvPr>
            <p:ph type="sldNum" sz="quarter" idx="10"/>
          </p:nvPr>
        </p:nvSpPr>
        <p:spPr/>
        <p:txBody>
          <a:bodyPr/>
          <a:lstStyle/>
          <a:p>
            <a:fld id="{D67785E5-0F1D-4F68-9E58-1244B824460A}" type="slidenum">
              <a:rPr lang="en-US" smtClean="0"/>
              <a:pPr/>
              <a:t>16</a:t>
            </a:fld>
            <a:endParaRPr lang="en-US"/>
          </a:p>
        </p:txBody>
      </p:sp>
    </p:spTree>
    <p:extLst>
      <p:ext uri="{BB962C8B-B14F-4D97-AF65-F5344CB8AC3E}">
        <p14:creationId xmlns:p14="http://schemas.microsoft.com/office/powerpoint/2010/main" val="2990612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Treatment room and accelerator</a:t>
            </a:r>
            <a:r>
              <a:rPr lang="en-US" baseline="0" dirty="0" smtClean="0"/>
              <a:t> at CNAO</a:t>
            </a:r>
          </a:p>
          <a:p>
            <a:pPr marL="171450" indent="-171450">
              <a:buFont typeface="Arial" panose="020B0604020202020204" pitchFamily="34" charset="0"/>
              <a:buChar char="•"/>
            </a:pPr>
            <a:r>
              <a:rPr lang="en-GB" dirty="0" smtClean="0"/>
              <a:t>The synchrotron at CNAO is a prototype resulting from the research in high energy physics</a:t>
            </a:r>
          </a:p>
          <a:p>
            <a:pPr marL="171450" indent="-171450">
              <a:buFont typeface="Arial" panose="020B0604020202020204" pitchFamily="34" charset="0"/>
              <a:buChar char="•"/>
            </a:pPr>
            <a:r>
              <a:rPr lang="en-GB" dirty="0" smtClean="0"/>
              <a:t>80 meters long with a diameter of 25 meters</a:t>
            </a:r>
          </a:p>
          <a:p>
            <a:pPr marL="171450" indent="-171450">
              <a:buFont typeface="Arial" panose="020B0604020202020204" pitchFamily="34" charset="0"/>
              <a:buChar char="•"/>
            </a:pPr>
            <a:r>
              <a:rPr lang="en-GB" dirty="0" smtClean="0"/>
              <a:t>“sources”, which contain plasma formed by the gas atoms that have lost their electrons. Using magnetic fields and radio frequency pulses, these atoms are extracted and the protons and carbon ions are extracted. In this way “packages” composed of beams -each one containing billions of particles- are formed.</a:t>
            </a:r>
          </a:p>
          <a:p>
            <a:pPr marL="171450" indent="-171450">
              <a:buFont typeface="Arial" panose="020B0604020202020204" pitchFamily="34" charset="0"/>
              <a:buChar char="•"/>
            </a:pPr>
            <a:r>
              <a:rPr lang="en-GB" dirty="0" smtClean="0"/>
              <a:t>they are accelerated to kinetic energies of 250 MeV for protons and 480 MeV for carbon ions</a:t>
            </a:r>
          </a:p>
          <a:p>
            <a:r>
              <a:rPr lang="en-GB" dirty="0" smtClean="0"/>
              <a:t>The beam that strikes the cells of the </a:t>
            </a:r>
            <a:r>
              <a:rPr lang="en-GB" dirty="0" err="1" smtClean="0"/>
              <a:t>tumor</a:t>
            </a:r>
            <a:r>
              <a:rPr lang="en-GB" dirty="0" smtClean="0"/>
              <a:t> is like a “brush” that moves in a manner similar to that of electrons in a TV and acts with a precision of 200 </a:t>
            </a:r>
            <a:r>
              <a:rPr lang="en-GB" dirty="0" err="1" smtClean="0"/>
              <a:t>micrometers</a:t>
            </a:r>
            <a:r>
              <a:rPr lang="en-GB" dirty="0" smtClean="0"/>
              <a:t> (two tenths of a </a:t>
            </a:r>
            <a:r>
              <a:rPr lang="en-GB" dirty="0" err="1" smtClean="0"/>
              <a:t>millimeter</a:t>
            </a:r>
            <a:r>
              <a:rPr lang="en-GB" dirty="0" smtClean="0"/>
              <a:t>).</a:t>
            </a:r>
          </a:p>
          <a:p>
            <a:r>
              <a:rPr lang="en-GB" dirty="0" smtClean="0"/>
              <a:t>This accuracy is achieved by means of:</a:t>
            </a:r>
          </a:p>
          <a:p>
            <a:r>
              <a:rPr lang="en-GB" b="1" dirty="0" smtClean="0">
                <a:effectLst/>
              </a:rPr>
              <a:t>• </a:t>
            </a:r>
            <a:r>
              <a:rPr lang="en-GB" dirty="0" smtClean="0">
                <a:effectLst/>
              </a:rPr>
              <a:t>Constant  monitoring of the patient to follow any movements of the body (breathing, for example) that can change the location of the </a:t>
            </a:r>
            <a:r>
              <a:rPr lang="en-GB" dirty="0" err="1" smtClean="0">
                <a:effectLst/>
              </a:rPr>
              <a:t>tumor</a:t>
            </a:r>
            <a:r>
              <a:rPr lang="en-GB" dirty="0" smtClean="0">
                <a:effectLst/>
              </a:rPr>
              <a:t>, using infrared cameras to measure movement in a three-dimensional way;</a:t>
            </a:r>
          </a:p>
          <a:p>
            <a:r>
              <a:rPr lang="en-GB" b="1" dirty="0" smtClean="0">
                <a:effectLst/>
              </a:rPr>
              <a:t>• </a:t>
            </a:r>
            <a:r>
              <a:rPr lang="en-GB" dirty="0" smtClean="0">
                <a:effectLst/>
              </a:rPr>
              <a:t>Two scanning magnets that, based on feedback of the beam monitoring system, move the “brush” along the outline of the </a:t>
            </a:r>
            <a:r>
              <a:rPr lang="en-GB" dirty="0" err="1" smtClean="0">
                <a:effectLst/>
              </a:rPr>
              <a:t>tumor</a:t>
            </a:r>
            <a:r>
              <a:rPr lang="en-GB" dirty="0" smtClean="0">
                <a:effectLst/>
              </a:rPr>
              <a:t>.</a:t>
            </a:r>
          </a:p>
          <a:p>
            <a:endParaRPr lang="en-US" baseline="0" dirty="0" smtClean="0"/>
          </a:p>
        </p:txBody>
      </p:sp>
      <p:sp>
        <p:nvSpPr>
          <p:cNvPr id="4" name="Slide Number Placeholder 3"/>
          <p:cNvSpPr>
            <a:spLocks noGrp="1"/>
          </p:cNvSpPr>
          <p:nvPr>
            <p:ph type="sldNum" sz="quarter" idx="10"/>
          </p:nvPr>
        </p:nvSpPr>
        <p:spPr/>
        <p:txBody>
          <a:bodyPr/>
          <a:lstStyle/>
          <a:p>
            <a:fld id="{D67785E5-0F1D-4F68-9E58-1244B824460A}" type="slidenum">
              <a:rPr lang="en-US" smtClean="0"/>
              <a:pPr/>
              <a:t>17</a:t>
            </a:fld>
            <a:endParaRPr lang="en-US"/>
          </a:p>
        </p:txBody>
      </p:sp>
    </p:spTree>
    <p:extLst>
      <p:ext uri="{BB962C8B-B14F-4D97-AF65-F5344CB8AC3E}">
        <p14:creationId xmlns:p14="http://schemas.microsoft.com/office/powerpoint/2010/main" val="2990612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Charged Coupled Device (CCD) but much wider energy</a:t>
            </a:r>
            <a:r>
              <a:rPr lang="en-US" baseline="0" dirty="0" smtClean="0"/>
              <a:t> spectrum and capability to detect photons in narrow energy bands.</a:t>
            </a:r>
          </a:p>
        </p:txBody>
      </p:sp>
      <p:sp>
        <p:nvSpPr>
          <p:cNvPr id="4" name="Slide Number Placeholder 3"/>
          <p:cNvSpPr>
            <a:spLocks noGrp="1"/>
          </p:cNvSpPr>
          <p:nvPr>
            <p:ph type="sldNum" sz="quarter" idx="10"/>
          </p:nvPr>
        </p:nvSpPr>
        <p:spPr/>
        <p:txBody>
          <a:bodyPr/>
          <a:lstStyle/>
          <a:p>
            <a:fld id="{D67785E5-0F1D-4F68-9E58-1244B824460A}" type="slidenum">
              <a:rPr lang="en-US" smtClean="0"/>
              <a:pPr/>
              <a:t>21</a:t>
            </a:fld>
            <a:endParaRPr lang="en-US"/>
          </a:p>
        </p:txBody>
      </p:sp>
    </p:spTree>
    <p:extLst>
      <p:ext uri="{BB962C8B-B14F-4D97-AF65-F5344CB8AC3E}">
        <p14:creationId xmlns:p14="http://schemas.microsoft.com/office/powerpoint/2010/main" val="1924028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is a family of application specific integrated circuits or ASICs combined with a detection medium typically a semiconductor detector. </a:t>
            </a:r>
            <a:endParaRPr lang="en-US"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In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the ASIC is connected to the detection medium by a bump-bond contact, as shown in the figure to the right. This separation allows better optimization of both detection medium and electronics.</a:t>
            </a:r>
            <a:endParaRPr lang="en-US"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The complex electronics, with different forms of embedded intelligence allows for high resolution and low noise in x-ray and gamma-ray detection, and the ability to detect single photons.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67785E5-0F1D-4F68-9E58-1244B824460A}" type="slidenum">
              <a:rPr lang="en-US" smtClean="0"/>
              <a:pPr/>
              <a:t>22</a:t>
            </a:fld>
            <a:endParaRPr lang="en-US"/>
          </a:p>
        </p:txBody>
      </p:sp>
    </p:spTree>
    <p:extLst>
      <p:ext uri="{BB962C8B-B14F-4D97-AF65-F5344CB8AC3E}">
        <p14:creationId xmlns:p14="http://schemas.microsoft.com/office/powerpoint/2010/main" val="1623406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chips was developed a part of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collaborations, which is hosted by CERN and contains close to 20 different institutes. </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These institutes have contributed both to the development of the chip itself, but also the dissemination of the technology, to industry by collaborations and spinning off companies, and to academia</a:t>
            </a:r>
          </a:p>
          <a:p>
            <a:pPr marL="171450" lvl="0" indent="-171450">
              <a:buFont typeface="Arial"/>
              <a:buChar char="•"/>
            </a:pP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case is special as the knowledge and technology transfer has gone full circle, so to speak. </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Initially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project sprung out as researchers saw that the detector technology developed for the experiments for the LHC could be useful in medical applications and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project was established.</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Later, however, developments done in the collaboration, the </a:t>
            </a:r>
            <a:r>
              <a:rPr lang="en-GB" sz="1200" kern="1200" dirty="0" err="1" smtClean="0">
                <a:solidFill>
                  <a:schemeClr val="tx1"/>
                </a:solidFill>
                <a:effectLst/>
                <a:latin typeface="+mn-lt"/>
                <a:ea typeface="+mn-ea"/>
                <a:cs typeface="+mn-cs"/>
              </a:rPr>
              <a:t>Timepix</a:t>
            </a:r>
            <a:r>
              <a:rPr lang="en-GB" sz="1200" kern="1200" dirty="0" smtClean="0">
                <a:solidFill>
                  <a:schemeClr val="tx1"/>
                </a:solidFill>
                <a:effectLst/>
                <a:latin typeface="+mn-lt"/>
                <a:ea typeface="+mn-ea"/>
                <a:cs typeface="+mn-cs"/>
              </a:rPr>
              <a:t> chip in particular, can be used in many high-energy physics applications.</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err="1" smtClean="0">
                <a:solidFill>
                  <a:schemeClr val="tx1"/>
                </a:solidFill>
                <a:effectLst/>
                <a:latin typeface="+mn-lt"/>
                <a:ea typeface="+mn-ea"/>
                <a:cs typeface="+mn-cs"/>
              </a:rPr>
              <a:t>Timepix</a:t>
            </a:r>
            <a:r>
              <a:rPr lang="en-GB" sz="1200" kern="1200" dirty="0" smtClean="0">
                <a:solidFill>
                  <a:schemeClr val="tx1"/>
                </a:solidFill>
                <a:effectLst/>
                <a:latin typeface="+mn-lt"/>
                <a:ea typeface="+mn-ea"/>
                <a:cs typeface="+mn-cs"/>
              </a:rPr>
              <a:t> is based on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2 developments, and it not only counts the particle arriving in the pixel, but also measures the time of their arrival with very high precisions. This is very useful for high-energy physics applications and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design team is working on using the </a:t>
            </a:r>
            <a:r>
              <a:rPr lang="en-GB" sz="1200" kern="1200" dirty="0" err="1" smtClean="0">
                <a:solidFill>
                  <a:schemeClr val="tx1"/>
                </a:solidFill>
                <a:effectLst/>
                <a:latin typeface="+mn-lt"/>
                <a:ea typeface="+mn-ea"/>
                <a:cs typeface="+mn-cs"/>
              </a:rPr>
              <a:t>Timepix</a:t>
            </a:r>
            <a:r>
              <a:rPr lang="en-GB" sz="1200" kern="1200" dirty="0" smtClean="0">
                <a:solidFill>
                  <a:schemeClr val="tx1"/>
                </a:solidFill>
                <a:effectLst/>
                <a:latin typeface="+mn-lt"/>
                <a:ea typeface="+mn-ea"/>
                <a:cs typeface="+mn-cs"/>
              </a:rPr>
              <a:t> as a prototype for one of the upgrades of </a:t>
            </a:r>
            <a:r>
              <a:rPr lang="en-GB" sz="1200" kern="1200" dirty="0" err="1" smtClean="0">
                <a:solidFill>
                  <a:schemeClr val="tx1"/>
                </a:solidFill>
                <a:effectLst/>
                <a:latin typeface="+mn-lt"/>
                <a:ea typeface="+mn-ea"/>
                <a:cs typeface="+mn-cs"/>
              </a:rPr>
              <a:t>LHCb</a:t>
            </a:r>
            <a:r>
              <a:rPr lang="en-GB" sz="1200" kern="1200" dirty="0" smtClean="0">
                <a:solidFill>
                  <a:schemeClr val="tx1"/>
                </a:solidFill>
                <a:effectLst/>
                <a:latin typeface="+mn-lt"/>
                <a:ea typeface="+mn-ea"/>
                <a:cs typeface="+mn-cs"/>
              </a:rPr>
              <a:t>, which is one of the LHC experiments. </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23</a:t>
            </a:fld>
            <a:endParaRPr lang="en-US"/>
          </a:p>
        </p:txBody>
      </p:sp>
    </p:spTree>
    <p:extLst>
      <p:ext uri="{BB962C8B-B14F-4D97-AF65-F5344CB8AC3E}">
        <p14:creationId xmlns:p14="http://schemas.microsoft.com/office/powerpoint/2010/main" val="1954814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comparison with a CCD ~</a:t>
            </a:r>
            <a:r>
              <a:rPr lang="en-US" baseline="0" dirty="0" smtClean="0"/>
              <a:t> 3 transistors per pixel – </a:t>
            </a:r>
            <a:r>
              <a:rPr lang="en-US" baseline="0" dirty="0" err="1" smtClean="0"/>
              <a:t>Medipix</a:t>
            </a:r>
            <a:r>
              <a:rPr lang="en-US" baseline="0" dirty="0" smtClean="0"/>
              <a:t> ~ 1000 . Much more processing can be done</a:t>
            </a:r>
          </a:p>
          <a:p>
            <a:r>
              <a:rPr lang="en-US" baseline="0" dirty="0" smtClean="0"/>
              <a:t>Very low noise – 256x256 – 65,536 single photon detectors in 2 cm </a:t>
            </a:r>
            <a:r>
              <a:rPr lang="en-US" baseline="0" dirty="0" err="1" smtClean="0"/>
              <a:t>sq</a:t>
            </a:r>
            <a:r>
              <a:rPr lang="en-US" baseline="0" dirty="0" smtClean="0"/>
              <a:t>)</a:t>
            </a:r>
          </a:p>
          <a:p>
            <a:pPr marL="171450" indent="-171450">
              <a:buFont typeface="Arial" panose="020B0604020202020204" pitchFamily="34" charset="0"/>
              <a:buChar char="•"/>
            </a:pPr>
            <a:r>
              <a:rPr lang="en-GB" dirty="0" smtClean="0"/>
              <a:t>accurately differentiate the atomic and density variation within body tissues - counting the number of photons at multiple narrow energy bands</a:t>
            </a:r>
          </a:p>
          <a:p>
            <a:pPr marL="171450" indent="-171450">
              <a:buFont typeface="Arial" panose="020B0604020202020204" pitchFamily="34" charset="0"/>
              <a:buChar char="•"/>
            </a:pPr>
            <a:r>
              <a:rPr lang="en-GB" dirty="0" smtClean="0"/>
              <a:t>spectral (multi-energy ‘true colour’) imaging technology</a:t>
            </a:r>
          </a:p>
          <a:p>
            <a:pPr marL="171450" indent="-171450">
              <a:buFont typeface="Arial" panose="020B0604020202020204" pitchFamily="34" charset="0"/>
              <a:buChar char="•"/>
            </a:pPr>
            <a:r>
              <a:rPr lang="en-GB" dirty="0" smtClean="0"/>
              <a:t>energy resolving and photon counting which allows true colour images</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24</a:t>
            </a:fld>
            <a:endParaRPr lang="en-US"/>
          </a:p>
        </p:txBody>
      </p:sp>
    </p:spTree>
    <p:extLst>
      <p:ext uri="{BB962C8B-B14F-4D97-AF65-F5344CB8AC3E}">
        <p14:creationId xmlns:p14="http://schemas.microsoft.com/office/powerpoint/2010/main" val="556670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 this picture we can see a system for material analysis</a:t>
            </a:r>
            <a:r>
              <a:rPr lang="en-GB" baseline="0" dirty="0" smtClean="0"/>
              <a:t> using </a:t>
            </a:r>
            <a:r>
              <a:rPr lang="en-GB" baseline="0" dirty="0" err="1" smtClean="0"/>
              <a:t>medipix</a:t>
            </a:r>
            <a:r>
              <a:rPr lang="en-GB" baseline="0" dirty="0" smtClean="0"/>
              <a:t> as detector, provided by a company from the Netherlands.</a:t>
            </a:r>
          </a:p>
          <a:p>
            <a:pPr marL="171450" indent="-171450">
              <a:buFont typeface="Arial" panose="020B0604020202020204" pitchFamily="34" charset="0"/>
              <a:buChar char="•"/>
            </a:pPr>
            <a:r>
              <a:rPr lang="en-GB" dirty="0" smtClean="0"/>
              <a:t>A typical </a:t>
            </a:r>
            <a:r>
              <a:rPr lang="en-GB" dirty="0" err="1" smtClean="0"/>
              <a:t>diffractometer</a:t>
            </a:r>
            <a:r>
              <a:rPr lang="en-GB" dirty="0" smtClean="0"/>
              <a:t> consists of a source of radiation, a </a:t>
            </a:r>
            <a:r>
              <a:rPr lang="en-GB" dirty="0" err="1" smtClean="0">
                <a:hlinkClick r:id="rId3" tooltip="Monochromator"/>
              </a:rPr>
              <a:t>monochromator</a:t>
            </a:r>
            <a:r>
              <a:rPr lang="en-GB" dirty="0" smtClean="0"/>
              <a:t> to choose the wavelength, </a:t>
            </a:r>
            <a:r>
              <a:rPr lang="en-GB" dirty="0" smtClean="0">
                <a:hlinkClick r:id="rId4" tooltip="Slit"/>
              </a:rPr>
              <a:t>slits</a:t>
            </a:r>
            <a:r>
              <a:rPr lang="en-GB" dirty="0" smtClean="0"/>
              <a:t> to adjust the shape of the beam, a sample and a </a:t>
            </a:r>
            <a:r>
              <a:rPr lang="en-GB" dirty="0" smtClean="0">
                <a:hlinkClick r:id="rId5" tooltip="Detector"/>
              </a:rPr>
              <a:t>detector</a:t>
            </a:r>
            <a:r>
              <a:rPr lang="en-GB" dirty="0" smtClean="0"/>
              <a:t>.</a:t>
            </a:r>
          </a:p>
          <a:p>
            <a:pPr marL="171450" indent="-171450">
              <a:buFont typeface="Arial" panose="020B0604020202020204" pitchFamily="34" charset="0"/>
              <a:buChar char="•"/>
            </a:pPr>
            <a:r>
              <a:rPr lang="en-GB" dirty="0" smtClean="0"/>
              <a:t>used to study crystal structure</a:t>
            </a:r>
          </a:p>
          <a:p>
            <a:pPr marL="171450" indent="-171450">
              <a:buFont typeface="Arial" panose="020B0604020202020204" pitchFamily="34" charset="0"/>
              <a:buChar char="•"/>
            </a:pPr>
            <a:r>
              <a:rPr lang="en-US" dirty="0" smtClean="0"/>
              <a:t>Used by a well known</a:t>
            </a:r>
            <a:r>
              <a:rPr lang="en-US" baseline="0" dirty="0" smtClean="0"/>
              <a:t> cement maker for quality control - online</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25</a:t>
            </a:fld>
            <a:endParaRPr lang="en-US"/>
          </a:p>
        </p:txBody>
      </p:sp>
    </p:spTree>
    <p:extLst>
      <p:ext uri="{BB962C8B-B14F-4D97-AF65-F5344CB8AC3E}">
        <p14:creationId xmlns:p14="http://schemas.microsoft.com/office/powerpoint/2010/main" val="1174620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also applications in the space, like … ESA and NASA are using the </a:t>
            </a:r>
            <a:r>
              <a:rPr lang="en-GB" dirty="0" err="1" smtClean="0"/>
              <a:t>medipix</a:t>
            </a:r>
            <a:r>
              <a:rPr lang="en-GB" dirty="0" smtClean="0"/>
              <a:t> family of chips to characterize the radiation in the space. </a:t>
            </a:r>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26</a:t>
            </a:fld>
            <a:endParaRPr lang="en-US"/>
          </a:p>
        </p:txBody>
      </p:sp>
    </p:spTree>
    <p:extLst>
      <p:ext uri="{BB962C8B-B14F-4D97-AF65-F5344CB8AC3E}">
        <p14:creationId xmlns:p14="http://schemas.microsoft.com/office/powerpoint/2010/main" val="2711929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have</a:t>
            </a:r>
            <a:r>
              <a:rPr lang="en-US" baseline="0" dirty="0" smtClean="0"/>
              <a:t> also research </a:t>
            </a:r>
            <a:r>
              <a:rPr lang="en-US" dirty="0" smtClean="0"/>
              <a:t>applications such as … In</a:t>
            </a:r>
            <a:r>
              <a:rPr lang="en-US" baseline="0" dirty="0" smtClean="0"/>
              <a:t> this picture we can see an example of system based on the </a:t>
            </a:r>
            <a:r>
              <a:rPr lang="en-US" baseline="0" dirty="0" err="1" smtClean="0"/>
              <a:t>medipix</a:t>
            </a:r>
            <a:r>
              <a:rPr lang="en-US" baseline="0" dirty="0" smtClean="0"/>
              <a:t> family of chips, developed for synchrotron radiation applications in the </a:t>
            </a:r>
            <a:r>
              <a:rPr lang="en-US" dirty="0" smtClean="0"/>
              <a:t>ESRF </a:t>
            </a:r>
            <a:r>
              <a:rPr lang="en-US" baseline="0" dirty="0" smtClean="0"/>
              <a:t>(European Synchrotron Radiation Facility)</a:t>
            </a:r>
            <a:r>
              <a:rPr lang="en-US" dirty="0" smtClean="0"/>
              <a:t> in Grenoble</a:t>
            </a:r>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27</a:t>
            </a:fld>
            <a:endParaRPr lang="en-US"/>
          </a:p>
        </p:txBody>
      </p:sp>
    </p:spTree>
    <p:extLst>
      <p:ext uri="{BB962C8B-B14F-4D97-AF65-F5344CB8AC3E}">
        <p14:creationId xmlns:p14="http://schemas.microsoft.com/office/powerpoint/2010/main" val="42267057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Czech company JABLOTRON is using </a:t>
            </a:r>
            <a:r>
              <a:rPr lang="en-GB" dirty="0" err="1" smtClean="0"/>
              <a:t>medipix</a:t>
            </a:r>
            <a:r>
              <a:rPr lang="en-GB" dirty="0" smtClean="0"/>
              <a:t> 2 technology to produce and sell an educational toolkit,</a:t>
            </a:r>
            <a:r>
              <a:rPr lang="en-GB" baseline="0" dirty="0" smtClean="0"/>
              <a:t> that consists of an easy to use particle detector that can detect ionizing radiation in real time. The students can then observe the particles arriving to the detector on a PC screen. CERN has recently adopted this toolkit as part of its new </a:t>
            </a:r>
            <a:r>
              <a:rPr lang="en-GB" baseline="0" dirty="0" err="1" smtClean="0"/>
              <a:t>SchoolLab</a:t>
            </a:r>
            <a:endParaRPr lang="en-GB" dirty="0" smtClean="0"/>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28</a:t>
            </a:fld>
            <a:endParaRPr lang="en-US"/>
          </a:p>
        </p:txBody>
      </p:sp>
    </p:spTree>
    <p:extLst>
      <p:ext uri="{BB962C8B-B14F-4D97-AF65-F5344CB8AC3E}">
        <p14:creationId xmlns:p14="http://schemas.microsoft.com/office/powerpoint/2010/main" val="4226705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Touchscreen: Frank Beck and Bent </a:t>
            </a:r>
            <a:r>
              <a:rPr lang="en-GB" dirty="0" err="1" smtClean="0"/>
              <a:t>Stumpe</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6</a:t>
            </a:fld>
            <a:endParaRPr lang="en-US"/>
          </a:p>
        </p:txBody>
      </p:sp>
    </p:spTree>
    <p:extLst>
      <p:ext uri="{BB962C8B-B14F-4D97-AF65-F5344CB8AC3E}">
        <p14:creationId xmlns:p14="http://schemas.microsoft.com/office/powerpoint/2010/main" val="20105957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collaboration was initially founded to design the hybrid pixel detector for medical use</a:t>
            </a:r>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29</a:t>
            </a:fld>
            <a:endParaRPr lang="en-US"/>
          </a:p>
        </p:txBody>
      </p:sp>
    </p:spTree>
    <p:extLst>
      <p:ext uri="{BB962C8B-B14F-4D97-AF65-F5344CB8AC3E}">
        <p14:creationId xmlns:p14="http://schemas.microsoft.com/office/powerpoint/2010/main" val="4226705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 spirit of knowledge and technology dissemination, the CERN OHL was created to govern the use, copying, modification and distribution of hardware design documentation, and the manufacture and distribution of products. </a:t>
            </a:r>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30</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addition to creating</a:t>
            </a:r>
            <a:r>
              <a:rPr lang="en-US" baseline="0" dirty="0" smtClean="0"/>
              <a:t> the CERN open hardware </a:t>
            </a:r>
            <a:r>
              <a:rPr lang="en-US" baseline="0" dirty="0" err="1" smtClean="0"/>
              <a:t>licence</a:t>
            </a:r>
            <a:r>
              <a:rPr lang="en-US" baseline="0" dirty="0" smtClean="0"/>
              <a:t> </a:t>
            </a:r>
            <a:r>
              <a:rPr lang="en-US" baseline="0" dirty="0" smtClean="0"/>
              <a:t>and releasing CERN hardware under it, CERN also created </a:t>
            </a:r>
            <a:r>
              <a:rPr lang="en-US" dirty="0" smtClean="0"/>
              <a:t>the Open Hardware Repository for posting</a:t>
            </a:r>
            <a:r>
              <a:rPr lang="en-US" baseline="0" dirty="0" smtClean="0"/>
              <a:t> open hardware projects.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repository is used by CERN but also other public research organizations and companies are posting their projects on there.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Per January 2013,</a:t>
            </a:r>
            <a:r>
              <a:rPr lang="en-US" baseline="0" dirty="0" smtClean="0"/>
              <a:t> t</a:t>
            </a:r>
            <a:r>
              <a:rPr lang="en-US" dirty="0" smtClean="0"/>
              <a:t>here are 100 projects on </a:t>
            </a:r>
            <a:r>
              <a:rPr lang="en-US" dirty="0" err="1" smtClean="0"/>
              <a:t>ohwr</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52 hardware projects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39 HDL or Software projects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 other projects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are eleven institutes leading the different projects</a:t>
            </a:r>
            <a:r>
              <a:rPr lang="en-US" baseline="0" dirty="0" smtClean="0"/>
              <a:t> a</a:t>
            </a:r>
            <a:r>
              <a:rPr lang="en-US" dirty="0" smtClean="0"/>
              <a:t>nd 16 commercial companies involved, who develop, produce and/or test open hardware products.</a:t>
            </a:r>
          </a:p>
        </p:txBody>
      </p:sp>
      <p:sp>
        <p:nvSpPr>
          <p:cNvPr id="4" name="Slide Number Placeholder 3"/>
          <p:cNvSpPr>
            <a:spLocks noGrp="1"/>
          </p:cNvSpPr>
          <p:nvPr>
            <p:ph type="sldNum" sz="quarter" idx="10"/>
          </p:nvPr>
        </p:nvSpPr>
        <p:spPr/>
        <p:txBody>
          <a:bodyPr/>
          <a:lstStyle/>
          <a:p>
            <a:fld id="{D67785E5-0F1D-4F68-9E58-1244B824460A}" type="slidenum">
              <a:rPr lang="en-US" smtClean="0"/>
              <a:pPr/>
              <a:t>31</a:t>
            </a:fld>
            <a:endParaRPr lang="en-US"/>
          </a:p>
        </p:txBody>
      </p:sp>
    </p:spTree>
    <p:extLst>
      <p:ext uri="{BB962C8B-B14F-4D97-AF65-F5344CB8AC3E}">
        <p14:creationId xmlns:p14="http://schemas.microsoft.com/office/powerpoint/2010/main" val="3838206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32</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33</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34</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Screenshot from our</a:t>
            </a:r>
            <a:r>
              <a:rPr lang="en-US" baseline="0" dirty="0" smtClean="0"/>
              <a:t> webpage, showing the different technologies that are released under easy access IP.</a:t>
            </a:r>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35</a:t>
            </a:fld>
            <a:endParaRPr lang="en-US"/>
          </a:p>
        </p:txBody>
      </p:sp>
    </p:spTree>
    <p:extLst>
      <p:ext uri="{BB962C8B-B14F-4D97-AF65-F5344CB8AC3E}">
        <p14:creationId xmlns:p14="http://schemas.microsoft.com/office/powerpoint/2010/main" val="2315830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86200" y="8686643"/>
            <a:ext cx="2971800" cy="4573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098" tIns="48049" rIns="96098" bIns="48049"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3119EDEF-0AF3-D941-B6CA-8630B365E125}" type="slidenum">
              <a:rPr lang="en-GB">
                <a:latin typeface="Times" charset="0"/>
              </a:rPr>
              <a:pPr algn="r" eaLnBrk="1" hangingPunct="1"/>
              <a:t>36</a:t>
            </a:fld>
            <a:endParaRPr lang="en-GB">
              <a:latin typeface="Times" charset="0"/>
            </a:endParaRPr>
          </a:p>
        </p:txBody>
      </p:sp>
      <p:sp>
        <p:nvSpPr>
          <p:cNvPr id="75778" name="Rectangle 2"/>
          <p:cNvSpPr>
            <a:spLocks noGrp="1" noRot="1" noChangeAspect="1" noChangeArrowheads="1" noTextEdit="1"/>
          </p:cNvSpPr>
          <p:nvPr>
            <p:ph type="sldImg"/>
          </p:nvPr>
        </p:nvSpPr>
        <p:spPr>
          <a:solidFill>
            <a:srgbClr val="FFFFFF"/>
          </a:solidFill>
          <a:ln/>
        </p:spPr>
      </p:sp>
      <p:sp>
        <p:nvSpPr>
          <p:cNvPr id="7577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r>
              <a:rPr lang="en-GB" dirty="0" smtClean="0"/>
              <a:t>State-of-the-art techniques borrowed from particle accelerators and detectors are a key element in </a:t>
            </a:r>
            <a:r>
              <a:rPr lang="en-GB" dirty="0" err="1" smtClean="0"/>
              <a:t>hadrontherapy</a:t>
            </a:r>
            <a:r>
              <a:rPr lang="en-GB" dirty="0" smtClean="0"/>
              <a:t> and several European projects are actively fostering the collaboration amongst the various disciplines and countries.</a:t>
            </a:r>
          </a:p>
          <a:p>
            <a:r>
              <a:rPr lang="en-GB" dirty="0" smtClean="0"/>
              <a:t>ENLIGHT was established in 2002 to coordinate these European efforts in hadron therapy.</a:t>
            </a:r>
          </a:p>
          <a:p>
            <a:r>
              <a:rPr lang="en-GB" dirty="0" smtClean="0"/>
              <a:t>The ENLIGHT network is formed by the European </a:t>
            </a:r>
            <a:r>
              <a:rPr lang="en-GB" dirty="0" err="1" smtClean="0"/>
              <a:t>hadrontherapy</a:t>
            </a:r>
            <a:r>
              <a:rPr lang="en-GB" dirty="0" smtClean="0"/>
              <a:t> Community, with more than 300 participants from twenty European countries. A major achievement of ENLIGHT has been the blending of traditionally separate communities so </a:t>
            </a:r>
            <a:r>
              <a:rPr lang="en-GB" u="sng" dirty="0" smtClean="0"/>
              <a:t>that clinicians, physicists, biologists and engineers with experience and interest in particle therapy</a:t>
            </a:r>
            <a:r>
              <a:rPr lang="en-GB" dirty="0" smtClean="0"/>
              <a:t> are working together. Annual meetings are held each year in different locations. For more information on the annual meetings.</a:t>
            </a:r>
            <a:endParaRPr lang="en-GB" dirty="0"/>
          </a:p>
        </p:txBody>
      </p:sp>
    </p:spTree>
    <p:extLst>
      <p:ext uri="{BB962C8B-B14F-4D97-AF65-F5344CB8AC3E}">
        <p14:creationId xmlns:p14="http://schemas.microsoft.com/office/powerpoint/2010/main" val="17347600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All FP7 projects</a:t>
            </a:r>
          </a:p>
          <a:p>
            <a:pPr marL="171450" indent="-171450">
              <a:buFont typeface="Arial" panose="020B0604020202020204" pitchFamily="34" charset="0"/>
              <a:buChar char="•"/>
            </a:pPr>
            <a:r>
              <a:rPr lang="en-US" dirty="0" smtClean="0"/>
              <a:t>Partner – Multi disciplinary, &amp; </a:t>
            </a:r>
            <a:r>
              <a:rPr lang="en-US" dirty="0" err="1" smtClean="0"/>
              <a:t>Entervision</a:t>
            </a:r>
            <a:r>
              <a:rPr lang="en-US" dirty="0" smtClean="0"/>
              <a:t> – Medical</a:t>
            </a:r>
            <a:r>
              <a:rPr lang="en-US" baseline="0" dirty="0" smtClean="0"/>
              <a:t> Imaging TRAINING</a:t>
            </a:r>
          </a:p>
          <a:p>
            <a:pPr marL="628650" lvl="1" indent="-171450">
              <a:buFont typeface="Arial" panose="020B0604020202020204" pitchFamily="34" charset="0"/>
              <a:buChar char="•"/>
            </a:pPr>
            <a:r>
              <a:rPr lang="en-US" baseline="0" dirty="0" smtClean="0"/>
              <a:t>Med Physicist, Doctors, Engineers, IT specialists, Radiobiologists</a:t>
            </a:r>
          </a:p>
          <a:p>
            <a:pPr marL="171450" lvl="0" indent="-171450">
              <a:buFont typeface="Arial" panose="020B0604020202020204" pitchFamily="34" charset="0"/>
              <a:buChar char="•"/>
            </a:pPr>
            <a:r>
              <a:rPr lang="en-US" baseline="0" dirty="0" smtClean="0"/>
              <a:t>ULICE – Infrastructure. Learn from HIT, CNAO, </a:t>
            </a:r>
            <a:r>
              <a:rPr lang="en-US" baseline="0" dirty="0" err="1" smtClean="0"/>
              <a:t>MedAustron</a:t>
            </a:r>
            <a:r>
              <a:rPr lang="en-US" baseline="0" dirty="0" smtClean="0"/>
              <a:t> </a:t>
            </a:r>
          </a:p>
          <a:p>
            <a:pPr marL="628650" lvl="1" indent="-171450">
              <a:buFont typeface="Arial" panose="020B0604020202020204" pitchFamily="34" charset="0"/>
              <a:buChar char="•"/>
            </a:pPr>
            <a:r>
              <a:rPr lang="en-US" baseline="0" dirty="0" smtClean="0"/>
              <a:t>Clinical trials </a:t>
            </a:r>
            <a:r>
              <a:rPr lang="en-US" baseline="0" dirty="0" err="1" smtClean="0"/>
              <a:t>etc</a:t>
            </a:r>
            <a:endParaRPr lang="en-US" baseline="0" dirty="0" smtClean="0"/>
          </a:p>
          <a:p>
            <a:pPr marL="171450" lvl="0" indent="-171450">
              <a:buFont typeface="Arial" panose="020B0604020202020204" pitchFamily="34" charset="0"/>
              <a:buChar char="•"/>
            </a:pPr>
            <a:r>
              <a:rPr lang="en-US" baseline="0" dirty="0" smtClean="0"/>
              <a:t>Envision – Quality assurance for Hadron therapy in real time</a:t>
            </a:r>
          </a:p>
          <a:p>
            <a:pPr marL="628650" lvl="1" indent="-171450">
              <a:buFont typeface="Arial" panose="020B0604020202020204" pitchFamily="34" charset="0"/>
              <a:buChar char="•"/>
            </a:pPr>
            <a:r>
              <a:rPr lang="en-US" baseline="0" dirty="0" smtClean="0"/>
              <a:t>&amp; asses the effectiveness.</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37</a:t>
            </a:fld>
            <a:endParaRPr lang="en-US"/>
          </a:p>
        </p:txBody>
      </p:sp>
    </p:spTree>
    <p:extLst>
      <p:ext uri="{BB962C8B-B14F-4D97-AF65-F5344CB8AC3E}">
        <p14:creationId xmlns:p14="http://schemas.microsoft.com/office/powerpoint/2010/main" val="784786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40</a:t>
            </a:fld>
            <a:endParaRPr lang="en-US"/>
          </a:p>
        </p:txBody>
      </p:sp>
    </p:spTree>
    <p:extLst>
      <p:ext uri="{BB962C8B-B14F-4D97-AF65-F5344CB8AC3E}">
        <p14:creationId xmlns:p14="http://schemas.microsoft.com/office/powerpoint/2010/main" val="4129180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picture show the super proton synchrotron (SPS) control</a:t>
            </a:r>
            <a:r>
              <a:rPr lang="en-US" baseline="0" dirty="0" smtClean="0"/>
              <a:t> room which had the worlds first capacitive touchscreen installed to control the accelerator. </a:t>
            </a:r>
          </a:p>
          <a:p>
            <a:r>
              <a:rPr lang="en-US" baseline="0" dirty="0" smtClean="0"/>
              <a:t>The capacitive touchscreen used in the SPS was developed by Danish engineer Bent </a:t>
            </a:r>
            <a:r>
              <a:rPr lang="en-US" baseline="0" dirty="0" err="1" smtClean="0"/>
              <a:t>Stumpe</a:t>
            </a:r>
            <a:r>
              <a:rPr lang="en-US" baseline="0" dirty="0" smtClean="0"/>
              <a:t> seen back to the left. </a:t>
            </a:r>
          </a:p>
        </p:txBody>
      </p:sp>
      <p:sp>
        <p:nvSpPr>
          <p:cNvPr id="4" name="Slide Number Placeholder 3"/>
          <p:cNvSpPr>
            <a:spLocks noGrp="1"/>
          </p:cNvSpPr>
          <p:nvPr>
            <p:ph type="sldNum" sz="quarter" idx="10"/>
          </p:nvPr>
        </p:nvSpPr>
        <p:spPr/>
        <p:txBody>
          <a:bodyPr/>
          <a:lstStyle/>
          <a:p>
            <a:fld id="{848AAD02-E698-114C-80C1-40315EB3BBAC}"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5145570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Sci</a:t>
            </a:r>
            <a:r>
              <a:rPr lang="en-US" dirty="0" smtClean="0"/>
              <a:t> – Tech STFC Innovation Campus</a:t>
            </a:r>
            <a:r>
              <a:rPr lang="en-US" baseline="0" dirty="0" smtClean="0"/>
              <a:t> </a:t>
            </a:r>
            <a:r>
              <a:rPr lang="en-US" dirty="0" smtClean="0"/>
              <a:t>in </a:t>
            </a:r>
            <a:r>
              <a:rPr lang="en-US" dirty="0" err="1" smtClean="0"/>
              <a:t>Daresbury</a:t>
            </a:r>
            <a:r>
              <a:rPr lang="en-US" dirty="0" smtClean="0"/>
              <a:t> in the UK</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41</a:t>
            </a:fld>
            <a:endParaRPr lang="en-US"/>
          </a:p>
        </p:txBody>
      </p:sp>
    </p:spTree>
    <p:extLst>
      <p:ext uri="{BB962C8B-B14F-4D97-AF65-F5344CB8AC3E}">
        <p14:creationId xmlns:p14="http://schemas.microsoft.com/office/powerpoint/2010/main" val="1620816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285750" indent="-285750">
              <a:buFont typeface="Wingdings" panose="05000000000000000000" pitchFamily="2" charset="2"/>
              <a:buChar char="Ø"/>
            </a:pPr>
            <a:r>
              <a:rPr lang="en-US" dirty="0" smtClean="0"/>
              <a:t>Collaboration agreements</a:t>
            </a:r>
          </a:p>
          <a:p>
            <a:pPr marL="742950" lvl="1" indent="-285750">
              <a:buFont typeface="Wingdings" panose="05000000000000000000" pitchFamily="2" charset="2"/>
              <a:buChar char="Ø"/>
            </a:pPr>
            <a:r>
              <a:rPr lang="en-US" dirty="0" smtClean="0"/>
              <a:t>Joint R&amp;D</a:t>
            </a:r>
          </a:p>
          <a:p>
            <a:pPr marL="742950" lvl="1" indent="-285750">
              <a:buFont typeface="Wingdings" panose="05000000000000000000" pitchFamily="2" charset="2"/>
              <a:buChar char="Ø"/>
            </a:pPr>
            <a:r>
              <a:rPr lang="en-US" dirty="0" smtClean="0"/>
              <a:t>Others</a:t>
            </a:r>
          </a:p>
          <a:p>
            <a:pPr marL="285750" indent="-285750">
              <a:buFont typeface="Wingdings" panose="05000000000000000000" pitchFamily="2" charset="2"/>
              <a:buChar char="Ø"/>
            </a:pPr>
            <a:r>
              <a:rPr lang="en-US" dirty="0" smtClean="0"/>
              <a:t>Service agreements</a:t>
            </a:r>
          </a:p>
          <a:p>
            <a:pPr marL="285750" indent="-285750">
              <a:buFont typeface="Wingdings" panose="05000000000000000000" pitchFamily="2" charset="2"/>
              <a:buChar char="Ø"/>
            </a:pPr>
            <a:r>
              <a:rPr lang="en-US" dirty="0" smtClean="0"/>
              <a:t>Consultancy agreements</a:t>
            </a:r>
          </a:p>
          <a:p>
            <a:pPr marL="285750" indent="-285750">
              <a:buFont typeface="Wingdings" panose="05000000000000000000" pitchFamily="2" charset="2"/>
              <a:buChar char="Ø"/>
            </a:pPr>
            <a:r>
              <a:rPr lang="en-US" dirty="0" smtClean="0"/>
              <a:t>Consortia &amp; exploitation agreements</a:t>
            </a:r>
          </a:p>
          <a:p>
            <a:pPr marL="285750" indent="-285750">
              <a:buFont typeface="Wingdings" panose="05000000000000000000" pitchFamily="2" charset="2"/>
              <a:buChar char="Ø"/>
            </a:pPr>
            <a:r>
              <a:rPr lang="en-US" dirty="0" smtClean="0"/>
              <a:t>Through Procurement</a:t>
            </a:r>
          </a:p>
          <a:p>
            <a:pPr marL="285750" indent="-285750">
              <a:buFont typeface="Wingdings" panose="05000000000000000000" pitchFamily="2" charset="2"/>
              <a:buChar char="Ø"/>
            </a:pPr>
            <a:r>
              <a:rPr lang="en-US" dirty="0" smtClean="0"/>
              <a:t>Licensing </a:t>
            </a:r>
          </a:p>
          <a:p>
            <a:pPr marL="742950" lvl="1" indent="-285750">
              <a:buFont typeface="Wingdings" panose="05000000000000000000" pitchFamily="2" charset="2"/>
              <a:buChar char="Ø"/>
            </a:pPr>
            <a:r>
              <a:rPr lang="en-US" dirty="0" smtClean="0"/>
              <a:t>Open</a:t>
            </a:r>
          </a:p>
          <a:p>
            <a:pPr marL="742950" lvl="1" indent="-285750">
              <a:buFont typeface="Wingdings" panose="05000000000000000000" pitchFamily="2" charset="2"/>
              <a:buChar char="Ø"/>
            </a:pPr>
            <a:r>
              <a:rPr lang="en-US" dirty="0" smtClean="0"/>
              <a:t>Protected</a:t>
            </a:r>
          </a:p>
          <a:p>
            <a:pPr marL="285750" indent="-285750">
              <a:buFont typeface="Wingdings" panose="05000000000000000000" pitchFamily="2" charset="2"/>
              <a:buChar char="Ø"/>
            </a:pPr>
            <a:r>
              <a:rPr lang="en-US" dirty="0" smtClean="0"/>
              <a:t>Patents</a:t>
            </a:r>
          </a:p>
          <a:p>
            <a:pPr marL="285750" indent="-285750">
              <a:buFont typeface="Wingdings" panose="05000000000000000000" pitchFamily="2" charset="2"/>
              <a:buChar char="Ø"/>
            </a:pPr>
            <a:r>
              <a:rPr lang="en-US" dirty="0" smtClean="0"/>
              <a:t>Know-how exchange</a:t>
            </a:r>
          </a:p>
          <a:p>
            <a:pPr marL="285750" indent="-285750">
              <a:buFont typeface="Wingdings" panose="05000000000000000000" pitchFamily="2" charset="2"/>
              <a:buChar char="Ø"/>
            </a:pPr>
            <a:r>
              <a:rPr lang="en-US" dirty="0" smtClean="0"/>
              <a:t>(Trade secrets)</a:t>
            </a:r>
          </a:p>
          <a:p>
            <a:pPr marL="285750" indent="-285750">
              <a:buFont typeface="Wingdings" panose="05000000000000000000" pitchFamily="2" charset="2"/>
              <a:buChar char="Ø"/>
            </a:pPr>
            <a:r>
              <a:rPr lang="en-US" dirty="0" smtClean="0"/>
              <a:t>Spin out companies &amp; Incubators</a:t>
            </a:r>
          </a:p>
          <a:p>
            <a:pPr marL="285750" indent="-285750">
              <a:buFont typeface="Wingdings" panose="05000000000000000000" pitchFamily="2" charset="2"/>
              <a:buChar char="Ø"/>
            </a:pPr>
            <a:r>
              <a:rPr lang="en-US" dirty="0" smtClean="0"/>
              <a:t>Training</a:t>
            </a:r>
          </a:p>
          <a:p>
            <a:pPr marL="742950" lvl="1" indent="-285750">
              <a:buFont typeface="Wingdings" panose="05000000000000000000" pitchFamily="2" charset="2"/>
              <a:buChar char="Ø"/>
            </a:pPr>
            <a:r>
              <a:rPr lang="en-US" dirty="0" smtClean="0"/>
              <a:t>Research programs</a:t>
            </a:r>
          </a:p>
          <a:p>
            <a:pPr marL="742950" lvl="1" indent="-285750">
              <a:buFont typeface="Wingdings" panose="05000000000000000000" pitchFamily="2" charset="2"/>
              <a:buChar char="Ø"/>
            </a:pPr>
            <a:r>
              <a:rPr lang="en-US" dirty="0" smtClean="0"/>
              <a:t>Events &amp; Conferences</a:t>
            </a:r>
          </a:p>
          <a:p>
            <a:pPr marL="742950" lvl="1" indent="-285750">
              <a:buFont typeface="Wingdings" panose="05000000000000000000" pitchFamily="2" charset="2"/>
              <a:buChar char="Ø"/>
            </a:pPr>
            <a:r>
              <a:rPr lang="en-US" dirty="0" smtClean="0"/>
              <a:t>Students &amp; Outreach</a:t>
            </a:r>
          </a:p>
          <a:p>
            <a:pPr marL="36576" indent="0">
              <a:buNone/>
            </a:pPr>
            <a:r>
              <a:rPr lang="en-US" dirty="0" smtClean="0"/>
              <a:t>The Technology Transfer process:</a:t>
            </a:r>
            <a:br>
              <a:rPr lang="en-US" dirty="0" smtClean="0"/>
            </a:br>
            <a:r>
              <a:rPr lang="en-US" sz="2000" i="1" dirty="0" smtClean="0"/>
              <a:t>invention disclosure </a:t>
            </a:r>
            <a:r>
              <a:rPr lang="en-US" sz="2000" i="1" dirty="0" smtClean="0">
                <a:sym typeface="Wingdings" pitchFamily="2" charset="2"/>
              </a:rPr>
              <a:t> </a:t>
            </a:r>
            <a:r>
              <a:rPr lang="en-US" sz="2000" i="1" dirty="0" smtClean="0"/>
              <a:t>IP protection </a:t>
            </a:r>
            <a:r>
              <a:rPr lang="en-US" sz="2000" i="1" dirty="0" smtClean="0">
                <a:sym typeface="Wingdings" pitchFamily="2" charset="2"/>
              </a:rPr>
              <a:t> </a:t>
            </a:r>
            <a:r>
              <a:rPr lang="en-US" sz="2000" i="1" dirty="0" err="1" smtClean="0"/>
              <a:t>licence</a:t>
            </a:r>
            <a:r>
              <a:rPr lang="en-US" sz="2000" i="1" dirty="0" smtClean="0"/>
              <a:t> to a company</a:t>
            </a:r>
            <a:br>
              <a:rPr lang="en-US" sz="2000" i="1" dirty="0" smtClean="0"/>
            </a:br>
            <a:r>
              <a:rPr lang="en-US" sz="2400" dirty="0" smtClean="0"/>
              <a:t>Difficult, especially for the world of particle physics. </a:t>
            </a:r>
          </a:p>
          <a:p>
            <a:r>
              <a:rPr lang="en-US" sz="2400" dirty="0" smtClean="0"/>
              <a:t>Collaborative R&amp;D (with industry and other research institutes) is key for a successful transfer.</a:t>
            </a:r>
          </a:p>
          <a:p>
            <a:pPr marL="36576" indent="0">
              <a:buNone/>
            </a:pPr>
            <a:r>
              <a:rPr lang="en-US" sz="2400" dirty="0" smtClean="0"/>
              <a:t>Other ways of dissemination are also very important for the Organization</a:t>
            </a:r>
          </a:p>
        </p:txBody>
      </p:sp>
      <p:sp>
        <p:nvSpPr>
          <p:cNvPr id="4" name="Slide Number Placeholder 3"/>
          <p:cNvSpPr>
            <a:spLocks noGrp="1"/>
          </p:cNvSpPr>
          <p:nvPr>
            <p:ph type="sldNum" sz="quarter" idx="10"/>
          </p:nvPr>
        </p:nvSpPr>
        <p:spPr/>
        <p:txBody>
          <a:bodyPr/>
          <a:lstStyle/>
          <a:p>
            <a:fld id="{D67785E5-0F1D-4F68-9E58-1244B824460A}" type="slidenum">
              <a:rPr lang="en-US" smtClean="0"/>
              <a:pPr/>
              <a:t>8</a:t>
            </a:fld>
            <a:endParaRPr lang="en-US"/>
          </a:p>
        </p:txBody>
      </p:sp>
    </p:spTree>
    <p:extLst>
      <p:ext uri="{BB962C8B-B14F-4D97-AF65-F5344CB8AC3E}">
        <p14:creationId xmlns:p14="http://schemas.microsoft.com/office/powerpoint/2010/main" val="4080954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patent in</a:t>
            </a:r>
            <a:r>
              <a:rPr lang="en-US" baseline="0" dirty="0" smtClean="0"/>
              <a:t> the picture is the Energy Amplifier by Nobel Laureate Carlo </a:t>
            </a:r>
            <a:r>
              <a:rPr lang="en-US" baseline="0" dirty="0" err="1" smtClean="0"/>
              <a:t>Rubia</a:t>
            </a:r>
            <a:r>
              <a:rPr lang="en-US" baseline="0" dirty="0" smtClean="0"/>
              <a:t> and one of the earlier patents taken by CERN</a:t>
            </a:r>
            <a:r>
              <a:rPr lang="en-US" baseline="0" dirty="0" smtClean="0"/>
              <a:t>!</a:t>
            </a:r>
          </a:p>
        </p:txBody>
      </p:sp>
      <p:sp>
        <p:nvSpPr>
          <p:cNvPr id="4" name="Slide Number Placeholder 3"/>
          <p:cNvSpPr>
            <a:spLocks noGrp="1"/>
          </p:cNvSpPr>
          <p:nvPr>
            <p:ph type="sldNum" sz="quarter" idx="10"/>
          </p:nvPr>
        </p:nvSpPr>
        <p:spPr/>
        <p:txBody>
          <a:bodyPr/>
          <a:lstStyle/>
          <a:p>
            <a:fld id="{D67785E5-0F1D-4F68-9E58-1244B824460A}" type="slidenum">
              <a:rPr lang="en-US" smtClean="0"/>
              <a:pPr/>
              <a:t>9</a:t>
            </a:fld>
            <a:endParaRPr lang="en-US"/>
          </a:p>
        </p:txBody>
      </p:sp>
    </p:spTree>
    <p:extLst>
      <p:ext uri="{BB962C8B-B14F-4D97-AF65-F5344CB8AC3E}">
        <p14:creationId xmlns:p14="http://schemas.microsoft.com/office/powerpoint/2010/main" val="478179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CERN currently holds about 51 patents families in various domains. Very little in comparison to other research infrastructures and universities.</a:t>
            </a:r>
            <a:endParaRPr lang="en-US" dirty="0" smtClean="0"/>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10</a:t>
            </a:fld>
            <a:endParaRPr lang="en-US"/>
          </a:p>
        </p:txBody>
      </p:sp>
    </p:spTree>
    <p:extLst>
      <p:ext uri="{BB962C8B-B14F-4D97-AF65-F5344CB8AC3E}">
        <p14:creationId xmlns:p14="http://schemas.microsoft.com/office/powerpoint/2010/main" val="1086551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Accelerator Technology</a:t>
            </a:r>
          </a:p>
          <a:p>
            <a:r>
              <a:rPr lang="en-US" dirty="0" smtClean="0"/>
              <a:t>Detectors</a:t>
            </a:r>
          </a:p>
          <a:p>
            <a:r>
              <a:rPr lang="en-US" dirty="0" smtClean="0"/>
              <a:t>Information Technology</a:t>
            </a:r>
            <a:r>
              <a:rPr lang="en-US" baseline="0" dirty="0" smtClean="0"/>
              <a:t> (Grid </a:t>
            </a:r>
            <a:r>
              <a:rPr lang="en-US" baseline="0" dirty="0" err="1" smtClean="0"/>
              <a:t>etc</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D67785E5-0F1D-4F68-9E58-1244B824460A}" type="slidenum">
              <a:rPr lang="en-US" smtClean="0"/>
              <a:pPr/>
              <a:t>11</a:t>
            </a:fld>
            <a:endParaRPr lang="en-US"/>
          </a:p>
        </p:txBody>
      </p:sp>
    </p:spTree>
    <p:extLst>
      <p:ext uri="{BB962C8B-B14F-4D97-AF65-F5344CB8AC3E}">
        <p14:creationId xmlns:p14="http://schemas.microsoft.com/office/powerpoint/2010/main" val="2344808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Protons and other ions deposit most of their energy at the end of their path,</a:t>
            </a:r>
            <a:r>
              <a:rPr lang="en-US" sz="1200" b="0" kern="1200" baseline="0" dirty="0" smtClean="0">
                <a:solidFill>
                  <a:schemeClr val="tx1"/>
                </a:solidFill>
                <a:effectLst/>
                <a:latin typeface="+mn-lt"/>
                <a:ea typeface="+mn-ea"/>
                <a:cs typeface="+mn-cs"/>
              </a:rPr>
              <a:t> unlike charged particles.</a:t>
            </a:r>
          </a:p>
          <a:p>
            <a:r>
              <a:rPr lang="en-GB" dirty="0" smtClean="0"/>
              <a:t>The Bragg peak, for </a:t>
            </a:r>
            <a:r>
              <a:rPr lang="en-GB" dirty="0" smtClean="0">
                <a:hlinkClick r:id="rId3" tooltip="William Henry Bragg"/>
              </a:rPr>
              <a:t>William Henry Bragg</a:t>
            </a:r>
            <a:r>
              <a:rPr lang="en-GB" dirty="0" smtClean="0"/>
              <a:t> who discovered it in 1903.</a:t>
            </a:r>
          </a:p>
          <a:p>
            <a:r>
              <a:rPr lang="en-GB" dirty="0" smtClean="0"/>
              <a:t>When a fast </a:t>
            </a:r>
            <a:r>
              <a:rPr lang="en-GB" dirty="0" smtClean="0">
                <a:hlinkClick r:id="rId4" tooltip="Charged particle"/>
              </a:rPr>
              <a:t>charged particle</a:t>
            </a:r>
            <a:r>
              <a:rPr lang="en-GB" dirty="0" smtClean="0"/>
              <a:t> moves through matter, it </a:t>
            </a:r>
            <a:r>
              <a:rPr lang="en-GB" dirty="0" smtClean="0">
                <a:hlinkClick r:id="rId5" tooltip="Ionisation"/>
              </a:rPr>
              <a:t>ionizes</a:t>
            </a:r>
            <a:r>
              <a:rPr lang="en-GB" dirty="0" smtClean="0"/>
              <a:t> atoms of the material and deposits a </a:t>
            </a:r>
            <a:r>
              <a:rPr lang="en-GB" dirty="0" smtClean="0">
                <a:hlinkClick r:id="rId6" tooltip="Absorbed dose"/>
              </a:rPr>
              <a:t>dose</a:t>
            </a:r>
            <a:r>
              <a:rPr lang="en-GB" dirty="0" smtClean="0"/>
              <a:t> along its path. A peak occurs because the interaction </a:t>
            </a:r>
            <a:r>
              <a:rPr lang="en-GB" dirty="0" smtClean="0">
                <a:hlinkClick r:id="rId7" tooltip="Cross section (physics)"/>
              </a:rPr>
              <a:t>cross section</a:t>
            </a:r>
            <a:r>
              <a:rPr lang="en-GB" dirty="0" smtClean="0"/>
              <a:t> increases as the charged particle's energy decreases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14</a:t>
            </a:fld>
            <a:endParaRPr lang="en-US"/>
          </a:p>
        </p:txBody>
      </p:sp>
    </p:spTree>
    <p:extLst>
      <p:ext uri="{BB962C8B-B14F-4D97-AF65-F5344CB8AC3E}">
        <p14:creationId xmlns:p14="http://schemas.microsoft.com/office/powerpoint/2010/main" val="3477162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Cannot treat </a:t>
            </a:r>
            <a:r>
              <a:rPr lang="en-GB" dirty="0" err="1" smtClean="0"/>
              <a:t>radioresistant</a:t>
            </a:r>
            <a:r>
              <a:rPr lang="en-GB" dirty="0" smtClean="0"/>
              <a:t> tumour</a:t>
            </a:r>
            <a:r>
              <a:rPr lang="en-GB" baseline="0" dirty="0" smtClean="0"/>
              <a:t> cells with X rays (5</a:t>
            </a:r>
            <a:r>
              <a:rPr lang="en-GB" baseline="0" dirty="0" smtClean="0"/>
              <a:t>%)</a:t>
            </a:r>
          </a:p>
          <a:p>
            <a:r>
              <a:rPr lang="en-GB" baseline="0" dirty="0" smtClean="0"/>
              <a:t>Deep seated tumours (head)</a:t>
            </a:r>
          </a:p>
          <a:p>
            <a:r>
              <a:rPr lang="en-GB" baseline="0" dirty="0" smtClean="0"/>
              <a:t>Difficult, delicate areas like the eyes.</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15</a:t>
            </a:fld>
            <a:endParaRPr lang="en-US"/>
          </a:p>
        </p:txBody>
      </p:sp>
    </p:spTree>
    <p:extLst>
      <p:ext uri="{BB962C8B-B14F-4D97-AF65-F5344CB8AC3E}">
        <p14:creationId xmlns:p14="http://schemas.microsoft.com/office/powerpoint/2010/main" val="2551116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3800961" cy="552450"/>
          </a:xfrm>
        </p:spPr>
        <p:txBody>
          <a:bodyPr/>
          <a:lstStyle/>
          <a:p>
            <a:r>
              <a:rPr lang="fr-FR" dirty="0" smtClean="0"/>
              <a:t>LOGO</a:t>
            </a:r>
            <a:endParaRPr lang="fr-FR" dirty="0"/>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FC345A4-8559-4C61-BD29-6A6C49370915}" type="datetimeFigureOut">
              <a:rPr lang="en-GB" smtClean="0">
                <a:solidFill>
                  <a:prstClr val="black">
                    <a:tint val="75000"/>
                  </a:prstClr>
                </a:solidFill>
              </a:rPr>
              <a:pPr/>
              <a:t>17/08/2015</a:t>
            </a:fld>
            <a:endParaRPr lang="en-GB">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tint val="75000"/>
                </a:prstClr>
              </a:solidFill>
            </a:endParaRPr>
          </a:p>
        </p:txBody>
      </p:sp>
      <p:sp>
        <p:nvSpPr>
          <p:cNvPr id="5" name="TextBox 4"/>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extLst>
      <p:ext uri="{BB962C8B-B14F-4D97-AF65-F5344CB8AC3E}">
        <p14:creationId xmlns:p14="http://schemas.microsoft.com/office/powerpoint/2010/main" val="2275379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3194364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93634373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extLst>
      <p:ext uri="{BB962C8B-B14F-4D97-AF65-F5344CB8AC3E}">
        <p14:creationId xmlns:p14="http://schemas.microsoft.com/office/powerpoint/2010/main" val="2172020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5830" y="4756637"/>
            <a:ext cx="8871401" cy="935568"/>
          </a:xfrm>
        </p:spPr>
        <p:txBody>
          <a:bodyPr anchor="t">
            <a:noAutofit/>
          </a:bodyPr>
          <a:lstStyle>
            <a:lvl1pPr algn="l">
              <a:defRPr sz="3200">
                <a:solidFill>
                  <a:srgbClr val="FFFFFF"/>
                </a:solidFill>
              </a:defRPr>
            </a:lvl1pPr>
          </a:lstStyle>
          <a:p>
            <a:r>
              <a:rPr lang="nb-NO" dirty="0" err="1" smtClean="0"/>
              <a:t>Click</a:t>
            </a:r>
            <a:r>
              <a:rPr lang="nb-NO" dirty="0" smtClean="0"/>
              <a:t> to </a:t>
            </a:r>
            <a:r>
              <a:rPr lang="nb-NO" dirty="0" err="1" smtClean="0"/>
              <a:t>edit</a:t>
            </a:r>
            <a:r>
              <a:rPr lang="nb-NO" dirty="0" smtClean="0"/>
              <a:t> Master </a:t>
            </a:r>
            <a:r>
              <a:rPr lang="nb-NO" dirty="0" err="1" smtClean="0"/>
              <a:t>title</a:t>
            </a:r>
            <a:r>
              <a:rPr lang="nb-NO" dirty="0" smtClean="0"/>
              <a:t> style</a:t>
            </a:r>
            <a:endParaRPr lang="en-US" dirty="0"/>
          </a:p>
        </p:txBody>
      </p:sp>
      <p:sp>
        <p:nvSpPr>
          <p:cNvPr id="3" name="Content Placeholder 2"/>
          <p:cNvSpPr>
            <a:spLocks noGrp="1"/>
          </p:cNvSpPr>
          <p:nvPr>
            <p:ph idx="1"/>
          </p:nvPr>
        </p:nvSpPr>
        <p:spPr>
          <a:xfrm>
            <a:off x="135830" y="5405641"/>
            <a:ext cx="8871401" cy="1302564"/>
          </a:xfrm>
        </p:spPr>
        <p:txBody>
          <a:bodyPr>
            <a:normAutofit/>
          </a:bodyPr>
          <a:lstStyle>
            <a:lvl1pPr>
              <a:defRPr sz="1800" b="0" i="0">
                <a:solidFill>
                  <a:schemeClr val="bg1"/>
                </a:solidFill>
                <a:latin typeface="Helvetica Light"/>
                <a:cs typeface="Helvetica Light"/>
              </a:defRPr>
            </a:lvl1pPr>
            <a:lvl2pPr>
              <a:defRPr sz="1600" b="0" i="0">
                <a:solidFill>
                  <a:schemeClr val="bg1"/>
                </a:solidFill>
                <a:latin typeface="Helvetica Light"/>
                <a:cs typeface="Helvetica Light"/>
              </a:defRPr>
            </a:lvl2pPr>
            <a:lvl3pPr>
              <a:defRPr sz="1400" b="0" i="0">
                <a:solidFill>
                  <a:schemeClr val="bg1"/>
                </a:solidFill>
                <a:latin typeface="Helvetica Light"/>
                <a:cs typeface="Helvetica Light"/>
              </a:defRPr>
            </a:lvl3pPr>
            <a:lvl4pPr>
              <a:defRPr sz="1200" b="0" i="0">
                <a:solidFill>
                  <a:schemeClr val="bg1"/>
                </a:solidFill>
                <a:latin typeface="Helvetica Light"/>
                <a:cs typeface="Helvetica Light"/>
              </a:defRPr>
            </a:lvl4pPr>
            <a:lvl5pPr>
              <a:defRPr sz="1200" b="0" i="0">
                <a:solidFill>
                  <a:schemeClr val="bg1"/>
                </a:solidFill>
                <a:latin typeface="Helvetica Light"/>
                <a:cs typeface="Helvetica Light"/>
              </a:defRPr>
            </a:lvl5pPr>
          </a:lstStyle>
          <a:p>
            <a:pPr lvl="0"/>
            <a:r>
              <a:rPr lang="nb-NO" dirty="0" err="1" smtClean="0"/>
              <a:t>Click</a:t>
            </a:r>
            <a:r>
              <a:rPr lang="nb-NO" dirty="0" smtClean="0"/>
              <a:t> to </a:t>
            </a:r>
            <a:r>
              <a:rPr lang="nb-NO" dirty="0" err="1" smtClean="0"/>
              <a:t>edit</a:t>
            </a:r>
            <a:r>
              <a:rPr lang="nb-NO" dirty="0" smtClean="0"/>
              <a:t> Master </a:t>
            </a:r>
            <a:r>
              <a:rPr lang="nb-NO" dirty="0" err="1" smtClean="0"/>
              <a:t>text</a:t>
            </a:r>
            <a:r>
              <a:rPr lang="nb-NO" dirty="0" smtClean="0"/>
              <a:t> styles</a:t>
            </a:r>
          </a:p>
          <a:p>
            <a:pPr lvl="1"/>
            <a:r>
              <a:rPr lang="nb-NO" dirty="0" smtClean="0"/>
              <a:t>Second </a:t>
            </a:r>
            <a:r>
              <a:rPr lang="nb-NO" dirty="0" err="1" smtClean="0"/>
              <a:t>level</a:t>
            </a:r>
            <a:endParaRPr lang="nb-NO" dirty="0" smtClean="0"/>
          </a:p>
          <a:p>
            <a:pPr lvl="2"/>
            <a:r>
              <a:rPr lang="nb-NO" dirty="0" smtClean="0"/>
              <a:t>Third </a:t>
            </a:r>
            <a:r>
              <a:rPr lang="nb-NO" dirty="0" err="1" smtClean="0"/>
              <a:t>level</a:t>
            </a:r>
            <a:endParaRPr lang="nb-NO" dirty="0" smtClean="0"/>
          </a:p>
          <a:p>
            <a:pPr lvl="3"/>
            <a:r>
              <a:rPr lang="nb-NO" dirty="0" err="1" smtClean="0"/>
              <a:t>Fourth</a:t>
            </a:r>
            <a:r>
              <a:rPr lang="nb-NO" dirty="0" smtClean="0"/>
              <a:t> </a:t>
            </a:r>
            <a:r>
              <a:rPr lang="nb-NO" dirty="0" err="1" smtClean="0"/>
              <a:t>level</a:t>
            </a:r>
            <a:endParaRPr lang="nb-NO" dirty="0" smtClean="0"/>
          </a:p>
          <a:p>
            <a:pPr lvl="4"/>
            <a:r>
              <a:rPr lang="nb-NO" dirty="0" smtClean="0"/>
              <a:t>Fifth </a:t>
            </a:r>
            <a:r>
              <a:rPr lang="nb-NO" dirty="0" err="1" smtClean="0"/>
              <a:t>level</a:t>
            </a:r>
            <a:endParaRPr lang="en-US" dirty="0"/>
          </a:p>
        </p:txBody>
      </p:sp>
    </p:spTree>
    <p:extLst>
      <p:ext uri="{BB962C8B-B14F-4D97-AF65-F5344CB8AC3E}">
        <p14:creationId xmlns:p14="http://schemas.microsoft.com/office/powerpoint/2010/main" val="174234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135830" y="2553025"/>
            <a:ext cx="8871401" cy="4064000"/>
          </a:xfrm>
        </p:spPr>
        <p:txBody>
          <a:bodyPr anchor="t">
            <a:noAutofit/>
          </a:bodyPr>
          <a:lstStyle>
            <a:lvl1pPr algn="l">
              <a:defRPr sz="4400">
                <a:solidFill>
                  <a:srgbClr val="FFFFFF"/>
                </a:solidFill>
              </a:defRPr>
            </a:lvl1pPr>
          </a:lstStyle>
          <a:p>
            <a:r>
              <a:rPr lang="nb-NO" dirty="0" err="1" smtClean="0"/>
              <a:t>Click</a:t>
            </a:r>
            <a:r>
              <a:rPr lang="nb-NO" dirty="0" smtClean="0"/>
              <a:t> to </a:t>
            </a:r>
            <a:r>
              <a:rPr lang="nb-NO" dirty="0" err="1" smtClean="0"/>
              <a:t>edit</a:t>
            </a:r>
            <a:r>
              <a:rPr lang="nb-NO" dirty="0" smtClean="0"/>
              <a:t> Master </a:t>
            </a:r>
            <a:r>
              <a:rPr lang="nb-NO" dirty="0" err="1" smtClean="0"/>
              <a:t>title</a:t>
            </a:r>
            <a:r>
              <a:rPr lang="nb-NO" dirty="0" smtClean="0"/>
              <a:t> style</a:t>
            </a:r>
            <a:endParaRPr lang="en-US" dirty="0"/>
          </a:p>
        </p:txBody>
      </p:sp>
    </p:spTree>
    <p:extLst>
      <p:ext uri="{BB962C8B-B14F-4D97-AF65-F5344CB8AC3E}">
        <p14:creationId xmlns:p14="http://schemas.microsoft.com/office/powerpoint/2010/main" val="101547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3636010" cy="552450"/>
          </a:xfrm>
        </p:spPr>
        <p:txBody>
          <a:bodyPr/>
          <a:lstStyle/>
          <a:p>
            <a:r>
              <a:rPr lang="fr-FR" dirty="0" smtClean="0"/>
              <a:t>LOGO</a:t>
            </a:r>
            <a:endParaRPr lang="fr-FR" dirty="0"/>
          </a:p>
        </p:txBody>
      </p:sp>
      <p:sp>
        <p:nvSpPr>
          <p:cNvPr id="6" name="TextBox 5"/>
          <p:cNvSpPr txBox="1"/>
          <p:nvPr userDrawn="1"/>
        </p:nvSpPr>
        <p:spPr>
          <a:xfrm>
            <a:off x="5621229" y="6382152"/>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TextBox 3"/>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3704142" cy="552450"/>
          </a:xfrm>
        </p:spPr>
        <p:txBody>
          <a:bodyPr/>
          <a:lstStyle/>
          <a:p>
            <a:r>
              <a:rPr lang="fr-FR" dirty="0" smtClean="0"/>
              <a:t>LOGO</a:t>
            </a:r>
            <a:endParaRPr lang="fr-FR" dirty="0"/>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Espace réservé pour une image  4"/>
          <p:cNvSpPr>
            <a:spLocks noGrp="1"/>
          </p:cNvSpPr>
          <p:nvPr>
            <p:ph type="pic" sz="quarter" idx="10" hasCustomPrompt="1"/>
          </p:nvPr>
        </p:nvSpPr>
        <p:spPr>
          <a:xfrm>
            <a:off x="996950" y="6210300"/>
            <a:ext cx="3648075" cy="552450"/>
          </a:xfrm>
        </p:spPr>
        <p:txBody>
          <a:bodyPr/>
          <a:lstStyle/>
          <a:p>
            <a:r>
              <a:rPr lang="fr-FR" dirty="0" smtClean="0"/>
              <a:t>LOGO</a:t>
            </a:r>
            <a:endParaRPr lang="fr-FR" dirty="0"/>
          </a:p>
        </p:txBody>
      </p:sp>
      <p:sp>
        <p:nvSpPr>
          <p:cNvPr id="8" name="TextBox 7"/>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3693384" cy="552450"/>
          </a:xfrm>
        </p:spPr>
        <p:txBody>
          <a:bodyPr/>
          <a:lstStyle/>
          <a:p>
            <a:r>
              <a:rPr lang="fr-FR" dirty="0" smtClean="0"/>
              <a:t>LOGO</a:t>
            </a:r>
            <a:endParaRPr lang="fr-FR" dirty="0"/>
          </a:p>
        </p:txBody>
      </p:sp>
      <p:sp>
        <p:nvSpPr>
          <p:cNvPr id="4" name="TextBox 3"/>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3725657" cy="552450"/>
          </a:xfrm>
        </p:spPr>
        <p:txBody>
          <a:bodyPr/>
          <a:lstStyle/>
          <a:p>
            <a:r>
              <a:rPr lang="fr-FR" dirty="0" smtClean="0"/>
              <a:t>LOGO</a:t>
            </a:r>
            <a:endParaRPr lang="fr-FR" dirty="0"/>
          </a:p>
        </p:txBody>
      </p:sp>
      <p:sp>
        <p:nvSpPr>
          <p:cNvPr id="3" name="TextBox 2"/>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3757930" cy="552450"/>
          </a:xfrm>
        </p:spPr>
        <p:txBody>
          <a:bodyPr/>
          <a:lstStyle/>
          <a:p>
            <a:r>
              <a:rPr lang="fr-FR" dirty="0" smtClean="0"/>
              <a:t>LOGO</a:t>
            </a:r>
            <a:endParaRPr lang="fr-FR" dirty="0"/>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a:t>
            </a:r>
            <a:r>
              <a:rPr lang="en-GB" sz="1200" i="1" baseline="0" dirty="0" smtClean="0"/>
              <a:t>20/08/15</a:t>
            </a:r>
            <a:endParaRPr lang="en-GB" sz="1200" i="1"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Rectangle 4"/>
          <p:cNvSpPr/>
          <p:nvPr userDrawn="1"/>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
        <p:nvSpPr>
          <p:cNvPr id="7" name="Rectangle 6"/>
          <p:cNvSpPr/>
          <p:nvPr userDrawn="1"/>
        </p:nvSpPr>
        <p:spPr>
          <a:xfrm>
            <a:off x="4079172" y="6395431"/>
            <a:ext cx="4629856" cy="369332"/>
          </a:xfrm>
          <a:prstGeom prst="rect">
            <a:avLst/>
          </a:prstGeom>
        </p:spPr>
        <p:txBody>
          <a:bodyPr wrap="square">
            <a:spAutoFit/>
          </a:bodyPr>
          <a:lstStyle/>
          <a:p>
            <a:r>
              <a:rPr lang="en-US" i="1" dirty="0" smtClean="0">
                <a:solidFill>
                  <a:schemeClr val="tx2">
                    <a:lumMod val="75000"/>
                  </a:schemeClr>
                </a:solidFill>
                <a:latin typeface="Helvetica Neue"/>
                <a:cs typeface="Helvetica Neue"/>
              </a:rPr>
              <a:t> </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75" r:id="rId14"/>
    <p:sldLayoutId id="2147483676" r:id="rId15"/>
    <p:sldLayoutId id="2147483677" r:id="rId16"/>
    <p:sldLayoutId id="2147483678" r:id="rId17"/>
    <p:sldLayoutId id="2147483682" r:id="rId18"/>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nb-NO" dirty="0" err="1" smtClean="0"/>
              <a:t>Click</a:t>
            </a:r>
            <a:r>
              <a:rPr lang="nb-NO" dirty="0" smtClean="0"/>
              <a:t> to </a:t>
            </a:r>
            <a:r>
              <a:rPr lang="nb-NO" dirty="0" err="1" smtClean="0"/>
              <a:t>edit</a:t>
            </a:r>
            <a:r>
              <a:rPr lang="nb-NO" dirty="0" smtClean="0"/>
              <a:t> Master </a:t>
            </a:r>
            <a:r>
              <a:rPr lang="nb-NO" dirty="0" err="1" smtClean="0"/>
              <a:t>title</a:t>
            </a:r>
            <a:r>
              <a:rPr lang="nb-NO" dirty="0" smtClean="0"/>
              <a:t>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nb-NO" dirty="0" err="1" smtClean="0"/>
              <a:t>Click</a:t>
            </a:r>
            <a:r>
              <a:rPr lang="nb-NO" dirty="0" smtClean="0"/>
              <a:t> to </a:t>
            </a:r>
            <a:r>
              <a:rPr lang="nb-NO" dirty="0" err="1" smtClean="0"/>
              <a:t>edit</a:t>
            </a:r>
            <a:r>
              <a:rPr lang="nb-NO" dirty="0" smtClean="0"/>
              <a:t> Master </a:t>
            </a:r>
            <a:r>
              <a:rPr lang="nb-NO" dirty="0" err="1" smtClean="0"/>
              <a:t>text</a:t>
            </a:r>
            <a:r>
              <a:rPr lang="nb-NO" dirty="0" smtClean="0"/>
              <a:t> styles</a:t>
            </a:r>
          </a:p>
          <a:p>
            <a:pPr lvl="1"/>
            <a:r>
              <a:rPr lang="nb-NO" dirty="0" smtClean="0"/>
              <a:t>Second </a:t>
            </a:r>
            <a:r>
              <a:rPr lang="nb-NO" dirty="0" err="1" smtClean="0"/>
              <a:t>level</a:t>
            </a:r>
            <a:endParaRPr lang="nb-NO" dirty="0" smtClean="0"/>
          </a:p>
          <a:p>
            <a:pPr lvl="2"/>
            <a:r>
              <a:rPr lang="nb-NO" dirty="0" smtClean="0"/>
              <a:t>Third </a:t>
            </a:r>
            <a:r>
              <a:rPr lang="nb-NO" dirty="0" err="1" smtClean="0"/>
              <a:t>level</a:t>
            </a:r>
            <a:endParaRPr lang="nb-NO" dirty="0" smtClean="0"/>
          </a:p>
          <a:p>
            <a:pPr lvl="3"/>
            <a:r>
              <a:rPr lang="nb-NO" dirty="0" err="1" smtClean="0"/>
              <a:t>Fourth</a:t>
            </a:r>
            <a:r>
              <a:rPr lang="nb-NO" dirty="0" smtClean="0"/>
              <a:t> </a:t>
            </a:r>
            <a:r>
              <a:rPr lang="nb-NO" dirty="0" err="1" smtClean="0"/>
              <a:t>level</a:t>
            </a:r>
            <a:endParaRPr lang="nb-NO" dirty="0" smtClean="0"/>
          </a:p>
          <a:p>
            <a:pPr lvl="4"/>
            <a:r>
              <a:rPr lang="nb-NO" dirty="0" smtClean="0"/>
              <a:t>Fifth </a:t>
            </a:r>
            <a:r>
              <a:rPr lang="nb-NO" dirty="0" err="1" smtClean="0"/>
              <a:t>level</a:t>
            </a:r>
            <a:endParaRPr lang="en-US" dirty="0"/>
          </a:p>
        </p:txBody>
      </p:sp>
    </p:spTree>
    <p:extLst>
      <p:ext uri="{BB962C8B-B14F-4D97-AF65-F5344CB8AC3E}">
        <p14:creationId xmlns:p14="http://schemas.microsoft.com/office/powerpoint/2010/main" val="468933465"/>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457200" rtl="0" eaLnBrk="1" latinLnBrk="0" hangingPunct="1">
        <a:spcBef>
          <a:spcPct val="0"/>
        </a:spcBef>
        <a:buNone/>
        <a:defRPr sz="4400" kern="1200">
          <a:solidFill>
            <a:schemeClr val="tx1"/>
          </a:solidFill>
          <a:latin typeface="Optima"/>
          <a:ea typeface="+mj-ea"/>
          <a:cs typeface="Optima"/>
        </a:defRPr>
      </a:lvl1pPr>
    </p:titleStyle>
    <p:bodyStyle>
      <a:lvl1pPr marL="0" indent="0" algn="l" defTabSz="457200" rtl="0" eaLnBrk="1" latinLnBrk="0" hangingPunct="1">
        <a:spcBef>
          <a:spcPct val="20000"/>
        </a:spcBef>
        <a:buFont typeface="Arial"/>
        <a:buNone/>
        <a:defRPr sz="3200" kern="1200">
          <a:solidFill>
            <a:schemeClr val="tx1"/>
          </a:solidFill>
          <a:latin typeface="Helvetica"/>
          <a:ea typeface="+mn-ea"/>
          <a:cs typeface="Helvetica"/>
        </a:defRPr>
      </a:lvl1pPr>
      <a:lvl2pPr marL="742950" indent="-285750" algn="l" defTabSz="457200" rtl="0" eaLnBrk="1" latinLnBrk="0" hangingPunct="1">
        <a:spcBef>
          <a:spcPct val="20000"/>
        </a:spcBef>
        <a:buFont typeface="Arial"/>
        <a:buChar char="–"/>
        <a:defRPr sz="2800" kern="1200">
          <a:solidFill>
            <a:schemeClr val="tx1"/>
          </a:solidFill>
          <a:latin typeface="Helvetica"/>
          <a:ea typeface="+mn-ea"/>
          <a:cs typeface="Helvetica"/>
        </a:defRPr>
      </a:lvl2pPr>
      <a:lvl3pPr marL="1143000" indent="-228600" algn="l" defTabSz="457200" rtl="0" eaLnBrk="1" latinLnBrk="0" hangingPunct="1">
        <a:spcBef>
          <a:spcPct val="20000"/>
        </a:spcBef>
        <a:buFont typeface="Arial"/>
        <a:buChar char="•"/>
        <a:defRPr sz="2400" kern="1200">
          <a:solidFill>
            <a:schemeClr val="tx1"/>
          </a:solidFill>
          <a:latin typeface="Helvetica"/>
          <a:ea typeface="+mn-ea"/>
          <a:cs typeface="Helvetica"/>
        </a:defRPr>
      </a:lvl3pPr>
      <a:lvl4pPr marL="16002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4pPr>
      <a:lvl5pPr marL="20574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28.jpeg"/><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14.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44.jpeg"/></Relationships>
</file>

<file path=ppt/slides/_rels/slide1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49.gif"/></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49.gif"/></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49.gif"/></Relationships>
</file>

<file path=ppt/slides/_rels/slide2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49.gif"/></Relationships>
</file>

<file path=ppt/slides/_rels/slide2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6.xml"/><Relationship Id="rId1" Type="http://schemas.openxmlformats.org/officeDocument/2006/relationships/slideLayout" Target="../slideLayouts/slideLayout14.xml"/><Relationship Id="rId5" Type="http://schemas.openxmlformats.org/officeDocument/2006/relationships/image" Target="../media/image49.gif"/><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49.gif"/><Relationship Id="rId5" Type="http://schemas.openxmlformats.org/officeDocument/2006/relationships/image" Target="../media/image53.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49.gif"/><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8" Type="http://schemas.openxmlformats.org/officeDocument/2006/relationships/image" Target="../media/image49.gif"/><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49.gif"/></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14.xml"/><Relationship Id="rId5" Type="http://schemas.openxmlformats.org/officeDocument/2006/relationships/image" Target="../media/image60.png"/><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63.jpeg"/></Relationships>
</file>

<file path=ppt/slides/_rels/slide37.xml.rels><?xml version="1.0" encoding="UTF-8" standalone="yes"?>
<Relationships xmlns="http://schemas.openxmlformats.org/package/2006/relationships"><Relationship Id="rId8" Type="http://schemas.openxmlformats.org/officeDocument/2006/relationships/image" Target="../media/image69.emf"/><Relationship Id="rId3" Type="http://schemas.openxmlformats.org/officeDocument/2006/relationships/image" Target="../media/image64.jpeg"/><Relationship Id="rId7" Type="http://schemas.openxmlformats.org/officeDocument/2006/relationships/image" Target="../media/image68.jpeg"/><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 Id="rId9" Type="http://schemas.openxmlformats.org/officeDocument/2006/relationships/image" Target="../media/image70.png"/></Relationships>
</file>

<file path=ppt/slides/_rels/slide3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39.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77.png"/><Relationship Id="rId4" Type="http://schemas.openxmlformats.org/officeDocument/2006/relationships/image" Target="../media/image76.jpeg"/></Relationships>
</file>

<file path=ppt/slides/_rels/slide4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4.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hyperlink" Target="mailto:mail-KT@cern.ch" TargetMode="External"/><Relationship Id="rId2" Type="http://schemas.openxmlformats.org/officeDocument/2006/relationships/hyperlink" Target="http://www.cern.ch/knowledgetransfer" TargetMode="External"/><Relationship Id="rId1" Type="http://schemas.openxmlformats.org/officeDocument/2006/relationships/slideLayout" Target="../slideLayouts/slideLayout14.xml"/><Relationship Id="rId5" Type="http://schemas.openxmlformats.org/officeDocument/2006/relationships/image" Target="../media/image86.jpeg"/><Relationship Id="rId4" Type="http://schemas.openxmlformats.org/officeDocument/2006/relationships/hyperlink" Target="mailto:Nick.Ziogas@cern.ch"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374206"/>
            <a:ext cx="8265984" cy="2247701"/>
          </a:xfrm>
          <a:ln>
            <a:solidFill>
              <a:schemeClr val="bg1"/>
            </a:solidFill>
          </a:ln>
        </p:spPr>
        <p:txBody>
          <a:bodyPr>
            <a:normAutofit/>
          </a:bodyPr>
          <a:lstStyle/>
          <a:p>
            <a:pPr algn="r"/>
            <a:r>
              <a:rPr lang="en-US" sz="4000" b="0" dirty="0" smtClean="0">
                <a:ln w="12700">
                  <a:noFill/>
                  <a:prstDash val="solid"/>
                </a:ln>
              </a:rPr>
              <a:t>Knowledge Transfer at CERN</a:t>
            </a:r>
            <a:br>
              <a:rPr lang="en-US" sz="4000" b="0" dirty="0" smtClean="0">
                <a:ln w="12700">
                  <a:noFill/>
                  <a:prstDash val="solid"/>
                </a:ln>
              </a:rPr>
            </a:br>
            <a:r>
              <a:rPr lang="en-US" sz="4000" b="0" dirty="0" smtClean="0">
                <a:ln w="12700">
                  <a:noFill/>
                  <a:prstDash val="solid"/>
                </a:ln>
              </a:rPr>
              <a:t/>
            </a:r>
            <a:br>
              <a:rPr lang="en-US" sz="4000" b="0" dirty="0" smtClean="0">
                <a:ln w="12700">
                  <a:noFill/>
                  <a:prstDash val="solid"/>
                </a:ln>
              </a:rPr>
            </a:br>
            <a:endParaRPr lang="en-US" sz="1400" b="0" dirty="0">
              <a:ln w="12700">
                <a:noFill/>
                <a:prstDash val="solid"/>
              </a:ln>
              <a:solidFill>
                <a:srgbClr val="327AEB"/>
              </a:solidFill>
              <a:cs typeface="Arial" pitchFamily="34" charset="0"/>
            </a:endParaRPr>
          </a:p>
        </p:txBody>
      </p:sp>
      <p:sp>
        <p:nvSpPr>
          <p:cNvPr id="3" name="Rectangle 2"/>
          <p:cNvSpPr/>
          <p:nvPr/>
        </p:nvSpPr>
        <p:spPr>
          <a:xfrm>
            <a:off x="3639592" y="4296878"/>
            <a:ext cx="5058192" cy="892552"/>
          </a:xfrm>
          <a:prstGeom prst="rect">
            <a:avLst/>
          </a:prstGeom>
        </p:spPr>
        <p:txBody>
          <a:bodyPr wrap="square">
            <a:spAutoFit/>
          </a:bodyPr>
          <a:lstStyle/>
          <a:p>
            <a:pPr algn="r"/>
            <a:r>
              <a:rPr lang="en-US" sz="2800" dirty="0" smtClean="0"/>
              <a:t>N.Ziogas</a:t>
            </a:r>
          </a:p>
          <a:p>
            <a:pPr algn="r"/>
            <a:r>
              <a:rPr lang="en-US" sz="2400" dirty="0" smtClean="0">
                <a:solidFill>
                  <a:schemeClr val="accent5">
                    <a:lumMod val="60000"/>
                    <a:lumOff val="40000"/>
                  </a:schemeClr>
                </a:solidFill>
              </a:rPr>
              <a:t>Knowledge </a:t>
            </a:r>
            <a:r>
              <a:rPr lang="en-US" sz="2400" dirty="0">
                <a:solidFill>
                  <a:schemeClr val="accent5">
                    <a:lumMod val="60000"/>
                    <a:lumOff val="40000"/>
                  </a:schemeClr>
                </a:solidFill>
              </a:rPr>
              <a:t>Transfer </a:t>
            </a:r>
            <a:r>
              <a:rPr lang="en-US" sz="2400" dirty="0" smtClean="0">
                <a:solidFill>
                  <a:schemeClr val="accent5">
                    <a:lumMod val="60000"/>
                    <a:lumOff val="40000"/>
                  </a:schemeClr>
                </a:solidFill>
              </a:rPr>
              <a:t>Group</a:t>
            </a:r>
            <a:endParaRPr lang="en-US" sz="2400" dirty="0"/>
          </a:p>
        </p:txBody>
      </p:sp>
    </p:spTree>
    <p:extLst>
      <p:ext uri="{BB962C8B-B14F-4D97-AF65-F5344CB8AC3E}">
        <p14:creationId xmlns:p14="http://schemas.microsoft.com/office/powerpoint/2010/main" val="3964487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Patent Portfolio </a:t>
            </a:r>
            <a:r>
              <a:rPr lang="de-CH" dirty="0" err="1" smtClean="0"/>
              <a:t>Overview</a:t>
            </a:r>
            <a:endParaRPr lang="en-GB" dirty="0"/>
          </a:p>
        </p:txBody>
      </p:sp>
      <p:sp>
        <p:nvSpPr>
          <p:cNvPr id="3" name="Content Placeholder 2"/>
          <p:cNvSpPr>
            <a:spLocks noGrp="1"/>
          </p:cNvSpPr>
          <p:nvPr>
            <p:ph idx="1"/>
          </p:nvPr>
        </p:nvSpPr>
        <p:spPr/>
        <p:txBody>
          <a:bodyPr/>
          <a:lstStyle/>
          <a:p>
            <a:r>
              <a:rPr lang="de-CH" dirty="0" smtClean="0"/>
              <a:t>51 Patent </a:t>
            </a:r>
            <a:r>
              <a:rPr lang="de-CH" dirty="0" err="1" smtClean="0"/>
              <a:t>Families</a:t>
            </a:r>
            <a:endParaRPr lang="de-CH" dirty="0" smtClean="0"/>
          </a:p>
          <a:p>
            <a:pPr marL="36576" indent="0">
              <a:buNone/>
            </a:pPr>
            <a:endParaRPr lang="de-CH" dirty="0" smtClean="0"/>
          </a:p>
          <a:p>
            <a:pPr lvl="1"/>
            <a:r>
              <a:rPr lang="de-CH" dirty="0" smtClean="0"/>
              <a:t>Radiation </a:t>
            </a:r>
            <a:r>
              <a:rPr lang="de-CH" dirty="0" err="1" smtClean="0"/>
              <a:t>Detection</a:t>
            </a:r>
            <a:endParaRPr lang="de-CH" dirty="0" smtClean="0"/>
          </a:p>
          <a:p>
            <a:pPr lvl="1"/>
            <a:r>
              <a:rPr lang="de-CH" dirty="0" smtClean="0"/>
              <a:t>Materials</a:t>
            </a:r>
          </a:p>
          <a:p>
            <a:pPr lvl="1"/>
            <a:r>
              <a:rPr lang="de-CH" dirty="0" smtClean="0"/>
              <a:t>Radioisotope </a:t>
            </a:r>
            <a:r>
              <a:rPr lang="de-CH" dirty="0" err="1" smtClean="0"/>
              <a:t>production</a:t>
            </a:r>
            <a:endParaRPr lang="de-CH" dirty="0" smtClean="0"/>
          </a:p>
          <a:p>
            <a:pPr lvl="1"/>
            <a:r>
              <a:rPr lang="de-CH" dirty="0" smtClean="0"/>
              <a:t>Linear </a:t>
            </a:r>
            <a:r>
              <a:rPr lang="de-CH" dirty="0" err="1" smtClean="0"/>
              <a:t>Accelerators</a:t>
            </a:r>
            <a:endParaRPr lang="de-CH" dirty="0" smtClean="0"/>
          </a:p>
          <a:p>
            <a:pPr lvl="1"/>
            <a:r>
              <a:rPr lang="de-CH" dirty="0" err="1" smtClean="0"/>
              <a:t>Cryogenics</a:t>
            </a:r>
            <a:endParaRPr lang="de-CH" dirty="0" smtClean="0"/>
          </a:p>
          <a:p>
            <a:pPr lvl="1"/>
            <a:r>
              <a:rPr lang="de-CH" dirty="0" err="1" smtClean="0"/>
              <a:t>Vacuum</a:t>
            </a:r>
            <a:r>
              <a:rPr lang="de-CH" dirty="0" smtClean="0"/>
              <a:t> </a:t>
            </a:r>
            <a:r>
              <a:rPr lang="de-CH" dirty="0" err="1" smtClean="0"/>
              <a:t>technology</a:t>
            </a:r>
            <a:endParaRPr lang="en-GB" dirty="0"/>
          </a:p>
        </p:txBody>
      </p:sp>
    </p:spTree>
    <p:extLst>
      <p:ext uri="{BB962C8B-B14F-4D97-AF65-F5344CB8AC3E}">
        <p14:creationId xmlns:p14="http://schemas.microsoft.com/office/powerpoint/2010/main" val="3827139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CERN’s areas of excellence</a:t>
            </a:r>
            <a:endParaRPr lang="en-GB" dirty="0"/>
          </a:p>
        </p:txBody>
      </p:sp>
      <p:pic>
        <p:nvPicPr>
          <p:cNvPr id="5" name="Picture 4" descr="0910152_02.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9094">
            <a:off x="-123432" y="1308709"/>
            <a:ext cx="5602799" cy="372846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Picture 7" descr="0610026_03.jpg"/>
          <p:cNvPicPr>
            <a:picLocks noChangeAspect="1"/>
          </p:cNvPicPr>
          <p:nvPr/>
        </p:nvPicPr>
        <p:blipFill rotWithShape="1">
          <a:blip r:embed="rId4" cstate="email">
            <a:extLst>
              <a:ext uri="{28A0092B-C50C-407E-A947-70E740481C1C}">
                <a14:useLocalDpi xmlns:a14="http://schemas.microsoft.com/office/drawing/2010/main" val="0"/>
              </a:ext>
            </a:extLst>
          </a:blip>
          <a:srcRect l="18405"/>
          <a:stretch/>
        </p:blipFill>
        <p:spPr>
          <a:xfrm rot="600301">
            <a:off x="5333611" y="1415878"/>
            <a:ext cx="4891051" cy="401369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Picture 8" descr="1008289_04.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1265844">
            <a:off x="2003671" y="2928483"/>
            <a:ext cx="4578189" cy="31669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17575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cstate="print"/>
          <a:srcRect b="8201"/>
          <a:stretch/>
        </p:blipFill>
        <p:spPr bwMode="auto">
          <a:xfrm>
            <a:off x="-1407756" y="304496"/>
            <a:ext cx="11571803" cy="6098599"/>
          </a:xfrm>
          <a:prstGeom prst="rect">
            <a:avLst/>
          </a:prstGeom>
          <a:noFill/>
          <a:ln w="9525">
            <a:noFill/>
            <a:miter lim="800000"/>
            <a:headEnd/>
            <a:tailEnd/>
          </a:ln>
          <a:effectLst/>
        </p:spPr>
      </p:pic>
      <p:sp>
        <p:nvSpPr>
          <p:cNvPr id="9" name="Rectangle 8"/>
          <p:cNvSpPr/>
          <p:nvPr/>
        </p:nvSpPr>
        <p:spPr>
          <a:xfrm>
            <a:off x="-2161008" y="-180063"/>
            <a:ext cx="5547107" cy="223060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151651" y="6308435"/>
            <a:ext cx="5013917" cy="223060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rot="20735160">
            <a:off x="-575647" y="93804"/>
            <a:ext cx="3708274" cy="2505444"/>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381376" y="233492"/>
            <a:ext cx="3741600" cy="2145306"/>
          </a:xfrm>
        </p:spPr>
        <p:txBody>
          <a:bodyPr>
            <a:normAutofit/>
          </a:bodyPr>
          <a:lstStyle/>
          <a:p>
            <a:r>
              <a:rPr lang="en-US" sz="4400" dirty="0"/>
              <a:t>CERN’s Technology </a:t>
            </a:r>
            <a:r>
              <a:rPr lang="en-US" sz="4400" dirty="0" smtClean="0"/>
              <a:t>Portfolio</a:t>
            </a:r>
            <a:endParaRPr lang="en-GB" sz="4400" dirty="0"/>
          </a:p>
        </p:txBody>
      </p:sp>
      <p:pic>
        <p:nvPicPr>
          <p:cNvPr id="5" name="Image 2" descr="bande-02.eps"/>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6" name="Rectangle 5"/>
          <p:cNvSpPr/>
          <p:nvPr/>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Tree>
    <p:extLst>
      <p:ext uri="{BB962C8B-B14F-4D97-AF65-F5344CB8AC3E}">
        <p14:creationId xmlns:p14="http://schemas.microsoft.com/office/powerpoint/2010/main" val="545581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331375" y="2924274"/>
            <a:ext cx="2236727" cy="1489937"/>
          </a:xfrm>
          <a:prstGeom prst="rect">
            <a:avLst/>
          </a:prstGeom>
          <a:solidFill>
            <a:srgbClr val="00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normAutofit/>
          </a:bodyPr>
          <a:lstStyle/>
          <a:p>
            <a:pPr lvl="0"/>
            <a:r>
              <a:rPr lang="en-US" sz="4800" kern="0" dirty="0">
                <a:ea typeface="ＭＳ Ｐゴシック" pitchFamily="-112" charset="-128"/>
                <a:cs typeface="ＭＳ Ｐゴシック" pitchFamily="-112" charset="-128"/>
              </a:rPr>
              <a:t>Medical </a:t>
            </a:r>
            <a:r>
              <a:rPr lang="en-US" sz="4800" kern="0" dirty="0" smtClean="0">
                <a:ea typeface="ＭＳ Ｐゴシック" pitchFamily="-112" charset="-128"/>
                <a:cs typeface="ＭＳ Ｐゴシック" pitchFamily="-112" charset="-128"/>
              </a:rPr>
              <a:t>application examples</a:t>
            </a:r>
            <a:endParaRPr lang="en-GB" dirty="0"/>
          </a:p>
        </p:txBody>
      </p:sp>
      <p:sp>
        <p:nvSpPr>
          <p:cNvPr id="20" name="TextBox 19"/>
          <p:cNvSpPr txBox="1"/>
          <p:nvPr/>
        </p:nvSpPr>
        <p:spPr>
          <a:xfrm>
            <a:off x="2938403" y="1325567"/>
            <a:ext cx="3279233" cy="646331"/>
          </a:xfrm>
          <a:prstGeom prst="rect">
            <a:avLst/>
          </a:prstGeom>
          <a:noFill/>
        </p:spPr>
        <p:txBody>
          <a:bodyPr wrap="square" rtlCol="0">
            <a:spAutoFit/>
          </a:bodyPr>
          <a:lstStyle/>
          <a:p>
            <a:r>
              <a:rPr lang="en-US" dirty="0"/>
              <a:t>F</a:t>
            </a:r>
            <a:r>
              <a:rPr lang="en-US" dirty="0" smtClean="0"/>
              <a:t>rom </a:t>
            </a:r>
            <a:r>
              <a:rPr lang="en-US" dirty="0"/>
              <a:t>particle accelerators to cancer therapy</a:t>
            </a:r>
            <a:endParaRPr lang="en-GB" dirty="0"/>
          </a:p>
        </p:txBody>
      </p:sp>
      <p:sp>
        <p:nvSpPr>
          <p:cNvPr id="21" name="TextBox 20"/>
          <p:cNvSpPr txBox="1"/>
          <p:nvPr/>
        </p:nvSpPr>
        <p:spPr>
          <a:xfrm>
            <a:off x="2938404" y="2927851"/>
            <a:ext cx="3212886" cy="923330"/>
          </a:xfrm>
          <a:prstGeom prst="rect">
            <a:avLst/>
          </a:prstGeom>
          <a:noFill/>
        </p:spPr>
        <p:txBody>
          <a:bodyPr wrap="square" rtlCol="0">
            <a:spAutoFit/>
          </a:bodyPr>
          <a:lstStyle/>
          <a:p>
            <a:r>
              <a:rPr lang="en-US" dirty="0" smtClean="0"/>
              <a:t>From particle detectors to </a:t>
            </a:r>
            <a:r>
              <a:rPr lang="en-US" dirty="0" smtClean="0">
                <a:solidFill>
                  <a:srgbClr val="0C377B"/>
                </a:solidFill>
              </a:rPr>
              <a:t>medical imaging</a:t>
            </a:r>
            <a:endParaRPr lang="en-US" dirty="0">
              <a:solidFill>
                <a:srgbClr val="0C377B"/>
              </a:solidFill>
            </a:endParaRPr>
          </a:p>
          <a:p>
            <a:endParaRPr lang="en-GB" dirty="0"/>
          </a:p>
        </p:txBody>
      </p:sp>
      <p:sp>
        <p:nvSpPr>
          <p:cNvPr id="22" name="TextBox 21"/>
          <p:cNvSpPr txBox="1"/>
          <p:nvPr/>
        </p:nvSpPr>
        <p:spPr>
          <a:xfrm>
            <a:off x="2928925" y="4572230"/>
            <a:ext cx="3222365" cy="1200329"/>
          </a:xfrm>
          <a:prstGeom prst="rect">
            <a:avLst/>
          </a:prstGeom>
          <a:noFill/>
        </p:spPr>
        <p:txBody>
          <a:bodyPr wrap="square" rtlCol="0">
            <a:spAutoFit/>
          </a:bodyPr>
          <a:lstStyle/>
          <a:p>
            <a:r>
              <a:rPr lang="en-US" dirty="0" smtClean="0"/>
              <a:t>From grid computing to medical </a:t>
            </a:r>
            <a:r>
              <a:rPr lang="en-US" dirty="0"/>
              <a:t>data management and analysis</a:t>
            </a:r>
          </a:p>
          <a:p>
            <a:endParaRPr lang="en-GB" dirty="0"/>
          </a:p>
        </p:txBody>
      </p:sp>
      <p:pic>
        <p:nvPicPr>
          <p:cNvPr id="32" name="Picture 31" descr="0910152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2768" y="1325567"/>
            <a:ext cx="2238945" cy="1489937"/>
          </a:xfrm>
          <a:prstGeom prst="rect">
            <a:avLst/>
          </a:prstGeom>
        </p:spPr>
      </p:pic>
      <p:pic>
        <p:nvPicPr>
          <p:cNvPr id="33" name="Picture 32" descr="0610026_03.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2768" y="2926320"/>
            <a:ext cx="2222100" cy="1487891"/>
          </a:xfrm>
          <a:prstGeom prst="rect">
            <a:avLst/>
          </a:prstGeom>
        </p:spPr>
      </p:pic>
      <p:pic>
        <p:nvPicPr>
          <p:cNvPr id="34" name="Picture 33" descr="1008289_04.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52768" y="4572230"/>
            <a:ext cx="2222100" cy="1537143"/>
          </a:xfrm>
          <a:prstGeom prst="rect">
            <a:avLst/>
          </a:prstGeom>
        </p:spPr>
      </p:pic>
      <p:pic>
        <p:nvPicPr>
          <p:cNvPr id="35" name="Picture 34" descr="1106240_10.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331376" y="4548964"/>
            <a:ext cx="2238944" cy="1489936"/>
          </a:xfrm>
          <a:prstGeom prst="rect">
            <a:avLst/>
          </a:prstGeom>
        </p:spPr>
      </p:pic>
      <p:pic>
        <p:nvPicPr>
          <p:cNvPr id="36" name="Picture 35" descr="CNAO_34.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333593" y="1324353"/>
            <a:ext cx="2236727" cy="1491151"/>
          </a:xfrm>
          <a:prstGeom prst="rect">
            <a:avLst/>
          </a:prstGeom>
        </p:spPr>
      </p:pic>
      <p:pic>
        <p:nvPicPr>
          <p:cNvPr id="37" name="Picture 15" descr="http://www.neurology.org/content/vol63/issue8/images/large/39FF2.jpe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732182" y="3021109"/>
            <a:ext cx="1362124" cy="13141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232633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0"/>
          <p:cNvSpPr>
            <a:spLocks noGrp="1"/>
          </p:cNvSpPr>
          <p:nvPr>
            <p:ph type="title"/>
          </p:nvPr>
        </p:nvSpPr>
        <p:spPr/>
        <p:txBody>
          <a:bodyPr>
            <a:normAutofit fontScale="90000"/>
          </a:bodyPr>
          <a:lstStyle/>
          <a:p>
            <a:r>
              <a:rPr lang="en-US" dirty="0"/>
              <a:t>Hadron Therapy</a:t>
            </a:r>
            <a:br>
              <a:rPr lang="en-US" dirty="0"/>
            </a:br>
            <a:r>
              <a:rPr lang="en-US" sz="2200" dirty="0"/>
              <a:t>New treatment opportunities for deep-</a:t>
            </a:r>
            <a:r>
              <a:rPr lang="en-US" sz="2200" dirty="0" smtClean="0"/>
              <a:t>seated </a:t>
            </a:r>
            <a:r>
              <a:rPr lang="en-US" sz="2200" dirty="0" err="1"/>
              <a:t>tumours</a:t>
            </a:r>
            <a:r>
              <a:rPr lang="en-US" sz="2200" dirty="0"/>
              <a:t/>
            </a:r>
            <a:br>
              <a:rPr lang="en-US" sz="2200" dirty="0"/>
            </a:br>
            <a:endParaRPr lang="en-US" sz="2200" dirty="0"/>
          </a:p>
        </p:txBody>
      </p:sp>
      <p:sp>
        <p:nvSpPr>
          <p:cNvPr id="33" name="TextBox 32"/>
          <p:cNvSpPr txBox="1"/>
          <p:nvPr/>
        </p:nvSpPr>
        <p:spPr>
          <a:xfrm>
            <a:off x="-2379004" y="483342"/>
            <a:ext cx="184666" cy="369332"/>
          </a:xfrm>
          <a:prstGeom prst="rect">
            <a:avLst/>
          </a:prstGeom>
          <a:noFill/>
        </p:spPr>
        <p:txBody>
          <a:bodyPr wrap="none" rtlCol="0">
            <a:spAutoFit/>
          </a:bodyPr>
          <a:lstStyle/>
          <a:p>
            <a:endParaRPr lang="en-US" dirty="0"/>
          </a:p>
        </p:txBody>
      </p:sp>
      <p:sp>
        <p:nvSpPr>
          <p:cNvPr id="42" name="Oval 41"/>
          <p:cNvSpPr/>
          <p:nvPr/>
        </p:nvSpPr>
        <p:spPr>
          <a:xfrm>
            <a:off x="7885622" y="3690455"/>
            <a:ext cx="172616" cy="346399"/>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3" name="Rectangle 47"/>
          <p:cNvSpPr/>
          <p:nvPr/>
        </p:nvSpPr>
        <p:spPr>
          <a:xfrm>
            <a:off x="7183753" y="3684135"/>
            <a:ext cx="1225721" cy="359036"/>
          </a:xfrm>
          <a:custGeom>
            <a:avLst/>
            <a:gdLst>
              <a:gd name="connsiteX0" fmla="*/ 0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0 w 1269509"/>
              <a:gd name="connsiteY4" fmla="*/ 0 h 346399"/>
              <a:gd name="connsiteX0" fmla="*/ 139001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139001 w 1269509"/>
              <a:gd name="connsiteY4" fmla="*/ 0 h 346399"/>
              <a:gd name="connsiteX0" fmla="*/ 94773 w 1225281"/>
              <a:gd name="connsiteY0" fmla="*/ 0 h 352717"/>
              <a:gd name="connsiteX1" fmla="*/ 1225281 w 1225281"/>
              <a:gd name="connsiteY1" fmla="*/ 0 h 352717"/>
              <a:gd name="connsiteX2" fmla="*/ 1225281 w 1225281"/>
              <a:gd name="connsiteY2" fmla="*/ 346399 h 352717"/>
              <a:gd name="connsiteX3" fmla="*/ 0 w 1225281"/>
              <a:gd name="connsiteY3" fmla="*/ 352717 h 352717"/>
              <a:gd name="connsiteX4" fmla="*/ 94773 w 1225281"/>
              <a:gd name="connsiteY4" fmla="*/ 0 h 352717"/>
              <a:gd name="connsiteX0" fmla="*/ 94773 w 1225281"/>
              <a:gd name="connsiteY0" fmla="*/ 6319 h 359036"/>
              <a:gd name="connsiteX1" fmla="*/ 1199886 w 1225281"/>
              <a:gd name="connsiteY1" fmla="*/ 0 h 359036"/>
              <a:gd name="connsiteX2" fmla="*/ 1225281 w 1225281"/>
              <a:gd name="connsiteY2" fmla="*/ 352718 h 359036"/>
              <a:gd name="connsiteX3" fmla="*/ 0 w 1225281"/>
              <a:gd name="connsiteY3" fmla="*/ 359036 h 359036"/>
              <a:gd name="connsiteX4" fmla="*/ 94773 w 1225281"/>
              <a:gd name="connsiteY4" fmla="*/ 6319 h 359036"/>
              <a:gd name="connsiteX0" fmla="*/ 101121 w 1231629"/>
              <a:gd name="connsiteY0" fmla="*/ 6319 h 359036"/>
              <a:gd name="connsiteX1" fmla="*/ 1206234 w 1231629"/>
              <a:gd name="connsiteY1" fmla="*/ 0 h 359036"/>
              <a:gd name="connsiteX2" fmla="*/ 1231629 w 1231629"/>
              <a:gd name="connsiteY2" fmla="*/ 352718 h 359036"/>
              <a:gd name="connsiteX3" fmla="*/ 0 w 1231629"/>
              <a:gd name="connsiteY3" fmla="*/ 359036 h 359036"/>
              <a:gd name="connsiteX4" fmla="*/ 101121 w 1231629"/>
              <a:gd name="connsiteY4" fmla="*/ 6319 h 359036"/>
              <a:gd name="connsiteX0" fmla="*/ 113818 w 1231629"/>
              <a:gd name="connsiteY0" fmla="*/ 1 h 359036"/>
              <a:gd name="connsiteX1" fmla="*/ 1206234 w 1231629"/>
              <a:gd name="connsiteY1" fmla="*/ 0 h 359036"/>
              <a:gd name="connsiteX2" fmla="*/ 1231629 w 1231629"/>
              <a:gd name="connsiteY2" fmla="*/ 352718 h 359036"/>
              <a:gd name="connsiteX3" fmla="*/ 0 w 1231629"/>
              <a:gd name="connsiteY3" fmla="*/ 359036 h 359036"/>
              <a:gd name="connsiteX4" fmla="*/ 113818 w 1231629"/>
              <a:gd name="connsiteY4" fmla="*/ 1 h 359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629" h="359036">
                <a:moveTo>
                  <a:pt x="113818" y="1"/>
                </a:moveTo>
                <a:lnTo>
                  <a:pt x="1206234" y="0"/>
                </a:lnTo>
                <a:lnTo>
                  <a:pt x="1231629" y="352718"/>
                </a:lnTo>
                <a:lnTo>
                  <a:pt x="0" y="359036"/>
                </a:lnTo>
                <a:lnTo>
                  <a:pt x="113818" y="1"/>
                </a:lnTo>
                <a:close/>
              </a:path>
            </a:pathLst>
          </a:custGeom>
          <a:gradFill flip="none" rotWithShape="1">
            <a:gsLst>
              <a:gs pos="15000">
                <a:srgbClr val="FF0000">
                  <a:alpha val="80000"/>
                </a:srgbClr>
              </a:gs>
              <a:gs pos="61000">
                <a:srgbClr val="FFFF00">
                  <a:alpha val="80000"/>
                </a:srgbClr>
              </a:gs>
              <a:gs pos="0">
                <a:schemeClr val="bg2">
                  <a:alpha val="80000"/>
                </a:schemeClr>
              </a:gs>
              <a:gs pos="86000">
                <a:schemeClr val="tx2">
                  <a:lumMod val="60000"/>
                  <a:lumOff val="40000"/>
                  <a:alpha val="80000"/>
                </a:schemeClr>
              </a:gs>
            </a:gsLst>
            <a:lin ang="720000" scaled="0"/>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4" name="Rectangle 47"/>
          <p:cNvSpPr/>
          <p:nvPr/>
        </p:nvSpPr>
        <p:spPr>
          <a:xfrm>
            <a:off x="7183753" y="3684137"/>
            <a:ext cx="1225721" cy="359036"/>
          </a:xfrm>
          <a:custGeom>
            <a:avLst/>
            <a:gdLst>
              <a:gd name="connsiteX0" fmla="*/ 0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0 w 1269509"/>
              <a:gd name="connsiteY4" fmla="*/ 0 h 346399"/>
              <a:gd name="connsiteX0" fmla="*/ 139001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139001 w 1269509"/>
              <a:gd name="connsiteY4" fmla="*/ 0 h 346399"/>
              <a:gd name="connsiteX0" fmla="*/ 94773 w 1225281"/>
              <a:gd name="connsiteY0" fmla="*/ 0 h 352717"/>
              <a:gd name="connsiteX1" fmla="*/ 1225281 w 1225281"/>
              <a:gd name="connsiteY1" fmla="*/ 0 h 352717"/>
              <a:gd name="connsiteX2" fmla="*/ 1225281 w 1225281"/>
              <a:gd name="connsiteY2" fmla="*/ 346399 h 352717"/>
              <a:gd name="connsiteX3" fmla="*/ 0 w 1225281"/>
              <a:gd name="connsiteY3" fmla="*/ 352717 h 352717"/>
              <a:gd name="connsiteX4" fmla="*/ 94773 w 1225281"/>
              <a:gd name="connsiteY4" fmla="*/ 0 h 352717"/>
              <a:gd name="connsiteX0" fmla="*/ 94773 w 1225281"/>
              <a:gd name="connsiteY0" fmla="*/ 6319 h 359036"/>
              <a:gd name="connsiteX1" fmla="*/ 1199886 w 1225281"/>
              <a:gd name="connsiteY1" fmla="*/ 0 h 359036"/>
              <a:gd name="connsiteX2" fmla="*/ 1225281 w 1225281"/>
              <a:gd name="connsiteY2" fmla="*/ 352718 h 359036"/>
              <a:gd name="connsiteX3" fmla="*/ 0 w 1225281"/>
              <a:gd name="connsiteY3" fmla="*/ 359036 h 359036"/>
              <a:gd name="connsiteX4" fmla="*/ 94773 w 1225281"/>
              <a:gd name="connsiteY4" fmla="*/ 6319 h 359036"/>
              <a:gd name="connsiteX0" fmla="*/ 101121 w 1231629"/>
              <a:gd name="connsiteY0" fmla="*/ 6319 h 359036"/>
              <a:gd name="connsiteX1" fmla="*/ 1206234 w 1231629"/>
              <a:gd name="connsiteY1" fmla="*/ 0 h 359036"/>
              <a:gd name="connsiteX2" fmla="*/ 1231629 w 1231629"/>
              <a:gd name="connsiteY2" fmla="*/ 352718 h 359036"/>
              <a:gd name="connsiteX3" fmla="*/ 0 w 1231629"/>
              <a:gd name="connsiteY3" fmla="*/ 359036 h 359036"/>
              <a:gd name="connsiteX4" fmla="*/ 101121 w 1231629"/>
              <a:gd name="connsiteY4" fmla="*/ 6319 h 359036"/>
              <a:gd name="connsiteX0" fmla="*/ 113818 w 1231629"/>
              <a:gd name="connsiteY0" fmla="*/ 1 h 359036"/>
              <a:gd name="connsiteX1" fmla="*/ 1206234 w 1231629"/>
              <a:gd name="connsiteY1" fmla="*/ 0 h 359036"/>
              <a:gd name="connsiteX2" fmla="*/ 1231629 w 1231629"/>
              <a:gd name="connsiteY2" fmla="*/ 352718 h 359036"/>
              <a:gd name="connsiteX3" fmla="*/ 0 w 1231629"/>
              <a:gd name="connsiteY3" fmla="*/ 359036 h 359036"/>
              <a:gd name="connsiteX4" fmla="*/ 113818 w 1231629"/>
              <a:gd name="connsiteY4" fmla="*/ 1 h 359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629" h="359036">
                <a:moveTo>
                  <a:pt x="113818" y="1"/>
                </a:moveTo>
                <a:lnTo>
                  <a:pt x="1206234" y="0"/>
                </a:lnTo>
                <a:lnTo>
                  <a:pt x="1231629" y="352718"/>
                </a:lnTo>
                <a:lnTo>
                  <a:pt x="0" y="359036"/>
                </a:lnTo>
                <a:lnTo>
                  <a:pt x="113818" y="1"/>
                </a:lnTo>
                <a:close/>
              </a:path>
            </a:pathLst>
          </a:custGeom>
          <a:gradFill flip="none" rotWithShape="1">
            <a:gsLst>
              <a:gs pos="68000">
                <a:srgbClr val="FF0000">
                  <a:alpha val="80000"/>
                </a:srgbClr>
              </a:gs>
              <a:gs pos="57000">
                <a:srgbClr val="FFFF00">
                  <a:alpha val="80000"/>
                </a:srgbClr>
              </a:gs>
              <a:gs pos="39000">
                <a:schemeClr val="accent1">
                  <a:lumMod val="75000"/>
                  <a:alpha val="80000"/>
                </a:schemeClr>
              </a:gs>
              <a:gs pos="75000">
                <a:schemeClr val="accent1">
                  <a:alpha val="80000"/>
                </a:schemeClr>
              </a:gs>
              <a:gs pos="100000">
                <a:schemeClr val="bg1">
                  <a:alpha val="80000"/>
                </a:schemeClr>
              </a:gs>
            </a:gsLst>
            <a:lin ang="0" scaled="0"/>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45" name="Picture 44" descr="Outline.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29835" y="1112049"/>
            <a:ext cx="4600332" cy="4600332"/>
          </a:xfrm>
          <a:prstGeom prst="rect">
            <a:avLst/>
          </a:prstGeom>
        </p:spPr>
      </p:pic>
      <p:sp>
        <p:nvSpPr>
          <p:cNvPr id="51" name="Freeform 50"/>
          <p:cNvSpPr/>
          <p:nvPr/>
        </p:nvSpPr>
        <p:spPr>
          <a:xfrm>
            <a:off x="578870" y="2108551"/>
            <a:ext cx="3572725" cy="2172117"/>
          </a:xfrm>
          <a:custGeom>
            <a:avLst/>
            <a:gdLst>
              <a:gd name="connsiteX0" fmla="*/ 0 w 5032005"/>
              <a:gd name="connsiteY0" fmla="*/ 2266669 h 2726674"/>
              <a:gd name="connsiteX1" fmla="*/ 2036363 w 5032005"/>
              <a:gd name="connsiteY1" fmla="*/ 2233010 h 2726674"/>
              <a:gd name="connsiteX2" fmla="*/ 3085398 w 5032005"/>
              <a:gd name="connsiteY2" fmla="*/ 2064716 h 2726674"/>
              <a:gd name="connsiteX3" fmla="*/ 3500525 w 5032005"/>
              <a:gd name="connsiteY3" fmla="*/ 1571052 h 2726674"/>
              <a:gd name="connsiteX4" fmla="*/ 3623941 w 5032005"/>
              <a:gd name="connsiteY4" fmla="*/ 11523 h 2726674"/>
              <a:gd name="connsiteX5" fmla="*/ 3640770 w 5032005"/>
              <a:gd name="connsiteY5" fmla="*/ 2474232 h 2726674"/>
              <a:gd name="connsiteX6" fmla="*/ 3803455 w 5032005"/>
              <a:gd name="connsiteY6" fmla="*/ 2608868 h 2726674"/>
              <a:gd name="connsiteX7" fmla="*/ 5032005 w 5032005"/>
              <a:gd name="connsiteY7" fmla="*/ 2726674 h 2726674"/>
              <a:gd name="connsiteX8" fmla="*/ 5032005 w 5032005"/>
              <a:gd name="connsiteY8" fmla="*/ 2726674 h 2726674"/>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86408 h 2748373"/>
              <a:gd name="connsiteX1" fmla="*/ 2036363 w 5032005"/>
              <a:gd name="connsiteY1" fmla="*/ 2252749 h 2748373"/>
              <a:gd name="connsiteX2" fmla="*/ 3085398 w 5032005"/>
              <a:gd name="connsiteY2" fmla="*/ 2084455 h 2748373"/>
              <a:gd name="connsiteX3" fmla="*/ 3500525 w 5032005"/>
              <a:gd name="connsiteY3" fmla="*/ 1590791 h 2748373"/>
              <a:gd name="connsiteX4" fmla="*/ 3623941 w 5032005"/>
              <a:gd name="connsiteY4" fmla="*/ 31262 h 2748373"/>
              <a:gd name="connsiteX5" fmla="*/ 3640770 w 5032005"/>
              <a:gd name="connsiteY5" fmla="*/ 2263968 h 2748373"/>
              <a:gd name="connsiteX6" fmla="*/ 4078336 w 5032005"/>
              <a:gd name="connsiteY6" fmla="*/ 2695925 h 2748373"/>
              <a:gd name="connsiteX7" fmla="*/ 5032005 w 5032005"/>
              <a:gd name="connsiteY7" fmla="*/ 2746413 h 2748373"/>
              <a:gd name="connsiteX8" fmla="*/ 5032005 w 5032005"/>
              <a:gd name="connsiteY8" fmla="*/ 2746413 h 2748373"/>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3085398 w 5032005"/>
              <a:gd name="connsiteY1" fmla="*/ 2056772 h 2718730"/>
              <a:gd name="connsiteX2" fmla="*/ 3500525 w 5032005"/>
              <a:gd name="connsiteY2" fmla="*/ 1563108 h 2718730"/>
              <a:gd name="connsiteX3" fmla="*/ 3623941 w 5032005"/>
              <a:gd name="connsiteY3" fmla="*/ 3579 h 2718730"/>
              <a:gd name="connsiteX4" fmla="*/ 3657600 w 5032005"/>
              <a:gd name="connsiteY4" fmla="*/ 2045551 h 2718730"/>
              <a:gd name="connsiteX5" fmla="*/ 3898822 w 5032005"/>
              <a:gd name="connsiteY5" fmla="*/ 2606534 h 2718730"/>
              <a:gd name="connsiteX6" fmla="*/ 5032005 w 5032005"/>
              <a:gd name="connsiteY6" fmla="*/ 2718730 h 2718730"/>
              <a:gd name="connsiteX7" fmla="*/ 5032005 w 5032005"/>
              <a:gd name="connsiteY7" fmla="*/ 2718730 h 2718730"/>
              <a:gd name="connsiteX0" fmla="*/ 0 w 5032005"/>
              <a:gd name="connsiteY0" fmla="*/ 2258814 h 2718819"/>
              <a:gd name="connsiteX1" fmla="*/ 3500525 w 5032005"/>
              <a:gd name="connsiteY1" fmla="*/ 1563197 h 2718819"/>
              <a:gd name="connsiteX2" fmla="*/ 3623941 w 5032005"/>
              <a:gd name="connsiteY2" fmla="*/ 3668 h 2718819"/>
              <a:gd name="connsiteX3" fmla="*/ 3657600 w 5032005"/>
              <a:gd name="connsiteY3" fmla="*/ 2045640 h 2718819"/>
              <a:gd name="connsiteX4" fmla="*/ 3898822 w 5032005"/>
              <a:gd name="connsiteY4" fmla="*/ 2606623 h 2718819"/>
              <a:gd name="connsiteX5" fmla="*/ 5032005 w 5032005"/>
              <a:gd name="connsiteY5" fmla="*/ 2718819 h 2718819"/>
              <a:gd name="connsiteX6" fmla="*/ 5032005 w 5032005"/>
              <a:gd name="connsiteY6" fmla="*/ 2718819 h 27188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146 h 2715151"/>
              <a:gd name="connsiteX1" fmla="*/ 3623941 w 5032005"/>
              <a:gd name="connsiteY1" fmla="*/ 0 h 2715151"/>
              <a:gd name="connsiteX2" fmla="*/ 3657600 w 5032005"/>
              <a:gd name="connsiteY2" fmla="*/ 204197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32005" h="2715151">
                <a:moveTo>
                  <a:pt x="0" y="2255146"/>
                </a:moveTo>
                <a:cubicBezTo>
                  <a:pt x="3282288" y="2179024"/>
                  <a:pt x="3642991" y="2575529"/>
                  <a:pt x="3623941" y="0"/>
                </a:cubicBezTo>
                <a:cubicBezTo>
                  <a:pt x="3616321" y="741711"/>
                  <a:pt x="3632216" y="1429076"/>
                  <a:pt x="3638550" y="2038162"/>
                </a:cubicBezTo>
                <a:cubicBezTo>
                  <a:pt x="3644884" y="2647248"/>
                  <a:pt x="3678010" y="2570134"/>
                  <a:pt x="3898822" y="2602955"/>
                </a:cubicBezTo>
                <a:cubicBezTo>
                  <a:pt x="4119634" y="2635776"/>
                  <a:pt x="4843141" y="2696452"/>
                  <a:pt x="5032005" y="2715151"/>
                </a:cubicBezTo>
                <a:lnTo>
                  <a:pt x="5032005" y="2715151"/>
                </a:lnTo>
              </a:path>
            </a:pathLst>
          </a:custGeom>
          <a:ln w="28575">
            <a:solidFill>
              <a:srgbClr val="C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2" name="Freeform 51"/>
          <p:cNvSpPr/>
          <p:nvPr/>
        </p:nvSpPr>
        <p:spPr>
          <a:xfrm>
            <a:off x="595702" y="2082628"/>
            <a:ext cx="5265485" cy="1542119"/>
          </a:xfrm>
          <a:custGeom>
            <a:avLst/>
            <a:gdLst>
              <a:gd name="connsiteX0" fmla="*/ 0 w 7416177"/>
              <a:gd name="connsiteY0" fmla="*/ 1919458 h 1919458"/>
              <a:gd name="connsiteX1" fmla="*/ 488054 w 7416177"/>
              <a:gd name="connsiteY1" fmla="*/ 90658 h 1919458"/>
              <a:gd name="connsiteX2" fmla="*/ 1795141 w 7416177"/>
              <a:gd name="connsiteY2" fmla="*/ 331880 h 1919458"/>
              <a:gd name="connsiteX3" fmla="*/ 3068569 w 7416177"/>
              <a:gd name="connsiteY3" fmla="*/ 803104 h 1919458"/>
              <a:gd name="connsiteX4" fmla="*/ 4678587 w 7416177"/>
              <a:gd name="connsiteY4" fmla="*/ 1285549 h 1919458"/>
              <a:gd name="connsiteX5" fmla="*/ 6961782 w 7416177"/>
              <a:gd name="connsiteY5" fmla="*/ 1796042 h 1919458"/>
              <a:gd name="connsiteX6" fmla="*/ 7416177 w 7416177"/>
              <a:gd name="connsiteY6" fmla="*/ 1863360 h 1919458"/>
              <a:gd name="connsiteX7" fmla="*/ 7416177 w 7416177"/>
              <a:gd name="connsiteY7" fmla="*/ 1863360 h 1919458"/>
              <a:gd name="connsiteX0" fmla="*/ 0 w 7416177"/>
              <a:gd name="connsiteY0" fmla="*/ 1932826 h 1932826"/>
              <a:gd name="connsiteX1" fmla="*/ 488054 w 7416177"/>
              <a:gd name="connsiteY1" fmla="*/ 104026 h 1932826"/>
              <a:gd name="connsiteX2" fmla="*/ 1666115 w 7416177"/>
              <a:gd name="connsiteY2" fmla="*/ 289150 h 1932826"/>
              <a:gd name="connsiteX3" fmla="*/ 3068569 w 7416177"/>
              <a:gd name="connsiteY3" fmla="*/ 816472 h 1932826"/>
              <a:gd name="connsiteX4" fmla="*/ 4678587 w 7416177"/>
              <a:gd name="connsiteY4" fmla="*/ 1298917 h 1932826"/>
              <a:gd name="connsiteX5" fmla="*/ 6961782 w 7416177"/>
              <a:gd name="connsiteY5" fmla="*/ 1809410 h 1932826"/>
              <a:gd name="connsiteX6" fmla="*/ 7416177 w 7416177"/>
              <a:gd name="connsiteY6" fmla="*/ 1876728 h 1932826"/>
              <a:gd name="connsiteX7" fmla="*/ 7416177 w 7416177"/>
              <a:gd name="connsiteY7" fmla="*/ 1876728 h 1932826"/>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681882 h 1681882"/>
              <a:gd name="connsiteX1" fmla="*/ 1666115 w 7416177"/>
              <a:gd name="connsiteY1" fmla="*/ 38206 h 1681882"/>
              <a:gd name="connsiteX2" fmla="*/ 3068569 w 7416177"/>
              <a:gd name="connsiteY2" fmla="*/ 565528 h 1681882"/>
              <a:gd name="connsiteX3" fmla="*/ 4678587 w 7416177"/>
              <a:gd name="connsiteY3" fmla="*/ 1047973 h 1681882"/>
              <a:gd name="connsiteX4" fmla="*/ 6961782 w 7416177"/>
              <a:gd name="connsiteY4" fmla="*/ 1558466 h 1681882"/>
              <a:gd name="connsiteX5" fmla="*/ 7416177 w 7416177"/>
              <a:gd name="connsiteY5" fmla="*/ 1625784 h 1681882"/>
              <a:gd name="connsiteX6" fmla="*/ 7416177 w 7416177"/>
              <a:gd name="connsiteY6" fmla="*/ 1625784 h 1681882"/>
              <a:gd name="connsiteX0" fmla="*/ 0 w 7416177"/>
              <a:gd name="connsiteY0" fmla="*/ 1133091 h 1133091"/>
              <a:gd name="connsiteX1" fmla="*/ 3068569 w 7416177"/>
              <a:gd name="connsiteY1" fmla="*/ 16737 h 1133091"/>
              <a:gd name="connsiteX2" fmla="*/ 4678587 w 7416177"/>
              <a:gd name="connsiteY2" fmla="*/ 499182 h 1133091"/>
              <a:gd name="connsiteX3" fmla="*/ 6961782 w 7416177"/>
              <a:gd name="connsiteY3" fmla="*/ 1009675 h 1133091"/>
              <a:gd name="connsiteX4" fmla="*/ 7416177 w 7416177"/>
              <a:gd name="connsiteY4" fmla="*/ 1076993 h 1133091"/>
              <a:gd name="connsiteX5" fmla="*/ 7416177 w 7416177"/>
              <a:gd name="connsiteY5" fmla="*/ 1076993 h 1133091"/>
              <a:gd name="connsiteX0" fmla="*/ 0 w 7416177"/>
              <a:gd name="connsiteY0" fmla="*/ 1116727 h 1116727"/>
              <a:gd name="connsiteX1" fmla="*/ 3068569 w 7416177"/>
              <a:gd name="connsiteY1" fmla="*/ 373 h 1116727"/>
              <a:gd name="connsiteX2" fmla="*/ 6961782 w 7416177"/>
              <a:gd name="connsiteY2" fmla="*/ 993311 h 1116727"/>
              <a:gd name="connsiteX3" fmla="*/ 7416177 w 7416177"/>
              <a:gd name="connsiteY3" fmla="*/ 1060629 h 1116727"/>
              <a:gd name="connsiteX4" fmla="*/ 7416177 w 7416177"/>
              <a:gd name="connsiteY4" fmla="*/ 1060629 h 1116727"/>
              <a:gd name="connsiteX0" fmla="*/ 0 w 7416177"/>
              <a:gd name="connsiteY0" fmla="*/ 1116427 h 1116427"/>
              <a:gd name="connsiteX1" fmla="*/ 3068569 w 7416177"/>
              <a:gd name="connsiteY1" fmla="*/ 73 h 1116427"/>
              <a:gd name="connsiteX2" fmla="*/ 7416177 w 7416177"/>
              <a:gd name="connsiteY2" fmla="*/ 1060329 h 1116427"/>
              <a:gd name="connsiteX3" fmla="*/ 7416177 w 7416177"/>
              <a:gd name="connsiteY3" fmla="*/ 1060329 h 1116427"/>
              <a:gd name="connsiteX0" fmla="*/ 0 w 7416177"/>
              <a:gd name="connsiteY0" fmla="*/ 1845700 h 1845700"/>
              <a:gd name="connsiteX1" fmla="*/ 3068569 w 7416177"/>
              <a:gd name="connsiteY1" fmla="*/ 729346 h 1845700"/>
              <a:gd name="connsiteX2" fmla="*/ 7416177 w 7416177"/>
              <a:gd name="connsiteY2" fmla="*/ 1789602 h 1845700"/>
              <a:gd name="connsiteX3" fmla="*/ 7416177 w 7416177"/>
              <a:gd name="connsiteY3" fmla="*/ 1789602 h 1845700"/>
              <a:gd name="connsiteX0" fmla="*/ 0 w 7416177"/>
              <a:gd name="connsiteY0" fmla="*/ 2052806 h 2052806"/>
              <a:gd name="connsiteX1" fmla="*/ 3068569 w 7416177"/>
              <a:gd name="connsiteY1" fmla="*/ 936452 h 2052806"/>
              <a:gd name="connsiteX2" fmla="*/ 7416177 w 7416177"/>
              <a:gd name="connsiteY2" fmla="*/ 1996708 h 2052806"/>
              <a:gd name="connsiteX3" fmla="*/ 7416177 w 7416177"/>
              <a:gd name="connsiteY3" fmla="*/ 1996708 h 2052806"/>
              <a:gd name="connsiteX0" fmla="*/ 0 w 7416177"/>
              <a:gd name="connsiteY0" fmla="*/ 1938493 h 1938493"/>
              <a:gd name="connsiteX1" fmla="*/ 3068569 w 7416177"/>
              <a:gd name="connsiteY1" fmla="*/ 822139 h 1938493"/>
              <a:gd name="connsiteX2" fmla="*/ 7416177 w 7416177"/>
              <a:gd name="connsiteY2" fmla="*/ 1882395 h 1938493"/>
              <a:gd name="connsiteX3" fmla="*/ 7416177 w 7416177"/>
              <a:gd name="connsiteY3" fmla="*/ 1882395 h 1938493"/>
              <a:gd name="connsiteX0" fmla="*/ 0 w 7416177"/>
              <a:gd name="connsiteY0" fmla="*/ 1994544 h 1994544"/>
              <a:gd name="connsiteX1" fmla="*/ 3068569 w 7416177"/>
              <a:gd name="connsiteY1" fmla="*/ 878190 h 1994544"/>
              <a:gd name="connsiteX2" fmla="*/ 7416177 w 7416177"/>
              <a:gd name="connsiteY2" fmla="*/ 1938446 h 1994544"/>
              <a:gd name="connsiteX3" fmla="*/ 7416177 w 7416177"/>
              <a:gd name="connsiteY3" fmla="*/ 1938446 h 1994544"/>
              <a:gd name="connsiteX0" fmla="*/ 0 w 7416177"/>
              <a:gd name="connsiteY0" fmla="*/ 1881664 h 1881664"/>
              <a:gd name="connsiteX1" fmla="*/ 3068569 w 7416177"/>
              <a:gd name="connsiteY1" fmla="*/ 765310 h 1881664"/>
              <a:gd name="connsiteX2" fmla="*/ 7416177 w 7416177"/>
              <a:gd name="connsiteY2" fmla="*/ 1825566 h 1881664"/>
              <a:gd name="connsiteX3" fmla="*/ 7416177 w 7416177"/>
              <a:gd name="connsiteY3" fmla="*/ 1825566 h 1881664"/>
              <a:gd name="connsiteX0" fmla="*/ 0 w 7416177"/>
              <a:gd name="connsiteY0" fmla="*/ 1928743 h 1928743"/>
              <a:gd name="connsiteX1" fmla="*/ 3068569 w 7416177"/>
              <a:gd name="connsiteY1" fmla="*/ 812389 h 1928743"/>
              <a:gd name="connsiteX2" fmla="*/ 7416177 w 7416177"/>
              <a:gd name="connsiteY2" fmla="*/ 1872645 h 1928743"/>
              <a:gd name="connsiteX3" fmla="*/ 7416177 w 7416177"/>
              <a:gd name="connsiteY3" fmla="*/ 1872645 h 1928743"/>
              <a:gd name="connsiteX0" fmla="*/ 0 w 7416177"/>
              <a:gd name="connsiteY0" fmla="*/ 1946249 h 1946249"/>
              <a:gd name="connsiteX1" fmla="*/ 3068569 w 7416177"/>
              <a:gd name="connsiteY1" fmla="*/ 829895 h 1946249"/>
              <a:gd name="connsiteX2" fmla="*/ 7416177 w 7416177"/>
              <a:gd name="connsiteY2" fmla="*/ 1890151 h 1946249"/>
              <a:gd name="connsiteX3" fmla="*/ 7416177 w 7416177"/>
              <a:gd name="connsiteY3" fmla="*/ 1890151 h 1946249"/>
              <a:gd name="connsiteX0" fmla="*/ 0 w 7416177"/>
              <a:gd name="connsiteY0" fmla="*/ 1908547 h 1908547"/>
              <a:gd name="connsiteX1" fmla="*/ 3068569 w 7416177"/>
              <a:gd name="connsiteY1" fmla="*/ 792193 h 1908547"/>
              <a:gd name="connsiteX2" fmla="*/ 7416177 w 7416177"/>
              <a:gd name="connsiteY2" fmla="*/ 1852449 h 1908547"/>
              <a:gd name="connsiteX3" fmla="*/ 7416177 w 7416177"/>
              <a:gd name="connsiteY3" fmla="*/ 1852449 h 1908547"/>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878152 h 1878152"/>
              <a:gd name="connsiteX1" fmla="*/ 3068569 w 7416177"/>
              <a:gd name="connsiteY1" fmla="*/ 761798 h 1878152"/>
              <a:gd name="connsiteX2" fmla="*/ 7416177 w 7416177"/>
              <a:gd name="connsiteY2" fmla="*/ 1822054 h 1878152"/>
              <a:gd name="connsiteX3" fmla="*/ 7416177 w 7416177"/>
              <a:gd name="connsiteY3" fmla="*/ 1822054 h 1878152"/>
              <a:gd name="connsiteX0" fmla="*/ 0 w 7416177"/>
              <a:gd name="connsiteY0" fmla="*/ 1927653 h 1927653"/>
              <a:gd name="connsiteX1" fmla="*/ 3068569 w 7416177"/>
              <a:gd name="connsiteY1" fmla="*/ 811299 h 1927653"/>
              <a:gd name="connsiteX2" fmla="*/ 7416177 w 7416177"/>
              <a:gd name="connsiteY2" fmla="*/ 1871555 h 1927653"/>
              <a:gd name="connsiteX3" fmla="*/ 7416177 w 7416177"/>
              <a:gd name="connsiteY3" fmla="*/ 1871555 h 1927653"/>
            </a:gdLst>
            <a:ahLst/>
            <a:cxnLst>
              <a:cxn ang="0">
                <a:pos x="connsiteX0" y="connsiteY0"/>
              </a:cxn>
              <a:cxn ang="0">
                <a:pos x="connsiteX1" y="connsiteY1"/>
              </a:cxn>
              <a:cxn ang="0">
                <a:pos x="connsiteX2" y="connsiteY2"/>
              </a:cxn>
              <a:cxn ang="0">
                <a:pos x="connsiteX3" y="connsiteY3"/>
              </a:cxn>
            </a:cxnLst>
            <a:rect l="l" t="t" r="r" b="b"/>
            <a:pathLst>
              <a:path w="7416177" h="1927653">
                <a:moveTo>
                  <a:pt x="0" y="1927653"/>
                </a:moveTo>
                <a:cubicBezTo>
                  <a:pt x="467835" y="-863971"/>
                  <a:pt x="346640" y="-42951"/>
                  <a:pt x="3068569" y="811299"/>
                </a:cubicBezTo>
                <a:cubicBezTo>
                  <a:pt x="5790498" y="1665549"/>
                  <a:pt x="6120076" y="1650396"/>
                  <a:pt x="7416177" y="1871555"/>
                </a:cubicBezTo>
                <a:lnTo>
                  <a:pt x="7416177" y="1871555"/>
                </a:lnTo>
              </a:path>
            </a:pathLst>
          </a:custGeom>
          <a:ln w="28575">
            <a:solidFill>
              <a:schemeClr val="tx2">
                <a:lumMod val="60000"/>
                <a:lumOff val="4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3" name="Freeform 52"/>
          <p:cNvSpPr/>
          <p:nvPr/>
        </p:nvSpPr>
        <p:spPr>
          <a:xfrm>
            <a:off x="584485" y="3022956"/>
            <a:ext cx="3795768" cy="1436113"/>
          </a:xfrm>
          <a:custGeom>
            <a:avLst/>
            <a:gdLst>
              <a:gd name="connsiteX0" fmla="*/ 0 w 5391033"/>
              <a:gd name="connsiteY0" fmla="*/ 1494731 h 1814491"/>
              <a:gd name="connsiteX1" fmla="*/ 3612721 w 5391033"/>
              <a:gd name="connsiteY1" fmla="*/ 2520 h 1814491"/>
              <a:gd name="connsiteX2" fmla="*/ 5385423 w 5391033"/>
              <a:gd name="connsiteY2" fmla="*/ 1808881 h 1814491"/>
              <a:gd name="connsiteX3" fmla="*/ 5385423 w 5391033"/>
              <a:gd name="connsiteY3" fmla="*/ 1808881 h 1814491"/>
              <a:gd name="connsiteX4" fmla="*/ 5391033 w 5391033"/>
              <a:gd name="connsiteY4" fmla="*/ 1814491 h 1814491"/>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407862"/>
              <a:gd name="connsiteY0" fmla="*/ 1492211 h 1817580"/>
              <a:gd name="connsiteX1" fmla="*/ 3612721 w 5407862"/>
              <a:gd name="connsiteY1" fmla="*/ 0 h 1817580"/>
              <a:gd name="connsiteX2" fmla="*/ 5385423 w 5407862"/>
              <a:gd name="connsiteY2" fmla="*/ 1806361 h 1817580"/>
              <a:gd name="connsiteX3" fmla="*/ 5385423 w 5407862"/>
              <a:gd name="connsiteY3" fmla="*/ 1806361 h 1817580"/>
              <a:gd name="connsiteX4" fmla="*/ 5391033 w 5407862"/>
              <a:gd name="connsiteY4" fmla="*/ 1811971 h 1817580"/>
              <a:gd name="connsiteX5" fmla="*/ 5407862 w 5407862"/>
              <a:gd name="connsiteY5" fmla="*/ 1817580 h 1817580"/>
              <a:gd name="connsiteX0" fmla="*/ 0 w 5458350"/>
              <a:gd name="connsiteY0" fmla="*/ 1492211 h 2148559"/>
              <a:gd name="connsiteX1" fmla="*/ 3612721 w 5458350"/>
              <a:gd name="connsiteY1" fmla="*/ 0 h 2148559"/>
              <a:gd name="connsiteX2" fmla="*/ 5385423 w 5458350"/>
              <a:gd name="connsiteY2" fmla="*/ 1806361 h 2148559"/>
              <a:gd name="connsiteX3" fmla="*/ 5385423 w 5458350"/>
              <a:gd name="connsiteY3" fmla="*/ 1806361 h 2148559"/>
              <a:gd name="connsiteX4" fmla="*/ 5391033 w 5458350"/>
              <a:gd name="connsiteY4" fmla="*/ 1811971 h 2148559"/>
              <a:gd name="connsiteX5" fmla="*/ 5458350 w 5458350"/>
              <a:gd name="connsiteY5" fmla="*/ 2148559 h 2148559"/>
              <a:gd name="connsiteX0" fmla="*/ 0 w 5601310"/>
              <a:gd name="connsiteY0" fmla="*/ 1492211 h 2148559"/>
              <a:gd name="connsiteX1" fmla="*/ 3612721 w 5601310"/>
              <a:gd name="connsiteY1" fmla="*/ 0 h 2148559"/>
              <a:gd name="connsiteX2" fmla="*/ 5385423 w 5601310"/>
              <a:gd name="connsiteY2" fmla="*/ 1806361 h 2148559"/>
              <a:gd name="connsiteX3" fmla="*/ 5385423 w 5601310"/>
              <a:gd name="connsiteY3" fmla="*/ 1806361 h 2148559"/>
              <a:gd name="connsiteX4" fmla="*/ 5391033 w 5601310"/>
              <a:gd name="connsiteY4" fmla="*/ 1811971 h 2148559"/>
              <a:gd name="connsiteX5" fmla="*/ 5458350 w 5601310"/>
              <a:gd name="connsiteY5" fmla="*/ 2148559 h 2148559"/>
              <a:gd name="connsiteX0" fmla="*/ 0 w 5563429"/>
              <a:gd name="connsiteY0" fmla="*/ 1492211 h 2165399"/>
              <a:gd name="connsiteX1" fmla="*/ 3612721 w 5563429"/>
              <a:gd name="connsiteY1" fmla="*/ 0 h 2165399"/>
              <a:gd name="connsiteX2" fmla="*/ 5385423 w 5563429"/>
              <a:gd name="connsiteY2" fmla="*/ 1806361 h 2165399"/>
              <a:gd name="connsiteX3" fmla="*/ 5385423 w 5563429"/>
              <a:gd name="connsiteY3" fmla="*/ 1806361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385423 w 5563429"/>
              <a:gd name="connsiteY2" fmla="*/ 1806361 h 2165399"/>
              <a:gd name="connsiteX3" fmla="*/ 5026394 w 5563429"/>
              <a:gd name="connsiteY3" fmla="*/ 1901728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026394 w 5563429"/>
              <a:gd name="connsiteY2" fmla="*/ 1901728 h 2165399"/>
              <a:gd name="connsiteX3" fmla="*/ 5149811 w 5563429"/>
              <a:gd name="connsiteY3" fmla="*/ 2165390 h 2165399"/>
              <a:gd name="connsiteX4" fmla="*/ 5458350 w 5563429"/>
              <a:gd name="connsiteY4" fmla="*/ 2148559 h 2165399"/>
              <a:gd name="connsiteX0" fmla="*/ 0 w 5563429"/>
              <a:gd name="connsiteY0" fmla="*/ 1492211 h 2165399"/>
              <a:gd name="connsiteX1" fmla="*/ 3612721 w 5563429"/>
              <a:gd name="connsiteY1" fmla="*/ 0 h 2165399"/>
              <a:gd name="connsiteX2" fmla="*/ 5149811 w 5563429"/>
              <a:gd name="connsiteY2" fmla="*/ 2165390 h 2165399"/>
              <a:gd name="connsiteX3" fmla="*/ 5458350 w 5563429"/>
              <a:gd name="connsiteY3" fmla="*/ 2148559 h 2165399"/>
              <a:gd name="connsiteX0" fmla="*/ 0 w 5458350"/>
              <a:gd name="connsiteY0" fmla="*/ 1492211 h 2148559"/>
              <a:gd name="connsiteX1" fmla="*/ 3612721 w 5458350"/>
              <a:gd name="connsiteY1" fmla="*/ 0 h 2148559"/>
              <a:gd name="connsiteX2" fmla="*/ 5458350 w 5458350"/>
              <a:gd name="connsiteY2" fmla="*/ 2148559 h 2148559"/>
              <a:gd name="connsiteX0" fmla="*/ 0 w 5385423"/>
              <a:gd name="connsiteY0" fmla="*/ 1492211 h 1811970"/>
              <a:gd name="connsiteX1" fmla="*/ 3612721 w 5385423"/>
              <a:gd name="connsiteY1" fmla="*/ 0 h 1811970"/>
              <a:gd name="connsiteX2" fmla="*/ 5385423 w 5385423"/>
              <a:gd name="connsiteY2" fmla="*/ 1811970 h 181197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800402"/>
              <a:gd name="connsiteX1" fmla="*/ 3612721 w 5346154"/>
              <a:gd name="connsiteY1" fmla="*/ 0 h 1800402"/>
              <a:gd name="connsiteX2" fmla="*/ 5346154 w 5346154"/>
              <a:gd name="connsiteY2" fmla="*/ 1795140 h 1800402"/>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5379 h 1798308"/>
              <a:gd name="connsiteX1" fmla="*/ 3612721 w 5346154"/>
              <a:gd name="connsiteY1" fmla="*/ 3168 h 1798308"/>
              <a:gd name="connsiteX2" fmla="*/ 3570999 w 5346154"/>
              <a:gd name="connsiteY2" fmla="*/ 1120193 h 1798308"/>
              <a:gd name="connsiteX3" fmla="*/ 5346154 w 5346154"/>
              <a:gd name="connsiteY3" fmla="*/ 1798308 h 1798308"/>
              <a:gd name="connsiteX0" fmla="*/ 0 w 5346154"/>
              <a:gd name="connsiteY0" fmla="*/ 1494874 h 1797803"/>
              <a:gd name="connsiteX1" fmla="*/ 3612721 w 5346154"/>
              <a:gd name="connsiteY1" fmla="*/ 2663 h 1797803"/>
              <a:gd name="connsiteX2" fmla="*/ 3742449 w 5346154"/>
              <a:gd name="connsiteY2" fmla="*/ 1295900 h 1797803"/>
              <a:gd name="connsiteX3" fmla="*/ 5346154 w 5346154"/>
              <a:gd name="connsiteY3" fmla="*/ 1797803 h 1797803"/>
              <a:gd name="connsiteX0" fmla="*/ 0 w 5346154"/>
              <a:gd name="connsiteY0" fmla="*/ 1494316 h 1797245"/>
              <a:gd name="connsiteX1" fmla="*/ 3612721 w 5346154"/>
              <a:gd name="connsiteY1" fmla="*/ 2105 h 1797245"/>
              <a:gd name="connsiteX2" fmla="*/ 3630531 w 5346154"/>
              <a:gd name="connsiteY2" fmla="*/ 1588236 h 1797245"/>
              <a:gd name="connsiteX3" fmla="*/ 5346154 w 5346154"/>
              <a:gd name="connsiteY3" fmla="*/ 1797245 h 1797245"/>
              <a:gd name="connsiteX0" fmla="*/ 0 w 5346154"/>
              <a:gd name="connsiteY0" fmla="*/ 1494561 h 1797490"/>
              <a:gd name="connsiteX1" fmla="*/ 3612721 w 5346154"/>
              <a:gd name="connsiteY1" fmla="*/ 2350 h 1797490"/>
              <a:gd name="connsiteX2" fmla="*/ 3630531 w 5346154"/>
              <a:gd name="connsiteY2" fmla="*/ 1588481 h 1797490"/>
              <a:gd name="connsiteX3" fmla="*/ 5346154 w 5346154"/>
              <a:gd name="connsiteY3" fmla="*/ 1797490 h 1797490"/>
              <a:gd name="connsiteX0" fmla="*/ 0 w 5346154"/>
              <a:gd name="connsiteY0" fmla="*/ 1492211 h 1795140"/>
              <a:gd name="connsiteX1" fmla="*/ 3612721 w 5346154"/>
              <a:gd name="connsiteY1" fmla="*/ 0 h 1795140"/>
              <a:gd name="connsiteX2" fmla="*/ 3630531 w 5346154"/>
              <a:gd name="connsiteY2" fmla="*/ 1586131 h 1795140"/>
              <a:gd name="connsiteX3" fmla="*/ 5346154 w 5346154"/>
              <a:gd name="connsiteY3"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625768 w 5346154"/>
              <a:gd name="connsiteY3" fmla="*/ 1581368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6154" h="1795140">
                <a:moveTo>
                  <a:pt x="0" y="1492211"/>
                </a:moveTo>
                <a:cubicBezTo>
                  <a:pt x="3332231" y="1415543"/>
                  <a:pt x="3629549" y="1748394"/>
                  <a:pt x="3612721" y="0"/>
                </a:cubicBezTo>
                <a:cubicBezTo>
                  <a:pt x="3624480" y="675657"/>
                  <a:pt x="3624995" y="1139303"/>
                  <a:pt x="3630531" y="1586131"/>
                </a:cubicBezTo>
                <a:cubicBezTo>
                  <a:pt x="3642231" y="1711579"/>
                  <a:pt x="3666062" y="1713221"/>
                  <a:pt x="3747212" y="1717100"/>
                </a:cubicBezTo>
                <a:cubicBezTo>
                  <a:pt x="4046830" y="1743113"/>
                  <a:pt x="4813173" y="1769127"/>
                  <a:pt x="5346154" y="1795140"/>
                </a:cubicBezTo>
              </a:path>
            </a:pathLst>
          </a:custGeom>
          <a:ln w="28575">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4" name="TextBox 53"/>
          <p:cNvSpPr txBox="1"/>
          <p:nvPr/>
        </p:nvSpPr>
        <p:spPr>
          <a:xfrm>
            <a:off x="9016021" y="4081826"/>
            <a:ext cx="184666" cy="369332"/>
          </a:xfrm>
          <a:prstGeom prst="rect">
            <a:avLst/>
          </a:prstGeom>
          <a:noFill/>
        </p:spPr>
        <p:txBody>
          <a:bodyPr wrap="none" rtlCol="0">
            <a:spAutoFit/>
          </a:bodyPr>
          <a:lstStyle/>
          <a:p>
            <a:endParaRPr lang="en-US" dirty="0"/>
          </a:p>
        </p:txBody>
      </p:sp>
      <p:sp>
        <p:nvSpPr>
          <p:cNvPr id="2" name="TextBox 1"/>
          <p:cNvSpPr txBox="1"/>
          <p:nvPr/>
        </p:nvSpPr>
        <p:spPr>
          <a:xfrm>
            <a:off x="4329835" y="2838290"/>
            <a:ext cx="1753449" cy="369332"/>
          </a:xfrm>
          <a:prstGeom prst="rect">
            <a:avLst/>
          </a:prstGeom>
          <a:noFill/>
        </p:spPr>
        <p:txBody>
          <a:bodyPr wrap="square" rtlCol="0">
            <a:spAutoFit/>
          </a:bodyPr>
          <a:lstStyle/>
          <a:p>
            <a:r>
              <a:rPr lang="en-US" dirty="0" smtClean="0">
                <a:solidFill>
                  <a:schemeClr val="tx1">
                    <a:lumMod val="60000"/>
                    <a:lumOff val="40000"/>
                  </a:schemeClr>
                </a:solidFill>
              </a:rPr>
              <a:t>Photons</a:t>
            </a:r>
            <a:endParaRPr lang="en-US" dirty="0">
              <a:solidFill>
                <a:schemeClr val="tx1">
                  <a:lumMod val="60000"/>
                  <a:lumOff val="40000"/>
                </a:schemeClr>
              </a:solidFill>
            </a:endParaRPr>
          </a:p>
        </p:txBody>
      </p:sp>
      <p:sp>
        <p:nvSpPr>
          <p:cNvPr id="13" name="TextBox 12"/>
          <p:cNvSpPr txBox="1"/>
          <p:nvPr/>
        </p:nvSpPr>
        <p:spPr>
          <a:xfrm>
            <a:off x="4380253" y="3914685"/>
            <a:ext cx="1753449" cy="369332"/>
          </a:xfrm>
          <a:prstGeom prst="rect">
            <a:avLst/>
          </a:prstGeom>
          <a:noFill/>
        </p:spPr>
        <p:txBody>
          <a:bodyPr wrap="square" rtlCol="0">
            <a:spAutoFit/>
          </a:bodyPr>
          <a:lstStyle/>
          <a:p>
            <a:r>
              <a:rPr lang="en-US" dirty="0" smtClean="0">
                <a:solidFill>
                  <a:srgbClr val="FF0000"/>
                </a:solidFill>
              </a:rPr>
              <a:t>Carbon</a:t>
            </a:r>
            <a:endParaRPr lang="en-US" dirty="0">
              <a:solidFill>
                <a:srgbClr val="FF0000"/>
              </a:solidFill>
            </a:endParaRPr>
          </a:p>
        </p:txBody>
      </p:sp>
      <p:sp>
        <p:nvSpPr>
          <p:cNvPr id="14" name="TextBox 13"/>
          <p:cNvSpPr txBox="1"/>
          <p:nvPr/>
        </p:nvSpPr>
        <p:spPr>
          <a:xfrm>
            <a:off x="4390614" y="4252379"/>
            <a:ext cx="1753449" cy="369332"/>
          </a:xfrm>
          <a:prstGeom prst="rect">
            <a:avLst/>
          </a:prstGeom>
          <a:noFill/>
        </p:spPr>
        <p:txBody>
          <a:bodyPr wrap="square" rtlCol="0">
            <a:spAutoFit/>
          </a:bodyPr>
          <a:lstStyle/>
          <a:p>
            <a:r>
              <a:rPr lang="en-US" dirty="0" smtClean="0">
                <a:solidFill>
                  <a:srgbClr val="33B9DB"/>
                </a:solidFill>
              </a:rPr>
              <a:t>Protons</a:t>
            </a:r>
            <a:endParaRPr lang="en-US" dirty="0">
              <a:solidFill>
                <a:srgbClr val="33B9DB"/>
              </a:solidFill>
            </a:endParaRPr>
          </a:p>
        </p:txBody>
      </p:sp>
    </p:spTree>
    <p:extLst>
      <p:ext uri="{BB962C8B-B14F-4D97-AF65-F5344CB8AC3E}">
        <p14:creationId xmlns:p14="http://schemas.microsoft.com/office/powerpoint/2010/main" val="2139391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par>
                                <p:cTn id="8" presetID="1" presetClass="entr" presetSubtype="0" fill="hold" grpId="0" nodeType="withEffect">
                                  <p:stCondLst>
                                    <p:cond delay="100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ipe(left)">
                                      <p:cBhvr>
                                        <p:cTn id="14" dur="2000"/>
                                        <p:tgtEl>
                                          <p:spTgt spid="4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1000"/>
                                        <p:tgtEl>
                                          <p:spTgt spid="53"/>
                                        </p:tgtEl>
                                      </p:cBhvr>
                                    </p:animEffect>
                                  </p:childTnLst>
                                </p:cTn>
                              </p:par>
                              <p:par>
                                <p:cTn id="20" presetID="1" presetClass="entr" presetSubtype="0" fill="hold" grpId="0" nodeType="withEffect">
                                  <p:stCondLst>
                                    <p:cond delay="100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wipe(left)">
                                      <p:cBhvr>
                                        <p:cTn id="26" dur="1000"/>
                                        <p:tgtEl>
                                          <p:spTgt spid="51"/>
                                        </p:tgtEl>
                                      </p:cBhvr>
                                    </p:animEffect>
                                  </p:childTnLst>
                                </p:cTn>
                              </p:par>
                              <p:par>
                                <p:cTn id="27" presetID="1" presetClass="entr" presetSubtype="0" fill="hold" grpId="0" nodeType="withEffect">
                                  <p:stCondLst>
                                    <p:cond delay="100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43"/>
                                        </p:tgtEl>
                                        <p:attrNameLst>
                                          <p:attrName>style.visibility</p:attrName>
                                        </p:attrNameLst>
                                      </p:cBhvr>
                                      <p:to>
                                        <p:strVal val="hidden"/>
                                      </p:to>
                                    </p:set>
                                  </p:childTnLst>
                                </p:cTn>
                              </p:par>
                              <p:par>
                                <p:cTn id="33" presetID="22" presetClass="entr" presetSubtype="8"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51" grpId="0" animBg="1"/>
      <p:bldP spid="52" grpId="0" animBg="1"/>
      <p:bldP spid="53" grpId="0" animBg="1"/>
      <p:bldP spid="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58753" y="1489052"/>
            <a:ext cx="2011954" cy="4180600"/>
          </a:xfrm>
          <a:prstGeom prst="rect">
            <a:avLst/>
          </a:prstGeom>
          <a:solidFill>
            <a:srgbClr val="00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Title 30"/>
          <p:cNvSpPr>
            <a:spLocks noGrp="1"/>
          </p:cNvSpPr>
          <p:nvPr>
            <p:ph type="title"/>
          </p:nvPr>
        </p:nvSpPr>
        <p:spPr/>
        <p:txBody>
          <a:bodyPr>
            <a:normAutofit fontScale="90000"/>
          </a:bodyPr>
          <a:lstStyle/>
          <a:p>
            <a:r>
              <a:rPr lang="en-US" dirty="0"/>
              <a:t>Hadron Therapy</a:t>
            </a:r>
            <a:br>
              <a:rPr lang="en-US" dirty="0"/>
            </a:br>
            <a:r>
              <a:rPr lang="en-US" sz="2200" dirty="0"/>
              <a:t>New treatment opportunities for deep-</a:t>
            </a:r>
            <a:r>
              <a:rPr lang="en-US" sz="2200" dirty="0" smtClean="0"/>
              <a:t>seated </a:t>
            </a:r>
            <a:r>
              <a:rPr lang="en-US" sz="2200" dirty="0" err="1"/>
              <a:t>tumours</a:t>
            </a:r>
            <a:r>
              <a:rPr lang="en-US" sz="2200" dirty="0"/>
              <a:t/>
            </a:r>
            <a:br>
              <a:rPr lang="en-US" sz="2200" dirty="0"/>
            </a:br>
            <a:endParaRPr lang="en-US" sz="2200" dirty="0"/>
          </a:p>
        </p:txBody>
      </p:sp>
      <p:sp>
        <p:nvSpPr>
          <p:cNvPr id="33" name="TextBox 32"/>
          <p:cNvSpPr txBox="1"/>
          <p:nvPr/>
        </p:nvSpPr>
        <p:spPr>
          <a:xfrm>
            <a:off x="-2379004" y="483342"/>
            <a:ext cx="184666" cy="369332"/>
          </a:xfrm>
          <a:prstGeom prst="rect">
            <a:avLst/>
          </a:prstGeom>
          <a:noFill/>
        </p:spPr>
        <p:txBody>
          <a:bodyPr wrap="none" rtlCol="0">
            <a:spAutoFit/>
          </a:bodyPr>
          <a:lstStyle/>
          <a:p>
            <a:endParaRPr lang="en-US" dirty="0"/>
          </a:p>
        </p:txBody>
      </p:sp>
      <p:sp>
        <p:nvSpPr>
          <p:cNvPr id="51" name="Freeform 50"/>
          <p:cNvSpPr/>
          <p:nvPr/>
        </p:nvSpPr>
        <p:spPr>
          <a:xfrm>
            <a:off x="578870" y="2108551"/>
            <a:ext cx="3572725" cy="2172117"/>
          </a:xfrm>
          <a:custGeom>
            <a:avLst/>
            <a:gdLst>
              <a:gd name="connsiteX0" fmla="*/ 0 w 5032005"/>
              <a:gd name="connsiteY0" fmla="*/ 2266669 h 2726674"/>
              <a:gd name="connsiteX1" fmla="*/ 2036363 w 5032005"/>
              <a:gd name="connsiteY1" fmla="*/ 2233010 h 2726674"/>
              <a:gd name="connsiteX2" fmla="*/ 3085398 w 5032005"/>
              <a:gd name="connsiteY2" fmla="*/ 2064716 h 2726674"/>
              <a:gd name="connsiteX3" fmla="*/ 3500525 w 5032005"/>
              <a:gd name="connsiteY3" fmla="*/ 1571052 h 2726674"/>
              <a:gd name="connsiteX4" fmla="*/ 3623941 w 5032005"/>
              <a:gd name="connsiteY4" fmla="*/ 11523 h 2726674"/>
              <a:gd name="connsiteX5" fmla="*/ 3640770 w 5032005"/>
              <a:gd name="connsiteY5" fmla="*/ 2474232 h 2726674"/>
              <a:gd name="connsiteX6" fmla="*/ 3803455 w 5032005"/>
              <a:gd name="connsiteY6" fmla="*/ 2608868 h 2726674"/>
              <a:gd name="connsiteX7" fmla="*/ 5032005 w 5032005"/>
              <a:gd name="connsiteY7" fmla="*/ 2726674 h 2726674"/>
              <a:gd name="connsiteX8" fmla="*/ 5032005 w 5032005"/>
              <a:gd name="connsiteY8" fmla="*/ 2726674 h 2726674"/>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86408 h 2748373"/>
              <a:gd name="connsiteX1" fmla="*/ 2036363 w 5032005"/>
              <a:gd name="connsiteY1" fmla="*/ 2252749 h 2748373"/>
              <a:gd name="connsiteX2" fmla="*/ 3085398 w 5032005"/>
              <a:gd name="connsiteY2" fmla="*/ 2084455 h 2748373"/>
              <a:gd name="connsiteX3" fmla="*/ 3500525 w 5032005"/>
              <a:gd name="connsiteY3" fmla="*/ 1590791 h 2748373"/>
              <a:gd name="connsiteX4" fmla="*/ 3623941 w 5032005"/>
              <a:gd name="connsiteY4" fmla="*/ 31262 h 2748373"/>
              <a:gd name="connsiteX5" fmla="*/ 3640770 w 5032005"/>
              <a:gd name="connsiteY5" fmla="*/ 2263968 h 2748373"/>
              <a:gd name="connsiteX6" fmla="*/ 4078336 w 5032005"/>
              <a:gd name="connsiteY6" fmla="*/ 2695925 h 2748373"/>
              <a:gd name="connsiteX7" fmla="*/ 5032005 w 5032005"/>
              <a:gd name="connsiteY7" fmla="*/ 2746413 h 2748373"/>
              <a:gd name="connsiteX8" fmla="*/ 5032005 w 5032005"/>
              <a:gd name="connsiteY8" fmla="*/ 2746413 h 2748373"/>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3085398 w 5032005"/>
              <a:gd name="connsiteY1" fmla="*/ 2056772 h 2718730"/>
              <a:gd name="connsiteX2" fmla="*/ 3500525 w 5032005"/>
              <a:gd name="connsiteY2" fmla="*/ 1563108 h 2718730"/>
              <a:gd name="connsiteX3" fmla="*/ 3623941 w 5032005"/>
              <a:gd name="connsiteY3" fmla="*/ 3579 h 2718730"/>
              <a:gd name="connsiteX4" fmla="*/ 3657600 w 5032005"/>
              <a:gd name="connsiteY4" fmla="*/ 2045551 h 2718730"/>
              <a:gd name="connsiteX5" fmla="*/ 3898822 w 5032005"/>
              <a:gd name="connsiteY5" fmla="*/ 2606534 h 2718730"/>
              <a:gd name="connsiteX6" fmla="*/ 5032005 w 5032005"/>
              <a:gd name="connsiteY6" fmla="*/ 2718730 h 2718730"/>
              <a:gd name="connsiteX7" fmla="*/ 5032005 w 5032005"/>
              <a:gd name="connsiteY7" fmla="*/ 2718730 h 2718730"/>
              <a:gd name="connsiteX0" fmla="*/ 0 w 5032005"/>
              <a:gd name="connsiteY0" fmla="*/ 2258814 h 2718819"/>
              <a:gd name="connsiteX1" fmla="*/ 3500525 w 5032005"/>
              <a:gd name="connsiteY1" fmla="*/ 1563197 h 2718819"/>
              <a:gd name="connsiteX2" fmla="*/ 3623941 w 5032005"/>
              <a:gd name="connsiteY2" fmla="*/ 3668 h 2718819"/>
              <a:gd name="connsiteX3" fmla="*/ 3657600 w 5032005"/>
              <a:gd name="connsiteY3" fmla="*/ 2045640 h 2718819"/>
              <a:gd name="connsiteX4" fmla="*/ 3898822 w 5032005"/>
              <a:gd name="connsiteY4" fmla="*/ 2606623 h 2718819"/>
              <a:gd name="connsiteX5" fmla="*/ 5032005 w 5032005"/>
              <a:gd name="connsiteY5" fmla="*/ 2718819 h 2718819"/>
              <a:gd name="connsiteX6" fmla="*/ 5032005 w 5032005"/>
              <a:gd name="connsiteY6" fmla="*/ 2718819 h 27188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146 h 2715151"/>
              <a:gd name="connsiteX1" fmla="*/ 3623941 w 5032005"/>
              <a:gd name="connsiteY1" fmla="*/ 0 h 2715151"/>
              <a:gd name="connsiteX2" fmla="*/ 3657600 w 5032005"/>
              <a:gd name="connsiteY2" fmla="*/ 204197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32005" h="2715151">
                <a:moveTo>
                  <a:pt x="0" y="2255146"/>
                </a:moveTo>
                <a:cubicBezTo>
                  <a:pt x="3282288" y="2179024"/>
                  <a:pt x="3642991" y="2575529"/>
                  <a:pt x="3623941" y="0"/>
                </a:cubicBezTo>
                <a:cubicBezTo>
                  <a:pt x="3616321" y="741711"/>
                  <a:pt x="3632216" y="1429076"/>
                  <a:pt x="3638550" y="2038162"/>
                </a:cubicBezTo>
                <a:cubicBezTo>
                  <a:pt x="3644884" y="2647248"/>
                  <a:pt x="3678010" y="2570134"/>
                  <a:pt x="3898822" y="2602955"/>
                </a:cubicBezTo>
                <a:cubicBezTo>
                  <a:pt x="4119634" y="2635776"/>
                  <a:pt x="4843141" y="2696452"/>
                  <a:pt x="5032005" y="2715151"/>
                </a:cubicBezTo>
                <a:lnTo>
                  <a:pt x="5032005" y="2715151"/>
                </a:lnTo>
              </a:path>
            </a:pathLst>
          </a:custGeom>
          <a:ln w="28575">
            <a:solidFill>
              <a:srgbClr val="C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2" name="Freeform 51"/>
          <p:cNvSpPr/>
          <p:nvPr/>
        </p:nvSpPr>
        <p:spPr>
          <a:xfrm>
            <a:off x="595702" y="2082628"/>
            <a:ext cx="5265485" cy="1542119"/>
          </a:xfrm>
          <a:custGeom>
            <a:avLst/>
            <a:gdLst>
              <a:gd name="connsiteX0" fmla="*/ 0 w 7416177"/>
              <a:gd name="connsiteY0" fmla="*/ 1919458 h 1919458"/>
              <a:gd name="connsiteX1" fmla="*/ 488054 w 7416177"/>
              <a:gd name="connsiteY1" fmla="*/ 90658 h 1919458"/>
              <a:gd name="connsiteX2" fmla="*/ 1795141 w 7416177"/>
              <a:gd name="connsiteY2" fmla="*/ 331880 h 1919458"/>
              <a:gd name="connsiteX3" fmla="*/ 3068569 w 7416177"/>
              <a:gd name="connsiteY3" fmla="*/ 803104 h 1919458"/>
              <a:gd name="connsiteX4" fmla="*/ 4678587 w 7416177"/>
              <a:gd name="connsiteY4" fmla="*/ 1285549 h 1919458"/>
              <a:gd name="connsiteX5" fmla="*/ 6961782 w 7416177"/>
              <a:gd name="connsiteY5" fmla="*/ 1796042 h 1919458"/>
              <a:gd name="connsiteX6" fmla="*/ 7416177 w 7416177"/>
              <a:gd name="connsiteY6" fmla="*/ 1863360 h 1919458"/>
              <a:gd name="connsiteX7" fmla="*/ 7416177 w 7416177"/>
              <a:gd name="connsiteY7" fmla="*/ 1863360 h 1919458"/>
              <a:gd name="connsiteX0" fmla="*/ 0 w 7416177"/>
              <a:gd name="connsiteY0" fmla="*/ 1932826 h 1932826"/>
              <a:gd name="connsiteX1" fmla="*/ 488054 w 7416177"/>
              <a:gd name="connsiteY1" fmla="*/ 104026 h 1932826"/>
              <a:gd name="connsiteX2" fmla="*/ 1666115 w 7416177"/>
              <a:gd name="connsiteY2" fmla="*/ 289150 h 1932826"/>
              <a:gd name="connsiteX3" fmla="*/ 3068569 w 7416177"/>
              <a:gd name="connsiteY3" fmla="*/ 816472 h 1932826"/>
              <a:gd name="connsiteX4" fmla="*/ 4678587 w 7416177"/>
              <a:gd name="connsiteY4" fmla="*/ 1298917 h 1932826"/>
              <a:gd name="connsiteX5" fmla="*/ 6961782 w 7416177"/>
              <a:gd name="connsiteY5" fmla="*/ 1809410 h 1932826"/>
              <a:gd name="connsiteX6" fmla="*/ 7416177 w 7416177"/>
              <a:gd name="connsiteY6" fmla="*/ 1876728 h 1932826"/>
              <a:gd name="connsiteX7" fmla="*/ 7416177 w 7416177"/>
              <a:gd name="connsiteY7" fmla="*/ 1876728 h 1932826"/>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681882 h 1681882"/>
              <a:gd name="connsiteX1" fmla="*/ 1666115 w 7416177"/>
              <a:gd name="connsiteY1" fmla="*/ 38206 h 1681882"/>
              <a:gd name="connsiteX2" fmla="*/ 3068569 w 7416177"/>
              <a:gd name="connsiteY2" fmla="*/ 565528 h 1681882"/>
              <a:gd name="connsiteX3" fmla="*/ 4678587 w 7416177"/>
              <a:gd name="connsiteY3" fmla="*/ 1047973 h 1681882"/>
              <a:gd name="connsiteX4" fmla="*/ 6961782 w 7416177"/>
              <a:gd name="connsiteY4" fmla="*/ 1558466 h 1681882"/>
              <a:gd name="connsiteX5" fmla="*/ 7416177 w 7416177"/>
              <a:gd name="connsiteY5" fmla="*/ 1625784 h 1681882"/>
              <a:gd name="connsiteX6" fmla="*/ 7416177 w 7416177"/>
              <a:gd name="connsiteY6" fmla="*/ 1625784 h 1681882"/>
              <a:gd name="connsiteX0" fmla="*/ 0 w 7416177"/>
              <a:gd name="connsiteY0" fmla="*/ 1133091 h 1133091"/>
              <a:gd name="connsiteX1" fmla="*/ 3068569 w 7416177"/>
              <a:gd name="connsiteY1" fmla="*/ 16737 h 1133091"/>
              <a:gd name="connsiteX2" fmla="*/ 4678587 w 7416177"/>
              <a:gd name="connsiteY2" fmla="*/ 499182 h 1133091"/>
              <a:gd name="connsiteX3" fmla="*/ 6961782 w 7416177"/>
              <a:gd name="connsiteY3" fmla="*/ 1009675 h 1133091"/>
              <a:gd name="connsiteX4" fmla="*/ 7416177 w 7416177"/>
              <a:gd name="connsiteY4" fmla="*/ 1076993 h 1133091"/>
              <a:gd name="connsiteX5" fmla="*/ 7416177 w 7416177"/>
              <a:gd name="connsiteY5" fmla="*/ 1076993 h 1133091"/>
              <a:gd name="connsiteX0" fmla="*/ 0 w 7416177"/>
              <a:gd name="connsiteY0" fmla="*/ 1116727 h 1116727"/>
              <a:gd name="connsiteX1" fmla="*/ 3068569 w 7416177"/>
              <a:gd name="connsiteY1" fmla="*/ 373 h 1116727"/>
              <a:gd name="connsiteX2" fmla="*/ 6961782 w 7416177"/>
              <a:gd name="connsiteY2" fmla="*/ 993311 h 1116727"/>
              <a:gd name="connsiteX3" fmla="*/ 7416177 w 7416177"/>
              <a:gd name="connsiteY3" fmla="*/ 1060629 h 1116727"/>
              <a:gd name="connsiteX4" fmla="*/ 7416177 w 7416177"/>
              <a:gd name="connsiteY4" fmla="*/ 1060629 h 1116727"/>
              <a:gd name="connsiteX0" fmla="*/ 0 w 7416177"/>
              <a:gd name="connsiteY0" fmla="*/ 1116427 h 1116427"/>
              <a:gd name="connsiteX1" fmla="*/ 3068569 w 7416177"/>
              <a:gd name="connsiteY1" fmla="*/ 73 h 1116427"/>
              <a:gd name="connsiteX2" fmla="*/ 7416177 w 7416177"/>
              <a:gd name="connsiteY2" fmla="*/ 1060329 h 1116427"/>
              <a:gd name="connsiteX3" fmla="*/ 7416177 w 7416177"/>
              <a:gd name="connsiteY3" fmla="*/ 1060329 h 1116427"/>
              <a:gd name="connsiteX0" fmla="*/ 0 w 7416177"/>
              <a:gd name="connsiteY0" fmla="*/ 1845700 h 1845700"/>
              <a:gd name="connsiteX1" fmla="*/ 3068569 w 7416177"/>
              <a:gd name="connsiteY1" fmla="*/ 729346 h 1845700"/>
              <a:gd name="connsiteX2" fmla="*/ 7416177 w 7416177"/>
              <a:gd name="connsiteY2" fmla="*/ 1789602 h 1845700"/>
              <a:gd name="connsiteX3" fmla="*/ 7416177 w 7416177"/>
              <a:gd name="connsiteY3" fmla="*/ 1789602 h 1845700"/>
              <a:gd name="connsiteX0" fmla="*/ 0 w 7416177"/>
              <a:gd name="connsiteY0" fmla="*/ 2052806 h 2052806"/>
              <a:gd name="connsiteX1" fmla="*/ 3068569 w 7416177"/>
              <a:gd name="connsiteY1" fmla="*/ 936452 h 2052806"/>
              <a:gd name="connsiteX2" fmla="*/ 7416177 w 7416177"/>
              <a:gd name="connsiteY2" fmla="*/ 1996708 h 2052806"/>
              <a:gd name="connsiteX3" fmla="*/ 7416177 w 7416177"/>
              <a:gd name="connsiteY3" fmla="*/ 1996708 h 2052806"/>
              <a:gd name="connsiteX0" fmla="*/ 0 w 7416177"/>
              <a:gd name="connsiteY0" fmla="*/ 1938493 h 1938493"/>
              <a:gd name="connsiteX1" fmla="*/ 3068569 w 7416177"/>
              <a:gd name="connsiteY1" fmla="*/ 822139 h 1938493"/>
              <a:gd name="connsiteX2" fmla="*/ 7416177 w 7416177"/>
              <a:gd name="connsiteY2" fmla="*/ 1882395 h 1938493"/>
              <a:gd name="connsiteX3" fmla="*/ 7416177 w 7416177"/>
              <a:gd name="connsiteY3" fmla="*/ 1882395 h 1938493"/>
              <a:gd name="connsiteX0" fmla="*/ 0 w 7416177"/>
              <a:gd name="connsiteY0" fmla="*/ 1994544 h 1994544"/>
              <a:gd name="connsiteX1" fmla="*/ 3068569 w 7416177"/>
              <a:gd name="connsiteY1" fmla="*/ 878190 h 1994544"/>
              <a:gd name="connsiteX2" fmla="*/ 7416177 w 7416177"/>
              <a:gd name="connsiteY2" fmla="*/ 1938446 h 1994544"/>
              <a:gd name="connsiteX3" fmla="*/ 7416177 w 7416177"/>
              <a:gd name="connsiteY3" fmla="*/ 1938446 h 1994544"/>
              <a:gd name="connsiteX0" fmla="*/ 0 w 7416177"/>
              <a:gd name="connsiteY0" fmla="*/ 1881664 h 1881664"/>
              <a:gd name="connsiteX1" fmla="*/ 3068569 w 7416177"/>
              <a:gd name="connsiteY1" fmla="*/ 765310 h 1881664"/>
              <a:gd name="connsiteX2" fmla="*/ 7416177 w 7416177"/>
              <a:gd name="connsiteY2" fmla="*/ 1825566 h 1881664"/>
              <a:gd name="connsiteX3" fmla="*/ 7416177 w 7416177"/>
              <a:gd name="connsiteY3" fmla="*/ 1825566 h 1881664"/>
              <a:gd name="connsiteX0" fmla="*/ 0 w 7416177"/>
              <a:gd name="connsiteY0" fmla="*/ 1928743 h 1928743"/>
              <a:gd name="connsiteX1" fmla="*/ 3068569 w 7416177"/>
              <a:gd name="connsiteY1" fmla="*/ 812389 h 1928743"/>
              <a:gd name="connsiteX2" fmla="*/ 7416177 w 7416177"/>
              <a:gd name="connsiteY2" fmla="*/ 1872645 h 1928743"/>
              <a:gd name="connsiteX3" fmla="*/ 7416177 w 7416177"/>
              <a:gd name="connsiteY3" fmla="*/ 1872645 h 1928743"/>
              <a:gd name="connsiteX0" fmla="*/ 0 w 7416177"/>
              <a:gd name="connsiteY0" fmla="*/ 1946249 h 1946249"/>
              <a:gd name="connsiteX1" fmla="*/ 3068569 w 7416177"/>
              <a:gd name="connsiteY1" fmla="*/ 829895 h 1946249"/>
              <a:gd name="connsiteX2" fmla="*/ 7416177 w 7416177"/>
              <a:gd name="connsiteY2" fmla="*/ 1890151 h 1946249"/>
              <a:gd name="connsiteX3" fmla="*/ 7416177 w 7416177"/>
              <a:gd name="connsiteY3" fmla="*/ 1890151 h 1946249"/>
              <a:gd name="connsiteX0" fmla="*/ 0 w 7416177"/>
              <a:gd name="connsiteY0" fmla="*/ 1908547 h 1908547"/>
              <a:gd name="connsiteX1" fmla="*/ 3068569 w 7416177"/>
              <a:gd name="connsiteY1" fmla="*/ 792193 h 1908547"/>
              <a:gd name="connsiteX2" fmla="*/ 7416177 w 7416177"/>
              <a:gd name="connsiteY2" fmla="*/ 1852449 h 1908547"/>
              <a:gd name="connsiteX3" fmla="*/ 7416177 w 7416177"/>
              <a:gd name="connsiteY3" fmla="*/ 1852449 h 1908547"/>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878152 h 1878152"/>
              <a:gd name="connsiteX1" fmla="*/ 3068569 w 7416177"/>
              <a:gd name="connsiteY1" fmla="*/ 761798 h 1878152"/>
              <a:gd name="connsiteX2" fmla="*/ 7416177 w 7416177"/>
              <a:gd name="connsiteY2" fmla="*/ 1822054 h 1878152"/>
              <a:gd name="connsiteX3" fmla="*/ 7416177 w 7416177"/>
              <a:gd name="connsiteY3" fmla="*/ 1822054 h 1878152"/>
              <a:gd name="connsiteX0" fmla="*/ 0 w 7416177"/>
              <a:gd name="connsiteY0" fmla="*/ 1927653 h 1927653"/>
              <a:gd name="connsiteX1" fmla="*/ 3068569 w 7416177"/>
              <a:gd name="connsiteY1" fmla="*/ 811299 h 1927653"/>
              <a:gd name="connsiteX2" fmla="*/ 7416177 w 7416177"/>
              <a:gd name="connsiteY2" fmla="*/ 1871555 h 1927653"/>
              <a:gd name="connsiteX3" fmla="*/ 7416177 w 7416177"/>
              <a:gd name="connsiteY3" fmla="*/ 1871555 h 1927653"/>
            </a:gdLst>
            <a:ahLst/>
            <a:cxnLst>
              <a:cxn ang="0">
                <a:pos x="connsiteX0" y="connsiteY0"/>
              </a:cxn>
              <a:cxn ang="0">
                <a:pos x="connsiteX1" y="connsiteY1"/>
              </a:cxn>
              <a:cxn ang="0">
                <a:pos x="connsiteX2" y="connsiteY2"/>
              </a:cxn>
              <a:cxn ang="0">
                <a:pos x="connsiteX3" y="connsiteY3"/>
              </a:cxn>
            </a:cxnLst>
            <a:rect l="l" t="t" r="r" b="b"/>
            <a:pathLst>
              <a:path w="7416177" h="1927653">
                <a:moveTo>
                  <a:pt x="0" y="1927653"/>
                </a:moveTo>
                <a:cubicBezTo>
                  <a:pt x="467835" y="-863971"/>
                  <a:pt x="346640" y="-42951"/>
                  <a:pt x="3068569" y="811299"/>
                </a:cubicBezTo>
                <a:cubicBezTo>
                  <a:pt x="5790498" y="1665549"/>
                  <a:pt x="6120076" y="1650396"/>
                  <a:pt x="7416177" y="1871555"/>
                </a:cubicBezTo>
                <a:lnTo>
                  <a:pt x="7416177" y="1871555"/>
                </a:lnTo>
              </a:path>
            </a:pathLst>
          </a:custGeom>
          <a:ln w="28575">
            <a:solidFill>
              <a:schemeClr val="tx2">
                <a:lumMod val="60000"/>
                <a:lumOff val="4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3" name="Freeform 52"/>
          <p:cNvSpPr/>
          <p:nvPr/>
        </p:nvSpPr>
        <p:spPr>
          <a:xfrm>
            <a:off x="584485" y="3022956"/>
            <a:ext cx="3795768" cy="1436113"/>
          </a:xfrm>
          <a:custGeom>
            <a:avLst/>
            <a:gdLst>
              <a:gd name="connsiteX0" fmla="*/ 0 w 5391033"/>
              <a:gd name="connsiteY0" fmla="*/ 1494731 h 1814491"/>
              <a:gd name="connsiteX1" fmla="*/ 3612721 w 5391033"/>
              <a:gd name="connsiteY1" fmla="*/ 2520 h 1814491"/>
              <a:gd name="connsiteX2" fmla="*/ 5385423 w 5391033"/>
              <a:gd name="connsiteY2" fmla="*/ 1808881 h 1814491"/>
              <a:gd name="connsiteX3" fmla="*/ 5385423 w 5391033"/>
              <a:gd name="connsiteY3" fmla="*/ 1808881 h 1814491"/>
              <a:gd name="connsiteX4" fmla="*/ 5391033 w 5391033"/>
              <a:gd name="connsiteY4" fmla="*/ 1814491 h 1814491"/>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407862"/>
              <a:gd name="connsiteY0" fmla="*/ 1492211 h 1817580"/>
              <a:gd name="connsiteX1" fmla="*/ 3612721 w 5407862"/>
              <a:gd name="connsiteY1" fmla="*/ 0 h 1817580"/>
              <a:gd name="connsiteX2" fmla="*/ 5385423 w 5407862"/>
              <a:gd name="connsiteY2" fmla="*/ 1806361 h 1817580"/>
              <a:gd name="connsiteX3" fmla="*/ 5385423 w 5407862"/>
              <a:gd name="connsiteY3" fmla="*/ 1806361 h 1817580"/>
              <a:gd name="connsiteX4" fmla="*/ 5391033 w 5407862"/>
              <a:gd name="connsiteY4" fmla="*/ 1811971 h 1817580"/>
              <a:gd name="connsiteX5" fmla="*/ 5407862 w 5407862"/>
              <a:gd name="connsiteY5" fmla="*/ 1817580 h 1817580"/>
              <a:gd name="connsiteX0" fmla="*/ 0 w 5458350"/>
              <a:gd name="connsiteY0" fmla="*/ 1492211 h 2148559"/>
              <a:gd name="connsiteX1" fmla="*/ 3612721 w 5458350"/>
              <a:gd name="connsiteY1" fmla="*/ 0 h 2148559"/>
              <a:gd name="connsiteX2" fmla="*/ 5385423 w 5458350"/>
              <a:gd name="connsiteY2" fmla="*/ 1806361 h 2148559"/>
              <a:gd name="connsiteX3" fmla="*/ 5385423 w 5458350"/>
              <a:gd name="connsiteY3" fmla="*/ 1806361 h 2148559"/>
              <a:gd name="connsiteX4" fmla="*/ 5391033 w 5458350"/>
              <a:gd name="connsiteY4" fmla="*/ 1811971 h 2148559"/>
              <a:gd name="connsiteX5" fmla="*/ 5458350 w 5458350"/>
              <a:gd name="connsiteY5" fmla="*/ 2148559 h 2148559"/>
              <a:gd name="connsiteX0" fmla="*/ 0 w 5601310"/>
              <a:gd name="connsiteY0" fmla="*/ 1492211 h 2148559"/>
              <a:gd name="connsiteX1" fmla="*/ 3612721 w 5601310"/>
              <a:gd name="connsiteY1" fmla="*/ 0 h 2148559"/>
              <a:gd name="connsiteX2" fmla="*/ 5385423 w 5601310"/>
              <a:gd name="connsiteY2" fmla="*/ 1806361 h 2148559"/>
              <a:gd name="connsiteX3" fmla="*/ 5385423 w 5601310"/>
              <a:gd name="connsiteY3" fmla="*/ 1806361 h 2148559"/>
              <a:gd name="connsiteX4" fmla="*/ 5391033 w 5601310"/>
              <a:gd name="connsiteY4" fmla="*/ 1811971 h 2148559"/>
              <a:gd name="connsiteX5" fmla="*/ 5458350 w 5601310"/>
              <a:gd name="connsiteY5" fmla="*/ 2148559 h 2148559"/>
              <a:gd name="connsiteX0" fmla="*/ 0 w 5563429"/>
              <a:gd name="connsiteY0" fmla="*/ 1492211 h 2165399"/>
              <a:gd name="connsiteX1" fmla="*/ 3612721 w 5563429"/>
              <a:gd name="connsiteY1" fmla="*/ 0 h 2165399"/>
              <a:gd name="connsiteX2" fmla="*/ 5385423 w 5563429"/>
              <a:gd name="connsiteY2" fmla="*/ 1806361 h 2165399"/>
              <a:gd name="connsiteX3" fmla="*/ 5385423 w 5563429"/>
              <a:gd name="connsiteY3" fmla="*/ 1806361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385423 w 5563429"/>
              <a:gd name="connsiteY2" fmla="*/ 1806361 h 2165399"/>
              <a:gd name="connsiteX3" fmla="*/ 5026394 w 5563429"/>
              <a:gd name="connsiteY3" fmla="*/ 1901728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026394 w 5563429"/>
              <a:gd name="connsiteY2" fmla="*/ 1901728 h 2165399"/>
              <a:gd name="connsiteX3" fmla="*/ 5149811 w 5563429"/>
              <a:gd name="connsiteY3" fmla="*/ 2165390 h 2165399"/>
              <a:gd name="connsiteX4" fmla="*/ 5458350 w 5563429"/>
              <a:gd name="connsiteY4" fmla="*/ 2148559 h 2165399"/>
              <a:gd name="connsiteX0" fmla="*/ 0 w 5563429"/>
              <a:gd name="connsiteY0" fmla="*/ 1492211 h 2165399"/>
              <a:gd name="connsiteX1" fmla="*/ 3612721 w 5563429"/>
              <a:gd name="connsiteY1" fmla="*/ 0 h 2165399"/>
              <a:gd name="connsiteX2" fmla="*/ 5149811 w 5563429"/>
              <a:gd name="connsiteY2" fmla="*/ 2165390 h 2165399"/>
              <a:gd name="connsiteX3" fmla="*/ 5458350 w 5563429"/>
              <a:gd name="connsiteY3" fmla="*/ 2148559 h 2165399"/>
              <a:gd name="connsiteX0" fmla="*/ 0 w 5458350"/>
              <a:gd name="connsiteY0" fmla="*/ 1492211 h 2148559"/>
              <a:gd name="connsiteX1" fmla="*/ 3612721 w 5458350"/>
              <a:gd name="connsiteY1" fmla="*/ 0 h 2148559"/>
              <a:gd name="connsiteX2" fmla="*/ 5458350 w 5458350"/>
              <a:gd name="connsiteY2" fmla="*/ 2148559 h 2148559"/>
              <a:gd name="connsiteX0" fmla="*/ 0 w 5385423"/>
              <a:gd name="connsiteY0" fmla="*/ 1492211 h 1811970"/>
              <a:gd name="connsiteX1" fmla="*/ 3612721 w 5385423"/>
              <a:gd name="connsiteY1" fmla="*/ 0 h 1811970"/>
              <a:gd name="connsiteX2" fmla="*/ 5385423 w 5385423"/>
              <a:gd name="connsiteY2" fmla="*/ 1811970 h 181197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800402"/>
              <a:gd name="connsiteX1" fmla="*/ 3612721 w 5346154"/>
              <a:gd name="connsiteY1" fmla="*/ 0 h 1800402"/>
              <a:gd name="connsiteX2" fmla="*/ 5346154 w 5346154"/>
              <a:gd name="connsiteY2" fmla="*/ 1795140 h 1800402"/>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5379 h 1798308"/>
              <a:gd name="connsiteX1" fmla="*/ 3612721 w 5346154"/>
              <a:gd name="connsiteY1" fmla="*/ 3168 h 1798308"/>
              <a:gd name="connsiteX2" fmla="*/ 3570999 w 5346154"/>
              <a:gd name="connsiteY2" fmla="*/ 1120193 h 1798308"/>
              <a:gd name="connsiteX3" fmla="*/ 5346154 w 5346154"/>
              <a:gd name="connsiteY3" fmla="*/ 1798308 h 1798308"/>
              <a:gd name="connsiteX0" fmla="*/ 0 w 5346154"/>
              <a:gd name="connsiteY0" fmla="*/ 1494874 h 1797803"/>
              <a:gd name="connsiteX1" fmla="*/ 3612721 w 5346154"/>
              <a:gd name="connsiteY1" fmla="*/ 2663 h 1797803"/>
              <a:gd name="connsiteX2" fmla="*/ 3742449 w 5346154"/>
              <a:gd name="connsiteY2" fmla="*/ 1295900 h 1797803"/>
              <a:gd name="connsiteX3" fmla="*/ 5346154 w 5346154"/>
              <a:gd name="connsiteY3" fmla="*/ 1797803 h 1797803"/>
              <a:gd name="connsiteX0" fmla="*/ 0 w 5346154"/>
              <a:gd name="connsiteY0" fmla="*/ 1494316 h 1797245"/>
              <a:gd name="connsiteX1" fmla="*/ 3612721 w 5346154"/>
              <a:gd name="connsiteY1" fmla="*/ 2105 h 1797245"/>
              <a:gd name="connsiteX2" fmla="*/ 3630531 w 5346154"/>
              <a:gd name="connsiteY2" fmla="*/ 1588236 h 1797245"/>
              <a:gd name="connsiteX3" fmla="*/ 5346154 w 5346154"/>
              <a:gd name="connsiteY3" fmla="*/ 1797245 h 1797245"/>
              <a:gd name="connsiteX0" fmla="*/ 0 w 5346154"/>
              <a:gd name="connsiteY0" fmla="*/ 1494561 h 1797490"/>
              <a:gd name="connsiteX1" fmla="*/ 3612721 w 5346154"/>
              <a:gd name="connsiteY1" fmla="*/ 2350 h 1797490"/>
              <a:gd name="connsiteX2" fmla="*/ 3630531 w 5346154"/>
              <a:gd name="connsiteY2" fmla="*/ 1588481 h 1797490"/>
              <a:gd name="connsiteX3" fmla="*/ 5346154 w 5346154"/>
              <a:gd name="connsiteY3" fmla="*/ 1797490 h 1797490"/>
              <a:gd name="connsiteX0" fmla="*/ 0 w 5346154"/>
              <a:gd name="connsiteY0" fmla="*/ 1492211 h 1795140"/>
              <a:gd name="connsiteX1" fmla="*/ 3612721 w 5346154"/>
              <a:gd name="connsiteY1" fmla="*/ 0 h 1795140"/>
              <a:gd name="connsiteX2" fmla="*/ 3630531 w 5346154"/>
              <a:gd name="connsiteY2" fmla="*/ 1586131 h 1795140"/>
              <a:gd name="connsiteX3" fmla="*/ 5346154 w 5346154"/>
              <a:gd name="connsiteY3"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625768 w 5346154"/>
              <a:gd name="connsiteY3" fmla="*/ 1581368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6154" h="1795140">
                <a:moveTo>
                  <a:pt x="0" y="1492211"/>
                </a:moveTo>
                <a:cubicBezTo>
                  <a:pt x="3332231" y="1415543"/>
                  <a:pt x="3629549" y="1748394"/>
                  <a:pt x="3612721" y="0"/>
                </a:cubicBezTo>
                <a:cubicBezTo>
                  <a:pt x="3624480" y="675657"/>
                  <a:pt x="3624995" y="1139303"/>
                  <a:pt x="3630531" y="1586131"/>
                </a:cubicBezTo>
                <a:cubicBezTo>
                  <a:pt x="3642231" y="1711579"/>
                  <a:pt x="3666062" y="1713221"/>
                  <a:pt x="3747212" y="1717100"/>
                </a:cubicBezTo>
                <a:cubicBezTo>
                  <a:pt x="4046830" y="1743113"/>
                  <a:pt x="4813173" y="1769127"/>
                  <a:pt x="5346154" y="1795140"/>
                </a:cubicBezTo>
              </a:path>
            </a:pathLst>
          </a:custGeom>
          <a:ln w="28575">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pic>
        <p:nvPicPr>
          <p:cNvPr id="12"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l="27692" t="18321" r="27344" b="13441"/>
          <a:stretch>
            <a:fillRect/>
          </a:stretch>
        </p:blipFill>
        <p:spPr bwMode="auto">
          <a:xfrm>
            <a:off x="6553522" y="3501844"/>
            <a:ext cx="1983929" cy="21678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TextBox 12"/>
          <p:cNvSpPr txBox="1"/>
          <p:nvPr/>
        </p:nvSpPr>
        <p:spPr>
          <a:xfrm>
            <a:off x="7691012" y="5439123"/>
            <a:ext cx="870217" cy="253916"/>
          </a:xfrm>
          <a:prstGeom prst="rect">
            <a:avLst/>
          </a:prstGeom>
          <a:noFill/>
        </p:spPr>
        <p:txBody>
          <a:bodyPr wrap="square" rtlCol="0">
            <a:spAutoFit/>
          </a:bodyPr>
          <a:lstStyle/>
          <a:p>
            <a:pPr algn="r"/>
            <a:r>
              <a:rPr lang="en-US" sz="1050" dirty="0" smtClean="0">
                <a:solidFill>
                  <a:schemeClr val="bg1"/>
                </a:solidFill>
              </a:rPr>
              <a:t>GSI</a:t>
            </a:r>
            <a:endParaRPr lang="en-GB" sz="1050" dirty="0">
              <a:solidFill>
                <a:schemeClr val="bg1"/>
              </a:solidFill>
            </a:endParaRPr>
          </a:p>
        </p:txBody>
      </p:sp>
      <p:pic>
        <p:nvPicPr>
          <p:cNvPr id="14" name="Picture 18"/>
          <p:cNvPicPr>
            <a:picLocks noChangeAspect="1" noChangeArrowheads="1"/>
          </p:cNvPicPr>
          <p:nvPr/>
        </p:nvPicPr>
        <p:blipFill>
          <a:blip r:embed="rId4"/>
          <a:srcRect/>
          <a:stretch>
            <a:fillRect/>
          </a:stretch>
        </p:blipFill>
        <p:spPr bwMode="auto">
          <a:xfrm>
            <a:off x="6558753" y="1526960"/>
            <a:ext cx="1916944" cy="1993540"/>
          </a:xfrm>
          <a:prstGeom prst="rect">
            <a:avLst/>
          </a:prstGeom>
          <a:noFill/>
          <a:ln w="9525">
            <a:noFill/>
            <a:miter lim="800000"/>
            <a:headEnd/>
            <a:tailEnd/>
          </a:ln>
        </p:spPr>
      </p:pic>
      <p:sp>
        <p:nvSpPr>
          <p:cNvPr id="11" name="TextBox 10"/>
          <p:cNvSpPr txBox="1"/>
          <p:nvPr/>
        </p:nvSpPr>
        <p:spPr>
          <a:xfrm>
            <a:off x="4329835" y="2838290"/>
            <a:ext cx="1753449" cy="369332"/>
          </a:xfrm>
          <a:prstGeom prst="rect">
            <a:avLst/>
          </a:prstGeom>
          <a:noFill/>
        </p:spPr>
        <p:txBody>
          <a:bodyPr wrap="square" rtlCol="0">
            <a:spAutoFit/>
          </a:bodyPr>
          <a:lstStyle/>
          <a:p>
            <a:r>
              <a:rPr lang="en-US" dirty="0" smtClean="0">
                <a:solidFill>
                  <a:schemeClr val="tx1">
                    <a:lumMod val="60000"/>
                    <a:lumOff val="40000"/>
                  </a:schemeClr>
                </a:solidFill>
              </a:rPr>
              <a:t>Photons</a:t>
            </a:r>
            <a:endParaRPr lang="en-US" dirty="0">
              <a:solidFill>
                <a:schemeClr val="tx1">
                  <a:lumMod val="60000"/>
                  <a:lumOff val="40000"/>
                </a:schemeClr>
              </a:solidFill>
            </a:endParaRPr>
          </a:p>
        </p:txBody>
      </p:sp>
      <p:sp>
        <p:nvSpPr>
          <p:cNvPr id="15" name="TextBox 14"/>
          <p:cNvSpPr txBox="1"/>
          <p:nvPr/>
        </p:nvSpPr>
        <p:spPr>
          <a:xfrm>
            <a:off x="4380253" y="3914685"/>
            <a:ext cx="1753449" cy="369332"/>
          </a:xfrm>
          <a:prstGeom prst="rect">
            <a:avLst/>
          </a:prstGeom>
          <a:noFill/>
        </p:spPr>
        <p:txBody>
          <a:bodyPr wrap="square" rtlCol="0">
            <a:spAutoFit/>
          </a:bodyPr>
          <a:lstStyle/>
          <a:p>
            <a:r>
              <a:rPr lang="en-US" dirty="0" smtClean="0">
                <a:solidFill>
                  <a:srgbClr val="FF0000"/>
                </a:solidFill>
              </a:rPr>
              <a:t>Carbon</a:t>
            </a:r>
            <a:endParaRPr lang="en-US" dirty="0">
              <a:solidFill>
                <a:srgbClr val="FF0000"/>
              </a:solidFill>
            </a:endParaRPr>
          </a:p>
        </p:txBody>
      </p:sp>
      <p:sp>
        <p:nvSpPr>
          <p:cNvPr id="16" name="TextBox 15"/>
          <p:cNvSpPr txBox="1"/>
          <p:nvPr/>
        </p:nvSpPr>
        <p:spPr>
          <a:xfrm>
            <a:off x="4390614" y="4252379"/>
            <a:ext cx="1753449" cy="369332"/>
          </a:xfrm>
          <a:prstGeom prst="rect">
            <a:avLst/>
          </a:prstGeom>
          <a:noFill/>
        </p:spPr>
        <p:txBody>
          <a:bodyPr wrap="square" rtlCol="0">
            <a:spAutoFit/>
          </a:bodyPr>
          <a:lstStyle/>
          <a:p>
            <a:r>
              <a:rPr lang="en-US" dirty="0" smtClean="0">
                <a:solidFill>
                  <a:srgbClr val="33B9DB"/>
                </a:solidFill>
              </a:rPr>
              <a:t>Protons</a:t>
            </a:r>
            <a:endParaRPr lang="en-US" dirty="0">
              <a:solidFill>
                <a:srgbClr val="33B9DB"/>
              </a:solidFill>
            </a:endParaRPr>
          </a:p>
        </p:txBody>
      </p:sp>
      <p:sp>
        <p:nvSpPr>
          <p:cNvPr id="2" name="Right Arrow 1"/>
          <p:cNvSpPr/>
          <p:nvPr/>
        </p:nvSpPr>
        <p:spPr>
          <a:xfrm>
            <a:off x="5525734" y="2790762"/>
            <a:ext cx="890942" cy="46438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Right Arrow 16"/>
          <p:cNvSpPr/>
          <p:nvPr/>
        </p:nvSpPr>
        <p:spPr>
          <a:xfrm>
            <a:off x="5525734" y="4048474"/>
            <a:ext cx="890942" cy="46438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3076115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169146"/>
          </a:xfrm>
        </p:spPr>
        <p:txBody>
          <a:bodyPr>
            <a:normAutofit/>
          </a:bodyPr>
          <a:lstStyle/>
          <a:p>
            <a:r>
              <a:rPr lang="en-US" dirty="0"/>
              <a:t>Hadron Therapy</a:t>
            </a:r>
            <a:br>
              <a:rPr lang="en-US" dirty="0"/>
            </a:br>
            <a:r>
              <a:rPr lang="en-US" sz="2200" dirty="0" smtClean="0"/>
              <a:t>Contributions from CERN</a:t>
            </a:r>
            <a:endParaRPr lang="en-US" sz="2200" dirty="0"/>
          </a:p>
        </p:txBody>
      </p:sp>
      <p:pic>
        <p:nvPicPr>
          <p:cNvPr id="5" name="Picture 4" descr="PIMMS.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1626288"/>
            <a:ext cx="1896179" cy="1869934"/>
          </a:xfrm>
          <a:prstGeom prst="rect">
            <a:avLst/>
          </a:prstGeom>
        </p:spPr>
      </p:pic>
      <p:pic>
        <p:nvPicPr>
          <p:cNvPr id="6" name="Picture 5"/>
          <p:cNvPicPr>
            <a:picLocks noChangeAspect="1"/>
          </p:cNvPicPr>
          <p:nvPr/>
        </p:nvPicPr>
        <p:blipFill>
          <a:blip r:embed="rId4"/>
          <a:stretch>
            <a:fillRect/>
          </a:stretch>
        </p:blipFill>
        <p:spPr>
          <a:xfrm>
            <a:off x="6587762" y="2678952"/>
            <a:ext cx="1897524" cy="585813"/>
          </a:xfrm>
          <a:prstGeom prst="rect">
            <a:avLst/>
          </a:prstGeom>
        </p:spPr>
      </p:pic>
      <p:sp>
        <p:nvSpPr>
          <p:cNvPr id="7" name="Right Arrow 6"/>
          <p:cNvSpPr/>
          <p:nvPr/>
        </p:nvSpPr>
        <p:spPr>
          <a:xfrm>
            <a:off x="5485402" y="2360521"/>
            <a:ext cx="561244" cy="373396"/>
          </a:xfrm>
          <a:prstGeom prst="rightArrow">
            <a:avLst/>
          </a:prstGeom>
          <a:gradFill flip="none" rotWithShape="1">
            <a:gsLst>
              <a:gs pos="0">
                <a:schemeClr val="tx2">
                  <a:lumMod val="50000"/>
                  <a:alpha val="83000"/>
                </a:schemeClr>
              </a:gs>
              <a:gs pos="100000">
                <a:schemeClr val="tx2">
                  <a:lumMod val="75000"/>
                  <a:alpha val="39000"/>
                </a:schemeClr>
              </a:gs>
            </a:gsLst>
            <a:lin ang="0" scaled="1"/>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ight Arrow 7"/>
          <p:cNvSpPr/>
          <p:nvPr/>
        </p:nvSpPr>
        <p:spPr>
          <a:xfrm>
            <a:off x="2639418" y="2383511"/>
            <a:ext cx="561244" cy="373396"/>
          </a:xfrm>
          <a:prstGeom prst="rightArrow">
            <a:avLst/>
          </a:prstGeom>
          <a:gradFill flip="none" rotWithShape="1">
            <a:gsLst>
              <a:gs pos="0">
                <a:schemeClr val="tx2">
                  <a:lumMod val="50000"/>
                  <a:alpha val="83000"/>
                </a:schemeClr>
              </a:gs>
              <a:gs pos="100000">
                <a:schemeClr val="tx2">
                  <a:lumMod val="75000"/>
                  <a:alpha val="39000"/>
                </a:schemeClr>
              </a:gs>
            </a:gsLst>
            <a:lin ang="0" scaled="1"/>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descr="CNA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301832" y="1709075"/>
            <a:ext cx="2601397" cy="674436"/>
          </a:xfrm>
          <a:prstGeom prst="rect">
            <a:avLst/>
          </a:prstGeom>
        </p:spPr>
      </p:pic>
      <p:pic>
        <p:nvPicPr>
          <p:cNvPr id="10" name="Picture 9" descr="ter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299589" y="2278201"/>
            <a:ext cx="2080844" cy="539478"/>
          </a:xfrm>
          <a:prstGeom prst="rect">
            <a:avLst/>
          </a:prstGeom>
        </p:spPr>
      </p:pic>
      <p:sp>
        <p:nvSpPr>
          <p:cNvPr id="3" name="TextBox 2"/>
          <p:cNvSpPr txBox="1"/>
          <p:nvPr/>
        </p:nvSpPr>
        <p:spPr>
          <a:xfrm>
            <a:off x="457200" y="3771959"/>
            <a:ext cx="1896179" cy="1754327"/>
          </a:xfrm>
          <a:prstGeom prst="rect">
            <a:avLst/>
          </a:prstGeom>
          <a:noFill/>
        </p:spPr>
        <p:txBody>
          <a:bodyPr wrap="square" rtlCol="0">
            <a:spAutoFit/>
          </a:bodyPr>
          <a:lstStyle/>
          <a:p>
            <a:r>
              <a:rPr lang="en-US" dirty="0" smtClean="0"/>
              <a:t>PIMMS Proton-Ion Medical Machine Study</a:t>
            </a:r>
          </a:p>
          <a:p>
            <a:endParaRPr lang="en-US" dirty="0" smtClean="0"/>
          </a:p>
          <a:p>
            <a:r>
              <a:rPr lang="en-US" dirty="0" smtClean="0"/>
              <a:t>Coordinated by CERN </a:t>
            </a:r>
            <a:endParaRPr lang="en-US" dirty="0"/>
          </a:p>
        </p:txBody>
      </p:sp>
      <p:sp>
        <p:nvSpPr>
          <p:cNvPr id="11" name="TextBox 10"/>
          <p:cNvSpPr txBox="1"/>
          <p:nvPr/>
        </p:nvSpPr>
        <p:spPr>
          <a:xfrm>
            <a:off x="3299589" y="3771959"/>
            <a:ext cx="2080844" cy="1200329"/>
          </a:xfrm>
          <a:prstGeom prst="rect">
            <a:avLst/>
          </a:prstGeom>
          <a:noFill/>
        </p:spPr>
        <p:txBody>
          <a:bodyPr wrap="square" rtlCol="0">
            <a:spAutoFit/>
          </a:bodyPr>
          <a:lstStyle/>
          <a:p>
            <a:r>
              <a:rPr lang="en-US" dirty="0" smtClean="0"/>
              <a:t>PIMMS was then modified by the TERA foundation in Italy </a:t>
            </a:r>
          </a:p>
        </p:txBody>
      </p:sp>
      <p:sp>
        <p:nvSpPr>
          <p:cNvPr id="12" name="TextBox 11"/>
          <p:cNvSpPr txBox="1"/>
          <p:nvPr/>
        </p:nvSpPr>
        <p:spPr>
          <a:xfrm>
            <a:off x="6560057" y="3771959"/>
            <a:ext cx="2080844" cy="2585323"/>
          </a:xfrm>
          <a:prstGeom prst="rect">
            <a:avLst/>
          </a:prstGeom>
          <a:noFill/>
        </p:spPr>
        <p:txBody>
          <a:bodyPr wrap="square" rtlCol="0">
            <a:spAutoFit/>
          </a:bodyPr>
          <a:lstStyle/>
          <a:p>
            <a:r>
              <a:rPr lang="en-US" dirty="0" smtClean="0"/>
              <a:t>CNAO in Italy and </a:t>
            </a:r>
            <a:r>
              <a:rPr lang="en-US" dirty="0" err="1" smtClean="0"/>
              <a:t>MedAustron</a:t>
            </a:r>
            <a:r>
              <a:rPr lang="en-US" dirty="0" smtClean="0"/>
              <a:t> in Austria are based on the modified PIMMS and also collaborated with CERN on the accelerator development </a:t>
            </a:r>
          </a:p>
        </p:txBody>
      </p:sp>
    </p:spTree>
    <p:extLst>
      <p:ext uri="{BB962C8B-B14F-4D97-AF65-F5344CB8AC3E}">
        <p14:creationId xmlns:p14="http://schemas.microsoft.com/office/powerpoint/2010/main" val="150070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169146"/>
          </a:xfrm>
        </p:spPr>
        <p:txBody>
          <a:bodyPr>
            <a:normAutofit/>
          </a:bodyPr>
          <a:lstStyle/>
          <a:p>
            <a:r>
              <a:rPr lang="en-US" dirty="0"/>
              <a:t>Hadron Therapy</a:t>
            </a:r>
            <a:br>
              <a:rPr lang="en-US" dirty="0"/>
            </a:br>
            <a:r>
              <a:rPr lang="en-US" sz="2200" dirty="0" smtClean="0"/>
              <a:t>CNAO</a:t>
            </a:r>
            <a:endParaRPr lang="en-US" sz="2200" dirty="0"/>
          </a:p>
        </p:txBody>
      </p:sp>
      <p:pic>
        <p:nvPicPr>
          <p:cNvPr id="13" name="Picture 12"/>
          <p:cNvPicPr>
            <a:picLocks noChangeAspect="1"/>
          </p:cNvPicPr>
          <p:nvPr/>
        </p:nvPicPr>
        <p:blipFill>
          <a:blip r:embed="rId3"/>
          <a:stretch>
            <a:fillRect/>
          </a:stretch>
        </p:blipFill>
        <p:spPr>
          <a:xfrm rot="21285537">
            <a:off x="295412" y="1613161"/>
            <a:ext cx="4760208" cy="329644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descr="CNAO_accelerator.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21372293">
            <a:off x="4508437" y="2501571"/>
            <a:ext cx="4773082" cy="318205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859066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high vacuum…</a:t>
            </a:r>
            <a:endParaRPr lang="en-GB" dirty="0"/>
          </a:p>
        </p:txBody>
      </p:sp>
      <p:sp>
        <p:nvSpPr>
          <p:cNvPr id="3" name="Content Placeholder 2"/>
          <p:cNvSpPr>
            <a:spLocks noGrp="1"/>
          </p:cNvSpPr>
          <p:nvPr>
            <p:ph idx="1"/>
          </p:nvPr>
        </p:nvSpPr>
        <p:spPr/>
        <p:txBody>
          <a:bodyPr/>
          <a:lstStyle/>
          <a:p>
            <a:pPr marL="36576" indent="0" defTabSz="1300163">
              <a:buNone/>
            </a:pPr>
            <a:r>
              <a:rPr lang="en-US" sz="2800" dirty="0" smtClean="0">
                <a:solidFill>
                  <a:srgbClr val="0C377B"/>
                </a:solidFill>
                <a:ea typeface="ＭＳ Ｐゴシック"/>
                <a:cs typeface="ＭＳ Ｐゴシック"/>
              </a:rPr>
              <a:t>NEGs - Non-Evaporable Getter thin film coatings</a:t>
            </a:r>
          </a:p>
          <a:p>
            <a:endParaRPr lang="en-GB" dirty="0"/>
          </a:p>
        </p:txBody>
      </p:sp>
      <p:pic>
        <p:nvPicPr>
          <p:cNvPr id="5" name="Picture 4" descr="0310030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369784">
            <a:off x="4075828" y="2368801"/>
            <a:ext cx="5152498" cy="335734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 name="Rectangle 5"/>
          <p:cNvSpPr/>
          <p:nvPr/>
        </p:nvSpPr>
        <p:spPr>
          <a:xfrm>
            <a:off x="457200" y="2199675"/>
            <a:ext cx="3589950" cy="2246769"/>
          </a:xfrm>
          <a:prstGeom prst="rect">
            <a:avLst/>
          </a:prstGeom>
        </p:spPr>
        <p:txBody>
          <a:bodyPr wrap="square">
            <a:spAutoFit/>
          </a:bodyPr>
          <a:lstStyle/>
          <a:p>
            <a:pPr defTabSz="1300163"/>
            <a:r>
              <a:rPr lang="en-US" sz="2800" dirty="0">
                <a:ea typeface="ＭＳ Ｐゴシック"/>
                <a:cs typeface="ＭＳ Ｐゴシック"/>
              </a:rPr>
              <a:t>Technology used to create and maintain ultra-high vacuum in the accelerator vacuum chambers. </a:t>
            </a:r>
          </a:p>
        </p:txBody>
      </p:sp>
    </p:spTree>
    <p:extLst>
      <p:ext uri="{BB962C8B-B14F-4D97-AF65-F5344CB8AC3E}">
        <p14:creationId xmlns:p14="http://schemas.microsoft.com/office/powerpoint/2010/main" val="27843602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 </a:t>
            </a:r>
            <a:r>
              <a:rPr lang="en-US" dirty="0" smtClean="0"/>
              <a:t>to solar </a:t>
            </a:r>
            <a:r>
              <a:rPr lang="en-US" dirty="0"/>
              <a:t>energy collectors</a:t>
            </a:r>
            <a:endParaRPr lang="en-GB" dirty="0"/>
          </a:p>
        </p:txBody>
      </p:sp>
      <p:sp>
        <p:nvSpPr>
          <p:cNvPr id="3" name="Content Placeholder 2"/>
          <p:cNvSpPr>
            <a:spLocks noGrp="1"/>
          </p:cNvSpPr>
          <p:nvPr>
            <p:ph idx="1"/>
          </p:nvPr>
        </p:nvSpPr>
        <p:spPr>
          <a:xfrm>
            <a:off x="457200" y="1325606"/>
            <a:ext cx="8226854" cy="4667421"/>
          </a:xfrm>
        </p:spPr>
        <p:txBody>
          <a:bodyPr/>
          <a:lstStyle/>
          <a:p>
            <a:pPr marL="36576" indent="0">
              <a:buNone/>
            </a:pPr>
            <a:r>
              <a:rPr lang="en-US" sz="2400" dirty="0" smtClean="0"/>
              <a:t>The </a:t>
            </a:r>
            <a:r>
              <a:rPr lang="en-US" sz="2400" dirty="0"/>
              <a:t>innovative technology within the collectors was developed at CERN and </a:t>
            </a:r>
            <a:r>
              <a:rPr lang="en-US" sz="2400" dirty="0" smtClean="0"/>
              <a:t>commercialized </a:t>
            </a:r>
            <a:r>
              <a:rPr lang="en-US" sz="2400" dirty="0"/>
              <a:t>by the CERN spin-off company, SRB Energy.</a:t>
            </a:r>
          </a:p>
        </p:txBody>
      </p:sp>
      <p:pic>
        <p:nvPicPr>
          <p:cNvPr id="5" name="Picture 4" descr="1206129_0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2672594"/>
            <a:ext cx="4897928" cy="326883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p:cNvSpPr/>
          <p:nvPr/>
        </p:nvSpPr>
        <p:spPr>
          <a:xfrm>
            <a:off x="5622293" y="4411176"/>
            <a:ext cx="3220777" cy="1569660"/>
          </a:xfrm>
          <a:prstGeom prst="rect">
            <a:avLst/>
          </a:prstGeom>
        </p:spPr>
        <p:txBody>
          <a:bodyPr wrap="square">
            <a:spAutoFit/>
          </a:bodyPr>
          <a:lstStyle/>
          <a:p>
            <a:r>
              <a:rPr lang="en-US" sz="2400" dirty="0"/>
              <a:t>Here you can see thermal solar collector panels on the roof of Geneva </a:t>
            </a:r>
            <a:r>
              <a:rPr lang="en-US" sz="2400" dirty="0" smtClean="0"/>
              <a:t>airport </a:t>
            </a:r>
            <a:endParaRPr lang="en-US" sz="2400" dirty="0"/>
          </a:p>
        </p:txBody>
      </p:sp>
    </p:spTree>
    <p:extLst>
      <p:ext uri="{BB962C8B-B14F-4D97-AF65-F5344CB8AC3E}">
        <p14:creationId xmlns:p14="http://schemas.microsoft.com/office/powerpoint/2010/main" val="23248686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KT: one of CERN’s missions</a:t>
            </a:r>
            <a:endParaRPr lang="en-US" dirty="0"/>
          </a:p>
        </p:txBody>
      </p:sp>
      <p:sp>
        <p:nvSpPr>
          <p:cNvPr id="5" name="Content Placeholder 4"/>
          <p:cNvSpPr>
            <a:spLocks noGrp="1"/>
          </p:cNvSpPr>
          <p:nvPr>
            <p:ph idx="1"/>
          </p:nvPr>
        </p:nvSpPr>
        <p:spPr>
          <a:xfrm>
            <a:off x="457201" y="1325606"/>
            <a:ext cx="3946064" cy="4667421"/>
          </a:xfrm>
        </p:spPr>
        <p:txBody>
          <a:bodyPr>
            <a:normAutofit fontScale="92500" lnSpcReduction="20000"/>
          </a:bodyPr>
          <a:lstStyle/>
          <a:p>
            <a:pPr marL="36576" indent="0">
              <a:buNone/>
            </a:pPr>
            <a:r>
              <a:rPr lang="en-US" sz="2600" dirty="0"/>
              <a:t>Push back the frontiers of </a:t>
            </a:r>
            <a:r>
              <a:rPr lang="en-US" sz="2600" dirty="0" smtClean="0"/>
              <a:t>knowledge </a:t>
            </a:r>
            <a:r>
              <a:rPr lang="en-US" sz="2600" dirty="0"/>
              <a:t>in nuclear </a:t>
            </a:r>
            <a:r>
              <a:rPr lang="en-US" sz="2600" dirty="0" smtClean="0"/>
              <a:t>research</a:t>
            </a:r>
            <a:endParaRPr lang="en-US" sz="2600" dirty="0"/>
          </a:p>
          <a:p>
            <a:pPr marL="36576" indent="0">
              <a:buNone/>
            </a:pPr>
            <a:endParaRPr lang="en-US" sz="2600" dirty="0" smtClean="0"/>
          </a:p>
          <a:p>
            <a:pPr marL="36576" indent="0">
              <a:buNone/>
            </a:pPr>
            <a:r>
              <a:rPr lang="en-US" sz="2600" dirty="0" smtClean="0"/>
              <a:t>Develop </a:t>
            </a:r>
            <a:r>
              <a:rPr lang="en-US" sz="2600" dirty="0"/>
              <a:t>new technologies </a:t>
            </a:r>
            <a:r>
              <a:rPr lang="en-US" sz="2600" dirty="0" smtClean="0"/>
              <a:t>for </a:t>
            </a:r>
            <a:r>
              <a:rPr lang="en-US" sz="2600" dirty="0"/>
              <a:t>accelerators and </a:t>
            </a:r>
            <a:r>
              <a:rPr lang="en-US" sz="2600" dirty="0" smtClean="0"/>
              <a:t>detectors</a:t>
            </a:r>
            <a:endParaRPr lang="en-US" sz="2600" dirty="0"/>
          </a:p>
          <a:p>
            <a:pPr marL="36576" indent="0">
              <a:buNone/>
            </a:pPr>
            <a:endParaRPr lang="en-US" sz="2600" dirty="0"/>
          </a:p>
          <a:p>
            <a:pPr marL="36576" indent="0">
              <a:buNone/>
            </a:pPr>
            <a:r>
              <a:rPr lang="en-US" sz="2600" dirty="0" smtClean="0"/>
              <a:t>Train </a:t>
            </a:r>
            <a:r>
              <a:rPr lang="en-US" sz="2600" dirty="0"/>
              <a:t>scientists and </a:t>
            </a:r>
            <a:r>
              <a:rPr lang="en-US" sz="2600" dirty="0" smtClean="0"/>
              <a:t>engineers </a:t>
            </a:r>
            <a:r>
              <a:rPr lang="en-US" sz="2600" dirty="0"/>
              <a:t>of </a:t>
            </a:r>
            <a:r>
              <a:rPr lang="en-US" sz="2600" dirty="0" smtClean="0"/>
              <a:t>tomorrow</a:t>
            </a:r>
          </a:p>
          <a:p>
            <a:pPr marL="36576" indent="0">
              <a:buNone/>
            </a:pPr>
            <a:endParaRPr lang="en-US" sz="2600" dirty="0"/>
          </a:p>
          <a:p>
            <a:pPr marL="36576" indent="0">
              <a:buNone/>
            </a:pPr>
            <a:r>
              <a:rPr lang="en-US" sz="2600" dirty="0" smtClean="0"/>
              <a:t>Unite </a:t>
            </a:r>
            <a:r>
              <a:rPr lang="en-US" sz="2600" dirty="0"/>
              <a:t>people from different </a:t>
            </a:r>
            <a:r>
              <a:rPr lang="en-US" sz="2600" dirty="0" smtClean="0"/>
              <a:t>countries </a:t>
            </a:r>
            <a:r>
              <a:rPr lang="en-US" sz="2600" dirty="0"/>
              <a:t>and </a:t>
            </a:r>
            <a:r>
              <a:rPr lang="en-US" sz="2600" dirty="0" smtClean="0"/>
              <a:t>cultures in pursuing this </a:t>
            </a:r>
            <a:r>
              <a:rPr lang="en-US" sz="2600" dirty="0" err="1" smtClean="0"/>
              <a:t>endavour</a:t>
            </a:r>
            <a:endParaRPr lang="en-US" sz="2600" dirty="0"/>
          </a:p>
          <a:p>
            <a:endParaRPr lang="en-US" dirty="0"/>
          </a:p>
        </p:txBody>
      </p:sp>
      <p:sp>
        <p:nvSpPr>
          <p:cNvPr id="6" name="Isosceles Triangle 5"/>
          <p:cNvSpPr/>
          <p:nvPr/>
        </p:nvSpPr>
        <p:spPr>
          <a:xfrm>
            <a:off x="5224600" y="2053407"/>
            <a:ext cx="2912695" cy="2319590"/>
          </a:xfrm>
          <a:prstGeom prst="triangle">
            <a:avLst/>
          </a:prstGeom>
          <a:solidFill>
            <a:schemeClr val="tx2">
              <a:lumMod val="5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rot="3531516">
            <a:off x="6704877" y="2793257"/>
            <a:ext cx="1841695" cy="523220"/>
          </a:xfrm>
          <a:prstGeom prst="rect">
            <a:avLst/>
          </a:prstGeom>
          <a:noFill/>
        </p:spPr>
        <p:txBody>
          <a:bodyPr wrap="none" rtlCol="0">
            <a:spAutoFit/>
          </a:bodyPr>
          <a:lstStyle/>
          <a:p>
            <a:r>
              <a:rPr lang="en-US" sz="2800" dirty="0" smtClean="0"/>
              <a:t>Innovation</a:t>
            </a:r>
            <a:endParaRPr lang="en-US" sz="2800" dirty="0"/>
          </a:p>
        </p:txBody>
      </p:sp>
      <p:sp>
        <p:nvSpPr>
          <p:cNvPr id="8" name="TextBox 7"/>
          <p:cNvSpPr txBox="1"/>
          <p:nvPr/>
        </p:nvSpPr>
        <p:spPr>
          <a:xfrm rot="18188517">
            <a:off x="4909020" y="2680762"/>
            <a:ext cx="1781733" cy="523220"/>
          </a:xfrm>
          <a:prstGeom prst="rect">
            <a:avLst/>
          </a:prstGeom>
          <a:noFill/>
        </p:spPr>
        <p:txBody>
          <a:bodyPr wrap="none" rtlCol="0">
            <a:spAutoFit/>
          </a:bodyPr>
          <a:lstStyle/>
          <a:p>
            <a:r>
              <a:rPr lang="en-US" sz="2800" dirty="0" smtClean="0"/>
              <a:t>Education </a:t>
            </a:r>
            <a:endParaRPr lang="en-US" dirty="0"/>
          </a:p>
        </p:txBody>
      </p:sp>
      <p:sp>
        <p:nvSpPr>
          <p:cNvPr id="9" name="TextBox 8"/>
          <p:cNvSpPr txBox="1"/>
          <p:nvPr/>
        </p:nvSpPr>
        <p:spPr>
          <a:xfrm>
            <a:off x="5815098" y="4433959"/>
            <a:ext cx="1721420" cy="523220"/>
          </a:xfrm>
          <a:prstGeom prst="rect">
            <a:avLst/>
          </a:prstGeom>
          <a:noFill/>
        </p:spPr>
        <p:txBody>
          <a:bodyPr wrap="none" rtlCol="0">
            <a:spAutoFit/>
          </a:bodyPr>
          <a:lstStyle/>
          <a:p>
            <a:r>
              <a:rPr lang="en-US" sz="2800" dirty="0" smtClean="0"/>
              <a:t>Research</a:t>
            </a:r>
            <a:endParaRPr lang="en-US" dirty="0"/>
          </a:p>
        </p:txBody>
      </p:sp>
      <p:sp>
        <p:nvSpPr>
          <p:cNvPr id="10" name="TextBox 9"/>
          <p:cNvSpPr txBox="1"/>
          <p:nvPr/>
        </p:nvSpPr>
        <p:spPr>
          <a:xfrm>
            <a:off x="5871020" y="3140953"/>
            <a:ext cx="1686091" cy="984885"/>
          </a:xfrm>
          <a:prstGeom prst="rect">
            <a:avLst/>
          </a:prstGeom>
          <a:noFill/>
        </p:spPr>
        <p:txBody>
          <a:bodyPr wrap="none" rtlCol="0">
            <a:spAutoFit/>
          </a:bodyPr>
          <a:lstStyle/>
          <a:p>
            <a:r>
              <a:rPr lang="en-US" sz="4000" dirty="0" smtClean="0">
                <a:solidFill>
                  <a:schemeClr val="bg1"/>
                </a:solidFill>
              </a:rPr>
              <a:t>CERN</a:t>
            </a:r>
          </a:p>
          <a:p>
            <a:r>
              <a:rPr lang="en-US" dirty="0" smtClean="0">
                <a:solidFill>
                  <a:schemeClr val="bg1"/>
                </a:solidFill>
              </a:rPr>
              <a:t>Uniting People</a:t>
            </a:r>
            <a:endParaRPr lang="en-US" dirty="0">
              <a:solidFill>
                <a:schemeClr val="bg1"/>
              </a:solidFill>
            </a:endParaRPr>
          </a:p>
        </p:txBody>
      </p:sp>
    </p:spTree>
    <p:extLst>
      <p:ext uri="{BB962C8B-B14F-4D97-AF65-F5344CB8AC3E}">
        <p14:creationId xmlns:p14="http://schemas.microsoft.com/office/powerpoint/2010/main" val="21617741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 </a:t>
            </a:r>
            <a:r>
              <a:rPr lang="en-US" dirty="0" smtClean="0"/>
              <a:t>to solar </a:t>
            </a:r>
            <a:r>
              <a:rPr lang="en-US" dirty="0"/>
              <a:t>energy collectors</a:t>
            </a:r>
            <a:endParaRPr lang="en-GB" dirty="0"/>
          </a:p>
        </p:txBody>
      </p:sp>
      <p:sp>
        <p:nvSpPr>
          <p:cNvPr id="3" name="Content Placeholder 2"/>
          <p:cNvSpPr>
            <a:spLocks noGrp="1"/>
          </p:cNvSpPr>
          <p:nvPr>
            <p:ph idx="1"/>
          </p:nvPr>
        </p:nvSpPr>
        <p:spPr>
          <a:xfrm>
            <a:off x="457200" y="1325606"/>
            <a:ext cx="8226854" cy="4667421"/>
          </a:xfrm>
        </p:spPr>
        <p:txBody>
          <a:bodyPr/>
          <a:lstStyle/>
          <a:p>
            <a:pPr marL="36576" indent="0">
              <a:buNone/>
            </a:pPr>
            <a:r>
              <a:rPr lang="en-US" sz="2400" dirty="0"/>
              <a:t>Vacuum acts as an Excellent insulator! </a:t>
            </a:r>
          </a:p>
        </p:txBody>
      </p:sp>
      <p:pic>
        <p:nvPicPr>
          <p:cNvPr id="5" name="Picture 4" descr="1206129_0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2672594"/>
            <a:ext cx="4897928" cy="326883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2" descr="C:\Documents and Settings\cmoreno\Escritorio\Comercial\Presentacion\02_Pictures\15_snow.JPG"/>
          <p:cNvPicPr>
            <a:picLocks noChangeAspect="1" noChangeArrowheads="1"/>
          </p:cNvPicPr>
          <p:nvPr/>
        </p:nvPicPr>
        <p:blipFill>
          <a:blip r:embed="rId3" cstate="print"/>
          <a:srcRect/>
          <a:stretch>
            <a:fillRect/>
          </a:stretch>
        </p:blipFill>
        <p:spPr bwMode="auto">
          <a:xfrm rot="21273300">
            <a:off x="3645998" y="1761927"/>
            <a:ext cx="5411134" cy="404331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031660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Silicon pixel detectors (SPDs)</a:t>
            </a:r>
            <a:endParaRPr lang="en-GB" sz="4400" dirty="0"/>
          </a:p>
        </p:txBody>
      </p:sp>
      <p:sp>
        <p:nvSpPr>
          <p:cNvPr id="3" name="Content Placeholder 2"/>
          <p:cNvSpPr>
            <a:spLocks noGrp="1"/>
          </p:cNvSpPr>
          <p:nvPr>
            <p:ph idx="1"/>
          </p:nvPr>
        </p:nvSpPr>
        <p:spPr/>
        <p:txBody>
          <a:bodyPr/>
          <a:lstStyle/>
          <a:p>
            <a:pPr marL="36576" indent="0">
              <a:buNone/>
            </a:pPr>
            <a:r>
              <a:rPr lang="en-US" sz="3200" dirty="0">
                <a:solidFill>
                  <a:srgbClr val="0C377B"/>
                </a:solidFill>
              </a:rPr>
              <a:t>Hybrid silicon pixel detectors for tracking applications in High Energy Physics</a:t>
            </a:r>
            <a:endParaRPr lang="en-US" sz="3200" dirty="0">
              <a:solidFill>
                <a:srgbClr val="0C377B"/>
              </a:solidFill>
              <a:ea typeface="ＭＳ Ｐゴシック"/>
              <a:cs typeface="ＭＳ Ｐゴシック"/>
            </a:endParaRPr>
          </a:p>
          <a:p>
            <a:endParaRPr lang="en-GB" dirty="0"/>
          </a:p>
        </p:txBody>
      </p:sp>
      <p:pic>
        <p:nvPicPr>
          <p:cNvPr id="4" name="Picture 1" descr="153tracknotitle"/>
          <p:cNvPicPr>
            <a:picLocks noChangeAspect="1" noChangeArrowheads="1"/>
          </p:cNvPicPr>
          <p:nvPr/>
        </p:nvPicPr>
        <p:blipFill>
          <a:blip r:embed="rId3" cstate="print"/>
          <a:srcRect l="12100" t="29929" r="18152" b="21378"/>
          <a:stretch>
            <a:fillRect/>
          </a:stretch>
        </p:blipFill>
        <p:spPr bwMode="auto">
          <a:xfrm>
            <a:off x="144423" y="2609529"/>
            <a:ext cx="5248275" cy="3312368"/>
          </a:xfrm>
          <a:prstGeom prst="rect">
            <a:avLst/>
          </a:prstGeom>
          <a:noFill/>
          <a:ln w="9525">
            <a:noFill/>
            <a:miter lim="800000"/>
            <a:headEnd/>
            <a:tailEnd/>
          </a:ln>
        </p:spPr>
      </p:pic>
      <p:sp>
        <p:nvSpPr>
          <p:cNvPr id="5" name="Rectangle 4"/>
          <p:cNvSpPr/>
          <p:nvPr/>
        </p:nvSpPr>
        <p:spPr>
          <a:xfrm>
            <a:off x="5805751" y="3382695"/>
            <a:ext cx="2429123" cy="2031325"/>
          </a:xfrm>
          <a:prstGeom prst="rect">
            <a:avLst/>
          </a:prstGeom>
        </p:spPr>
        <p:txBody>
          <a:bodyPr wrap="square">
            <a:spAutoFit/>
          </a:bodyPr>
          <a:lstStyle/>
          <a:p>
            <a:r>
              <a:rPr lang="en-US" dirty="0"/>
              <a:t>153 high energy particle tracks flying through a telescope of half a million pixels in the WA97 experiment back in 1995</a:t>
            </a:r>
          </a:p>
        </p:txBody>
      </p:sp>
      <p:pic>
        <p:nvPicPr>
          <p:cNvPr id="6" name="Picture 1" descr="Medipix logo, click to enlarge"/>
          <p:cNvPicPr>
            <a:picLocks noChangeAspect="1" noChangeArrowheads="1"/>
          </p:cNvPicPr>
          <p:nvPr/>
        </p:nvPicPr>
        <p:blipFill>
          <a:blip r:embed="rId4"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7919892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a:stretch>
            <a:fillRect/>
          </a:stretch>
        </p:blipFill>
        <p:spPr bwMode="auto">
          <a:xfrm>
            <a:off x="1702826" y="1790195"/>
            <a:ext cx="7272808" cy="4025313"/>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err="1" smtClean="0"/>
              <a:t>Medipix</a:t>
            </a:r>
            <a:endParaRPr lang="en-US" dirty="0"/>
          </a:p>
        </p:txBody>
      </p:sp>
      <p:pic>
        <p:nvPicPr>
          <p:cNvPr id="5" name="Picture 1" descr="Medipix logo, click to enlarge"/>
          <p:cNvPicPr>
            <a:picLocks noChangeAspect="1" noChangeArrowheads="1"/>
          </p:cNvPicPr>
          <p:nvPr/>
        </p:nvPicPr>
        <p:blipFill>
          <a:blip r:embed="rId4"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406068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rotWithShape="1">
          <a:blip r:embed="rId3" cstate="print"/>
          <a:srcRect l="50000"/>
          <a:stretch/>
        </p:blipFill>
        <p:spPr bwMode="auto">
          <a:xfrm>
            <a:off x="5339230" y="1790195"/>
            <a:ext cx="3636404" cy="4025313"/>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err="1" smtClean="0"/>
              <a:t>Medipix</a:t>
            </a:r>
            <a:endParaRPr lang="en-US" dirty="0"/>
          </a:p>
        </p:txBody>
      </p:sp>
      <p:sp>
        <p:nvSpPr>
          <p:cNvPr id="5" name="Content Placeholder 6"/>
          <p:cNvSpPr>
            <a:spLocks noGrp="1"/>
          </p:cNvSpPr>
          <p:nvPr>
            <p:ph idx="1"/>
          </p:nvPr>
        </p:nvSpPr>
        <p:spPr>
          <a:xfrm>
            <a:off x="457201" y="1295400"/>
            <a:ext cx="4882029" cy="4800600"/>
          </a:xfrm>
        </p:spPr>
        <p:txBody>
          <a:bodyPr>
            <a:normAutofit fontScale="77500" lnSpcReduction="20000"/>
          </a:bodyPr>
          <a:lstStyle/>
          <a:p>
            <a:r>
              <a:rPr lang="en-US" dirty="0" smtClean="0"/>
              <a:t>A family of single photon counting integrated circuits used in Hybrid Silicon Pixel Detectors</a:t>
            </a:r>
          </a:p>
          <a:p>
            <a:endParaRPr lang="en-US" dirty="0" smtClean="0"/>
          </a:p>
          <a:p>
            <a:r>
              <a:rPr lang="en-US" dirty="0" smtClean="0"/>
              <a:t>The </a:t>
            </a:r>
            <a:r>
              <a:rPr lang="en-US" dirty="0" err="1" smtClean="0"/>
              <a:t>Medipix</a:t>
            </a:r>
            <a:r>
              <a:rPr lang="en-US" dirty="0" smtClean="0"/>
              <a:t> </a:t>
            </a:r>
            <a:r>
              <a:rPr lang="en-US" dirty="0"/>
              <a:t>collaborations (close to 20 institutes) </a:t>
            </a:r>
            <a:r>
              <a:rPr lang="en-US" dirty="0" smtClean="0"/>
              <a:t>contributed to the development and dissemination of the technology</a:t>
            </a:r>
          </a:p>
          <a:p>
            <a:endParaRPr lang="en-US" dirty="0" smtClean="0"/>
          </a:p>
          <a:p>
            <a:r>
              <a:rPr lang="en-US" dirty="0" smtClean="0"/>
              <a:t>A good example of how (fundamental) science fosters innovation which can be transferred to society… and back!</a:t>
            </a:r>
            <a:endParaRPr lang="en-US" dirty="0"/>
          </a:p>
        </p:txBody>
      </p:sp>
      <p:pic>
        <p:nvPicPr>
          <p:cNvPr id="8" name="Picture 1" descr="Medipix logo, click to enlarge"/>
          <p:cNvPicPr>
            <a:picLocks noChangeAspect="1" noChangeArrowheads="1"/>
          </p:cNvPicPr>
          <p:nvPr/>
        </p:nvPicPr>
        <p:blipFill>
          <a:blip r:embed="rId4"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9450270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 </a:t>
            </a:r>
            <a:r>
              <a:rPr lang="en-US" sz="4400" dirty="0" smtClean="0"/>
              <a:t>X-Ray</a:t>
            </a:r>
            <a:endParaRPr lang="en-GB" sz="4400" dirty="0"/>
          </a:p>
        </p:txBody>
      </p:sp>
      <p:sp>
        <p:nvSpPr>
          <p:cNvPr id="3" name="Content Placeholder 2"/>
          <p:cNvSpPr>
            <a:spLocks noGrp="1"/>
          </p:cNvSpPr>
          <p:nvPr>
            <p:ph idx="1"/>
          </p:nvPr>
        </p:nvSpPr>
        <p:spPr>
          <a:xfrm>
            <a:off x="457200" y="1325606"/>
            <a:ext cx="3770034" cy="4667421"/>
          </a:xfrm>
        </p:spPr>
        <p:txBody>
          <a:bodyPr>
            <a:normAutofit/>
          </a:bodyPr>
          <a:lstStyle/>
          <a:p>
            <a:pPr marL="36576" indent="0">
              <a:buNone/>
            </a:pPr>
            <a:r>
              <a:rPr lang="en-US" sz="2400" dirty="0"/>
              <a:t>Medical and industrial X Ray </a:t>
            </a:r>
            <a:r>
              <a:rPr lang="en-US" sz="2400" dirty="0" smtClean="0"/>
              <a:t>imaging</a:t>
            </a:r>
          </a:p>
          <a:p>
            <a:pPr marL="36576" indent="0">
              <a:buNone/>
            </a:pPr>
            <a:endParaRPr lang="en-US" sz="2400" dirty="0" smtClean="0"/>
          </a:p>
          <a:p>
            <a:pPr marL="36576" indent="0">
              <a:buNone/>
            </a:pPr>
            <a:r>
              <a:rPr lang="en-US" sz="2400" dirty="0" smtClean="0"/>
              <a:t>Picture is from </a:t>
            </a:r>
            <a:r>
              <a:rPr lang="en-US" sz="2400" dirty="0"/>
              <a:t>X-Ray Imaging </a:t>
            </a:r>
            <a:r>
              <a:rPr lang="en-US" sz="2400" dirty="0" smtClean="0"/>
              <a:t>Europe GmbH a start-up company </a:t>
            </a:r>
            <a:r>
              <a:rPr lang="en-US" sz="2400" dirty="0"/>
              <a:t>s</a:t>
            </a:r>
            <a:r>
              <a:rPr lang="en-US" sz="2400" dirty="0" smtClean="0"/>
              <a:t>elling </a:t>
            </a:r>
            <a:r>
              <a:rPr lang="en-US" sz="2400" dirty="0"/>
              <a:t>Medipix2 and </a:t>
            </a:r>
            <a:r>
              <a:rPr lang="en-US" sz="2400" dirty="0" err="1"/>
              <a:t>Timepix</a:t>
            </a:r>
            <a:r>
              <a:rPr lang="en-US" sz="2400" dirty="0"/>
              <a:t> detectors and detector </a:t>
            </a:r>
            <a:r>
              <a:rPr lang="en-US" sz="2400" dirty="0" smtClean="0"/>
              <a:t>systems</a:t>
            </a: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1" descr="Medipix logo, click to enlarge"/>
          <p:cNvPicPr>
            <a:picLocks noChangeAspect="1" noChangeArrowheads="1"/>
          </p:cNvPicPr>
          <p:nvPr/>
        </p:nvPicPr>
        <p:blipFill>
          <a:blip r:embed="rId4" cstate="print"/>
          <a:srcRect/>
          <a:stretch>
            <a:fillRect/>
          </a:stretch>
        </p:blipFill>
        <p:spPr bwMode="auto">
          <a:xfrm>
            <a:off x="8281568" y="0"/>
            <a:ext cx="890865" cy="890865"/>
          </a:xfrm>
          <a:prstGeom prst="rect">
            <a:avLst/>
          </a:prstGeom>
          <a:noFill/>
        </p:spPr>
      </p:pic>
      <p:sp>
        <p:nvSpPr>
          <p:cNvPr id="4" name="TextBox 3"/>
          <p:cNvSpPr txBox="1"/>
          <p:nvPr/>
        </p:nvSpPr>
        <p:spPr>
          <a:xfrm rot="21109183">
            <a:off x="4433119" y="5409052"/>
            <a:ext cx="1803925" cy="230832"/>
          </a:xfrm>
          <a:prstGeom prst="rect">
            <a:avLst/>
          </a:prstGeom>
          <a:noFill/>
        </p:spPr>
        <p:txBody>
          <a:bodyPr wrap="square" rtlCol="0">
            <a:spAutoFit/>
          </a:bodyPr>
          <a:lstStyle/>
          <a:p>
            <a:pPr algn="r"/>
            <a:r>
              <a:rPr lang="en-US" sz="900" dirty="0" smtClean="0"/>
              <a:t>Credit X-Ray Imaging Europe</a:t>
            </a:r>
            <a:endParaRPr lang="en-US" sz="900" dirty="0"/>
          </a:p>
        </p:txBody>
      </p:sp>
    </p:spTree>
    <p:extLst>
      <p:ext uri="{BB962C8B-B14F-4D97-AF65-F5344CB8AC3E}">
        <p14:creationId xmlns:p14="http://schemas.microsoft.com/office/powerpoint/2010/main" val="13545351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 Material analysis </a:t>
            </a:r>
            <a:endParaRPr lang="en-GB" sz="4400" dirty="0"/>
          </a:p>
        </p:txBody>
      </p:sp>
      <p:sp>
        <p:nvSpPr>
          <p:cNvPr id="3" name="Content Placeholder 2"/>
          <p:cNvSpPr>
            <a:spLocks noGrp="1"/>
          </p:cNvSpPr>
          <p:nvPr>
            <p:ph idx="1"/>
          </p:nvPr>
        </p:nvSpPr>
        <p:spPr>
          <a:xfrm>
            <a:off x="457200" y="1325606"/>
            <a:ext cx="3770034" cy="4667421"/>
          </a:xfrm>
        </p:spPr>
        <p:txBody>
          <a:bodyPr>
            <a:normAutofit/>
          </a:bodyPr>
          <a:lstStyle/>
          <a:p>
            <a:pPr marL="36576" indent="0">
              <a:buNone/>
            </a:pPr>
            <a:r>
              <a:rPr lang="en-US" sz="2400" dirty="0" err="1" smtClean="0"/>
              <a:t>PANalytical</a:t>
            </a:r>
            <a:r>
              <a:rPr lang="en-US" sz="2400" dirty="0" smtClean="0"/>
              <a:t> is a Dutch company that develops </a:t>
            </a:r>
            <a:r>
              <a:rPr lang="en-US" sz="2400" dirty="0"/>
              <a:t>and produces scientific instruments</a:t>
            </a:r>
          </a:p>
          <a:p>
            <a:pPr marL="36576" indent="0">
              <a:buNone/>
            </a:pPr>
            <a:endParaRPr lang="en-US" sz="2400" dirty="0" smtClean="0"/>
          </a:p>
          <a:p>
            <a:pPr marL="36576" indent="0">
              <a:buNone/>
            </a:pPr>
            <a:r>
              <a:rPr lang="en-US" sz="2400" dirty="0" err="1" smtClean="0"/>
              <a:t>Medipix</a:t>
            </a:r>
            <a:r>
              <a:rPr lang="en-US" sz="2400" dirty="0" smtClean="0"/>
              <a:t> </a:t>
            </a:r>
            <a:r>
              <a:rPr lang="en-US" sz="2400" dirty="0"/>
              <a:t>is used </a:t>
            </a:r>
            <a:r>
              <a:rPr lang="en-US" sz="2400" dirty="0" smtClean="0"/>
              <a:t>in their range of for x-ray </a:t>
            </a:r>
            <a:r>
              <a:rPr lang="en-US" sz="2400" dirty="0" err="1" smtClean="0"/>
              <a:t>diffractometers</a:t>
            </a: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1" descr="Medipix logo, click to enlarge"/>
          <p:cNvPicPr>
            <a:picLocks noChangeAspect="1" noChangeArrowheads="1"/>
          </p:cNvPicPr>
          <p:nvPr/>
        </p:nvPicPr>
        <p:blipFill>
          <a:blip r:embed="rId5"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31793537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Application: Radiation </a:t>
            </a:r>
            <a:r>
              <a:rPr lang="en-US" sz="4400" dirty="0" smtClean="0"/>
              <a:t>monitoring</a:t>
            </a:r>
            <a:endParaRPr lang="en-GB" sz="4400" dirty="0"/>
          </a:p>
        </p:txBody>
      </p:sp>
      <p:sp>
        <p:nvSpPr>
          <p:cNvPr id="3" name="Content Placeholder 2"/>
          <p:cNvSpPr>
            <a:spLocks noGrp="1"/>
          </p:cNvSpPr>
          <p:nvPr>
            <p:ph idx="1"/>
          </p:nvPr>
        </p:nvSpPr>
        <p:spPr>
          <a:xfrm>
            <a:off x="457200" y="1325606"/>
            <a:ext cx="3485691" cy="4667421"/>
          </a:xfrm>
        </p:spPr>
        <p:txBody>
          <a:bodyPr>
            <a:normAutofit/>
          </a:bodyPr>
          <a:lstStyle/>
          <a:p>
            <a:pPr marL="36576" indent="0">
              <a:buNone/>
            </a:pPr>
            <a:r>
              <a:rPr lang="en-US" sz="2400" dirty="0" err="1" smtClean="0"/>
              <a:t>Medipix</a:t>
            </a:r>
            <a:r>
              <a:rPr lang="en-US" sz="2400" dirty="0" smtClean="0"/>
              <a:t> is used for radiation </a:t>
            </a:r>
            <a:r>
              <a:rPr lang="en-US" sz="2400" dirty="0"/>
              <a:t>monitoring in </a:t>
            </a:r>
            <a:r>
              <a:rPr lang="en-US" sz="2400" dirty="0" smtClean="0"/>
              <a:t>space and other types background </a:t>
            </a:r>
            <a:r>
              <a:rPr lang="en-US" sz="2400" dirty="0"/>
              <a:t>radiation monitoring and </a:t>
            </a:r>
            <a:r>
              <a:rPr lang="en-US" sz="2400" dirty="0" err="1"/>
              <a:t>dosimetry</a:t>
            </a:r>
            <a:endParaRPr lang="en-US" sz="2400" dirty="0"/>
          </a:p>
          <a:p>
            <a:pPr marL="36576" indent="0">
              <a:buNone/>
            </a:pP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1" descr="Medipix logo, click to enlarge"/>
          <p:cNvPicPr>
            <a:picLocks noChangeAspect="1" noChangeArrowheads="1"/>
          </p:cNvPicPr>
          <p:nvPr/>
        </p:nvPicPr>
        <p:blipFill>
          <a:blip r:embed="rId6"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7541124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a:t>
            </a:r>
            <a:r>
              <a:rPr lang="en-US" sz="4400" dirty="0" smtClean="0"/>
              <a:t>: Research</a:t>
            </a:r>
            <a:endParaRPr lang="en-GB" sz="4400" dirty="0"/>
          </a:p>
        </p:txBody>
      </p:sp>
      <p:sp>
        <p:nvSpPr>
          <p:cNvPr id="3" name="Content Placeholder 2"/>
          <p:cNvSpPr>
            <a:spLocks noGrp="1"/>
          </p:cNvSpPr>
          <p:nvPr>
            <p:ph idx="1"/>
          </p:nvPr>
        </p:nvSpPr>
        <p:spPr>
          <a:xfrm>
            <a:off x="457200" y="1325606"/>
            <a:ext cx="3722643" cy="4667421"/>
          </a:xfrm>
        </p:spPr>
        <p:txBody>
          <a:bodyPr>
            <a:normAutofit/>
          </a:bodyPr>
          <a:lstStyle/>
          <a:p>
            <a:pPr marL="36576" indent="0">
              <a:buNone/>
            </a:pPr>
            <a:r>
              <a:rPr lang="en-US" sz="2400" dirty="0"/>
              <a:t>Research </a:t>
            </a:r>
            <a:r>
              <a:rPr lang="en-US" sz="2400" dirty="0" smtClean="0"/>
              <a:t>applications: </a:t>
            </a:r>
          </a:p>
          <a:p>
            <a:r>
              <a:rPr lang="en-US" sz="2400" dirty="0"/>
              <a:t>S</a:t>
            </a:r>
            <a:r>
              <a:rPr lang="en-US" sz="2400" dirty="0" smtClean="0"/>
              <a:t>ynchrotron radiation</a:t>
            </a:r>
          </a:p>
          <a:p>
            <a:r>
              <a:rPr lang="en-US" sz="2400" dirty="0"/>
              <a:t>E</a:t>
            </a:r>
            <a:r>
              <a:rPr lang="en-US" sz="2400" dirty="0" smtClean="0"/>
              <a:t>lectron microscopy </a:t>
            </a:r>
          </a:p>
          <a:p>
            <a:r>
              <a:rPr lang="en-US" sz="2400" dirty="0"/>
              <a:t>D</a:t>
            </a:r>
            <a:r>
              <a:rPr lang="en-US" sz="2400" dirty="0" smtClean="0"/>
              <a:t>etection </a:t>
            </a:r>
            <a:r>
              <a:rPr lang="en-US" sz="2400" dirty="0"/>
              <a:t>of low energy </a:t>
            </a:r>
            <a:r>
              <a:rPr lang="en-US" sz="2400" dirty="0" smtClean="0"/>
              <a:t>particles </a:t>
            </a:r>
          </a:p>
          <a:p>
            <a:r>
              <a:rPr lang="en-US" sz="2400" dirty="0"/>
              <a:t>A</a:t>
            </a:r>
            <a:r>
              <a:rPr lang="en-US" sz="2400" dirty="0" smtClean="0"/>
              <a:t>daptive optics</a:t>
            </a:r>
          </a:p>
          <a:p>
            <a:r>
              <a:rPr lang="en-US" sz="2400" dirty="0"/>
              <a:t>N</a:t>
            </a:r>
            <a:r>
              <a:rPr lang="en-US" sz="2400" dirty="0" smtClean="0"/>
              <a:t>eutron imaging</a:t>
            </a:r>
          </a:p>
          <a:p>
            <a:r>
              <a:rPr lang="en-US" sz="2400" dirty="0"/>
              <a:t>a</a:t>
            </a:r>
            <a:r>
              <a:rPr lang="en-US" sz="2400" dirty="0" smtClean="0"/>
              <a:t>nd more</a:t>
            </a:r>
            <a:endParaRPr lang="en-US" sz="2400" dirty="0"/>
          </a:p>
          <a:p>
            <a:pPr marL="36576" indent="0">
              <a:buNone/>
            </a:pP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a:stretch>
            <a:fillRect/>
          </a:stretch>
        </p:blipFill>
        <p:spPr>
          <a:xfrm>
            <a:off x="4410228" y="1865370"/>
            <a:ext cx="4733772" cy="357265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 descr="Medipix logo, click to enlarge"/>
          <p:cNvPicPr>
            <a:picLocks noChangeAspect="1" noChangeArrowheads="1"/>
          </p:cNvPicPr>
          <p:nvPr/>
        </p:nvPicPr>
        <p:blipFill>
          <a:blip r:embed="rId7"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3399459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a:t>
            </a:r>
            <a:r>
              <a:rPr lang="en-US" sz="4400" dirty="0" smtClean="0"/>
              <a:t>: Education</a:t>
            </a:r>
            <a:endParaRPr lang="en-GB" sz="4400" dirty="0"/>
          </a:p>
        </p:txBody>
      </p:sp>
      <p:sp>
        <p:nvSpPr>
          <p:cNvPr id="3" name="Content Placeholder 2"/>
          <p:cNvSpPr>
            <a:spLocks noGrp="1"/>
          </p:cNvSpPr>
          <p:nvPr>
            <p:ph idx="1"/>
          </p:nvPr>
        </p:nvSpPr>
        <p:spPr>
          <a:xfrm>
            <a:off x="457200" y="1325606"/>
            <a:ext cx="3722643" cy="4667421"/>
          </a:xfrm>
        </p:spPr>
        <p:txBody>
          <a:bodyPr>
            <a:normAutofit/>
          </a:bodyPr>
          <a:lstStyle/>
          <a:p>
            <a:pPr marL="36576" indent="0">
              <a:buNone/>
            </a:pPr>
            <a:r>
              <a:rPr lang="en-GB" sz="2400" dirty="0" err="1" smtClean="0"/>
              <a:t>Medipix</a:t>
            </a:r>
            <a:r>
              <a:rPr lang="en-GB" sz="2400" dirty="0" smtClean="0"/>
              <a:t> </a:t>
            </a:r>
            <a:r>
              <a:rPr lang="en-GB" sz="2400" dirty="0"/>
              <a:t>2 technology </a:t>
            </a:r>
            <a:r>
              <a:rPr lang="en-GB" sz="2400" dirty="0" smtClean="0"/>
              <a:t>used in an </a:t>
            </a:r>
            <a:r>
              <a:rPr lang="en-GB" sz="2400" dirty="0"/>
              <a:t>educational </a:t>
            </a:r>
            <a:r>
              <a:rPr lang="en-GB" sz="2400" dirty="0" smtClean="0"/>
              <a:t>toolkit</a:t>
            </a:r>
          </a:p>
          <a:p>
            <a:pPr marL="36576" indent="0">
              <a:buNone/>
            </a:pPr>
            <a:endParaRPr lang="en-GB" sz="2400" dirty="0"/>
          </a:p>
          <a:p>
            <a:pPr marL="36576" indent="0">
              <a:buNone/>
            </a:pPr>
            <a:r>
              <a:rPr lang="en-GB" sz="2400" dirty="0"/>
              <a:t>A</a:t>
            </a:r>
            <a:r>
              <a:rPr lang="en-GB" sz="2400" dirty="0" smtClean="0"/>
              <a:t>llows </a:t>
            </a:r>
            <a:r>
              <a:rPr lang="en-GB" sz="2400" dirty="0"/>
              <a:t>students to use a </a:t>
            </a:r>
            <a:r>
              <a:rPr lang="en-GB" sz="2400" dirty="0" err="1"/>
              <a:t>Timepix</a:t>
            </a:r>
            <a:r>
              <a:rPr lang="en-GB" sz="2400" dirty="0"/>
              <a:t> chip in the lab to visualise radiation </a:t>
            </a:r>
          </a:p>
          <a:p>
            <a:pPr marL="36576" indent="0">
              <a:buNone/>
            </a:pPr>
            <a:endParaRPr lang="en-GB" sz="2400" dirty="0"/>
          </a:p>
          <a:p>
            <a:pPr marL="36576" indent="0">
              <a:buNone/>
            </a:pPr>
            <a:r>
              <a:rPr lang="en-GB" sz="2400" dirty="0" smtClean="0"/>
              <a:t>CERN </a:t>
            </a:r>
            <a:r>
              <a:rPr lang="en-GB" sz="2400" dirty="0"/>
              <a:t>has recently adopted this toolkit as part of its new </a:t>
            </a:r>
            <a:r>
              <a:rPr lang="en-GB" sz="2400" dirty="0" err="1"/>
              <a:t>SchoolLab</a:t>
            </a:r>
            <a:endParaRPr lang="en-GB" sz="2400" dirty="0"/>
          </a:p>
          <a:p>
            <a:pPr marL="36576" indent="0">
              <a:buNone/>
            </a:pPr>
            <a:endParaRPr lang="en-US" sz="2400" dirty="0"/>
          </a:p>
          <a:p>
            <a:pPr marL="36576" indent="0">
              <a:buNone/>
            </a:pP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a:stretch>
            <a:fillRect/>
          </a:stretch>
        </p:blipFill>
        <p:spPr>
          <a:xfrm>
            <a:off x="4410228" y="1865370"/>
            <a:ext cx="4733772" cy="357265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p:cNvPicPr>
            <a:picLocks noChangeAspect="1"/>
          </p:cNvPicPr>
          <p:nvPr/>
        </p:nvPicPr>
        <p:blipFill>
          <a:blip r:embed="rId7"/>
          <a:stretch>
            <a:fillRect/>
          </a:stretch>
        </p:blipFill>
        <p:spPr>
          <a:xfrm>
            <a:off x="4305969" y="2245597"/>
            <a:ext cx="5487575" cy="366291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 descr="Medipix logo, click to enlarge"/>
          <p:cNvPicPr>
            <a:picLocks noChangeAspect="1" noChangeArrowheads="1"/>
          </p:cNvPicPr>
          <p:nvPr/>
        </p:nvPicPr>
        <p:blipFill>
          <a:blip r:embed="rId8"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6205091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 Medical Imaging</a:t>
            </a:r>
            <a:endParaRPr lang="en-GB" sz="4400" dirty="0"/>
          </a:p>
        </p:txBody>
      </p:sp>
      <p:sp>
        <p:nvSpPr>
          <p:cNvPr id="3" name="Content Placeholder 2"/>
          <p:cNvSpPr>
            <a:spLocks noGrp="1"/>
          </p:cNvSpPr>
          <p:nvPr>
            <p:ph idx="1"/>
          </p:nvPr>
        </p:nvSpPr>
        <p:spPr>
          <a:xfrm>
            <a:off x="457200" y="1325606"/>
            <a:ext cx="3722643" cy="4667421"/>
          </a:xfrm>
        </p:spPr>
        <p:txBody>
          <a:bodyPr>
            <a:normAutofit/>
          </a:bodyPr>
          <a:lstStyle/>
          <a:p>
            <a:r>
              <a:rPr lang="en-US" sz="2400" dirty="0" smtClean="0"/>
              <a:t>Computed Tomography</a:t>
            </a:r>
            <a:r>
              <a:rPr lang="en-US" sz="2400" dirty="0"/>
              <a:t> </a:t>
            </a:r>
            <a:r>
              <a:rPr lang="en-US" sz="2400" dirty="0" smtClean="0"/>
              <a:t>(CT)</a:t>
            </a:r>
          </a:p>
          <a:p>
            <a:r>
              <a:rPr lang="en-US" sz="2400" dirty="0"/>
              <a:t>R</a:t>
            </a:r>
            <a:r>
              <a:rPr lang="en-US" sz="2400" dirty="0" smtClean="0"/>
              <a:t>adiography</a:t>
            </a:r>
            <a:r>
              <a:rPr lang="en-US" sz="2400" dirty="0"/>
              <a:t>, </a:t>
            </a:r>
            <a:endParaRPr lang="en-US" sz="2400" dirty="0" smtClean="0"/>
          </a:p>
          <a:p>
            <a:r>
              <a:rPr lang="en-US" sz="2400" dirty="0"/>
              <a:t>M</a:t>
            </a:r>
            <a:r>
              <a:rPr lang="en-US" sz="2400" dirty="0" smtClean="0"/>
              <a:t>ammography</a:t>
            </a:r>
            <a:r>
              <a:rPr lang="en-US" sz="2400" dirty="0"/>
              <a:t>, </a:t>
            </a:r>
            <a:endParaRPr lang="en-US" sz="2400" dirty="0" smtClean="0"/>
          </a:p>
          <a:p>
            <a:r>
              <a:rPr lang="en-US" sz="2400" dirty="0" smtClean="0"/>
              <a:t>SPECT</a:t>
            </a:r>
            <a:r>
              <a:rPr lang="en-US" sz="2400" dirty="0"/>
              <a:t>, </a:t>
            </a:r>
            <a:endParaRPr lang="en-US" sz="2400" dirty="0" smtClean="0"/>
          </a:p>
          <a:p>
            <a:r>
              <a:rPr lang="en-US" sz="2400" dirty="0"/>
              <a:t>D</a:t>
            </a:r>
            <a:r>
              <a:rPr lang="en-US" sz="2400" dirty="0" smtClean="0"/>
              <a:t>ental </a:t>
            </a:r>
            <a:r>
              <a:rPr lang="en-US" sz="2400" dirty="0"/>
              <a:t>radiography, </a:t>
            </a:r>
            <a:endParaRPr lang="en-US" sz="2400" dirty="0" smtClean="0"/>
          </a:p>
          <a:p>
            <a:r>
              <a:rPr lang="en-US" sz="2400" dirty="0"/>
              <a:t>A</a:t>
            </a:r>
            <a:r>
              <a:rPr lang="en-US" sz="2400" dirty="0" smtClean="0"/>
              <a:t>ngiography</a:t>
            </a:r>
            <a:r>
              <a:rPr lang="en-US" sz="2400" dirty="0"/>
              <a:t>, </a:t>
            </a:r>
            <a:endParaRPr lang="en-US" sz="2400" dirty="0" smtClean="0"/>
          </a:p>
          <a:p>
            <a:r>
              <a:rPr lang="en-US" sz="2400" dirty="0" smtClean="0"/>
              <a:t>PET</a:t>
            </a:r>
            <a:endParaRPr lang="en-US" sz="2400" dirty="0"/>
          </a:p>
          <a:p>
            <a:r>
              <a:rPr lang="en-US" sz="2400" dirty="0" smtClean="0"/>
              <a:t>and more</a:t>
            </a:r>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a:stretch>
            <a:fillRect/>
          </a:stretch>
        </p:blipFill>
        <p:spPr>
          <a:xfrm>
            <a:off x="4410228" y="1865370"/>
            <a:ext cx="4733772" cy="357265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p:cNvPicPr>
            <a:picLocks noChangeAspect="1"/>
          </p:cNvPicPr>
          <p:nvPr/>
        </p:nvPicPr>
        <p:blipFill>
          <a:blip r:embed="rId7"/>
          <a:stretch>
            <a:fillRect/>
          </a:stretch>
        </p:blipFill>
        <p:spPr>
          <a:xfrm>
            <a:off x="4305969" y="2245597"/>
            <a:ext cx="5487575" cy="366291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5" descr="http://www.neurology.org/content/vol63/issue8/images/large/39FF2.jpe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rot="307006">
            <a:off x="4902050" y="1865370"/>
            <a:ext cx="3499564" cy="337632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3" name="Picture 1" descr="Medipix logo, click to enlarge"/>
          <p:cNvPicPr>
            <a:picLocks noChangeAspect="1" noChangeArrowheads="1"/>
          </p:cNvPicPr>
          <p:nvPr/>
        </p:nvPicPr>
        <p:blipFill>
          <a:blip r:embed="rId9"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4204209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696" b="3198"/>
          <a:stretch/>
        </p:blipFill>
        <p:spPr>
          <a:xfrm>
            <a:off x="3848857" y="-288636"/>
            <a:ext cx="6624850" cy="6638636"/>
          </a:xfrm>
          <a:prstGeom prst="rect">
            <a:avLst/>
          </a:prstGeom>
        </p:spPr>
      </p:pic>
      <p:sp>
        <p:nvSpPr>
          <p:cNvPr id="7" name="Rectangle 6"/>
          <p:cNvSpPr/>
          <p:nvPr/>
        </p:nvSpPr>
        <p:spPr>
          <a:xfrm>
            <a:off x="3956945" y="136452"/>
            <a:ext cx="1281257" cy="95944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8" name="Title 7"/>
          <p:cNvSpPr>
            <a:spLocks noGrp="1"/>
          </p:cNvSpPr>
          <p:nvPr>
            <p:ph type="title"/>
          </p:nvPr>
        </p:nvSpPr>
        <p:spPr/>
        <p:txBody>
          <a:bodyPr>
            <a:normAutofit/>
          </a:bodyPr>
          <a:lstStyle/>
          <a:p>
            <a:r>
              <a:rPr lang="en-US" sz="4000" dirty="0" smtClean="0"/>
              <a:t>Knowledge Transfer Aims</a:t>
            </a:r>
            <a:endParaRPr lang="en-GB" sz="4000" dirty="0"/>
          </a:p>
        </p:txBody>
      </p:sp>
      <p:sp>
        <p:nvSpPr>
          <p:cNvPr id="9" name="Content Placeholder 8"/>
          <p:cNvSpPr>
            <a:spLocks noGrp="1"/>
          </p:cNvSpPr>
          <p:nvPr>
            <p:ph idx="1"/>
          </p:nvPr>
        </p:nvSpPr>
        <p:spPr>
          <a:xfrm>
            <a:off x="457201" y="1325606"/>
            <a:ext cx="3992792" cy="4667421"/>
          </a:xfrm>
        </p:spPr>
        <p:txBody>
          <a:bodyPr>
            <a:normAutofit fontScale="92500"/>
          </a:bodyPr>
          <a:lstStyle/>
          <a:p>
            <a:pPr marL="36576" indent="0">
              <a:buNone/>
            </a:pPr>
            <a:r>
              <a:rPr lang="en-US" dirty="0" smtClean="0"/>
              <a:t>Maximizing </a:t>
            </a:r>
            <a:r>
              <a:rPr lang="en-US" dirty="0"/>
              <a:t>the technological and knowledge return to the Member States </a:t>
            </a:r>
            <a:r>
              <a:rPr lang="en-US" dirty="0" smtClean="0"/>
              <a:t>industry and society in general</a:t>
            </a:r>
          </a:p>
          <a:p>
            <a:pPr marL="36576" indent="0">
              <a:buNone/>
            </a:pPr>
            <a:endParaRPr lang="en-US" dirty="0"/>
          </a:p>
          <a:p>
            <a:pPr marL="36576" indent="0">
              <a:buNone/>
            </a:pPr>
            <a:r>
              <a:rPr lang="en-US" dirty="0" smtClean="0"/>
              <a:t>Promoting </a:t>
            </a:r>
            <a:r>
              <a:rPr lang="en-US" dirty="0"/>
              <a:t>CERN’s image as a center of excellence for technology</a:t>
            </a:r>
          </a:p>
          <a:p>
            <a:endParaRPr lang="en-GB" dirty="0"/>
          </a:p>
        </p:txBody>
      </p:sp>
      <p:sp>
        <p:nvSpPr>
          <p:cNvPr id="3" name="Rectangle 2"/>
          <p:cNvSpPr/>
          <p:nvPr/>
        </p:nvSpPr>
        <p:spPr>
          <a:xfrm>
            <a:off x="4212832" y="6268005"/>
            <a:ext cx="511773" cy="139008"/>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6" name="Rectangle 5"/>
          <p:cNvSpPr/>
          <p:nvPr/>
        </p:nvSpPr>
        <p:spPr>
          <a:xfrm>
            <a:off x="5238202" y="6280495"/>
            <a:ext cx="1857549" cy="196021"/>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4842995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a:t>CERN Open Hardware </a:t>
            </a:r>
            <a:r>
              <a:rPr lang="en-US" sz="4800" dirty="0" err="1" smtClean="0"/>
              <a:t>licence</a:t>
            </a:r>
            <a:endParaRPr lang="en-GB" dirty="0"/>
          </a:p>
        </p:txBody>
      </p:sp>
      <p:sp>
        <p:nvSpPr>
          <p:cNvPr id="3" name="Content Placeholder 2"/>
          <p:cNvSpPr>
            <a:spLocks noGrp="1"/>
          </p:cNvSpPr>
          <p:nvPr>
            <p:ph idx="1"/>
          </p:nvPr>
        </p:nvSpPr>
        <p:spPr>
          <a:xfrm>
            <a:off x="457200" y="1325606"/>
            <a:ext cx="4202264" cy="4667421"/>
          </a:xfrm>
        </p:spPr>
        <p:txBody>
          <a:bodyPr/>
          <a:lstStyle/>
          <a:p>
            <a:pPr marL="36576" indent="0">
              <a:buNone/>
            </a:pPr>
            <a:r>
              <a:rPr lang="en-US" dirty="0"/>
              <a:t>A legal framework to facilitate knowledge exchange across the electronic design community.</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22147" y="1994966"/>
            <a:ext cx="2716013" cy="32177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72674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Open </a:t>
            </a:r>
            <a:r>
              <a:rPr lang="en-US" sz="3600" dirty="0"/>
              <a:t>Hardware </a:t>
            </a:r>
            <a:r>
              <a:rPr lang="en-US" sz="3600" dirty="0" smtClean="0"/>
              <a:t>Repository – </a:t>
            </a:r>
            <a:r>
              <a:rPr lang="en-US" sz="3600" dirty="0" err="1" smtClean="0"/>
              <a:t>ohwr.org</a:t>
            </a:r>
            <a:r>
              <a:rPr lang="en-US" sz="3600" dirty="0" smtClean="0"/>
              <a:t> </a:t>
            </a:r>
            <a:endParaRPr lang="en-GB" sz="3600" dirty="0"/>
          </a:p>
        </p:txBody>
      </p:sp>
      <p:sp>
        <p:nvSpPr>
          <p:cNvPr id="8" name="Content Placeholder 7"/>
          <p:cNvSpPr>
            <a:spLocks noGrp="1"/>
          </p:cNvSpPr>
          <p:nvPr>
            <p:ph idx="1"/>
          </p:nvPr>
        </p:nvSpPr>
        <p:spPr/>
        <p:txBody>
          <a:bodyPr/>
          <a:lstStyle/>
          <a:p>
            <a:endParaRPr lang="en-US"/>
          </a:p>
        </p:txBody>
      </p:sp>
      <p:pic>
        <p:nvPicPr>
          <p:cNvPr id="7" name="Picture 6" descr="Screen Shot 2014-08-18 at 16.17.23.png"/>
          <p:cNvPicPr>
            <a:picLocks noChangeAspect="1"/>
          </p:cNvPicPr>
          <p:nvPr/>
        </p:nvPicPr>
        <p:blipFill rotWithShape="1">
          <a:blip r:embed="rId3" cstate="email">
            <a:extLst>
              <a:ext uri="{28A0092B-C50C-407E-A947-70E740481C1C}">
                <a14:useLocalDpi xmlns:a14="http://schemas.microsoft.com/office/drawing/2010/main" val="0"/>
              </a:ext>
            </a:extLst>
          </a:blip>
          <a:srcRect t="2233" b="6584"/>
          <a:stretch/>
        </p:blipFill>
        <p:spPr>
          <a:xfrm>
            <a:off x="457200" y="1304615"/>
            <a:ext cx="8226854" cy="4688412"/>
          </a:xfrm>
          <a:prstGeom prst="rect">
            <a:avLst/>
          </a:prstGeom>
        </p:spPr>
      </p:pic>
    </p:spTree>
    <p:extLst>
      <p:ext uri="{BB962C8B-B14F-4D97-AF65-F5344CB8AC3E}">
        <p14:creationId xmlns:p14="http://schemas.microsoft.com/office/powerpoint/2010/main" val="10022131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Open Source Software</a:t>
            </a:r>
            <a:endParaRPr lang="en-GB" dirty="0"/>
          </a:p>
        </p:txBody>
      </p:sp>
      <p:sp>
        <p:nvSpPr>
          <p:cNvPr id="3" name="Content Placeholder 2"/>
          <p:cNvSpPr>
            <a:spLocks noGrp="1"/>
          </p:cNvSpPr>
          <p:nvPr>
            <p:ph idx="1"/>
          </p:nvPr>
        </p:nvSpPr>
        <p:spPr>
          <a:xfrm>
            <a:off x="457200" y="1325606"/>
            <a:ext cx="4202264" cy="4667421"/>
          </a:xfrm>
        </p:spPr>
        <p:txBody>
          <a:bodyPr/>
          <a:lstStyle/>
          <a:p>
            <a:pPr marL="36576" indent="0">
              <a:buNone/>
            </a:pPr>
            <a:r>
              <a:rPr lang="en-US" dirty="0"/>
              <a:t>S</a:t>
            </a:r>
            <a:r>
              <a:rPr lang="en-US" dirty="0" smtClean="0"/>
              <a:t>oftware developed at CERN is often released as open source</a:t>
            </a:r>
          </a:p>
          <a:p>
            <a:pPr marL="36576" indent="0">
              <a:buNone/>
            </a:pPr>
            <a:endParaRPr lang="en-US" dirty="0" smtClean="0"/>
          </a:p>
          <a:p>
            <a:pPr marL="36576" indent="0">
              <a:buNone/>
            </a:pPr>
            <a:r>
              <a:rPr lang="en-US" dirty="0" smtClean="0"/>
              <a:t>Some examples of the use of CERN’s open source software are:</a:t>
            </a:r>
            <a:endParaRPr lang="en-US" dirty="0"/>
          </a:p>
        </p:txBody>
      </p:sp>
      <p:pic>
        <p:nvPicPr>
          <p:cNvPr id="5" name="Picture 4"/>
          <p:cNvPicPr>
            <a:picLocks noChangeAspect="1"/>
          </p:cNvPicPr>
          <p:nvPr/>
        </p:nvPicPr>
        <p:blipFill>
          <a:blip r:embed="rId3"/>
          <a:stretch>
            <a:fillRect/>
          </a:stretch>
        </p:blipFill>
        <p:spPr>
          <a:xfrm rot="21277398">
            <a:off x="4888865" y="1923889"/>
            <a:ext cx="4733507" cy="335714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423162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OSS example</a:t>
            </a:r>
            <a:endParaRPr lang="en-GB" dirty="0"/>
          </a:p>
        </p:txBody>
      </p:sp>
      <p:sp>
        <p:nvSpPr>
          <p:cNvPr id="3" name="Content Placeholder 2"/>
          <p:cNvSpPr>
            <a:spLocks noGrp="1"/>
          </p:cNvSpPr>
          <p:nvPr>
            <p:ph idx="1"/>
          </p:nvPr>
        </p:nvSpPr>
        <p:spPr>
          <a:xfrm>
            <a:off x="457200" y="1325606"/>
            <a:ext cx="4202264" cy="4667421"/>
          </a:xfrm>
        </p:spPr>
        <p:txBody>
          <a:bodyPr>
            <a:normAutofit fontScale="77500" lnSpcReduction="20000"/>
          </a:bodyPr>
          <a:lstStyle/>
          <a:p>
            <a:pPr marL="36576" indent="0">
              <a:buNone/>
            </a:pPr>
            <a:r>
              <a:rPr lang="en-US" sz="4600" dirty="0" smtClean="0"/>
              <a:t>ROOT</a:t>
            </a:r>
          </a:p>
          <a:p>
            <a:pPr marL="36576" indent="0">
              <a:buNone/>
            </a:pPr>
            <a:endParaRPr lang="en-GB" dirty="0" smtClean="0"/>
          </a:p>
          <a:p>
            <a:pPr marL="36576" indent="0">
              <a:buNone/>
            </a:pPr>
            <a:r>
              <a:rPr lang="en-GB" dirty="0" smtClean="0"/>
              <a:t>Powerful </a:t>
            </a:r>
            <a:r>
              <a:rPr lang="en-GB" dirty="0"/>
              <a:t>tool </a:t>
            </a:r>
            <a:r>
              <a:rPr lang="en-GB" dirty="0" smtClean="0"/>
              <a:t>developed for handling </a:t>
            </a:r>
            <a:r>
              <a:rPr lang="en-GB" dirty="0"/>
              <a:t>b</a:t>
            </a:r>
            <a:r>
              <a:rPr lang="en-GB" dirty="0" smtClean="0"/>
              <a:t>ig </a:t>
            </a:r>
            <a:r>
              <a:rPr lang="en-GB" dirty="0"/>
              <a:t>data </a:t>
            </a:r>
            <a:r>
              <a:rPr lang="en-GB" dirty="0" smtClean="0"/>
              <a:t>in the CERN experiments</a:t>
            </a:r>
          </a:p>
          <a:p>
            <a:pPr marL="36576" indent="0">
              <a:buNone/>
            </a:pPr>
            <a:endParaRPr lang="en-GB" dirty="0" smtClean="0"/>
          </a:p>
          <a:p>
            <a:pPr marL="36576" indent="0">
              <a:buNone/>
            </a:pPr>
            <a:r>
              <a:rPr lang="en-GB" dirty="0"/>
              <a:t>W</a:t>
            </a:r>
            <a:r>
              <a:rPr lang="en-GB" dirty="0" smtClean="0"/>
              <a:t>idely adopted by the physics community and has found other applications such as:</a:t>
            </a:r>
          </a:p>
          <a:p>
            <a:r>
              <a:rPr lang="en-GB" dirty="0" smtClean="0"/>
              <a:t>Finance </a:t>
            </a:r>
          </a:p>
          <a:p>
            <a:r>
              <a:rPr lang="en-GB" dirty="0" smtClean="0"/>
              <a:t>Aerospace</a:t>
            </a:r>
          </a:p>
          <a:p>
            <a:r>
              <a:rPr lang="en-GB" dirty="0" smtClean="0"/>
              <a:t>Telecom </a:t>
            </a:r>
          </a:p>
          <a:p>
            <a:r>
              <a:rPr lang="en-GB" dirty="0" smtClean="0"/>
              <a:t>Automobile and more </a:t>
            </a:r>
          </a:p>
          <a:p>
            <a:endParaRPr lang="en-GB" dirty="0" smtClean="0"/>
          </a:p>
          <a:p>
            <a:pPr marL="36576" indent="0">
              <a:buNone/>
            </a:pPr>
            <a:endParaRPr lang="en-GB" dirty="0" smtClean="0"/>
          </a:p>
        </p:txBody>
      </p:sp>
      <p:pic>
        <p:nvPicPr>
          <p:cNvPr id="5" name="Picture 4"/>
          <p:cNvPicPr>
            <a:picLocks noChangeAspect="1"/>
          </p:cNvPicPr>
          <p:nvPr/>
        </p:nvPicPr>
        <p:blipFill>
          <a:blip r:embed="rId3"/>
          <a:stretch>
            <a:fillRect/>
          </a:stretch>
        </p:blipFill>
        <p:spPr>
          <a:xfrm rot="21277398">
            <a:off x="4888865" y="1923889"/>
            <a:ext cx="4733507" cy="335714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stretch>
            <a:fillRect/>
          </a:stretch>
        </p:blipFill>
        <p:spPr>
          <a:xfrm>
            <a:off x="5017804" y="1452105"/>
            <a:ext cx="4126196" cy="404331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71393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OSS example</a:t>
            </a:r>
            <a:endParaRPr lang="en-GB" dirty="0"/>
          </a:p>
        </p:txBody>
      </p:sp>
      <p:sp>
        <p:nvSpPr>
          <p:cNvPr id="3" name="Content Placeholder 2"/>
          <p:cNvSpPr>
            <a:spLocks noGrp="1"/>
          </p:cNvSpPr>
          <p:nvPr>
            <p:ph idx="1"/>
          </p:nvPr>
        </p:nvSpPr>
        <p:spPr>
          <a:xfrm>
            <a:off x="457200" y="1325606"/>
            <a:ext cx="4202264" cy="4667421"/>
          </a:xfrm>
        </p:spPr>
        <p:txBody>
          <a:bodyPr>
            <a:normAutofit fontScale="85000" lnSpcReduction="20000"/>
          </a:bodyPr>
          <a:lstStyle/>
          <a:p>
            <a:pPr marL="36576" indent="0">
              <a:buNone/>
            </a:pPr>
            <a:r>
              <a:rPr lang="en-US" sz="4600" dirty="0" err="1" smtClean="0"/>
              <a:t>Invenio</a:t>
            </a:r>
            <a:endParaRPr lang="en-US" sz="4600" dirty="0" smtClean="0"/>
          </a:p>
          <a:p>
            <a:pPr marL="36576" indent="0">
              <a:buNone/>
            </a:pPr>
            <a:endParaRPr lang="en-GB" dirty="0" smtClean="0"/>
          </a:p>
          <a:p>
            <a:pPr marL="36576" indent="0">
              <a:buNone/>
            </a:pPr>
            <a:r>
              <a:rPr lang="en-GB" dirty="0" smtClean="0"/>
              <a:t>Software developed for running the digital library at CERN</a:t>
            </a:r>
          </a:p>
          <a:p>
            <a:pPr marL="36576" indent="0">
              <a:buNone/>
            </a:pPr>
            <a:endParaRPr lang="en-GB" dirty="0"/>
          </a:p>
          <a:p>
            <a:pPr marL="36576" indent="0">
              <a:buNone/>
            </a:pPr>
            <a:r>
              <a:rPr lang="en-GB" dirty="0" err="1"/>
              <a:t>Invenio</a:t>
            </a:r>
            <a:r>
              <a:rPr lang="en-GB" dirty="0"/>
              <a:t> is widely adopted outside </a:t>
            </a:r>
            <a:r>
              <a:rPr lang="en-GB" dirty="0" smtClean="0"/>
              <a:t>CERN and a spin-off company has been created for delivering service, support and customisation</a:t>
            </a:r>
            <a:endParaRPr lang="en-US" dirty="0"/>
          </a:p>
          <a:p>
            <a:pPr marL="36576" indent="0">
              <a:buNone/>
            </a:pPr>
            <a:endParaRPr lang="en-US" dirty="0"/>
          </a:p>
        </p:txBody>
      </p:sp>
      <p:pic>
        <p:nvPicPr>
          <p:cNvPr id="5" name="Picture 4"/>
          <p:cNvPicPr>
            <a:picLocks noChangeAspect="1"/>
          </p:cNvPicPr>
          <p:nvPr/>
        </p:nvPicPr>
        <p:blipFill>
          <a:blip r:embed="rId3"/>
          <a:stretch>
            <a:fillRect/>
          </a:stretch>
        </p:blipFill>
        <p:spPr>
          <a:xfrm rot="21277398">
            <a:off x="4888865" y="1923889"/>
            <a:ext cx="4733507" cy="335714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stretch>
            <a:fillRect/>
          </a:stretch>
        </p:blipFill>
        <p:spPr>
          <a:xfrm>
            <a:off x="5017804" y="1452105"/>
            <a:ext cx="4126196" cy="404331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21069041">
            <a:off x="4880555" y="2932070"/>
            <a:ext cx="4886286" cy="325248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28281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Easy Access IP</a:t>
            </a:r>
          </a:p>
        </p:txBody>
      </p:sp>
      <p:sp>
        <p:nvSpPr>
          <p:cNvPr id="3" name="Content Placeholder 2"/>
          <p:cNvSpPr>
            <a:spLocks noGrp="1"/>
          </p:cNvSpPr>
          <p:nvPr>
            <p:ph idx="1"/>
          </p:nvPr>
        </p:nvSpPr>
        <p:spPr>
          <a:xfrm>
            <a:off x="457200" y="1325606"/>
            <a:ext cx="3951496" cy="4667421"/>
          </a:xfrm>
        </p:spPr>
        <p:txBody>
          <a:bodyPr>
            <a:normAutofit fontScale="92500" lnSpcReduction="10000"/>
          </a:bodyPr>
          <a:lstStyle/>
          <a:p>
            <a:pPr marL="36576" indent="0">
              <a:buNone/>
            </a:pPr>
            <a:r>
              <a:rPr lang="en-US" dirty="0" smtClean="0"/>
              <a:t>Scheme pioneered </a:t>
            </a:r>
            <a:r>
              <a:rPr lang="en-US" dirty="0"/>
              <a:t>by the University of </a:t>
            </a:r>
            <a:r>
              <a:rPr lang="en-US" dirty="0" smtClean="0"/>
              <a:t>Glasgow</a:t>
            </a:r>
          </a:p>
          <a:p>
            <a:pPr marL="36576" indent="0">
              <a:buNone/>
            </a:pPr>
            <a:endParaRPr lang="en-US" dirty="0"/>
          </a:p>
          <a:p>
            <a:pPr marL="36576" indent="0">
              <a:buNone/>
            </a:pPr>
            <a:r>
              <a:rPr lang="en-US" dirty="0"/>
              <a:t>F</a:t>
            </a:r>
            <a:r>
              <a:rPr lang="en-US" dirty="0" smtClean="0"/>
              <a:t>or </a:t>
            </a:r>
            <a:r>
              <a:rPr lang="en-US" dirty="0"/>
              <a:t>some of our </a:t>
            </a:r>
            <a:r>
              <a:rPr lang="en-US" dirty="0" smtClean="0"/>
              <a:t>technologies free </a:t>
            </a:r>
            <a:r>
              <a:rPr lang="en-US" dirty="0" err="1" smtClean="0"/>
              <a:t>licences</a:t>
            </a:r>
            <a:r>
              <a:rPr lang="en-US" dirty="0" smtClean="0"/>
              <a:t> </a:t>
            </a:r>
            <a:r>
              <a:rPr lang="en-US" dirty="0" smtClean="0"/>
              <a:t>are given </a:t>
            </a:r>
            <a:r>
              <a:rPr lang="en-US" dirty="0"/>
              <a:t>to companies </a:t>
            </a:r>
            <a:r>
              <a:rPr lang="en-US" dirty="0" smtClean="0"/>
              <a:t>who will </a:t>
            </a:r>
            <a:r>
              <a:rPr lang="en-US" dirty="0"/>
              <a:t>demonstrate that they can turn it into a </a:t>
            </a:r>
            <a:r>
              <a:rPr lang="en-US" dirty="0" smtClean="0"/>
              <a:t>product</a:t>
            </a:r>
            <a:endParaRPr lang="en-GB" dirty="0"/>
          </a:p>
          <a:p>
            <a:endParaRPr lang="en-US" dirty="0"/>
          </a:p>
        </p:txBody>
      </p:sp>
      <p:pic>
        <p:nvPicPr>
          <p:cNvPr id="5" name="Picture 4" descr="Screen Shot 2014-03-06 at 15.44.51.png"/>
          <p:cNvPicPr>
            <a:picLocks noChangeAspect="1"/>
          </p:cNvPicPr>
          <p:nvPr/>
        </p:nvPicPr>
        <p:blipFill rotWithShape="1">
          <a:blip r:embed="rId3" cstate="email">
            <a:extLst>
              <a:ext uri="{28A0092B-C50C-407E-A947-70E740481C1C}">
                <a14:useLocalDpi xmlns:a14="http://schemas.microsoft.com/office/drawing/2010/main" val="0"/>
              </a:ext>
            </a:extLst>
          </a:blip>
          <a:srcRect l="46968" t="6579" r="1862"/>
          <a:stretch/>
        </p:blipFill>
        <p:spPr>
          <a:xfrm>
            <a:off x="4900912" y="1338008"/>
            <a:ext cx="3947080" cy="4984420"/>
          </a:xfrm>
          <a:prstGeom prst="rect">
            <a:avLst/>
          </a:prstGeom>
          <a:ln>
            <a:noFill/>
          </a:ln>
          <a:effectLst>
            <a:outerShdw blurRad="292100" dir="2700000" algn="tl" rotWithShape="0">
              <a:srgbClr val="333333">
                <a:alpha val="65000"/>
              </a:srgbClr>
            </a:outerShdw>
          </a:effectLst>
        </p:spPr>
      </p:pic>
    </p:spTree>
    <p:extLst>
      <p:ext uri="{BB962C8B-B14F-4D97-AF65-F5344CB8AC3E}">
        <p14:creationId xmlns:p14="http://schemas.microsoft.com/office/powerpoint/2010/main" val="30242533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normAutofit fontScale="90000"/>
          </a:bodyPr>
          <a:lstStyle/>
          <a:p>
            <a:r>
              <a:rPr lang="en-GB" sz="4000" dirty="0" smtClean="0">
                <a:ea typeface="ＭＳ Ｐゴシック" charset="0"/>
                <a:cs typeface="ＭＳ Ｐゴシック" charset="0"/>
              </a:rPr>
              <a:t>12 years of ENLIGHT Collaboration </a:t>
            </a:r>
            <a:r>
              <a:rPr lang="en-GB" sz="3600" dirty="0" smtClean="0">
                <a:ea typeface="ＭＳ Ｐゴシック" charset="0"/>
                <a:cs typeface="ＭＳ Ｐゴシック" charset="0"/>
              </a:rPr>
              <a:t/>
            </a:r>
            <a:br>
              <a:rPr lang="en-GB" sz="3600" dirty="0" smtClean="0">
                <a:ea typeface="ＭＳ Ｐゴシック" charset="0"/>
                <a:cs typeface="ＭＳ Ｐゴシック" charset="0"/>
              </a:rPr>
            </a:br>
            <a:r>
              <a:rPr lang="en-GB" sz="2200" dirty="0" smtClean="0">
                <a:ea typeface="ＭＳ Ｐゴシック" charset="0"/>
                <a:cs typeface="ＭＳ Ｐゴシック" charset="0"/>
              </a:rPr>
              <a:t>CERN philosophy into health field</a:t>
            </a:r>
            <a:endParaRPr lang="en-GB" sz="2200" dirty="0">
              <a:latin typeface="Helvetica" charset="0"/>
              <a:ea typeface="ＭＳ Ｐゴシック" charset="0"/>
              <a:cs typeface="ＭＳ Ｐゴシック" charset="0"/>
            </a:endParaRPr>
          </a:p>
        </p:txBody>
      </p:sp>
      <p:sp>
        <p:nvSpPr>
          <p:cNvPr id="73730" name="Rectangle 3"/>
          <p:cNvSpPr>
            <a:spLocks noGrp="1" noChangeArrowheads="1"/>
          </p:cNvSpPr>
          <p:nvPr>
            <p:ph idx="1"/>
          </p:nvPr>
        </p:nvSpPr>
        <p:spPr/>
        <p:txBody>
          <a:bodyPr>
            <a:normAutofit/>
          </a:bodyPr>
          <a:lstStyle/>
          <a:p>
            <a:pPr>
              <a:lnSpc>
                <a:spcPct val="90000"/>
              </a:lnSpc>
              <a:buClrTx/>
              <a:defRPr/>
            </a:pPr>
            <a:r>
              <a:rPr lang="en-GB" sz="2400" dirty="0" smtClean="0">
                <a:solidFill>
                  <a:srgbClr val="0C377B"/>
                </a:solidFill>
                <a:ea typeface="ＭＳ Ｐゴシック" charset="0"/>
              </a:rPr>
              <a:t>Common </a:t>
            </a:r>
            <a:r>
              <a:rPr lang="en-GB" sz="2400" dirty="0">
                <a:solidFill>
                  <a:srgbClr val="0C377B"/>
                </a:solidFill>
                <a:ea typeface="ＭＳ Ｐゴシック" charset="0"/>
              </a:rPr>
              <a:t>multidisciplinary </a:t>
            </a:r>
            <a:r>
              <a:rPr lang="en-GB" sz="2400" dirty="0" smtClean="0">
                <a:solidFill>
                  <a:srgbClr val="0C377B"/>
                </a:solidFill>
                <a:ea typeface="ＭＳ Ｐゴシック" charset="0"/>
              </a:rPr>
              <a:t>platform</a:t>
            </a:r>
          </a:p>
          <a:p>
            <a:pPr>
              <a:lnSpc>
                <a:spcPct val="90000"/>
              </a:lnSpc>
              <a:buClrTx/>
              <a:defRPr/>
            </a:pPr>
            <a:r>
              <a:rPr lang="en-GB" sz="2400" dirty="0" smtClean="0">
                <a:solidFill>
                  <a:srgbClr val="0C377B"/>
                </a:solidFill>
                <a:ea typeface="ＭＳ Ｐゴシック" charset="0"/>
              </a:rPr>
              <a:t>Identify challenges</a:t>
            </a:r>
            <a:endParaRPr lang="en-GB" sz="2400" dirty="0">
              <a:solidFill>
                <a:srgbClr val="0C377B"/>
              </a:solidFill>
              <a:ea typeface="ＭＳ Ｐゴシック" charset="0"/>
            </a:endParaRPr>
          </a:p>
          <a:p>
            <a:pPr>
              <a:lnSpc>
                <a:spcPct val="90000"/>
              </a:lnSpc>
              <a:buClrTx/>
              <a:defRPr/>
            </a:pPr>
            <a:r>
              <a:rPr lang="en-GB" sz="2400" dirty="0" smtClean="0">
                <a:solidFill>
                  <a:srgbClr val="0C377B"/>
                </a:solidFill>
                <a:ea typeface="ＭＳ Ｐゴシック" charset="0"/>
              </a:rPr>
              <a:t>Share knowledge</a:t>
            </a:r>
          </a:p>
          <a:p>
            <a:pPr>
              <a:lnSpc>
                <a:spcPct val="90000"/>
              </a:lnSpc>
              <a:buClrTx/>
              <a:defRPr/>
            </a:pPr>
            <a:r>
              <a:rPr lang="en-GB" sz="2400" dirty="0" smtClean="0">
                <a:solidFill>
                  <a:srgbClr val="0C377B"/>
                </a:solidFill>
                <a:ea typeface="ＭＳ Ｐゴシック" charset="0"/>
              </a:rPr>
              <a:t>Share </a:t>
            </a:r>
            <a:r>
              <a:rPr lang="en-GB" sz="2400" dirty="0">
                <a:solidFill>
                  <a:srgbClr val="0C377B"/>
                </a:solidFill>
                <a:ea typeface="ＭＳ Ｐゴシック" charset="0"/>
              </a:rPr>
              <a:t>best practices </a:t>
            </a:r>
            <a:endParaRPr lang="en-GB" sz="2400" dirty="0" smtClean="0">
              <a:solidFill>
                <a:srgbClr val="0C377B"/>
              </a:solidFill>
              <a:ea typeface="ＭＳ Ｐゴシック" charset="0"/>
            </a:endParaRPr>
          </a:p>
          <a:p>
            <a:pPr>
              <a:lnSpc>
                <a:spcPct val="90000"/>
              </a:lnSpc>
              <a:buClrTx/>
              <a:defRPr/>
            </a:pPr>
            <a:r>
              <a:rPr lang="en-GB" sz="2400" dirty="0" smtClean="0">
                <a:solidFill>
                  <a:srgbClr val="0C377B"/>
                </a:solidFill>
                <a:ea typeface="ＭＳ Ｐゴシック" charset="0"/>
              </a:rPr>
              <a:t>Harmonise </a:t>
            </a:r>
            <a:r>
              <a:rPr lang="en-GB" sz="2400" dirty="0">
                <a:solidFill>
                  <a:srgbClr val="0C377B"/>
                </a:solidFill>
                <a:ea typeface="ＭＳ Ｐゴシック" charset="0"/>
              </a:rPr>
              <a:t>data   </a:t>
            </a:r>
            <a:endParaRPr lang="en-GB" sz="2400" dirty="0" smtClean="0">
              <a:solidFill>
                <a:srgbClr val="0C377B"/>
              </a:solidFill>
              <a:ea typeface="ＭＳ Ｐゴシック" charset="0"/>
            </a:endParaRPr>
          </a:p>
          <a:p>
            <a:pPr>
              <a:lnSpc>
                <a:spcPct val="90000"/>
              </a:lnSpc>
              <a:buClrTx/>
              <a:defRPr/>
            </a:pPr>
            <a:r>
              <a:rPr lang="en-GB" sz="2400" dirty="0" smtClean="0">
                <a:solidFill>
                  <a:srgbClr val="0C377B"/>
                </a:solidFill>
                <a:ea typeface="ＭＳ Ｐゴシック" charset="0"/>
              </a:rPr>
              <a:t>Provide </a:t>
            </a:r>
            <a:r>
              <a:rPr lang="en-GB" sz="2400" dirty="0">
                <a:solidFill>
                  <a:srgbClr val="0C377B"/>
                </a:solidFill>
                <a:ea typeface="ＭＳ Ｐゴシック" charset="0"/>
              </a:rPr>
              <a:t>training, </a:t>
            </a:r>
            <a:r>
              <a:rPr lang="en-GB" sz="2400" dirty="0" smtClean="0">
                <a:solidFill>
                  <a:srgbClr val="0C377B"/>
                </a:solidFill>
                <a:ea typeface="ＭＳ Ｐゴシック" charset="0"/>
              </a:rPr>
              <a:t>education</a:t>
            </a:r>
          </a:p>
          <a:p>
            <a:pPr>
              <a:lnSpc>
                <a:spcPct val="90000"/>
              </a:lnSpc>
              <a:buClrTx/>
              <a:defRPr/>
            </a:pPr>
            <a:r>
              <a:rPr lang="en-GB" sz="2400" dirty="0" smtClean="0">
                <a:solidFill>
                  <a:srgbClr val="0C377B"/>
                </a:solidFill>
                <a:ea typeface="ＭＳ Ｐゴシック" charset="0"/>
                <a:sym typeface="Wingdings" charset="0"/>
              </a:rPr>
              <a:t>Innovate to improve</a:t>
            </a:r>
            <a:endParaRPr lang="en-GB" sz="2400" dirty="0">
              <a:solidFill>
                <a:srgbClr val="0C377B"/>
              </a:solidFill>
              <a:ea typeface="ＭＳ Ｐゴシック" charset="0"/>
              <a:sym typeface="Wingdings" charset="0"/>
            </a:endParaRPr>
          </a:p>
          <a:p>
            <a:pPr>
              <a:lnSpc>
                <a:spcPct val="90000"/>
              </a:lnSpc>
              <a:buClrTx/>
              <a:defRPr/>
            </a:pPr>
            <a:r>
              <a:rPr lang="en-GB" sz="2400" dirty="0" smtClean="0">
                <a:solidFill>
                  <a:srgbClr val="0C377B"/>
                </a:solidFill>
                <a:ea typeface="ＭＳ Ｐゴシック" charset="0"/>
                <a:sym typeface="Wingdings" charset="0"/>
              </a:rPr>
              <a:t>Lobbying </a:t>
            </a:r>
            <a:r>
              <a:rPr lang="en-GB" sz="2400" dirty="0">
                <a:solidFill>
                  <a:srgbClr val="0C377B"/>
                </a:solidFill>
                <a:ea typeface="ＭＳ Ｐゴシック" charset="0"/>
                <a:sym typeface="Wingdings" charset="0"/>
              </a:rPr>
              <a:t>for </a:t>
            </a:r>
            <a:r>
              <a:rPr lang="en-GB" sz="2400" dirty="0" smtClean="0">
                <a:solidFill>
                  <a:srgbClr val="0C377B"/>
                </a:solidFill>
                <a:ea typeface="ＭＳ Ｐゴシック" charset="0"/>
                <a:sym typeface="Wingdings" charset="0"/>
              </a:rPr>
              <a:t>funding</a:t>
            </a:r>
          </a:p>
          <a:p>
            <a:pPr>
              <a:lnSpc>
                <a:spcPct val="90000"/>
              </a:lnSpc>
              <a:buClrTx/>
              <a:defRPr/>
            </a:pPr>
            <a:endParaRPr lang="en-GB" sz="2400" dirty="0">
              <a:solidFill>
                <a:srgbClr val="0C377B"/>
              </a:solidFill>
              <a:ea typeface="ＭＳ Ｐゴシック" charset="0"/>
              <a:sym typeface="Wingdings" charset="0"/>
            </a:endParaRPr>
          </a:p>
          <a:p>
            <a:pPr marL="36576" indent="0">
              <a:lnSpc>
                <a:spcPct val="90000"/>
              </a:lnSpc>
              <a:buClrTx/>
              <a:buNone/>
              <a:defRPr/>
            </a:pPr>
            <a:r>
              <a:rPr lang="en-GB" sz="2400" dirty="0" smtClean="0">
                <a:solidFill>
                  <a:srgbClr val="0C377B"/>
                </a:solidFill>
                <a:ea typeface="ＭＳ Ｐゴシック" charset="0"/>
                <a:sym typeface="Wingdings" charset="0"/>
              </a:rPr>
              <a:t>Coordinated by CERN</a:t>
            </a:r>
          </a:p>
          <a:p>
            <a:pPr marL="457200" lvl="1" indent="0">
              <a:lnSpc>
                <a:spcPct val="90000"/>
              </a:lnSpc>
              <a:buFont typeface="Wingdings" charset="0"/>
              <a:buNone/>
              <a:defRPr/>
            </a:pPr>
            <a:endParaRPr lang="en-GB" sz="1600" dirty="0">
              <a:latin typeface="Constantia" charset="0"/>
              <a:ea typeface="ＭＳ Ｐゴシック" charset="0"/>
            </a:endParaRPr>
          </a:p>
          <a:p>
            <a:pPr lvl="1">
              <a:lnSpc>
                <a:spcPct val="90000"/>
              </a:lnSpc>
              <a:buFont typeface="Wingdings 2" charset="0"/>
              <a:buNone/>
              <a:defRPr/>
            </a:pPr>
            <a:endParaRPr lang="en-GB" sz="1600" dirty="0">
              <a:latin typeface="Constantia" charset="0"/>
              <a:ea typeface="ＭＳ Ｐゴシック" charset="0"/>
            </a:endParaRPr>
          </a:p>
        </p:txBody>
      </p:sp>
      <p:pic>
        <p:nvPicPr>
          <p:cNvPr id="6" name="Picture 5" descr="europ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4554" y="1325606"/>
            <a:ext cx="2657849" cy="2745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3"/>
          <p:cNvSpPr txBox="1">
            <a:spLocks noChangeArrowheads="1"/>
          </p:cNvSpPr>
          <p:nvPr/>
        </p:nvSpPr>
        <p:spPr bwMode="auto">
          <a:xfrm>
            <a:off x="5766017" y="4012952"/>
            <a:ext cx="3137647" cy="198717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r">
              <a:lnSpc>
                <a:spcPct val="140000"/>
              </a:lnSpc>
              <a:buFont typeface="Arial"/>
              <a:buNone/>
            </a:pPr>
            <a:r>
              <a:rPr lang="en-US" sz="1800" dirty="0" smtClean="0">
                <a:ea typeface="ＭＳ Ｐゴシック" charset="0"/>
                <a:cs typeface="ＭＳ Ｐゴシック" charset="0"/>
              </a:rPr>
              <a:t>&gt; 150 institutes</a:t>
            </a:r>
          </a:p>
          <a:p>
            <a:pPr marL="36576" indent="0" algn="r">
              <a:lnSpc>
                <a:spcPct val="140000"/>
              </a:lnSpc>
              <a:buFont typeface="Arial"/>
              <a:buNone/>
            </a:pPr>
            <a:r>
              <a:rPr lang="en-US" sz="1800" dirty="0" smtClean="0">
                <a:ea typeface="ＭＳ Ｐゴシック" charset="0"/>
                <a:cs typeface="ＭＳ Ｐゴシック" charset="0"/>
              </a:rPr>
              <a:t>&gt; 400 people  </a:t>
            </a:r>
          </a:p>
          <a:p>
            <a:pPr marL="36576" indent="0" algn="r">
              <a:lnSpc>
                <a:spcPct val="140000"/>
              </a:lnSpc>
              <a:buFont typeface="Arial"/>
              <a:buNone/>
            </a:pPr>
            <a:r>
              <a:rPr lang="en-US" sz="1800" dirty="0" smtClean="0">
                <a:ea typeface="ＭＳ Ｐゴシック" charset="0"/>
                <a:cs typeface="ＭＳ Ｐゴシック" charset="0"/>
              </a:rPr>
              <a:t>&gt; 25 countries  </a:t>
            </a:r>
          </a:p>
          <a:p>
            <a:pPr marL="36576" indent="0" algn="r">
              <a:lnSpc>
                <a:spcPct val="140000"/>
              </a:lnSpc>
              <a:buFont typeface="Arial"/>
              <a:buNone/>
            </a:pPr>
            <a:r>
              <a:rPr lang="en-US" sz="1800" dirty="0" smtClean="0">
                <a:ea typeface="ＭＳ Ｐゴシック" charset="0"/>
                <a:cs typeface="ＭＳ Ｐゴシック" charset="0"/>
              </a:rPr>
              <a:t>(with &gt;80% of  MS involved)</a:t>
            </a:r>
            <a:endParaRPr lang="en-GB" dirty="0">
              <a:ea typeface="ＭＳ Ｐゴシック" charset="0"/>
              <a:cs typeface="Arial" charset="0"/>
            </a:endParaRPr>
          </a:p>
        </p:txBody>
      </p:sp>
      <p:pic>
        <p:nvPicPr>
          <p:cNvPr id="8" name="Picture 7" descr="Enlight logo.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13566" y="0"/>
            <a:ext cx="1230434" cy="889000"/>
          </a:xfrm>
          <a:prstGeom prst="rect">
            <a:avLst/>
          </a:prstGeom>
        </p:spPr>
      </p:pic>
    </p:spTree>
    <p:extLst>
      <p:ext uri="{BB962C8B-B14F-4D97-AF65-F5344CB8AC3E}">
        <p14:creationId xmlns:p14="http://schemas.microsoft.com/office/powerpoint/2010/main" val="64176731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955"/>
            <a:ext cx="8350250" cy="940443"/>
          </a:xfrm>
        </p:spPr>
        <p:txBody>
          <a:bodyPr>
            <a:normAutofit/>
          </a:bodyPr>
          <a:lstStyle/>
          <a:p>
            <a:pPr algn="ctr"/>
            <a:r>
              <a:rPr lang="en-US" sz="4000" dirty="0" smtClean="0">
                <a:solidFill>
                  <a:srgbClr val="17375E"/>
                </a:solidFill>
              </a:rPr>
              <a:t>       ENLIGHT platform projects</a:t>
            </a:r>
            <a:endParaRPr lang="en-US" sz="4000" dirty="0">
              <a:solidFill>
                <a:srgbClr val="17375E"/>
              </a:solidFill>
            </a:endParaRPr>
          </a:p>
        </p:txBody>
      </p:sp>
      <p:sp>
        <p:nvSpPr>
          <p:cNvPr id="6" name="Segnaposto data 3"/>
          <p:cNvSpPr txBox="1">
            <a:spLocks/>
          </p:cNvSpPr>
          <p:nvPr/>
        </p:nvSpPr>
        <p:spPr>
          <a:xfrm>
            <a:off x="494184" y="6520259"/>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200" kern="1200" smtClean="0">
                <a:solidFill>
                  <a:srgbClr val="000000"/>
                </a:solidFill>
                <a:latin typeface="Calibri" pitchFamily="-103"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400" smtClean="0">
                <a:solidFill>
                  <a:srgbClr val="FFFFFF"/>
                </a:solidFill>
              </a:rPr>
              <a:t>13/06/2013</a:t>
            </a:r>
            <a:endParaRPr lang="en-GB" sz="1400" dirty="0">
              <a:solidFill>
                <a:srgbClr val="FFFFFF"/>
              </a:solidFill>
            </a:endParaRPr>
          </a:p>
        </p:txBody>
      </p:sp>
      <p:sp>
        <p:nvSpPr>
          <p:cNvPr id="7" name="Slide Number Placeholder 6"/>
          <p:cNvSpPr txBox="1">
            <a:spLocks/>
          </p:cNvSpPr>
          <p:nvPr/>
        </p:nvSpPr>
        <p:spPr>
          <a:xfrm>
            <a:off x="6553200" y="649339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7BFDB34-98D3-CF41-B563-BF56CBEBEB94}" type="slidenum">
              <a:rPr lang="en-US" sz="1400" smtClean="0">
                <a:solidFill>
                  <a:srgbClr val="FFFFFF"/>
                </a:solidFill>
              </a:rPr>
              <a:pPr/>
              <a:t>37</a:t>
            </a:fld>
            <a:endParaRPr lang="en-US" sz="1400" dirty="0">
              <a:solidFill>
                <a:srgbClr val="FFFFFF"/>
              </a:solidFill>
            </a:endParaRPr>
          </a:p>
        </p:txBody>
      </p:sp>
      <p:grpSp>
        <p:nvGrpSpPr>
          <p:cNvPr id="10" name="Group 9"/>
          <p:cNvGrpSpPr/>
          <p:nvPr/>
        </p:nvGrpSpPr>
        <p:grpSpPr>
          <a:xfrm>
            <a:off x="1129507" y="3257275"/>
            <a:ext cx="7040562" cy="628650"/>
            <a:chOff x="1116013" y="38100"/>
            <a:chExt cx="7040562" cy="628650"/>
          </a:xfrm>
        </p:grpSpPr>
        <p:cxnSp>
          <p:nvCxnSpPr>
            <p:cNvPr id="11" name="Straight Connector 10"/>
            <p:cNvCxnSpPr/>
            <p:nvPr/>
          </p:nvCxnSpPr>
          <p:spPr>
            <a:xfrm>
              <a:off x="1116013" y="569913"/>
              <a:ext cx="5927725" cy="1587"/>
            </a:xfrm>
            <a:prstGeom prst="line">
              <a:avLst/>
            </a:prstGeom>
            <a:ln w="63500">
              <a:solidFill>
                <a:srgbClr val="E67D3C"/>
              </a:solidFill>
            </a:ln>
            <a:effectLst/>
          </p:spPr>
          <p:style>
            <a:lnRef idx="2">
              <a:schemeClr val="accent1"/>
            </a:lnRef>
            <a:fillRef idx="0">
              <a:schemeClr val="accent1"/>
            </a:fillRef>
            <a:effectRef idx="1">
              <a:schemeClr val="accent1"/>
            </a:effectRef>
            <a:fontRef idx="minor">
              <a:schemeClr val="tx1"/>
            </a:fontRef>
          </p:style>
        </p:cxnSp>
        <p:pic>
          <p:nvPicPr>
            <p:cNvPr id="12" name="Picture 9" descr="bragg.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13575" y="38100"/>
              <a:ext cx="11430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8" descr="Enlight logo.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0"/>
            <a:ext cx="1230313"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ontent Placeholder 9"/>
          <p:cNvSpPr txBox="1">
            <a:spLocks/>
          </p:cNvSpPr>
          <p:nvPr/>
        </p:nvSpPr>
        <p:spPr>
          <a:xfrm>
            <a:off x="2074863" y="1010963"/>
            <a:ext cx="5765800" cy="44291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80000"/>
              </a:lnSpc>
              <a:buNone/>
            </a:pPr>
            <a:endParaRPr lang="en-US" sz="2700" dirty="0">
              <a:solidFill>
                <a:schemeClr val="tx2"/>
              </a:solidFill>
              <a:ea typeface="ＭＳ Ｐゴシック" pitchFamily="34" charset="-128"/>
            </a:endParaRPr>
          </a:p>
        </p:txBody>
      </p:sp>
      <p:pic>
        <p:nvPicPr>
          <p:cNvPr id="15" name="Picture 11" descr="Partner_logo_small.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0200" y="1488800"/>
            <a:ext cx="1366838"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2"/>
          <p:cNvSpPr txBox="1">
            <a:spLocks/>
          </p:cNvSpPr>
          <p:nvPr/>
        </p:nvSpPr>
        <p:spPr bwMode="auto">
          <a:xfrm>
            <a:off x="2006600" y="1632469"/>
            <a:ext cx="2643188"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457200" eaLnBrk="0" hangingPunct="0">
              <a:defRPr>
                <a:solidFill>
                  <a:schemeClr val="tx1"/>
                </a:solidFill>
                <a:latin typeface="Arial" charset="0"/>
                <a:cs typeface="Arial" charset="0"/>
              </a:defRPr>
            </a:lvl1pPr>
            <a:lvl2pPr marL="742950" indent="-285750" defTabSz="457200" eaLnBrk="0" hangingPunct="0">
              <a:defRPr>
                <a:solidFill>
                  <a:schemeClr val="tx1"/>
                </a:solidFill>
                <a:latin typeface="Arial" charset="0"/>
                <a:cs typeface="Arial" charset="0"/>
              </a:defRPr>
            </a:lvl2pPr>
            <a:lvl3pPr marL="1143000" indent="-228600" defTabSz="457200" eaLnBrk="0" hangingPunct="0">
              <a:defRPr>
                <a:solidFill>
                  <a:schemeClr val="tx1"/>
                </a:solidFill>
                <a:latin typeface="Arial" charset="0"/>
                <a:cs typeface="Arial" charset="0"/>
              </a:defRPr>
            </a:lvl3pPr>
            <a:lvl4pPr marL="1600200" indent="-228600" defTabSz="457200" eaLnBrk="0" hangingPunct="0">
              <a:defRPr>
                <a:solidFill>
                  <a:schemeClr val="tx1"/>
                </a:solidFill>
                <a:latin typeface="Arial" charset="0"/>
                <a:cs typeface="Arial" charset="0"/>
              </a:defRPr>
            </a:lvl4pPr>
            <a:lvl5pPr marL="2057400" indent="-228600" defTabSz="4572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Marie Curie Initial Training Network</a:t>
            </a:r>
          </a:p>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12 institutions</a:t>
            </a:r>
          </a:p>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29 trainees</a:t>
            </a:r>
          </a:p>
          <a:p>
            <a:pPr eaLnBrk="1" hangingPunct="1">
              <a:lnSpc>
                <a:spcPct val="80000"/>
              </a:lnSpc>
              <a:spcBef>
                <a:spcPct val="20000"/>
              </a:spcBef>
              <a:buFont typeface="Arial" charset="0"/>
              <a:buChar char="•"/>
            </a:pPr>
            <a:endParaRPr lang="en-US" sz="2800" dirty="0">
              <a:solidFill>
                <a:schemeClr val="tx2"/>
              </a:solidFill>
              <a:latin typeface="Calibri" pitchFamily="34" charset="0"/>
              <a:ea typeface="ＭＳ Ｐゴシック" pitchFamily="34" charset="-128"/>
            </a:endParaRPr>
          </a:p>
        </p:txBody>
      </p:sp>
      <p:pic>
        <p:nvPicPr>
          <p:cNvPr id="17" name="Picture 11" descr="ULICE.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957763" y="1504675"/>
            <a:ext cx="1536700"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Content Placeholder 2"/>
          <p:cNvSpPr txBox="1">
            <a:spLocks/>
          </p:cNvSpPr>
          <p:nvPr/>
        </p:nvSpPr>
        <p:spPr bwMode="auto">
          <a:xfrm>
            <a:off x="6738938" y="1535896"/>
            <a:ext cx="2422525" cy="2138362"/>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Infrastructures for hadron therapy</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20 institutions</a:t>
            </a:r>
          </a:p>
        </p:txBody>
      </p:sp>
      <p:pic>
        <p:nvPicPr>
          <p:cNvPr id="19" name="Picture 10" descr="Envision-Logo.jp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28625" y="4330425"/>
            <a:ext cx="162242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ontent Placeholder 2"/>
          <p:cNvSpPr txBox="1">
            <a:spLocks/>
          </p:cNvSpPr>
          <p:nvPr/>
        </p:nvSpPr>
        <p:spPr bwMode="auto">
          <a:xfrm>
            <a:off x="2073275" y="4214538"/>
            <a:ext cx="2447925" cy="1422400"/>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R&amp;D on medical imaging for hadron therapy</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16 institutions </a:t>
            </a:r>
          </a:p>
        </p:txBody>
      </p:sp>
      <p:sp>
        <p:nvSpPr>
          <p:cNvPr id="21" name="Content Placeholder 2"/>
          <p:cNvSpPr txBox="1">
            <a:spLocks/>
          </p:cNvSpPr>
          <p:nvPr/>
        </p:nvSpPr>
        <p:spPr bwMode="auto">
          <a:xfrm>
            <a:off x="6719888" y="4214538"/>
            <a:ext cx="2355850" cy="1550987"/>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Marie Curie ITN</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12 institutions</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16 trainees</a:t>
            </a:r>
          </a:p>
        </p:txBody>
      </p:sp>
      <p:pic>
        <p:nvPicPr>
          <p:cNvPr id="22" name="Picture 18"/>
          <p:cNvPicPr>
            <a:picLocks noChangeAspect="1" noChangeArrowheads="1"/>
          </p:cNvPicPr>
          <p:nvPr/>
        </p:nvPicPr>
        <p:blipFill>
          <a:blip r:embed="rId8" cstate="email">
            <a:extLst>
              <a:ext uri="{28A0092B-C50C-407E-A947-70E740481C1C}">
                <a14:useLocalDpi xmlns:a14="http://schemas.microsoft.com/office/drawing/2010/main" val="0"/>
              </a:ext>
            </a:extLst>
          </a:blip>
          <a:srcRect l="19949" t="29652" r="24907" b="37970"/>
          <a:stretch>
            <a:fillRect/>
          </a:stretch>
        </p:blipFill>
        <p:spPr bwMode="auto">
          <a:xfrm>
            <a:off x="4910138" y="4214538"/>
            <a:ext cx="182403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1"/>
          <p:cNvSpPr txBox="1">
            <a:spLocks noChangeArrowheads="1"/>
          </p:cNvSpPr>
          <p:nvPr/>
        </p:nvSpPr>
        <p:spPr bwMode="auto">
          <a:xfrm>
            <a:off x="254000" y="3020738"/>
            <a:ext cx="1752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2008-2012</a:t>
            </a:r>
          </a:p>
        </p:txBody>
      </p:sp>
      <p:sp>
        <p:nvSpPr>
          <p:cNvPr id="24" name="TextBox 20"/>
          <p:cNvSpPr txBox="1">
            <a:spLocks noChangeArrowheads="1"/>
          </p:cNvSpPr>
          <p:nvPr/>
        </p:nvSpPr>
        <p:spPr bwMode="auto">
          <a:xfrm>
            <a:off x="4910138" y="3033438"/>
            <a:ext cx="1752600" cy="461962"/>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dirty="0">
                <a:solidFill>
                  <a:srgbClr val="E65B01"/>
                </a:solidFill>
                <a:latin typeface="+mn-lt"/>
              </a:rPr>
              <a:t>2009-</a:t>
            </a:r>
            <a:r>
              <a:rPr lang="en-US" dirty="0" smtClean="0">
                <a:solidFill>
                  <a:srgbClr val="E65B01"/>
                </a:solidFill>
                <a:latin typeface="+mn-lt"/>
              </a:rPr>
              <a:t>2014</a:t>
            </a:r>
            <a:endParaRPr lang="en-US" dirty="0">
              <a:solidFill>
                <a:srgbClr val="E65B01"/>
              </a:solidFill>
              <a:latin typeface="+mn-lt"/>
            </a:endParaRPr>
          </a:p>
        </p:txBody>
      </p:sp>
      <p:sp>
        <p:nvSpPr>
          <p:cNvPr id="25" name="TextBox 21"/>
          <p:cNvSpPr txBox="1">
            <a:spLocks noChangeArrowheads="1"/>
          </p:cNvSpPr>
          <p:nvPr/>
        </p:nvSpPr>
        <p:spPr bwMode="auto">
          <a:xfrm>
            <a:off x="254000" y="5530575"/>
            <a:ext cx="1752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2010-2014</a:t>
            </a:r>
          </a:p>
        </p:txBody>
      </p:sp>
      <p:sp>
        <p:nvSpPr>
          <p:cNvPr id="26" name="TextBox 22"/>
          <p:cNvSpPr txBox="1">
            <a:spLocks noChangeArrowheads="1"/>
          </p:cNvSpPr>
          <p:nvPr/>
        </p:nvSpPr>
        <p:spPr bwMode="auto">
          <a:xfrm>
            <a:off x="4957763" y="5530575"/>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2011-2015</a:t>
            </a:r>
          </a:p>
        </p:txBody>
      </p:sp>
      <p:pic>
        <p:nvPicPr>
          <p:cNvPr id="27" name="Picture 6"/>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8104650" y="76463"/>
            <a:ext cx="1001250" cy="68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Segnaposto piè di pagina 4"/>
          <p:cNvSpPr txBox="1">
            <a:spLocks/>
          </p:cNvSpPr>
          <p:nvPr/>
        </p:nvSpPr>
        <p:spPr>
          <a:xfrm>
            <a:off x="3124200" y="6525345"/>
            <a:ext cx="3883212" cy="360040"/>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sz="1200"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sz="1400" smtClean="0">
                <a:solidFill>
                  <a:srgbClr val="FFFFFF"/>
                </a:solidFill>
              </a:rPr>
              <a:t>Manjit Dosanjh – Zuppinger-Symposium 2013</a:t>
            </a:r>
            <a:endParaRPr lang="en-GB" sz="1400" dirty="0">
              <a:solidFill>
                <a:srgbClr val="FFFFFF"/>
              </a:solidFill>
            </a:endParaRPr>
          </a:p>
        </p:txBody>
      </p:sp>
    </p:spTree>
    <p:extLst>
      <p:ext uri="{BB962C8B-B14F-4D97-AF65-F5344CB8AC3E}">
        <p14:creationId xmlns:p14="http://schemas.microsoft.com/office/powerpoint/2010/main" val="37038234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199" y="131049"/>
            <a:ext cx="8226855" cy="914095"/>
          </a:xfrm>
          <a:prstGeom prst="rect">
            <a:avLst/>
          </a:prstGeom>
        </p:spPr>
      </p:pic>
      <p:pic>
        <p:nvPicPr>
          <p:cNvPr id="6" name="Picture 5"/>
          <p:cNvPicPr>
            <a:picLocks noChangeAspect="1"/>
          </p:cNvPicPr>
          <p:nvPr/>
        </p:nvPicPr>
        <p:blipFill>
          <a:blip r:embed="rId3"/>
          <a:stretch>
            <a:fillRect/>
          </a:stretch>
        </p:blipFill>
        <p:spPr>
          <a:xfrm>
            <a:off x="457200" y="866399"/>
            <a:ext cx="8226854" cy="1226094"/>
          </a:xfrm>
          <a:prstGeom prst="rect">
            <a:avLst/>
          </a:prstGeom>
        </p:spPr>
      </p:pic>
      <p:sp>
        <p:nvSpPr>
          <p:cNvPr id="15" name="Content Placeholder 14"/>
          <p:cNvSpPr>
            <a:spLocks noGrp="1"/>
          </p:cNvSpPr>
          <p:nvPr>
            <p:ph idx="1"/>
          </p:nvPr>
        </p:nvSpPr>
        <p:spPr>
          <a:xfrm>
            <a:off x="457200" y="2257012"/>
            <a:ext cx="8226854" cy="3736015"/>
          </a:xfrm>
        </p:spPr>
        <p:txBody>
          <a:bodyPr>
            <a:normAutofit/>
          </a:bodyPr>
          <a:lstStyle/>
          <a:p>
            <a:pPr marL="36576" indent="0">
              <a:buNone/>
            </a:pPr>
            <a:r>
              <a:rPr lang="en-US" sz="2000" dirty="0" smtClean="0"/>
              <a:t>February 10 – 14, 2014 (CICG, Geneva)  </a:t>
            </a:r>
          </a:p>
          <a:p>
            <a:pPr marL="36576" indent="0">
              <a:buNone/>
            </a:pPr>
            <a:r>
              <a:rPr lang="en-US" sz="1800" dirty="0" smtClean="0">
                <a:solidFill>
                  <a:schemeClr val="tx2"/>
                </a:solidFill>
              </a:rPr>
              <a:t>2 </a:t>
            </a:r>
            <a:r>
              <a:rPr lang="en-US" sz="1800" dirty="0">
                <a:solidFill>
                  <a:schemeClr val="tx2"/>
                </a:solidFill>
              </a:rPr>
              <a:t>days devoted to physics, 2 days to medicine, 1 day of overlapping topics</a:t>
            </a:r>
          </a:p>
          <a:p>
            <a:pPr marL="0" indent="0">
              <a:buNone/>
            </a:pPr>
            <a:r>
              <a:rPr lang="en-US" sz="1800" dirty="0" smtClean="0"/>
              <a:t>Chairs</a:t>
            </a:r>
            <a:r>
              <a:rPr lang="en-US" sz="1800" dirty="0"/>
              <a:t>: Jacques Bernier (</a:t>
            </a:r>
            <a:r>
              <a:rPr lang="en-US" sz="1800" dirty="0" err="1"/>
              <a:t>Genolier</a:t>
            </a:r>
            <a:r>
              <a:rPr lang="en-US" sz="1800" dirty="0"/>
              <a:t>) and </a:t>
            </a:r>
            <a:r>
              <a:rPr lang="en-US" sz="1800" dirty="0" err="1"/>
              <a:t>Manjit</a:t>
            </a:r>
            <a:r>
              <a:rPr lang="en-US" sz="1800" dirty="0"/>
              <a:t> </a:t>
            </a:r>
            <a:r>
              <a:rPr lang="en-US" sz="1800" dirty="0" err="1"/>
              <a:t>Dosanjh</a:t>
            </a:r>
            <a:r>
              <a:rPr lang="en-US" sz="1800" dirty="0"/>
              <a:t> (CERN)</a:t>
            </a:r>
          </a:p>
          <a:p>
            <a:pPr marL="36576" indent="0">
              <a:buNone/>
            </a:pPr>
            <a:endParaRPr lang="en-US" sz="1800" dirty="0" smtClean="0"/>
          </a:p>
          <a:p>
            <a:endParaRPr lang="en-US" dirty="0"/>
          </a:p>
        </p:txBody>
      </p:sp>
      <p:sp>
        <p:nvSpPr>
          <p:cNvPr id="17" name="Content Placeholder 14"/>
          <p:cNvSpPr txBox="1">
            <a:spLocks/>
          </p:cNvSpPr>
          <p:nvPr/>
        </p:nvSpPr>
        <p:spPr>
          <a:xfrm>
            <a:off x="4773005" y="5378620"/>
            <a:ext cx="3911049" cy="954186"/>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800" dirty="0" smtClean="0"/>
              <a:t>400 participants </a:t>
            </a:r>
            <a:r>
              <a:rPr lang="en-US" sz="1800" dirty="0"/>
              <a:t>from </a:t>
            </a:r>
            <a:r>
              <a:rPr lang="en-US" sz="1800" dirty="0" smtClean="0"/>
              <a:t>31</a:t>
            </a:r>
            <a:r>
              <a:rPr lang="en-US" sz="1800" dirty="0"/>
              <a:t> </a:t>
            </a:r>
            <a:r>
              <a:rPr lang="en-US" sz="1800" dirty="0" smtClean="0"/>
              <a:t>countries</a:t>
            </a:r>
          </a:p>
        </p:txBody>
      </p:sp>
      <p:sp>
        <p:nvSpPr>
          <p:cNvPr id="18" name="Rectangle 17"/>
          <p:cNvSpPr/>
          <p:nvPr/>
        </p:nvSpPr>
        <p:spPr>
          <a:xfrm>
            <a:off x="554878" y="3429000"/>
            <a:ext cx="4572000" cy="2308324"/>
          </a:xfrm>
          <a:prstGeom prst="rect">
            <a:avLst/>
          </a:prstGeom>
        </p:spPr>
        <p:txBody>
          <a:bodyPr>
            <a:spAutoFit/>
          </a:bodyPr>
          <a:lstStyle/>
          <a:p>
            <a:pPr marL="36576" indent="0">
              <a:buNone/>
            </a:pPr>
            <a:endParaRPr lang="en-US" dirty="0"/>
          </a:p>
          <a:p>
            <a:pPr marL="36576" indent="0">
              <a:buNone/>
            </a:pPr>
            <a:r>
              <a:rPr lang="en-US" dirty="0" smtClean="0"/>
              <a:t>Key Subjects:</a:t>
            </a:r>
            <a:endParaRPr lang="en-US" dirty="0"/>
          </a:p>
          <a:p>
            <a:pPr marL="285750" indent="-285750">
              <a:buFont typeface="Arial"/>
              <a:buChar char="•"/>
            </a:pPr>
            <a:r>
              <a:rPr lang="en-US" dirty="0"/>
              <a:t>Biology</a:t>
            </a:r>
          </a:p>
          <a:p>
            <a:pPr marL="285750" indent="-285750">
              <a:buFont typeface="Arial"/>
              <a:buChar char="•"/>
            </a:pPr>
            <a:r>
              <a:rPr lang="en-US" dirty="0"/>
              <a:t>Pre-clinical &amp; clinical strategies</a:t>
            </a:r>
          </a:p>
          <a:p>
            <a:pPr marL="285750" indent="-285750">
              <a:buFont typeface="Arial"/>
              <a:buChar char="•"/>
            </a:pPr>
            <a:r>
              <a:rPr lang="en-US" dirty="0"/>
              <a:t>Nuclear medicine</a:t>
            </a:r>
          </a:p>
          <a:p>
            <a:pPr marL="285750" indent="-285750">
              <a:buFont typeface="Arial"/>
              <a:buChar char="•"/>
            </a:pPr>
            <a:r>
              <a:rPr lang="en-US" dirty="0"/>
              <a:t>Detectors &amp; Imaging</a:t>
            </a:r>
          </a:p>
          <a:p>
            <a:pPr marL="285750" indent="-285750">
              <a:buFont typeface="Arial"/>
              <a:buChar char="•"/>
            </a:pPr>
            <a:r>
              <a:rPr lang="en-US" dirty="0"/>
              <a:t>New Technologies</a:t>
            </a:r>
          </a:p>
          <a:p>
            <a:pPr marL="285750" indent="-285750">
              <a:buFont typeface="Arial"/>
              <a:buChar char="•"/>
            </a:pPr>
            <a:r>
              <a:rPr lang="en-US" dirty="0"/>
              <a:t>Radiotherapy</a:t>
            </a:r>
          </a:p>
        </p:txBody>
      </p:sp>
      <p:pic>
        <p:nvPicPr>
          <p:cNvPr id="19" name="Picture 18"/>
          <p:cNvPicPr>
            <a:picLocks noChangeAspect="1"/>
          </p:cNvPicPr>
          <p:nvPr/>
        </p:nvPicPr>
        <p:blipFill rotWithShape="1">
          <a:blip r:embed="rId4"/>
          <a:srcRect t="24757" b="6819"/>
          <a:stretch/>
        </p:blipFill>
        <p:spPr>
          <a:xfrm>
            <a:off x="4773005" y="3768780"/>
            <a:ext cx="3911049" cy="1609840"/>
          </a:xfrm>
          <a:prstGeom prst="rect">
            <a:avLst/>
          </a:prstGeom>
        </p:spPr>
      </p:pic>
    </p:spTree>
    <p:extLst>
      <p:ext uri="{BB962C8B-B14F-4D97-AF65-F5344CB8AC3E}">
        <p14:creationId xmlns:p14="http://schemas.microsoft.com/office/powerpoint/2010/main" val="19108602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lstStyle/>
          <a:p>
            <a:r>
              <a:rPr lang="en-US" dirty="0" smtClean="0"/>
              <a:t>KT implementation ways</a:t>
            </a:r>
            <a:endParaRPr lang="en-US" dirty="0"/>
          </a:p>
        </p:txBody>
      </p:sp>
      <p:sp>
        <p:nvSpPr>
          <p:cNvPr id="4" name="TextBox 3"/>
          <p:cNvSpPr txBox="1"/>
          <p:nvPr/>
        </p:nvSpPr>
        <p:spPr>
          <a:xfrm>
            <a:off x="315020" y="2064188"/>
            <a:ext cx="4750643" cy="461665"/>
          </a:xfrm>
          <a:prstGeom prst="rect">
            <a:avLst/>
          </a:prstGeom>
          <a:noFill/>
          <a:ln>
            <a:solidFill>
              <a:srgbClr val="000090"/>
            </a:solidFill>
          </a:ln>
        </p:spPr>
        <p:txBody>
          <a:bodyPr wrap="square" rtlCol="0">
            <a:spAutoFit/>
          </a:bodyPr>
          <a:lstStyle/>
          <a:p>
            <a:pPr algn="ctr"/>
            <a:r>
              <a:rPr lang="fr-CH" sz="2400" dirty="0" smtClean="0"/>
              <a:t>Transfer to </a:t>
            </a:r>
            <a:r>
              <a:rPr lang="fr-CH" sz="2400" dirty="0" err="1" smtClean="0"/>
              <a:t>Existing</a:t>
            </a:r>
            <a:r>
              <a:rPr lang="fr-CH" sz="2400" dirty="0" smtClean="0"/>
              <a:t> </a:t>
            </a:r>
            <a:r>
              <a:rPr lang="fr-CH" sz="2400" dirty="0" err="1" smtClean="0"/>
              <a:t>Companies</a:t>
            </a:r>
            <a:endParaRPr lang="en-GB" sz="2400" dirty="0"/>
          </a:p>
        </p:txBody>
      </p:sp>
      <p:sp>
        <p:nvSpPr>
          <p:cNvPr id="5" name="TextBox 4"/>
          <p:cNvSpPr txBox="1"/>
          <p:nvPr/>
        </p:nvSpPr>
        <p:spPr>
          <a:xfrm>
            <a:off x="387027" y="4039344"/>
            <a:ext cx="4678635" cy="523220"/>
          </a:xfrm>
          <a:prstGeom prst="rect">
            <a:avLst/>
          </a:prstGeom>
          <a:noFill/>
          <a:ln>
            <a:solidFill>
              <a:srgbClr val="000090"/>
            </a:solidFill>
          </a:ln>
        </p:spPr>
        <p:txBody>
          <a:bodyPr wrap="square" rtlCol="0">
            <a:spAutoFit/>
          </a:bodyPr>
          <a:lstStyle/>
          <a:p>
            <a:r>
              <a:rPr lang="fr-CH" sz="2800" dirty="0" err="1" smtClean="0"/>
              <a:t>Creation</a:t>
            </a:r>
            <a:r>
              <a:rPr lang="fr-CH" sz="2800" dirty="0" smtClean="0"/>
              <a:t> of New </a:t>
            </a:r>
            <a:r>
              <a:rPr lang="fr-CH" sz="2800" dirty="0" err="1" smtClean="0"/>
              <a:t>Companies</a:t>
            </a:r>
            <a:endParaRPr lang="en-GB" sz="2800" dirty="0"/>
          </a:p>
        </p:txBody>
      </p:sp>
      <p:sp>
        <p:nvSpPr>
          <p:cNvPr id="6" name="TextBox 5"/>
          <p:cNvSpPr txBox="1"/>
          <p:nvPr/>
        </p:nvSpPr>
        <p:spPr>
          <a:xfrm>
            <a:off x="5914318" y="1378625"/>
            <a:ext cx="2736304" cy="523220"/>
          </a:xfrm>
          <a:prstGeom prst="rect">
            <a:avLst/>
          </a:prstGeom>
          <a:noFill/>
          <a:ln>
            <a:solidFill>
              <a:srgbClr val="000090"/>
            </a:solidFill>
          </a:ln>
        </p:spPr>
        <p:txBody>
          <a:bodyPr wrap="square" rtlCol="0">
            <a:spAutoFit/>
          </a:bodyPr>
          <a:lstStyle/>
          <a:p>
            <a:pPr algn="ctr"/>
            <a:r>
              <a:rPr lang="fr-CH" sz="2800" dirty="0" err="1" smtClean="0"/>
              <a:t>Market</a:t>
            </a:r>
            <a:r>
              <a:rPr lang="fr-CH" sz="2800" dirty="0" smtClean="0"/>
              <a:t> Pull</a:t>
            </a:r>
            <a:endParaRPr lang="en-GB" sz="2800" dirty="0"/>
          </a:p>
        </p:txBody>
      </p:sp>
      <p:sp>
        <p:nvSpPr>
          <p:cNvPr id="7" name="TextBox 6"/>
          <p:cNvSpPr txBox="1"/>
          <p:nvPr/>
        </p:nvSpPr>
        <p:spPr>
          <a:xfrm>
            <a:off x="5914318" y="2833093"/>
            <a:ext cx="2736304" cy="461665"/>
          </a:xfrm>
          <a:prstGeom prst="rect">
            <a:avLst/>
          </a:prstGeom>
          <a:noFill/>
          <a:ln>
            <a:solidFill>
              <a:srgbClr val="000090"/>
            </a:solidFill>
          </a:ln>
        </p:spPr>
        <p:txBody>
          <a:bodyPr wrap="square" rtlCol="0">
            <a:spAutoFit/>
          </a:bodyPr>
          <a:lstStyle/>
          <a:p>
            <a:pPr algn="ctr"/>
            <a:r>
              <a:rPr lang="fr-CH" sz="2400" dirty="0" smtClean="0"/>
              <a:t>Technology Push</a:t>
            </a:r>
            <a:endParaRPr lang="en-GB" sz="2400" dirty="0"/>
          </a:p>
        </p:txBody>
      </p:sp>
      <p:sp>
        <p:nvSpPr>
          <p:cNvPr id="8" name="TextBox 7"/>
          <p:cNvSpPr txBox="1"/>
          <p:nvPr/>
        </p:nvSpPr>
        <p:spPr>
          <a:xfrm>
            <a:off x="5859636" y="4039344"/>
            <a:ext cx="2845668" cy="523220"/>
          </a:xfrm>
          <a:prstGeom prst="rect">
            <a:avLst/>
          </a:prstGeom>
          <a:noFill/>
          <a:ln>
            <a:solidFill>
              <a:srgbClr val="000090"/>
            </a:solidFill>
          </a:ln>
        </p:spPr>
        <p:txBody>
          <a:bodyPr wrap="square" rtlCol="0">
            <a:spAutoFit/>
          </a:bodyPr>
          <a:lstStyle/>
          <a:p>
            <a:pPr algn="ctr"/>
            <a:r>
              <a:rPr lang="fr-CH" sz="2800" dirty="0" smtClean="0"/>
              <a:t>Spin-Off Support</a:t>
            </a:r>
            <a:endParaRPr lang="en-GB" sz="2800" dirty="0"/>
          </a:p>
        </p:txBody>
      </p:sp>
      <p:cxnSp>
        <p:nvCxnSpPr>
          <p:cNvPr id="9" name="Straight Arrow Connector 8"/>
          <p:cNvCxnSpPr>
            <a:endCxn id="6" idx="1"/>
          </p:cNvCxnSpPr>
          <p:nvPr/>
        </p:nvCxnSpPr>
        <p:spPr>
          <a:xfrm flipV="1">
            <a:off x="5065663" y="1640235"/>
            <a:ext cx="848655" cy="654786"/>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7" idx="1"/>
          </p:cNvCxnSpPr>
          <p:nvPr/>
        </p:nvCxnSpPr>
        <p:spPr>
          <a:xfrm>
            <a:off x="5065663" y="2377591"/>
            <a:ext cx="848655" cy="686335"/>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3"/>
            <a:endCxn id="8" idx="1"/>
          </p:cNvCxnSpPr>
          <p:nvPr/>
        </p:nvCxnSpPr>
        <p:spPr>
          <a:xfrm>
            <a:off x="5065662" y="4300954"/>
            <a:ext cx="793974" cy="0"/>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descr="DonorsSpinoff.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77000" y="4714964"/>
            <a:ext cx="1647736" cy="1647736"/>
          </a:xfrm>
          <a:prstGeom prst="rect">
            <a:avLst/>
          </a:prstGeom>
        </p:spPr>
      </p:pic>
    </p:spTree>
    <p:extLst>
      <p:ext uri="{BB962C8B-B14F-4D97-AF65-F5344CB8AC3E}">
        <p14:creationId xmlns:p14="http://schemas.microsoft.com/office/powerpoint/2010/main" val="4286296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Impact-driven Innovation </a:t>
            </a:r>
            <a:r>
              <a:rPr lang="en-US" dirty="0" smtClean="0"/>
              <a:t>Approach</a:t>
            </a:r>
            <a:endParaRPr lang="en-US" dirty="0"/>
          </a:p>
        </p:txBody>
      </p:sp>
      <p:sp>
        <p:nvSpPr>
          <p:cNvPr id="3" name="Content Placeholder 2"/>
          <p:cNvSpPr>
            <a:spLocks noGrp="1"/>
          </p:cNvSpPr>
          <p:nvPr>
            <p:ph idx="1"/>
          </p:nvPr>
        </p:nvSpPr>
        <p:spPr/>
        <p:txBody>
          <a:bodyPr/>
          <a:lstStyle/>
          <a:p>
            <a:endParaRPr lang="en-US"/>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700" y="1052736"/>
            <a:ext cx="9156700" cy="5162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136268" y="5748312"/>
            <a:ext cx="7549978" cy="523220"/>
          </a:xfrm>
          <a:prstGeom prst="rect">
            <a:avLst/>
          </a:prstGeom>
          <a:noFill/>
        </p:spPr>
        <p:txBody>
          <a:bodyPr wrap="square" rtlCol="0">
            <a:spAutoFit/>
          </a:bodyPr>
          <a:lstStyle/>
          <a:p>
            <a:pPr algn="ctr"/>
            <a:r>
              <a:rPr lang="en-US" sz="2800" b="1" i="1" dirty="0" smtClean="0">
                <a:solidFill>
                  <a:srgbClr val="FF0000"/>
                </a:solidFill>
              </a:rPr>
              <a:t>Key words</a:t>
            </a:r>
            <a:r>
              <a:rPr lang="en-US" sz="2800" b="1" i="1" dirty="0">
                <a:solidFill>
                  <a:srgbClr val="FF0000"/>
                </a:solidFill>
              </a:rPr>
              <a:t>: dissemination and impact</a:t>
            </a:r>
            <a:endParaRPr lang="en-GB" sz="2800" dirty="0"/>
          </a:p>
        </p:txBody>
      </p:sp>
    </p:spTree>
    <p:extLst>
      <p:ext uri="{BB962C8B-B14F-4D97-AF65-F5344CB8AC3E}">
        <p14:creationId xmlns:p14="http://schemas.microsoft.com/office/powerpoint/2010/main" val="12445115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normAutofit fontScale="90000"/>
          </a:bodyPr>
          <a:lstStyle/>
          <a:p>
            <a:r>
              <a:rPr lang="en-US" dirty="0" smtClean="0"/>
              <a:t>CERN Business Ideas Accelerator</a:t>
            </a:r>
            <a:endParaRPr lang="en-US" dirty="0"/>
          </a:p>
        </p:txBody>
      </p:sp>
      <p:pic>
        <p:nvPicPr>
          <p:cNvPr id="5" name="Picture 4" descr="alice FE card.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2811" y="2139464"/>
            <a:ext cx="1875692" cy="1248526"/>
          </a:xfrm>
          <a:prstGeom prst="rect">
            <a:avLst/>
          </a:prstGeom>
        </p:spPr>
      </p:pic>
      <p:pic>
        <p:nvPicPr>
          <p:cNvPr id="6" name="Picture 5" descr="moneystack.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768966" y="1105552"/>
            <a:ext cx="1875692" cy="1249357"/>
          </a:xfrm>
          <a:prstGeom prst="rect">
            <a:avLst/>
          </a:prstGeom>
        </p:spPr>
      </p:pic>
      <p:pic>
        <p:nvPicPr>
          <p:cNvPr id="7" name="Picture 6" descr="STH-BinaryPeople-High.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777888" y="2138633"/>
            <a:ext cx="1745436" cy="1309077"/>
          </a:xfrm>
          <a:prstGeom prst="rect">
            <a:avLst/>
          </a:prstGeom>
        </p:spPr>
      </p:pic>
      <p:sp>
        <p:nvSpPr>
          <p:cNvPr id="8" name="Hexagon 7"/>
          <p:cNvSpPr/>
          <p:nvPr/>
        </p:nvSpPr>
        <p:spPr>
          <a:xfrm>
            <a:off x="3768966" y="2969843"/>
            <a:ext cx="1953846" cy="1563077"/>
          </a:xfrm>
          <a:prstGeom prst="hexagon">
            <a:avLst/>
          </a:prstGeom>
          <a:noFill/>
          <a:ln>
            <a:solidFill>
              <a:schemeClr val="tx1"/>
            </a:solidFill>
          </a:ln>
          <a:effectLst>
            <a:glow rad="139700">
              <a:schemeClr val="accent6">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46768" y="3367626"/>
            <a:ext cx="1592384" cy="646331"/>
          </a:xfrm>
          <a:prstGeom prst="rect">
            <a:avLst/>
          </a:prstGeom>
          <a:noFill/>
        </p:spPr>
        <p:txBody>
          <a:bodyPr wrap="square" rtlCol="0">
            <a:spAutoFit/>
          </a:bodyPr>
          <a:lstStyle/>
          <a:p>
            <a:pPr algn="ctr"/>
            <a:r>
              <a:rPr lang="en-US" dirty="0" smtClean="0"/>
              <a:t>CERN</a:t>
            </a:r>
          </a:p>
          <a:p>
            <a:pPr algn="ctr"/>
            <a:r>
              <a:rPr lang="en-US" dirty="0" smtClean="0"/>
              <a:t>Pre-Incubator</a:t>
            </a:r>
            <a:endParaRPr lang="en-US" dirty="0"/>
          </a:p>
        </p:txBody>
      </p:sp>
      <p:cxnSp>
        <p:nvCxnSpPr>
          <p:cNvPr id="11" name="Straight Arrow Connector 10"/>
          <p:cNvCxnSpPr/>
          <p:nvPr/>
        </p:nvCxnSpPr>
        <p:spPr>
          <a:xfrm>
            <a:off x="2643547" y="2774458"/>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H="1">
            <a:off x="5722812" y="2720727"/>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flipH="1">
            <a:off x="4734169" y="2441301"/>
            <a:ext cx="2" cy="39177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5722812" y="4254496"/>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a:xfrm flipH="1">
            <a:off x="2643547" y="4013957"/>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4706812" y="4685320"/>
            <a:ext cx="0" cy="619369"/>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0" name="Straight Arrow Connector 19"/>
          <p:cNvCxnSpPr/>
          <p:nvPr/>
        </p:nvCxnSpPr>
        <p:spPr>
          <a:xfrm>
            <a:off x="5455131" y="4685320"/>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flipH="1">
            <a:off x="3501285" y="4503410"/>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940314" y="4232999"/>
            <a:ext cx="1678349" cy="646331"/>
          </a:xfrm>
          <a:prstGeom prst="rect">
            <a:avLst/>
          </a:prstGeom>
          <a:noFill/>
          <a:ln>
            <a:solidFill>
              <a:schemeClr val="tx2"/>
            </a:solidFill>
          </a:ln>
        </p:spPr>
        <p:txBody>
          <a:bodyPr wrap="square" rtlCol="0">
            <a:spAutoFit/>
          </a:bodyPr>
          <a:lstStyle/>
          <a:p>
            <a:pPr algn="ctr"/>
            <a:r>
              <a:rPr lang="en-US" dirty="0" smtClean="0"/>
              <a:t>CERN STFC </a:t>
            </a:r>
            <a:r>
              <a:rPr lang="en-US" dirty="0" smtClean="0"/>
              <a:t>BIC UK</a:t>
            </a:r>
            <a:endParaRPr lang="en-US" dirty="0"/>
          </a:p>
        </p:txBody>
      </p:sp>
      <p:sp>
        <p:nvSpPr>
          <p:cNvPr id="26" name="TextBox 25"/>
          <p:cNvSpPr txBox="1"/>
          <p:nvPr/>
        </p:nvSpPr>
        <p:spPr>
          <a:xfrm>
            <a:off x="2023408" y="4965893"/>
            <a:ext cx="1361833" cy="646331"/>
          </a:xfrm>
          <a:prstGeom prst="rect">
            <a:avLst/>
          </a:prstGeom>
          <a:noFill/>
          <a:ln>
            <a:solidFill>
              <a:schemeClr val="tx2"/>
            </a:solidFill>
          </a:ln>
        </p:spPr>
        <p:txBody>
          <a:bodyPr wrap="square" rtlCol="0">
            <a:spAutoFit/>
          </a:bodyPr>
          <a:lstStyle/>
          <a:p>
            <a:pPr algn="ctr"/>
            <a:r>
              <a:rPr lang="en-US" dirty="0" smtClean="0"/>
              <a:t>CERN BIC AUSTRIA</a:t>
            </a:r>
            <a:endParaRPr lang="en-US" dirty="0"/>
          </a:p>
        </p:txBody>
      </p:sp>
      <p:sp>
        <p:nvSpPr>
          <p:cNvPr id="27" name="TextBox 26"/>
          <p:cNvSpPr txBox="1"/>
          <p:nvPr/>
        </p:nvSpPr>
        <p:spPr>
          <a:xfrm>
            <a:off x="3552175" y="5430909"/>
            <a:ext cx="1902956" cy="646331"/>
          </a:xfrm>
          <a:prstGeom prst="rect">
            <a:avLst/>
          </a:prstGeom>
          <a:noFill/>
          <a:ln>
            <a:solidFill>
              <a:schemeClr val="tx2"/>
            </a:solidFill>
          </a:ln>
        </p:spPr>
        <p:txBody>
          <a:bodyPr wrap="square" rtlCol="0">
            <a:spAutoFit/>
          </a:bodyPr>
          <a:lstStyle/>
          <a:p>
            <a:pPr algn="ctr"/>
            <a:r>
              <a:rPr lang="en-US" dirty="0" smtClean="0"/>
              <a:t>CERN</a:t>
            </a:r>
            <a:r>
              <a:rPr lang="en-US" dirty="0" smtClean="0"/>
              <a:t> BIC THE NETHERLANDS</a:t>
            </a:r>
            <a:endParaRPr lang="en-US" dirty="0"/>
          </a:p>
        </p:txBody>
      </p:sp>
      <p:sp>
        <p:nvSpPr>
          <p:cNvPr id="28" name="TextBox 27"/>
          <p:cNvSpPr txBox="1"/>
          <p:nvPr/>
        </p:nvSpPr>
        <p:spPr>
          <a:xfrm>
            <a:off x="5539152" y="5401404"/>
            <a:ext cx="1361833" cy="646331"/>
          </a:xfrm>
          <a:prstGeom prst="rect">
            <a:avLst/>
          </a:prstGeom>
          <a:noFill/>
          <a:ln>
            <a:solidFill>
              <a:schemeClr val="tx2"/>
            </a:solidFill>
          </a:ln>
        </p:spPr>
        <p:txBody>
          <a:bodyPr wrap="square" rtlCol="0">
            <a:spAutoFit/>
          </a:bodyPr>
          <a:lstStyle/>
          <a:p>
            <a:pPr algn="ctr"/>
            <a:r>
              <a:rPr lang="en-US" dirty="0" smtClean="0"/>
              <a:t>CERN BIC GREECE</a:t>
            </a:r>
            <a:endParaRPr lang="en-US" dirty="0"/>
          </a:p>
        </p:txBody>
      </p:sp>
      <p:sp>
        <p:nvSpPr>
          <p:cNvPr id="29" name="TextBox 28"/>
          <p:cNvSpPr txBox="1"/>
          <p:nvPr/>
        </p:nvSpPr>
        <p:spPr>
          <a:xfrm>
            <a:off x="7080318" y="4700224"/>
            <a:ext cx="1361833" cy="646331"/>
          </a:xfrm>
          <a:prstGeom prst="rect">
            <a:avLst/>
          </a:prstGeom>
          <a:noFill/>
          <a:ln>
            <a:solidFill>
              <a:schemeClr val="tx2"/>
            </a:solidFill>
          </a:ln>
        </p:spPr>
        <p:txBody>
          <a:bodyPr wrap="square" rtlCol="0">
            <a:spAutoFit/>
          </a:bodyPr>
          <a:lstStyle/>
          <a:p>
            <a:pPr algn="ctr"/>
            <a:r>
              <a:rPr lang="en-US" dirty="0" smtClean="0"/>
              <a:t>CERN BIC NORWAY</a:t>
            </a:r>
            <a:endParaRPr lang="en-US" dirty="0"/>
          </a:p>
        </p:txBody>
      </p:sp>
      <p:cxnSp>
        <p:nvCxnSpPr>
          <p:cNvPr id="21" name="Straight Arrow Connector 20"/>
          <p:cNvCxnSpPr/>
          <p:nvPr/>
        </p:nvCxnSpPr>
        <p:spPr>
          <a:xfrm>
            <a:off x="5772580" y="3751381"/>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7080318" y="3778225"/>
            <a:ext cx="1361833" cy="646331"/>
          </a:xfrm>
          <a:prstGeom prst="rect">
            <a:avLst/>
          </a:prstGeom>
          <a:noFill/>
          <a:ln>
            <a:solidFill>
              <a:schemeClr val="tx2"/>
            </a:solidFill>
          </a:ln>
        </p:spPr>
        <p:txBody>
          <a:bodyPr wrap="square" rtlCol="0">
            <a:spAutoFit/>
          </a:bodyPr>
          <a:lstStyle/>
          <a:p>
            <a:pPr algn="ctr"/>
            <a:r>
              <a:rPr lang="en-US" dirty="0" smtClean="0"/>
              <a:t>CERN BIC FRANCE</a:t>
            </a:r>
            <a:endParaRPr lang="en-US" dirty="0"/>
          </a:p>
        </p:txBody>
      </p:sp>
    </p:spTree>
    <p:extLst>
      <p:ext uri="{BB962C8B-B14F-4D97-AF65-F5344CB8AC3E}">
        <p14:creationId xmlns:p14="http://schemas.microsoft.com/office/powerpoint/2010/main" val="28214015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CERN technologies into new business opportunities</a:t>
            </a:r>
            <a:endParaRPr lang="en-GB" dirty="0"/>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647152" y="1614967"/>
            <a:ext cx="7849696" cy="4496428"/>
          </a:xfrm>
        </p:spPr>
      </p:pic>
    </p:spTree>
    <p:extLst>
      <p:ext uri="{BB962C8B-B14F-4D97-AF65-F5344CB8AC3E}">
        <p14:creationId xmlns:p14="http://schemas.microsoft.com/office/powerpoint/2010/main" val="6343883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200" dirty="0" err="1"/>
              <a:t>Knowledge</a:t>
            </a:r>
            <a:r>
              <a:rPr lang="fr-CH" sz="3200" dirty="0"/>
              <a:t> Transfer </a:t>
            </a:r>
            <a:r>
              <a:rPr lang="fr-CH" sz="3200" dirty="0" err="1"/>
              <a:t>through</a:t>
            </a:r>
            <a:r>
              <a:rPr lang="fr-CH" sz="3200" dirty="0"/>
              <a:t> </a:t>
            </a:r>
            <a:r>
              <a:rPr lang="fr-CH" sz="3200" dirty="0" err="1"/>
              <a:t>Procurement</a:t>
            </a:r>
            <a:endParaRPr lang="en-GB" sz="3200" dirty="0"/>
          </a:p>
        </p:txBody>
      </p:sp>
      <p:sp>
        <p:nvSpPr>
          <p:cNvPr id="3" name="Content Placeholder 2"/>
          <p:cNvSpPr>
            <a:spLocks noGrp="1"/>
          </p:cNvSpPr>
          <p:nvPr>
            <p:ph idx="1"/>
          </p:nvPr>
        </p:nvSpPr>
        <p:spPr>
          <a:xfrm>
            <a:off x="457200" y="1325606"/>
            <a:ext cx="5153837" cy="4667421"/>
          </a:xfrm>
        </p:spPr>
        <p:txBody>
          <a:bodyPr>
            <a:normAutofit fontScale="70000" lnSpcReduction="20000"/>
          </a:bodyPr>
          <a:lstStyle/>
          <a:p>
            <a:pPr marL="0" indent="0">
              <a:buNone/>
            </a:pPr>
            <a:r>
              <a:rPr lang="en-US" sz="3100" dirty="0">
                <a:solidFill>
                  <a:schemeClr val="tx2"/>
                </a:solidFill>
              </a:rPr>
              <a:t>S</a:t>
            </a:r>
            <a:r>
              <a:rPr lang="en-US" sz="3100" dirty="0" smtClean="0">
                <a:solidFill>
                  <a:schemeClr val="tx2"/>
                </a:solidFill>
              </a:rPr>
              <a:t>urvey </a:t>
            </a:r>
            <a:r>
              <a:rPr lang="en-US" sz="3100" dirty="0">
                <a:solidFill>
                  <a:schemeClr val="tx2"/>
                </a:solidFill>
              </a:rPr>
              <a:t>of companies involved in </a:t>
            </a:r>
            <a:r>
              <a:rPr lang="en-US" sz="3100" dirty="0" smtClean="0">
                <a:solidFill>
                  <a:schemeClr val="tx2"/>
                </a:solidFill>
              </a:rPr>
              <a:t>technology-intensive procurement </a:t>
            </a:r>
            <a:r>
              <a:rPr lang="en-US" sz="3100" dirty="0">
                <a:solidFill>
                  <a:schemeClr val="tx2"/>
                </a:solidFill>
              </a:rPr>
              <a:t>contracts with CERN. </a:t>
            </a:r>
            <a:endParaRPr lang="en-US" sz="3100" dirty="0" smtClean="0">
              <a:solidFill>
                <a:schemeClr val="tx2"/>
              </a:solidFill>
            </a:endParaRPr>
          </a:p>
          <a:p>
            <a:pPr marL="342900" indent="-342900"/>
            <a:r>
              <a:rPr lang="en-US" sz="3100" dirty="0" smtClean="0">
                <a:solidFill>
                  <a:schemeClr val="tx2"/>
                </a:solidFill>
              </a:rPr>
              <a:t>178 </a:t>
            </a:r>
            <a:r>
              <a:rPr lang="en-US" sz="3100" dirty="0">
                <a:solidFill>
                  <a:schemeClr val="tx2"/>
                </a:solidFill>
              </a:rPr>
              <a:t>questionnaires </a:t>
            </a:r>
            <a:r>
              <a:rPr lang="en-US" sz="3100" dirty="0" smtClean="0">
                <a:solidFill>
                  <a:schemeClr val="tx2"/>
                </a:solidFill>
              </a:rPr>
              <a:t>analyzed</a:t>
            </a:r>
          </a:p>
          <a:p>
            <a:pPr marL="342900" indent="-342900"/>
            <a:r>
              <a:rPr lang="en-US" sz="3100" dirty="0" smtClean="0">
                <a:solidFill>
                  <a:schemeClr val="tx2"/>
                </a:solidFill>
              </a:rPr>
              <a:t>503 </a:t>
            </a:r>
            <a:r>
              <a:rPr lang="en-US" sz="3100" dirty="0">
                <a:solidFill>
                  <a:schemeClr val="tx2"/>
                </a:solidFill>
              </a:rPr>
              <a:t>MCHF procurement </a:t>
            </a:r>
            <a:r>
              <a:rPr lang="en-US" sz="3100" dirty="0" smtClean="0">
                <a:solidFill>
                  <a:schemeClr val="tx2"/>
                </a:solidFill>
              </a:rPr>
              <a:t>budget</a:t>
            </a:r>
            <a:endParaRPr lang="en-US" sz="3100" dirty="0">
              <a:solidFill>
                <a:schemeClr val="tx2"/>
              </a:solidFill>
            </a:endParaRPr>
          </a:p>
          <a:p>
            <a:pPr marL="342900" lvl="0" indent="-342900" eaLnBrk="0" fontAlgn="base" hangingPunct="0">
              <a:lnSpc>
                <a:spcPct val="90000"/>
              </a:lnSpc>
              <a:spcAft>
                <a:spcPct val="0"/>
              </a:spcAft>
              <a:buClr>
                <a:schemeClr val="folHlink"/>
              </a:buClr>
              <a:buSzPct val="75000"/>
              <a:buNone/>
              <a:defRPr/>
            </a:pPr>
            <a:endParaRPr lang="en-GB" sz="3400" u="sng" kern="0" dirty="0" smtClean="0">
              <a:solidFill>
                <a:srgbClr val="CC3300"/>
              </a:solidFill>
              <a:cs typeface="Times New Roman" pitchFamily="18" charset="0"/>
            </a:endParaRPr>
          </a:p>
          <a:p>
            <a:pPr marL="342900" lvl="0" indent="-342900" eaLnBrk="0" fontAlgn="base" hangingPunct="0">
              <a:lnSpc>
                <a:spcPct val="90000"/>
              </a:lnSpc>
              <a:spcAft>
                <a:spcPct val="0"/>
              </a:spcAft>
              <a:buClr>
                <a:schemeClr val="folHlink"/>
              </a:buClr>
              <a:buSzPct val="75000"/>
              <a:buNone/>
              <a:defRPr/>
            </a:pPr>
            <a:r>
              <a:rPr lang="en-GB" sz="2800" kern="0" dirty="0" smtClean="0">
                <a:solidFill>
                  <a:srgbClr val="CC3300"/>
                </a:solidFill>
                <a:cs typeface="Times New Roman" pitchFamily="18" charset="0"/>
              </a:rPr>
              <a:t>R</a:t>
            </a:r>
            <a:r>
              <a:rPr lang="en-GB" sz="2800" kern="0" dirty="0" smtClean="0">
                <a:solidFill>
                  <a:srgbClr val="CC3300"/>
                </a:solidFill>
                <a:ea typeface="ＭＳ Ｐゴシック" pitchFamily="-112" charset="-128"/>
                <a:cs typeface="Times New Roman" pitchFamily="18" charset="0"/>
              </a:rPr>
              <a:t>esults</a:t>
            </a:r>
            <a:r>
              <a:rPr lang="en-GB" sz="2800" kern="0" dirty="0">
                <a:solidFill>
                  <a:srgbClr val="CC3300"/>
                </a:solidFill>
                <a:ea typeface="ＭＳ Ｐゴシック" pitchFamily="-112" charset="-128"/>
                <a:cs typeface="Times New Roman" pitchFamily="18" charset="0"/>
              </a:rPr>
              <a:t>:</a:t>
            </a: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Arial" charset="0"/>
              </a:rPr>
              <a:t>44</a:t>
            </a:r>
            <a:r>
              <a:rPr lang="en-GB" sz="2400" kern="0" dirty="0">
                <a:solidFill>
                  <a:srgbClr val="CC3300"/>
                </a:solidFill>
                <a:ea typeface="ＭＳ Ｐゴシック" pitchFamily="-112" charset="-128"/>
                <a:cs typeface="Arial" charset="0"/>
              </a:rPr>
              <a:t>%</a:t>
            </a:r>
            <a:r>
              <a:rPr lang="en-GB" sz="2400" kern="0" dirty="0">
                <a:solidFill>
                  <a:schemeClr val="accent2"/>
                </a:solidFill>
                <a:ea typeface="ＭＳ Ｐゴシック" pitchFamily="-112" charset="-128"/>
                <a:cs typeface="Arial" charset="0"/>
              </a:rPr>
              <a:t> </a:t>
            </a:r>
            <a:r>
              <a:rPr lang="en-GB" sz="2400" kern="0" dirty="0">
                <a:ea typeface="ＭＳ Ｐゴシック" pitchFamily="-112" charset="-128"/>
                <a:cs typeface="Arial" charset="0"/>
              </a:rPr>
              <a:t>indicated technological </a:t>
            </a:r>
            <a:r>
              <a:rPr lang="en-GB" sz="2400" kern="0" dirty="0" smtClean="0">
                <a:ea typeface="ＭＳ Ｐゴシック" pitchFamily="-112" charset="-128"/>
                <a:cs typeface="Arial" charset="0"/>
              </a:rPr>
              <a:t>learning</a:t>
            </a:r>
            <a:endParaRPr lang="en-GB" sz="2400" kern="0" dirty="0" smtClean="0">
              <a:ea typeface="Arial Unicode MS" pitchFamily="34" charset="-128"/>
              <a:cs typeface="Arial Unicode MS" pitchFamily="34" charset="-128"/>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Arial" charset="0"/>
              </a:rPr>
              <a:t>42</a:t>
            </a:r>
            <a:r>
              <a:rPr lang="en-GB" sz="2400" kern="0" dirty="0">
                <a:solidFill>
                  <a:srgbClr val="CC3300"/>
                </a:solidFill>
                <a:ea typeface="ＭＳ Ｐゴシック" pitchFamily="-112" charset="-128"/>
                <a:cs typeface="Arial" charset="0"/>
              </a:rPr>
              <a:t>%</a:t>
            </a:r>
            <a:r>
              <a:rPr lang="en-GB" sz="2400" kern="0" dirty="0">
                <a:solidFill>
                  <a:schemeClr val="accent2"/>
                </a:solidFill>
                <a:ea typeface="ＭＳ Ｐゴシック" pitchFamily="-112" charset="-128"/>
                <a:cs typeface="Arial" charset="0"/>
              </a:rPr>
              <a:t> </a:t>
            </a:r>
            <a:r>
              <a:rPr lang="en-GB" sz="2400" kern="0" dirty="0">
                <a:ea typeface="ＭＳ Ｐゴシック" pitchFamily="-112" charset="-128"/>
                <a:cs typeface="Arial" charset="0"/>
              </a:rPr>
              <a:t>increased their international </a:t>
            </a:r>
            <a:r>
              <a:rPr lang="en-GB" sz="2400" kern="0" dirty="0" smtClean="0">
                <a:ea typeface="ＭＳ Ｐゴシック" pitchFamily="-112" charset="-128"/>
                <a:cs typeface="Arial" charset="0"/>
              </a:rPr>
              <a:t>exposure</a:t>
            </a:r>
            <a:endParaRPr lang="en-GB" sz="2400" kern="0" dirty="0" smtClean="0">
              <a:ea typeface="Arial Unicode MS" pitchFamily="34" charset="-128"/>
              <a:cs typeface="Arial Unicode MS" pitchFamily="34" charset="-128"/>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38</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developed new </a:t>
            </a:r>
            <a:r>
              <a:rPr lang="en-GB" sz="2400" kern="0" dirty="0" smtClean="0">
                <a:ea typeface="ＭＳ Ｐゴシック" pitchFamily="-112" charset="-128"/>
                <a:cs typeface="Times New Roman" pitchFamily="18" charset="0"/>
              </a:rPr>
              <a:t>products</a:t>
            </a: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Arial" charset="0"/>
              </a:rPr>
              <a:t>36</a:t>
            </a:r>
            <a:r>
              <a:rPr lang="en-GB" sz="2400" kern="0" dirty="0">
                <a:solidFill>
                  <a:srgbClr val="CC3300"/>
                </a:solidFill>
                <a:ea typeface="ＭＳ Ｐゴシック" pitchFamily="-112" charset="-128"/>
                <a:cs typeface="Arial" charset="0"/>
              </a:rPr>
              <a:t>%</a:t>
            </a:r>
            <a:r>
              <a:rPr lang="en-GB" sz="2400" kern="0" dirty="0">
                <a:solidFill>
                  <a:schemeClr val="accent2"/>
                </a:solidFill>
                <a:ea typeface="ＭＳ Ｐゴシック" pitchFamily="-112" charset="-128"/>
                <a:cs typeface="Arial" charset="0"/>
              </a:rPr>
              <a:t> </a:t>
            </a:r>
            <a:r>
              <a:rPr lang="en-GB" sz="2400" kern="0" dirty="0">
                <a:ea typeface="ＭＳ Ｐゴシック" pitchFamily="-112" charset="-128"/>
                <a:cs typeface="Arial" charset="0"/>
              </a:rPr>
              <a:t>indicated market </a:t>
            </a:r>
            <a:r>
              <a:rPr lang="en-GB" sz="2400" kern="0" dirty="0" smtClean="0">
                <a:ea typeface="ＭＳ Ｐゴシック" pitchFamily="-112" charset="-128"/>
                <a:cs typeface="Arial" charset="0"/>
              </a:rPr>
              <a:t>learning</a:t>
            </a:r>
            <a:endParaRPr lang="en-GB" sz="2400" kern="0" dirty="0" smtClean="0">
              <a:ea typeface="Arial Unicode MS" pitchFamily="34" charset="-128"/>
              <a:cs typeface="Arial Unicode MS" pitchFamily="34" charset="-128"/>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13</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started new R&amp;D teams </a:t>
            </a:r>
            <a:endParaRPr lang="en-GB" sz="2400" kern="0" dirty="0" smtClean="0">
              <a:solidFill>
                <a:schemeClr val="accent2"/>
              </a:solidFill>
              <a:ea typeface="ＭＳ Ｐゴシック" pitchFamily="-112" charset="-128"/>
              <a:cs typeface="Times New Roman" pitchFamily="18" charset="0"/>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52</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would have had poorer sales performance without CER</a:t>
            </a:r>
            <a:r>
              <a:rPr lang="fr-FR" sz="2400" kern="0" dirty="0" smtClean="0">
                <a:ea typeface="ＭＳ Ｐゴシック" pitchFamily="-112" charset="-128"/>
                <a:cs typeface="Times New Roman" pitchFamily="18" charset="0"/>
              </a:rPr>
              <a:t>N</a:t>
            </a: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41</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would have had poorer technological performance</a:t>
            </a:r>
            <a:r>
              <a:rPr lang="fr-FR" sz="2400" kern="0" dirty="0">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 </a:t>
            </a:r>
            <a:endParaRPr lang="fr-FR" sz="2400" kern="0" dirty="0">
              <a:ea typeface="ＭＳ Ｐゴシック" pitchFamily="-112" charset="-128"/>
              <a:cs typeface="Times New Roman" pitchFamily="18" charset="0"/>
            </a:endParaRPr>
          </a:p>
          <a:p>
            <a:pPr marL="36576" indent="0">
              <a:buNone/>
            </a:pPr>
            <a:endParaRPr lang="en-US" dirty="0" smtClean="0"/>
          </a:p>
          <a:p>
            <a:pPr marL="36576" indent="0">
              <a:buNone/>
            </a:pPr>
            <a:endParaRPr lang="en-GB" dirty="0"/>
          </a:p>
        </p:txBody>
      </p:sp>
      <p:pic>
        <p:nvPicPr>
          <p:cNvPr id="4" name="Picture 3" descr="0408025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16953035">
            <a:off x="5109721" y="2369372"/>
            <a:ext cx="4585501" cy="305148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566115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dirty="0" err="1"/>
              <a:t>Knowledge</a:t>
            </a:r>
            <a:r>
              <a:rPr lang="fr-CH" sz="4000" dirty="0"/>
              <a:t> Transfer </a:t>
            </a:r>
            <a:r>
              <a:rPr lang="fr-CH" sz="4000" dirty="0" err="1"/>
              <a:t>through</a:t>
            </a:r>
            <a:r>
              <a:rPr lang="fr-CH" sz="4000" dirty="0"/>
              <a:t> People</a:t>
            </a:r>
            <a:endParaRPr lang="en-GB" sz="4000" dirty="0"/>
          </a:p>
        </p:txBody>
      </p:sp>
      <p:sp>
        <p:nvSpPr>
          <p:cNvPr id="3" name="Content Placeholder 2"/>
          <p:cNvSpPr>
            <a:spLocks noGrp="1"/>
          </p:cNvSpPr>
          <p:nvPr>
            <p:ph idx="1"/>
          </p:nvPr>
        </p:nvSpPr>
        <p:spPr>
          <a:xfrm>
            <a:off x="457199" y="1325606"/>
            <a:ext cx="3504647" cy="4667421"/>
          </a:xfrm>
        </p:spPr>
        <p:txBody>
          <a:bodyPr>
            <a:noAutofit/>
          </a:bodyPr>
          <a:lstStyle/>
          <a:p>
            <a:pPr marL="0" indent="0">
              <a:buNone/>
            </a:pPr>
            <a:r>
              <a:rPr lang="en-US" sz="2200" dirty="0">
                <a:solidFill>
                  <a:schemeClr val="tx2"/>
                </a:solidFill>
              </a:rPr>
              <a:t>Every </a:t>
            </a:r>
            <a:r>
              <a:rPr lang="en-US" sz="2200" dirty="0" smtClean="0">
                <a:solidFill>
                  <a:schemeClr val="tx2"/>
                </a:solidFill>
              </a:rPr>
              <a:t>year hundreds </a:t>
            </a:r>
            <a:r>
              <a:rPr lang="en-US" sz="2200" dirty="0">
                <a:solidFill>
                  <a:schemeClr val="tx2"/>
                </a:solidFill>
              </a:rPr>
              <a:t>of </a:t>
            </a:r>
            <a:r>
              <a:rPr lang="en-US" sz="2200" dirty="0" smtClean="0">
                <a:solidFill>
                  <a:schemeClr val="tx2"/>
                </a:solidFill>
              </a:rPr>
              <a:t>students come to CERN to </a:t>
            </a:r>
            <a:r>
              <a:rPr lang="en-US" sz="2200" dirty="0" err="1" smtClean="0">
                <a:solidFill>
                  <a:schemeClr val="tx2"/>
                </a:solidFill>
              </a:rPr>
              <a:t>ontribute</a:t>
            </a:r>
            <a:r>
              <a:rPr lang="en-US" sz="2200" dirty="0" smtClean="0">
                <a:solidFill>
                  <a:schemeClr val="tx2"/>
                </a:solidFill>
              </a:rPr>
              <a:t> to our research programs</a:t>
            </a:r>
          </a:p>
          <a:p>
            <a:pPr marL="180000"/>
            <a:endParaRPr lang="en-US" sz="2200" dirty="0">
              <a:solidFill>
                <a:schemeClr val="tx2"/>
              </a:solidFill>
            </a:endParaRPr>
          </a:p>
          <a:p>
            <a:pPr marL="0" indent="0">
              <a:buNone/>
            </a:pPr>
            <a:r>
              <a:rPr lang="en-US" sz="2200" dirty="0">
                <a:solidFill>
                  <a:schemeClr val="tx2"/>
                </a:solidFill>
              </a:rPr>
              <a:t>An opportunity for young people to learn in a multicultural environment</a:t>
            </a:r>
          </a:p>
          <a:p>
            <a:pPr marL="180000"/>
            <a:endParaRPr lang="en-US" sz="2200" kern="0" dirty="0">
              <a:solidFill>
                <a:schemeClr val="tx2"/>
              </a:solidFill>
              <a:ea typeface="ＭＳ Ｐゴシック" pitchFamily="-112" charset="-128"/>
              <a:cs typeface="Times New Roman" pitchFamily="18" charset="0"/>
            </a:endParaRPr>
          </a:p>
          <a:p>
            <a:pPr marL="0" indent="0">
              <a:buNone/>
            </a:pPr>
            <a:r>
              <a:rPr lang="en-US" sz="2200" kern="0" dirty="0">
                <a:solidFill>
                  <a:schemeClr val="tx2"/>
                </a:solidFill>
                <a:ea typeface="ＭＳ Ｐゴシック" pitchFamily="-112" charset="-128"/>
                <a:cs typeface="Times New Roman" pitchFamily="18" charset="0"/>
              </a:rPr>
              <a:t>Not only for physicists! Also engineers, computer scientists, administrative students</a:t>
            </a:r>
            <a:r>
              <a:rPr lang="en-US" sz="2200" kern="0" dirty="0" smtClean="0">
                <a:solidFill>
                  <a:schemeClr val="tx2"/>
                </a:solidFill>
                <a:ea typeface="ＭＳ Ｐゴシック" pitchFamily="-112" charset="-128"/>
                <a:cs typeface="Times New Roman" pitchFamily="18" charset="0"/>
              </a:rPr>
              <a:t>…</a:t>
            </a:r>
            <a:endParaRPr lang="fr-FR" sz="2200" kern="0" dirty="0">
              <a:ea typeface="ＭＳ Ｐゴシック" pitchFamily="-112" charset="-128"/>
              <a:cs typeface="Times New Roman" pitchFamily="18" charset="0"/>
            </a:endParaRPr>
          </a:p>
        </p:txBody>
      </p:sp>
      <p:pic>
        <p:nvPicPr>
          <p:cNvPr id="6" name="Picture 5" descr="1107200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392938">
            <a:off x="4309954" y="2054770"/>
            <a:ext cx="4374100" cy="328282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70114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European Knowledge Transfer Networks </a:t>
            </a:r>
            <a:endParaRPr lang="en-GB" sz="3200" dirty="0"/>
          </a:p>
        </p:txBody>
      </p:sp>
      <p:pic>
        <p:nvPicPr>
          <p:cNvPr id="4" name="Picture 3"/>
          <p:cNvPicPr>
            <a:picLocks noChangeAspect="1"/>
          </p:cNvPicPr>
          <p:nvPr/>
        </p:nvPicPr>
        <p:blipFill>
          <a:blip r:embed="rId2" cstate="print"/>
          <a:stretch>
            <a:fillRect/>
          </a:stretch>
        </p:blipFill>
        <p:spPr>
          <a:xfrm>
            <a:off x="516955" y="1253030"/>
            <a:ext cx="1024739" cy="906643"/>
          </a:xfrm>
          <a:prstGeom prst="rect">
            <a:avLst/>
          </a:prstGeom>
        </p:spPr>
      </p:pic>
      <p:sp>
        <p:nvSpPr>
          <p:cNvPr id="5" name="Rectangle 4"/>
          <p:cNvSpPr/>
          <p:nvPr/>
        </p:nvSpPr>
        <p:spPr>
          <a:xfrm>
            <a:off x="2079100" y="1464236"/>
            <a:ext cx="6858000" cy="369332"/>
          </a:xfrm>
          <a:prstGeom prst="rect">
            <a:avLst/>
          </a:prstGeom>
        </p:spPr>
        <p:txBody>
          <a:bodyPr wrap="square">
            <a:spAutoFit/>
          </a:bodyPr>
          <a:lstStyle/>
          <a:p>
            <a:r>
              <a:rPr lang="en-US" dirty="0"/>
              <a:t>Forum for European </a:t>
            </a:r>
            <a:r>
              <a:rPr lang="en-US" dirty="0" smtClean="0"/>
              <a:t>Intergovernmental Research </a:t>
            </a:r>
            <a:r>
              <a:rPr lang="en-US" dirty="0" err="1"/>
              <a:t>Organisations</a:t>
            </a:r>
            <a:r>
              <a:rPr lang="en-US" dirty="0"/>
              <a:t> </a:t>
            </a:r>
          </a:p>
        </p:txBody>
      </p:sp>
      <p:pic>
        <p:nvPicPr>
          <p:cNvPr id="6" name="Picture 5"/>
          <p:cNvPicPr>
            <a:picLocks noChangeAspect="1"/>
          </p:cNvPicPr>
          <p:nvPr/>
        </p:nvPicPr>
        <p:blipFill>
          <a:blip r:embed="rId3" cstate="print"/>
          <a:stretch>
            <a:fillRect/>
          </a:stretch>
        </p:blipFill>
        <p:spPr>
          <a:xfrm>
            <a:off x="587577" y="2330330"/>
            <a:ext cx="914280" cy="849116"/>
          </a:xfrm>
          <a:prstGeom prst="rect">
            <a:avLst/>
          </a:prstGeom>
        </p:spPr>
      </p:pic>
      <p:sp>
        <p:nvSpPr>
          <p:cNvPr id="7" name="Rectangle 6"/>
          <p:cNvSpPr/>
          <p:nvPr/>
        </p:nvSpPr>
        <p:spPr>
          <a:xfrm>
            <a:off x="2079100" y="2486340"/>
            <a:ext cx="3558787" cy="369332"/>
          </a:xfrm>
          <a:prstGeom prst="rect">
            <a:avLst/>
          </a:prstGeom>
        </p:spPr>
        <p:txBody>
          <a:bodyPr wrap="none">
            <a:spAutoFit/>
          </a:bodyPr>
          <a:lstStyle/>
          <a:p>
            <a:r>
              <a:rPr lang="en-US" dirty="0"/>
              <a:t>EEN, Enterprise Europe Network </a:t>
            </a:r>
          </a:p>
        </p:txBody>
      </p:sp>
      <p:pic>
        <p:nvPicPr>
          <p:cNvPr id="8" name="Picture 7"/>
          <p:cNvPicPr>
            <a:picLocks noChangeAspect="1"/>
          </p:cNvPicPr>
          <p:nvPr/>
        </p:nvPicPr>
        <p:blipFill>
          <a:blip r:embed="rId4" cstate="print"/>
          <a:stretch>
            <a:fillRect/>
          </a:stretch>
        </p:blipFill>
        <p:spPr>
          <a:xfrm>
            <a:off x="457199" y="3363826"/>
            <a:ext cx="1719225" cy="629302"/>
          </a:xfrm>
          <a:prstGeom prst="rect">
            <a:avLst/>
          </a:prstGeom>
        </p:spPr>
      </p:pic>
      <p:sp>
        <p:nvSpPr>
          <p:cNvPr id="9" name="Rectangle 8"/>
          <p:cNvSpPr/>
          <p:nvPr/>
        </p:nvSpPr>
        <p:spPr>
          <a:xfrm>
            <a:off x="2079100" y="3528384"/>
            <a:ext cx="3809826" cy="369332"/>
          </a:xfrm>
          <a:prstGeom prst="rect">
            <a:avLst/>
          </a:prstGeom>
        </p:spPr>
        <p:txBody>
          <a:bodyPr wrap="none">
            <a:spAutoFit/>
          </a:bodyPr>
          <a:lstStyle/>
          <a:p>
            <a:r>
              <a:rPr lang="en-US" dirty="0"/>
              <a:t>TTN, </a:t>
            </a:r>
            <a:r>
              <a:rPr lang="en-US" dirty="0" smtClean="0"/>
              <a:t>Technology </a:t>
            </a:r>
            <a:r>
              <a:rPr lang="en-US" dirty="0"/>
              <a:t>T</a:t>
            </a:r>
            <a:r>
              <a:rPr lang="en-US" dirty="0" smtClean="0"/>
              <a:t>ransfer </a:t>
            </a:r>
            <a:r>
              <a:rPr lang="en-US" dirty="0"/>
              <a:t>N</a:t>
            </a:r>
            <a:r>
              <a:rPr lang="en-US" dirty="0" smtClean="0"/>
              <a:t>etwork </a:t>
            </a:r>
            <a:endParaRPr lang="en-US" dirty="0"/>
          </a:p>
        </p:txBody>
      </p:sp>
      <p:sp>
        <p:nvSpPr>
          <p:cNvPr id="10" name="Rectangle 9"/>
          <p:cNvSpPr/>
          <p:nvPr/>
        </p:nvSpPr>
        <p:spPr>
          <a:xfrm>
            <a:off x="2079100" y="4369977"/>
            <a:ext cx="7145616" cy="369332"/>
          </a:xfrm>
          <a:prstGeom prst="rect">
            <a:avLst/>
          </a:prstGeom>
        </p:spPr>
        <p:txBody>
          <a:bodyPr wrap="square">
            <a:spAutoFit/>
          </a:bodyPr>
          <a:lstStyle/>
          <a:p>
            <a:r>
              <a:rPr lang="en-US" dirty="0" smtClean="0"/>
              <a:t>TTO Circle - European Technology Transfer Offices Circle </a:t>
            </a:r>
            <a:endParaRPr lang="en-US" dirty="0"/>
          </a:p>
        </p:txBody>
      </p:sp>
      <p:pic>
        <p:nvPicPr>
          <p:cNvPr id="11"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77119" y="4255065"/>
            <a:ext cx="1024738" cy="774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40808" y="5109922"/>
            <a:ext cx="984902" cy="9849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Rectangle 12"/>
          <p:cNvSpPr/>
          <p:nvPr/>
        </p:nvSpPr>
        <p:spPr>
          <a:xfrm>
            <a:off x="2079100" y="5270468"/>
            <a:ext cx="5637454" cy="369332"/>
          </a:xfrm>
          <a:prstGeom prst="rect">
            <a:avLst/>
          </a:prstGeom>
        </p:spPr>
        <p:txBody>
          <a:bodyPr wrap="square">
            <a:spAutoFit/>
          </a:bodyPr>
          <a:lstStyle/>
          <a:p>
            <a:r>
              <a:rPr lang="en-US" dirty="0"/>
              <a:t>The European Network for </a:t>
            </a:r>
            <a:r>
              <a:rPr lang="en-US" dirty="0" err="1"/>
              <a:t>LIGht</a:t>
            </a:r>
            <a:r>
              <a:rPr lang="en-US" dirty="0"/>
              <a:t> ion Hadron Therapy</a:t>
            </a:r>
          </a:p>
        </p:txBody>
      </p:sp>
    </p:spTree>
    <p:extLst>
      <p:ext uri="{BB962C8B-B14F-4D97-AF65-F5344CB8AC3E}">
        <p14:creationId xmlns:p14="http://schemas.microsoft.com/office/powerpoint/2010/main" val="48000953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4800" dirty="0"/>
              <a:t>Conclusions</a:t>
            </a:r>
            <a:endParaRPr lang="en-GB" dirty="0"/>
          </a:p>
        </p:txBody>
      </p:sp>
      <p:sp>
        <p:nvSpPr>
          <p:cNvPr id="3" name="Content Placeholder 2"/>
          <p:cNvSpPr>
            <a:spLocks noGrp="1"/>
          </p:cNvSpPr>
          <p:nvPr>
            <p:ph idx="1"/>
          </p:nvPr>
        </p:nvSpPr>
        <p:spPr>
          <a:xfrm>
            <a:off x="457200" y="1325606"/>
            <a:ext cx="8226854" cy="4667421"/>
          </a:xfrm>
        </p:spPr>
        <p:txBody>
          <a:bodyPr>
            <a:normAutofit fontScale="92500" lnSpcReduction="20000"/>
          </a:bodyPr>
          <a:lstStyle/>
          <a:p>
            <a:pPr marL="36576" indent="0">
              <a:buClr>
                <a:schemeClr val="tx2"/>
              </a:buClr>
              <a:buNone/>
            </a:pPr>
            <a:r>
              <a:rPr lang="fr-CH" sz="3200" dirty="0" smtClean="0">
                <a:solidFill>
                  <a:schemeClr val="tx2"/>
                </a:solidFill>
              </a:rPr>
              <a:t>KT </a:t>
            </a:r>
            <a:r>
              <a:rPr lang="fr-CH" sz="3200" dirty="0" err="1" smtClean="0">
                <a:solidFill>
                  <a:schemeClr val="tx2"/>
                </a:solidFill>
              </a:rPr>
              <a:t>is</a:t>
            </a:r>
            <a:r>
              <a:rPr lang="fr-CH" sz="3200" dirty="0" smtClean="0">
                <a:solidFill>
                  <a:schemeClr val="tx2"/>
                </a:solidFill>
              </a:rPr>
              <a:t> </a:t>
            </a:r>
            <a:r>
              <a:rPr lang="fr-CH" sz="3200" dirty="0" err="1">
                <a:solidFill>
                  <a:schemeClr val="tx2"/>
                </a:solidFill>
              </a:rPr>
              <a:t>i</a:t>
            </a:r>
            <a:r>
              <a:rPr lang="fr-CH" sz="3200" dirty="0" err="1" smtClean="0">
                <a:solidFill>
                  <a:schemeClr val="tx2"/>
                </a:solidFill>
              </a:rPr>
              <a:t>ntegral</a:t>
            </a:r>
            <a:r>
              <a:rPr lang="fr-CH" sz="3200" dirty="0" smtClean="0">
                <a:solidFill>
                  <a:schemeClr val="tx2"/>
                </a:solidFill>
              </a:rPr>
              <a:t> </a:t>
            </a:r>
            <a:r>
              <a:rPr lang="fr-CH" sz="3200" dirty="0">
                <a:solidFill>
                  <a:schemeClr val="tx2"/>
                </a:solidFill>
              </a:rPr>
              <a:t>part </a:t>
            </a:r>
            <a:r>
              <a:rPr lang="fr-CH" sz="3200" dirty="0" smtClean="0">
                <a:solidFill>
                  <a:schemeClr val="tx2"/>
                </a:solidFill>
              </a:rPr>
              <a:t>of </a:t>
            </a:r>
            <a:r>
              <a:rPr lang="fr-CH" sz="3200" dirty="0" err="1" smtClean="0">
                <a:solidFill>
                  <a:schemeClr val="tx2"/>
                </a:solidFill>
              </a:rPr>
              <a:t>CERN’s</a:t>
            </a:r>
            <a:r>
              <a:rPr lang="fr-CH" sz="3200" dirty="0" smtClean="0">
                <a:solidFill>
                  <a:schemeClr val="tx2"/>
                </a:solidFill>
              </a:rPr>
              <a:t> mission</a:t>
            </a:r>
          </a:p>
          <a:p>
            <a:pPr marL="36576" indent="0">
              <a:buClr>
                <a:schemeClr val="tx2"/>
              </a:buClr>
              <a:buNone/>
            </a:pPr>
            <a:r>
              <a:rPr lang="fr-CH" sz="3200" dirty="0" smtClean="0">
                <a:solidFill>
                  <a:schemeClr val="tx2"/>
                </a:solidFill>
              </a:rPr>
              <a:t> </a:t>
            </a:r>
          </a:p>
          <a:p>
            <a:pPr marL="36576" indent="0">
              <a:buClr>
                <a:schemeClr val="tx2"/>
              </a:buClr>
              <a:buNone/>
            </a:pPr>
            <a:r>
              <a:rPr lang="fr-CH" sz="3200" dirty="0" smtClean="0">
                <a:solidFill>
                  <a:schemeClr val="tx2"/>
                </a:solidFill>
              </a:rPr>
              <a:t>CERN </a:t>
            </a:r>
            <a:r>
              <a:rPr lang="fr-CH" sz="3200" dirty="0">
                <a:solidFill>
                  <a:schemeClr val="tx2"/>
                </a:solidFill>
              </a:rPr>
              <a:t>technologies have applications in </a:t>
            </a:r>
            <a:r>
              <a:rPr lang="fr-CH" sz="3200" dirty="0" err="1">
                <a:solidFill>
                  <a:schemeClr val="tx2"/>
                </a:solidFill>
              </a:rPr>
              <a:t>several</a:t>
            </a:r>
            <a:r>
              <a:rPr lang="fr-CH" sz="3200" dirty="0">
                <a:solidFill>
                  <a:schemeClr val="tx2"/>
                </a:solidFill>
              </a:rPr>
              <a:t> </a:t>
            </a:r>
            <a:r>
              <a:rPr lang="fr-CH" sz="3200" dirty="0" err="1">
                <a:solidFill>
                  <a:schemeClr val="tx2"/>
                </a:solidFill>
              </a:rPr>
              <a:t>domains</a:t>
            </a:r>
            <a:r>
              <a:rPr lang="fr-CH" sz="3200" dirty="0">
                <a:solidFill>
                  <a:schemeClr val="tx2"/>
                </a:solidFill>
              </a:rPr>
              <a:t> </a:t>
            </a:r>
            <a:r>
              <a:rPr lang="fr-CH" sz="3200" dirty="0" err="1">
                <a:solidFill>
                  <a:schemeClr val="tx2"/>
                </a:solidFill>
              </a:rPr>
              <a:t>with</a:t>
            </a:r>
            <a:r>
              <a:rPr lang="fr-CH" sz="3200" dirty="0">
                <a:solidFill>
                  <a:schemeClr val="tx2"/>
                </a:solidFill>
              </a:rPr>
              <a:t> high </a:t>
            </a:r>
            <a:r>
              <a:rPr lang="fr-CH" sz="3200" dirty="0" smtClean="0">
                <a:solidFill>
                  <a:schemeClr val="tx2"/>
                </a:solidFill>
              </a:rPr>
              <a:t>relevance </a:t>
            </a:r>
            <a:r>
              <a:rPr lang="fr-CH" sz="3200" dirty="0">
                <a:solidFill>
                  <a:schemeClr val="tx2"/>
                </a:solidFill>
              </a:rPr>
              <a:t>to society. </a:t>
            </a:r>
            <a:endParaRPr lang="fr-CH" sz="3200" dirty="0" smtClean="0">
              <a:solidFill>
                <a:schemeClr val="tx2"/>
              </a:solidFill>
            </a:endParaRPr>
          </a:p>
          <a:p>
            <a:pPr>
              <a:buClr>
                <a:schemeClr val="tx2"/>
              </a:buClr>
            </a:pPr>
            <a:endParaRPr lang="fr-CH" sz="3200" dirty="0">
              <a:solidFill>
                <a:schemeClr val="tx2"/>
              </a:solidFill>
            </a:endParaRPr>
          </a:p>
          <a:p>
            <a:pPr marL="36576" indent="0">
              <a:buClr>
                <a:schemeClr val="tx2"/>
              </a:buClr>
              <a:buNone/>
            </a:pPr>
            <a:r>
              <a:rPr lang="en-GB" sz="3200" dirty="0" smtClean="0">
                <a:solidFill>
                  <a:schemeClr val="tx2"/>
                </a:solidFill>
              </a:rPr>
              <a:t>Significant</a:t>
            </a:r>
            <a:r>
              <a:rPr lang="fr-CH" sz="3200" dirty="0" smtClean="0">
                <a:solidFill>
                  <a:schemeClr val="tx2"/>
                </a:solidFill>
              </a:rPr>
              <a:t> </a:t>
            </a:r>
            <a:r>
              <a:rPr lang="fr-CH" sz="3200" dirty="0" smtClean="0">
                <a:solidFill>
                  <a:schemeClr val="tx2"/>
                </a:solidFill>
              </a:rPr>
              <a:t>contribution </a:t>
            </a:r>
            <a:r>
              <a:rPr lang="fr-CH" sz="3200" dirty="0">
                <a:solidFill>
                  <a:schemeClr val="tx2"/>
                </a:solidFill>
              </a:rPr>
              <a:t>to innovation in </a:t>
            </a:r>
            <a:r>
              <a:rPr lang="fr-CH" sz="3200" dirty="0" err="1">
                <a:solidFill>
                  <a:schemeClr val="tx2"/>
                </a:solidFill>
              </a:rPr>
              <a:t>medical</a:t>
            </a:r>
            <a:r>
              <a:rPr lang="fr-CH" sz="3200" dirty="0">
                <a:solidFill>
                  <a:schemeClr val="tx2"/>
                </a:solidFill>
              </a:rPr>
              <a:t> sciences over the last 10-15 </a:t>
            </a:r>
            <a:r>
              <a:rPr lang="fr-CH" sz="3200" dirty="0" err="1" smtClean="0">
                <a:solidFill>
                  <a:schemeClr val="tx2"/>
                </a:solidFill>
              </a:rPr>
              <a:t>years</a:t>
            </a:r>
            <a:endParaRPr lang="fr-CH" sz="3200" dirty="0" smtClean="0">
              <a:solidFill>
                <a:schemeClr val="tx2"/>
              </a:solidFill>
            </a:endParaRPr>
          </a:p>
          <a:p>
            <a:pPr>
              <a:buClr>
                <a:schemeClr val="tx2"/>
              </a:buClr>
            </a:pPr>
            <a:endParaRPr lang="fr-CH" sz="3200" dirty="0" smtClean="0">
              <a:solidFill>
                <a:schemeClr val="tx2"/>
              </a:solidFill>
            </a:endParaRPr>
          </a:p>
          <a:p>
            <a:pPr marL="36576" indent="0">
              <a:buClr>
                <a:schemeClr val="tx2"/>
              </a:buClr>
              <a:buNone/>
            </a:pPr>
            <a:r>
              <a:rPr lang="fr-CH" sz="3200" dirty="0" smtClean="0">
                <a:solidFill>
                  <a:schemeClr val="tx2"/>
                </a:solidFill>
              </a:rPr>
              <a:t>Impact which </a:t>
            </a:r>
            <a:r>
              <a:rPr lang="fr-CH" sz="3200" dirty="0">
                <a:solidFill>
                  <a:schemeClr val="tx2"/>
                </a:solidFill>
              </a:rPr>
              <a:t>delivers </a:t>
            </a:r>
            <a:r>
              <a:rPr lang="fr-CH" sz="3200" dirty="0" smtClean="0">
                <a:solidFill>
                  <a:schemeClr val="tx2"/>
                </a:solidFill>
              </a:rPr>
              <a:t>tangible </a:t>
            </a:r>
            <a:r>
              <a:rPr lang="fr-CH" sz="3200" dirty="0">
                <a:solidFill>
                  <a:schemeClr val="tx2"/>
                </a:solidFill>
              </a:rPr>
              <a:t>benefits to </a:t>
            </a:r>
            <a:r>
              <a:rPr lang="fr-CH" sz="3200" dirty="0" smtClean="0">
                <a:solidFill>
                  <a:schemeClr val="tx2"/>
                </a:solidFill>
              </a:rPr>
              <a:t>mankind</a:t>
            </a:r>
            <a:endParaRPr lang="fr-CH" sz="3200" dirty="0">
              <a:solidFill>
                <a:schemeClr val="tx2"/>
              </a:solidFill>
            </a:endParaRPr>
          </a:p>
        </p:txBody>
      </p:sp>
    </p:spTree>
    <p:extLst>
      <p:ext uri="{BB962C8B-B14F-4D97-AF65-F5344CB8AC3E}">
        <p14:creationId xmlns:p14="http://schemas.microsoft.com/office/powerpoint/2010/main" val="39442104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4800" dirty="0"/>
              <a:t>More info / Contacts</a:t>
            </a:r>
            <a:endParaRPr lang="en-GB" dirty="0"/>
          </a:p>
        </p:txBody>
      </p:sp>
      <p:sp>
        <p:nvSpPr>
          <p:cNvPr id="3" name="Content Placeholder 2"/>
          <p:cNvSpPr>
            <a:spLocks noGrp="1"/>
          </p:cNvSpPr>
          <p:nvPr>
            <p:ph idx="1"/>
          </p:nvPr>
        </p:nvSpPr>
        <p:spPr>
          <a:xfrm>
            <a:off x="457200" y="1325607"/>
            <a:ext cx="8226854" cy="2158374"/>
          </a:xfrm>
        </p:spPr>
        <p:txBody>
          <a:bodyPr/>
          <a:lstStyle/>
          <a:p>
            <a:pPr marL="36576" indent="0">
              <a:buNone/>
            </a:pPr>
            <a:r>
              <a:rPr lang="en-US" dirty="0" smtClean="0">
                <a:hlinkClick r:id="rId2"/>
              </a:rPr>
              <a:t>www.cern.ch/knowledgetransfer</a:t>
            </a:r>
            <a:endParaRPr lang="en-US" dirty="0" smtClean="0"/>
          </a:p>
          <a:p>
            <a:pPr marL="36576" indent="0">
              <a:buNone/>
            </a:pPr>
            <a:r>
              <a:rPr lang="en-US" dirty="0" smtClean="0">
                <a:hlinkClick r:id="rId3"/>
              </a:rPr>
              <a:t>mail-KT@cern.ch</a:t>
            </a:r>
            <a:endParaRPr lang="en-US" dirty="0" smtClean="0"/>
          </a:p>
          <a:p>
            <a:pPr marL="36576" indent="0">
              <a:buNone/>
            </a:pPr>
            <a:r>
              <a:rPr lang="en-US" sz="2800" dirty="0" smtClean="0">
                <a:hlinkClick r:id="rId4"/>
              </a:rPr>
              <a:t>Nick.Ziogas@cern.ch</a:t>
            </a:r>
            <a:endParaRPr lang="en-US" sz="2800" dirty="0" smtClean="0"/>
          </a:p>
          <a:p>
            <a:pPr marL="36576" indent="0">
              <a:buNone/>
            </a:pPr>
            <a:endParaRPr lang="en-US" dirty="0" smtClean="0"/>
          </a:p>
          <a:p>
            <a:endParaRPr lang="en-GB" dirty="0"/>
          </a:p>
        </p:txBody>
      </p:sp>
      <p:pic>
        <p:nvPicPr>
          <p:cNvPr id="4" name="Picture 2" descr="https://encrypted-tbn3.gstatic.com/images?q=tbn:ANd9GcQMG7d28W4T_EEPAZy9il5I_-ZagrBBZDk3QzTYCsOeMbdxM7h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9064" y="3228136"/>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032098" y="5538182"/>
            <a:ext cx="3692324" cy="1569660"/>
          </a:xfrm>
          <a:prstGeom prst="rect">
            <a:avLst/>
          </a:prstGeom>
          <a:noFill/>
        </p:spPr>
        <p:txBody>
          <a:bodyPr wrap="square" rtlCol="0">
            <a:spAutoFit/>
          </a:bodyPr>
          <a:lstStyle/>
          <a:p>
            <a:r>
              <a:rPr lang="en-US" sz="4800" dirty="0"/>
              <a:t>Questions ?</a:t>
            </a:r>
            <a:endParaRPr lang="en-GB" sz="4800" dirty="0"/>
          </a:p>
          <a:p>
            <a:endParaRPr lang="en-GB" sz="4800" dirty="0"/>
          </a:p>
        </p:txBody>
      </p:sp>
    </p:spTree>
    <p:extLst>
      <p:ext uri="{BB962C8B-B14F-4D97-AF65-F5344CB8AC3E}">
        <p14:creationId xmlns:p14="http://schemas.microsoft.com/office/powerpoint/2010/main" val="41690143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The World Wide Web</a:t>
            </a:r>
            <a:endParaRPr lang="en-GB" sz="4000" dirty="0"/>
          </a:p>
        </p:txBody>
      </p:sp>
      <p:pic>
        <p:nvPicPr>
          <p:cNvPr id="6" name="Picture 5" descr="9407011_31.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373806">
            <a:off x="2405320" y="1954198"/>
            <a:ext cx="6430384" cy="412653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TextBox 2"/>
          <p:cNvSpPr txBox="1"/>
          <p:nvPr/>
        </p:nvSpPr>
        <p:spPr>
          <a:xfrm>
            <a:off x="457200" y="1241524"/>
            <a:ext cx="8226854" cy="646331"/>
          </a:xfrm>
          <a:prstGeom prst="rect">
            <a:avLst/>
          </a:prstGeom>
          <a:noFill/>
        </p:spPr>
        <p:txBody>
          <a:bodyPr wrap="square" rtlCol="0">
            <a:spAutoFit/>
          </a:bodyPr>
          <a:lstStyle/>
          <a:p>
            <a:r>
              <a:rPr lang="en-US" dirty="0"/>
              <a:t>I</a:t>
            </a:r>
            <a:r>
              <a:rPr lang="en-US" dirty="0" smtClean="0"/>
              <a:t>nvented </a:t>
            </a:r>
            <a:r>
              <a:rPr lang="en-US" dirty="0"/>
              <a:t>at CERN in 1989 by British scientist Tim Berners-Lee and has grown to </a:t>
            </a:r>
            <a:r>
              <a:rPr lang="en-US" dirty="0" smtClean="0"/>
              <a:t>revolutionize communication </a:t>
            </a:r>
            <a:r>
              <a:rPr lang="en-US" dirty="0"/>
              <a:t>worldwide</a:t>
            </a:r>
          </a:p>
        </p:txBody>
      </p:sp>
      <p:pic>
        <p:nvPicPr>
          <p:cNvPr id="5" name="Picture 4" descr="Vague but exciting.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384709">
            <a:off x="849078" y="2485573"/>
            <a:ext cx="2609641" cy="35988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Vague but exciting.jpg"/>
          <p:cNvPicPr>
            <a:picLocks noChangeAspect="1"/>
          </p:cNvPicPr>
          <p:nvPr/>
        </p:nvPicPr>
        <p:blipFill rotWithShape="1">
          <a:blip r:embed="rId4" cstate="print">
            <a:extLst>
              <a:ext uri="{28A0092B-C50C-407E-A947-70E740481C1C}">
                <a14:useLocalDpi xmlns:a14="http://schemas.microsoft.com/office/drawing/2010/main" val="0"/>
              </a:ext>
            </a:extLst>
          </a:blip>
          <a:srcRect l="42295" t="278" r="19236" b="95211"/>
          <a:stretch/>
        </p:blipFill>
        <p:spPr>
          <a:xfrm rot="384709">
            <a:off x="-121540" y="2141370"/>
            <a:ext cx="5638881" cy="911882"/>
          </a:xfrm>
          <a:prstGeom prst="ellipse">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8033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747" y="274320"/>
            <a:ext cx="5054173" cy="1143000"/>
          </a:xfrm>
        </p:spPr>
        <p:txBody>
          <a:bodyPr>
            <a:normAutofit/>
          </a:bodyPr>
          <a:lstStyle/>
          <a:p>
            <a:r>
              <a:rPr lang="en-GB" dirty="0" smtClean="0"/>
              <a:t>Did you know?</a:t>
            </a:r>
            <a:endParaRPr lang="en-US" dirty="0"/>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200" y="1897038"/>
            <a:ext cx="4376737"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26822" y="3270972"/>
            <a:ext cx="3876675" cy="284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62417_650_550_0_0_0_0.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53920" y="188335"/>
            <a:ext cx="3567091" cy="2683550"/>
          </a:xfrm>
          <a:prstGeom prst="rect">
            <a:avLst/>
          </a:prstGeom>
        </p:spPr>
      </p:pic>
    </p:spTree>
    <p:extLst>
      <p:ext uri="{BB962C8B-B14F-4D97-AF65-F5344CB8AC3E}">
        <p14:creationId xmlns:p14="http://schemas.microsoft.com/office/powerpoint/2010/main" val="3392554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87922" y="138347"/>
            <a:ext cx="9231922" cy="6150594"/>
          </a:xfrm>
          <a:prstGeom prst="rect">
            <a:avLst/>
          </a:prstGeom>
        </p:spPr>
      </p:pic>
      <p:sp>
        <p:nvSpPr>
          <p:cNvPr id="9" name="Rectangle 8"/>
          <p:cNvSpPr/>
          <p:nvPr/>
        </p:nvSpPr>
        <p:spPr>
          <a:xfrm>
            <a:off x="-87922" y="4287838"/>
            <a:ext cx="9231922" cy="1815489"/>
          </a:xfrm>
          <a:prstGeom prst="rect">
            <a:avLst/>
          </a:prstGeom>
          <a:gradFill flip="none" rotWithShape="1">
            <a:gsLst>
              <a:gs pos="20000">
                <a:schemeClr val="tx2">
                  <a:lumMod val="50000"/>
                  <a:alpha val="59000"/>
                </a:schemeClr>
              </a:gs>
              <a:gs pos="95000">
                <a:schemeClr val="tx2">
                  <a:lumMod val="50000"/>
                </a:schemeClr>
              </a:gs>
            </a:gsLst>
            <a:lin ang="15780000" scaled="0"/>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pic>
        <p:nvPicPr>
          <p:cNvPr id="10" name="Picture 9" descr="CERNwhite.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253720" y="5676934"/>
            <a:ext cx="242191" cy="245050"/>
          </a:xfrm>
          <a:prstGeom prst="rect">
            <a:avLst/>
          </a:prstGeom>
        </p:spPr>
      </p:pic>
      <p:sp>
        <p:nvSpPr>
          <p:cNvPr id="11" name="TextBox 10"/>
          <p:cNvSpPr txBox="1"/>
          <p:nvPr/>
        </p:nvSpPr>
        <p:spPr>
          <a:xfrm>
            <a:off x="8459197" y="5629562"/>
            <a:ext cx="724878" cy="338554"/>
          </a:xfrm>
          <a:prstGeom prst="rect">
            <a:avLst/>
          </a:prstGeom>
          <a:noFill/>
        </p:spPr>
        <p:txBody>
          <a:bodyPr wrap="none" rtlCol="0">
            <a:spAutoFit/>
          </a:bodyPr>
          <a:lstStyle/>
          <a:p>
            <a:pPr defTabSz="457200"/>
            <a:r>
              <a:rPr lang="en-US" sz="800" dirty="0">
                <a:solidFill>
                  <a:srgbClr val="FFFFFF"/>
                </a:solidFill>
                <a:latin typeface="Optima"/>
                <a:cs typeface="Optima"/>
              </a:rPr>
              <a:t>Knowledge </a:t>
            </a:r>
            <a:endParaRPr lang="en-US" sz="1050" dirty="0">
              <a:solidFill>
                <a:srgbClr val="FFFFFF"/>
              </a:solidFill>
              <a:latin typeface="Optima"/>
              <a:cs typeface="Optima"/>
            </a:endParaRPr>
          </a:p>
          <a:p>
            <a:pPr defTabSz="457200"/>
            <a:r>
              <a:rPr lang="en-US" sz="800" dirty="0">
                <a:solidFill>
                  <a:srgbClr val="FFFFFF"/>
                </a:solidFill>
                <a:latin typeface="Optima"/>
                <a:cs typeface="Optima"/>
              </a:rPr>
              <a:t>Transfer</a:t>
            </a:r>
            <a:endParaRPr lang="en-US" sz="1000" dirty="0">
              <a:solidFill>
                <a:srgbClr val="FFFFFF"/>
              </a:solidFill>
              <a:latin typeface="Optima"/>
              <a:cs typeface="Optima"/>
            </a:endParaRPr>
          </a:p>
        </p:txBody>
      </p:sp>
      <p:sp>
        <p:nvSpPr>
          <p:cNvPr id="2" name="Title 1"/>
          <p:cNvSpPr>
            <a:spLocks noGrp="1"/>
          </p:cNvSpPr>
          <p:nvPr>
            <p:ph type="title"/>
          </p:nvPr>
        </p:nvSpPr>
        <p:spPr/>
        <p:txBody>
          <a:bodyPr/>
          <a:lstStyle/>
          <a:p>
            <a:r>
              <a:rPr lang="fr-CH" dirty="0"/>
              <a:t>Is it a natural process?</a:t>
            </a:r>
            <a:r>
              <a:rPr lang="en-GB" dirty="0"/>
              <a:t/>
            </a:r>
            <a:br>
              <a:rPr lang="en-GB" dirty="0"/>
            </a:br>
            <a:endParaRPr lang="en-US" dirty="0"/>
          </a:p>
        </p:txBody>
      </p:sp>
      <p:sp>
        <p:nvSpPr>
          <p:cNvPr id="3" name="Content Placeholder 2"/>
          <p:cNvSpPr>
            <a:spLocks noGrp="1"/>
          </p:cNvSpPr>
          <p:nvPr>
            <p:ph idx="1"/>
          </p:nvPr>
        </p:nvSpPr>
        <p:spPr/>
        <p:txBody>
          <a:bodyPr/>
          <a:lstStyle/>
          <a:p>
            <a:r>
              <a:rPr lang="en-US" dirty="0" smtClean="0"/>
              <a:t>Story of the capacitive touchscreen developed for the SPS control room</a:t>
            </a:r>
            <a:endParaRPr lang="en-US" dirty="0"/>
          </a:p>
        </p:txBody>
      </p:sp>
    </p:spTree>
    <p:extLst>
      <p:ext uri="{BB962C8B-B14F-4D97-AF65-F5344CB8AC3E}">
        <p14:creationId xmlns:p14="http://schemas.microsoft.com/office/powerpoint/2010/main" val="21043509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371" y="32693"/>
            <a:ext cx="8560068" cy="940443"/>
          </a:xfrm>
        </p:spPr>
        <p:txBody>
          <a:bodyPr>
            <a:normAutofit/>
          </a:bodyPr>
          <a:lstStyle/>
          <a:p>
            <a:r>
              <a:rPr lang="en-US" sz="4800" dirty="0" smtClean="0"/>
              <a:t>The </a:t>
            </a:r>
            <a:r>
              <a:rPr lang="en-US" sz="4800" dirty="0"/>
              <a:t>Knowledge Exchange</a:t>
            </a:r>
            <a:endParaRPr lang="en-US" dirty="0"/>
          </a:p>
        </p:txBody>
      </p:sp>
      <p:grpSp>
        <p:nvGrpSpPr>
          <p:cNvPr id="4" name="Group 3"/>
          <p:cNvGrpSpPr/>
          <p:nvPr/>
        </p:nvGrpSpPr>
        <p:grpSpPr>
          <a:xfrm>
            <a:off x="818391" y="774915"/>
            <a:ext cx="7278028" cy="5676634"/>
            <a:chOff x="823649" y="135852"/>
            <a:chExt cx="7499982" cy="5803980"/>
          </a:xfrm>
        </p:grpSpPr>
        <p:sp>
          <p:nvSpPr>
            <p:cNvPr id="44" name="Hexagon 43"/>
            <p:cNvSpPr/>
            <p:nvPr/>
          </p:nvSpPr>
          <p:spPr>
            <a:xfrm>
              <a:off x="5668657" y="135852"/>
              <a:ext cx="1433206" cy="1230238"/>
            </a:xfrm>
            <a:prstGeom prst="hexagon">
              <a:avLst>
                <a:gd name="adj" fmla="val 25000"/>
                <a:gd name="vf" fmla="val 115470"/>
              </a:avLst>
            </a:prstGeom>
            <a:solidFill>
              <a:srgbClr val="242A28"/>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5" name="Hexagon 4"/>
            <p:cNvSpPr/>
            <p:nvPr/>
          </p:nvSpPr>
          <p:spPr>
            <a:xfrm>
              <a:off x="4457405" y="3359038"/>
              <a:ext cx="1433206" cy="1230238"/>
            </a:xfrm>
            <a:prstGeom prst="hexagon">
              <a:avLst>
                <a:gd name="adj" fmla="val 25000"/>
                <a:gd name="vf" fmla="val 115470"/>
              </a:avLst>
            </a:prstGeom>
            <a:blipFill rotWithShape="1">
              <a:blip r:embed="rId3"/>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Hexagon 5"/>
            <p:cNvSpPr/>
            <p:nvPr/>
          </p:nvSpPr>
          <p:spPr>
            <a:xfrm>
              <a:off x="3246153" y="2714918"/>
              <a:ext cx="1433206" cy="1230238"/>
            </a:xfrm>
            <a:prstGeom prst="hexagon">
              <a:avLst>
                <a:gd name="adj" fmla="val 25000"/>
                <a:gd name="vf" fmla="val 115470"/>
              </a:avLst>
            </a:prstGeom>
            <a:blipFill rotWithShape="1">
              <a:blip r:embed="rId4"/>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Hexagon 6"/>
            <p:cNvSpPr/>
            <p:nvPr/>
          </p:nvSpPr>
          <p:spPr>
            <a:xfrm>
              <a:off x="2034901" y="2039285"/>
              <a:ext cx="1433206" cy="1230238"/>
            </a:xfrm>
            <a:prstGeom prst="hexagon">
              <a:avLst>
                <a:gd name="adj" fmla="val 25000"/>
                <a:gd name="vf" fmla="val 115470"/>
              </a:avLst>
            </a:prstGeom>
            <a:blipFill rotWithShape="1">
              <a:blip r:embed="rId5"/>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Hexagon 7"/>
            <p:cNvSpPr/>
            <p:nvPr/>
          </p:nvSpPr>
          <p:spPr>
            <a:xfrm>
              <a:off x="823649" y="4018652"/>
              <a:ext cx="1433206" cy="1230238"/>
            </a:xfrm>
            <a:prstGeom prst="hexagon">
              <a:avLst>
                <a:gd name="adj" fmla="val 25000"/>
                <a:gd name="vf" fmla="val 115470"/>
              </a:avLst>
            </a:prstGeom>
            <a:blipFill rotWithShape="1">
              <a:blip r:embed="rId6"/>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Hexagon 8"/>
            <p:cNvSpPr/>
            <p:nvPr/>
          </p:nvSpPr>
          <p:spPr>
            <a:xfrm>
              <a:off x="6879909" y="4709594"/>
              <a:ext cx="1433206" cy="1230238"/>
            </a:xfrm>
            <a:prstGeom prst="hexagon">
              <a:avLst>
                <a:gd name="adj" fmla="val 25000"/>
                <a:gd name="vf" fmla="val 115470"/>
              </a:avLst>
            </a:prstGeom>
            <a:blipFill rotWithShape="1">
              <a:blip r:embed="rId7"/>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Hexagon 9"/>
            <p:cNvSpPr/>
            <p:nvPr/>
          </p:nvSpPr>
          <p:spPr>
            <a:xfrm>
              <a:off x="4457405" y="4633771"/>
              <a:ext cx="1433206" cy="1230238"/>
            </a:xfrm>
            <a:prstGeom prst="hexagon">
              <a:avLst>
                <a:gd name="adj" fmla="val 25000"/>
                <a:gd name="vf" fmla="val 115470"/>
              </a:avLst>
            </a:prstGeom>
            <a:blipFill rotWithShape="1">
              <a:blip r:embed="rId8"/>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Hexagon 10"/>
            <p:cNvSpPr/>
            <p:nvPr/>
          </p:nvSpPr>
          <p:spPr>
            <a:xfrm>
              <a:off x="6890425" y="2042763"/>
              <a:ext cx="1433206" cy="1230238"/>
            </a:xfrm>
            <a:prstGeom prst="hexagon">
              <a:avLst>
                <a:gd name="adj" fmla="val 25000"/>
                <a:gd name="vf" fmla="val 115470"/>
              </a:avLst>
            </a:prstGeom>
            <a:blipFill rotWithShape="1">
              <a:blip r:embed="rId9"/>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Hexagon 11"/>
            <p:cNvSpPr/>
            <p:nvPr/>
          </p:nvSpPr>
          <p:spPr>
            <a:xfrm>
              <a:off x="3246153" y="4018652"/>
              <a:ext cx="1433206" cy="1230238"/>
            </a:xfrm>
            <a:prstGeom prst="hexagon">
              <a:avLst>
                <a:gd name="adj" fmla="val 25000"/>
                <a:gd name="vf" fmla="val 115470"/>
              </a:avLst>
            </a:prstGeom>
            <a:blipFill rotWithShape="1">
              <a:blip r:embed="rId10"/>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4" name="Group 13"/>
            <p:cNvGrpSpPr/>
            <p:nvPr/>
          </p:nvGrpSpPr>
          <p:grpSpPr>
            <a:xfrm>
              <a:off x="3246153" y="1366722"/>
              <a:ext cx="1433206" cy="1230238"/>
              <a:chOff x="1232874" y="1073807"/>
              <a:chExt cx="1433206" cy="1230238"/>
            </a:xfrm>
            <a:solidFill>
              <a:srgbClr val="002A50"/>
            </a:solidFill>
          </p:grpSpPr>
          <p:sp>
            <p:nvSpPr>
              <p:cNvPr id="15" name="Hexagon 14"/>
              <p:cNvSpPr/>
              <p:nvPr/>
            </p:nvSpPr>
            <p:spPr>
              <a:xfrm>
                <a:off x="1232874" y="1073807"/>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16" name="Hexagon 4"/>
              <p:cNvSpPr/>
              <p:nvPr/>
            </p:nvSpPr>
            <p:spPr>
              <a:xfrm>
                <a:off x="1454828" y="1264328"/>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Business Incubation</a:t>
                </a:r>
                <a:endParaRPr lang="en-US" sz="1200" kern="1200" dirty="0"/>
              </a:p>
            </p:txBody>
          </p:sp>
        </p:grpSp>
        <p:grpSp>
          <p:nvGrpSpPr>
            <p:cNvPr id="17" name="Group 16"/>
            <p:cNvGrpSpPr/>
            <p:nvPr/>
          </p:nvGrpSpPr>
          <p:grpSpPr>
            <a:xfrm>
              <a:off x="4457405" y="2039285"/>
              <a:ext cx="1433206" cy="1230238"/>
              <a:chOff x="2465749" y="1750089"/>
              <a:chExt cx="1433206" cy="1230238"/>
            </a:xfrm>
            <a:solidFill>
              <a:schemeClr val="tx1">
                <a:lumMod val="75000"/>
              </a:schemeClr>
            </a:solidFill>
          </p:grpSpPr>
          <p:sp>
            <p:nvSpPr>
              <p:cNvPr id="18" name="Hexagon 17"/>
              <p:cNvSpPr/>
              <p:nvPr/>
            </p:nvSpPr>
            <p:spPr>
              <a:xfrm>
                <a:off x="2465749" y="1750089"/>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19" name="Hexagon 4"/>
              <p:cNvSpPr/>
              <p:nvPr/>
            </p:nvSpPr>
            <p:spPr>
              <a:xfrm>
                <a:off x="2687703" y="1940610"/>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Open Hardware</a:t>
                </a:r>
                <a:endParaRPr lang="en-US" sz="1200" kern="1200" dirty="0"/>
              </a:p>
            </p:txBody>
          </p:sp>
        </p:grpSp>
        <p:grpSp>
          <p:nvGrpSpPr>
            <p:cNvPr id="20" name="Group 19"/>
            <p:cNvGrpSpPr/>
            <p:nvPr/>
          </p:nvGrpSpPr>
          <p:grpSpPr>
            <a:xfrm>
              <a:off x="823649" y="1366090"/>
              <a:ext cx="1433206" cy="1230238"/>
              <a:chOff x="1232874" y="2433814"/>
              <a:chExt cx="1433206" cy="1230238"/>
            </a:xfrm>
            <a:solidFill>
              <a:srgbClr val="002A50"/>
            </a:solidFill>
          </p:grpSpPr>
          <p:sp>
            <p:nvSpPr>
              <p:cNvPr id="21" name="Hexagon 20"/>
              <p:cNvSpPr/>
              <p:nvPr/>
            </p:nvSpPr>
            <p:spPr>
              <a:xfrm>
                <a:off x="1232874" y="2433814"/>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2" name="Hexagon 4"/>
              <p:cNvSpPr/>
              <p:nvPr/>
            </p:nvSpPr>
            <p:spPr>
              <a:xfrm>
                <a:off x="1454828" y="2624335"/>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Licensing</a:t>
                </a:r>
                <a:endParaRPr lang="en-US" sz="1200" kern="1200" dirty="0"/>
              </a:p>
            </p:txBody>
          </p:sp>
        </p:grpSp>
        <p:grpSp>
          <p:nvGrpSpPr>
            <p:cNvPr id="23" name="Group 22"/>
            <p:cNvGrpSpPr/>
            <p:nvPr/>
          </p:nvGrpSpPr>
          <p:grpSpPr>
            <a:xfrm>
              <a:off x="2034901" y="3359038"/>
              <a:ext cx="1433206" cy="1230238"/>
              <a:chOff x="2464867" y="3113352"/>
              <a:chExt cx="1433206" cy="1230238"/>
            </a:xfrm>
            <a:solidFill>
              <a:srgbClr val="002A50"/>
            </a:solidFill>
          </p:grpSpPr>
          <p:sp>
            <p:nvSpPr>
              <p:cNvPr id="24" name="Hexagon 23"/>
              <p:cNvSpPr/>
              <p:nvPr/>
            </p:nvSpPr>
            <p:spPr>
              <a:xfrm>
                <a:off x="2464867" y="311335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5" name="Hexagon 4"/>
              <p:cNvSpPr/>
              <p:nvPr/>
            </p:nvSpPr>
            <p:spPr>
              <a:xfrm>
                <a:off x="2686821" y="330387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Service and Consultancy</a:t>
                </a:r>
                <a:endParaRPr lang="en-US" sz="1200" kern="1200" dirty="0"/>
              </a:p>
            </p:txBody>
          </p:sp>
        </p:grpSp>
        <p:grpSp>
          <p:nvGrpSpPr>
            <p:cNvPr id="26" name="Group 25"/>
            <p:cNvGrpSpPr/>
            <p:nvPr/>
          </p:nvGrpSpPr>
          <p:grpSpPr>
            <a:xfrm>
              <a:off x="6890425" y="3403533"/>
              <a:ext cx="1433206" cy="1230238"/>
              <a:chOff x="3699507" y="1071016"/>
              <a:chExt cx="1433206" cy="1230238"/>
            </a:xfrm>
          </p:grpSpPr>
          <p:sp>
            <p:nvSpPr>
              <p:cNvPr id="27" name="Hexagon 26"/>
              <p:cNvSpPr/>
              <p:nvPr/>
            </p:nvSpPr>
            <p:spPr>
              <a:xfrm>
                <a:off x="3699507" y="1071016"/>
                <a:ext cx="1433206" cy="1230238"/>
              </a:xfrm>
              <a:prstGeom prst="hexagon">
                <a:avLst>
                  <a:gd name="adj" fmla="val 25000"/>
                  <a:gd name="vf" fmla="val 115470"/>
                </a:avLst>
              </a:prstGeom>
              <a:solidFill>
                <a:schemeClr val="tx1">
                  <a:lumMod val="60000"/>
                  <a:lumOff val="40000"/>
                </a:schemeClr>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8" name="Hexagon 4"/>
              <p:cNvSpPr/>
              <p:nvPr/>
            </p:nvSpPr>
            <p:spPr>
              <a:xfrm>
                <a:off x="3921461" y="1261537"/>
                <a:ext cx="989298" cy="849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EU Projects</a:t>
                </a:r>
                <a:endParaRPr lang="en-US" sz="1200" kern="1200" dirty="0"/>
              </a:p>
            </p:txBody>
          </p:sp>
        </p:grpSp>
        <p:grpSp>
          <p:nvGrpSpPr>
            <p:cNvPr id="29" name="Group 28"/>
            <p:cNvGrpSpPr/>
            <p:nvPr/>
          </p:nvGrpSpPr>
          <p:grpSpPr>
            <a:xfrm>
              <a:off x="5668657" y="4018652"/>
              <a:ext cx="1433206" cy="1230238"/>
              <a:chOff x="4932382" y="402641"/>
              <a:chExt cx="1433206" cy="1230238"/>
            </a:xfrm>
          </p:grpSpPr>
          <p:sp>
            <p:nvSpPr>
              <p:cNvPr id="30" name="Hexagon 29"/>
              <p:cNvSpPr/>
              <p:nvPr/>
            </p:nvSpPr>
            <p:spPr>
              <a:xfrm>
                <a:off x="4932382" y="402641"/>
                <a:ext cx="1433206" cy="1230238"/>
              </a:xfrm>
              <a:prstGeom prst="hexagon">
                <a:avLst>
                  <a:gd name="adj" fmla="val 25000"/>
                  <a:gd name="vf" fmla="val 115470"/>
                </a:avLst>
              </a:prstGeom>
              <a:solidFill>
                <a:schemeClr val="tx1">
                  <a:lumMod val="60000"/>
                  <a:lumOff val="40000"/>
                </a:schemeClr>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1" name="Hexagon 4"/>
              <p:cNvSpPr/>
              <p:nvPr/>
            </p:nvSpPr>
            <p:spPr>
              <a:xfrm>
                <a:off x="5154336" y="593162"/>
                <a:ext cx="989298" cy="849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Training</a:t>
                </a:r>
                <a:endParaRPr lang="en-US" sz="1200" kern="1200" dirty="0"/>
              </a:p>
            </p:txBody>
          </p:sp>
        </p:grpSp>
        <p:grpSp>
          <p:nvGrpSpPr>
            <p:cNvPr id="32" name="Group 31"/>
            <p:cNvGrpSpPr/>
            <p:nvPr/>
          </p:nvGrpSpPr>
          <p:grpSpPr>
            <a:xfrm>
              <a:off x="5668657" y="2714918"/>
              <a:ext cx="1433206" cy="1230238"/>
              <a:chOff x="6165257" y="2447302"/>
              <a:chExt cx="1433206" cy="1230238"/>
            </a:xfrm>
            <a:solidFill>
              <a:schemeClr val="tx1">
                <a:lumMod val="75000"/>
              </a:schemeClr>
            </a:solidFill>
          </p:grpSpPr>
          <p:sp>
            <p:nvSpPr>
              <p:cNvPr id="33" name="Hexagon 32"/>
              <p:cNvSpPr/>
              <p:nvPr/>
            </p:nvSpPr>
            <p:spPr>
              <a:xfrm>
                <a:off x="6165257" y="244730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4" name="Hexagon 4"/>
              <p:cNvSpPr/>
              <p:nvPr/>
            </p:nvSpPr>
            <p:spPr>
              <a:xfrm>
                <a:off x="6387211" y="263782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Procurement</a:t>
                </a:r>
                <a:endParaRPr lang="en-US" sz="1200" kern="1200" dirty="0"/>
              </a:p>
            </p:txBody>
          </p:sp>
        </p:grpSp>
        <p:grpSp>
          <p:nvGrpSpPr>
            <p:cNvPr id="35" name="Group 34"/>
            <p:cNvGrpSpPr/>
            <p:nvPr/>
          </p:nvGrpSpPr>
          <p:grpSpPr>
            <a:xfrm>
              <a:off x="2034901" y="4709594"/>
              <a:ext cx="1433206" cy="1230238"/>
              <a:chOff x="7391954" y="3136608"/>
              <a:chExt cx="1433206" cy="1230238"/>
            </a:xfrm>
            <a:solidFill>
              <a:srgbClr val="002A50"/>
            </a:solidFill>
          </p:grpSpPr>
          <p:sp>
            <p:nvSpPr>
              <p:cNvPr id="36" name="Hexagon 35"/>
              <p:cNvSpPr/>
              <p:nvPr/>
            </p:nvSpPr>
            <p:spPr>
              <a:xfrm>
                <a:off x="7391954" y="3136608"/>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7" name="Hexagon 4"/>
              <p:cNvSpPr/>
              <p:nvPr/>
            </p:nvSpPr>
            <p:spPr>
              <a:xfrm>
                <a:off x="7613907" y="3305700"/>
                <a:ext cx="978783" cy="8392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R&amp;D Collaborations</a:t>
                </a:r>
                <a:endParaRPr lang="en-US" sz="1200" kern="1200" dirty="0"/>
              </a:p>
            </p:txBody>
          </p:sp>
        </p:grpSp>
        <p:grpSp>
          <p:nvGrpSpPr>
            <p:cNvPr id="38" name="Group 37"/>
            <p:cNvGrpSpPr/>
            <p:nvPr/>
          </p:nvGrpSpPr>
          <p:grpSpPr>
            <a:xfrm>
              <a:off x="4457405" y="750971"/>
              <a:ext cx="1433206" cy="1230238"/>
              <a:chOff x="2464867" y="3113352"/>
              <a:chExt cx="1433206" cy="1230238"/>
            </a:xfrm>
            <a:solidFill>
              <a:srgbClr val="002A50"/>
            </a:solidFill>
          </p:grpSpPr>
          <p:sp>
            <p:nvSpPr>
              <p:cNvPr id="39" name="Hexagon 38"/>
              <p:cNvSpPr/>
              <p:nvPr/>
            </p:nvSpPr>
            <p:spPr>
              <a:xfrm>
                <a:off x="2464867" y="311335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40" name="Hexagon 4"/>
              <p:cNvSpPr/>
              <p:nvPr/>
            </p:nvSpPr>
            <p:spPr>
              <a:xfrm>
                <a:off x="2686821" y="330387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Easy Access IP</a:t>
                </a:r>
                <a:endParaRPr lang="en-US" sz="1200" kern="1200" dirty="0"/>
              </a:p>
            </p:txBody>
          </p:sp>
        </p:grpSp>
        <p:pic>
          <p:nvPicPr>
            <p:cNvPr id="42" name="Picture 41"/>
            <p:cNvPicPr>
              <a:picLocks noChangeAspect="1"/>
            </p:cNvPicPr>
            <p:nvPr/>
          </p:nvPicPr>
          <p:blipFill>
            <a:blip r:embed="rId11"/>
            <a:stretch>
              <a:fillRect/>
            </a:stretch>
          </p:blipFill>
          <p:spPr>
            <a:xfrm>
              <a:off x="5890611" y="500732"/>
              <a:ext cx="1061832" cy="440760"/>
            </a:xfrm>
            <a:prstGeom prst="rect">
              <a:avLst/>
            </a:prstGeom>
          </p:spPr>
        </p:pic>
        <p:grpSp>
          <p:nvGrpSpPr>
            <p:cNvPr id="46" name="Group 45"/>
            <p:cNvGrpSpPr/>
            <p:nvPr/>
          </p:nvGrpSpPr>
          <p:grpSpPr>
            <a:xfrm>
              <a:off x="5679173" y="1427644"/>
              <a:ext cx="1433206" cy="1230238"/>
              <a:chOff x="2465749" y="1750089"/>
              <a:chExt cx="1433206" cy="1230238"/>
            </a:xfrm>
            <a:solidFill>
              <a:schemeClr val="tx1">
                <a:lumMod val="75000"/>
              </a:schemeClr>
            </a:solidFill>
          </p:grpSpPr>
          <p:sp>
            <p:nvSpPr>
              <p:cNvPr id="47" name="Hexagon 46"/>
              <p:cNvSpPr/>
              <p:nvPr/>
            </p:nvSpPr>
            <p:spPr>
              <a:xfrm>
                <a:off x="2465749" y="1750089"/>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48" name="Hexagon 4"/>
              <p:cNvSpPr/>
              <p:nvPr/>
            </p:nvSpPr>
            <p:spPr>
              <a:xfrm>
                <a:off x="2687703" y="1940610"/>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Open Source Software</a:t>
                </a:r>
                <a:endParaRPr lang="en-US" sz="1200" kern="1200" dirty="0"/>
              </a:p>
            </p:txBody>
          </p:sp>
        </p:grpSp>
        <p:pic>
          <p:nvPicPr>
            <p:cNvPr id="50" name="Picture 49"/>
            <p:cNvPicPr>
              <a:picLocks noChangeAspect="1"/>
            </p:cNvPicPr>
            <p:nvPr/>
          </p:nvPicPr>
          <p:blipFill>
            <a:blip r:embed="rId12"/>
            <a:stretch>
              <a:fillRect/>
            </a:stretch>
          </p:blipFill>
          <p:spPr>
            <a:xfrm>
              <a:off x="6900941" y="751603"/>
              <a:ext cx="1422690" cy="1230238"/>
            </a:xfrm>
            <a:prstGeom prst="hexagon">
              <a:avLst/>
            </a:prstGeom>
            <a:solidFill>
              <a:srgbClr val="FFFFFF">
                <a:shade val="85000"/>
              </a:srgbClr>
            </a:solidFill>
            <a:ln>
              <a:noFill/>
            </a:ln>
            <a:effectLst/>
          </p:spPr>
        </p:pic>
      </p:grpSp>
    </p:spTree>
    <p:extLst>
      <p:ext uri="{BB962C8B-B14F-4D97-AF65-F5344CB8AC3E}">
        <p14:creationId xmlns:p14="http://schemas.microsoft.com/office/powerpoint/2010/main" val="954629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and patents</a:t>
            </a:r>
            <a:endParaRPr lang="en-GB" dirty="0"/>
          </a:p>
        </p:txBody>
      </p:sp>
      <p:sp>
        <p:nvSpPr>
          <p:cNvPr id="3" name="Content Placeholder 2"/>
          <p:cNvSpPr>
            <a:spLocks noGrp="1"/>
          </p:cNvSpPr>
          <p:nvPr>
            <p:ph idx="1"/>
          </p:nvPr>
        </p:nvSpPr>
        <p:spPr>
          <a:xfrm>
            <a:off x="457200" y="1325606"/>
            <a:ext cx="4629150" cy="1763989"/>
          </a:xfrm>
        </p:spPr>
        <p:txBody>
          <a:bodyPr>
            <a:noAutofit/>
          </a:bodyPr>
          <a:lstStyle/>
          <a:p>
            <a:pPr>
              <a:buNone/>
            </a:pPr>
            <a:r>
              <a:rPr lang="en-GB" sz="2400" dirty="0"/>
              <a:t>Strategic motivation:</a:t>
            </a:r>
          </a:p>
          <a:p>
            <a:pPr marL="0" lvl="1" indent="1588">
              <a:buNone/>
            </a:pPr>
            <a:r>
              <a:rPr lang="en-GB" sz="2000" dirty="0" smtClean="0"/>
              <a:t>“</a:t>
            </a:r>
            <a:r>
              <a:rPr lang="en-GB" sz="2000" dirty="0"/>
              <a:t>Promote and enhance the image of the </a:t>
            </a:r>
            <a:r>
              <a:rPr lang="en-GB" sz="2000" dirty="0" smtClean="0"/>
              <a:t>organization </a:t>
            </a:r>
            <a:r>
              <a:rPr lang="en-GB" sz="2000" dirty="0"/>
              <a:t>as a source of innovation and economic activities</a:t>
            </a:r>
            <a:r>
              <a:rPr lang="en-GB" sz="2000" dirty="0" smtClean="0"/>
              <a:t>”</a:t>
            </a:r>
          </a:p>
          <a:p>
            <a:pPr marL="0" lvl="1" indent="1588">
              <a:buNone/>
            </a:pPr>
            <a:endParaRPr lang="en-GB" sz="2000" dirty="0"/>
          </a:p>
        </p:txBody>
      </p:sp>
      <p:pic>
        <p:nvPicPr>
          <p:cNvPr id="5122" name="Picture 2" descr="\\cern.ch\dfs\Users\v\vnilsen\Documents\My Pictures\Patent.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892420">
            <a:off x="5465067" y="1399639"/>
            <a:ext cx="3353293" cy="47652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5" name="Content Placeholder 2"/>
          <p:cNvSpPr txBox="1">
            <a:spLocks/>
          </p:cNvSpPr>
          <p:nvPr/>
        </p:nvSpPr>
        <p:spPr>
          <a:xfrm>
            <a:off x="457199" y="2965176"/>
            <a:ext cx="4452457" cy="3043422"/>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2400" dirty="0"/>
              <a:t>Patents are taken </a:t>
            </a:r>
            <a:r>
              <a:rPr lang="en-GB" sz="2400" dirty="0" smtClean="0"/>
              <a:t>when it:</a:t>
            </a:r>
          </a:p>
          <a:p>
            <a:pPr>
              <a:buClrTx/>
            </a:pPr>
            <a:r>
              <a:rPr lang="en-GB" sz="2000" dirty="0"/>
              <a:t>I</a:t>
            </a:r>
            <a:r>
              <a:rPr lang="en-GB" sz="2000" dirty="0" smtClean="0"/>
              <a:t>ncreases </a:t>
            </a:r>
            <a:r>
              <a:rPr lang="en-GB" sz="2000" dirty="0"/>
              <a:t>the probability of having the technology </a:t>
            </a:r>
            <a:r>
              <a:rPr lang="en-GB" sz="2000" dirty="0" smtClean="0"/>
              <a:t>transferred (justify development investments from industry)</a:t>
            </a:r>
            <a:endParaRPr lang="en-GB" sz="2000" dirty="0"/>
          </a:p>
          <a:p>
            <a:pPr>
              <a:buClrTx/>
            </a:pPr>
            <a:r>
              <a:rPr lang="en-GB" sz="2000" dirty="0"/>
              <a:t>S</a:t>
            </a:r>
            <a:r>
              <a:rPr lang="en-GB" sz="2000" dirty="0" smtClean="0"/>
              <a:t>ignificantly </a:t>
            </a:r>
            <a:r>
              <a:rPr lang="en-GB" sz="2000" dirty="0"/>
              <a:t>enhances the commercial value </a:t>
            </a:r>
            <a:endParaRPr lang="en-GB" sz="2000" dirty="0" smtClean="0"/>
          </a:p>
          <a:p>
            <a:pPr>
              <a:buClrTx/>
            </a:pPr>
            <a:r>
              <a:rPr lang="en-GB" sz="2000" dirty="0" smtClean="0"/>
              <a:t>Is </a:t>
            </a:r>
            <a:r>
              <a:rPr lang="en-GB" sz="2000" dirty="0"/>
              <a:t>needed to ensure </a:t>
            </a:r>
            <a:r>
              <a:rPr lang="en-GB" sz="2000" dirty="0" smtClean="0"/>
              <a:t>CERNs recognition as inventor</a:t>
            </a:r>
            <a:endParaRPr lang="en-GB" sz="2000" dirty="0"/>
          </a:p>
          <a:p>
            <a:pPr>
              <a:buFont typeface="Arial"/>
              <a:buNone/>
            </a:pPr>
            <a:endParaRPr lang="en-GB" sz="2400" dirty="0" smtClean="0"/>
          </a:p>
        </p:txBody>
      </p:sp>
    </p:spTree>
    <p:extLst>
      <p:ext uri="{BB962C8B-B14F-4D97-AF65-F5344CB8AC3E}">
        <p14:creationId xmlns:p14="http://schemas.microsoft.com/office/powerpoint/2010/main" val="98183505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15831</TotalTime>
  <Words>2730</Words>
  <Application>Microsoft Office PowerPoint</Application>
  <PresentationFormat>On-screen Show (4:3)</PresentationFormat>
  <Paragraphs>385</Paragraphs>
  <Slides>46</Slides>
  <Notes>30</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46</vt:i4>
      </vt:variant>
    </vt:vector>
  </HeadingPairs>
  <TitlesOfParts>
    <vt:vector size="62" baseType="lpstr">
      <vt:lpstr>Arial Unicode MS</vt:lpstr>
      <vt:lpstr>ＭＳ Ｐゴシック</vt:lpstr>
      <vt:lpstr>Arial</vt:lpstr>
      <vt:lpstr>Calibri</vt:lpstr>
      <vt:lpstr>Constantia</vt:lpstr>
      <vt:lpstr>Gill Sans</vt:lpstr>
      <vt:lpstr>Helvetica</vt:lpstr>
      <vt:lpstr>Helvetica Light</vt:lpstr>
      <vt:lpstr>Helvetica Neue</vt:lpstr>
      <vt:lpstr>Optima</vt:lpstr>
      <vt:lpstr>Times</vt:lpstr>
      <vt:lpstr>Times New Roman</vt:lpstr>
      <vt:lpstr>Wingdings</vt:lpstr>
      <vt:lpstr>Wingdings 2</vt:lpstr>
      <vt:lpstr>PrésentationCERN2</vt:lpstr>
      <vt:lpstr>Office Theme</vt:lpstr>
      <vt:lpstr>Knowledge Transfer at CERN  </vt:lpstr>
      <vt:lpstr>KT: one of CERN’s missions</vt:lpstr>
      <vt:lpstr>Knowledge Transfer Aims</vt:lpstr>
      <vt:lpstr>Impact-driven Innovation Approach</vt:lpstr>
      <vt:lpstr>The World Wide Web</vt:lpstr>
      <vt:lpstr>Did you know?</vt:lpstr>
      <vt:lpstr>Is it a natural process? </vt:lpstr>
      <vt:lpstr>The Knowledge Exchange</vt:lpstr>
      <vt:lpstr>CERN and patents</vt:lpstr>
      <vt:lpstr>Patent Portfolio Overview</vt:lpstr>
      <vt:lpstr>CERN’s areas of excellence</vt:lpstr>
      <vt:lpstr>CERN’s Technology Portfolio</vt:lpstr>
      <vt:lpstr>Medical application examples</vt:lpstr>
      <vt:lpstr>Hadron Therapy New treatment opportunities for deep-seated tumours </vt:lpstr>
      <vt:lpstr>Hadron Therapy New treatment opportunities for deep-seated tumours </vt:lpstr>
      <vt:lpstr>Hadron Therapy Contributions from CERN</vt:lpstr>
      <vt:lpstr>Hadron Therapy CNAO</vt:lpstr>
      <vt:lpstr>From high vacuum…</vt:lpstr>
      <vt:lpstr>… to solar energy collectors</vt:lpstr>
      <vt:lpstr>… to solar energy collectors</vt:lpstr>
      <vt:lpstr>Silicon pixel detectors (SPDs)</vt:lpstr>
      <vt:lpstr>Medipix</vt:lpstr>
      <vt:lpstr>Medipix</vt:lpstr>
      <vt:lpstr>Application: X-Ray</vt:lpstr>
      <vt:lpstr>Application: Material analysis </vt:lpstr>
      <vt:lpstr>Application: Radiation monitoring</vt:lpstr>
      <vt:lpstr>Application: Research</vt:lpstr>
      <vt:lpstr>Application: Education</vt:lpstr>
      <vt:lpstr>Application: Medical Imaging</vt:lpstr>
      <vt:lpstr>CERN Open Hardware licence</vt:lpstr>
      <vt:lpstr>Open Hardware Repository – ohwr.org </vt:lpstr>
      <vt:lpstr>Open Source Software</vt:lpstr>
      <vt:lpstr>OSS example</vt:lpstr>
      <vt:lpstr>OSS example</vt:lpstr>
      <vt:lpstr>CERN Easy Access IP</vt:lpstr>
      <vt:lpstr>12 years of ENLIGHT Collaboration  CERN philosophy into health field</vt:lpstr>
      <vt:lpstr>       ENLIGHT platform projects</vt:lpstr>
      <vt:lpstr>PowerPoint Presentation</vt:lpstr>
      <vt:lpstr>KT implementation ways</vt:lpstr>
      <vt:lpstr>CERN Business Ideas Accelerator</vt:lpstr>
      <vt:lpstr>Turning CERN technologies into new business opportunities</vt:lpstr>
      <vt:lpstr>Knowledge Transfer through Procurement</vt:lpstr>
      <vt:lpstr>Knowledge Transfer through People</vt:lpstr>
      <vt:lpstr>European Knowledge Transfer Networks </vt:lpstr>
      <vt:lpstr>Conclusions</vt:lpstr>
      <vt:lpstr>More info / Contacts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Vetle Nilsen</dc:creator>
  <cp:lastModifiedBy>Nick Ziogas</cp:lastModifiedBy>
  <cp:revision>276</cp:revision>
  <dcterms:created xsi:type="dcterms:W3CDTF">2012-03-07T13:21:43Z</dcterms:created>
  <dcterms:modified xsi:type="dcterms:W3CDTF">2015-08-19T16:19:18Z</dcterms:modified>
</cp:coreProperties>
</file>