
<file path=[Content_Types].xml><?xml version="1.0" encoding="utf-8"?>
<Types xmlns="http://schemas.openxmlformats.org/package/2006/content-types">
  <Default Extension="xml" ContentType="application/xml"/>
  <Default Extension="mov" ContentType="video/unknown"/>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87" r:id="rId2"/>
    <p:sldId id="303" r:id="rId3"/>
    <p:sldId id="274" r:id="rId4"/>
    <p:sldId id="289" r:id="rId5"/>
    <p:sldId id="268" r:id="rId6"/>
    <p:sldId id="317" r:id="rId7"/>
    <p:sldId id="323" r:id="rId8"/>
    <p:sldId id="275" r:id="rId9"/>
    <p:sldId id="269" r:id="rId10"/>
    <p:sldId id="276" r:id="rId11"/>
    <p:sldId id="278" r:id="rId12"/>
    <p:sldId id="271" r:id="rId13"/>
    <p:sldId id="270" r:id="rId14"/>
    <p:sldId id="319" r:id="rId15"/>
    <p:sldId id="291" r:id="rId16"/>
    <p:sldId id="304" r:id="rId17"/>
    <p:sldId id="279" r:id="rId18"/>
    <p:sldId id="315" r:id="rId19"/>
    <p:sldId id="283" r:id="rId20"/>
    <p:sldId id="302" r:id="rId21"/>
    <p:sldId id="308"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68" d="100"/>
          <a:sy n="68" d="100"/>
        </p:scale>
        <p:origin x="-1392" y="-264"/>
      </p:cViewPr>
      <p:guideLst>
        <p:guide orient="horz" pos="2160"/>
        <p:guide pos="2880"/>
      </p:guideLst>
    </p:cSldViewPr>
  </p:slideViewPr>
  <p:notesTextViewPr>
    <p:cViewPr>
      <p:scale>
        <a:sx n="100" d="100"/>
        <a:sy n="100" d="100"/>
      </p:scale>
      <p:origin x="0" y="0"/>
    </p:cViewPr>
  </p:notesTextViewPr>
  <p:sorterViewPr>
    <p:cViewPr>
      <p:scale>
        <a:sx n="59" d="100"/>
        <a:sy n="59"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ADE6B9-C071-394F-BD6E-FB225EED1175}" type="datetimeFigureOut">
              <a:rPr lang="en-US" smtClean="0"/>
              <a:t>10/22/15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93F1AF-70EC-E34A-AA01-927C0F4C9290}" type="slidenum">
              <a:rPr lang="en-US" smtClean="0"/>
              <a:t>‹#›</a:t>
            </a:fld>
            <a:endParaRPr lang="en-US"/>
          </a:p>
        </p:txBody>
      </p:sp>
    </p:spTree>
    <p:extLst>
      <p:ext uri="{BB962C8B-B14F-4D97-AF65-F5344CB8AC3E}">
        <p14:creationId xmlns:p14="http://schemas.microsoft.com/office/powerpoint/2010/main" val="201946757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rgbClr val="0000FF"/>
                </a:solidFill>
              </a:rPr>
              <a:t>SLIDE 1:  Title Page</a:t>
            </a:r>
          </a:p>
          <a:p>
            <a:endParaRPr lang="en-US"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17 instruments on 7 spacecraft were used to examine X</a:t>
            </a:r>
            <a:r>
              <a:rPr lang="en-US" sz="1200" kern="1200" baseline="0" dirty="0" smtClean="0">
                <a:solidFill>
                  <a:schemeClr val="tx1"/>
                </a:solidFill>
                <a:effectLst/>
                <a:latin typeface="+mn-lt"/>
                <a:ea typeface="+mn-ea"/>
                <a:cs typeface="+mn-cs"/>
              </a:rPr>
              <a:t>–Class </a:t>
            </a:r>
            <a:r>
              <a:rPr lang="en-US" sz="1200" kern="1200" dirty="0" smtClean="0">
                <a:solidFill>
                  <a:schemeClr val="tx1"/>
                </a:solidFill>
                <a:effectLst/>
                <a:latin typeface="+mn-lt"/>
                <a:ea typeface="+mn-ea"/>
                <a:cs typeface="+mn-cs"/>
              </a:rPr>
              <a:t>solar flares. This data set has unique spatial and temporal coverage of</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solar activity occurring from 1 January 2011 to 26 September 2014 .</a:t>
            </a:r>
            <a:endParaRPr lang="en-US" b="1" dirty="0" smtClean="0"/>
          </a:p>
          <a:p>
            <a:endParaRPr lang="en-US" b="1" dirty="0" smtClean="0"/>
          </a:p>
        </p:txBody>
      </p:sp>
      <p:sp>
        <p:nvSpPr>
          <p:cNvPr id="4" name="Slide Number Placeholder 3"/>
          <p:cNvSpPr>
            <a:spLocks noGrp="1"/>
          </p:cNvSpPr>
          <p:nvPr>
            <p:ph type="sldNum" sz="quarter" idx="10"/>
          </p:nvPr>
        </p:nvSpPr>
        <p:spPr/>
        <p:txBody>
          <a:bodyPr/>
          <a:lstStyle/>
          <a:p>
            <a:fld id="{0F9E70C2-8E35-0340-9ECF-4A12E2ECA6B7}" type="slidenum">
              <a:rPr lang="en-US" smtClean="0"/>
              <a:t>1</a:t>
            </a:fld>
            <a:endParaRPr lang="en-US" dirty="0"/>
          </a:p>
        </p:txBody>
      </p:sp>
    </p:spTree>
    <p:extLst>
      <p:ext uri="{BB962C8B-B14F-4D97-AF65-F5344CB8AC3E}">
        <p14:creationId xmlns:p14="http://schemas.microsoft.com/office/powerpoint/2010/main" val="9826155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SLIDE 14:</a:t>
            </a:r>
          </a:p>
          <a:p>
            <a:endParaRPr lang="en-US"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SEP high energy protons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Four order of magnitude increase in proton flux detected over large volume of solar system</a:t>
            </a:r>
          </a:p>
          <a:p>
            <a:pPr lvl="0"/>
            <a:r>
              <a:rPr lang="en-US" sz="1200" kern="1200" dirty="0" smtClean="0">
                <a:solidFill>
                  <a:schemeClr val="tx1"/>
                </a:solidFill>
                <a:effectLst/>
                <a:latin typeface="+mn-lt"/>
                <a:ea typeface="+mn-ea"/>
                <a:cs typeface="+mn-cs"/>
              </a:rPr>
              <a:t>Heliospheric diagnostic from STEREO A and B</a:t>
            </a:r>
          </a:p>
          <a:p>
            <a:pPr lvl="0"/>
            <a:r>
              <a:rPr lang="en-US" sz="1200" kern="1200" dirty="0" smtClean="0">
                <a:solidFill>
                  <a:schemeClr val="tx1"/>
                </a:solidFill>
                <a:effectLst/>
                <a:latin typeface="+mn-lt"/>
                <a:ea typeface="+mn-ea"/>
                <a:cs typeface="+mn-cs"/>
              </a:rPr>
              <a:t>Two instruments provide a means of visualizing Earth directed plasma</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In this specific case 20120307, a geomagnetic storm on the Earth was measured </a:t>
            </a:r>
          </a:p>
          <a:p>
            <a:pPr lvl="0"/>
            <a:r>
              <a:rPr lang="en-US" sz="1200" kern="1200" dirty="0" smtClean="0">
                <a:solidFill>
                  <a:schemeClr val="tx1"/>
                </a:solidFill>
                <a:effectLst/>
                <a:latin typeface="+mn-lt"/>
                <a:ea typeface="+mn-ea"/>
                <a:cs typeface="+mn-cs"/>
              </a:rPr>
              <a:t>Timing and velocity identify geomagnetic storm with flare</a:t>
            </a:r>
          </a:p>
          <a:p>
            <a:pPr lvl="0"/>
            <a:endParaRPr lang="en-US" sz="1200" kern="1200" dirty="0" smtClean="0">
              <a:solidFill>
                <a:schemeClr val="tx1"/>
              </a:solidFill>
              <a:effectLst/>
              <a:latin typeface="+mn-lt"/>
              <a:ea typeface="+mn-ea"/>
              <a:cs typeface="+mn-cs"/>
            </a:endParaRPr>
          </a:p>
          <a:p>
            <a:pPr lvl="0"/>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endParaRPr lang="en-US" dirty="0" smtClean="0"/>
          </a:p>
          <a:p>
            <a:pPr lvl="0"/>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F9E70C2-8E35-0340-9ECF-4A12E2ECA6B7}" type="slidenum">
              <a:rPr lang="en-US" smtClean="0"/>
              <a:t>17</a:t>
            </a:fld>
            <a:endParaRPr lang="en-US" dirty="0"/>
          </a:p>
        </p:txBody>
      </p:sp>
    </p:spTree>
    <p:extLst>
      <p:ext uri="{BB962C8B-B14F-4D97-AF65-F5344CB8AC3E}">
        <p14:creationId xmlns:p14="http://schemas.microsoft.com/office/powerpoint/2010/main" val="2196750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Black</a:t>
            </a:r>
            <a:r>
              <a:rPr lang="en-US" baseline="0" dirty="0" smtClean="0"/>
              <a:t>   START</a:t>
            </a:r>
            <a:endParaRPr lang="en-US" dirty="0"/>
          </a:p>
        </p:txBody>
      </p:sp>
      <p:sp>
        <p:nvSpPr>
          <p:cNvPr id="4" name="Slide Number Placeholder 3"/>
          <p:cNvSpPr>
            <a:spLocks noGrp="1"/>
          </p:cNvSpPr>
          <p:nvPr>
            <p:ph type="sldNum" sz="quarter" idx="10"/>
          </p:nvPr>
        </p:nvSpPr>
        <p:spPr/>
        <p:txBody>
          <a:bodyPr/>
          <a:lstStyle/>
          <a:p>
            <a:fld id="{0F9E70C2-8E35-0340-9ECF-4A12E2ECA6B7}" type="slidenum">
              <a:rPr lang="en-US" smtClean="0"/>
              <a:t>3</a:t>
            </a:fld>
            <a:endParaRPr lang="en-US" dirty="0"/>
          </a:p>
        </p:txBody>
      </p:sp>
    </p:spTree>
    <p:extLst>
      <p:ext uri="{BB962C8B-B14F-4D97-AF65-F5344CB8AC3E}">
        <p14:creationId xmlns:p14="http://schemas.microsoft.com/office/powerpoint/2010/main" val="4059813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rgbClr val="0000FF"/>
                </a:solidFill>
                <a:effectLst/>
                <a:latin typeface="+mn-lt"/>
                <a:ea typeface="+mn-ea"/>
                <a:cs typeface="+mn-cs"/>
              </a:rPr>
              <a:t>SLIDE 3:</a:t>
            </a:r>
            <a:r>
              <a:rPr lang="en-US" sz="1200" b="1" kern="1200" baseline="0" dirty="0" smtClean="0">
                <a:solidFill>
                  <a:srgbClr val="0000FF"/>
                </a:solidFill>
                <a:effectLst/>
                <a:latin typeface="+mn-lt"/>
                <a:ea typeface="+mn-ea"/>
                <a:cs typeface="+mn-cs"/>
              </a:rPr>
              <a:t>   I</a:t>
            </a:r>
            <a:r>
              <a:rPr lang="en-US" sz="1200" b="1" kern="1200" dirty="0" smtClean="0">
                <a:solidFill>
                  <a:srgbClr val="0000FF"/>
                </a:solidFill>
                <a:effectLst/>
                <a:latin typeface="+mn-lt"/>
                <a:ea typeface="+mn-ea"/>
                <a:cs typeface="+mn-cs"/>
              </a:rPr>
              <a:t>NFRASTRUCTURE</a:t>
            </a:r>
          </a:p>
          <a:p>
            <a:endParaRPr lang="en-US" sz="1200" b="1"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A database  of</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52  Entries</a:t>
            </a:r>
            <a:r>
              <a:rPr lang="en-US" sz="1200" kern="1200" baseline="0" dirty="0" smtClean="0">
                <a:solidFill>
                  <a:schemeClr val="tx1"/>
                </a:solidFill>
                <a:effectLst/>
                <a:latin typeface="+mn-lt"/>
                <a:ea typeface="+mn-ea"/>
                <a:cs typeface="+mn-cs"/>
              </a:rPr>
              <a:t>, of which 33 are X-Class Flares</a:t>
            </a:r>
          </a:p>
          <a:p>
            <a:pPr lvl="0"/>
            <a:endParaRPr lang="en-US" sz="1200" kern="1200" baseline="0" dirty="0" smtClean="0">
              <a:solidFill>
                <a:schemeClr val="tx1"/>
              </a:solidFill>
              <a:effectLst/>
              <a:latin typeface="+mn-lt"/>
              <a:ea typeface="+mn-ea"/>
              <a:cs typeface="+mn-cs"/>
            </a:endParaRPr>
          </a:p>
          <a:p>
            <a:pPr lvl="0"/>
            <a:r>
              <a:rPr lang="en-US" sz="1200" kern="1200" baseline="0" dirty="0" smtClean="0">
                <a:solidFill>
                  <a:schemeClr val="tx1"/>
                </a:solidFill>
                <a:effectLst/>
                <a:latin typeface="+mn-lt"/>
                <a:ea typeface="+mn-ea"/>
                <a:cs typeface="+mn-cs"/>
              </a:rPr>
              <a:t>Blue background  --  significant activity, but not X-Class Flares</a:t>
            </a:r>
          </a:p>
          <a:p>
            <a:pPr lvl="0"/>
            <a:r>
              <a:rPr lang="en-US" sz="1200" kern="1200" baseline="0" dirty="0" smtClean="0">
                <a:solidFill>
                  <a:schemeClr val="tx1"/>
                </a:solidFill>
                <a:effectLst/>
                <a:latin typeface="+mn-lt"/>
                <a:ea typeface="+mn-ea"/>
                <a:cs typeface="+mn-cs"/>
              </a:rPr>
              <a:t>White Background --  the X-Class Flares of this study</a:t>
            </a: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Many events showed a similar evolution, therefore</a:t>
            </a:r>
          </a:p>
          <a:p>
            <a:pPr lvl="0"/>
            <a:r>
              <a:rPr lang="en-US" sz="1200" kern="1200" dirty="0" smtClean="0">
                <a:solidFill>
                  <a:schemeClr val="tx1"/>
                </a:solidFill>
                <a:effectLst/>
                <a:latin typeface="+mn-lt"/>
                <a:ea typeface="+mn-ea"/>
                <a:cs typeface="+mn-cs"/>
              </a:rPr>
              <a:t>one event </a:t>
            </a:r>
            <a:r>
              <a:rPr lang="en-US" sz="1200" u="sng" kern="1200" dirty="0" smtClean="0">
                <a:solidFill>
                  <a:schemeClr val="tx1"/>
                </a:solidFill>
                <a:effectLst/>
                <a:latin typeface="+mn-lt"/>
                <a:ea typeface="+mn-ea"/>
                <a:cs typeface="+mn-cs"/>
              </a:rPr>
              <a:t>20120307 X-5.4 </a:t>
            </a:r>
            <a:r>
              <a:rPr lang="en-US" sz="1200" kern="1200" dirty="0" smtClean="0">
                <a:solidFill>
                  <a:schemeClr val="tx1"/>
                </a:solidFill>
                <a:effectLst/>
                <a:latin typeface="+mn-lt"/>
                <a:ea typeface="+mn-ea"/>
                <a:cs typeface="+mn-cs"/>
              </a:rPr>
              <a:t>will be used to demonstrate this study.</a:t>
            </a:r>
          </a:p>
          <a:p>
            <a:endParaRPr lang="en-US" dirty="0"/>
          </a:p>
        </p:txBody>
      </p:sp>
      <p:sp>
        <p:nvSpPr>
          <p:cNvPr id="4" name="Slide Number Placeholder 3"/>
          <p:cNvSpPr>
            <a:spLocks noGrp="1"/>
          </p:cNvSpPr>
          <p:nvPr>
            <p:ph type="sldNum" sz="quarter" idx="10"/>
          </p:nvPr>
        </p:nvSpPr>
        <p:spPr/>
        <p:txBody>
          <a:bodyPr/>
          <a:lstStyle/>
          <a:p>
            <a:fld id="{0F9E70C2-8E35-0340-9ECF-4A12E2ECA6B7}" type="slidenum">
              <a:rPr lang="en-US" smtClean="0"/>
              <a:t>5</a:t>
            </a:fld>
            <a:endParaRPr lang="en-US" dirty="0"/>
          </a:p>
        </p:txBody>
      </p:sp>
    </p:spTree>
    <p:extLst>
      <p:ext uri="{BB962C8B-B14F-4D97-AF65-F5344CB8AC3E}">
        <p14:creationId xmlns:p14="http://schemas.microsoft.com/office/powerpoint/2010/main" val="268780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Black</a:t>
            </a:r>
            <a:r>
              <a:rPr lang="en-US" baseline="0" dirty="0" smtClean="0"/>
              <a:t>   START</a:t>
            </a:r>
            <a:endParaRPr lang="en-US" dirty="0"/>
          </a:p>
        </p:txBody>
      </p:sp>
      <p:sp>
        <p:nvSpPr>
          <p:cNvPr id="4" name="Slide Number Placeholder 3"/>
          <p:cNvSpPr>
            <a:spLocks noGrp="1"/>
          </p:cNvSpPr>
          <p:nvPr>
            <p:ph type="sldNum" sz="quarter" idx="10"/>
          </p:nvPr>
        </p:nvSpPr>
        <p:spPr/>
        <p:txBody>
          <a:bodyPr/>
          <a:lstStyle/>
          <a:p>
            <a:fld id="{0F9E70C2-8E35-0340-9ECF-4A12E2ECA6B7}" type="slidenum">
              <a:rPr lang="en-US" smtClean="0"/>
              <a:t>8</a:t>
            </a:fld>
            <a:endParaRPr lang="en-US" dirty="0"/>
          </a:p>
        </p:txBody>
      </p:sp>
    </p:spTree>
    <p:extLst>
      <p:ext uri="{BB962C8B-B14F-4D97-AF65-F5344CB8AC3E}">
        <p14:creationId xmlns:p14="http://schemas.microsoft.com/office/powerpoint/2010/main" val="4059813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smtClean="0">
                <a:solidFill>
                  <a:srgbClr val="0000FF"/>
                </a:solidFill>
              </a:rPr>
              <a:t>SLIDE 4:  Demo of SOLAR-HELIO  DIAGNOSTIC  25 SEC</a:t>
            </a:r>
          </a:p>
          <a:p>
            <a:endParaRPr lang="en-US" b="1" baseline="0" dirty="0" smtClean="0"/>
          </a:p>
          <a:p>
            <a:r>
              <a:rPr lang="en-US" baseline="0" dirty="0" smtClean="0"/>
              <a:t>45% of disk involved </a:t>
            </a:r>
          </a:p>
          <a:p>
            <a:r>
              <a:rPr lang="en-US" baseline="0" dirty="0" smtClean="0"/>
              <a:t>Acceleration= 1200</a:t>
            </a:r>
          </a:p>
          <a:p>
            <a:r>
              <a:rPr lang="en-US" baseline="0" dirty="0" smtClean="0"/>
              <a:t>V DISC = 837 km/sec  (Nitta et. al. 2012)</a:t>
            </a:r>
          </a:p>
          <a:p>
            <a:r>
              <a:rPr lang="en-US" baseline="0" dirty="0" smtClean="0"/>
              <a:t>V Plate Courée = 714 km/sec  (Fisher and Rock 2015)</a:t>
            </a:r>
          </a:p>
          <a:p>
            <a:r>
              <a:rPr lang="en-US" dirty="0" smtClean="0"/>
              <a:t>V COR 1 = 647</a:t>
            </a:r>
          </a:p>
          <a:p>
            <a:r>
              <a:rPr lang="en-US" dirty="0" smtClean="0"/>
              <a:t>V COR 2 = 2300</a:t>
            </a:r>
          </a:p>
          <a:p>
            <a:r>
              <a:rPr lang="en-US" dirty="0" smtClean="0"/>
              <a:t>V DONKI = 2200</a:t>
            </a:r>
          </a:p>
          <a:p>
            <a:r>
              <a:rPr lang="en-US" dirty="0" smtClean="0"/>
              <a:t>V HELIO ~ 800 </a:t>
            </a:r>
            <a:endParaRPr lang="en-US" dirty="0"/>
          </a:p>
        </p:txBody>
      </p:sp>
      <p:sp>
        <p:nvSpPr>
          <p:cNvPr id="4" name="Slide Number Placeholder 3"/>
          <p:cNvSpPr>
            <a:spLocks noGrp="1"/>
          </p:cNvSpPr>
          <p:nvPr>
            <p:ph type="sldNum" sz="quarter" idx="10"/>
          </p:nvPr>
        </p:nvSpPr>
        <p:spPr/>
        <p:txBody>
          <a:bodyPr/>
          <a:lstStyle/>
          <a:p>
            <a:fld id="{0F9E70C2-8E35-0340-9ECF-4A12E2ECA6B7}" type="slidenum">
              <a:rPr lang="en-US" smtClean="0"/>
              <a:t>9</a:t>
            </a:fld>
            <a:endParaRPr lang="en-US" dirty="0"/>
          </a:p>
        </p:txBody>
      </p:sp>
    </p:spTree>
    <p:extLst>
      <p:ext uri="{BB962C8B-B14F-4D97-AF65-F5344CB8AC3E}">
        <p14:creationId xmlns:p14="http://schemas.microsoft.com/office/powerpoint/2010/main" val="1717948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SLIDE  13:</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Flare accelerated Type III radio burst from Stereo B</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Broad band tail</a:t>
            </a:r>
          </a:p>
          <a:p>
            <a:pPr lvl="0"/>
            <a:r>
              <a:rPr lang="en-US" sz="1200" kern="1200" dirty="0" smtClean="0">
                <a:solidFill>
                  <a:schemeClr val="tx1"/>
                </a:solidFill>
                <a:effectLst/>
                <a:latin typeface="+mn-lt"/>
                <a:ea typeface="+mn-ea"/>
                <a:cs typeface="+mn-cs"/>
              </a:rPr>
              <a:t>Burst initiates at time of AIA flare initiation</a:t>
            </a:r>
          </a:p>
          <a:p>
            <a:pPr lvl="0"/>
            <a:r>
              <a:rPr lang="en-US" sz="1200" kern="1200" dirty="0" smtClean="0">
                <a:solidFill>
                  <a:schemeClr val="tx1"/>
                </a:solidFill>
                <a:effectLst/>
                <a:latin typeface="+mn-lt"/>
                <a:ea typeface="+mn-ea"/>
                <a:cs typeface="+mn-cs"/>
              </a:rPr>
              <a:t>Second radio burst, if any, blended with the previous larger flare</a:t>
            </a:r>
          </a:p>
          <a:p>
            <a:pPr lvl="0"/>
            <a:r>
              <a:rPr lang="en-US" sz="1200" kern="1200" dirty="0" smtClean="0">
                <a:solidFill>
                  <a:schemeClr val="tx1"/>
                </a:solidFill>
                <a:effectLst/>
                <a:latin typeface="+mn-lt"/>
                <a:ea typeface="+mn-ea"/>
                <a:cs typeface="+mn-cs"/>
              </a:rPr>
              <a:t>Broad band decametric radio feature approximately 5.5 hours in duration</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0F9E70C2-8E35-0340-9ECF-4A12E2ECA6B7}" type="slidenum">
              <a:rPr lang="en-US" smtClean="0"/>
              <a:t>10</a:t>
            </a:fld>
            <a:endParaRPr lang="en-US" dirty="0"/>
          </a:p>
        </p:txBody>
      </p:sp>
    </p:spTree>
    <p:extLst>
      <p:ext uri="{BB962C8B-B14F-4D97-AF65-F5344CB8AC3E}">
        <p14:creationId xmlns:p14="http://schemas.microsoft.com/office/powerpoint/2010/main" val="23136391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SLIDE 10:</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Demonstration of the so called Halo CME as seen in SOHO C3 RDIF image sequence</a:t>
            </a:r>
          </a:p>
          <a:p>
            <a:pPr lvl="0"/>
            <a:r>
              <a:rPr lang="en-US" sz="1200" kern="1200" dirty="0" smtClean="0">
                <a:solidFill>
                  <a:schemeClr val="tx1"/>
                </a:solidFill>
                <a:effectLst/>
                <a:latin typeface="+mn-lt"/>
                <a:ea typeface="+mn-ea"/>
                <a:cs typeface="+mn-cs"/>
              </a:rPr>
              <a:t>CME is optically thin</a:t>
            </a:r>
          </a:p>
          <a:p>
            <a:pPr lvl="0"/>
            <a:r>
              <a:rPr lang="en-US" sz="1200" kern="1200" dirty="0" smtClean="0">
                <a:solidFill>
                  <a:schemeClr val="tx1"/>
                </a:solidFill>
                <a:effectLst/>
                <a:latin typeface="+mn-lt"/>
                <a:ea typeface="+mn-ea"/>
                <a:cs typeface="+mn-cs"/>
              </a:rPr>
              <a:t>CME is relatively close to disc center as seen by SOHO</a:t>
            </a:r>
          </a:p>
          <a:p>
            <a:endParaRPr lang="en-US" dirty="0"/>
          </a:p>
        </p:txBody>
      </p:sp>
      <p:sp>
        <p:nvSpPr>
          <p:cNvPr id="4" name="Slide Number Placeholder 3"/>
          <p:cNvSpPr>
            <a:spLocks noGrp="1"/>
          </p:cNvSpPr>
          <p:nvPr>
            <p:ph type="sldNum" sz="quarter" idx="10"/>
          </p:nvPr>
        </p:nvSpPr>
        <p:spPr/>
        <p:txBody>
          <a:bodyPr/>
          <a:lstStyle/>
          <a:p>
            <a:fld id="{0F9E70C2-8E35-0340-9ECF-4A12E2ECA6B7}" type="slidenum">
              <a:rPr lang="en-US" smtClean="0"/>
              <a:t>11</a:t>
            </a:fld>
            <a:endParaRPr lang="en-US" dirty="0"/>
          </a:p>
        </p:txBody>
      </p:sp>
    </p:spTree>
    <p:extLst>
      <p:ext uri="{BB962C8B-B14F-4D97-AF65-F5344CB8AC3E}">
        <p14:creationId xmlns:p14="http://schemas.microsoft.com/office/powerpoint/2010/main" val="1909533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rgbClr val="0000FF"/>
                </a:solidFill>
                <a:effectLst/>
                <a:latin typeface="+mn-lt"/>
                <a:ea typeface="+mn-ea"/>
                <a:cs typeface="+mn-cs"/>
              </a:rPr>
              <a:t>SLIDE  6:  CME from 3 viewpoints</a:t>
            </a:r>
          </a:p>
          <a:p>
            <a:endParaRPr lang="en-US"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Simultaneous</a:t>
            </a:r>
            <a:r>
              <a:rPr lang="en-US" sz="1200" kern="1200" baseline="0" dirty="0" smtClean="0">
                <a:solidFill>
                  <a:schemeClr val="tx1"/>
                </a:solidFill>
                <a:effectLst/>
                <a:latin typeface="+mn-lt"/>
                <a:ea typeface="+mn-ea"/>
                <a:cs typeface="+mn-cs"/>
              </a:rPr>
              <a:t> observation from 3 vantage points in Solar System</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CME expansion rate approximately equal </a:t>
            </a:r>
          </a:p>
          <a:p>
            <a:pPr lvl="0"/>
            <a:r>
              <a:rPr lang="en-US" sz="1200" kern="1200" dirty="0" smtClean="0">
                <a:solidFill>
                  <a:schemeClr val="tx1"/>
                </a:solidFill>
                <a:effectLst/>
                <a:latin typeface="+mn-lt"/>
                <a:ea typeface="+mn-ea"/>
                <a:cs typeface="+mn-cs"/>
              </a:rPr>
              <a:t>CME is optically thin</a:t>
            </a:r>
          </a:p>
          <a:p>
            <a:r>
              <a:rPr lang="en-US" dirty="0" smtClean="0"/>
              <a:t>CME</a:t>
            </a:r>
            <a:r>
              <a:rPr lang="en-US" baseline="0" dirty="0" smtClean="0"/>
              <a:t> characterized by Cactus and DONKI as a “halo” CME</a:t>
            </a:r>
            <a:endParaRPr lang="en-US" dirty="0"/>
          </a:p>
        </p:txBody>
      </p:sp>
      <p:sp>
        <p:nvSpPr>
          <p:cNvPr id="4" name="Slide Number Placeholder 3"/>
          <p:cNvSpPr>
            <a:spLocks noGrp="1"/>
          </p:cNvSpPr>
          <p:nvPr>
            <p:ph type="sldNum" sz="quarter" idx="10"/>
          </p:nvPr>
        </p:nvSpPr>
        <p:spPr/>
        <p:txBody>
          <a:bodyPr/>
          <a:lstStyle/>
          <a:p>
            <a:fld id="{0F9E70C2-8E35-0340-9ECF-4A12E2ECA6B7}" type="slidenum">
              <a:rPr lang="en-US" smtClean="0"/>
              <a:t>12</a:t>
            </a:fld>
            <a:endParaRPr lang="en-US" dirty="0"/>
          </a:p>
        </p:txBody>
      </p:sp>
    </p:spTree>
    <p:extLst>
      <p:ext uri="{BB962C8B-B14F-4D97-AF65-F5344CB8AC3E}">
        <p14:creationId xmlns:p14="http://schemas.microsoft.com/office/powerpoint/2010/main" val="10441983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rgbClr val="0000FF"/>
                </a:solidFill>
                <a:effectLst/>
                <a:latin typeface="+mn-lt"/>
                <a:ea typeface="+mn-ea"/>
                <a:cs typeface="+mn-cs"/>
              </a:rPr>
              <a:t>SLIDE  5:  Combined FOV</a:t>
            </a:r>
            <a:r>
              <a:rPr lang="en-US" sz="1200" b="1" kern="1200" baseline="0" dirty="0" smtClean="0">
                <a:solidFill>
                  <a:srgbClr val="0000FF"/>
                </a:solidFill>
                <a:effectLst/>
                <a:latin typeface="+mn-lt"/>
                <a:ea typeface="+mn-ea"/>
                <a:cs typeface="+mn-cs"/>
              </a:rPr>
              <a:t> check list of disc to 20 </a:t>
            </a:r>
            <a:r>
              <a:rPr lang="en-US" sz="1200" b="1" kern="1200" dirty="0" smtClean="0">
                <a:solidFill>
                  <a:srgbClr val="0000FF"/>
                </a:solidFill>
                <a:effectLst/>
                <a:latin typeface="+mn-lt"/>
                <a:ea typeface="+mn-ea"/>
                <a:cs typeface="+mn-cs"/>
              </a:rPr>
              <a:t>Ro</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NOTE:</a:t>
            </a:r>
            <a:r>
              <a:rPr lang="en-US" sz="1200" kern="1200" dirty="0" smtClean="0">
                <a:solidFill>
                  <a:schemeClr val="tx1"/>
                </a:solidFill>
                <a:effectLst/>
                <a:latin typeface="+mn-lt"/>
                <a:ea typeface="+mn-ea"/>
                <a:cs typeface="+mn-cs"/>
              </a:rPr>
              <a:t>  White circle is an ellipse and does not fully characterize the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oblate spheroid of the shock front</a:t>
            </a:r>
          </a:p>
          <a:p>
            <a:endParaRPr lang="en-US" dirty="0"/>
          </a:p>
        </p:txBody>
      </p:sp>
      <p:sp>
        <p:nvSpPr>
          <p:cNvPr id="4" name="Slide Number Placeholder 3"/>
          <p:cNvSpPr>
            <a:spLocks noGrp="1"/>
          </p:cNvSpPr>
          <p:nvPr>
            <p:ph type="sldNum" sz="quarter" idx="10"/>
          </p:nvPr>
        </p:nvSpPr>
        <p:spPr/>
        <p:txBody>
          <a:bodyPr/>
          <a:lstStyle/>
          <a:p>
            <a:fld id="{0F9E70C2-8E35-0340-9ECF-4A12E2ECA6B7}" type="slidenum">
              <a:rPr lang="en-US" smtClean="0"/>
              <a:t>13</a:t>
            </a:fld>
            <a:endParaRPr lang="en-US" dirty="0"/>
          </a:p>
        </p:txBody>
      </p:sp>
    </p:spTree>
    <p:extLst>
      <p:ext uri="{BB962C8B-B14F-4D97-AF65-F5344CB8AC3E}">
        <p14:creationId xmlns:p14="http://schemas.microsoft.com/office/powerpoint/2010/main" val="1909533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D3691F-CC97-CA44-A790-69F4E6CC8C20}" type="datetimeFigureOut">
              <a:rPr lang="en-US" smtClean="0"/>
              <a:t>10/22/15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37F9F1-4FF0-D942-BE5D-B6BB002EB448}" type="slidenum">
              <a:rPr lang="en-US" smtClean="0"/>
              <a:t>‹#›</a:t>
            </a:fld>
            <a:endParaRPr lang="en-US" dirty="0"/>
          </a:p>
        </p:txBody>
      </p:sp>
    </p:spTree>
    <p:extLst>
      <p:ext uri="{BB962C8B-B14F-4D97-AF65-F5344CB8AC3E}">
        <p14:creationId xmlns:p14="http://schemas.microsoft.com/office/powerpoint/2010/main" val="2627415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3691F-CC97-CA44-A790-69F4E6CC8C20}" type="datetimeFigureOut">
              <a:rPr lang="en-US" smtClean="0"/>
              <a:t>10/22/15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37F9F1-4FF0-D942-BE5D-B6BB002EB448}" type="slidenum">
              <a:rPr lang="en-US" smtClean="0"/>
              <a:t>‹#›</a:t>
            </a:fld>
            <a:endParaRPr lang="en-US" dirty="0"/>
          </a:p>
        </p:txBody>
      </p:sp>
    </p:spTree>
    <p:extLst>
      <p:ext uri="{BB962C8B-B14F-4D97-AF65-F5344CB8AC3E}">
        <p14:creationId xmlns:p14="http://schemas.microsoft.com/office/powerpoint/2010/main" val="3819580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3691F-CC97-CA44-A790-69F4E6CC8C20}" type="datetimeFigureOut">
              <a:rPr lang="en-US" smtClean="0"/>
              <a:t>10/22/15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37F9F1-4FF0-D942-BE5D-B6BB002EB448}" type="slidenum">
              <a:rPr lang="en-US" smtClean="0"/>
              <a:t>‹#›</a:t>
            </a:fld>
            <a:endParaRPr lang="en-US" dirty="0"/>
          </a:p>
        </p:txBody>
      </p:sp>
    </p:spTree>
    <p:extLst>
      <p:ext uri="{BB962C8B-B14F-4D97-AF65-F5344CB8AC3E}">
        <p14:creationId xmlns:p14="http://schemas.microsoft.com/office/powerpoint/2010/main" val="1255200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D3691F-CC97-CA44-A790-69F4E6CC8C20}" type="datetimeFigureOut">
              <a:rPr lang="en-US" smtClean="0"/>
              <a:t>10/22/15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37F9F1-4FF0-D942-BE5D-B6BB002EB448}" type="slidenum">
              <a:rPr lang="en-US" smtClean="0"/>
              <a:t>‹#›</a:t>
            </a:fld>
            <a:endParaRPr lang="en-US" dirty="0"/>
          </a:p>
        </p:txBody>
      </p:sp>
    </p:spTree>
    <p:extLst>
      <p:ext uri="{BB962C8B-B14F-4D97-AF65-F5344CB8AC3E}">
        <p14:creationId xmlns:p14="http://schemas.microsoft.com/office/powerpoint/2010/main" val="4159228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D3691F-CC97-CA44-A790-69F4E6CC8C20}" type="datetimeFigureOut">
              <a:rPr lang="en-US" smtClean="0"/>
              <a:t>10/22/15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37F9F1-4FF0-D942-BE5D-B6BB002EB448}" type="slidenum">
              <a:rPr lang="en-US" smtClean="0"/>
              <a:t>‹#›</a:t>
            </a:fld>
            <a:endParaRPr lang="en-US" dirty="0"/>
          </a:p>
        </p:txBody>
      </p:sp>
    </p:spTree>
    <p:extLst>
      <p:ext uri="{BB962C8B-B14F-4D97-AF65-F5344CB8AC3E}">
        <p14:creationId xmlns:p14="http://schemas.microsoft.com/office/powerpoint/2010/main" val="610678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D3691F-CC97-CA44-A790-69F4E6CC8C20}" type="datetimeFigureOut">
              <a:rPr lang="en-US" smtClean="0"/>
              <a:t>10/22/15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37F9F1-4FF0-D942-BE5D-B6BB002EB448}" type="slidenum">
              <a:rPr lang="en-US" smtClean="0"/>
              <a:t>‹#›</a:t>
            </a:fld>
            <a:endParaRPr lang="en-US" dirty="0"/>
          </a:p>
        </p:txBody>
      </p:sp>
    </p:spTree>
    <p:extLst>
      <p:ext uri="{BB962C8B-B14F-4D97-AF65-F5344CB8AC3E}">
        <p14:creationId xmlns:p14="http://schemas.microsoft.com/office/powerpoint/2010/main" val="2497390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D3691F-CC97-CA44-A790-69F4E6CC8C20}" type="datetimeFigureOut">
              <a:rPr lang="en-US" smtClean="0"/>
              <a:t>10/22/15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F37F9F1-4FF0-D942-BE5D-B6BB002EB448}" type="slidenum">
              <a:rPr lang="en-US" smtClean="0"/>
              <a:t>‹#›</a:t>
            </a:fld>
            <a:endParaRPr lang="en-US" dirty="0"/>
          </a:p>
        </p:txBody>
      </p:sp>
    </p:spTree>
    <p:extLst>
      <p:ext uri="{BB962C8B-B14F-4D97-AF65-F5344CB8AC3E}">
        <p14:creationId xmlns:p14="http://schemas.microsoft.com/office/powerpoint/2010/main" val="17146939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D3691F-CC97-CA44-A790-69F4E6CC8C20}" type="datetimeFigureOut">
              <a:rPr lang="en-US" smtClean="0"/>
              <a:t>10/22/15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F37F9F1-4FF0-D942-BE5D-B6BB002EB448}" type="slidenum">
              <a:rPr lang="en-US" smtClean="0"/>
              <a:t>‹#›</a:t>
            </a:fld>
            <a:endParaRPr lang="en-US" dirty="0"/>
          </a:p>
        </p:txBody>
      </p:sp>
    </p:spTree>
    <p:extLst>
      <p:ext uri="{BB962C8B-B14F-4D97-AF65-F5344CB8AC3E}">
        <p14:creationId xmlns:p14="http://schemas.microsoft.com/office/powerpoint/2010/main" val="2026657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D3691F-CC97-CA44-A790-69F4E6CC8C20}" type="datetimeFigureOut">
              <a:rPr lang="en-US" smtClean="0"/>
              <a:t>10/22/15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F37F9F1-4FF0-D942-BE5D-B6BB002EB448}" type="slidenum">
              <a:rPr lang="en-US" smtClean="0"/>
              <a:t>‹#›</a:t>
            </a:fld>
            <a:endParaRPr lang="en-US" dirty="0"/>
          </a:p>
        </p:txBody>
      </p:sp>
    </p:spTree>
    <p:extLst>
      <p:ext uri="{BB962C8B-B14F-4D97-AF65-F5344CB8AC3E}">
        <p14:creationId xmlns:p14="http://schemas.microsoft.com/office/powerpoint/2010/main" val="580671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D3691F-CC97-CA44-A790-69F4E6CC8C20}" type="datetimeFigureOut">
              <a:rPr lang="en-US" smtClean="0"/>
              <a:t>10/22/15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37F9F1-4FF0-D942-BE5D-B6BB002EB448}" type="slidenum">
              <a:rPr lang="en-US" smtClean="0"/>
              <a:t>‹#›</a:t>
            </a:fld>
            <a:endParaRPr lang="en-US" dirty="0"/>
          </a:p>
        </p:txBody>
      </p:sp>
    </p:spTree>
    <p:extLst>
      <p:ext uri="{BB962C8B-B14F-4D97-AF65-F5344CB8AC3E}">
        <p14:creationId xmlns:p14="http://schemas.microsoft.com/office/powerpoint/2010/main" val="1280730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D3691F-CC97-CA44-A790-69F4E6CC8C20}" type="datetimeFigureOut">
              <a:rPr lang="en-US" smtClean="0"/>
              <a:t>10/22/15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37F9F1-4FF0-D942-BE5D-B6BB002EB448}" type="slidenum">
              <a:rPr lang="en-US" smtClean="0"/>
              <a:t>‹#›</a:t>
            </a:fld>
            <a:endParaRPr lang="en-US" dirty="0"/>
          </a:p>
        </p:txBody>
      </p:sp>
    </p:spTree>
    <p:extLst>
      <p:ext uri="{BB962C8B-B14F-4D97-AF65-F5344CB8AC3E}">
        <p14:creationId xmlns:p14="http://schemas.microsoft.com/office/powerpoint/2010/main" val="44105398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D3691F-CC97-CA44-A790-69F4E6CC8C20}" type="datetimeFigureOut">
              <a:rPr lang="en-US" smtClean="0"/>
              <a:t>10/22/15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37F9F1-4FF0-D942-BE5D-B6BB002EB448}" type="slidenum">
              <a:rPr lang="en-US" smtClean="0"/>
              <a:t>‹#›</a:t>
            </a:fld>
            <a:endParaRPr lang="en-US" dirty="0"/>
          </a:p>
        </p:txBody>
      </p:sp>
    </p:spTree>
    <p:extLst>
      <p:ext uri="{BB962C8B-B14F-4D97-AF65-F5344CB8AC3E}">
        <p14:creationId xmlns:p14="http://schemas.microsoft.com/office/powerpoint/2010/main" val="21044672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1.xml"/><Relationship Id="rId2"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 Id="rId3"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hyperlink" Target="http://ccmc.gsfc.nasa.gov/" TargetMode="External"/><Relationship Id="rId4" Type="http://schemas.openxmlformats.org/officeDocument/2006/relationships/hyperlink" Target="http://heliophysicsdata.gsfc.nasa.gov/" TargetMode="External"/><Relationship Id="rId5" Type="http://schemas.openxmlformats.org/officeDocument/2006/relationships/hyperlink" Target="http://virtualsolar.org/" TargetMode="External"/><Relationship Id="rId6" Type="http://schemas.openxmlformats.org/officeDocument/2006/relationships/hyperlink" Target="http://spdf.gsfc.nasa.gov/" TargetMode="External"/><Relationship Id="rId1" Type="http://schemas.openxmlformats.org/officeDocument/2006/relationships/slideLayout" Target="../slideLayouts/slideLayout2.xml"/><Relationship Id="rId2" Type="http://schemas.openxmlformats.org/officeDocument/2006/relationships/hyperlink" Target="http://hpde.gsfc.nasa.gov/"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4.xml"/><Relationship Id="rId5" Type="http://schemas.openxmlformats.org/officeDocument/2006/relationships/image" Target="../media/image9.png"/><Relationship Id="rId1" Type="http://schemas.microsoft.com/office/2007/relationships/media" Target="../media/media1.mov"/><Relationship Id="rId2" Type="http://schemas.openxmlformats.org/officeDocument/2006/relationships/video" Target="../media/media1.mov"/></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5.xml"/><Relationship Id="rId5" Type="http://schemas.openxmlformats.org/officeDocument/2006/relationships/image" Target="../media/image10.png"/><Relationship Id="rId1" Type="http://schemas.microsoft.com/office/2007/relationships/media" Target="../media/media2.mov"/><Relationship Id="rId2" Type="http://schemas.openxmlformats.org/officeDocument/2006/relationships/video" Target="../media/media2.mov"/></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964" y="1460160"/>
            <a:ext cx="8229600" cy="1529280"/>
          </a:xfrm>
        </p:spPr>
        <p:txBody>
          <a:bodyPr>
            <a:normAutofit fontScale="90000"/>
          </a:bodyPr>
          <a:lstStyle/>
          <a:p>
            <a:r>
              <a:rPr lang="en-US" dirty="0" smtClean="0"/>
              <a:t>Flares </a:t>
            </a:r>
            <a:r>
              <a:rPr lang="en-US" dirty="0"/>
              <a:t>at the Maximum of Cycle 24</a:t>
            </a:r>
            <a:br>
              <a:rPr lang="en-US" dirty="0"/>
            </a:br>
            <a:r>
              <a:rPr lang="en-US" sz="2000" dirty="0" smtClean="0"/>
              <a:t>Richard Fisher</a:t>
            </a:r>
            <a:r>
              <a:rPr lang="en-US" sz="2000" baseline="30000" dirty="0" smtClean="0"/>
              <a:t>1</a:t>
            </a:r>
            <a:r>
              <a:rPr lang="en-US" sz="2000" dirty="0" smtClean="0"/>
              <a:t>, Bryan Yamashiro</a:t>
            </a:r>
            <a:r>
              <a:rPr lang="en-US" sz="2000" baseline="30000" dirty="0" smtClean="0"/>
              <a:t>2</a:t>
            </a:r>
            <a:r>
              <a:rPr lang="en-US" sz="2000" dirty="0" smtClean="0"/>
              <a:t>, Veronica Bindi</a:t>
            </a:r>
            <a:r>
              <a:rPr lang="en-US" sz="2000" baseline="30000" dirty="0" smtClean="0"/>
              <a:t>2</a:t>
            </a:r>
            <a:r>
              <a:rPr lang="en-US" sz="2000" dirty="0" smtClean="0"/>
              <a:t> , </a:t>
            </a:r>
            <a:r>
              <a:rPr lang="en-US" sz="1800" dirty="0" smtClean="0"/>
              <a:t>and </a:t>
            </a:r>
            <a:r>
              <a:rPr lang="en-US" sz="1800" dirty="0"/>
              <a:t>Kristine Rock</a:t>
            </a:r>
            <a:r>
              <a:rPr lang="en-US" sz="1800" baseline="30000" dirty="0"/>
              <a:t>3</a:t>
            </a:r>
            <a:r>
              <a:rPr lang="en-US" sz="1800" dirty="0" smtClean="0"/>
              <a:t/>
            </a:r>
            <a:br>
              <a:rPr lang="en-US" sz="1800" dirty="0" smtClean="0"/>
            </a:br>
            <a:r>
              <a:rPr lang="en-US" sz="1800" dirty="0" smtClean="0"/>
              <a:t/>
            </a:r>
            <a:br>
              <a:rPr lang="en-US" sz="1800" dirty="0" smtClean="0"/>
            </a:br>
            <a:r>
              <a:rPr lang="en-US" sz="1800" baseline="30000" dirty="0" smtClean="0"/>
              <a:t>1 Code 670 GFSC, Greenbelt MD; 2 University of Hawaii, Honolulu, HI ;</a:t>
            </a:r>
            <a:r>
              <a:rPr lang="en-US" sz="1800" dirty="0" smtClean="0"/>
              <a:t> </a:t>
            </a:r>
            <a:r>
              <a:rPr lang="en-US" sz="1800" baseline="30000" dirty="0" smtClean="0"/>
              <a:t>3  Retired, Silver </a:t>
            </a:r>
            <a:r>
              <a:rPr lang="en-US" sz="1800" baseline="30000" dirty="0"/>
              <a:t>Spring, MD</a:t>
            </a:r>
            <a:br>
              <a:rPr lang="en-US" sz="1800" baseline="30000" dirty="0"/>
            </a:br>
            <a:r>
              <a:rPr lang="en-US" sz="1800" dirty="0"/>
              <a:t/>
            </a:r>
            <a:br>
              <a:rPr lang="en-US" sz="1800" dirty="0"/>
            </a:br>
            <a:r>
              <a:rPr lang="en-US" sz="1800" dirty="0" smtClean="0"/>
              <a:t>22  October  2015</a:t>
            </a:r>
            <a:br>
              <a:rPr lang="en-US" sz="1800" dirty="0" smtClean="0"/>
            </a:br>
            <a:r>
              <a:rPr lang="en-US" sz="1800" dirty="0" smtClean="0"/>
              <a:t>Solar  Energetic  Particles,  Solar  Modulation  and  Space  Radiation:</a:t>
            </a:r>
            <a:br>
              <a:rPr lang="en-US" sz="1800" dirty="0" smtClean="0"/>
            </a:br>
            <a:r>
              <a:rPr lang="en-US" sz="1800" dirty="0" smtClean="0"/>
              <a:t>New  Opportunities  in  the  AMS-02  Era</a:t>
            </a:r>
            <a:br>
              <a:rPr lang="en-US" sz="1800" dirty="0" smtClean="0"/>
            </a:br>
            <a:r>
              <a:rPr lang="en-US" sz="1800" dirty="0" smtClean="0"/>
              <a:t/>
            </a:r>
            <a:br>
              <a:rPr lang="en-US" sz="1800" dirty="0" smtClean="0"/>
            </a:br>
            <a:endParaRPr lang="en-US" sz="2700" dirty="0"/>
          </a:p>
        </p:txBody>
      </p:sp>
      <p:pic>
        <p:nvPicPr>
          <p:cNvPr id="5" name="Picture 4"/>
          <p:cNvPicPr>
            <a:picLocks noChangeAspect="1"/>
          </p:cNvPicPr>
          <p:nvPr/>
        </p:nvPicPr>
        <p:blipFill>
          <a:blip r:embed="rId3"/>
          <a:stretch>
            <a:fillRect/>
          </a:stretch>
        </p:blipFill>
        <p:spPr>
          <a:xfrm>
            <a:off x="1242035" y="3250710"/>
            <a:ext cx="6578204" cy="2659116"/>
          </a:xfrm>
          <a:prstGeom prst="rect">
            <a:avLst/>
          </a:prstGeom>
        </p:spPr>
      </p:pic>
      <p:sp>
        <p:nvSpPr>
          <p:cNvPr id="4" name="Frame 3"/>
          <p:cNvSpPr/>
          <p:nvPr/>
        </p:nvSpPr>
        <p:spPr>
          <a:xfrm>
            <a:off x="0" y="0"/>
            <a:ext cx="9144000" cy="6858000"/>
          </a:xfrm>
          <a:prstGeom prst="frame">
            <a:avLst>
              <a:gd name="adj1" fmla="val 3333"/>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9" name="Left-Right Arrow 8"/>
          <p:cNvSpPr/>
          <p:nvPr/>
        </p:nvSpPr>
        <p:spPr>
          <a:xfrm>
            <a:off x="5374084" y="4113141"/>
            <a:ext cx="796161" cy="189546"/>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2219764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
            <a:ext cx="9144000" cy="6857999"/>
          </a:xfrm>
          <a:prstGeom prst="rect">
            <a:avLst/>
          </a:prstGeom>
          <a:solidFill>
            <a:srgbClr val="000000"/>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2" name="Title 1"/>
          <p:cNvSpPr>
            <a:spLocks noGrp="1"/>
          </p:cNvSpPr>
          <p:nvPr>
            <p:ph type="ctrTitle"/>
          </p:nvPr>
        </p:nvSpPr>
        <p:spPr>
          <a:xfrm>
            <a:off x="1060008" y="111866"/>
            <a:ext cx="7059172" cy="1044838"/>
          </a:xfrm>
        </p:spPr>
        <p:txBody>
          <a:bodyPr>
            <a:normAutofit/>
          </a:bodyPr>
          <a:lstStyle/>
          <a:p>
            <a:r>
              <a:rPr lang="en-US" sz="2800" dirty="0" smtClean="0"/>
              <a:t>20120305</a:t>
            </a:r>
            <a:endParaRPr lang="en-US" sz="2800" dirty="0"/>
          </a:p>
        </p:txBody>
      </p:sp>
      <p:pic>
        <p:nvPicPr>
          <p:cNvPr id="15" name="Picture 14"/>
          <p:cNvPicPr>
            <a:picLocks noChangeAspect="1"/>
          </p:cNvPicPr>
          <p:nvPr/>
        </p:nvPicPr>
        <p:blipFill>
          <a:blip r:embed="rId3"/>
          <a:stretch>
            <a:fillRect/>
          </a:stretch>
        </p:blipFill>
        <p:spPr>
          <a:xfrm>
            <a:off x="855894" y="616872"/>
            <a:ext cx="7418929" cy="5639809"/>
          </a:xfrm>
          <a:prstGeom prst="rect">
            <a:avLst/>
          </a:prstGeom>
        </p:spPr>
      </p:pic>
      <p:pic>
        <p:nvPicPr>
          <p:cNvPr id="5" name="Picture 4" descr="Screen Shot 2015-04-05 at 7.15.56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2110" y="5201008"/>
            <a:ext cx="977900" cy="355600"/>
          </a:xfrm>
          <a:prstGeom prst="rect">
            <a:avLst/>
          </a:prstGeom>
        </p:spPr>
      </p:pic>
      <p:sp>
        <p:nvSpPr>
          <p:cNvPr id="3" name="TextBox 2"/>
          <p:cNvSpPr txBox="1"/>
          <p:nvPr/>
        </p:nvSpPr>
        <p:spPr>
          <a:xfrm>
            <a:off x="4859281" y="5287315"/>
            <a:ext cx="1146601" cy="307777"/>
          </a:xfrm>
          <a:prstGeom prst="rect">
            <a:avLst/>
          </a:prstGeom>
          <a:noFill/>
        </p:spPr>
        <p:txBody>
          <a:bodyPr wrap="square" rtlCol="0">
            <a:spAutoFit/>
          </a:bodyPr>
          <a:lstStyle/>
          <a:p>
            <a:r>
              <a:rPr lang="en-US" sz="1400" b="1" dirty="0" smtClean="0">
                <a:solidFill>
                  <a:srgbClr val="3366FF"/>
                </a:solidFill>
              </a:rPr>
              <a:t>Intensity)</a:t>
            </a:r>
            <a:endParaRPr lang="en-US" sz="1400" b="1" dirty="0">
              <a:solidFill>
                <a:srgbClr val="3366FF"/>
              </a:solidFill>
            </a:endParaRPr>
          </a:p>
        </p:txBody>
      </p:sp>
      <p:pic>
        <p:nvPicPr>
          <p:cNvPr id="6" name="Picture 5" descr="Screen Shot 2015-04-05 at 7.15.56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81627" y="5595092"/>
            <a:ext cx="4108319" cy="355600"/>
          </a:xfrm>
          <a:prstGeom prst="rect">
            <a:avLst/>
          </a:prstGeom>
        </p:spPr>
      </p:pic>
    </p:spTree>
    <p:extLst>
      <p:ext uri="{BB962C8B-B14F-4D97-AF65-F5344CB8AC3E}">
        <p14:creationId xmlns:p14="http://schemas.microsoft.com/office/powerpoint/2010/main" val="294005028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764327" y="0"/>
            <a:ext cx="10641540" cy="6858000"/>
            <a:chOff x="0" y="0"/>
            <a:chExt cx="10641540" cy="6858000"/>
          </a:xfrm>
        </p:grpSpPr>
        <p:grpSp>
          <p:nvGrpSpPr>
            <p:cNvPr id="10" name="Group 9"/>
            <p:cNvGrpSpPr/>
            <p:nvPr/>
          </p:nvGrpSpPr>
          <p:grpSpPr>
            <a:xfrm>
              <a:off x="0" y="0"/>
              <a:ext cx="10641540" cy="6858000"/>
              <a:chOff x="29556" y="0"/>
              <a:chExt cx="10641540" cy="6858000"/>
            </a:xfrm>
          </p:grpSpPr>
          <p:sp>
            <p:nvSpPr>
              <p:cNvPr id="5" name="Rectangle 4"/>
              <p:cNvSpPr/>
              <p:nvPr/>
            </p:nvSpPr>
            <p:spPr>
              <a:xfrm>
                <a:off x="29556" y="0"/>
                <a:ext cx="10641540" cy="6858000"/>
              </a:xfrm>
              <a:prstGeom prst="rect">
                <a:avLst/>
              </a:prstGeom>
              <a:solidFill>
                <a:srgbClr val="0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p:nvPicPr>
            <p:blipFill>
              <a:blip r:embed="rId3"/>
              <a:stretch>
                <a:fillRect/>
              </a:stretch>
            </p:blipFill>
            <p:spPr>
              <a:xfrm>
                <a:off x="2638261" y="359513"/>
                <a:ext cx="5429832" cy="6287049"/>
              </a:xfrm>
              <a:prstGeom prst="rect">
                <a:avLst/>
              </a:prstGeom>
            </p:spPr>
          </p:pic>
        </p:grpSp>
        <p:sp>
          <p:nvSpPr>
            <p:cNvPr id="11" name="Rectangle 10"/>
            <p:cNvSpPr/>
            <p:nvPr/>
          </p:nvSpPr>
          <p:spPr>
            <a:xfrm>
              <a:off x="2432109" y="359513"/>
              <a:ext cx="6000510" cy="688760"/>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p:cNvSpPr txBox="1"/>
            <p:nvPr/>
          </p:nvSpPr>
          <p:spPr>
            <a:xfrm>
              <a:off x="3439069" y="438354"/>
              <a:ext cx="3539513" cy="369332"/>
            </a:xfrm>
            <a:prstGeom prst="rect">
              <a:avLst/>
            </a:prstGeom>
            <a:noFill/>
          </p:spPr>
          <p:txBody>
            <a:bodyPr wrap="none" rtlCol="0">
              <a:spAutoFit/>
            </a:bodyPr>
            <a:lstStyle/>
            <a:p>
              <a:r>
                <a:rPr lang="en-US" dirty="0" smtClean="0">
                  <a:solidFill>
                    <a:schemeClr val="bg1"/>
                  </a:solidFill>
                </a:rPr>
                <a:t>20120307   SOHO C3   “HALO”  CME</a:t>
              </a:r>
              <a:endParaRPr lang="en-US" dirty="0">
                <a:solidFill>
                  <a:schemeClr val="bg1"/>
                </a:solidFill>
              </a:endParaRPr>
            </a:p>
          </p:txBody>
        </p:sp>
      </p:grpSp>
    </p:spTree>
    <p:extLst>
      <p:ext uri="{BB962C8B-B14F-4D97-AF65-F5344CB8AC3E}">
        <p14:creationId xmlns:p14="http://schemas.microsoft.com/office/powerpoint/2010/main" val="364222035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0"/>
            <a:ext cx="9555503" cy="7130733"/>
            <a:chOff x="0" y="0"/>
            <a:chExt cx="9555503" cy="7130733"/>
          </a:xfrm>
        </p:grpSpPr>
        <p:grpSp>
          <p:nvGrpSpPr>
            <p:cNvPr id="2" name="Group 1"/>
            <p:cNvGrpSpPr/>
            <p:nvPr/>
          </p:nvGrpSpPr>
          <p:grpSpPr>
            <a:xfrm>
              <a:off x="0" y="0"/>
              <a:ext cx="9555503" cy="7130733"/>
              <a:chOff x="0" y="0"/>
              <a:chExt cx="9555503" cy="7130733"/>
            </a:xfrm>
          </p:grpSpPr>
          <p:pic>
            <p:nvPicPr>
              <p:cNvPr id="5" name="Picture 4"/>
              <p:cNvPicPr>
                <a:picLocks noChangeAspect="1"/>
              </p:cNvPicPr>
              <p:nvPr/>
            </p:nvPicPr>
            <p:blipFill>
              <a:blip r:embed="rId3"/>
              <a:stretch>
                <a:fillRect/>
              </a:stretch>
            </p:blipFill>
            <p:spPr>
              <a:xfrm>
                <a:off x="0" y="0"/>
                <a:ext cx="9555503" cy="7130733"/>
              </a:xfrm>
              <a:prstGeom prst="rect">
                <a:avLst/>
              </a:prstGeom>
            </p:spPr>
          </p:pic>
          <p:sp>
            <p:nvSpPr>
              <p:cNvPr id="4" name="Title 1"/>
              <p:cNvSpPr txBox="1">
                <a:spLocks/>
              </p:cNvSpPr>
              <p:nvPr/>
            </p:nvSpPr>
            <p:spPr>
              <a:xfrm>
                <a:off x="5945121" y="3701733"/>
                <a:ext cx="3350886" cy="945697"/>
              </a:xfrm>
              <a:prstGeom prst="rect">
                <a:avLst/>
              </a:prstGeom>
            </p:spPr>
            <p:txBody>
              <a:bodyPr vert="horz" lIns="91440" tIns="45720" rIns="91440" bIns="45720" rtlCol="0" anchor="ctr">
                <a:normAutofit fontScale="92500" lnSpcReduction="1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000" dirty="0" smtClean="0">
                    <a:solidFill>
                      <a:schemeClr val="bg1"/>
                    </a:solidFill>
                  </a:rPr>
                  <a:t>20120307     STEREO A Cor2, SOHO C2, STEREO B Cor2  -    FGS CME</a:t>
                </a:r>
                <a:endParaRPr lang="en-US" sz="2000" dirty="0">
                  <a:solidFill>
                    <a:schemeClr val="bg1"/>
                  </a:solidFill>
                </a:endParaRPr>
              </a:p>
            </p:txBody>
          </p:sp>
        </p:grpSp>
        <p:sp>
          <p:nvSpPr>
            <p:cNvPr id="3" name="Rectangle 2"/>
            <p:cNvSpPr/>
            <p:nvPr/>
          </p:nvSpPr>
          <p:spPr>
            <a:xfrm>
              <a:off x="0" y="6858000"/>
              <a:ext cx="9555503" cy="272733"/>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18955785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Group 73"/>
          <p:cNvGrpSpPr/>
          <p:nvPr/>
        </p:nvGrpSpPr>
        <p:grpSpPr>
          <a:xfrm>
            <a:off x="-13416" y="-15322"/>
            <a:ext cx="9144000" cy="6873226"/>
            <a:chOff x="-13416" y="-15322"/>
            <a:chExt cx="9144000" cy="6873226"/>
          </a:xfrm>
        </p:grpSpPr>
        <p:grpSp>
          <p:nvGrpSpPr>
            <p:cNvPr id="43" name="Group 42"/>
            <p:cNvGrpSpPr/>
            <p:nvPr/>
          </p:nvGrpSpPr>
          <p:grpSpPr>
            <a:xfrm>
              <a:off x="-13416" y="-15322"/>
              <a:ext cx="9144000" cy="6873226"/>
              <a:chOff x="-13416" y="-96"/>
              <a:chExt cx="9144000" cy="6873226"/>
            </a:xfrm>
          </p:grpSpPr>
          <p:sp>
            <p:nvSpPr>
              <p:cNvPr id="5" name="Rectangle 4"/>
              <p:cNvSpPr/>
              <p:nvPr/>
            </p:nvSpPr>
            <p:spPr>
              <a:xfrm>
                <a:off x="-13416" y="-96"/>
                <a:ext cx="9144000" cy="6858000"/>
              </a:xfrm>
              <a:prstGeom prst="rect">
                <a:avLst/>
              </a:prstGeom>
              <a:solidFill>
                <a:srgbClr val="000000"/>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p:cNvSpPr txBox="1"/>
              <p:nvPr/>
            </p:nvSpPr>
            <p:spPr>
              <a:xfrm>
                <a:off x="3922011" y="72954"/>
                <a:ext cx="4519186" cy="369332"/>
              </a:xfrm>
              <a:prstGeom prst="rect">
                <a:avLst/>
              </a:prstGeom>
              <a:noFill/>
              <a:ln>
                <a:solidFill>
                  <a:srgbClr val="FFFFFF"/>
                </a:solidFill>
              </a:ln>
            </p:spPr>
            <p:txBody>
              <a:bodyPr wrap="none" rtlCol="0">
                <a:spAutoFit/>
              </a:bodyPr>
              <a:lstStyle/>
              <a:p>
                <a:r>
                  <a:rPr lang="en-US" dirty="0" smtClean="0">
                    <a:solidFill>
                      <a:schemeClr val="bg1"/>
                    </a:solidFill>
                  </a:rPr>
                  <a:t>20120307   Stereo A Cor1, Cor2, AIA-193 RDIF</a:t>
                </a:r>
                <a:endParaRPr lang="en-US" dirty="0">
                  <a:solidFill>
                    <a:schemeClr val="bg1"/>
                  </a:solidFill>
                </a:endParaRPr>
              </a:p>
            </p:txBody>
          </p:sp>
          <p:pic>
            <p:nvPicPr>
              <p:cNvPr id="6" name="Picture 5"/>
              <p:cNvPicPr>
                <a:picLocks noChangeAspect="1"/>
              </p:cNvPicPr>
              <p:nvPr/>
            </p:nvPicPr>
            <p:blipFill>
              <a:blip r:embed="rId3"/>
              <a:stretch>
                <a:fillRect/>
              </a:stretch>
            </p:blipFill>
            <p:spPr>
              <a:xfrm>
                <a:off x="3787439" y="604253"/>
                <a:ext cx="4752632" cy="6268877"/>
              </a:xfrm>
              <a:prstGeom prst="rect">
                <a:avLst/>
              </a:prstGeom>
              <a:ln>
                <a:solidFill>
                  <a:srgbClr val="FFFFFF"/>
                </a:solidFill>
              </a:ln>
            </p:spPr>
          </p:pic>
          <p:sp>
            <p:nvSpPr>
              <p:cNvPr id="2" name="Donut 1"/>
              <p:cNvSpPr/>
              <p:nvPr/>
            </p:nvSpPr>
            <p:spPr>
              <a:xfrm rot="20160934">
                <a:off x="3127699" y="835588"/>
                <a:ext cx="5302747" cy="5607084"/>
              </a:xfrm>
              <a:prstGeom prst="donut">
                <a:avLst>
                  <a:gd name="adj" fmla="val 1261"/>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8" name="Rectangle 7"/>
              <p:cNvSpPr/>
              <p:nvPr/>
            </p:nvSpPr>
            <p:spPr>
              <a:xfrm rot="5400000">
                <a:off x="1405938" y="3119096"/>
                <a:ext cx="3890320" cy="827322"/>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8" name="TextBox 17"/>
            <p:cNvSpPr txBox="1"/>
            <p:nvPr/>
          </p:nvSpPr>
          <p:spPr>
            <a:xfrm>
              <a:off x="1500910" y="1836481"/>
              <a:ext cx="1697901" cy="369332"/>
            </a:xfrm>
            <a:prstGeom prst="rect">
              <a:avLst/>
            </a:prstGeom>
            <a:noFill/>
          </p:spPr>
          <p:txBody>
            <a:bodyPr wrap="none" rtlCol="0">
              <a:spAutoFit/>
            </a:bodyPr>
            <a:lstStyle/>
            <a:p>
              <a:r>
                <a:rPr lang="en-US" dirty="0" smtClean="0">
                  <a:solidFill>
                    <a:schemeClr val="bg1"/>
                  </a:solidFill>
                </a:rPr>
                <a:t>CME  MATERIAL</a:t>
              </a:r>
              <a:endParaRPr lang="en-US" dirty="0">
                <a:solidFill>
                  <a:schemeClr val="bg1"/>
                </a:solidFill>
              </a:endParaRPr>
            </a:p>
          </p:txBody>
        </p:sp>
        <p:sp>
          <p:nvSpPr>
            <p:cNvPr id="21" name="TextBox 20"/>
            <p:cNvSpPr txBox="1"/>
            <p:nvPr/>
          </p:nvSpPr>
          <p:spPr>
            <a:xfrm>
              <a:off x="1658018" y="2839692"/>
              <a:ext cx="1454244" cy="369332"/>
            </a:xfrm>
            <a:prstGeom prst="rect">
              <a:avLst/>
            </a:prstGeom>
            <a:noFill/>
          </p:spPr>
          <p:txBody>
            <a:bodyPr wrap="none" rtlCol="0">
              <a:spAutoFit/>
            </a:bodyPr>
            <a:lstStyle/>
            <a:p>
              <a:r>
                <a:rPr lang="en-US" dirty="0" smtClean="0">
                  <a:solidFill>
                    <a:schemeClr val="bg1"/>
                  </a:solidFill>
                </a:rPr>
                <a:t>COR 1 SHOCK</a:t>
              </a:r>
              <a:endParaRPr lang="en-US" dirty="0">
                <a:solidFill>
                  <a:schemeClr val="bg1"/>
                </a:solidFill>
              </a:endParaRPr>
            </a:p>
          </p:txBody>
        </p:sp>
        <p:sp>
          <p:nvSpPr>
            <p:cNvPr id="26" name="TextBox 25"/>
            <p:cNvSpPr txBox="1"/>
            <p:nvPr/>
          </p:nvSpPr>
          <p:spPr>
            <a:xfrm>
              <a:off x="963400" y="3729988"/>
              <a:ext cx="2106729" cy="369332"/>
            </a:xfrm>
            <a:prstGeom prst="rect">
              <a:avLst/>
            </a:prstGeom>
            <a:noFill/>
          </p:spPr>
          <p:txBody>
            <a:bodyPr wrap="none" rtlCol="0">
              <a:spAutoFit/>
            </a:bodyPr>
            <a:lstStyle/>
            <a:p>
              <a:r>
                <a:rPr lang="en-US" dirty="0" smtClean="0">
                  <a:solidFill>
                    <a:schemeClr val="bg1"/>
                  </a:solidFill>
                </a:rPr>
                <a:t>COR 1 PROMINENCE</a:t>
              </a:r>
              <a:endParaRPr lang="en-US" dirty="0">
                <a:solidFill>
                  <a:schemeClr val="bg1"/>
                </a:solidFill>
              </a:endParaRPr>
            </a:p>
          </p:txBody>
        </p:sp>
        <p:sp>
          <p:nvSpPr>
            <p:cNvPr id="35" name="TextBox 34"/>
            <p:cNvSpPr txBox="1"/>
            <p:nvPr/>
          </p:nvSpPr>
          <p:spPr>
            <a:xfrm>
              <a:off x="1618871" y="3360656"/>
              <a:ext cx="1479892" cy="369332"/>
            </a:xfrm>
            <a:prstGeom prst="rect">
              <a:avLst/>
            </a:prstGeom>
            <a:noFill/>
          </p:spPr>
          <p:txBody>
            <a:bodyPr wrap="none" rtlCol="0">
              <a:spAutoFit/>
            </a:bodyPr>
            <a:lstStyle/>
            <a:p>
              <a:r>
                <a:rPr lang="en-US" dirty="0" smtClean="0">
                  <a:solidFill>
                    <a:schemeClr val="bg1"/>
                  </a:solidFill>
                </a:rPr>
                <a:t>COR 1 CAVITY</a:t>
              </a:r>
              <a:endParaRPr lang="en-US" dirty="0">
                <a:solidFill>
                  <a:schemeClr val="bg1"/>
                </a:solidFill>
              </a:endParaRPr>
            </a:p>
          </p:txBody>
        </p:sp>
        <p:sp>
          <p:nvSpPr>
            <p:cNvPr id="38" name="TextBox 37"/>
            <p:cNvSpPr txBox="1"/>
            <p:nvPr/>
          </p:nvSpPr>
          <p:spPr>
            <a:xfrm>
              <a:off x="271733" y="1282483"/>
              <a:ext cx="2954655" cy="369332"/>
            </a:xfrm>
            <a:prstGeom prst="rect">
              <a:avLst/>
            </a:prstGeom>
            <a:noFill/>
          </p:spPr>
          <p:txBody>
            <a:bodyPr wrap="none" rtlCol="0">
              <a:spAutoFit/>
            </a:bodyPr>
            <a:lstStyle/>
            <a:p>
              <a:r>
                <a:rPr lang="en-US" dirty="0" smtClean="0">
                  <a:solidFill>
                    <a:schemeClr val="bg1"/>
                  </a:solidFill>
                </a:rPr>
                <a:t>COR 2 DEFLECTED STREAMER</a:t>
              </a:r>
              <a:endParaRPr lang="en-US" dirty="0">
                <a:solidFill>
                  <a:schemeClr val="bg1"/>
                </a:solidFill>
              </a:endParaRPr>
            </a:p>
          </p:txBody>
        </p:sp>
        <p:sp>
          <p:nvSpPr>
            <p:cNvPr id="39" name="TextBox 38"/>
            <p:cNvSpPr txBox="1"/>
            <p:nvPr/>
          </p:nvSpPr>
          <p:spPr>
            <a:xfrm>
              <a:off x="1544856" y="4934672"/>
              <a:ext cx="1567406" cy="369332"/>
            </a:xfrm>
            <a:prstGeom prst="rect">
              <a:avLst/>
            </a:prstGeom>
            <a:noFill/>
          </p:spPr>
          <p:txBody>
            <a:bodyPr wrap="none" rtlCol="0">
              <a:spAutoFit/>
            </a:bodyPr>
            <a:lstStyle/>
            <a:p>
              <a:r>
                <a:rPr lang="en-US" dirty="0" smtClean="0">
                  <a:solidFill>
                    <a:schemeClr val="bg1"/>
                  </a:solidFill>
                </a:rPr>
                <a:t>COR 2 “HORN”</a:t>
              </a:r>
              <a:endParaRPr lang="en-US" dirty="0">
                <a:solidFill>
                  <a:schemeClr val="bg1"/>
                </a:solidFill>
              </a:endParaRPr>
            </a:p>
          </p:txBody>
        </p:sp>
        <p:sp>
          <p:nvSpPr>
            <p:cNvPr id="40" name="TextBox 39"/>
            <p:cNvSpPr txBox="1"/>
            <p:nvPr/>
          </p:nvSpPr>
          <p:spPr>
            <a:xfrm>
              <a:off x="6972665" y="913151"/>
              <a:ext cx="1567406" cy="369332"/>
            </a:xfrm>
            <a:prstGeom prst="rect">
              <a:avLst/>
            </a:prstGeom>
            <a:noFill/>
          </p:spPr>
          <p:txBody>
            <a:bodyPr wrap="none" rtlCol="0">
              <a:spAutoFit/>
            </a:bodyPr>
            <a:lstStyle/>
            <a:p>
              <a:r>
                <a:rPr lang="en-US" dirty="0" smtClean="0">
                  <a:solidFill>
                    <a:schemeClr val="bg1"/>
                  </a:solidFill>
                </a:rPr>
                <a:t>COR 2 “HORN”</a:t>
              </a:r>
              <a:endParaRPr lang="en-US" dirty="0">
                <a:solidFill>
                  <a:schemeClr val="bg1"/>
                </a:solidFill>
              </a:endParaRPr>
            </a:p>
          </p:txBody>
        </p:sp>
        <p:sp>
          <p:nvSpPr>
            <p:cNvPr id="41" name="TextBox 40"/>
            <p:cNvSpPr txBox="1"/>
            <p:nvPr/>
          </p:nvSpPr>
          <p:spPr>
            <a:xfrm>
              <a:off x="1035535" y="265861"/>
              <a:ext cx="2034594" cy="646331"/>
            </a:xfrm>
            <a:prstGeom prst="rect">
              <a:avLst/>
            </a:prstGeom>
            <a:noFill/>
          </p:spPr>
          <p:txBody>
            <a:bodyPr wrap="none" rtlCol="0">
              <a:spAutoFit/>
            </a:bodyPr>
            <a:lstStyle/>
            <a:p>
              <a:r>
                <a:rPr lang="en-US" dirty="0" smtClean="0">
                  <a:solidFill>
                    <a:schemeClr val="bg1"/>
                  </a:solidFill>
                </a:rPr>
                <a:t>COR 2 ENVELOPING</a:t>
              </a:r>
            </a:p>
            <a:p>
              <a:r>
                <a:rPr lang="en-US" dirty="0" smtClean="0">
                  <a:solidFill>
                    <a:schemeClr val="bg1"/>
                  </a:solidFill>
                </a:rPr>
                <a:t>SHOCK  FRONT</a:t>
              </a:r>
              <a:endParaRPr lang="en-US" dirty="0">
                <a:solidFill>
                  <a:schemeClr val="bg1"/>
                </a:solidFill>
              </a:endParaRPr>
            </a:p>
          </p:txBody>
        </p:sp>
        <p:sp>
          <p:nvSpPr>
            <p:cNvPr id="42" name="TextBox 41"/>
            <p:cNvSpPr txBox="1"/>
            <p:nvPr/>
          </p:nvSpPr>
          <p:spPr>
            <a:xfrm>
              <a:off x="7363040" y="5962800"/>
              <a:ext cx="1007570" cy="369332"/>
            </a:xfrm>
            <a:prstGeom prst="rect">
              <a:avLst/>
            </a:prstGeom>
            <a:noFill/>
          </p:spPr>
          <p:txBody>
            <a:bodyPr wrap="none" rtlCol="0">
              <a:spAutoFit/>
            </a:bodyPr>
            <a:lstStyle/>
            <a:p>
              <a:r>
                <a:rPr lang="en-US" dirty="0" smtClean="0">
                  <a:solidFill>
                    <a:schemeClr val="bg1"/>
                  </a:solidFill>
                </a:rPr>
                <a:t>AIA LCPF</a:t>
              </a:r>
              <a:endParaRPr lang="en-US" dirty="0">
                <a:solidFill>
                  <a:schemeClr val="bg1"/>
                </a:solidFill>
              </a:endParaRPr>
            </a:p>
          </p:txBody>
        </p:sp>
        <p:cxnSp>
          <p:nvCxnSpPr>
            <p:cNvPr id="45" name="Straight Arrow Connector 44"/>
            <p:cNvCxnSpPr>
              <a:stCxn id="18" idx="3"/>
            </p:cNvCxnSpPr>
            <p:nvPr/>
          </p:nvCxnSpPr>
          <p:spPr>
            <a:xfrm>
              <a:off x="3198811" y="2021147"/>
              <a:ext cx="2355357" cy="651447"/>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a:stCxn id="38" idx="3"/>
            </p:cNvCxnSpPr>
            <p:nvPr/>
          </p:nvCxnSpPr>
          <p:spPr>
            <a:xfrm>
              <a:off x="3226388" y="1467149"/>
              <a:ext cx="3910624" cy="1101195"/>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a:endCxn id="2" idx="0"/>
            </p:cNvCxnSpPr>
            <p:nvPr/>
          </p:nvCxnSpPr>
          <p:spPr>
            <a:xfrm>
              <a:off x="2937437" y="589027"/>
              <a:ext cx="1702029" cy="47340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a:stCxn id="21" idx="3"/>
            </p:cNvCxnSpPr>
            <p:nvPr/>
          </p:nvCxnSpPr>
          <p:spPr>
            <a:xfrm>
              <a:off x="3112262" y="3024358"/>
              <a:ext cx="2659903" cy="88028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a:stCxn id="35" idx="3"/>
            </p:cNvCxnSpPr>
            <p:nvPr/>
          </p:nvCxnSpPr>
          <p:spPr>
            <a:xfrm>
              <a:off x="3098763" y="3545322"/>
              <a:ext cx="2673402" cy="48252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p:nvPr/>
          </p:nvCxnSpPr>
          <p:spPr>
            <a:xfrm>
              <a:off x="2994305" y="4027846"/>
              <a:ext cx="2777860" cy="16111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65" name="Straight Arrow Connector 64"/>
            <p:cNvCxnSpPr>
              <a:stCxn id="39" idx="3"/>
            </p:cNvCxnSpPr>
            <p:nvPr/>
          </p:nvCxnSpPr>
          <p:spPr>
            <a:xfrm>
              <a:off x="3112262" y="5119338"/>
              <a:ext cx="1854264" cy="538601"/>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71" name="Straight Arrow Connector 70"/>
            <p:cNvCxnSpPr/>
            <p:nvPr/>
          </p:nvCxnSpPr>
          <p:spPr>
            <a:xfrm flipH="1">
              <a:off x="7383442" y="1282483"/>
              <a:ext cx="445471" cy="2816837"/>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73" name="Straight Arrow Connector 72"/>
            <p:cNvCxnSpPr>
              <a:stCxn id="42" idx="1"/>
            </p:cNvCxnSpPr>
            <p:nvPr/>
          </p:nvCxnSpPr>
          <p:spPr>
            <a:xfrm flipH="1" flipV="1">
              <a:off x="6113377" y="4767074"/>
              <a:ext cx="1249663" cy="1380392"/>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88374817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9143999" cy="6858000"/>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6768424" y="273386"/>
            <a:ext cx="1120619" cy="369332"/>
          </a:xfrm>
          <a:prstGeom prst="rect">
            <a:avLst/>
          </a:prstGeom>
          <a:noFill/>
        </p:spPr>
        <p:txBody>
          <a:bodyPr wrap="none" rtlCol="0">
            <a:spAutoFit/>
          </a:bodyPr>
          <a:lstStyle/>
          <a:p>
            <a:r>
              <a:rPr lang="en-US" dirty="0" smtClean="0"/>
              <a:t>20120517</a:t>
            </a:r>
            <a:endParaRPr lang="en-US" dirty="0"/>
          </a:p>
        </p:txBody>
      </p:sp>
      <p:pic>
        <p:nvPicPr>
          <p:cNvPr id="5" name="Picture 4"/>
          <p:cNvPicPr>
            <a:picLocks noChangeAspect="1"/>
          </p:cNvPicPr>
          <p:nvPr/>
        </p:nvPicPr>
        <p:blipFill>
          <a:blip r:embed="rId2"/>
          <a:stretch>
            <a:fillRect/>
          </a:stretch>
        </p:blipFill>
        <p:spPr>
          <a:xfrm>
            <a:off x="4418691" y="4410288"/>
            <a:ext cx="4725308" cy="2478653"/>
          </a:xfrm>
          <a:prstGeom prst="rect">
            <a:avLst/>
          </a:prstGeom>
        </p:spPr>
      </p:pic>
      <p:pic>
        <p:nvPicPr>
          <p:cNvPr id="6" name="Picture 5"/>
          <p:cNvPicPr>
            <a:picLocks noChangeAspect="1"/>
          </p:cNvPicPr>
          <p:nvPr/>
        </p:nvPicPr>
        <p:blipFill>
          <a:blip r:embed="rId3"/>
          <a:stretch>
            <a:fillRect/>
          </a:stretch>
        </p:blipFill>
        <p:spPr>
          <a:xfrm>
            <a:off x="2013911" y="2109829"/>
            <a:ext cx="4613990" cy="2300459"/>
          </a:xfrm>
          <a:prstGeom prst="rect">
            <a:avLst/>
          </a:prstGeom>
        </p:spPr>
      </p:pic>
      <p:pic>
        <p:nvPicPr>
          <p:cNvPr id="7" name="Picture 6"/>
          <p:cNvPicPr>
            <a:picLocks noChangeAspect="1"/>
          </p:cNvPicPr>
          <p:nvPr/>
        </p:nvPicPr>
        <p:blipFill>
          <a:blip r:embed="rId4"/>
          <a:stretch>
            <a:fillRect/>
          </a:stretch>
        </p:blipFill>
        <p:spPr>
          <a:xfrm>
            <a:off x="-1" y="0"/>
            <a:ext cx="4235613" cy="2109830"/>
          </a:xfrm>
          <a:prstGeom prst="rect">
            <a:avLst/>
          </a:prstGeom>
        </p:spPr>
      </p:pic>
      <p:sp>
        <p:nvSpPr>
          <p:cNvPr id="2" name="TextBox 1"/>
          <p:cNvSpPr txBox="1"/>
          <p:nvPr/>
        </p:nvSpPr>
        <p:spPr>
          <a:xfrm>
            <a:off x="5031154" y="273386"/>
            <a:ext cx="3052864" cy="954107"/>
          </a:xfrm>
          <a:prstGeom prst="rect">
            <a:avLst/>
          </a:prstGeom>
          <a:noFill/>
        </p:spPr>
        <p:txBody>
          <a:bodyPr wrap="none" rtlCol="0">
            <a:spAutoFit/>
          </a:bodyPr>
          <a:lstStyle/>
          <a:p>
            <a:r>
              <a:rPr lang="en-US" sz="2800" dirty="0" smtClean="0">
                <a:solidFill>
                  <a:srgbClr val="FFFFFF"/>
                </a:solidFill>
              </a:rPr>
              <a:t>STEREO A</a:t>
            </a:r>
            <a:r>
              <a:rPr lang="en-US" sz="2800" dirty="0">
                <a:solidFill>
                  <a:srgbClr val="FFFFFF"/>
                </a:solidFill>
              </a:rPr>
              <a:t>20120517</a:t>
            </a:r>
          </a:p>
          <a:p>
            <a:endParaRPr lang="en-US" sz="2800" dirty="0">
              <a:solidFill>
                <a:schemeClr val="bg1"/>
              </a:solidFill>
            </a:endParaRPr>
          </a:p>
        </p:txBody>
      </p:sp>
    </p:spTree>
    <p:extLst>
      <p:ext uri="{BB962C8B-B14F-4D97-AF65-F5344CB8AC3E}">
        <p14:creationId xmlns:p14="http://schemas.microsoft.com/office/powerpoint/2010/main" val="106458036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8648" y="0"/>
            <a:ext cx="9192047" cy="6857999"/>
          </a:xfrm>
          <a:prstGeom prst="rect">
            <a:avLst/>
          </a:prstGeom>
          <a:solidFill>
            <a:srgbClr val="0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87899"/>
            <a:ext cx="8229600" cy="1143000"/>
          </a:xfrm>
        </p:spPr>
        <p:txBody>
          <a:bodyPr/>
          <a:lstStyle/>
          <a:p>
            <a:r>
              <a:rPr lang="en-US" dirty="0" smtClean="0">
                <a:solidFill>
                  <a:srgbClr val="FFFFFF"/>
                </a:solidFill>
              </a:rPr>
              <a:t>FERMI</a:t>
            </a:r>
            <a:endParaRPr lang="en-US" dirty="0">
              <a:solidFill>
                <a:srgbClr val="FFFFFF"/>
              </a:solidFill>
            </a:endParaRPr>
          </a:p>
        </p:txBody>
      </p:sp>
      <p:pic>
        <p:nvPicPr>
          <p:cNvPr id="4" name="Picture 3"/>
          <p:cNvPicPr>
            <a:picLocks noChangeAspect="1"/>
          </p:cNvPicPr>
          <p:nvPr/>
        </p:nvPicPr>
        <p:blipFill>
          <a:blip r:embed="rId2"/>
          <a:stretch>
            <a:fillRect/>
          </a:stretch>
        </p:blipFill>
        <p:spPr>
          <a:xfrm>
            <a:off x="3907320" y="1230899"/>
            <a:ext cx="5063368" cy="5440362"/>
          </a:xfrm>
          <a:prstGeom prst="rect">
            <a:avLst/>
          </a:prstGeom>
        </p:spPr>
      </p:pic>
      <p:pic>
        <p:nvPicPr>
          <p:cNvPr id="5" name="Picture 4"/>
          <p:cNvPicPr>
            <a:picLocks noChangeAspect="1"/>
          </p:cNvPicPr>
          <p:nvPr/>
        </p:nvPicPr>
        <p:blipFill>
          <a:blip r:embed="rId3"/>
          <a:stretch>
            <a:fillRect/>
          </a:stretch>
        </p:blipFill>
        <p:spPr>
          <a:xfrm>
            <a:off x="457200" y="2427609"/>
            <a:ext cx="3450120" cy="2762845"/>
          </a:xfrm>
          <a:prstGeom prst="rect">
            <a:avLst/>
          </a:prstGeom>
        </p:spPr>
      </p:pic>
    </p:spTree>
    <p:extLst>
      <p:ext uri="{BB962C8B-B14F-4D97-AF65-F5344CB8AC3E}">
        <p14:creationId xmlns:p14="http://schemas.microsoft.com/office/powerpoint/2010/main" val="60081195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8648" y="0"/>
            <a:ext cx="9192047" cy="6857999"/>
          </a:xfrm>
          <a:prstGeom prst="rect">
            <a:avLst/>
          </a:prstGeom>
          <a:solidFill>
            <a:srgbClr val="0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a:stretch>
            <a:fillRect/>
          </a:stretch>
        </p:blipFill>
        <p:spPr>
          <a:xfrm>
            <a:off x="457200" y="-41981"/>
            <a:ext cx="8556490" cy="5681508"/>
          </a:xfrm>
          <a:prstGeom prst="rect">
            <a:avLst/>
          </a:prstGeom>
        </p:spPr>
      </p:pic>
      <p:pic>
        <p:nvPicPr>
          <p:cNvPr id="5" name="Picture 4"/>
          <p:cNvPicPr>
            <a:picLocks noChangeAspect="1"/>
          </p:cNvPicPr>
          <p:nvPr/>
        </p:nvPicPr>
        <p:blipFill>
          <a:blip r:embed="rId3"/>
          <a:stretch>
            <a:fillRect/>
          </a:stretch>
        </p:blipFill>
        <p:spPr>
          <a:xfrm>
            <a:off x="4652889" y="4517152"/>
            <a:ext cx="4220666" cy="2244749"/>
          </a:xfrm>
          <a:prstGeom prst="rect">
            <a:avLst/>
          </a:prstGeom>
        </p:spPr>
      </p:pic>
      <p:sp>
        <p:nvSpPr>
          <p:cNvPr id="6" name="Title 5"/>
          <p:cNvSpPr>
            <a:spLocks noGrp="1"/>
          </p:cNvSpPr>
          <p:nvPr>
            <p:ph type="title"/>
          </p:nvPr>
        </p:nvSpPr>
        <p:spPr>
          <a:xfrm>
            <a:off x="643955" y="13203"/>
            <a:ext cx="8229600" cy="1143000"/>
          </a:xfrm>
        </p:spPr>
        <p:txBody>
          <a:bodyPr/>
          <a:lstStyle/>
          <a:p>
            <a:r>
              <a:rPr lang="en-US" dirty="0" smtClean="0">
                <a:solidFill>
                  <a:schemeClr val="bg1"/>
                </a:solidFill>
              </a:rPr>
              <a:t>AMS-02 (ISS)</a:t>
            </a:r>
            <a:endParaRPr lang="en-US" dirty="0">
              <a:solidFill>
                <a:schemeClr val="bg1"/>
              </a:solidFill>
            </a:endParaRPr>
          </a:p>
        </p:txBody>
      </p:sp>
    </p:spTree>
    <p:extLst>
      <p:ext uri="{BB962C8B-B14F-4D97-AF65-F5344CB8AC3E}">
        <p14:creationId xmlns:p14="http://schemas.microsoft.com/office/powerpoint/2010/main" val="278546042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 y="0"/>
            <a:ext cx="9143999" cy="6858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itle 4"/>
          <p:cNvSpPr>
            <a:spLocks noGrp="1"/>
          </p:cNvSpPr>
          <p:nvPr>
            <p:ph type="ctrTitle"/>
          </p:nvPr>
        </p:nvSpPr>
        <p:spPr>
          <a:xfrm>
            <a:off x="2496364" y="-128280"/>
            <a:ext cx="4072208" cy="723287"/>
          </a:xfrm>
        </p:spPr>
        <p:txBody>
          <a:bodyPr>
            <a:normAutofit/>
          </a:bodyPr>
          <a:lstStyle/>
          <a:p>
            <a:r>
              <a:rPr lang="en-US" sz="2000" dirty="0" smtClean="0"/>
              <a:t>20120307 - 20120311  SEP  Duration</a:t>
            </a:r>
            <a:endParaRPr lang="en-US" sz="2000" dirty="0"/>
          </a:p>
        </p:txBody>
      </p:sp>
      <p:pic>
        <p:nvPicPr>
          <p:cNvPr id="8" name="Picture 7" descr="Screen Shot 2015-04-05 at 5.57.3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046" y="6246992"/>
            <a:ext cx="2400300" cy="469900"/>
          </a:xfrm>
          <a:prstGeom prst="rect">
            <a:avLst/>
          </a:prstGeom>
        </p:spPr>
      </p:pic>
      <p:pic>
        <p:nvPicPr>
          <p:cNvPr id="10" name="Picture 9" descr="Screen Shot 2015-04-05 at 5.57.3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5729" y="459835"/>
            <a:ext cx="3207294" cy="582675"/>
          </a:xfrm>
          <a:prstGeom prst="rect">
            <a:avLst/>
          </a:prstGeom>
        </p:spPr>
      </p:pic>
      <p:sp>
        <p:nvSpPr>
          <p:cNvPr id="9" name="TextBox 8"/>
          <p:cNvSpPr txBox="1"/>
          <p:nvPr/>
        </p:nvSpPr>
        <p:spPr>
          <a:xfrm>
            <a:off x="2270763" y="608111"/>
            <a:ext cx="4092509" cy="307777"/>
          </a:xfrm>
          <a:prstGeom prst="rect">
            <a:avLst/>
          </a:prstGeom>
          <a:noFill/>
        </p:spPr>
        <p:txBody>
          <a:bodyPr wrap="square" rtlCol="0">
            <a:spAutoFit/>
          </a:bodyPr>
          <a:lstStyle/>
          <a:p>
            <a:r>
              <a:rPr lang="en-US" sz="1400" dirty="0" smtClean="0">
                <a:solidFill>
                  <a:schemeClr val="bg1"/>
                </a:solidFill>
              </a:rPr>
              <a:t>2012-03-09   SEP-High Energy  Protons (~10-100 MeV)</a:t>
            </a:r>
            <a:endParaRPr lang="en-US" sz="1400" dirty="0">
              <a:solidFill>
                <a:schemeClr val="bg1"/>
              </a:solidFill>
            </a:endParaRPr>
          </a:p>
        </p:txBody>
      </p:sp>
      <p:pic>
        <p:nvPicPr>
          <p:cNvPr id="3" name="Picture 2"/>
          <p:cNvPicPr>
            <a:picLocks noChangeAspect="1"/>
          </p:cNvPicPr>
          <p:nvPr/>
        </p:nvPicPr>
        <p:blipFill>
          <a:blip r:embed="rId4"/>
          <a:stretch>
            <a:fillRect/>
          </a:stretch>
        </p:blipFill>
        <p:spPr>
          <a:xfrm>
            <a:off x="123079" y="423353"/>
            <a:ext cx="8904017" cy="6293539"/>
          </a:xfrm>
          <a:prstGeom prst="rect">
            <a:avLst/>
          </a:prstGeom>
        </p:spPr>
      </p:pic>
      <p:sp>
        <p:nvSpPr>
          <p:cNvPr id="2" name="Rectangle 1"/>
          <p:cNvSpPr/>
          <p:nvPr/>
        </p:nvSpPr>
        <p:spPr>
          <a:xfrm>
            <a:off x="4860743" y="423353"/>
            <a:ext cx="3415658" cy="306564"/>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113564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98"/>
            <a:ext cx="7934960" cy="878522"/>
          </a:xfrm>
        </p:spPr>
        <p:txBody>
          <a:bodyPr>
            <a:normAutofit fontScale="90000"/>
          </a:bodyPr>
          <a:lstStyle/>
          <a:p>
            <a:r>
              <a:rPr lang="en-US" sz="3100" dirty="0" smtClean="0"/>
              <a:t>2011</a:t>
            </a:r>
            <a:r>
              <a:rPr lang="en-US" sz="3100" dirty="0"/>
              <a:t>-</a:t>
            </a:r>
            <a:r>
              <a:rPr lang="en-US" sz="3100"/>
              <a:t>2014 </a:t>
            </a:r>
            <a:r>
              <a:rPr lang="en-US" sz="3100" smtClean="0"/>
              <a:t> </a:t>
            </a:r>
            <a:r>
              <a:rPr lang="en-US" sz="3100" dirty="0" smtClean="0"/>
              <a:t>Findings</a:t>
            </a:r>
            <a:r>
              <a:rPr lang="en-US" sz="3100" dirty="0"/>
              <a:t>: </a:t>
            </a:r>
            <a:r>
              <a:rPr lang="en-US" b="1" dirty="0"/>
              <a:t/>
            </a:r>
            <a:br>
              <a:rPr lang="en-US" b="1" dirty="0"/>
            </a:br>
            <a:endParaRPr lang="en-US" dirty="0"/>
          </a:p>
        </p:txBody>
      </p:sp>
      <p:sp>
        <p:nvSpPr>
          <p:cNvPr id="4" name="TextBox 3"/>
          <p:cNvSpPr txBox="1"/>
          <p:nvPr/>
        </p:nvSpPr>
        <p:spPr>
          <a:xfrm>
            <a:off x="866997" y="649669"/>
            <a:ext cx="8289334" cy="5632312"/>
          </a:xfrm>
          <a:prstGeom prst="rect">
            <a:avLst/>
          </a:prstGeom>
          <a:noFill/>
        </p:spPr>
        <p:txBody>
          <a:bodyPr wrap="square" rtlCol="0">
            <a:spAutoFit/>
          </a:bodyPr>
          <a:lstStyle/>
          <a:p>
            <a:pPr marL="342900" indent="-342900">
              <a:buAutoNum type="arabicPeriod"/>
            </a:pPr>
            <a:r>
              <a:rPr lang="en-US" dirty="0" smtClean="0">
                <a:solidFill>
                  <a:srgbClr val="0000FF"/>
                </a:solidFill>
              </a:rPr>
              <a:t>ALL AMS-02 Events </a:t>
            </a:r>
            <a:r>
              <a:rPr lang="en-US" dirty="0" smtClean="0"/>
              <a:t>and </a:t>
            </a:r>
            <a:r>
              <a:rPr lang="en-US" dirty="0" smtClean="0">
                <a:solidFill>
                  <a:srgbClr val="FF0000"/>
                </a:solidFill>
              </a:rPr>
              <a:t>ALL X-flares</a:t>
            </a:r>
            <a:r>
              <a:rPr lang="en-US" dirty="0" smtClean="0"/>
              <a:t>  generated LCPF structures in the lower corona.  Physical sizes range from 0.2-1.3 solar hemispheres as seen in the Fe XII 195 running difference image sequences of STEREO and SDO imagers.</a:t>
            </a:r>
          </a:p>
          <a:p>
            <a:pPr marL="342900" indent="-342900">
              <a:buAutoNum type="arabicPeriod"/>
            </a:pPr>
            <a:endParaRPr lang="en-US" dirty="0" smtClean="0"/>
          </a:p>
          <a:p>
            <a:pPr marL="342900" indent="-342900">
              <a:buAutoNum type="arabicPeriod"/>
            </a:pPr>
            <a:r>
              <a:rPr lang="en-US" dirty="0" smtClean="0"/>
              <a:t> MOST </a:t>
            </a:r>
            <a:r>
              <a:rPr lang="en-US" dirty="0" smtClean="0">
                <a:solidFill>
                  <a:srgbClr val="0000FF"/>
                </a:solidFill>
              </a:rPr>
              <a:t>AMS-02 </a:t>
            </a:r>
            <a:r>
              <a:rPr lang="en-US" dirty="0" smtClean="0"/>
              <a:t>and </a:t>
            </a:r>
            <a:r>
              <a:rPr lang="en-US" dirty="0" smtClean="0">
                <a:solidFill>
                  <a:srgbClr val="FF0000"/>
                </a:solidFill>
              </a:rPr>
              <a:t>X-flares </a:t>
            </a:r>
            <a:r>
              <a:rPr lang="en-US" dirty="0" smtClean="0"/>
              <a:t>(97 %) ejected a hemispheric, dome shaped electron CME structure seen in the lowest (Cor-1) coronal images.</a:t>
            </a:r>
          </a:p>
          <a:p>
            <a:pPr marL="342900" indent="-342900">
              <a:buAutoNum type="arabicPeriod"/>
            </a:pPr>
            <a:endParaRPr lang="en-US" dirty="0" smtClean="0"/>
          </a:p>
          <a:p>
            <a:pPr marL="342900" indent="-342900">
              <a:buAutoNum type="arabicPeriod"/>
            </a:pPr>
            <a:r>
              <a:rPr lang="en-US" dirty="0" smtClean="0">
                <a:solidFill>
                  <a:srgbClr val="0000FF"/>
                </a:solidFill>
              </a:rPr>
              <a:t>ALL  AMS-02 </a:t>
            </a:r>
            <a:r>
              <a:rPr lang="en-US" dirty="0" smtClean="0"/>
              <a:t>flares and </a:t>
            </a:r>
            <a:r>
              <a:rPr lang="en-US" dirty="0" smtClean="0">
                <a:solidFill>
                  <a:srgbClr val="FF0000"/>
                </a:solidFill>
              </a:rPr>
              <a:t>MOST (97 %) X-flares </a:t>
            </a:r>
            <a:r>
              <a:rPr lang="en-US" dirty="0" smtClean="0"/>
              <a:t>produced 3-part CME events, with  approximately equal rates of latitudinal, longitudinal and radial expansion rates. </a:t>
            </a:r>
          </a:p>
          <a:p>
            <a:pPr marL="342900" indent="-342900">
              <a:buAutoNum type="arabicPeriod"/>
            </a:pPr>
            <a:endParaRPr lang="en-US" dirty="0" smtClean="0"/>
          </a:p>
          <a:p>
            <a:pPr marL="342900" indent="-342900">
              <a:buAutoNum type="arabicPeriod"/>
            </a:pPr>
            <a:r>
              <a:rPr lang="en-US" dirty="0" smtClean="0"/>
              <a:t>In the cases of the CMEs,  </a:t>
            </a:r>
            <a:r>
              <a:rPr lang="en-US" dirty="0" smtClean="0">
                <a:solidFill>
                  <a:srgbClr val="0000FF"/>
                </a:solidFill>
              </a:rPr>
              <a:t>MOST  AMS-02 (97 %) </a:t>
            </a:r>
            <a:r>
              <a:rPr lang="en-US" dirty="0" smtClean="0"/>
              <a:t>and </a:t>
            </a:r>
            <a:r>
              <a:rPr lang="en-US" dirty="0" smtClean="0">
                <a:solidFill>
                  <a:srgbClr val="FF0000"/>
                </a:solidFill>
              </a:rPr>
              <a:t>MANY X-class flares (81 %) </a:t>
            </a:r>
            <a:r>
              <a:rPr lang="en-US" dirty="0" smtClean="0"/>
              <a:t>were found to be enveloped by a leading shock wave.</a:t>
            </a:r>
          </a:p>
          <a:p>
            <a:pPr marL="342900" indent="-342900">
              <a:buAutoNum type="arabicPeriod"/>
            </a:pPr>
            <a:endParaRPr lang="en-US" dirty="0" smtClean="0"/>
          </a:p>
          <a:p>
            <a:pPr marL="342900" indent="-342900">
              <a:buAutoNum type="arabicPeriod"/>
            </a:pPr>
            <a:r>
              <a:rPr lang="en-US" dirty="0" smtClean="0">
                <a:solidFill>
                  <a:srgbClr val="0000FF"/>
                </a:solidFill>
              </a:rPr>
              <a:t>ALL  AMS-02 </a:t>
            </a:r>
            <a:r>
              <a:rPr lang="en-US" dirty="0" smtClean="0"/>
              <a:t>events were associated with Type-III-L radio bursts with </a:t>
            </a:r>
            <a:r>
              <a:rPr lang="en-US" dirty="0"/>
              <a:t>duration longer than 150 </a:t>
            </a:r>
            <a:r>
              <a:rPr lang="en-US" dirty="0" smtClean="0"/>
              <a:t>minutes.  Most  </a:t>
            </a:r>
            <a:r>
              <a:rPr lang="en-US" dirty="0" smtClean="0">
                <a:solidFill>
                  <a:srgbClr val="FF0000"/>
                </a:solidFill>
              </a:rPr>
              <a:t>X-Class flares  </a:t>
            </a:r>
            <a:r>
              <a:rPr lang="en-US" dirty="0"/>
              <a:t>(60 %) were </a:t>
            </a:r>
            <a:r>
              <a:rPr lang="en-US" dirty="0" smtClean="0"/>
              <a:t>associated with either  (classical) Type III  bursts - (36 %)  type III-L burst .  </a:t>
            </a:r>
            <a:endParaRPr lang="en-US" dirty="0"/>
          </a:p>
          <a:p>
            <a:pPr marL="342900" indent="-342900">
              <a:buAutoNum type="arabicPeriod"/>
            </a:pPr>
            <a:r>
              <a:rPr lang="en-US" dirty="0" smtClean="0">
                <a:solidFill>
                  <a:srgbClr val="0000FF"/>
                </a:solidFill>
              </a:rPr>
              <a:t>Locations</a:t>
            </a:r>
            <a:r>
              <a:rPr lang="en-US" dirty="0" smtClean="0"/>
              <a:t> of  </a:t>
            </a:r>
            <a:r>
              <a:rPr lang="en-US" dirty="0" smtClean="0">
                <a:solidFill>
                  <a:srgbClr val="0000FF"/>
                </a:solidFill>
              </a:rPr>
              <a:t>originating  AMS-02 </a:t>
            </a:r>
            <a:r>
              <a:rPr lang="en-US" dirty="0">
                <a:solidFill>
                  <a:srgbClr val="000000"/>
                </a:solidFill>
              </a:rPr>
              <a:t>f</a:t>
            </a:r>
            <a:r>
              <a:rPr lang="en-US" dirty="0" smtClean="0">
                <a:solidFill>
                  <a:srgbClr val="000000"/>
                </a:solidFill>
              </a:rPr>
              <a:t>lare sites were found to be biased toward the</a:t>
            </a:r>
          </a:p>
          <a:p>
            <a:r>
              <a:rPr lang="en-US" dirty="0" smtClean="0"/>
              <a:t>     Western limb of the sun - center of mass ~(W60) suggesting a direct magnetic</a:t>
            </a:r>
          </a:p>
          <a:p>
            <a:r>
              <a:rPr lang="en-US" dirty="0"/>
              <a:t> </a:t>
            </a:r>
            <a:r>
              <a:rPr lang="en-US" dirty="0" smtClean="0"/>
              <a:t>    connection with Earth for a fraction of the ejected protons.</a:t>
            </a:r>
            <a:endParaRPr lang="en-US" sz="1050" dirty="0"/>
          </a:p>
          <a:p>
            <a:endParaRPr lang="en-US" dirty="0"/>
          </a:p>
        </p:txBody>
      </p:sp>
      <p:sp>
        <p:nvSpPr>
          <p:cNvPr id="3" name="TextBox 2"/>
          <p:cNvSpPr txBox="1"/>
          <p:nvPr/>
        </p:nvSpPr>
        <p:spPr>
          <a:xfrm>
            <a:off x="0" y="649669"/>
            <a:ext cx="963613" cy="5632312"/>
          </a:xfrm>
          <a:prstGeom prst="rect">
            <a:avLst/>
          </a:prstGeom>
          <a:noFill/>
        </p:spPr>
        <p:txBody>
          <a:bodyPr wrap="none" rtlCol="0">
            <a:spAutoFit/>
          </a:bodyPr>
          <a:lstStyle/>
          <a:p>
            <a:endParaRPr lang="en-US" dirty="0" smtClean="0"/>
          </a:p>
          <a:p>
            <a:r>
              <a:rPr lang="en-US" dirty="0" smtClean="0"/>
              <a:t>LCPFs</a:t>
            </a:r>
          </a:p>
          <a:p>
            <a:endParaRPr lang="en-US" dirty="0"/>
          </a:p>
          <a:p>
            <a:endParaRPr lang="en-US" dirty="0" smtClean="0"/>
          </a:p>
          <a:p>
            <a:r>
              <a:rPr lang="en-US" dirty="0" smtClean="0"/>
              <a:t>Electron</a:t>
            </a:r>
          </a:p>
          <a:p>
            <a:r>
              <a:rPr lang="en-US" dirty="0" smtClean="0"/>
              <a:t>Dome</a:t>
            </a:r>
          </a:p>
          <a:p>
            <a:endParaRPr lang="en-US" dirty="0"/>
          </a:p>
          <a:p>
            <a:endParaRPr lang="en-US" dirty="0" smtClean="0"/>
          </a:p>
          <a:p>
            <a:r>
              <a:rPr lang="en-US" dirty="0" smtClean="0"/>
              <a:t>CMEs</a:t>
            </a:r>
          </a:p>
          <a:p>
            <a:endParaRPr lang="en-US" dirty="0" smtClean="0"/>
          </a:p>
          <a:p>
            <a:r>
              <a:rPr lang="en-US" dirty="0" smtClean="0"/>
              <a:t>Coronal</a:t>
            </a:r>
          </a:p>
          <a:p>
            <a:r>
              <a:rPr lang="en-US" dirty="0" smtClean="0"/>
              <a:t>Shock</a:t>
            </a:r>
          </a:p>
          <a:p>
            <a:r>
              <a:rPr lang="en-US" dirty="0" smtClean="0"/>
              <a:t> Wave</a:t>
            </a:r>
          </a:p>
          <a:p>
            <a:endParaRPr lang="en-US" dirty="0"/>
          </a:p>
          <a:p>
            <a:r>
              <a:rPr lang="en-US" dirty="0" smtClean="0"/>
              <a:t>SEPs/  L</a:t>
            </a:r>
          </a:p>
          <a:p>
            <a:r>
              <a:rPr lang="en-US" dirty="0" smtClean="0"/>
              <a:t>Bursts</a:t>
            </a:r>
          </a:p>
          <a:p>
            <a:endParaRPr lang="en-US" dirty="0"/>
          </a:p>
          <a:p>
            <a:endParaRPr lang="en-US" dirty="0" smtClean="0"/>
          </a:p>
          <a:p>
            <a:r>
              <a:rPr lang="en-US" dirty="0" smtClean="0"/>
              <a:t>West</a:t>
            </a:r>
          </a:p>
          <a:p>
            <a:r>
              <a:rPr lang="en-US" dirty="0" smtClean="0"/>
              <a:t>Bias</a:t>
            </a:r>
          </a:p>
        </p:txBody>
      </p:sp>
    </p:spTree>
    <p:extLst>
      <p:ext uri="{BB962C8B-B14F-4D97-AF65-F5344CB8AC3E}">
        <p14:creationId xmlns:p14="http://schemas.microsoft.com/office/powerpoint/2010/main" val="256592682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070404" y="4357367"/>
            <a:ext cx="3073596" cy="2500634"/>
          </a:xfrm>
          <a:prstGeom prst="rect">
            <a:avLst/>
          </a:prstGeom>
        </p:spPr>
      </p:pic>
      <p:pic>
        <p:nvPicPr>
          <p:cNvPr id="2" name="Picture 1"/>
          <p:cNvPicPr>
            <a:picLocks noChangeAspect="1"/>
          </p:cNvPicPr>
          <p:nvPr/>
        </p:nvPicPr>
        <p:blipFill>
          <a:blip r:embed="rId3"/>
          <a:stretch>
            <a:fillRect/>
          </a:stretch>
        </p:blipFill>
        <p:spPr>
          <a:xfrm>
            <a:off x="333721" y="2843721"/>
            <a:ext cx="2266116" cy="2337490"/>
          </a:xfrm>
          <a:prstGeom prst="rect">
            <a:avLst/>
          </a:prstGeom>
        </p:spPr>
      </p:pic>
      <p:pic>
        <p:nvPicPr>
          <p:cNvPr id="6" name="Picture 10"/>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5948137">
            <a:off x="3631054" y="2750317"/>
            <a:ext cx="1602247" cy="3402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011300" y="688005"/>
            <a:ext cx="7402855" cy="2308324"/>
          </a:xfrm>
          <a:prstGeom prst="rect">
            <a:avLst/>
          </a:prstGeom>
          <a:noFill/>
        </p:spPr>
        <p:txBody>
          <a:bodyPr wrap="square" rtlCol="0">
            <a:spAutoFit/>
          </a:bodyPr>
          <a:lstStyle/>
          <a:p>
            <a:r>
              <a:rPr lang="en-US" dirty="0"/>
              <a:t>7. The set of 33 </a:t>
            </a:r>
            <a:r>
              <a:rPr lang="en-US" dirty="0">
                <a:solidFill>
                  <a:srgbClr val="FF0000"/>
                </a:solidFill>
              </a:rPr>
              <a:t>X-Flares </a:t>
            </a:r>
            <a:r>
              <a:rPr lang="en-US" dirty="0"/>
              <a:t>does not show </a:t>
            </a:r>
            <a:r>
              <a:rPr lang="en-US" dirty="0" smtClean="0"/>
              <a:t>a marked  </a:t>
            </a:r>
            <a:r>
              <a:rPr lang="en-US" dirty="0"/>
              <a:t>E-W location  bias and are more or less uniformly distributed over solar longitude</a:t>
            </a:r>
            <a:r>
              <a:rPr lang="en-US" dirty="0" smtClean="0"/>
              <a:t>.</a:t>
            </a:r>
          </a:p>
          <a:p>
            <a:endParaRPr lang="en-US" dirty="0"/>
          </a:p>
          <a:p>
            <a:r>
              <a:rPr lang="en-US" dirty="0" smtClean="0"/>
              <a:t>.8.   </a:t>
            </a:r>
            <a:r>
              <a:rPr lang="en-US" dirty="0"/>
              <a:t>SEP inferred duration estimates  </a:t>
            </a:r>
            <a:r>
              <a:rPr lang="en-US" dirty="0" smtClean="0"/>
              <a:t>may be </a:t>
            </a:r>
            <a:r>
              <a:rPr lang="en-US" dirty="0"/>
              <a:t>dependent upon the location of </a:t>
            </a:r>
            <a:r>
              <a:rPr lang="en-US" dirty="0" smtClean="0"/>
              <a:t>the location </a:t>
            </a:r>
            <a:r>
              <a:rPr lang="en-US" i="1" dirty="0" smtClean="0"/>
              <a:t>in situ </a:t>
            </a:r>
            <a:r>
              <a:rPr lang="en-US" dirty="0"/>
              <a:t>measurement systems ( ACE, SOHO, STEREO A&amp;B).</a:t>
            </a:r>
          </a:p>
          <a:p>
            <a:endParaRPr lang="en-US" dirty="0" smtClean="0"/>
          </a:p>
          <a:p>
            <a:r>
              <a:rPr lang="en-US" dirty="0" smtClean="0"/>
              <a:t>9. Some AMS SEP events have wide longitudinal extent at a distance of 1 A.U.</a:t>
            </a:r>
            <a:endParaRPr lang="en-US" dirty="0"/>
          </a:p>
          <a:p>
            <a:endParaRPr lang="en-US" dirty="0"/>
          </a:p>
        </p:txBody>
      </p:sp>
    </p:spTree>
    <p:extLst>
      <p:ext uri="{BB962C8B-B14F-4D97-AF65-F5344CB8AC3E}">
        <p14:creationId xmlns:p14="http://schemas.microsoft.com/office/powerpoint/2010/main" val="45235607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470"/>
            <a:ext cx="8229600" cy="1143000"/>
          </a:xfrm>
        </p:spPr>
        <p:txBody>
          <a:bodyPr/>
          <a:lstStyle/>
          <a:p>
            <a:r>
              <a:rPr lang="en-US" dirty="0"/>
              <a:t>Unique Conditions 2011-2014</a:t>
            </a:r>
          </a:p>
        </p:txBody>
      </p:sp>
      <p:sp>
        <p:nvSpPr>
          <p:cNvPr id="3" name="Content Placeholder 2"/>
          <p:cNvSpPr>
            <a:spLocks noGrp="1"/>
          </p:cNvSpPr>
          <p:nvPr>
            <p:ph idx="1"/>
          </p:nvPr>
        </p:nvSpPr>
        <p:spPr>
          <a:xfrm>
            <a:off x="457200" y="1217241"/>
            <a:ext cx="8229600" cy="5627800"/>
          </a:xfrm>
        </p:spPr>
        <p:txBody>
          <a:bodyPr/>
          <a:lstStyle/>
          <a:p>
            <a:r>
              <a:rPr lang="en-US" sz="2400" dirty="0" smtClean="0"/>
              <a:t>Evolved Heliophysics fleet allowed nearly continuous,  simultaneous remote sensing and </a:t>
            </a:r>
            <a:r>
              <a:rPr lang="en-US" sz="2400" i="1" dirty="0" smtClean="0"/>
              <a:t>in situ </a:t>
            </a:r>
            <a:r>
              <a:rPr lang="en-US" sz="2400" dirty="0" smtClean="0"/>
              <a:t>observations from multiple locations in the solar system.</a:t>
            </a:r>
          </a:p>
          <a:p>
            <a:endParaRPr lang="en-US" sz="2400" dirty="0"/>
          </a:p>
          <a:p>
            <a:r>
              <a:rPr lang="en-US" sz="2400" dirty="0" smtClean="0"/>
              <a:t>NASA  Data and Modeling Infrastructure revised.</a:t>
            </a:r>
          </a:p>
          <a:p>
            <a:endParaRPr lang="en-US" sz="2400" dirty="0" smtClean="0"/>
          </a:p>
          <a:p>
            <a:r>
              <a:rPr lang="en-US" sz="2400" dirty="0" smtClean="0"/>
              <a:t>Solar sunspot maximum (Cycle 24) occurred during period of study.</a:t>
            </a:r>
          </a:p>
          <a:p>
            <a:pPr marL="0" indent="0">
              <a:buNone/>
            </a:pPr>
            <a:endParaRPr lang="en-US" dirty="0" smtClean="0"/>
          </a:p>
          <a:p>
            <a:endParaRPr lang="en-US" dirty="0"/>
          </a:p>
        </p:txBody>
      </p:sp>
    </p:spTree>
    <p:extLst>
      <p:ext uri="{BB962C8B-B14F-4D97-AF65-F5344CB8AC3E}">
        <p14:creationId xmlns:p14="http://schemas.microsoft.com/office/powerpoint/2010/main" val="137573191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0495" y="168025"/>
            <a:ext cx="9144000" cy="5951045"/>
            <a:chOff x="10495" y="168025"/>
            <a:chExt cx="9144000" cy="5951045"/>
          </a:xfrm>
        </p:grpSpPr>
        <p:pic>
          <p:nvPicPr>
            <p:cNvPr id="4" name="Picture 3"/>
            <p:cNvPicPr>
              <a:picLocks noChangeAspect="1"/>
            </p:cNvPicPr>
            <p:nvPr/>
          </p:nvPicPr>
          <p:blipFill>
            <a:blip r:embed="rId2"/>
            <a:stretch>
              <a:fillRect/>
            </a:stretch>
          </p:blipFill>
          <p:spPr>
            <a:xfrm>
              <a:off x="10495" y="731408"/>
              <a:ext cx="9144000" cy="5387662"/>
            </a:xfrm>
            <a:prstGeom prst="rect">
              <a:avLst/>
            </a:prstGeom>
          </p:spPr>
        </p:pic>
        <p:cxnSp>
          <p:nvCxnSpPr>
            <p:cNvPr id="6" name="Straight Connector 5"/>
            <p:cNvCxnSpPr/>
            <p:nvPr/>
          </p:nvCxnSpPr>
          <p:spPr>
            <a:xfrm>
              <a:off x="1122624" y="2109282"/>
              <a:ext cx="7688274" cy="11340"/>
            </a:xfrm>
            <a:prstGeom prst="line">
              <a:avLst/>
            </a:prstGeom>
            <a:ln w="3175"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1122624" y="2737972"/>
              <a:ext cx="7688274" cy="11340"/>
            </a:xfrm>
            <a:prstGeom prst="line">
              <a:avLst/>
            </a:prstGeom>
            <a:ln w="3175"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122624" y="3378000"/>
              <a:ext cx="7688274" cy="11340"/>
            </a:xfrm>
            <a:prstGeom prst="line">
              <a:avLst/>
            </a:prstGeom>
            <a:ln w="3175"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122624" y="4018030"/>
              <a:ext cx="7688274" cy="11340"/>
            </a:xfrm>
            <a:prstGeom prst="line">
              <a:avLst/>
            </a:prstGeom>
            <a:ln w="3175"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122624" y="4658060"/>
              <a:ext cx="7688274" cy="11340"/>
            </a:xfrm>
            <a:prstGeom prst="line">
              <a:avLst/>
            </a:prstGeom>
            <a:ln w="3175" cmpd="sng">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791663" y="1455832"/>
              <a:ext cx="11340" cy="3844335"/>
            </a:xfrm>
            <a:prstGeom prst="line">
              <a:avLst/>
            </a:prstGeom>
            <a:ln w="3175"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flipH="1">
              <a:off x="7534504" y="1455832"/>
              <a:ext cx="11340" cy="3844335"/>
            </a:xfrm>
            <a:prstGeom prst="line">
              <a:avLst/>
            </a:prstGeom>
            <a:ln w="3175"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H="1">
              <a:off x="5611750" y="1455832"/>
              <a:ext cx="11340" cy="3844335"/>
            </a:xfrm>
            <a:prstGeom prst="line">
              <a:avLst/>
            </a:prstGeom>
            <a:ln w="3175"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H="1">
              <a:off x="3042638" y="1467172"/>
              <a:ext cx="11340" cy="3844335"/>
            </a:xfrm>
            <a:prstGeom prst="line">
              <a:avLst/>
            </a:prstGeom>
            <a:ln w="3175"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3693982" y="1467172"/>
              <a:ext cx="11340" cy="3844335"/>
            </a:xfrm>
            <a:prstGeom prst="line">
              <a:avLst/>
            </a:prstGeom>
            <a:ln w="3175"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4322646" y="1467172"/>
              <a:ext cx="11340" cy="3844335"/>
            </a:xfrm>
            <a:prstGeom prst="line">
              <a:avLst/>
            </a:prstGeom>
            <a:ln w="3175"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4962650" y="1467172"/>
              <a:ext cx="0" cy="3844335"/>
            </a:xfrm>
            <a:prstGeom prst="line">
              <a:avLst/>
            </a:prstGeom>
            <a:ln w="3175"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6249014" y="1455832"/>
              <a:ext cx="11340" cy="3844335"/>
            </a:xfrm>
            <a:prstGeom prst="line">
              <a:avLst/>
            </a:prstGeom>
            <a:ln w="3175"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2425312" y="1467172"/>
              <a:ext cx="11340" cy="3844335"/>
            </a:xfrm>
            <a:prstGeom prst="line">
              <a:avLst/>
            </a:prstGeom>
            <a:ln w="3175"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8281550" y="1467172"/>
              <a:ext cx="11340" cy="3844335"/>
            </a:xfrm>
            <a:prstGeom prst="line">
              <a:avLst/>
            </a:prstGeom>
            <a:ln w="3175" cmpd="sng">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6877679" y="1455832"/>
              <a:ext cx="11340" cy="3844335"/>
            </a:xfrm>
            <a:prstGeom prst="line">
              <a:avLst/>
            </a:prstGeom>
            <a:ln w="3175" cmpd="sng">
              <a:solidFill>
                <a:srgbClr val="FFFFFF"/>
              </a:solidFill>
            </a:ln>
          </p:spPr>
          <p:style>
            <a:lnRef idx="2">
              <a:schemeClr val="accent1"/>
            </a:lnRef>
            <a:fillRef idx="0">
              <a:schemeClr val="accent1"/>
            </a:fillRef>
            <a:effectRef idx="1">
              <a:schemeClr val="accent1"/>
            </a:effectRef>
            <a:fontRef idx="minor">
              <a:schemeClr val="tx1"/>
            </a:fontRef>
          </p:style>
        </p:cxnSp>
        <p:sp>
          <p:nvSpPr>
            <p:cNvPr id="25" name="Oval 24"/>
            <p:cNvSpPr/>
            <p:nvPr/>
          </p:nvSpPr>
          <p:spPr>
            <a:xfrm>
              <a:off x="6124520" y="3773749"/>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5867960" y="3027594"/>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Oval 28"/>
            <p:cNvSpPr/>
            <p:nvPr/>
          </p:nvSpPr>
          <p:spPr>
            <a:xfrm>
              <a:off x="6744759" y="2631431"/>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4345082" y="3022585"/>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6324770" y="3018037"/>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8366956" y="4103447"/>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4662714" y="3190521"/>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4327502" y="3506019"/>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7142978" y="2401762"/>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p:cNvSpPr/>
            <p:nvPr/>
          </p:nvSpPr>
          <p:spPr>
            <a:xfrm>
              <a:off x="2501068" y="3251643"/>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p:cNvSpPr/>
            <p:nvPr/>
          </p:nvSpPr>
          <p:spPr>
            <a:xfrm>
              <a:off x="3328948" y="3582995"/>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Oval 43"/>
            <p:cNvSpPr/>
            <p:nvPr/>
          </p:nvSpPr>
          <p:spPr>
            <a:xfrm>
              <a:off x="5707651" y="3529010"/>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Oval 44"/>
            <p:cNvSpPr/>
            <p:nvPr/>
          </p:nvSpPr>
          <p:spPr>
            <a:xfrm>
              <a:off x="6765160" y="3050779"/>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7829503" y="3510361"/>
              <a:ext cx="102057" cy="102062"/>
            </a:xfrm>
            <a:prstGeom prst="ellipse">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6795787" y="3519943"/>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TextBox 48"/>
            <p:cNvSpPr txBox="1"/>
            <p:nvPr/>
          </p:nvSpPr>
          <p:spPr>
            <a:xfrm>
              <a:off x="5791423" y="3109671"/>
              <a:ext cx="609600" cy="215444"/>
            </a:xfrm>
            <a:prstGeom prst="rect">
              <a:avLst/>
            </a:prstGeom>
            <a:noFill/>
            <a:ln>
              <a:noFill/>
            </a:ln>
          </p:spPr>
          <p:txBody>
            <a:bodyPr wrap="square" rtlCol="0">
              <a:spAutoFit/>
            </a:bodyPr>
            <a:lstStyle/>
            <a:p>
              <a:r>
                <a:rPr lang="en-US" sz="800" dirty="0" smtClean="0">
                  <a:solidFill>
                    <a:schemeClr val="bg1"/>
                  </a:solidFill>
                </a:rPr>
                <a:t>20110804</a:t>
              </a:r>
              <a:endParaRPr lang="en-US" sz="800" dirty="0">
                <a:solidFill>
                  <a:schemeClr val="bg1"/>
                </a:solidFill>
              </a:endParaRPr>
            </a:p>
          </p:txBody>
        </p:sp>
        <p:sp>
          <p:nvSpPr>
            <p:cNvPr id="51" name="TextBox 50"/>
            <p:cNvSpPr txBox="1"/>
            <p:nvPr/>
          </p:nvSpPr>
          <p:spPr>
            <a:xfrm>
              <a:off x="6072045" y="3843149"/>
              <a:ext cx="609600" cy="215444"/>
            </a:xfrm>
            <a:prstGeom prst="rect">
              <a:avLst/>
            </a:prstGeom>
            <a:noFill/>
            <a:ln>
              <a:noFill/>
            </a:ln>
          </p:spPr>
          <p:txBody>
            <a:bodyPr wrap="square" rtlCol="0">
              <a:spAutoFit/>
            </a:bodyPr>
            <a:lstStyle/>
            <a:p>
              <a:r>
                <a:rPr lang="en-US" sz="800" dirty="0" smtClean="0">
                  <a:solidFill>
                    <a:schemeClr val="bg1"/>
                  </a:solidFill>
                </a:rPr>
                <a:t>20110607</a:t>
              </a:r>
              <a:endParaRPr lang="en-US" sz="800" dirty="0">
                <a:solidFill>
                  <a:schemeClr val="bg1"/>
                </a:solidFill>
              </a:endParaRPr>
            </a:p>
          </p:txBody>
        </p:sp>
        <p:sp>
          <p:nvSpPr>
            <p:cNvPr id="52" name="TextBox 51"/>
            <p:cNvSpPr txBox="1"/>
            <p:nvPr/>
          </p:nvSpPr>
          <p:spPr>
            <a:xfrm>
              <a:off x="5337590" y="2717824"/>
              <a:ext cx="609600" cy="215444"/>
            </a:xfrm>
            <a:prstGeom prst="rect">
              <a:avLst/>
            </a:prstGeom>
            <a:noFill/>
            <a:ln>
              <a:noFill/>
            </a:ln>
          </p:spPr>
          <p:txBody>
            <a:bodyPr wrap="square" rtlCol="0">
              <a:spAutoFit/>
            </a:bodyPr>
            <a:lstStyle/>
            <a:p>
              <a:r>
                <a:rPr lang="en-US" sz="800" dirty="0" smtClean="0">
                  <a:solidFill>
                    <a:schemeClr val="bg1"/>
                  </a:solidFill>
                </a:rPr>
                <a:t>2012123</a:t>
              </a:r>
              <a:endParaRPr lang="en-US" sz="800" dirty="0">
                <a:solidFill>
                  <a:schemeClr val="bg1"/>
                </a:solidFill>
              </a:endParaRPr>
            </a:p>
          </p:txBody>
        </p:sp>
        <p:sp>
          <p:nvSpPr>
            <p:cNvPr id="53" name="TextBox 52"/>
            <p:cNvSpPr txBox="1"/>
            <p:nvPr/>
          </p:nvSpPr>
          <p:spPr>
            <a:xfrm>
              <a:off x="6269543" y="3186467"/>
              <a:ext cx="609600" cy="215444"/>
            </a:xfrm>
            <a:prstGeom prst="rect">
              <a:avLst/>
            </a:prstGeom>
            <a:noFill/>
            <a:ln>
              <a:noFill/>
            </a:ln>
          </p:spPr>
          <p:txBody>
            <a:bodyPr wrap="square" rtlCol="0">
              <a:spAutoFit/>
            </a:bodyPr>
            <a:lstStyle/>
            <a:p>
              <a:r>
                <a:rPr lang="en-US" sz="800" dirty="0" smtClean="0">
                  <a:solidFill>
                    <a:schemeClr val="bg1"/>
                  </a:solidFill>
                </a:rPr>
                <a:t>20110809</a:t>
              </a:r>
              <a:endParaRPr lang="en-US" sz="800" dirty="0">
                <a:solidFill>
                  <a:schemeClr val="bg1"/>
                </a:solidFill>
              </a:endParaRPr>
            </a:p>
          </p:txBody>
        </p:sp>
        <p:sp>
          <p:nvSpPr>
            <p:cNvPr id="54" name="Oval 53"/>
            <p:cNvSpPr/>
            <p:nvPr/>
          </p:nvSpPr>
          <p:spPr>
            <a:xfrm>
              <a:off x="5404886" y="2640287"/>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TextBox 54"/>
            <p:cNvSpPr txBox="1"/>
            <p:nvPr/>
          </p:nvSpPr>
          <p:spPr>
            <a:xfrm>
              <a:off x="6680386" y="2710925"/>
              <a:ext cx="609600" cy="215444"/>
            </a:xfrm>
            <a:prstGeom prst="rect">
              <a:avLst/>
            </a:prstGeom>
            <a:noFill/>
            <a:ln>
              <a:noFill/>
            </a:ln>
          </p:spPr>
          <p:txBody>
            <a:bodyPr wrap="square" rtlCol="0">
              <a:spAutoFit/>
            </a:bodyPr>
            <a:lstStyle/>
            <a:p>
              <a:r>
                <a:rPr lang="en-US" sz="800" dirty="0" smtClean="0">
                  <a:solidFill>
                    <a:schemeClr val="bg1"/>
                  </a:solidFill>
                </a:rPr>
                <a:t>2012127</a:t>
              </a:r>
              <a:endParaRPr lang="en-US" sz="800" dirty="0">
                <a:solidFill>
                  <a:schemeClr val="bg1"/>
                </a:solidFill>
              </a:endParaRPr>
            </a:p>
          </p:txBody>
        </p:sp>
        <p:sp>
          <p:nvSpPr>
            <p:cNvPr id="56" name="TextBox 55"/>
            <p:cNvSpPr txBox="1"/>
            <p:nvPr/>
          </p:nvSpPr>
          <p:spPr>
            <a:xfrm>
              <a:off x="6257617" y="2834081"/>
              <a:ext cx="609600" cy="215444"/>
            </a:xfrm>
            <a:prstGeom prst="rect">
              <a:avLst/>
            </a:prstGeom>
            <a:noFill/>
            <a:ln>
              <a:noFill/>
            </a:ln>
          </p:spPr>
          <p:txBody>
            <a:bodyPr wrap="square" rtlCol="0">
              <a:spAutoFit/>
            </a:bodyPr>
            <a:lstStyle/>
            <a:p>
              <a:r>
                <a:rPr lang="en-US" sz="800" dirty="0" smtClean="0">
                  <a:solidFill>
                    <a:schemeClr val="bg1"/>
                  </a:solidFill>
                </a:rPr>
                <a:t>20120313</a:t>
              </a:r>
              <a:endParaRPr lang="en-US" sz="800" dirty="0">
                <a:solidFill>
                  <a:schemeClr val="bg1"/>
                </a:solidFill>
              </a:endParaRPr>
            </a:p>
          </p:txBody>
        </p:sp>
        <p:sp>
          <p:nvSpPr>
            <p:cNvPr id="57" name="Oval 56"/>
            <p:cNvSpPr/>
            <p:nvPr/>
          </p:nvSpPr>
          <p:spPr>
            <a:xfrm>
              <a:off x="4250058" y="2925022"/>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TextBox 57"/>
            <p:cNvSpPr txBox="1"/>
            <p:nvPr/>
          </p:nvSpPr>
          <p:spPr>
            <a:xfrm>
              <a:off x="4176593" y="2733813"/>
              <a:ext cx="609600" cy="215444"/>
            </a:xfrm>
            <a:prstGeom prst="rect">
              <a:avLst/>
            </a:prstGeom>
            <a:noFill/>
            <a:ln>
              <a:noFill/>
            </a:ln>
          </p:spPr>
          <p:txBody>
            <a:bodyPr wrap="square" rtlCol="0">
              <a:spAutoFit/>
            </a:bodyPr>
            <a:lstStyle/>
            <a:p>
              <a:r>
                <a:rPr lang="en-US" sz="800" dirty="0" smtClean="0">
                  <a:solidFill>
                    <a:schemeClr val="bg1"/>
                  </a:solidFill>
                </a:rPr>
                <a:t>20120307</a:t>
              </a:r>
              <a:endParaRPr lang="en-US" sz="800" dirty="0">
                <a:solidFill>
                  <a:schemeClr val="bg1"/>
                </a:solidFill>
              </a:endParaRPr>
            </a:p>
          </p:txBody>
        </p:sp>
        <p:sp>
          <p:nvSpPr>
            <p:cNvPr id="59" name="TextBox 58"/>
            <p:cNvSpPr txBox="1"/>
            <p:nvPr/>
          </p:nvSpPr>
          <p:spPr>
            <a:xfrm>
              <a:off x="4293615" y="3056364"/>
              <a:ext cx="609600" cy="215444"/>
            </a:xfrm>
            <a:prstGeom prst="rect">
              <a:avLst/>
            </a:prstGeom>
            <a:noFill/>
            <a:ln>
              <a:noFill/>
            </a:ln>
          </p:spPr>
          <p:txBody>
            <a:bodyPr wrap="square" rtlCol="0">
              <a:spAutoFit/>
            </a:bodyPr>
            <a:lstStyle/>
            <a:p>
              <a:r>
                <a:rPr lang="en-US" sz="800" dirty="0" smtClean="0">
                  <a:solidFill>
                    <a:schemeClr val="bg1"/>
                  </a:solidFill>
                </a:rPr>
                <a:t>20120307</a:t>
              </a:r>
              <a:endParaRPr lang="en-US" sz="800" dirty="0">
                <a:solidFill>
                  <a:schemeClr val="bg1"/>
                </a:solidFill>
              </a:endParaRPr>
            </a:p>
          </p:txBody>
        </p:sp>
        <p:sp>
          <p:nvSpPr>
            <p:cNvPr id="60" name="TextBox 59"/>
            <p:cNvSpPr txBox="1"/>
            <p:nvPr/>
          </p:nvSpPr>
          <p:spPr>
            <a:xfrm>
              <a:off x="6734264" y="3583027"/>
              <a:ext cx="609600" cy="215444"/>
            </a:xfrm>
            <a:prstGeom prst="rect">
              <a:avLst/>
            </a:prstGeom>
            <a:noFill/>
            <a:ln>
              <a:noFill/>
            </a:ln>
          </p:spPr>
          <p:txBody>
            <a:bodyPr wrap="square" rtlCol="0">
              <a:spAutoFit/>
            </a:bodyPr>
            <a:lstStyle/>
            <a:p>
              <a:r>
                <a:rPr lang="en-US" sz="800" dirty="0" smtClean="0">
                  <a:solidFill>
                    <a:schemeClr val="bg1"/>
                  </a:solidFill>
                </a:rPr>
                <a:t>20120719</a:t>
              </a:r>
              <a:endParaRPr lang="en-US" sz="800" dirty="0">
                <a:solidFill>
                  <a:schemeClr val="bg1"/>
                </a:solidFill>
              </a:endParaRPr>
            </a:p>
          </p:txBody>
        </p:sp>
        <p:sp>
          <p:nvSpPr>
            <p:cNvPr id="62" name="TextBox 61"/>
            <p:cNvSpPr txBox="1"/>
            <p:nvPr/>
          </p:nvSpPr>
          <p:spPr>
            <a:xfrm>
              <a:off x="6744759" y="3269873"/>
              <a:ext cx="609600" cy="215444"/>
            </a:xfrm>
            <a:prstGeom prst="rect">
              <a:avLst/>
            </a:prstGeom>
            <a:noFill/>
            <a:ln>
              <a:noFill/>
            </a:ln>
          </p:spPr>
          <p:txBody>
            <a:bodyPr wrap="square" rtlCol="0">
              <a:spAutoFit/>
            </a:bodyPr>
            <a:lstStyle/>
            <a:p>
              <a:r>
                <a:rPr lang="en-US" sz="800" dirty="0" smtClean="0">
                  <a:solidFill>
                    <a:schemeClr val="bg1"/>
                  </a:solidFill>
                </a:rPr>
                <a:t>20120517</a:t>
              </a:r>
              <a:endParaRPr lang="en-US" sz="800" dirty="0">
                <a:solidFill>
                  <a:schemeClr val="bg1"/>
                </a:solidFill>
              </a:endParaRPr>
            </a:p>
          </p:txBody>
        </p:sp>
        <p:sp>
          <p:nvSpPr>
            <p:cNvPr id="63" name="TextBox 62"/>
            <p:cNvSpPr txBox="1"/>
            <p:nvPr/>
          </p:nvSpPr>
          <p:spPr>
            <a:xfrm>
              <a:off x="7766405" y="3575293"/>
              <a:ext cx="609600" cy="215444"/>
            </a:xfrm>
            <a:prstGeom prst="rect">
              <a:avLst/>
            </a:prstGeom>
            <a:noFill/>
            <a:ln>
              <a:noFill/>
            </a:ln>
          </p:spPr>
          <p:txBody>
            <a:bodyPr wrap="square" rtlCol="0">
              <a:spAutoFit/>
            </a:bodyPr>
            <a:lstStyle/>
            <a:p>
              <a:r>
                <a:rPr lang="en-US" sz="800" dirty="0" smtClean="0">
                  <a:solidFill>
                    <a:schemeClr val="bg1"/>
                  </a:solidFill>
                </a:rPr>
                <a:t>20120723</a:t>
              </a:r>
              <a:endParaRPr lang="en-US" sz="800" dirty="0">
                <a:solidFill>
                  <a:schemeClr val="bg1"/>
                </a:solidFill>
              </a:endParaRPr>
            </a:p>
          </p:txBody>
        </p:sp>
        <p:sp>
          <p:nvSpPr>
            <p:cNvPr id="64" name="TextBox 63"/>
            <p:cNvSpPr txBox="1"/>
            <p:nvPr/>
          </p:nvSpPr>
          <p:spPr>
            <a:xfrm>
              <a:off x="6703241" y="2878342"/>
              <a:ext cx="609600" cy="215444"/>
            </a:xfrm>
            <a:prstGeom prst="rect">
              <a:avLst/>
            </a:prstGeom>
            <a:noFill/>
            <a:ln>
              <a:noFill/>
            </a:ln>
          </p:spPr>
          <p:txBody>
            <a:bodyPr wrap="square" rtlCol="0">
              <a:spAutoFit/>
            </a:bodyPr>
            <a:lstStyle/>
            <a:p>
              <a:r>
                <a:rPr lang="en-US" sz="800" dirty="0" smtClean="0">
                  <a:solidFill>
                    <a:schemeClr val="bg1"/>
                  </a:solidFill>
                </a:rPr>
                <a:t>20130523</a:t>
              </a:r>
              <a:endParaRPr lang="en-US" sz="800" dirty="0">
                <a:solidFill>
                  <a:schemeClr val="bg1"/>
                </a:solidFill>
              </a:endParaRPr>
            </a:p>
          </p:txBody>
        </p:sp>
        <p:sp>
          <p:nvSpPr>
            <p:cNvPr id="65" name="TextBox 64"/>
            <p:cNvSpPr txBox="1"/>
            <p:nvPr/>
          </p:nvSpPr>
          <p:spPr>
            <a:xfrm>
              <a:off x="4577425" y="3230651"/>
              <a:ext cx="609600" cy="215444"/>
            </a:xfrm>
            <a:prstGeom prst="rect">
              <a:avLst/>
            </a:prstGeom>
            <a:noFill/>
            <a:ln>
              <a:noFill/>
            </a:ln>
          </p:spPr>
          <p:txBody>
            <a:bodyPr wrap="square" rtlCol="0">
              <a:spAutoFit/>
            </a:bodyPr>
            <a:lstStyle/>
            <a:p>
              <a:r>
                <a:rPr lang="en-US" sz="800" dirty="0" smtClean="0">
                  <a:solidFill>
                    <a:schemeClr val="bg1"/>
                  </a:solidFill>
                </a:rPr>
                <a:t>20130411</a:t>
              </a:r>
              <a:endParaRPr lang="en-US" sz="800" dirty="0">
                <a:solidFill>
                  <a:schemeClr val="bg1"/>
                </a:solidFill>
              </a:endParaRPr>
            </a:p>
          </p:txBody>
        </p:sp>
        <p:sp>
          <p:nvSpPr>
            <p:cNvPr id="66" name="TextBox 65"/>
            <p:cNvSpPr txBox="1"/>
            <p:nvPr/>
          </p:nvSpPr>
          <p:spPr>
            <a:xfrm>
              <a:off x="8306248" y="4163347"/>
              <a:ext cx="609600" cy="215444"/>
            </a:xfrm>
            <a:prstGeom prst="rect">
              <a:avLst/>
            </a:prstGeom>
            <a:noFill/>
            <a:ln>
              <a:noFill/>
            </a:ln>
          </p:spPr>
          <p:txBody>
            <a:bodyPr wrap="square" rtlCol="0">
              <a:spAutoFit/>
            </a:bodyPr>
            <a:lstStyle/>
            <a:p>
              <a:r>
                <a:rPr lang="en-US" sz="800" dirty="0" smtClean="0">
                  <a:solidFill>
                    <a:schemeClr val="bg1"/>
                  </a:solidFill>
                </a:rPr>
                <a:t>20130128</a:t>
              </a:r>
              <a:endParaRPr lang="en-US" sz="800" dirty="0">
                <a:solidFill>
                  <a:schemeClr val="bg1"/>
                </a:solidFill>
              </a:endParaRPr>
            </a:p>
          </p:txBody>
        </p:sp>
        <p:sp>
          <p:nvSpPr>
            <p:cNvPr id="70" name="Oval 69"/>
            <p:cNvSpPr/>
            <p:nvPr/>
          </p:nvSpPr>
          <p:spPr>
            <a:xfrm>
              <a:off x="6354030" y="3115881"/>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1" name="TextBox 70"/>
            <p:cNvSpPr txBox="1"/>
            <p:nvPr/>
          </p:nvSpPr>
          <p:spPr>
            <a:xfrm>
              <a:off x="4266549" y="3576593"/>
              <a:ext cx="609600" cy="215444"/>
            </a:xfrm>
            <a:prstGeom prst="rect">
              <a:avLst/>
            </a:prstGeom>
            <a:noFill/>
            <a:ln>
              <a:noFill/>
            </a:ln>
          </p:spPr>
          <p:txBody>
            <a:bodyPr wrap="square" rtlCol="0">
              <a:spAutoFit/>
            </a:bodyPr>
            <a:lstStyle/>
            <a:p>
              <a:r>
                <a:rPr lang="en-US" sz="800" dirty="0" smtClean="0">
                  <a:solidFill>
                    <a:schemeClr val="bg1"/>
                  </a:solidFill>
                </a:rPr>
                <a:t>20131028</a:t>
              </a:r>
              <a:endParaRPr lang="en-US" sz="800" dirty="0">
                <a:solidFill>
                  <a:schemeClr val="bg1"/>
                </a:solidFill>
              </a:endParaRPr>
            </a:p>
          </p:txBody>
        </p:sp>
        <p:sp>
          <p:nvSpPr>
            <p:cNvPr id="61" name="Oval 60"/>
            <p:cNvSpPr/>
            <p:nvPr/>
          </p:nvSpPr>
          <p:spPr>
            <a:xfrm>
              <a:off x="6793619" y="3190521"/>
              <a:ext cx="102057" cy="102062"/>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2" name="TextBox 71"/>
            <p:cNvSpPr txBox="1"/>
            <p:nvPr/>
          </p:nvSpPr>
          <p:spPr>
            <a:xfrm>
              <a:off x="7712388" y="3301162"/>
              <a:ext cx="609600" cy="215444"/>
            </a:xfrm>
            <a:prstGeom prst="rect">
              <a:avLst/>
            </a:prstGeom>
            <a:noFill/>
            <a:ln>
              <a:noFill/>
            </a:ln>
          </p:spPr>
          <p:txBody>
            <a:bodyPr wrap="square" rtlCol="0">
              <a:spAutoFit/>
            </a:bodyPr>
            <a:lstStyle/>
            <a:p>
              <a:r>
                <a:rPr lang="en-US" sz="800" dirty="0" smtClean="0">
                  <a:solidFill>
                    <a:schemeClr val="bg1"/>
                  </a:solidFill>
                </a:rPr>
                <a:t>20131102</a:t>
              </a:r>
              <a:endParaRPr lang="en-US" sz="800" dirty="0">
                <a:solidFill>
                  <a:schemeClr val="bg1"/>
                </a:solidFill>
              </a:endParaRPr>
            </a:p>
          </p:txBody>
        </p:sp>
        <p:sp>
          <p:nvSpPr>
            <p:cNvPr id="73" name="TextBox 72"/>
            <p:cNvSpPr txBox="1"/>
            <p:nvPr/>
          </p:nvSpPr>
          <p:spPr>
            <a:xfrm>
              <a:off x="6834509" y="3001499"/>
              <a:ext cx="806975" cy="215444"/>
            </a:xfrm>
            <a:prstGeom prst="rect">
              <a:avLst/>
            </a:prstGeom>
            <a:noFill/>
            <a:ln>
              <a:noFill/>
            </a:ln>
          </p:spPr>
          <p:txBody>
            <a:bodyPr wrap="square" rtlCol="0">
              <a:spAutoFit/>
            </a:bodyPr>
            <a:lstStyle/>
            <a:p>
              <a:r>
                <a:rPr lang="en-US" sz="800" dirty="0" smtClean="0">
                  <a:solidFill>
                    <a:schemeClr val="bg1"/>
                  </a:solidFill>
                </a:rPr>
                <a:t>20131028(2)</a:t>
              </a:r>
              <a:endParaRPr lang="en-US" sz="800" dirty="0">
                <a:solidFill>
                  <a:schemeClr val="bg1"/>
                </a:solidFill>
              </a:endParaRPr>
            </a:p>
          </p:txBody>
        </p:sp>
        <p:sp>
          <p:nvSpPr>
            <p:cNvPr id="74" name="Oval 73"/>
            <p:cNvSpPr/>
            <p:nvPr/>
          </p:nvSpPr>
          <p:spPr>
            <a:xfrm>
              <a:off x="7326050" y="3184147"/>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7" name="Oval 76"/>
            <p:cNvSpPr/>
            <p:nvPr/>
          </p:nvSpPr>
          <p:spPr>
            <a:xfrm>
              <a:off x="7788675" y="3229029"/>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 name="TextBox 78"/>
            <p:cNvSpPr txBox="1"/>
            <p:nvPr/>
          </p:nvSpPr>
          <p:spPr>
            <a:xfrm>
              <a:off x="7093835" y="2444271"/>
              <a:ext cx="609600" cy="215444"/>
            </a:xfrm>
            <a:prstGeom prst="rect">
              <a:avLst/>
            </a:prstGeom>
            <a:noFill/>
            <a:ln>
              <a:noFill/>
            </a:ln>
          </p:spPr>
          <p:txBody>
            <a:bodyPr wrap="square" rtlCol="0">
              <a:spAutoFit/>
            </a:bodyPr>
            <a:lstStyle/>
            <a:p>
              <a:r>
                <a:rPr lang="en-US" sz="800" dirty="0" smtClean="0">
                  <a:solidFill>
                    <a:schemeClr val="bg1"/>
                  </a:solidFill>
                </a:rPr>
                <a:t>20131102</a:t>
              </a:r>
              <a:endParaRPr lang="en-US" sz="800" dirty="0">
                <a:solidFill>
                  <a:schemeClr val="bg1"/>
                </a:solidFill>
              </a:endParaRPr>
            </a:p>
          </p:txBody>
        </p:sp>
        <p:sp>
          <p:nvSpPr>
            <p:cNvPr id="80" name="TextBox 79"/>
            <p:cNvSpPr txBox="1"/>
            <p:nvPr/>
          </p:nvSpPr>
          <p:spPr>
            <a:xfrm>
              <a:off x="7261883" y="3226376"/>
              <a:ext cx="609600" cy="215444"/>
            </a:xfrm>
            <a:prstGeom prst="rect">
              <a:avLst/>
            </a:prstGeom>
            <a:noFill/>
            <a:ln>
              <a:noFill/>
            </a:ln>
          </p:spPr>
          <p:txBody>
            <a:bodyPr wrap="square" rtlCol="0">
              <a:spAutoFit/>
            </a:bodyPr>
            <a:lstStyle/>
            <a:p>
              <a:r>
                <a:rPr lang="en-US" sz="800" dirty="0" smtClean="0">
                  <a:solidFill>
                    <a:schemeClr val="bg1"/>
                  </a:solidFill>
                </a:rPr>
                <a:t>20140106</a:t>
              </a:r>
              <a:endParaRPr lang="en-US" sz="800" dirty="0">
                <a:solidFill>
                  <a:schemeClr val="bg1"/>
                </a:solidFill>
              </a:endParaRPr>
            </a:p>
          </p:txBody>
        </p:sp>
        <p:sp>
          <p:nvSpPr>
            <p:cNvPr id="81" name="TextBox 80"/>
            <p:cNvSpPr txBox="1"/>
            <p:nvPr/>
          </p:nvSpPr>
          <p:spPr>
            <a:xfrm>
              <a:off x="5644227" y="3564177"/>
              <a:ext cx="609600" cy="215444"/>
            </a:xfrm>
            <a:prstGeom prst="rect">
              <a:avLst/>
            </a:prstGeom>
            <a:noFill/>
            <a:ln>
              <a:noFill/>
            </a:ln>
          </p:spPr>
          <p:txBody>
            <a:bodyPr wrap="square" rtlCol="0">
              <a:spAutoFit/>
            </a:bodyPr>
            <a:lstStyle/>
            <a:p>
              <a:r>
                <a:rPr lang="en-US" sz="800" dirty="0" smtClean="0">
                  <a:solidFill>
                    <a:schemeClr val="bg1"/>
                  </a:solidFill>
                </a:rPr>
                <a:t>20140107</a:t>
              </a:r>
              <a:endParaRPr lang="en-US" sz="800" dirty="0">
                <a:solidFill>
                  <a:schemeClr val="bg1"/>
                </a:solidFill>
              </a:endParaRPr>
            </a:p>
          </p:txBody>
        </p:sp>
        <p:sp>
          <p:nvSpPr>
            <p:cNvPr id="82" name="TextBox 81"/>
            <p:cNvSpPr txBox="1"/>
            <p:nvPr/>
          </p:nvSpPr>
          <p:spPr>
            <a:xfrm>
              <a:off x="3244827" y="3612423"/>
              <a:ext cx="609600" cy="215444"/>
            </a:xfrm>
            <a:prstGeom prst="rect">
              <a:avLst/>
            </a:prstGeom>
            <a:noFill/>
            <a:ln>
              <a:noFill/>
            </a:ln>
          </p:spPr>
          <p:txBody>
            <a:bodyPr wrap="square" rtlCol="0">
              <a:spAutoFit/>
            </a:bodyPr>
            <a:lstStyle/>
            <a:p>
              <a:r>
                <a:rPr lang="en-US" sz="800" dirty="0" smtClean="0">
                  <a:solidFill>
                    <a:schemeClr val="bg1"/>
                  </a:solidFill>
                </a:rPr>
                <a:t>20140225</a:t>
              </a:r>
              <a:endParaRPr lang="en-US" sz="800" dirty="0">
                <a:solidFill>
                  <a:schemeClr val="bg1"/>
                </a:solidFill>
              </a:endParaRPr>
            </a:p>
          </p:txBody>
        </p:sp>
        <p:sp>
          <p:nvSpPr>
            <p:cNvPr id="83" name="TextBox 82"/>
            <p:cNvSpPr txBox="1"/>
            <p:nvPr/>
          </p:nvSpPr>
          <p:spPr>
            <a:xfrm>
              <a:off x="2415662" y="3303070"/>
              <a:ext cx="609600" cy="215444"/>
            </a:xfrm>
            <a:prstGeom prst="rect">
              <a:avLst/>
            </a:prstGeom>
            <a:noFill/>
            <a:ln>
              <a:noFill/>
            </a:ln>
          </p:spPr>
          <p:txBody>
            <a:bodyPr wrap="square" rtlCol="0">
              <a:spAutoFit/>
            </a:bodyPr>
            <a:lstStyle/>
            <a:p>
              <a:r>
                <a:rPr lang="en-US" sz="800" dirty="0" smtClean="0">
                  <a:solidFill>
                    <a:schemeClr val="bg1"/>
                  </a:solidFill>
                </a:rPr>
                <a:t>20140926</a:t>
              </a:r>
              <a:endParaRPr lang="en-US" sz="800" dirty="0">
                <a:solidFill>
                  <a:schemeClr val="bg1"/>
                </a:solidFill>
              </a:endParaRPr>
            </a:p>
          </p:txBody>
        </p:sp>
        <p:sp>
          <p:nvSpPr>
            <p:cNvPr id="67" name="TextBox 66"/>
            <p:cNvSpPr txBox="1"/>
            <p:nvPr/>
          </p:nvSpPr>
          <p:spPr>
            <a:xfrm>
              <a:off x="2080212" y="168025"/>
              <a:ext cx="5258772" cy="461665"/>
            </a:xfrm>
            <a:prstGeom prst="rect">
              <a:avLst/>
            </a:prstGeom>
            <a:noFill/>
          </p:spPr>
          <p:txBody>
            <a:bodyPr wrap="none" rtlCol="0">
              <a:spAutoFit/>
            </a:bodyPr>
            <a:lstStyle/>
            <a:p>
              <a:r>
                <a:rPr lang="en-US" sz="2400" dirty="0" smtClean="0"/>
                <a:t>Location  of AMS-02  Flares 2011-2014</a:t>
              </a:r>
              <a:r>
                <a:rPr lang="en-US" sz="1200" dirty="0" smtClean="0"/>
                <a:t>v3.0</a:t>
              </a:r>
              <a:endParaRPr lang="en-US" sz="2400" dirty="0"/>
            </a:p>
          </p:txBody>
        </p:sp>
        <p:sp>
          <p:nvSpPr>
            <p:cNvPr id="68" name="Oval 67"/>
            <p:cNvSpPr/>
            <p:nvPr/>
          </p:nvSpPr>
          <p:spPr>
            <a:xfrm>
              <a:off x="6812610" y="3035243"/>
              <a:ext cx="102057" cy="102062"/>
            </a:xfrm>
            <a:prstGeom prst="ellipse">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9515659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42782" y="-38040"/>
            <a:ext cx="9386781" cy="7078111"/>
            <a:chOff x="0" y="-93370"/>
            <a:chExt cx="9143999" cy="6857999"/>
          </a:xfrm>
        </p:grpSpPr>
        <p:sp>
          <p:nvSpPr>
            <p:cNvPr id="4" name="Rectangle 3"/>
            <p:cNvSpPr/>
            <p:nvPr/>
          </p:nvSpPr>
          <p:spPr>
            <a:xfrm>
              <a:off x="0" y="-93370"/>
              <a:ext cx="9143999" cy="6857999"/>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3522591" y="3074649"/>
              <a:ext cx="2098050" cy="646331"/>
            </a:xfrm>
            <a:prstGeom prst="rect">
              <a:avLst/>
            </a:prstGeom>
            <a:noFill/>
          </p:spPr>
          <p:txBody>
            <a:bodyPr wrap="square" rtlCol="0">
              <a:spAutoFit/>
            </a:bodyPr>
            <a:lstStyle/>
            <a:p>
              <a:r>
                <a:rPr lang="en-US" sz="3600" dirty="0" smtClean="0">
                  <a:solidFill>
                    <a:schemeClr val="bg1"/>
                  </a:solidFill>
                </a:rPr>
                <a:t>Pau Hana</a:t>
              </a:r>
              <a:endParaRPr lang="en-US" sz="3600" dirty="0">
                <a:solidFill>
                  <a:schemeClr val="bg1"/>
                </a:solidFill>
              </a:endParaRPr>
            </a:p>
          </p:txBody>
        </p:sp>
      </p:grpSp>
      <p:pic>
        <p:nvPicPr>
          <p:cNvPr id="5"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95082" y="6040054"/>
            <a:ext cx="1668477" cy="545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784788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509910" y="-1081905"/>
            <a:ext cx="11842050" cy="7939905"/>
            <a:chOff x="-509910" y="-1081905"/>
            <a:chExt cx="11842050" cy="7939905"/>
          </a:xfrm>
        </p:grpSpPr>
        <p:sp>
          <p:nvSpPr>
            <p:cNvPr id="4" name="Rectangle 3"/>
            <p:cNvSpPr/>
            <p:nvPr/>
          </p:nvSpPr>
          <p:spPr>
            <a:xfrm>
              <a:off x="-509910" y="-685647"/>
              <a:ext cx="9614365" cy="7543647"/>
            </a:xfrm>
            <a:prstGeom prst="rect">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endParaRPr lang="en-US" dirty="0">
                <a:solidFill>
                  <a:schemeClr val="bg1"/>
                </a:solidFill>
              </a:endParaRPr>
            </a:p>
          </p:txBody>
        </p:sp>
        <p:cxnSp>
          <p:nvCxnSpPr>
            <p:cNvPr id="26" name="Straight Connector 25"/>
            <p:cNvCxnSpPr/>
            <p:nvPr/>
          </p:nvCxnSpPr>
          <p:spPr>
            <a:xfrm>
              <a:off x="860267" y="2341653"/>
              <a:ext cx="265501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flipV="1">
              <a:off x="3502949" y="2395094"/>
              <a:ext cx="1" cy="259999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V="1">
              <a:off x="8694886" y="2374022"/>
              <a:ext cx="0" cy="256762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3576022" y="-638401"/>
              <a:ext cx="184666" cy="461665"/>
            </a:xfrm>
            <a:prstGeom prst="rect">
              <a:avLst/>
            </a:prstGeom>
            <a:noFill/>
          </p:spPr>
          <p:txBody>
            <a:bodyPr wrap="none" rtlCol="0">
              <a:spAutoFit/>
            </a:bodyPr>
            <a:lstStyle/>
            <a:p>
              <a:endParaRPr lang="en-US" sz="2400" dirty="0">
                <a:solidFill>
                  <a:schemeClr val="bg1"/>
                </a:solidFill>
              </a:endParaRPr>
            </a:p>
          </p:txBody>
        </p:sp>
        <p:pic>
          <p:nvPicPr>
            <p:cNvPr id="3" name="Picture 2"/>
            <p:cNvPicPr>
              <a:picLocks noChangeAspect="1"/>
            </p:cNvPicPr>
            <p:nvPr/>
          </p:nvPicPr>
          <p:blipFill>
            <a:blip r:embed="rId3"/>
            <a:stretch>
              <a:fillRect/>
            </a:stretch>
          </p:blipFill>
          <p:spPr>
            <a:xfrm>
              <a:off x="424162" y="317261"/>
              <a:ext cx="7852253" cy="6114290"/>
            </a:xfrm>
            <a:prstGeom prst="rect">
              <a:avLst/>
            </a:prstGeom>
          </p:spPr>
        </p:pic>
        <p:sp>
          <p:nvSpPr>
            <p:cNvPr id="17" name="TextBox 16"/>
            <p:cNvSpPr txBox="1"/>
            <p:nvPr/>
          </p:nvSpPr>
          <p:spPr>
            <a:xfrm>
              <a:off x="9588566" y="-870313"/>
              <a:ext cx="1735571" cy="369332"/>
            </a:xfrm>
            <a:prstGeom prst="rect">
              <a:avLst/>
            </a:prstGeom>
            <a:noFill/>
          </p:spPr>
          <p:txBody>
            <a:bodyPr wrap="none" rtlCol="0">
              <a:spAutoFit/>
            </a:bodyPr>
            <a:lstStyle/>
            <a:p>
              <a:r>
                <a:rPr lang="en-US" dirty="0" smtClean="0">
                  <a:solidFill>
                    <a:schemeClr val="bg1"/>
                  </a:solidFill>
                </a:rPr>
                <a:t>STEREO  B   Cor2</a:t>
              </a:r>
              <a:endParaRPr lang="en-US" dirty="0">
                <a:solidFill>
                  <a:schemeClr val="bg1"/>
                </a:solidFill>
              </a:endParaRPr>
            </a:p>
          </p:txBody>
        </p:sp>
        <p:sp>
          <p:nvSpPr>
            <p:cNvPr id="18" name="TextBox 17"/>
            <p:cNvSpPr txBox="1"/>
            <p:nvPr/>
          </p:nvSpPr>
          <p:spPr>
            <a:xfrm>
              <a:off x="9588566" y="793205"/>
              <a:ext cx="1743574" cy="369332"/>
            </a:xfrm>
            <a:prstGeom prst="rect">
              <a:avLst/>
            </a:prstGeom>
            <a:noFill/>
          </p:spPr>
          <p:txBody>
            <a:bodyPr wrap="none" rtlCol="0">
              <a:spAutoFit/>
            </a:bodyPr>
            <a:lstStyle/>
            <a:p>
              <a:r>
                <a:rPr lang="en-US" dirty="0" smtClean="0">
                  <a:solidFill>
                    <a:schemeClr val="bg1"/>
                  </a:solidFill>
                </a:rPr>
                <a:t>STEREO  A   Cor2</a:t>
              </a:r>
              <a:endParaRPr lang="en-US" dirty="0">
                <a:solidFill>
                  <a:schemeClr val="bg1"/>
                </a:solidFill>
              </a:endParaRPr>
            </a:p>
          </p:txBody>
        </p:sp>
        <p:sp>
          <p:nvSpPr>
            <p:cNvPr id="19" name="TextBox 18"/>
            <p:cNvSpPr txBox="1"/>
            <p:nvPr/>
          </p:nvSpPr>
          <p:spPr>
            <a:xfrm>
              <a:off x="9588566" y="-176736"/>
              <a:ext cx="1613731" cy="369332"/>
            </a:xfrm>
            <a:prstGeom prst="rect">
              <a:avLst/>
            </a:prstGeom>
            <a:noFill/>
          </p:spPr>
          <p:txBody>
            <a:bodyPr wrap="none" rtlCol="0">
              <a:spAutoFit/>
            </a:bodyPr>
            <a:lstStyle/>
            <a:p>
              <a:r>
                <a:rPr lang="en-US" dirty="0" smtClean="0">
                  <a:solidFill>
                    <a:schemeClr val="bg1"/>
                  </a:solidFill>
                </a:rPr>
                <a:t>SDO  DISK LCPF  </a:t>
              </a:r>
              <a:endParaRPr lang="en-US" dirty="0">
                <a:solidFill>
                  <a:schemeClr val="bg1"/>
                </a:solidFill>
              </a:endParaRPr>
            </a:p>
          </p:txBody>
        </p:sp>
        <p:sp>
          <p:nvSpPr>
            <p:cNvPr id="20" name="TextBox 19"/>
            <p:cNvSpPr txBox="1"/>
            <p:nvPr/>
          </p:nvSpPr>
          <p:spPr>
            <a:xfrm>
              <a:off x="6343351" y="-1081905"/>
              <a:ext cx="2993540" cy="369332"/>
            </a:xfrm>
            <a:prstGeom prst="rect">
              <a:avLst/>
            </a:prstGeom>
            <a:noFill/>
          </p:spPr>
          <p:txBody>
            <a:bodyPr wrap="none" rtlCol="0">
              <a:spAutoFit/>
            </a:bodyPr>
            <a:lstStyle/>
            <a:p>
              <a:r>
                <a:rPr lang="en-US" dirty="0" smtClean="0">
                  <a:solidFill>
                    <a:schemeClr val="bg1"/>
                  </a:solidFill>
                </a:rPr>
                <a:t>SOHO –C3   RDIF “HALO” CME </a:t>
              </a:r>
              <a:endParaRPr lang="en-US" dirty="0">
                <a:solidFill>
                  <a:schemeClr val="bg1"/>
                </a:solidFill>
              </a:endParaRPr>
            </a:p>
          </p:txBody>
        </p:sp>
        <p:sp>
          <p:nvSpPr>
            <p:cNvPr id="21" name="TextBox 20"/>
            <p:cNvSpPr txBox="1"/>
            <p:nvPr/>
          </p:nvSpPr>
          <p:spPr>
            <a:xfrm>
              <a:off x="7550147" y="2210428"/>
              <a:ext cx="1144739" cy="369332"/>
            </a:xfrm>
            <a:prstGeom prst="rect">
              <a:avLst/>
            </a:prstGeom>
            <a:noFill/>
          </p:spPr>
          <p:txBody>
            <a:bodyPr wrap="none" rtlCol="0">
              <a:spAutoFit/>
            </a:bodyPr>
            <a:lstStyle/>
            <a:p>
              <a:r>
                <a:rPr lang="en-US" dirty="0" smtClean="0">
                  <a:solidFill>
                    <a:schemeClr val="bg1"/>
                  </a:solidFill>
                </a:rPr>
                <a:t>STEREO  A</a:t>
              </a:r>
              <a:endParaRPr lang="en-US" dirty="0">
                <a:solidFill>
                  <a:schemeClr val="bg1"/>
                </a:solidFill>
              </a:endParaRPr>
            </a:p>
          </p:txBody>
        </p:sp>
        <p:sp>
          <p:nvSpPr>
            <p:cNvPr id="23" name="TextBox 22"/>
            <p:cNvSpPr txBox="1"/>
            <p:nvPr/>
          </p:nvSpPr>
          <p:spPr>
            <a:xfrm>
              <a:off x="481321" y="2001173"/>
              <a:ext cx="1136737" cy="369332"/>
            </a:xfrm>
            <a:prstGeom prst="rect">
              <a:avLst/>
            </a:prstGeom>
            <a:noFill/>
          </p:spPr>
          <p:txBody>
            <a:bodyPr wrap="none" rtlCol="0">
              <a:spAutoFit/>
            </a:bodyPr>
            <a:lstStyle/>
            <a:p>
              <a:r>
                <a:rPr lang="en-US" dirty="0" smtClean="0">
                  <a:solidFill>
                    <a:schemeClr val="bg1"/>
                  </a:solidFill>
                </a:rPr>
                <a:t>STEREO  B            </a:t>
              </a:r>
              <a:endParaRPr lang="en-US" dirty="0">
                <a:solidFill>
                  <a:schemeClr val="bg1"/>
                </a:solidFill>
              </a:endParaRPr>
            </a:p>
          </p:txBody>
        </p:sp>
        <p:sp>
          <p:nvSpPr>
            <p:cNvPr id="11" name="Oval 10"/>
            <p:cNvSpPr/>
            <p:nvPr/>
          </p:nvSpPr>
          <p:spPr>
            <a:xfrm>
              <a:off x="6942477" y="2468496"/>
              <a:ext cx="183799" cy="183827"/>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Oval 8"/>
            <p:cNvSpPr/>
            <p:nvPr/>
          </p:nvSpPr>
          <p:spPr>
            <a:xfrm>
              <a:off x="1946497" y="2129075"/>
              <a:ext cx="183799" cy="183827"/>
            </a:xfrm>
            <a:prstGeom prst="ellipse">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37" name="Straight Connector 36"/>
            <p:cNvCxnSpPr/>
            <p:nvPr/>
          </p:nvCxnSpPr>
          <p:spPr>
            <a:xfrm>
              <a:off x="6537007" y="1125552"/>
              <a:ext cx="0" cy="2546555"/>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998890" y="4982222"/>
              <a:ext cx="2681119"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3502950" y="-539120"/>
              <a:ext cx="1177" cy="2664649"/>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65" name="Rectangle 64"/>
            <p:cNvSpPr/>
            <p:nvPr/>
          </p:nvSpPr>
          <p:spPr>
            <a:xfrm flipH="1" flipV="1">
              <a:off x="3502950" y="4491600"/>
              <a:ext cx="86309" cy="269118"/>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8" name="TextBox 67"/>
            <p:cNvSpPr txBox="1"/>
            <p:nvPr/>
          </p:nvSpPr>
          <p:spPr>
            <a:xfrm>
              <a:off x="3576022" y="4720182"/>
              <a:ext cx="846506" cy="369332"/>
            </a:xfrm>
            <a:prstGeom prst="rect">
              <a:avLst/>
            </a:prstGeom>
            <a:noFill/>
          </p:spPr>
          <p:txBody>
            <a:bodyPr wrap="none" rtlCol="0">
              <a:spAutoFit/>
            </a:bodyPr>
            <a:lstStyle/>
            <a:p>
              <a:r>
                <a:rPr lang="en-US" dirty="0" smtClean="0">
                  <a:solidFill>
                    <a:schemeClr val="bg1"/>
                  </a:solidFill>
                </a:rPr>
                <a:t>     SDO</a:t>
              </a:r>
              <a:endParaRPr lang="en-US" dirty="0">
                <a:solidFill>
                  <a:schemeClr val="bg1"/>
                </a:solidFill>
              </a:endParaRPr>
            </a:p>
          </p:txBody>
        </p:sp>
        <p:sp>
          <p:nvSpPr>
            <p:cNvPr id="33" name="Oval 32"/>
            <p:cNvSpPr/>
            <p:nvPr/>
          </p:nvSpPr>
          <p:spPr>
            <a:xfrm>
              <a:off x="4512567" y="4327435"/>
              <a:ext cx="183799" cy="183827"/>
            </a:xfrm>
            <a:prstGeom prst="ellipse">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TextBox 33"/>
            <p:cNvSpPr txBox="1"/>
            <p:nvPr/>
          </p:nvSpPr>
          <p:spPr>
            <a:xfrm>
              <a:off x="8753042" y="6082977"/>
              <a:ext cx="704490" cy="369332"/>
            </a:xfrm>
            <a:prstGeom prst="rect">
              <a:avLst/>
            </a:prstGeom>
            <a:noFill/>
          </p:spPr>
          <p:txBody>
            <a:bodyPr wrap="none" rtlCol="0">
              <a:spAutoFit/>
            </a:bodyPr>
            <a:lstStyle/>
            <a:p>
              <a:r>
                <a:rPr lang="en-US" dirty="0" smtClean="0">
                  <a:solidFill>
                    <a:schemeClr val="bg1"/>
                  </a:solidFill>
                </a:rPr>
                <a:t>     SO</a:t>
              </a:r>
              <a:endParaRPr lang="en-US" dirty="0">
                <a:solidFill>
                  <a:schemeClr val="bg1"/>
                </a:solidFill>
              </a:endParaRPr>
            </a:p>
          </p:txBody>
        </p:sp>
        <p:sp>
          <p:nvSpPr>
            <p:cNvPr id="36" name="TextBox 35"/>
            <p:cNvSpPr txBox="1"/>
            <p:nvPr/>
          </p:nvSpPr>
          <p:spPr>
            <a:xfrm>
              <a:off x="4641855" y="4057996"/>
              <a:ext cx="1001145" cy="369332"/>
            </a:xfrm>
            <a:prstGeom prst="rect">
              <a:avLst/>
            </a:prstGeom>
            <a:noFill/>
          </p:spPr>
          <p:txBody>
            <a:bodyPr wrap="none" rtlCol="0">
              <a:spAutoFit/>
            </a:bodyPr>
            <a:lstStyle/>
            <a:p>
              <a:r>
                <a:rPr lang="en-US" dirty="0" smtClean="0">
                  <a:solidFill>
                    <a:schemeClr val="bg1"/>
                  </a:solidFill>
                </a:rPr>
                <a:t>     SOHO</a:t>
              </a:r>
              <a:endParaRPr lang="en-US" dirty="0">
                <a:solidFill>
                  <a:schemeClr val="bg1"/>
                </a:solidFill>
              </a:endParaRPr>
            </a:p>
          </p:txBody>
        </p:sp>
        <p:cxnSp>
          <p:nvCxnSpPr>
            <p:cNvPr id="38" name="Straight Connector 37"/>
            <p:cNvCxnSpPr/>
            <p:nvPr/>
          </p:nvCxnSpPr>
          <p:spPr>
            <a:xfrm flipH="1">
              <a:off x="6069039" y="2619758"/>
              <a:ext cx="2775584"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4737461" y="4265750"/>
              <a:ext cx="1005403" cy="369332"/>
            </a:xfrm>
            <a:prstGeom prst="rect">
              <a:avLst/>
            </a:prstGeom>
            <a:noFill/>
          </p:spPr>
          <p:txBody>
            <a:bodyPr wrap="none" rtlCol="0">
              <a:spAutoFit/>
            </a:bodyPr>
            <a:lstStyle/>
            <a:p>
              <a:r>
                <a:rPr lang="en-US" dirty="0" smtClean="0">
                  <a:solidFill>
                    <a:schemeClr val="bg1"/>
                  </a:solidFill>
                </a:rPr>
                <a:t>     WIND</a:t>
              </a:r>
              <a:endParaRPr lang="en-US" dirty="0">
                <a:solidFill>
                  <a:schemeClr val="bg1"/>
                </a:solidFill>
              </a:endParaRPr>
            </a:p>
          </p:txBody>
        </p:sp>
        <p:sp>
          <p:nvSpPr>
            <p:cNvPr id="28" name="TextBox 27"/>
            <p:cNvSpPr txBox="1"/>
            <p:nvPr/>
          </p:nvSpPr>
          <p:spPr>
            <a:xfrm>
              <a:off x="4826561" y="4447648"/>
              <a:ext cx="814947" cy="369332"/>
            </a:xfrm>
            <a:prstGeom prst="rect">
              <a:avLst/>
            </a:prstGeom>
            <a:noFill/>
          </p:spPr>
          <p:txBody>
            <a:bodyPr wrap="none" rtlCol="0">
              <a:spAutoFit/>
            </a:bodyPr>
            <a:lstStyle/>
            <a:p>
              <a:r>
                <a:rPr lang="en-US" dirty="0" smtClean="0">
                  <a:solidFill>
                    <a:schemeClr val="bg1"/>
                  </a:solidFill>
                </a:rPr>
                <a:t>     ACE</a:t>
              </a:r>
              <a:endParaRPr lang="en-US" dirty="0">
                <a:solidFill>
                  <a:schemeClr val="bg1"/>
                </a:solidFill>
              </a:endParaRPr>
            </a:p>
          </p:txBody>
        </p:sp>
        <p:sp>
          <p:nvSpPr>
            <p:cNvPr id="29" name="TextBox 28"/>
            <p:cNvSpPr txBox="1"/>
            <p:nvPr/>
          </p:nvSpPr>
          <p:spPr>
            <a:xfrm>
              <a:off x="3705479" y="4927787"/>
              <a:ext cx="1045216" cy="369332"/>
            </a:xfrm>
            <a:prstGeom prst="rect">
              <a:avLst/>
            </a:prstGeom>
            <a:noFill/>
          </p:spPr>
          <p:txBody>
            <a:bodyPr wrap="none" rtlCol="0">
              <a:spAutoFit/>
            </a:bodyPr>
            <a:lstStyle/>
            <a:p>
              <a:r>
                <a:rPr lang="en-US" dirty="0" smtClean="0">
                  <a:solidFill>
                    <a:schemeClr val="bg1"/>
                  </a:solidFill>
                </a:rPr>
                <a:t>     FERMI</a:t>
              </a:r>
              <a:endParaRPr lang="en-US" dirty="0">
                <a:solidFill>
                  <a:schemeClr val="bg1"/>
                </a:solidFill>
              </a:endParaRPr>
            </a:p>
          </p:txBody>
        </p:sp>
        <p:sp>
          <p:nvSpPr>
            <p:cNvPr id="30" name="TextBox 29"/>
            <p:cNvSpPr txBox="1"/>
            <p:nvPr/>
          </p:nvSpPr>
          <p:spPr>
            <a:xfrm>
              <a:off x="6343351" y="4904848"/>
              <a:ext cx="519638" cy="369332"/>
            </a:xfrm>
            <a:prstGeom prst="rect">
              <a:avLst/>
            </a:prstGeom>
            <a:noFill/>
          </p:spPr>
          <p:txBody>
            <a:bodyPr wrap="none" rtlCol="0">
              <a:spAutoFit/>
            </a:bodyPr>
            <a:lstStyle/>
            <a:p>
              <a:r>
                <a:rPr lang="en-US" dirty="0" smtClean="0">
                  <a:solidFill>
                    <a:schemeClr val="bg1"/>
                  </a:solidFill>
                </a:rPr>
                <a:t>  </a:t>
              </a:r>
              <a:endParaRPr lang="en-US" dirty="0">
                <a:solidFill>
                  <a:schemeClr val="bg1"/>
                </a:solidFill>
              </a:endParaRPr>
            </a:p>
          </p:txBody>
        </p:sp>
        <p:sp>
          <p:nvSpPr>
            <p:cNvPr id="31" name="TextBox 30"/>
            <p:cNvSpPr txBox="1"/>
            <p:nvPr/>
          </p:nvSpPr>
          <p:spPr>
            <a:xfrm>
              <a:off x="3900910" y="5128402"/>
              <a:ext cx="611503" cy="369332"/>
            </a:xfrm>
            <a:prstGeom prst="rect">
              <a:avLst/>
            </a:prstGeom>
            <a:noFill/>
          </p:spPr>
          <p:txBody>
            <a:bodyPr wrap="none" rtlCol="0">
              <a:spAutoFit/>
            </a:bodyPr>
            <a:lstStyle/>
            <a:p>
              <a:r>
                <a:rPr lang="en-US" dirty="0" smtClean="0">
                  <a:solidFill>
                    <a:schemeClr val="bg1"/>
                  </a:solidFill>
                </a:rPr>
                <a:t>   ISS</a:t>
              </a:r>
            </a:p>
          </p:txBody>
        </p:sp>
        <p:sp>
          <p:nvSpPr>
            <p:cNvPr id="32" name="TextBox 31"/>
            <p:cNvSpPr txBox="1"/>
            <p:nvPr/>
          </p:nvSpPr>
          <p:spPr>
            <a:xfrm>
              <a:off x="3961230" y="5345334"/>
              <a:ext cx="901734" cy="646331"/>
            </a:xfrm>
            <a:prstGeom prst="rect">
              <a:avLst/>
            </a:prstGeom>
            <a:noFill/>
          </p:spPr>
          <p:txBody>
            <a:bodyPr wrap="none" rtlCol="0">
              <a:spAutoFit/>
            </a:bodyPr>
            <a:lstStyle/>
            <a:p>
              <a:r>
                <a:rPr lang="en-US" dirty="0" smtClean="0">
                  <a:solidFill>
                    <a:schemeClr val="bg1"/>
                  </a:solidFill>
                </a:rPr>
                <a:t>   GOES</a:t>
              </a:r>
            </a:p>
            <a:p>
              <a:r>
                <a:rPr lang="en-US" dirty="0">
                  <a:solidFill>
                    <a:schemeClr val="bg1"/>
                  </a:solidFill>
                </a:rPr>
                <a:t> </a:t>
              </a:r>
              <a:r>
                <a:rPr lang="en-US" dirty="0" smtClean="0">
                  <a:solidFill>
                    <a:schemeClr val="bg1"/>
                  </a:solidFill>
                </a:rPr>
                <a:t>   RESSI</a:t>
              </a:r>
            </a:p>
          </p:txBody>
        </p:sp>
      </p:grpSp>
    </p:spTree>
    <p:extLst>
      <p:ext uri="{BB962C8B-B14F-4D97-AF65-F5344CB8AC3E}">
        <p14:creationId xmlns:p14="http://schemas.microsoft.com/office/powerpoint/2010/main" val="123391644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06658" y="962866"/>
            <a:ext cx="8138534" cy="4985981"/>
          </a:xfrm>
          <a:prstGeom prst="rect">
            <a:avLst/>
          </a:prstGeom>
          <a:noFill/>
        </p:spPr>
        <p:txBody>
          <a:bodyPr wrap="square" rtlCol="0">
            <a:spAutoFit/>
          </a:bodyPr>
          <a:lstStyle/>
          <a:p>
            <a:r>
              <a:rPr lang="en-US" sz="2400" u="sng" dirty="0" smtClean="0">
                <a:hlinkClick r:id="rId2"/>
              </a:rPr>
              <a:t>Heliophysics </a:t>
            </a:r>
            <a:r>
              <a:rPr lang="en-US" sz="2400" u="sng" dirty="0">
                <a:hlinkClick r:id="rId2"/>
              </a:rPr>
              <a:t>Data Environment (HPDE</a:t>
            </a:r>
            <a:r>
              <a:rPr lang="en-US" sz="2400" u="sng" dirty="0" smtClean="0">
                <a:hlinkClick r:id="rId2"/>
              </a:rPr>
              <a:t>)  2009</a:t>
            </a:r>
            <a:endParaRPr lang="en-US" sz="2400" u="sng" dirty="0">
              <a:hlinkClick r:id="rId2"/>
            </a:endParaRPr>
          </a:p>
          <a:p>
            <a:r>
              <a:rPr lang="en-US" sz="2400" u="sng" dirty="0" smtClean="0">
                <a:hlinkClick r:id="rId3"/>
              </a:rPr>
              <a:t>Community </a:t>
            </a:r>
            <a:r>
              <a:rPr lang="en-US" sz="2400" u="sng" dirty="0">
                <a:hlinkClick r:id="rId3"/>
              </a:rPr>
              <a:t>Coordinated Modeling Center (CCMC)</a:t>
            </a:r>
          </a:p>
          <a:p>
            <a:r>
              <a:rPr lang="en-US" sz="2400" u="sng" dirty="0" smtClean="0">
                <a:hlinkClick r:id="rId4"/>
              </a:rPr>
              <a:t>Heliophysics </a:t>
            </a:r>
            <a:r>
              <a:rPr lang="en-US" sz="2400" u="sng" dirty="0">
                <a:hlinkClick r:id="rId4"/>
              </a:rPr>
              <a:t>Data Portal</a:t>
            </a:r>
          </a:p>
          <a:p>
            <a:r>
              <a:rPr lang="en-US" sz="2400" u="sng" dirty="0" smtClean="0">
                <a:hlinkClick r:id="rId5"/>
              </a:rPr>
              <a:t>Virtual </a:t>
            </a:r>
            <a:r>
              <a:rPr lang="en-US" sz="2400" u="sng" dirty="0">
                <a:hlinkClick r:id="rId5"/>
              </a:rPr>
              <a:t>Solar Observatory</a:t>
            </a:r>
          </a:p>
          <a:p>
            <a:r>
              <a:rPr lang="en-US" dirty="0"/>
              <a:t>The VSO provides access to data from a comprehensive set of solar missions through simple interfaces that search by time, data product, product "nicknames" (e.g., "H-alpha"), and other parameters. It then delivers data files, typically in FITS format, that can then </a:t>
            </a:r>
            <a:r>
              <a:rPr lang="en-US" dirty="0" smtClean="0"/>
              <a:t>be viewed in numerous applications and analyzed using the SolarSoft or other routines.</a:t>
            </a:r>
          </a:p>
          <a:p>
            <a:r>
              <a:rPr lang="en-US" sz="2400" u="sng" dirty="0" smtClean="0">
                <a:hlinkClick r:id="rId6"/>
              </a:rPr>
              <a:t>Space </a:t>
            </a:r>
            <a:r>
              <a:rPr lang="en-US" sz="2400" u="sng" dirty="0">
                <a:hlinkClick r:id="rId6"/>
              </a:rPr>
              <a:t>Physics Data Facility</a:t>
            </a:r>
          </a:p>
          <a:p>
            <a:r>
              <a:rPr lang="en-US" dirty="0"/>
              <a:t>The SPDF provides plot, download, and direct application access to a large collection of space physics datasets. Data from different sets may be plotted together, and output datasets may be created that include only desired variables and for an arbitrary desired time range. Services include orbit graphing and 3-D visualization, access to the popular OMNI dataset of 1 AU solar wind data and related solar and ground-based </a:t>
            </a:r>
            <a:r>
              <a:rPr lang="en-US" dirty="0" smtClean="0"/>
              <a:t>indices.</a:t>
            </a:r>
            <a:endParaRPr lang="en-US" dirty="0"/>
          </a:p>
        </p:txBody>
      </p:sp>
      <p:sp>
        <p:nvSpPr>
          <p:cNvPr id="6" name="TextBox 5"/>
          <p:cNvSpPr txBox="1"/>
          <p:nvPr/>
        </p:nvSpPr>
        <p:spPr>
          <a:xfrm>
            <a:off x="878115" y="74695"/>
            <a:ext cx="7272844" cy="923330"/>
          </a:xfrm>
          <a:prstGeom prst="rect">
            <a:avLst/>
          </a:prstGeom>
          <a:noFill/>
        </p:spPr>
        <p:txBody>
          <a:bodyPr wrap="none" rtlCol="0">
            <a:spAutoFit/>
          </a:bodyPr>
          <a:lstStyle/>
          <a:p>
            <a:r>
              <a:rPr lang="en-US" sz="3600" dirty="0" smtClean="0"/>
              <a:t>NASA </a:t>
            </a:r>
            <a:r>
              <a:rPr lang="en-US" sz="3600" dirty="0" err="1" smtClean="0"/>
              <a:t>Heliophysics</a:t>
            </a:r>
            <a:r>
              <a:rPr lang="en-US" sz="3600" dirty="0" smtClean="0"/>
              <a:t>  Data  </a:t>
            </a:r>
            <a:r>
              <a:rPr lang="en-US" sz="3600" dirty="0"/>
              <a:t>and </a:t>
            </a:r>
            <a:r>
              <a:rPr lang="en-US" sz="3600" dirty="0" smtClean="0"/>
              <a:t> Models</a:t>
            </a:r>
            <a:endParaRPr lang="en-US" sz="3600" dirty="0"/>
          </a:p>
          <a:p>
            <a:endParaRPr lang="en-US" dirty="0"/>
          </a:p>
        </p:txBody>
      </p:sp>
    </p:spTree>
    <p:extLst>
      <p:ext uri="{BB962C8B-B14F-4D97-AF65-F5344CB8AC3E}">
        <p14:creationId xmlns:p14="http://schemas.microsoft.com/office/powerpoint/2010/main" val="130892459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144213" y="119530"/>
            <a:ext cx="8622515" cy="6176211"/>
            <a:chOff x="373529" y="253999"/>
            <a:chExt cx="8622515" cy="6176211"/>
          </a:xfrm>
        </p:grpSpPr>
        <p:pic>
          <p:nvPicPr>
            <p:cNvPr id="4" name="Picture 3"/>
            <p:cNvPicPr>
              <a:picLocks noChangeAspect="1"/>
            </p:cNvPicPr>
            <p:nvPr/>
          </p:nvPicPr>
          <p:blipFill>
            <a:blip r:embed="rId3"/>
            <a:stretch>
              <a:fillRect/>
            </a:stretch>
          </p:blipFill>
          <p:spPr>
            <a:xfrm>
              <a:off x="4032797" y="253999"/>
              <a:ext cx="4963247" cy="6176211"/>
            </a:xfrm>
            <a:prstGeom prst="rect">
              <a:avLst/>
            </a:prstGeom>
          </p:spPr>
        </p:pic>
        <p:pic>
          <p:nvPicPr>
            <p:cNvPr id="5" name="Picture 4"/>
            <p:cNvPicPr>
              <a:picLocks noChangeAspect="1"/>
            </p:cNvPicPr>
            <p:nvPr/>
          </p:nvPicPr>
          <p:blipFill>
            <a:blip r:embed="rId4"/>
            <a:stretch>
              <a:fillRect/>
            </a:stretch>
          </p:blipFill>
          <p:spPr>
            <a:xfrm>
              <a:off x="373529" y="3427475"/>
              <a:ext cx="3554819" cy="2868266"/>
            </a:xfrm>
            <a:prstGeom prst="rect">
              <a:avLst/>
            </a:prstGeom>
            <a:ln>
              <a:solidFill>
                <a:schemeClr val="tx1"/>
              </a:solidFill>
            </a:ln>
          </p:spPr>
        </p:pic>
        <p:pic>
          <p:nvPicPr>
            <p:cNvPr id="6" name="Picture 5"/>
            <p:cNvPicPr>
              <a:picLocks noChangeAspect="1"/>
            </p:cNvPicPr>
            <p:nvPr/>
          </p:nvPicPr>
          <p:blipFill>
            <a:blip r:embed="rId5"/>
            <a:stretch>
              <a:fillRect/>
            </a:stretch>
          </p:blipFill>
          <p:spPr>
            <a:xfrm>
              <a:off x="706377" y="669073"/>
              <a:ext cx="3102303" cy="2369815"/>
            </a:xfrm>
            <a:prstGeom prst="rect">
              <a:avLst/>
            </a:prstGeom>
            <a:noFill/>
            <a:ln w="3175" cmpd="sng">
              <a:solidFill>
                <a:schemeClr val="tx1"/>
              </a:solidFill>
            </a:ln>
          </p:spPr>
        </p:pic>
        <p:cxnSp>
          <p:nvCxnSpPr>
            <p:cNvPr id="3" name="Straight Connector 2"/>
            <p:cNvCxnSpPr/>
            <p:nvPr/>
          </p:nvCxnSpPr>
          <p:spPr>
            <a:xfrm>
              <a:off x="2588728" y="1647460"/>
              <a:ext cx="529145" cy="0"/>
            </a:xfrm>
            <a:prstGeom prst="line">
              <a:avLst/>
            </a:prstGeom>
            <a:ln w="76200" cmpd="sng">
              <a:solidFill>
                <a:srgbClr val="0000FF"/>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1122262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24745" y="85616"/>
            <a:ext cx="10168745" cy="6772384"/>
          </a:xfrm>
          <a:prstGeom prst="rect">
            <a:avLst/>
          </a:prstGeom>
        </p:spPr>
      </p:pic>
      <p:sp>
        <p:nvSpPr>
          <p:cNvPr id="6" name="TextBox 5"/>
          <p:cNvSpPr txBox="1"/>
          <p:nvPr/>
        </p:nvSpPr>
        <p:spPr>
          <a:xfrm>
            <a:off x="5044260" y="85616"/>
            <a:ext cx="4017740" cy="830997"/>
          </a:xfrm>
          <a:prstGeom prst="rect">
            <a:avLst/>
          </a:prstGeom>
          <a:solidFill>
            <a:schemeClr val="bg1"/>
          </a:solidFill>
        </p:spPr>
        <p:txBody>
          <a:bodyPr wrap="square" rtlCol="0">
            <a:spAutoFit/>
          </a:bodyPr>
          <a:lstStyle/>
          <a:p>
            <a:r>
              <a:rPr lang="en-US" sz="2400" dirty="0" smtClean="0"/>
              <a:t>AMS-02 SEP Events</a:t>
            </a:r>
            <a:endParaRPr lang="en-US" sz="2400" dirty="0"/>
          </a:p>
          <a:p>
            <a:r>
              <a:rPr lang="en-US" sz="2400" dirty="0" smtClean="0"/>
              <a:t>Solar Cycle 24 1011-2014   </a:t>
            </a:r>
            <a:endParaRPr lang="en-US" sz="2400" dirty="0"/>
          </a:p>
        </p:txBody>
      </p:sp>
      <p:pic>
        <p:nvPicPr>
          <p:cNvPr id="4" name="Picture 3"/>
          <p:cNvPicPr>
            <a:picLocks noChangeAspect="1"/>
          </p:cNvPicPr>
          <p:nvPr/>
        </p:nvPicPr>
        <p:blipFill>
          <a:blip r:embed="rId3"/>
          <a:stretch>
            <a:fillRect/>
          </a:stretch>
        </p:blipFill>
        <p:spPr>
          <a:xfrm>
            <a:off x="5771591" y="3235475"/>
            <a:ext cx="3372409" cy="3206473"/>
          </a:xfrm>
          <a:prstGeom prst="rect">
            <a:avLst/>
          </a:prstGeom>
        </p:spPr>
      </p:pic>
    </p:spTree>
    <p:extLst>
      <p:ext uri="{BB962C8B-B14F-4D97-AF65-F5344CB8AC3E}">
        <p14:creationId xmlns:p14="http://schemas.microsoft.com/office/powerpoint/2010/main" val="416058906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1705" y="0"/>
            <a:ext cx="8773525" cy="7848302"/>
          </a:xfrm>
          <a:prstGeom prst="rect">
            <a:avLst/>
          </a:prstGeom>
          <a:noFill/>
        </p:spPr>
        <p:txBody>
          <a:bodyPr wrap="square" rtlCol="0">
            <a:spAutoFit/>
          </a:bodyPr>
          <a:lstStyle/>
          <a:p>
            <a:r>
              <a:rPr lang="en-US" b="1" dirty="0" smtClean="0"/>
              <a:t>A set of 54 Flare events, 33-X Class</a:t>
            </a:r>
          </a:p>
          <a:p>
            <a:r>
              <a:rPr lang="en-US" b="1" dirty="0" smtClean="0"/>
              <a:t>and 23 AMS-02 events  were used to</a:t>
            </a:r>
          </a:p>
          <a:p>
            <a:r>
              <a:rPr lang="en-US" b="1" dirty="0"/>
              <a:t>i</a:t>
            </a:r>
            <a:r>
              <a:rPr lang="en-US" b="1" dirty="0" smtClean="0"/>
              <a:t>nvestigate flare activity around the </a:t>
            </a:r>
          </a:p>
          <a:p>
            <a:r>
              <a:rPr lang="en-US" b="1" dirty="0" smtClean="0"/>
              <a:t>maximum of Cycle 24, 2011-2014</a:t>
            </a:r>
          </a:p>
          <a:p>
            <a:endParaRPr lang="en-US" dirty="0"/>
          </a:p>
          <a:p>
            <a:r>
              <a:rPr lang="en-US" smtClean="0">
                <a:solidFill>
                  <a:srgbClr val="FF0000"/>
                </a:solidFill>
              </a:rPr>
              <a:t>33 were </a:t>
            </a:r>
            <a:r>
              <a:rPr lang="en-US" dirty="0" smtClean="0">
                <a:solidFill>
                  <a:srgbClr val="FF0000"/>
                </a:solidFill>
              </a:rPr>
              <a:t>GOES-X class</a:t>
            </a:r>
          </a:p>
          <a:p>
            <a:endParaRPr lang="en-US" dirty="0">
              <a:solidFill>
                <a:srgbClr val="0000FF"/>
              </a:solidFill>
            </a:endParaRPr>
          </a:p>
          <a:p>
            <a:r>
              <a:rPr lang="en-US" dirty="0" smtClean="0">
                <a:solidFill>
                  <a:srgbClr val="0000FF"/>
                </a:solidFill>
              </a:rPr>
              <a:t>23</a:t>
            </a:r>
            <a:r>
              <a:rPr lang="en-US" dirty="0" smtClean="0"/>
              <a:t> Were identified by their association with energetic SEP events (300-Mev – 1.0 </a:t>
            </a:r>
            <a:r>
              <a:rPr lang="en-US" dirty="0" err="1" smtClean="0"/>
              <a:t>Ge</a:t>
            </a:r>
            <a:r>
              <a:rPr lang="en-US" dirty="0" smtClean="0"/>
              <a:t> V)</a:t>
            </a:r>
          </a:p>
          <a:p>
            <a:r>
              <a:rPr lang="en-US" dirty="0" smtClean="0"/>
              <a:t>detected by the AMS-02 instrument on the ISS. (“</a:t>
            </a:r>
            <a:r>
              <a:rPr lang="en-US" dirty="0" smtClean="0">
                <a:solidFill>
                  <a:srgbClr val="0000FF"/>
                </a:solidFill>
              </a:rPr>
              <a:t>AMS-02 events</a:t>
            </a:r>
            <a:r>
              <a:rPr lang="en-US" dirty="0" smtClean="0"/>
              <a:t>”) </a:t>
            </a:r>
          </a:p>
          <a:p>
            <a:endParaRPr lang="en-US" dirty="0"/>
          </a:p>
          <a:p>
            <a:r>
              <a:rPr lang="en-US" dirty="0" smtClean="0"/>
              <a:t>The AMS-02 subset is comprised of 6 X-class and 11 M-class flares, with 6 others associated </a:t>
            </a:r>
          </a:p>
          <a:p>
            <a:r>
              <a:rPr lang="en-US" dirty="0" smtClean="0"/>
              <a:t>with flare activity on the back of the sun as seen from Earth – not detected or classified by the GOES integrated x-ray flux detector.</a:t>
            </a:r>
          </a:p>
          <a:p>
            <a:endParaRPr lang="en-US" dirty="0"/>
          </a:p>
          <a:p>
            <a:r>
              <a:rPr lang="en-US" dirty="0" smtClean="0"/>
              <a:t>12 Flares were associated with terrestrial  geomagnetic storms. Only one of these was included in the </a:t>
            </a:r>
            <a:r>
              <a:rPr lang="en-US" dirty="0" smtClean="0">
                <a:solidFill>
                  <a:srgbClr val="FF0000"/>
                </a:solidFill>
              </a:rPr>
              <a:t>AMS-02</a:t>
            </a:r>
            <a:r>
              <a:rPr lang="en-US" dirty="0" smtClean="0"/>
              <a:t> list (M9.3 201108040). </a:t>
            </a:r>
          </a:p>
          <a:p>
            <a:endParaRPr lang="en-US" dirty="0"/>
          </a:p>
          <a:p>
            <a:r>
              <a:rPr lang="en-US" dirty="0" smtClean="0"/>
              <a:t>Flares associated with  terrestrial geomagnetic storm activity had GOES  classes of  3 X-class, 3 M-class,  1 C-class and 5 not detected or classified by GOES (back of solar disk)    </a:t>
            </a:r>
          </a:p>
          <a:p>
            <a:endParaRPr lang="en-US" dirty="0" smtClean="0"/>
          </a:p>
          <a:p>
            <a:r>
              <a:rPr lang="en-US" dirty="0" smtClean="0"/>
              <a:t>]</a:t>
            </a:r>
          </a:p>
          <a:p>
            <a:endParaRPr lang="en-US" dirty="0"/>
          </a:p>
          <a:p>
            <a:endParaRPr lang="en-US" dirty="0" smtClean="0"/>
          </a:p>
          <a:p>
            <a:endParaRPr lang="en-US" dirty="0"/>
          </a:p>
          <a:p>
            <a:endParaRPr lang="en-US" dirty="0" smtClean="0"/>
          </a:p>
          <a:p>
            <a:endParaRPr lang="en-US" dirty="0"/>
          </a:p>
          <a:p>
            <a:r>
              <a:rPr lang="en-US" dirty="0" smtClean="0"/>
              <a:t>d</a:t>
            </a:r>
            <a:endParaRPr lang="en-US" dirty="0"/>
          </a:p>
        </p:txBody>
      </p:sp>
      <p:pic>
        <p:nvPicPr>
          <p:cNvPr id="2" name="Picture 1"/>
          <p:cNvPicPr>
            <a:picLocks noChangeAspect="1"/>
          </p:cNvPicPr>
          <p:nvPr/>
        </p:nvPicPr>
        <p:blipFill>
          <a:blip r:embed="rId2"/>
          <a:stretch>
            <a:fillRect/>
          </a:stretch>
        </p:blipFill>
        <p:spPr>
          <a:xfrm>
            <a:off x="4414028" y="17967"/>
            <a:ext cx="4315388" cy="1334059"/>
          </a:xfrm>
          <a:prstGeom prst="rect">
            <a:avLst/>
          </a:prstGeom>
        </p:spPr>
      </p:pic>
    </p:spTree>
    <p:extLst>
      <p:ext uri="{BB962C8B-B14F-4D97-AF65-F5344CB8AC3E}">
        <p14:creationId xmlns:p14="http://schemas.microsoft.com/office/powerpoint/2010/main" val="254339622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648" y="0"/>
            <a:ext cx="9192047" cy="6857999"/>
          </a:xfrm>
          <a:prstGeom prst="rect">
            <a:avLst/>
          </a:prstGeom>
          <a:solidFill>
            <a:srgbClr val="0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extBox 2"/>
          <p:cNvSpPr txBox="1"/>
          <p:nvPr/>
        </p:nvSpPr>
        <p:spPr>
          <a:xfrm>
            <a:off x="1415603" y="159776"/>
            <a:ext cx="6266409" cy="461665"/>
          </a:xfrm>
          <a:prstGeom prst="rect">
            <a:avLst/>
          </a:prstGeom>
          <a:noFill/>
        </p:spPr>
        <p:txBody>
          <a:bodyPr wrap="none" rtlCol="0">
            <a:spAutoFit/>
          </a:bodyPr>
          <a:lstStyle/>
          <a:p>
            <a:r>
              <a:rPr lang="en-US" sz="2400" dirty="0" smtClean="0">
                <a:solidFill>
                  <a:srgbClr val="FFFFFF"/>
                </a:solidFill>
              </a:rPr>
              <a:t>20120307   LCPF   </a:t>
            </a:r>
            <a:r>
              <a:rPr lang="en-US" sz="2400" dirty="0" err="1" smtClean="0">
                <a:solidFill>
                  <a:srgbClr val="FFFFFF"/>
                </a:solidFill>
              </a:rPr>
              <a:t>FeXII</a:t>
            </a:r>
            <a:r>
              <a:rPr lang="en-US" sz="2400" dirty="0" smtClean="0">
                <a:solidFill>
                  <a:srgbClr val="FFFFFF"/>
                </a:solidFill>
              </a:rPr>
              <a:t>  193  Running  Difference</a:t>
            </a:r>
            <a:endParaRPr lang="en-US" sz="2400" dirty="0">
              <a:solidFill>
                <a:srgbClr val="FFFFFF"/>
              </a:solidFill>
            </a:endParaRPr>
          </a:p>
        </p:txBody>
      </p:sp>
      <p:pic>
        <p:nvPicPr>
          <p:cNvPr id="5" name="AIA_0211_RDIFF_0144_SUM_20120306_2350_m.mo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152011" y="874000"/>
            <a:ext cx="4982400" cy="5812575"/>
          </a:xfrm>
          <a:prstGeom prst="rect">
            <a:avLst/>
          </a:prstGeom>
        </p:spPr>
      </p:pic>
    </p:spTree>
    <p:extLst>
      <p:ext uri="{BB962C8B-B14F-4D97-AF65-F5344CB8AC3E}">
        <p14:creationId xmlns:p14="http://schemas.microsoft.com/office/powerpoint/2010/main" val="2593426059"/>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370434" y="-692689"/>
            <a:ext cx="9878254" cy="8797083"/>
            <a:chOff x="-370434" y="-692689"/>
            <a:chExt cx="9878254" cy="8797083"/>
          </a:xfrm>
        </p:grpSpPr>
        <p:sp>
          <p:nvSpPr>
            <p:cNvPr id="9" name="Rectangle 8"/>
            <p:cNvSpPr/>
            <p:nvPr/>
          </p:nvSpPr>
          <p:spPr>
            <a:xfrm>
              <a:off x="7915560" y="-141661"/>
              <a:ext cx="1415862" cy="1433507"/>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 name="Group 3"/>
            <p:cNvGrpSpPr/>
            <p:nvPr/>
          </p:nvGrpSpPr>
          <p:grpSpPr>
            <a:xfrm>
              <a:off x="25053" y="-692689"/>
              <a:ext cx="9249841" cy="8797083"/>
              <a:chOff x="-1" y="-735442"/>
              <a:chExt cx="9249841" cy="8797083"/>
            </a:xfrm>
          </p:grpSpPr>
          <p:sp>
            <p:nvSpPr>
              <p:cNvPr id="2" name="Rectangle 1"/>
              <p:cNvSpPr/>
              <p:nvPr/>
            </p:nvSpPr>
            <p:spPr>
              <a:xfrm>
                <a:off x="-1" y="1203641"/>
                <a:ext cx="9144001" cy="6858000"/>
              </a:xfrm>
              <a:prstGeom prst="rect">
                <a:avLst/>
              </a:prstGeom>
              <a:solidFill>
                <a:srgbClr val="0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20" name="Group 19"/>
              <p:cNvGrpSpPr/>
              <p:nvPr/>
            </p:nvGrpSpPr>
            <p:grpSpPr>
              <a:xfrm>
                <a:off x="229319" y="-735442"/>
                <a:ext cx="9020521" cy="6895900"/>
                <a:chOff x="229319" y="-735442"/>
                <a:chExt cx="9020521" cy="6895900"/>
              </a:xfrm>
            </p:grpSpPr>
            <p:pic>
              <p:nvPicPr>
                <p:cNvPr id="5" name="20120307 mvalx2c-slo.mo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557895" y="-735442"/>
                  <a:ext cx="6644296" cy="6895900"/>
                </a:xfrm>
                <a:prstGeom prst="rect">
                  <a:avLst/>
                </a:prstGeom>
              </p:spPr>
            </p:pic>
            <p:sp>
              <p:nvSpPr>
                <p:cNvPr id="7" name="TextBox 6"/>
                <p:cNvSpPr txBox="1"/>
                <p:nvPr/>
              </p:nvSpPr>
              <p:spPr>
                <a:xfrm>
                  <a:off x="8209393" y="230827"/>
                  <a:ext cx="1040447" cy="5755423"/>
                </a:xfrm>
                <a:prstGeom prst="rect">
                  <a:avLst/>
                </a:prstGeom>
                <a:noFill/>
              </p:spPr>
              <p:txBody>
                <a:bodyPr wrap="square" rtlCol="0">
                  <a:spAutoFit/>
                </a:bodyPr>
                <a:lstStyle/>
                <a:p>
                  <a:r>
                    <a:rPr lang="en-US" sz="1600" dirty="0" smtClean="0">
                      <a:solidFill>
                        <a:schemeClr val="bg1"/>
                      </a:solidFill>
                    </a:rPr>
                    <a:t>Helio Hi 2B </a:t>
                  </a:r>
                </a:p>
                <a:p>
                  <a:r>
                    <a:rPr lang="en-US" sz="1600" dirty="0" smtClean="0">
                      <a:solidFill>
                        <a:schemeClr val="bg1"/>
                      </a:solidFill>
                    </a:rPr>
                    <a:t>&amp; Hi 1B</a:t>
                  </a:r>
                </a:p>
                <a:p>
                  <a:endParaRPr lang="en-US" sz="1600" dirty="0" smtClean="0">
                    <a:solidFill>
                      <a:schemeClr val="bg1"/>
                    </a:solidFill>
                  </a:endParaRPr>
                </a:p>
                <a:p>
                  <a:endParaRPr lang="en-US" sz="1600" dirty="0">
                    <a:solidFill>
                      <a:schemeClr val="bg1"/>
                    </a:solidFill>
                  </a:endParaRPr>
                </a:p>
                <a:p>
                  <a:endParaRPr lang="en-US" sz="1600" dirty="0" smtClean="0">
                    <a:solidFill>
                      <a:schemeClr val="bg1"/>
                    </a:solidFill>
                  </a:endParaRPr>
                </a:p>
                <a:p>
                  <a:endParaRPr lang="en-US" sz="1600" dirty="0">
                    <a:solidFill>
                      <a:schemeClr val="bg1"/>
                    </a:solidFill>
                  </a:endParaRPr>
                </a:p>
                <a:p>
                  <a:r>
                    <a:rPr lang="en-US" sz="1600" dirty="0" smtClean="0">
                      <a:solidFill>
                        <a:schemeClr val="bg1"/>
                      </a:solidFill>
                    </a:rPr>
                    <a:t>Corona  </a:t>
                  </a:r>
                </a:p>
                <a:p>
                  <a:r>
                    <a:rPr lang="en-US" sz="1600" dirty="0" smtClean="0">
                      <a:solidFill>
                        <a:schemeClr val="bg1"/>
                      </a:solidFill>
                    </a:rPr>
                    <a:t>Cor2A-</a:t>
                  </a:r>
                </a:p>
                <a:p>
                  <a:r>
                    <a:rPr lang="en-US" sz="1600" dirty="0" smtClean="0">
                      <a:solidFill>
                        <a:schemeClr val="bg1"/>
                      </a:solidFill>
                    </a:rPr>
                    <a:t>Cor1A</a:t>
                  </a:r>
                </a:p>
                <a:p>
                  <a:endParaRPr lang="en-US" sz="1600" dirty="0">
                    <a:solidFill>
                      <a:schemeClr val="bg1"/>
                    </a:solidFill>
                  </a:endParaRPr>
                </a:p>
                <a:p>
                  <a:endParaRPr lang="en-US" sz="1600" dirty="0">
                    <a:solidFill>
                      <a:schemeClr val="bg1"/>
                    </a:solidFill>
                  </a:endParaRPr>
                </a:p>
                <a:p>
                  <a:endParaRPr lang="en-US" sz="1600" dirty="0" smtClean="0">
                    <a:solidFill>
                      <a:schemeClr val="bg1"/>
                    </a:solidFill>
                  </a:endParaRPr>
                </a:p>
                <a:p>
                  <a:endParaRPr lang="en-US" sz="1600" dirty="0" smtClean="0">
                    <a:solidFill>
                      <a:schemeClr val="bg1"/>
                    </a:solidFill>
                  </a:endParaRPr>
                </a:p>
                <a:p>
                  <a:r>
                    <a:rPr lang="en-US" sz="1600" dirty="0" smtClean="0">
                      <a:solidFill>
                        <a:schemeClr val="bg1"/>
                      </a:solidFill>
                    </a:rPr>
                    <a:t>304 Full Sun RDIF</a:t>
                  </a:r>
                </a:p>
                <a:p>
                  <a:endParaRPr lang="en-US" sz="1600" dirty="0">
                    <a:solidFill>
                      <a:schemeClr val="bg1"/>
                    </a:solidFill>
                  </a:endParaRPr>
                </a:p>
                <a:p>
                  <a:endParaRPr lang="en-US" sz="1600" dirty="0" smtClean="0">
                    <a:solidFill>
                      <a:schemeClr val="bg1"/>
                    </a:solidFill>
                  </a:endParaRPr>
                </a:p>
                <a:p>
                  <a:endParaRPr lang="en-US" sz="1600" dirty="0" smtClean="0">
                    <a:solidFill>
                      <a:schemeClr val="bg1"/>
                    </a:solidFill>
                  </a:endParaRPr>
                </a:p>
                <a:p>
                  <a:endParaRPr lang="en-US" sz="1600" dirty="0">
                    <a:solidFill>
                      <a:schemeClr val="bg1"/>
                    </a:solidFill>
                  </a:endParaRPr>
                </a:p>
                <a:p>
                  <a:r>
                    <a:rPr lang="en-US" sz="1600" dirty="0" smtClean="0">
                      <a:solidFill>
                        <a:schemeClr val="bg1"/>
                      </a:solidFill>
                    </a:rPr>
                    <a:t>193 Full Sun </a:t>
                  </a:r>
                </a:p>
                <a:p>
                  <a:r>
                    <a:rPr lang="en-US" sz="1600" dirty="0" smtClean="0">
                      <a:solidFill>
                        <a:schemeClr val="bg1"/>
                      </a:solidFill>
                    </a:rPr>
                    <a:t>RDIF</a:t>
                  </a:r>
                  <a:endParaRPr lang="en-US" sz="1600" dirty="0">
                    <a:solidFill>
                      <a:schemeClr val="bg1"/>
                    </a:solidFill>
                  </a:endParaRPr>
                </a:p>
              </p:txBody>
            </p:sp>
            <p:sp>
              <p:nvSpPr>
                <p:cNvPr id="6" name="TextBox 5"/>
                <p:cNvSpPr txBox="1"/>
                <p:nvPr/>
              </p:nvSpPr>
              <p:spPr>
                <a:xfrm>
                  <a:off x="229319" y="90452"/>
                  <a:ext cx="1270095" cy="5016759"/>
                </a:xfrm>
                <a:prstGeom prst="rect">
                  <a:avLst/>
                </a:prstGeom>
                <a:noFill/>
              </p:spPr>
              <p:txBody>
                <a:bodyPr wrap="square" rtlCol="0">
                  <a:spAutoFit/>
                </a:bodyPr>
                <a:lstStyle/>
                <a:p>
                  <a:r>
                    <a:rPr lang="en-US" sz="1600" dirty="0" smtClean="0">
                      <a:solidFill>
                        <a:schemeClr val="bg1"/>
                      </a:solidFill>
                    </a:rPr>
                    <a:t>Helio Hi 2B </a:t>
                  </a:r>
                </a:p>
                <a:p>
                  <a:r>
                    <a:rPr lang="en-US" sz="1600" dirty="0" smtClean="0">
                      <a:solidFill>
                        <a:schemeClr val="bg1"/>
                      </a:solidFill>
                    </a:rPr>
                    <a:t>&amp; Hi 1B</a:t>
                  </a:r>
                </a:p>
                <a:p>
                  <a:endParaRPr lang="en-US" sz="1600" dirty="0" smtClean="0">
                    <a:solidFill>
                      <a:schemeClr val="bg1"/>
                    </a:solidFill>
                  </a:endParaRPr>
                </a:p>
                <a:p>
                  <a:endParaRPr lang="en-US" sz="1600" dirty="0" smtClean="0">
                    <a:solidFill>
                      <a:schemeClr val="bg1"/>
                    </a:solidFill>
                  </a:endParaRPr>
                </a:p>
                <a:p>
                  <a:endParaRPr lang="en-US" sz="1600" dirty="0">
                    <a:solidFill>
                      <a:schemeClr val="bg1"/>
                    </a:solidFill>
                  </a:endParaRPr>
                </a:p>
                <a:p>
                  <a:r>
                    <a:rPr lang="en-US" sz="1600" dirty="0" smtClean="0">
                      <a:solidFill>
                        <a:schemeClr val="bg1"/>
                      </a:solidFill>
                    </a:rPr>
                    <a:t>Corona  </a:t>
                  </a:r>
                </a:p>
                <a:p>
                  <a:r>
                    <a:rPr lang="en-US" sz="1600" dirty="0" smtClean="0">
                      <a:solidFill>
                        <a:schemeClr val="bg1"/>
                      </a:solidFill>
                    </a:rPr>
                    <a:t>Cor2B-Cor1B</a:t>
                  </a:r>
                </a:p>
                <a:p>
                  <a:endParaRPr lang="en-US" sz="1600" dirty="0" smtClean="0">
                    <a:solidFill>
                      <a:schemeClr val="bg1"/>
                    </a:solidFill>
                  </a:endParaRPr>
                </a:p>
                <a:p>
                  <a:endParaRPr lang="en-US" sz="1600" dirty="0" smtClean="0">
                    <a:solidFill>
                      <a:schemeClr val="bg1"/>
                    </a:solidFill>
                  </a:endParaRPr>
                </a:p>
                <a:p>
                  <a:endParaRPr lang="en-US" sz="1600" dirty="0" smtClean="0">
                    <a:solidFill>
                      <a:schemeClr val="bg1"/>
                    </a:solidFill>
                  </a:endParaRPr>
                </a:p>
                <a:p>
                  <a:endParaRPr lang="en-US" sz="1600" dirty="0">
                    <a:solidFill>
                      <a:schemeClr val="bg1"/>
                    </a:solidFill>
                  </a:endParaRPr>
                </a:p>
                <a:p>
                  <a:endParaRPr lang="en-US" sz="1600" dirty="0" smtClean="0">
                    <a:solidFill>
                      <a:schemeClr val="bg1"/>
                    </a:solidFill>
                  </a:endParaRPr>
                </a:p>
                <a:p>
                  <a:r>
                    <a:rPr lang="en-US" sz="1600" dirty="0" smtClean="0">
                      <a:solidFill>
                        <a:schemeClr val="bg1"/>
                      </a:solidFill>
                    </a:rPr>
                    <a:t>304 Full Sun </a:t>
                  </a:r>
                </a:p>
                <a:p>
                  <a:r>
                    <a:rPr lang="en-US" sz="1600" dirty="0" smtClean="0">
                      <a:solidFill>
                        <a:schemeClr val="bg1"/>
                      </a:solidFill>
                    </a:rPr>
                    <a:t>Intensity</a:t>
                  </a:r>
                </a:p>
                <a:p>
                  <a:endParaRPr lang="en-US" sz="1600" dirty="0">
                    <a:solidFill>
                      <a:schemeClr val="bg1"/>
                    </a:solidFill>
                  </a:endParaRPr>
                </a:p>
                <a:p>
                  <a:endParaRPr lang="en-US" sz="1600" dirty="0" smtClean="0">
                    <a:solidFill>
                      <a:schemeClr val="bg1"/>
                    </a:solidFill>
                  </a:endParaRPr>
                </a:p>
                <a:p>
                  <a:endParaRPr lang="en-US" sz="1600" dirty="0" smtClean="0">
                    <a:solidFill>
                      <a:schemeClr val="bg1"/>
                    </a:solidFill>
                  </a:endParaRPr>
                </a:p>
                <a:p>
                  <a:endParaRPr lang="en-US" sz="1600" dirty="0">
                    <a:solidFill>
                      <a:schemeClr val="bg1"/>
                    </a:solidFill>
                  </a:endParaRPr>
                </a:p>
                <a:p>
                  <a:r>
                    <a:rPr lang="en-US" sz="1600" dirty="0" smtClean="0">
                      <a:solidFill>
                        <a:schemeClr val="bg1"/>
                      </a:solidFill>
                    </a:rPr>
                    <a:t>193 Full Sun</a:t>
                  </a:r>
                </a:p>
                <a:p>
                  <a:r>
                    <a:rPr lang="en-US" sz="1600" dirty="0" smtClean="0">
                      <a:solidFill>
                        <a:schemeClr val="bg1"/>
                      </a:solidFill>
                    </a:rPr>
                    <a:t>Intensity</a:t>
                  </a:r>
                  <a:endParaRPr lang="en-US" sz="1600" dirty="0">
                    <a:solidFill>
                      <a:schemeClr val="bg1"/>
                    </a:solidFill>
                  </a:endParaRPr>
                </a:p>
              </p:txBody>
            </p:sp>
            <p:cxnSp>
              <p:nvCxnSpPr>
                <p:cNvPr id="11" name="Straight Arrow Connector 10"/>
                <p:cNvCxnSpPr/>
                <p:nvPr/>
              </p:nvCxnSpPr>
              <p:spPr>
                <a:xfrm flipV="1">
                  <a:off x="3926812" y="3486582"/>
                  <a:ext cx="310768" cy="243179"/>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V="1">
                  <a:off x="7098526" y="5307495"/>
                  <a:ext cx="310768" cy="243179"/>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3832204" y="1704043"/>
                  <a:ext cx="310768" cy="243179"/>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2138035" y="1894647"/>
                  <a:ext cx="310768" cy="243179"/>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1650175" y="2683238"/>
                  <a:ext cx="617815" cy="369332"/>
                </a:xfrm>
                <a:prstGeom prst="rect">
                  <a:avLst/>
                </a:prstGeom>
                <a:noFill/>
              </p:spPr>
              <p:txBody>
                <a:bodyPr wrap="none" rtlCol="0">
                  <a:spAutoFit/>
                </a:bodyPr>
                <a:lstStyle/>
                <a:p>
                  <a:r>
                    <a:rPr lang="en-US" dirty="0" smtClean="0">
                      <a:solidFill>
                        <a:srgbClr val="FFFFFF"/>
                      </a:solidFill>
                    </a:rPr>
                    <a:t>CME</a:t>
                  </a:r>
                  <a:endParaRPr lang="en-US" dirty="0">
                    <a:solidFill>
                      <a:srgbClr val="FFFFFF"/>
                    </a:solidFill>
                  </a:endParaRPr>
                </a:p>
              </p:txBody>
            </p:sp>
            <p:sp>
              <p:nvSpPr>
                <p:cNvPr id="17" name="TextBox 16"/>
                <p:cNvSpPr txBox="1"/>
                <p:nvPr/>
              </p:nvSpPr>
              <p:spPr>
                <a:xfrm>
                  <a:off x="3414977" y="2007290"/>
                  <a:ext cx="543739" cy="369332"/>
                </a:xfrm>
                <a:prstGeom prst="rect">
                  <a:avLst/>
                </a:prstGeom>
                <a:noFill/>
              </p:spPr>
              <p:txBody>
                <a:bodyPr wrap="none" rtlCol="0">
                  <a:spAutoFit/>
                </a:bodyPr>
                <a:lstStyle/>
                <a:p>
                  <a:r>
                    <a:rPr lang="en-US" dirty="0" smtClean="0">
                      <a:solidFill>
                        <a:srgbClr val="FFFFFF"/>
                      </a:solidFill>
                    </a:rPr>
                    <a:t>FGS</a:t>
                  </a:r>
                  <a:endParaRPr lang="en-US" dirty="0">
                    <a:solidFill>
                      <a:srgbClr val="FFFFFF"/>
                    </a:solidFill>
                  </a:endParaRPr>
                </a:p>
              </p:txBody>
            </p:sp>
            <p:sp>
              <p:nvSpPr>
                <p:cNvPr id="18" name="TextBox 17"/>
                <p:cNvSpPr txBox="1"/>
                <p:nvPr/>
              </p:nvSpPr>
              <p:spPr>
                <a:xfrm>
                  <a:off x="2739754" y="3328330"/>
                  <a:ext cx="1166042" cy="369332"/>
                </a:xfrm>
                <a:prstGeom prst="rect">
                  <a:avLst/>
                </a:prstGeom>
                <a:noFill/>
              </p:spPr>
              <p:txBody>
                <a:bodyPr wrap="none" rtlCol="0">
                  <a:spAutoFit/>
                </a:bodyPr>
                <a:lstStyle/>
                <a:p>
                  <a:r>
                    <a:rPr lang="en-US" dirty="0" smtClean="0">
                      <a:solidFill>
                        <a:srgbClr val="FFFFFF"/>
                      </a:solidFill>
                    </a:rPr>
                    <a:t>X 5.4 Flare</a:t>
                  </a:r>
                  <a:endParaRPr lang="en-US" dirty="0">
                    <a:solidFill>
                      <a:srgbClr val="FFFFFF"/>
                    </a:solidFill>
                  </a:endParaRPr>
                </a:p>
              </p:txBody>
            </p:sp>
            <p:sp>
              <p:nvSpPr>
                <p:cNvPr id="19" name="TextBox 18"/>
                <p:cNvSpPr txBox="1"/>
                <p:nvPr/>
              </p:nvSpPr>
              <p:spPr>
                <a:xfrm>
                  <a:off x="6292026" y="5313085"/>
                  <a:ext cx="630100" cy="369332"/>
                </a:xfrm>
                <a:prstGeom prst="rect">
                  <a:avLst/>
                </a:prstGeom>
                <a:noFill/>
              </p:spPr>
              <p:txBody>
                <a:bodyPr wrap="none" rtlCol="0">
                  <a:spAutoFit/>
                </a:bodyPr>
                <a:lstStyle/>
                <a:p>
                  <a:r>
                    <a:rPr lang="en-US" dirty="0" smtClean="0">
                      <a:solidFill>
                        <a:srgbClr val="FFFFFF"/>
                      </a:solidFill>
                    </a:rPr>
                    <a:t>LCPF</a:t>
                  </a:r>
                  <a:endParaRPr lang="en-US" dirty="0">
                    <a:solidFill>
                      <a:srgbClr val="FFFFFF"/>
                    </a:solidFill>
                  </a:endParaRPr>
                </a:p>
              </p:txBody>
            </p:sp>
          </p:grpSp>
        </p:grpSp>
        <p:sp>
          <p:nvSpPr>
            <p:cNvPr id="21" name="Rectangle 20"/>
            <p:cNvSpPr/>
            <p:nvPr/>
          </p:nvSpPr>
          <p:spPr>
            <a:xfrm>
              <a:off x="-211677" y="-159301"/>
              <a:ext cx="1794626" cy="1405696"/>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70434" y="-692688"/>
              <a:ext cx="9878254" cy="1698234"/>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TextBox 21"/>
            <p:cNvSpPr txBox="1"/>
            <p:nvPr/>
          </p:nvSpPr>
          <p:spPr>
            <a:xfrm>
              <a:off x="2618941" y="-22019"/>
              <a:ext cx="5147927" cy="1261884"/>
            </a:xfrm>
            <a:prstGeom prst="rect">
              <a:avLst/>
            </a:prstGeom>
            <a:noFill/>
          </p:spPr>
          <p:txBody>
            <a:bodyPr wrap="square" rtlCol="0">
              <a:spAutoFit/>
            </a:bodyPr>
            <a:lstStyle/>
            <a:p>
              <a:r>
                <a:rPr lang="en-US" sz="2800" dirty="0" smtClean="0">
                  <a:solidFill>
                    <a:schemeClr val="bg1"/>
                  </a:solidFill>
                </a:rPr>
                <a:t>20120307  </a:t>
              </a:r>
              <a:r>
                <a:rPr lang="en-US" sz="2800" dirty="0" smtClean="0">
                  <a:solidFill>
                    <a:schemeClr val="bg1"/>
                  </a:solidFill>
                </a:rPr>
                <a:t>Solar </a:t>
              </a:r>
              <a:r>
                <a:rPr lang="en-US" sz="2800" dirty="0" smtClean="0">
                  <a:solidFill>
                    <a:schemeClr val="bg1"/>
                  </a:solidFill>
                </a:rPr>
                <a:t>Diagnostic</a:t>
              </a:r>
              <a:endParaRPr lang="en-US" sz="2800" dirty="0">
                <a:solidFill>
                  <a:schemeClr val="bg1"/>
                </a:solidFill>
              </a:endParaRPr>
            </a:p>
            <a:p>
              <a:endParaRPr lang="en-US" sz="4800" dirty="0"/>
            </a:p>
          </p:txBody>
        </p:sp>
      </p:grpSp>
    </p:spTree>
    <p:extLst>
      <p:ext uri="{BB962C8B-B14F-4D97-AF65-F5344CB8AC3E}">
        <p14:creationId xmlns:p14="http://schemas.microsoft.com/office/powerpoint/2010/main" val="2839753986"/>
      </p:ext>
    </p:extLst>
  </p:cSld>
  <p:clrMapOvr>
    <a:masterClrMapping/>
  </p:clrMapOvr>
  <p:timing>
    <p:tnLst>
      <p:par>
        <p:cTn xmlns:p14="http://schemas.microsoft.com/office/powerpoint/2010/main" id="1" dur="indefinite" restart="never" nodeType="tmRoot">
          <p:childTnLst>
            <p:video>
              <p:cMediaNode vol="80000">
                <p:cTn id="2" fill="hold" display="0">
                  <p:stCondLst>
                    <p:cond delay="indefinite"/>
                  </p:stCondLst>
                </p:cTn>
                <p:tgtEl>
                  <p:spTgt spid="5"/>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13126</TotalTime>
  <Words>1305</Words>
  <Application>Microsoft Macintosh PowerPoint</Application>
  <PresentationFormat>On-screen Show (4:3)</PresentationFormat>
  <Paragraphs>257</Paragraphs>
  <Slides>21</Slides>
  <Notes>10</Notes>
  <HiddenSlides>0</HiddenSlides>
  <MMClips>2</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Flares at the Maximum of Cycle 24 Richard Fisher1, Bryan Yamashiro2, Veronica Bindi2 , and Kristine Rock3  1 Code 670 GFSC, Greenbelt MD; 2 University of Hawaii, Honolulu, HI ; 3  Retired, Silver Spring, MD  22  October  2015 Solar  Energetic  Particles,  Solar  Modulation  and  Space  Radiation: New  Opportunities  in  the  AMS-02  Era  </vt:lpstr>
      <vt:lpstr>Unique Conditions 2011-2014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20120305</vt:lpstr>
      <vt:lpstr>PowerPoint Presentation</vt:lpstr>
      <vt:lpstr>PowerPoint Presentation</vt:lpstr>
      <vt:lpstr>PowerPoint Presentation</vt:lpstr>
      <vt:lpstr>PowerPoint Presentation</vt:lpstr>
      <vt:lpstr>FERMI</vt:lpstr>
      <vt:lpstr>AMS-02 (ISS)</vt:lpstr>
      <vt:lpstr>20120307 - 20120311  SEP  Duration</vt:lpstr>
      <vt:lpstr>2011-2014  Findings:  </vt:lpstr>
      <vt:lpstr>PowerPoint Presentation</vt:lpstr>
      <vt:lpstr>PowerPoint Presentation</vt:lpstr>
      <vt:lpstr>PowerPoint Presentation</vt:lpstr>
    </vt:vector>
  </TitlesOfParts>
  <Company>Quiltech Enterprises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Dick Fisher</dc:creator>
  <cp:lastModifiedBy>Microsoft Office User</cp:lastModifiedBy>
  <cp:revision>166</cp:revision>
  <dcterms:created xsi:type="dcterms:W3CDTF">2015-08-12T12:49:58Z</dcterms:created>
  <dcterms:modified xsi:type="dcterms:W3CDTF">2015-10-22T17:41:08Z</dcterms:modified>
</cp:coreProperties>
</file>