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40"/>
  </p:notesMasterIdLst>
  <p:handoutMasterIdLst>
    <p:handoutMasterId r:id="rId41"/>
  </p:handoutMasterIdLst>
  <p:sldIdLst>
    <p:sldId id="256" r:id="rId2"/>
    <p:sldId id="317" r:id="rId3"/>
    <p:sldId id="346" r:id="rId4"/>
    <p:sldId id="344" r:id="rId5"/>
    <p:sldId id="345" r:id="rId6"/>
    <p:sldId id="347" r:id="rId7"/>
    <p:sldId id="348" r:id="rId8"/>
    <p:sldId id="349" r:id="rId9"/>
    <p:sldId id="318" r:id="rId10"/>
    <p:sldId id="351" r:id="rId11"/>
    <p:sldId id="320" r:id="rId12"/>
    <p:sldId id="321" r:id="rId13"/>
    <p:sldId id="322" r:id="rId14"/>
    <p:sldId id="323" r:id="rId15"/>
    <p:sldId id="325" r:id="rId16"/>
    <p:sldId id="326" r:id="rId17"/>
    <p:sldId id="324" r:id="rId18"/>
    <p:sldId id="327" r:id="rId19"/>
    <p:sldId id="328" r:id="rId20"/>
    <p:sldId id="331" r:id="rId21"/>
    <p:sldId id="330" r:id="rId22"/>
    <p:sldId id="333" r:id="rId23"/>
    <p:sldId id="332" r:id="rId24"/>
    <p:sldId id="337" r:id="rId25"/>
    <p:sldId id="343" r:id="rId26"/>
    <p:sldId id="338" r:id="rId27"/>
    <p:sldId id="286" r:id="rId28"/>
    <p:sldId id="287" r:id="rId29"/>
    <p:sldId id="334" r:id="rId30"/>
    <p:sldId id="335" r:id="rId31"/>
    <p:sldId id="336" r:id="rId32"/>
    <p:sldId id="339" r:id="rId33"/>
    <p:sldId id="340" r:id="rId34"/>
    <p:sldId id="341" r:id="rId35"/>
    <p:sldId id="342" r:id="rId36"/>
    <p:sldId id="296" r:id="rId37"/>
    <p:sldId id="311" r:id="rId38"/>
    <p:sldId id="350" r:id="rId39"/>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CC"/>
    <a:srgbClr val="FFFF00"/>
    <a:srgbClr val="000000"/>
    <a:srgbClr val="66CCFF"/>
    <a:srgbClr val="6666FF"/>
    <a:srgbClr val="CC00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0807" autoAdjust="0"/>
    <p:restoredTop sz="95677" autoAdjust="0"/>
  </p:normalViewPr>
  <p:slideViewPr>
    <p:cSldViewPr>
      <p:cViewPr varScale="1">
        <p:scale>
          <a:sx n="81" d="100"/>
          <a:sy n="81" d="100"/>
        </p:scale>
        <p:origin x="-1262" y="-77"/>
      </p:cViewPr>
      <p:guideLst>
        <p:guide orient="horz" pos="2160"/>
        <p:guide pos="2880"/>
      </p:guideLst>
    </p:cSldViewPr>
  </p:slideViewPr>
  <p:outlineViewPr>
    <p:cViewPr>
      <p:scale>
        <a:sx n="33" d="100"/>
        <a:sy n="33" d="100"/>
      </p:scale>
      <p:origin x="0" y="0"/>
    </p:cViewPr>
    <p:sldLst>
      <p:sld r:id="rId1" collapse="1"/>
    </p:sldLst>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0" Type="http://schemas.openxmlformats.org/officeDocument/2006/relationships/slide" Target="slides/slide19.xml"/><Relationship Id="rId41" Type="http://schemas.openxmlformats.org/officeDocument/2006/relationships/handoutMaster" Target="handoutMasters/handoutMaster1.xml"/></Relationships>
</file>

<file path=ppt/_rels/viewProps.xml.rels><?xml version="1.0" encoding="UTF-8" standalone="yes"?>
<Relationships xmlns="http://schemas.openxmlformats.org/package/2006/relationships"><Relationship Id="rId1" Type="http://schemas.openxmlformats.org/officeDocument/2006/relationships/slide" Target="slides/slid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6.w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41.wmf"/><Relationship Id="rId1" Type="http://schemas.openxmlformats.org/officeDocument/2006/relationships/image" Target="../media/image40.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9394" name="Rectangle 1026"/>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200">
                <a:latin typeface="Arial" pitchFamily="34" charset="0"/>
              </a:defRPr>
            </a:lvl1pPr>
          </a:lstStyle>
          <a:p>
            <a:pPr>
              <a:defRPr/>
            </a:pPr>
            <a:endParaRPr lang="en-US"/>
          </a:p>
        </p:txBody>
      </p:sp>
      <p:sp>
        <p:nvSpPr>
          <p:cNvPr id="59395" name="Rectangle 1027"/>
          <p:cNvSpPr>
            <a:spLocks noGrp="1" noChangeArrowheads="1"/>
          </p:cNvSpPr>
          <p:nvPr>
            <p:ph type="dt" sz="quarter"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pitchFamily="34" charset="0"/>
              </a:defRPr>
            </a:lvl1pPr>
          </a:lstStyle>
          <a:p>
            <a:pPr>
              <a:defRPr/>
            </a:pPr>
            <a:fld id="{7F6CA7BF-DFD3-48BE-AAF8-64B8C79C7C94}" type="datetimeFigureOut">
              <a:rPr lang="en-US"/>
              <a:pPr>
                <a:defRPr/>
              </a:pPr>
              <a:t>6/9/2016</a:t>
            </a:fld>
            <a:endParaRPr lang="en-US"/>
          </a:p>
        </p:txBody>
      </p:sp>
      <p:sp>
        <p:nvSpPr>
          <p:cNvPr id="59396" name="Rectangle 1028"/>
          <p:cNvSpPr>
            <a:spLocks noGrp="1" noChangeArrowheads="1"/>
          </p:cNvSpPr>
          <p:nvPr>
            <p:ph type="ftr" sz="quarter" idx="2"/>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sz="1200">
                <a:latin typeface="Arial" pitchFamily="34" charset="0"/>
              </a:defRPr>
            </a:lvl1pPr>
          </a:lstStyle>
          <a:p>
            <a:pPr>
              <a:defRPr/>
            </a:pPr>
            <a:endParaRPr lang="en-US"/>
          </a:p>
        </p:txBody>
      </p:sp>
      <p:sp>
        <p:nvSpPr>
          <p:cNvPr id="59397" name="Rectangle 1029"/>
          <p:cNvSpPr>
            <a:spLocks noGrp="1" noChangeArrowheads="1"/>
          </p:cNvSpPr>
          <p:nvPr>
            <p:ph type="sldNum" sz="quarter" idx="3"/>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Arial" pitchFamily="34" charset="0"/>
              </a:defRPr>
            </a:lvl1pPr>
          </a:lstStyle>
          <a:p>
            <a:pPr>
              <a:defRPr/>
            </a:pPr>
            <a:fld id="{CCFC6C9E-93A3-4D44-B3DF-99E45BD49D10}" type="slidenum">
              <a:rPr lang="en-US"/>
              <a:pPr>
                <a:defRPr/>
              </a:pPr>
              <a:t>‹#›</a:t>
            </a:fld>
            <a:endParaRPr lang="en-US"/>
          </a:p>
        </p:txBody>
      </p:sp>
    </p:spTree>
    <p:extLst>
      <p:ext uri="{BB962C8B-B14F-4D97-AF65-F5344CB8AC3E}">
        <p14:creationId xmlns:p14="http://schemas.microsoft.com/office/powerpoint/2010/main" val="144235823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ymbol zastępczy nagłówka 1"/>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prstTxWarp prst="textNoShape">
              <a:avLst/>
            </a:prstTxWarp>
          </a:bodyPr>
          <a:lstStyle>
            <a:lvl1pPr algn="l">
              <a:defRPr sz="1200">
                <a:latin typeface="Calibri" pitchFamily="34" charset="0"/>
              </a:defRPr>
            </a:lvl1pPr>
          </a:lstStyle>
          <a:p>
            <a:pPr>
              <a:defRPr/>
            </a:pPr>
            <a:endParaRPr lang="en-US"/>
          </a:p>
        </p:txBody>
      </p:sp>
      <p:sp>
        <p:nvSpPr>
          <p:cNvPr id="3" name="Symbol zastępczy daty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defRPr>
            </a:lvl1pPr>
          </a:lstStyle>
          <a:p>
            <a:pPr>
              <a:defRPr/>
            </a:pPr>
            <a:fld id="{43CBDA08-B5AB-4F52-BFB0-1D6381B2EB2A}" type="datetimeFigureOut">
              <a:rPr lang="en-US"/>
              <a:pPr>
                <a:defRPr/>
              </a:pPr>
              <a:t>6/9/2016</a:t>
            </a:fld>
            <a:endParaRPr lang="en-US" dirty="0"/>
          </a:p>
        </p:txBody>
      </p:sp>
      <p:sp>
        <p:nvSpPr>
          <p:cNvPr id="4" name="Symbol zastępczy obrazu slajdu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dirty="0" smtClean="0"/>
          </a:p>
        </p:txBody>
      </p:sp>
      <p:sp>
        <p:nvSpPr>
          <p:cNvPr id="5" name="Symbol zastępczy notatek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pl-PL" noProof="0" smtClean="0"/>
              <a:t>Kliknij, aby edytować style wzorca tekstu</a:t>
            </a:r>
          </a:p>
          <a:p>
            <a:pPr lvl="1"/>
            <a:r>
              <a:rPr lang="pl-PL" noProof="0" smtClean="0"/>
              <a:t>Drugi poziom</a:t>
            </a:r>
          </a:p>
          <a:p>
            <a:pPr lvl="2"/>
            <a:r>
              <a:rPr lang="pl-PL" noProof="0" smtClean="0"/>
              <a:t>Trzeci poziom</a:t>
            </a:r>
          </a:p>
          <a:p>
            <a:pPr lvl="3"/>
            <a:r>
              <a:rPr lang="pl-PL" noProof="0" smtClean="0"/>
              <a:t>Czwarty poziom</a:t>
            </a:r>
          </a:p>
          <a:p>
            <a:pPr lvl="4"/>
            <a:r>
              <a:rPr lang="pl-PL" noProof="0" smtClean="0"/>
              <a:t>Piąty poziom</a:t>
            </a:r>
            <a:endParaRPr lang="en-US" noProof="0" smtClean="0"/>
          </a:p>
        </p:txBody>
      </p:sp>
      <p:sp>
        <p:nvSpPr>
          <p:cNvPr id="6" name="Symbol zastępczy stopki 5"/>
          <p:cNvSpPr>
            <a:spLocks noGrp="1"/>
          </p:cNvSpPr>
          <p:nvPr>
            <p:ph type="ftr" sz="quarter" idx="4"/>
          </p:nvPr>
        </p:nvSpPr>
        <p:spPr>
          <a:xfrm>
            <a:off x="0" y="8685213"/>
            <a:ext cx="2971800" cy="457200"/>
          </a:xfrm>
          <a:prstGeom prst="rect">
            <a:avLst/>
          </a:prstGeom>
        </p:spPr>
        <p:txBody>
          <a:bodyPr vert="horz" wrap="square" lIns="91440" tIns="45720" rIns="91440" bIns="45720" numCol="1" anchor="b" anchorCtr="0" compatLnSpc="1">
            <a:prstTxWarp prst="textNoShape">
              <a:avLst/>
            </a:prstTxWarp>
          </a:bodyPr>
          <a:lstStyle>
            <a:lvl1pPr algn="l">
              <a:defRPr sz="1200">
                <a:latin typeface="Calibri" pitchFamily="34" charset="0"/>
              </a:defRPr>
            </a:lvl1pPr>
          </a:lstStyle>
          <a:p>
            <a:pPr>
              <a:defRPr/>
            </a:pPr>
            <a:endParaRPr lang="en-US"/>
          </a:p>
        </p:txBody>
      </p:sp>
      <p:sp>
        <p:nvSpPr>
          <p:cNvPr id="7" name="Symbol zastępczy numeru slajdu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defRPr>
            </a:lvl1pPr>
          </a:lstStyle>
          <a:p>
            <a:pPr>
              <a:defRPr/>
            </a:pPr>
            <a:fld id="{5D94138E-25C4-4BA3-9564-BE56373C60A6}" type="slidenum">
              <a:rPr lang="en-US"/>
              <a:pPr>
                <a:defRPr/>
              </a:pPr>
              <a:t>‹#›</a:t>
            </a:fld>
            <a:endParaRPr lang="en-US" dirty="0"/>
          </a:p>
        </p:txBody>
      </p:sp>
    </p:spTree>
    <p:extLst>
      <p:ext uri="{BB962C8B-B14F-4D97-AF65-F5344CB8AC3E}">
        <p14:creationId xmlns:p14="http://schemas.microsoft.com/office/powerpoint/2010/main" val="59091775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ymbol zastępczy numeru slajdu 6"/>
          <p:cNvSpPr>
            <a:spLocks noGrp="1"/>
          </p:cNvSpPr>
          <p:nvPr>
            <p:ph type="sldNum" sz="quarter" idx="5"/>
          </p:nvPr>
        </p:nvSpPr>
        <p:spPr/>
        <p:txBody>
          <a:bodyPr/>
          <a:lstStyle/>
          <a:p>
            <a:pPr>
              <a:defRPr/>
            </a:pPr>
            <a:fld id="{4F47A4B1-2BB5-4DFF-A932-476F145A292F}" type="slidenum">
              <a:rPr lang="en-US"/>
              <a:pPr>
                <a:defRPr/>
              </a:pPr>
              <a:t>1</a:t>
            </a:fld>
            <a:endParaRPr lang="en-US" dirty="0"/>
          </a:p>
        </p:txBody>
      </p:sp>
      <p:sp>
        <p:nvSpPr>
          <p:cNvPr id="21507" name="Rectangle 1026"/>
          <p:cNvSpPr>
            <a:spLocks noGrp="1" noRot="1" noChangeAspect="1" noTextEdit="1"/>
          </p:cNvSpPr>
          <p:nvPr>
            <p:ph type="sldImg"/>
          </p:nvPr>
        </p:nvSpPr>
        <p:spPr bwMode="auto">
          <a:noFill/>
          <a:ln>
            <a:solidFill>
              <a:srgbClr val="000000"/>
            </a:solidFill>
            <a:miter lim="800000"/>
            <a:headEnd/>
            <a:tailEnd/>
          </a:ln>
        </p:spPr>
      </p:sp>
      <p:sp>
        <p:nvSpPr>
          <p:cNvPr id="21508" name="Rectangle 1027"/>
          <p:cNvSpPr>
            <a:spLocks noGrp="1"/>
          </p:cNvSpPr>
          <p:nvPr>
            <p:ph type="body" idx="1"/>
          </p:nvPr>
        </p:nvSpPr>
        <p:spPr bwMode="auto">
          <a:noFill/>
        </p:spPr>
        <p:txBody>
          <a:bodyPr wrap="square" numCol="1" anchor="t" anchorCtr="0" compatLnSpc="1">
            <a:prstTxWarp prst="textNoShape">
              <a:avLst/>
            </a:prstTxWarp>
          </a:bodyPr>
          <a:lstStyle/>
          <a:p>
            <a:endParaRPr lang="pl-PL"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1215908-5FE4-45B2-98D6-4CFC4D59320F}" type="slidenum">
              <a:rPr lang="en-US" smtClean="0"/>
              <a:pPr fontAlgn="base">
                <a:spcBef>
                  <a:spcPct val="0"/>
                </a:spcBef>
                <a:spcAft>
                  <a:spcPct val="0"/>
                </a:spcAft>
                <a:defRPr/>
              </a:pPr>
              <a:t>16</a:t>
            </a:fld>
            <a:endParaRPr lang="en-US" smtClean="0"/>
          </a:p>
        </p:txBody>
      </p:sp>
      <p:sp>
        <p:nvSpPr>
          <p:cNvPr id="36867"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36868" name="Rectangle 3"/>
          <p:cNvSpPr>
            <a:spLocks noGrp="1" noChangeArrowheads="1"/>
          </p:cNvSpPr>
          <p:nvPr>
            <p:ph type="body" idx="1"/>
          </p:nvPr>
        </p:nvSpPr>
        <p:spPr bwMode="auto">
          <a:solidFill>
            <a:srgbClr val="FFFFFF"/>
          </a:solidFill>
          <a:ln>
            <a:solidFill>
              <a:srgbClr val="000000"/>
            </a:solidFill>
            <a:miter lim="800000"/>
            <a:headEnd/>
            <a:tailEnd/>
          </a:ln>
        </p:spPr>
        <p:txBody>
          <a:bodyPr wrap="square" numCol="1" anchor="t" anchorCtr="0" compatLnSpc="1">
            <a:prstTxWarp prst="textNoShape">
              <a:avLst/>
            </a:prstTxWarp>
          </a:bodyPr>
          <a:lstStyle/>
          <a:p>
            <a:pPr eaLnBrk="1" hangingPunct="1">
              <a:spcBef>
                <a:spcPct val="0"/>
              </a:spcBef>
            </a:pPr>
            <a:endParaRPr lang="pl-PL"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ajd tytułowy">
    <p:spTree>
      <p:nvGrpSpPr>
        <p:cNvPr id="1" name=""/>
        <p:cNvGrpSpPr/>
        <p:nvPr/>
      </p:nvGrpSpPr>
      <p:grpSpPr>
        <a:xfrm>
          <a:off x="0" y="0"/>
          <a:ext cx="0" cy="0"/>
          <a:chOff x="0" y="0"/>
          <a:chExt cx="0" cy="0"/>
        </a:xfrm>
      </p:grpSpPr>
      <p:sp>
        <p:nvSpPr>
          <p:cNvPr id="2" name="Tytuł 1"/>
          <p:cNvSpPr>
            <a:spLocks noGrp="1"/>
          </p:cNvSpPr>
          <p:nvPr>
            <p:ph type="ctrTitle"/>
          </p:nvPr>
        </p:nvSpPr>
        <p:spPr>
          <a:xfrm>
            <a:off x="685800" y="2130425"/>
            <a:ext cx="7772400" cy="1470025"/>
          </a:xfrm>
        </p:spPr>
        <p:txBody>
          <a:bodyPr/>
          <a:lstStyle/>
          <a:p>
            <a:r>
              <a:rPr lang="pl-PL" smtClean="0"/>
              <a:t>Kliknij, aby edytować styl</a:t>
            </a:r>
            <a:endParaRPr lang="en-US"/>
          </a:p>
        </p:txBody>
      </p:sp>
      <p:sp>
        <p:nvSpPr>
          <p:cNvPr id="3" name="Podtytuł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pl-PL" smtClean="0"/>
              <a:t>Kliknij, aby edytować styl wzorca podtytułu</a:t>
            </a:r>
            <a:endParaRPr lang="en-US"/>
          </a:p>
        </p:txBody>
      </p:sp>
      <p:sp>
        <p:nvSpPr>
          <p:cNvPr id="4" name="Symbol zastępczy daty 3"/>
          <p:cNvSpPr>
            <a:spLocks noGrp="1"/>
          </p:cNvSpPr>
          <p:nvPr>
            <p:ph type="dt" sz="half" idx="10"/>
          </p:nvPr>
        </p:nvSpPr>
        <p:spPr/>
        <p:txBody>
          <a:bodyPr/>
          <a:lstStyle>
            <a:lvl1pPr>
              <a:defRPr/>
            </a:lvl1pPr>
          </a:lstStyle>
          <a:p>
            <a:pPr>
              <a:defRPr/>
            </a:pPr>
            <a:r>
              <a:rPr lang="pl-PL" smtClean="0"/>
              <a:t>Zbigniew Szadkowski</a:t>
            </a:r>
            <a:endParaRPr lang="en-US"/>
          </a:p>
        </p:txBody>
      </p:sp>
      <p:sp>
        <p:nvSpPr>
          <p:cNvPr id="5" name="Symbol zastępczy stopki 4"/>
          <p:cNvSpPr>
            <a:spLocks noGrp="1"/>
          </p:cNvSpPr>
          <p:nvPr>
            <p:ph type="ftr" sz="quarter" idx="11"/>
          </p:nvPr>
        </p:nvSpPr>
        <p:spPr/>
        <p:txBody>
          <a:bodyPr/>
          <a:lstStyle>
            <a:lvl1pPr>
              <a:defRPr/>
            </a:lvl1pPr>
          </a:lstStyle>
          <a:p>
            <a:pPr>
              <a:defRPr/>
            </a:pPr>
            <a:r>
              <a:rPr lang="en-US" smtClean="0"/>
              <a:t>IEEE Real Time Conference, Padova, June 2016</a:t>
            </a:r>
            <a:endParaRPr lang="en-US"/>
          </a:p>
        </p:txBody>
      </p:sp>
      <p:sp>
        <p:nvSpPr>
          <p:cNvPr id="6" name="Symbol zastępczy numeru slajdu 5"/>
          <p:cNvSpPr>
            <a:spLocks noGrp="1"/>
          </p:cNvSpPr>
          <p:nvPr>
            <p:ph type="sldNum" sz="quarter" idx="12"/>
          </p:nvPr>
        </p:nvSpPr>
        <p:spPr/>
        <p:txBody>
          <a:bodyPr/>
          <a:lstStyle>
            <a:lvl1pPr>
              <a:defRPr/>
            </a:lvl1pPr>
          </a:lstStyle>
          <a:p>
            <a:pPr>
              <a:defRPr/>
            </a:pPr>
            <a:fld id="{9E08E568-4347-4F87-A08F-F75B5BDA835C}" type="slidenum">
              <a:rPr lang="en-US"/>
              <a:pPr>
                <a:defRPr/>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ytuł i tekst pionowy">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smtClean="0"/>
              <a:t>Kliknij, aby edytować styl</a:t>
            </a:r>
            <a:endParaRPr lang="en-US"/>
          </a:p>
        </p:txBody>
      </p:sp>
      <p:sp>
        <p:nvSpPr>
          <p:cNvPr id="3" name="Symbol zastępczy tytułu pionowego 2"/>
          <p:cNvSpPr>
            <a:spLocks noGrp="1"/>
          </p:cNvSpPr>
          <p:nvPr>
            <p:ph type="body" orient="vert" idx="1"/>
          </p:nvPr>
        </p:nvSpPr>
        <p:spPr/>
        <p:txBody>
          <a:bodyPr vert="eaVert"/>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en-US"/>
          </a:p>
        </p:txBody>
      </p:sp>
      <p:sp>
        <p:nvSpPr>
          <p:cNvPr id="4" name="Symbol zastępczy daty 3"/>
          <p:cNvSpPr>
            <a:spLocks noGrp="1"/>
          </p:cNvSpPr>
          <p:nvPr>
            <p:ph type="dt" sz="half" idx="10"/>
          </p:nvPr>
        </p:nvSpPr>
        <p:spPr/>
        <p:txBody>
          <a:bodyPr/>
          <a:lstStyle>
            <a:lvl1pPr>
              <a:defRPr/>
            </a:lvl1pPr>
          </a:lstStyle>
          <a:p>
            <a:pPr>
              <a:defRPr/>
            </a:pPr>
            <a:r>
              <a:rPr lang="pl-PL" smtClean="0"/>
              <a:t>Zbigniew Szadkowski</a:t>
            </a:r>
            <a:endParaRPr lang="en-US"/>
          </a:p>
        </p:txBody>
      </p:sp>
      <p:sp>
        <p:nvSpPr>
          <p:cNvPr id="5" name="Symbol zastępczy stopki 4"/>
          <p:cNvSpPr>
            <a:spLocks noGrp="1"/>
          </p:cNvSpPr>
          <p:nvPr>
            <p:ph type="ftr" sz="quarter" idx="11"/>
          </p:nvPr>
        </p:nvSpPr>
        <p:spPr/>
        <p:txBody>
          <a:bodyPr/>
          <a:lstStyle>
            <a:lvl1pPr>
              <a:defRPr/>
            </a:lvl1pPr>
          </a:lstStyle>
          <a:p>
            <a:pPr>
              <a:defRPr/>
            </a:pPr>
            <a:r>
              <a:rPr lang="en-US" smtClean="0"/>
              <a:t>IEEE Real Time Conference, Padova, June 2016</a:t>
            </a:r>
            <a:endParaRPr lang="en-US"/>
          </a:p>
        </p:txBody>
      </p:sp>
      <p:sp>
        <p:nvSpPr>
          <p:cNvPr id="6" name="Symbol zastępczy numeru slajdu 5"/>
          <p:cNvSpPr>
            <a:spLocks noGrp="1"/>
          </p:cNvSpPr>
          <p:nvPr>
            <p:ph type="sldNum" sz="quarter" idx="12"/>
          </p:nvPr>
        </p:nvSpPr>
        <p:spPr/>
        <p:txBody>
          <a:bodyPr/>
          <a:lstStyle>
            <a:lvl1pPr>
              <a:defRPr/>
            </a:lvl1pPr>
          </a:lstStyle>
          <a:p>
            <a:pPr>
              <a:defRPr/>
            </a:pPr>
            <a:fld id="{D9BD4B1E-5ECB-4C99-9E3D-0355F28A8862}" type="slidenum">
              <a:rPr lang="en-US"/>
              <a:pPr>
                <a:defRPr/>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ytuł pionowy i tekst">
    <p:spTree>
      <p:nvGrpSpPr>
        <p:cNvPr id="1" name=""/>
        <p:cNvGrpSpPr/>
        <p:nvPr/>
      </p:nvGrpSpPr>
      <p:grpSpPr>
        <a:xfrm>
          <a:off x="0" y="0"/>
          <a:ext cx="0" cy="0"/>
          <a:chOff x="0" y="0"/>
          <a:chExt cx="0" cy="0"/>
        </a:xfrm>
      </p:grpSpPr>
      <p:sp>
        <p:nvSpPr>
          <p:cNvPr id="2" name="Tytuł pionowy 1"/>
          <p:cNvSpPr>
            <a:spLocks noGrp="1"/>
          </p:cNvSpPr>
          <p:nvPr>
            <p:ph type="title" orient="vert"/>
          </p:nvPr>
        </p:nvSpPr>
        <p:spPr>
          <a:xfrm>
            <a:off x="6629400" y="274638"/>
            <a:ext cx="2057400" cy="5851525"/>
          </a:xfrm>
        </p:spPr>
        <p:txBody>
          <a:bodyPr vert="eaVert"/>
          <a:lstStyle/>
          <a:p>
            <a:r>
              <a:rPr lang="pl-PL" smtClean="0"/>
              <a:t>Kliknij, aby edytować styl</a:t>
            </a:r>
            <a:endParaRPr lang="en-US"/>
          </a:p>
        </p:txBody>
      </p:sp>
      <p:sp>
        <p:nvSpPr>
          <p:cNvPr id="3" name="Symbol zastępczy tytułu pionowego 2"/>
          <p:cNvSpPr>
            <a:spLocks noGrp="1"/>
          </p:cNvSpPr>
          <p:nvPr>
            <p:ph type="body" orient="vert" idx="1"/>
          </p:nvPr>
        </p:nvSpPr>
        <p:spPr>
          <a:xfrm>
            <a:off x="457200" y="274638"/>
            <a:ext cx="6019800" cy="5851525"/>
          </a:xfrm>
        </p:spPr>
        <p:txBody>
          <a:bodyPr vert="eaVert"/>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en-US"/>
          </a:p>
        </p:txBody>
      </p:sp>
      <p:sp>
        <p:nvSpPr>
          <p:cNvPr id="4" name="Symbol zastępczy daty 3"/>
          <p:cNvSpPr>
            <a:spLocks noGrp="1"/>
          </p:cNvSpPr>
          <p:nvPr>
            <p:ph type="dt" sz="half" idx="10"/>
          </p:nvPr>
        </p:nvSpPr>
        <p:spPr/>
        <p:txBody>
          <a:bodyPr/>
          <a:lstStyle>
            <a:lvl1pPr>
              <a:defRPr/>
            </a:lvl1pPr>
          </a:lstStyle>
          <a:p>
            <a:pPr>
              <a:defRPr/>
            </a:pPr>
            <a:r>
              <a:rPr lang="pl-PL" smtClean="0"/>
              <a:t>Zbigniew Szadkowski</a:t>
            </a:r>
            <a:endParaRPr lang="en-US"/>
          </a:p>
        </p:txBody>
      </p:sp>
      <p:sp>
        <p:nvSpPr>
          <p:cNvPr id="5" name="Symbol zastępczy stopki 4"/>
          <p:cNvSpPr>
            <a:spLocks noGrp="1"/>
          </p:cNvSpPr>
          <p:nvPr>
            <p:ph type="ftr" sz="quarter" idx="11"/>
          </p:nvPr>
        </p:nvSpPr>
        <p:spPr/>
        <p:txBody>
          <a:bodyPr/>
          <a:lstStyle>
            <a:lvl1pPr>
              <a:defRPr/>
            </a:lvl1pPr>
          </a:lstStyle>
          <a:p>
            <a:pPr>
              <a:defRPr/>
            </a:pPr>
            <a:r>
              <a:rPr lang="en-US" smtClean="0"/>
              <a:t>IEEE Real Time Conference, Padova, June 2016</a:t>
            </a:r>
            <a:endParaRPr lang="en-US"/>
          </a:p>
        </p:txBody>
      </p:sp>
      <p:sp>
        <p:nvSpPr>
          <p:cNvPr id="6" name="Symbol zastępczy numeru slajdu 5"/>
          <p:cNvSpPr>
            <a:spLocks noGrp="1"/>
          </p:cNvSpPr>
          <p:nvPr>
            <p:ph type="sldNum" sz="quarter" idx="12"/>
          </p:nvPr>
        </p:nvSpPr>
        <p:spPr/>
        <p:txBody>
          <a:bodyPr/>
          <a:lstStyle>
            <a:lvl1pPr>
              <a:defRPr/>
            </a:lvl1pPr>
          </a:lstStyle>
          <a:p>
            <a:pPr>
              <a:defRPr/>
            </a:pPr>
            <a:fld id="{0F7AA417-B8CD-4299-9C5B-43ACA713180B}" type="slidenum">
              <a:rPr lang="en-US"/>
              <a:pPr>
                <a:defRPr/>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ytuł i zawartość">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smtClean="0"/>
              <a:t>Kliknij, aby edytować styl</a:t>
            </a:r>
            <a:endParaRPr lang="en-US"/>
          </a:p>
        </p:txBody>
      </p:sp>
      <p:sp>
        <p:nvSpPr>
          <p:cNvPr id="3" name="Symbol zastępczy zawartości 2"/>
          <p:cNvSpPr>
            <a:spLocks noGrp="1"/>
          </p:cNvSpPr>
          <p:nvPr>
            <p:ph idx="1"/>
          </p:nvPr>
        </p:nvSpPr>
        <p:spPr/>
        <p:txBody>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en-US"/>
          </a:p>
        </p:txBody>
      </p:sp>
      <p:sp>
        <p:nvSpPr>
          <p:cNvPr id="4" name="Symbol zastępczy daty 3"/>
          <p:cNvSpPr>
            <a:spLocks noGrp="1"/>
          </p:cNvSpPr>
          <p:nvPr>
            <p:ph type="dt" sz="half" idx="10"/>
          </p:nvPr>
        </p:nvSpPr>
        <p:spPr/>
        <p:txBody>
          <a:bodyPr/>
          <a:lstStyle>
            <a:lvl1pPr>
              <a:defRPr/>
            </a:lvl1pPr>
          </a:lstStyle>
          <a:p>
            <a:pPr>
              <a:defRPr/>
            </a:pPr>
            <a:r>
              <a:rPr lang="pl-PL" smtClean="0"/>
              <a:t>Zbigniew Szadkowski</a:t>
            </a:r>
            <a:endParaRPr lang="en-US"/>
          </a:p>
        </p:txBody>
      </p:sp>
      <p:sp>
        <p:nvSpPr>
          <p:cNvPr id="5" name="Symbol zastępczy stopki 4"/>
          <p:cNvSpPr>
            <a:spLocks noGrp="1"/>
          </p:cNvSpPr>
          <p:nvPr>
            <p:ph type="ftr" sz="quarter" idx="11"/>
          </p:nvPr>
        </p:nvSpPr>
        <p:spPr/>
        <p:txBody>
          <a:bodyPr/>
          <a:lstStyle>
            <a:lvl1pPr>
              <a:defRPr/>
            </a:lvl1pPr>
          </a:lstStyle>
          <a:p>
            <a:pPr>
              <a:defRPr/>
            </a:pPr>
            <a:r>
              <a:rPr lang="en-US" smtClean="0"/>
              <a:t>IEEE Real Time Conference, Padova, June 2016</a:t>
            </a:r>
            <a:endParaRPr lang="en-US"/>
          </a:p>
        </p:txBody>
      </p:sp>
      <p:sp>
        <p:nvSpPr>
          <p:cNvPr id="6" name="Symbol zastępczy numeru slajdu 5"/>
          <p:cNvSpPr>
            <a:spLocks noGrp="1"/>
          </p:cNvSpPr>
          <p:nvPr>
            <p:ph type="sldNum" sz="quarter" idx="12"/>
          </p:nvPr>
        </p:nvSpPr>
        <p:spPr/>
        <p:txBody>
          <a:bodyPr/>
          <a:lstStyle>
            <a:lvl1pPr>
              <a:defRPr/>
            </a:lvl1pPr>
          </a:lstStyle>
          <a:p>
            <a:pPr>
              <a:defRPr/>
            </a:pPr>
            <a:fld id="{6C430213-0F5A-4DAF-AA9E-01C7F0DA5DF2}" type="slidenum">
              <a:rPr lang="en-US"/>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Nagłówek sekcji">
    <p:spTree>
      <p:nvGrpSpPr>
        <p:cNvPr id="1" name=""/>
        <p:cNvGrpSpPr/>
        <p:nvPr/>
      </p:nvGrpSpPr>
      <p:grpSpPr>
        <a:xfrm>
          <a:off x="0" y="0"/>
          <a:ext cx="0" cy="0"/>
          <a:chOff x="0" y="0"/>
          <a:chExt cx="0" cy="0"/>
        </a:xfrm>
      </p:grpSpPr>
      <p:sp>
        <p:nvSpPr>
          <p:cNvPr id="2" name="Tytuł 1"/>
          <p:cNvSpPr>
            <a:spLocks noGrp="1"/>
          </p:cNvSpPr>
          <p:nvPr>
            <p:ph type="title"/>
          </p:nvPr>
        </p:nvSpPr>
        <p:spPr>
          <a:xfrm>
            <a:off x="722313" y="4406900"/>
            <a:ext cx="7772400" cy="1362075"/>
          </a:xfrm>
        </p:spPr>
        <p:txBody>
          <a:bodyPr anchor="t"/>
          <a:lstStyle>
            <a:lvl1pPr algn="l">
              <a:defRPr sz="4000" b="1" cap="all"/>
            </a:lvl1pPr>
          </a:lstStyle>
          <a:p>
            <a:r>
              <a:rPr lang="pl-PL" smtClean="0"/>
              <a:t>Kliknij, aby edytować styl</a:t>
            </a:r>
            <a:endParaRPr lang="en-US"/>
          </a:p>
        </p:txBody>
      </p:sp>
      <p:sp>
        <p:nvSpPr>
          <p:cNvPr id="3" name="Symbol zastępczy tekstu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pl-PL" smtClean="0"/>
              <a:t>Kliknij, aby edytować style wzorca tekstu</a:t>
            </a:r>
          </a:p>
        </p:txBody>
      </p:sp>
      <p:sp>
        <p:nvSpPr>
          <p:cNvPr id="4" name="Symbol zastępczy daty 3"/>
          <p:cNvSpPr>
            <a:spLocks noGrp="1"/>
          </p:cNvSpPr>
          <p:nvPr>
            <p:ph type="dt" sz="half" idx="10"/>
          </p:nvPr>
        </p:nvSpPr>
        <p:spPr/>
        <p:txBody>
          <a:bodyPr/>
          <a:lstStyle>
            <a:lvl1pPr>
              <a:defRPr/>
            </a:lvl1pPr>
          </a:lstStyle>
          <a:p>
            <a:pPr>
              <a:defRPr/>
            </a:pPr>
            <a:r>
              <a:rPr lang="pl-PL" smtClean="0"/>
              <a:t>Zbigniew Szadkowski</a:t>
            </a:r>
            <a:endParaRPr lang="en-US"/>
          </a:p>
        </p:txBody>
      </p:sp>
      <p:sp>
        <p:nvSpPr>
          <p:cNvPr id="5" name="Symbol zastępczy stopki 4"/>
          <p:cNvSpPr>
            <a:spLocks noGrp="1"/>
          </p:cNvSpPr>
          <p:nvPr>
            <p:ph type="ftr" sz="quarter" idx="11"/>
          </p:nvPr>
        </p:nvSpPr>
        <p:spPr/>
        <p:txBody>
          <a:bodyPr/>
          <a:lstStyle>
            <a:lvl1pPr>
              <a:defRPr/>
            </a:lvl1pPr>
          </a:lstStyle>
          <a:p>
            <a:pPr>
              <a:defRPr/>
            </a:pPr>
            <a:r>
              <a:rPr lang="en-US" smtClean="0"/>
              <a:t>IEEE Real Time Conference, Padova, June 2016</a:t>
            </a:r>
            <a:endParaRPr lang="en-US"/>
          </a:p>
        </p:txBody>
      </p:sp>
      <p:sp>
        <p:nvSpPr>
          <p:cNvPr id="6" name="Symbol zastępczy numeru slajdu 5"/>
          <p:cNvSpPr>
            <a:spLocks noGrp="1"/>
          </p:cNvSpPr>
          <p:nvPr>
            <p:ph type="sldNum" sz="quarter" idx="12"/>
          </p:nvPr>
        </p:nvSpPr>
        <p:spPr/>
        <p:txBody>
          <a:bodyPr/>
          <a:lstStyle>
            <a:lvl1pPr>
              <a:defRPr/>
            </a:lvl1pPr>
          </a:lstStyle>
          <a:p>
            <a:pPr>
              <a:defRPr/>
            </a:pPr>
            <a:fld id="{32E79136-110F-4C44-9224-6FEA2F629264}" type="slidenum">
              <a:rPr lang="en-US"/>
              <a:pPr>
                <a:defRPr/>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wa elementy zawartości">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smtClean="0"/>
              <a:t>Kliknij, aby edytować styl</a:t>
            </a:r>
            <a:endParaRPr lang="en-US"/>
          </a:p>
        </p:txBody>
      </p:sp>
      <p:sp>
        <p:nvSpPr>
          <p:cNvPr id="3" name="Symbol zastępczy zawartości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en-US"/>
          </a:p>
        </p:txBody>
      </p:sp>
      <p:sp>
        <p:nvSpPr>
          <p:cNvPr id="4" name="Symbol zastępczy zawartości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en-US"/>
          </a:p>
        </p:txBody>
      </p:sp>
      <p:sp>
        <p:nvSpPr>
          <p:cNvPr id="5" name="Symbol zastępczy daty 3"/>
          <p:cNvSpPr>
            <a:spLocks noGrp="1"/>
          </p:cNvSpPr>
          <p:nvPr>
            <p:ph type="dt" sz="half" idx="10"/>
          </p:nvPr>
        </p:nvSpPr>
        <p:spPr/>
        <p:txBody>
          <a:bodyPr/>
          <a:lstStyle>
            <a:lvl1pPr>
              <a:defRPr/>
            </a:lvl1pPr>
          </a:lstStyle>
          <a:p>
            <a:pPr>
              <a:defRPr/>
            </a:pPr>
            <a:r>
              <a:rPr lang="pl-PL" smtClean="0"/>
              <a:t>Zbigniew Szadkowski</a:t>
            </a:r>
            <a:endParaRPr lang="en-US"/>
          </a:p>
        </p:txBody>
      </p:sp>
      <p:sp>
        <p:nvSpPr>
          <p:cNvPr id="6" name="Symbol zastępczy stopki 4"/>
          <p:cNvSpPr>
            <a:spLocks noGrp="1"/>
          </p:cNvSpPr>
          <p:nvPr>
            <p:ph type="ftr" sz="quarter" idx="11"/>
          </p:nvPr>
        </p:nvSpPr>
        <p:spPr/>
        <p:txBody>
          <a:bodyPr/>
          <a:lstStyle>
            <a:lvl1pPr>
              <a:defRPr/>
            </a:lvl1pPr>
          </a:lstStyle>
          <a:p>
            <a:pPr>
              <a:defRPr/>
            </a:pPr>
            <a:r>
              <a:rPr lang="en-US" smtClean="0"/>
              <a:t>IEEE Real Time Conference, Padova, June 2016</a:t>
            </a:r>
            <a:endParaRPr lang="en-US"/>
          </a:p>
        </p:txBody>
      </p:sp>
      <p:sp>
        <p:nvSpPr>
          <p:cNvPr id="7" name="Symbol zastępczy numeru slajdu 5"/>
          <p:cNvSpPr>
            <a:spLocks noGrp="1"/>
          </p:cNvSpPr>
          <p:nvPr>
            <p:ph type="sldNum" sz="quarter" idx="12"/>
          </p:nvPr>
        </p:nvSpPr>
        <p:spPr/>
        <p:txBody>
          <a:bodyPr/>
          <a:lstStyle>
            <a:lvl1pPr>
              <a:defRPr/>
            </a:lvl1pPr>
          </a:lstStyle>
          <a:p>
            <a:pPr>
              <a:defRPr/>
            </a:pPr>
            <a:fld id="{630362E8-85BD-43ED-99F5-A9634AA433A9}" type="slidenum">
              <a:rPr lang="en-US"/>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ównanie">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lvl1pPr>
              <a:defRPr/>
            </a:lvl1pPr>
          </a:lstStyle>
          <a:p>
            <a:r>
              <a:rPr lang="pl-PL" smtClean="0"/>
              <a:t>Kliknij, aby edytować styl</a:t>
            </a:r>
            <a:endParaRPr lang="en-US"/>
          </a:p>
        </p:txBody>
      </p:sp>
      <p:sp>
        <p:nvSpPr>
          <p:cNvPr id="3" name="Symbol zastępczy tekstu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smtClean="0"/>
              <a:t>Kliknij, aby edytować style wzorca tekstu</a:t>
            </a:r>
          </a:p>
        </p:txBody>
      </p:sp>
      <p:sp>
        <p:nvSpPr>
          <p:cNvPr id="4" name="Symbol zastępczy zawartości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en-US"/>
          </a:p>
        </p:txBody>
      </p:sp>
      <p:sp>
        <p:nvSpPr>
          <p:cNvPr id="5" name="Symbol zastępczy tekstu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smtClean="0"/>
              <a:t>Kliknij, aby edytować style wzorca tekstu</a:t>
            </a:r>
          </a:p>
        </p:txBody>
      </p:sp>
      <p:sp>
        <p:nvSpPr>
          <p:cNvPr id="6" name="Symbol zastępczy zawartości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en-US"/>
          </a:p>
        </p:txBody>
      </p:sp>
      <p:sp>
        <p:nvSpPr>
          <p:cNvPr id="7" name="Symbol zastępczy daty 3"/>
          <p:cNvSpPr>
            <a:spLocks noGrp="1"/>
          </p:cNvSpPr>
          <p:nvPr>
            <p:ph type="dt" sz="half" idx="10"/>
          </p:nvPr>
        </p:nvSpPr>
        <p:spPr/>
        <p:txBody>
          <a:bodyPr/>
          <a:lstStyle>
            <a:lvl1pPr>
              <a:defRPr/>
            </a:lvl1pPr>
          </a:lstStyle>
          <a:p>
            <a:pPr>
              <a:defRPr/>
            </a:pPr>
            <a:r>
              <a:rPr lang="pl-PL" smtClean="0"/>
              <a:t>Zbigniew Szadkowski</a:t>
            </a:r>
            <a:endParaRPr lang="en-US"/>
          </a:p>
        </p:txBody>
      </p:sp>
      <p:sp>
        <p:nvSpPr>
          <p:cNvPr id="8" name="Symbol zastępczy stopki 4"/>
          <p:cNvSpPr>
            <a:spLocks noGrp="1"/>
          </p:cNvSpPr>
          <p:nvPr>
            <p:ph type="ftr" sz="quarter" idx="11"/>
          </p:nvPr>
        </p:nvSpPr>
        <p:spPr/>
        <p:txBody>
          <a:bodyPr/>
          <a:lstStyle>
            <a:lvl1pPr>
              <a:defRPr/>
            </a:lvl1pPr>
          </a:lstStyle>
          <a:p>
            <a:pPr>
              <a:defRPr/>
            </a:pPr>
            <a:r>
              <a:rPr lang="en-US" smtClean="0"/>
              <a:t>IEEE Real Time Conference, Padova, June 2016</a:t>
            </a:r>
            <a:endParaRPr lang="en-US"/>
          </a:p>
        </p:txBody>
      </p:sp>
      <p:sp>
        <p:nvSpPr>
          <p:cNvPr id="9" name="Symbol zastępczy numeru slajdu 5"/>
          <p:cNvSpPr>
            <a:spLocks noGrp="1"/>
          </p:cNvSpPr>
          <p:nvPr>
            <p:ph type="sldNum" sz="quarter" idx="12"/>
          </p:nvPr>
        </p:nvSpPr>
        <p:spPr/>
        <p:txBody>
          <a:bodyPr/>
          <a:lstStyle>
            <a:lvl1pPr>
              <a:defRPr/>
            </a:lvl1pPr>
          </a:lstStyle>
          <a:p>
            <a:pPr>
              <a:defRPr/>
            </a:pPr>
            <a:fld id="{08678B2E-C2E8-4652-9620-9DC9E7BE2514}" type="slidenum">
              <a:rPr lang="en-US"/>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ylko tytuł">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smtClean="0"/>
              <a:t>Kliknij, aby edytować styl</a:t>
            </a:r>
            <a:endParaRPr lang="en-US"/>
          </a:p>
        </p:txBody>
      </p:sp>
      <p:sp>
        <p:nvSpPr>
          <p:cNvPr id="3" name="Symbol zastępczy daty 3"/>
          <p:cNvSpPr>
            <a:spLocks noGrp="1"/>
          </p:cNvSpPr>
          <p:nvPr>
            <p:ph type="dt" sz="half" idx="10"/>
          </p:nvPr>
        </p:nvSpPr>
        <p:spPr/>
        <p:txBody>
          <a:bodyPr/>
          <a:lstStyle>
            <a:lvl1pPr>
              <a:defRPr/>
            </a:lvl1pPr>
          </a:lstStyle>
          <a:p>
            <a:pPr>
              <a:defRPr/>
            </a:pPr>
            <a:r>
              <a:rPr lang="pl-PL" smtClean="0"/>
              <a:t>Zbigniew Szadkowski</a:t>
            </a:r>
            <a:endParaRPr lang="en-US"/>
          </a:p>
        </p:txBody>
      </p:sp>
      <p:sp>
        <p:nvSpPr>
          <p:cNvPr id="4" name="Symbol zastępczy stopki 4"/>
          <p:cNvSpPr>
            <a:spLocks noGrp="1"/>
          </p:cNvSpPr>
          <p:nvPr>
            <p:ph type="ftr" sz="quarter" idx="11"/>
          </p:nvPr>
        </p:nvSpPr>
        <p:spPr/>
        <p:txBody>
          <a:bodyPr/>
          <a:lstStyle>
            <a:lvl1pPr>
              <a:defRPr/>
            </a:lvl1pPr>
          </a:lstStyle>
          <a:p>
            <a:pPr>
              <a:defRPr/>
            </a:pPr>
            <a:r>
              <a:rPr lang="en-US" smtClean="0"/>
              <a:t>IEEE Real Time Conference, Padova, June 2016</a:t>
            </a:r>
            <a:endParaRPr lang="en-US"/>
          </a:p>
        </p:txBody>
      </p:sp>
      <p:sp>
        <p:nvSpPr>
          <p:cNvPr id="5" name="Symbol zastępczy numeru slajdu 5"/>
          <p:cNvSpPr>
            <a:spLocks noGrp="1"/>
          </p:cNvSpPr>
          <p:nvPr>
            <p:ph type="sldNum" sz="quarter" idx="12"/>
          </p:nvPr>
        </p:nvSpPr>
        <p:spPr/>
        <p:txBody>
          <a:bodyPr/>
          <a:lstStyle>
            <a:lvl1pPr>
              <a:defRPr/>
            </a:lvl1pPr>
          </a:lstStyle>
          <a:p>
            <a:pPr>
              <a:defRPr/>
            </a:pPr>
            <a:fld id="{180483E0-F94A-4E0D-8ECB-CD181C951DB9}" type="slidenum">
              <a:rPr lang="en-US"/>
              <a:pPr>
                <a:defRPr/>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usty">
    <p:spTree>
      <p:nvGrpSpPr>
        <p:cNvPr id="1" name=""/>
        <p:cNvGrpSpPr/>
        <p:nvPr/>
      </p:nvGrpSpPr>
      <p:grpSpPr>
        <a:xfrm>
          <a:off x="0" y="0"/>
          <a:ext cx="0" cy="0"/>
          <a:chOff x="0" y="0"/>
          <a:chExt cx="0" cy="0"/>
        </a:xfrm>
      </p:grpSpPr>
      <p:sp>
        <p:nvSpPr>
          <p:cNvPr id="2" name="Symbol zastępczy daty 3"/>
          <p:cNvSpPr>
            <a:spLocks noGrp="1"/>
          </p:cNvSpPr>
          <p:nvPr>
            <p:ph type="dt" sz="half" idx="10"/>
          </p:nvPr>
        </p:nvSpPr>
        <p:spPr/>
        <p:txBody>
          <a:bodyPr/>
          <a:lstStyle>
            <a:lvl1pPr>
              <a:defRPr/>
            </a:lvl1pPr>
          </a:lstStyle>
          <a:p>
            <a:pPr>
              <a:defRPr/>
            </a:pPr>
            <a:r>
              <a:rPr lang="pl-PL" smtClean="0"/>
              <a:t>Zbigniew Szadkowski</a:t>
            </a:r>
            <a:endParaRPr lang="en-US"/>
          </a:p>
        </p:txBody>
      </p:sp>
      <p:sp>
        <p:nvSpPr>
          <p:cNvPr id="3" name="Symbol zastępczy stopki 4"/>
          <p:cNvSpPr>
            <a:spLocks noGrp="1"/>
          </p:cNvSpPr>
          <p:nvPr>
            <p:ph type="ftr" sz="quarter" idx="11"/>
          </p:nvPr>
        </p:nvSpPr>
        <p:spPr/>
        <p:txBody>
          <a:bodyPr/>
          <a:lstStyle>
            <a:lvl1pPr>
              <a:defRPr/>
            </a:lvl1pPr>
          </a:lstStyle>
          <a:p>
            <a:pPr>
              <a:defRPr/>
            </a:pPr>
            <a:r>
              <a:rPr lang="en-US" smtClean="0"/>
              <a:t>IEEE Real Time Conference, Padova, June 2016</a:t>
            </a:r>
            <a:endParaRPr lang="en-US"/>
          </a:p>
        </p:txBody>
      </p:sp>
      <p:sp>
        <p:nvSpPr>
          <p:cNvPr id="4" name="Symbol zastępczy numeru slajdu 5"/>
          <p:cNvSpPr>
            <a:spLocks noGrp="1"/>
          </p:cNvSpPr>
          <p:nvPr>
            <p:ph type="sldNum" sz="quarter" idx="12"/>
          </p:nvPr>
        </p:nvSpPr>
        <p:spPr/>
        <p:txBody>
          <a:bodyPr/>
          <a:lstStyle>
            <a:lvl1pPr>
              <a:defRPr/>
            </a:lvl1pPr>
          </a:lstStyle>
          <a:p>
            <a:pPr>
              <a:defRPr/>
            </a:pPr>
            <a:fld id="{9F9EAA51-A096-48CC-87E5-04ADC1673227}" type="slidenum">
              <a:rPr lang="en-US"/>
              <a:pPr>
                <a:defRPr/>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Zawartość z podpisem">
    <p:spTree>
      <p:nvGrpSpPr>
        <p:cNvPr id="1" name=""/>
        <p:cNvGrpSpPr/>
        <p:nvPr/>
      </p:nvGrpSpPr>
      <p:grpSpPr>
        <a:xfrm>
          <a:off x="0" y="0"/>
          <a:ext cx="0" cy="0"/>
          <a:chOff x="0" y="0"/>
          <a:chExt cx="0" cy="0"/>
        </a:xfrm>
      </p:grpSpPr>
      <p:sp>
        <p:nvSpPr>
          <p:cNvPr id="2" name="Tytuł 1"/>
          <p:cNvSpPr>
            <a:spLocks noGrp="1"/>
          </p:cNvSpPr>
          <p:nvPr>
            <p:ph type="title"/>
          </p:nvPr>
        </p:nvSpPr>
        <p:spPr>
          <a:xfrm>
            <a:off x="457200" y="273050"/>
            <a:ext cx="3008313" cy="1162050"/>
          </a:xfrm>
        </p:spPr>
        <p:txBody>
          <a:bodyPr anchor="b"/>
          <a:lstStyle>
            <a:lvl1pPr algn="l">
              <a:defRPr sz="2000" b="1"/>
            </a:lvl1pPr>
          </a:lstStyle>
          <a:p>
            <a:r>
              <a:rPr lang="pl-PL" smtClean="0"/>
              <a:t>Kliknij, aby edytować styl</a:t>
            </a:r>
            <a:endParaRPr lang="en-US"/>
          </a:p>
        </p:txBody>
      </p:sp>
      <p:sp>
        <p:nvSpPr>
          <p:cNvPr id="3" name="Symbol zastępczy zawartości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en-US"/>
          </a:p>
        </p:txBody>
      </p:sp>
      <p:sp>
        <p:nvSpPr>
          <p:cNvPr id="4" name="Symbol zastępczy tekstu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l-PL" smtClean="0"/>
              <a:t>Kliknij, aby edytować style wzorca tekstu</a:t>
            </a:r>
          </a:p>
        </p:txBody>
      </p:sp>
      <p:sp>
        <p:nvSpPr>
          <p:cNvPr id="5" name="Symbol zastępczy daty 3"/>
          <p:cNvSpPr>
            <a:spLocks noGrp="1"/>
          </p:cNvSpPr>
          <p:nvPr>
            <p:ph type="dt" sz="half" idx="10"/>
          </p:nvPr>
        </p:nvSpPr>
        <p:spPr/>
        <p:txBody>
          <a:bodyPr/>
          <a:lstStyle>
            <a:lvl1pPr>
              <a:defRPr/>
            </a:lvl1pPr>
          </a:lstStyle>
          <a:p>
            <a:pPr>
              <a:defRPr/>
            </a:pPr>
            <a:r>
              <a:rPr lang="pl-PL" smtClean="0"/>
              <a:t>Zbigniew Szadkowski</a:t>
            </a:r>
            <a:endParaRPr lang="en-US"/>
          </a:p>
        </p:txBody>
      </p:sp>
      <p:sp>
        <p:nvSpPr>
          <p:cNvPr id="6" name="Symbol zastępczy stopki 4"/>
          <p:cNvSpPr>
            <a:spLocks noGrp="1"/>
          </p:cNvSpPr>
          <p:nvPr>
            <p:ph type="ftr" sz="quarter" idx="11"/>
          </p:nvPr>
        </p:nvSpPr>
        <p:spPr/>
        <p:txBody>
          <a:bodyPr/>
          <a:lstStyle>
            <a:lvl1pPr>
              <a:defRPr/>
            </a:lvl1pPr>
          </a:lstStyle>
          <a:p>
            <a:pPr>
              <a:defRPr/>
            </a:pPr>
            <a:r>
              <a:rPr lang="en-US" smtClean="0"/>
              <a:t>IEEE Real Time Conference, Padova, June 2016</a:t>
            </a:r>
            <a:endParaRPr lang="en-US"/>
          </a:p>
        </p:txBody>
      </p:sp>
      <p:sp>
        <p:nvSpPr>
          <p:cNvPr id="7" name="Symbol zastępczy numeru slajdu 5"/>
          <p:cNvSpPr>
            <a:spLocks noGrp="1"/>
          </p:cNvSpPr>
          <p:nvPr>
            <p:ph type="sldNum" sz="quarter" idx="12"/>
          </p:nvPr>
        </p:nvSpPr>
        <p:spPr/>
        <p:txBody>
          <a:bodyPr/>
          <a:lstStyle>
            <a:lvl1pPr>
              <a:defRPr/>
            </a:lvl1pPr>
          </a:lstStyle>
          <a:p>
            <a:pPr>
              <a:defRPr/>
            </a:pPr>
            <a:fld id="{FE45E257-4764-410D-ACD0-6FF4812F9C95}" type="slidenum">
              <a:rPr lang="en-US"/>
              <a:pPr>
                <a:defRPr/>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az z podpisem">
    <p:spTree>
      <p:nvGrpSpPr>
        <p:cNvPr id="1" name=""/>
        <p:cNvGrpSpPr/>
        <p:nvPr/>
      </p:nvGrpSpPr>
      <p:grpSpPr>
        <a:xfrm>
          <a:off x="0" y="0"/>
          <a:ext cx="0" cy="0"/>
          <a:chOff x="0" y="0"/>
          <a:chExt cx="0" cy="0"/>
        </a:xfrm>
      </p:grpSpPr>
      <p:sp>
        <p:nvSpPr>
          <p:cNvPr id="2" name="Tytuł 1"/>
          <p:cNvSpPr>
            <a:spLocks noGrp="1"/>
          </p:cNvSpPr>
          <p:nvPr>
            <p:ph type="title"/>
          </p:nvPr>
        </p:nvSpPr>
        <p:spPr>
          <a:xfrm>
            <a:off x="1792288" y="4800600"/>
            <a:ext cx="5486400" cy="566738"/>
          </a:xfrm>
        </p:spPr>
        <p:txBody>
          <a:bodyPr anchor="b"/>
          <a:lstStyle>
            <a:lvl1pPr algn="l">
              <a:defRPr sz="2000" b="1"/>
            </a:lvl1pPr>
          </a:lstStyle>
          <a:p>
            <a:r>
              <a:rPr lang="pl-PL" smtClean="0"/>
              <a:t>Kliknij, aby edytować styl</a:t>
            </a:r>
            <a:endParaRPr lang="en-US"/>
          </a:p>
        </p:txBody>
      </p:sp>
      <p:sp>
        <p:nvSpPr>
          <p:cNvPr id="3" name="Symbol zastępczy obrazu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pl-PL" noProof="0" dirty="0" smtClean="0"/>
              <a:t>Kliknij ikonę, aby dodać obraz</a:t>
            </a:r>
            <a:endParaRPr lang="en-US" noProof="0" dirty="0" smtClean="0"/>
          </a:p>
        </p:txBody>
      </p:sp>
      <p:sp>
        <p:nvSpPr>
          <p:cNvPr id="4" name="Symbol zastępczy tekstu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l-PL" smtClean="0"/>
              <a:t>Kliknij, aby edytować style wzorca tekstu</a:t>
            </a:r>
          </a:p>
        </p:txBody>
      </p:sp>
      <p:sp>
        <p:nvSpPr>
          <p:cNvPr id="5" name="Symbol zastępczy daty 3"/>
          <p:cNvSpPr>
            <a:spLocks noGrp="1"/>
          </p:cNvSpPr>
          <p:nvPr>
            <p:ph type="dt" sz="half" idx="10"/>
          </p:nvPr>
        </p:nvSpPr>
        <p:spPr/>
        <p:txBody>
          <a:bodyPr/>
          <a:lstStyle>
            <a:lvl1pPr>
              <a:defRPr/>
            </a:lvl1pPr>
          </a:lstStyle>
          <a:p>
            <a:pPr>
              <a:defRPr/>
            </a:pPr>
            <a:r>
              <a:rPr lang="pl-PL" smtClean="0"/>
              <a:t>Zbigniew Szadkowski</a:t>
            </a:r>
            <a:endParaRPr lang="en-US"/>
          </a:p>
        </p:txBody>
      </p:sp>
      <p:sp>
        <p:nvSpPr>
          <p:cNvPr id="6" name="Symbol zastępczy stopki 4"/>
          <p:cNvSpPr>
            <a:spLocks noGrp="1"/>
          </p:cNvSpPr>
          <p:nvPr>
            <p:ph type="ftr" sz="quarter" idx="11"/>
          </p:nvPr>
        </p:nvSpPr>
        <p:spPr/>
        <p:txBody>
          <a:bodyPr/>
          <a:lstStyle>
            <a:lvl1pPr>
              <a:defRPr/>
            </a:lvl1pPr>
          </a:lstStyle>
          <a:p>
            <a:pPr>
              <a:defRPr/>
            </a:pPr>
            <a:r>
              <a:rPr lang="en-US" smtClean="0"/>
              <a:t>IEEE Real Time Conference, Padova, June 2016</a:t>
            </a:r>
            <a:endParaRPr lang="en-US"/>
          </a:p>
        </p:txBody>
      </p:sp>
      <p:sp>
        <p:nvSpPr>
          <p:cNvPr id="7" name="Symbol zastępczy numeru slajdu 5"/>
          <p:cNvSpPr>
            <a:spLocks noGrp="1"/>
          </p:cNvSpPr>
          <p:nvPr>
            <p:ph type="sldNum" sz="quarter" idx="12"/>
          </p:nvPr>
        </p:nvSpPr>
        <p:spPr/>
        <p:txBody>
          <a:bodyPr/>
          <a:lstStyle>
            <a:lvl1pPr>
              <a:defRPr/>
            </a:lvl1pPr>
          </a:lstStyle>
          <a:p>
            <a:pPr>
              <a:defRPr/>
            </a:pPr>
            <a:fld id="{2BB4A71E-4D75-4DA8-A879-55B8A193C6D1}" type="slidenum">
              <a:rPr lang="en-US"/>
              <a:pPr>
                <a:defRPr/>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Symbol zastępczy tytułu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pl-PL" smtClean="0"/>
              <a:t>Kliknij, aby edytować styl</a:t>
            </a:r>
            <a:endParaRPr lang="en-US" smtClean="0"/>
          </a:p>
        </p:txBody>
      </p:sp>
      <p:sp>
        <p:nvSpPr>
          <p:cNvPr id="1027" name="Symbol zastępczy tekstu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en-US" smtClean="0"/>
          </a:p>
        </p:txBody>
      </p:sp>
      <p:sp>
        <p:nvSpPr>
          <p:cNvPr id="4" name="Symbol zastępczy daty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l">
              <a:defRPr sz="1200" smtClean="0">
                <a:solidFill>
                  <a:srgbClr val="898989"/>
                </a:solidFill>
                <a:latin typeface="Calibri" pitchFamily="34" charset="0"/>
              </a:defRPr>
            </a:lvl1pPr>
          </a:lstStyle>
          <a:p>
            <a:pPr>
              <a:defRPr/>
            </a:pPr>
            <a:r>
              <a:rPr lang="pl-PL" smtClean="0"/>
              <a:t>Zbigniew Szadkowski</a:t>
            </a:r>
            <a:endParaRPr lang="en-US"/>
          </a:p>
        </p:txBody>
      </p:sp>
      <p:sp>
        <p:nvSpPr>
          <p:cNvPr id="5" name="Symbol zastępczy stopki 4"/>
          <p:cNvSpPr>
            <a:spLocks noGrp="1"/>
          </p:cNvSpPr>
          <p:nvPr>
            <p:ph type="ftr" sz="quarter" idx="3"/>
          </p:nvPr>
        </p:nvSpPr>
        <p:spPr>
          <a:xfrm>
            <a:off x="3124200" y="6356350"/>
            <a:ext cx="2895600" cy="365125"/>
          </a:xfrm>
          <a:prstGeom prst="rect">
            <a:avLst/>
          </a:prstGeom>
        </p:spPr>
        <p:txBody>
          <a:bodyPr vert="horz" wrap="square" lIns="91440" tIns="45720" rIns="91440" bIns="45720" numCol="1" anchor="ctr" anchorCtr="0" compatLnSpc="1">
            <a:prstTxWarp prst="textNoShape">
              <a:avLst/>
            </a:prstTxWarp>
          </a:bodyPr>
          <a:lstStyle>
            <a:lvl1pPr algn="ctr">
              <a:defRPr sz="1200" smtClean="0">
                <a:solidFill>
                  <a:srgbClr val="898989"/>
                </a:solidFill>
                <a:latin typeface="Calibri" pitchFamily="34" charset="0"/>
              </a:defRPr>
            </a:lvl1pPr>
          </a:lstStyle>
          <a:p>
            <a:pPr>
              <a:defRPr/>
            </a:pPr>
            <a:r>
              <a:rPr lang="en-US" smtClean="0"/>
              <a:t>IEEE Real Time Conference, Padova, June 2016</a:t>
            </a:r>
            <a:endParaRPr lang="en-US"/>
          </a:p>
        </p:txBody>
      </p:sp>
      <p:sp>
        <p:nvSpPr>
          <p:cNvPr id="6" name="Symbol zastępczy numeru slajdu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defRPr>
            </a:lvl1pPr>
          </a:lstStyle>
          <a:p>
            <a:pPr>
              <a:defRPr/>
            </a:pPr>
            <a:fld id="{A12F95B5-107C-4DBE-B916-20DA9DE62809}"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33.gif"/><Relationship Id="rId2" Type="http://schemas.openxmlformats.org/officeDocument/2006/relationships/image" Target="../media/image32.png"/><Relationship Id="rId1" Type="http://schemas.openxmlformats.org/officeDocument/2006/relationships/slideLayout" Target="../slideLayouts/slideLayout6.xml"/><Relationship Id="rId5" Type="http://schemas.openxmlformats.org/officeDocument/2006/relationships/image" Target="../media/image35.jpeg"/><Relationship Id="rId4" Type="http://schemas.openxmlformats.org/officeDocument/2006/relationships/image" Target="../media/image34.jpeg"/></Relationships>
</file>

<file path=ppt/slides/_rels/slide11.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37.png"/><Relationship Id="rId1" Type="http://schemas.openxmlformats.org/officeDocument/2006/relationships/slideLayout" Target="../slideLayouts/slideLayout6.xml"/><Relationship Id="rId4" Type="http://schemas.openxmlformats.org/officeDocument/2006/relationships/image" Target="../media/image38.jpeg"/></Relationships>
</file>

<file path=ppt/slides/_rels/slide1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39.png"/><Relationship Id="rId1" Type="http://schemas.openxmlformats.org/officeDocument/2006/relationships/slideLayout" Target="../slideLayouts/slideLayout6.xml"/><Relationship Id="rId4" Type="http://schemas.openxmlformats.org/officeDocument/2006/relationships/image" Target="../media/image2.png"/></Relationships>
</file>

<file path=ppt/slides/_rels/slide14.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oleObject" Target="../embeddings/oleObject2.bin"/><Relationship Id="rId7" Type="http://schemas.openxmlformats.org/officeDocument/2006/relationships/image" Target="../media/image41.wmf"/><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oleObject" Target="../embeddings/oleObject3.bin"/><Relationship Id="rId5" Type="http://schemas.openxmlformats.org/officeDocument/2006/relationships/image" Target="../media/image42.jpeg"/><Relationship Id="rId4" Type="http://schemas.openxmlformats.org/officeDocument/2006/relationships/image" Target="../media/image40.wmf"/><Relationship Id="rId9" Type="http://schemas.openxmlformats.org/officeDocument/2006/relationships/image" Target="../media/image5.jpeg"/></Relationships>
</file>

<file path=ppt/slides/_rels/slide15.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45.jpeg"/></Relationships>
</file>

<file path=ppt/slides/_rels/slide17.xml.rels><?xml version="1.0" encoding="UTF-8" standalone="yes"?>
<Relationships xmlns="http://schemas.openxmlformats.org/package/2006/relationships"><Relationship Id="rId3" Type="http://schemas.openxmlformats.org/officeDocument/2006/relationships/image" Target="../media/image47.jpeg"/><Relationship Id="rId2" Type="http://schemas.openxmlformats.org/officeDocument/2006/relationships/image" Target="../media/image46.jpeg"/><Relationship Id="rId1" Type="http://schemas.openxmlformats.org/officeDocument/2006/relationships/slideLayout" Target="../slideLayouts/slideLayout6.xml"/><Relationship Id="rId6" Type="http://schemas.openxmlformats.org/officeDocument/2006/relationships/image" Target="../media/image5.jpeg"/><Relationship Id="rId5" Type="http://schemas.openxmlformats.org/officeDocument/2006/relationships/image" Target="../media/image2.png"/><Relationship Id="rId4" Type="http://schemas.openxmlformats.org/officeDocument/2006/relationships/image" Target="../media/image48.jpeg"/></Relationships>
</file>

<file path=ppt/slides/_rels/slide18.xml.rels><?xml version="1.0" encoding="UTF-8" standalone="yes"?>
<Relationships xmlns="http://schemas.openxmlformats.org/package/2006/relationships"><Relationship Id="rId2" Type="http://schemas.openxmlformats.org/officeDocument/2006/relationships/image" Target="../media/image49.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image" Target="../media/image52.png"/><Relationship Id="rId5" Type="http://schemas.openxmlformats.org/officeDocument/2006/relationships/image" Target="../media/image51.jpeg"/><Relationship Id="rId4" Type="http://schemas.openxmlformats.org/officeDocument/2006/relationships/image" Target="../media/image50.jpeg"/></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6.xml"/><Relationship Id="rId4" Type="http://schemas.openxmlformats.org/officeDocument/2006/relationships/image" Target="../media/image2.png"/></Relationships>
</file>

<file path=ppt/slides/_rels/slide2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2.png"/><Relationship Id="rId1" Type="http://schemas.openxmlformats.org/officeDocument/2006/relationships/slideLayout" Target="../slideLayouts/slideLayout2.xml"/><Relationship Id="rId5" Type="http://schemas.openxmlformats.org/officeDocument/2006/relationships/image" Target="../media/image54.png"/><Relationship Id="rId4" Type="http://schemas.openxmlformats.org/officeDocument/2006/relationships/image" Target="../media/image53.png"/></Relationships>
</file>

<file path=ppt/slides/_rels/slide2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2.png"/><Relationship Id="rId1" Type="http://schemas.openxmlformats.org/officeDocument/2006/relationships/slideLayout" Target="../slideLayouts/slideLayout2.xml"/><Relationship Id="rId5" Type="http://schemas.openxmlformats.org/officeDocument/2006/relationships/image" Target="../media/image56.png"/><Relationship Id="rId4" Type="http://schemas.openxmlformats.org/officeDocument/2006/relationships/image" Target="../media/image55.png"/></Relationships>
</file>

<file path=ppt/slides/_rels/slide2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image" Target="../media/image59.png"/><Relationship Id="rId5" Type="http://schemas.openxmlformats.org/officeDocument/2006/relationships/image" Target="../media/image58.png"/><Relationship Id="rId4" Type="http://schemas.openxmlformats.org/officeDocument/2006/relationships/image" Target="../media/image57.png"/></Relationships>
</file>

<file path=ppt/slides/_rels/slide2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60.jpeg"/></Relationships>
</file>

<file path=ppt/slides/_rels/slide2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61.png"/></Relationships>
</file>

<file path=ppt/slides/_rels/slide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jpeg"/><Relationship Id="rId1" Type="http://schemas.openxmlformats.org/officeDocument/2006/relationships/slideLayout" Target="../slideLayouts/slideLayout2.xml"/><Relationship Id="rId4" Type="http://schemas.openxmlformats.org/officeDocument/2006/relationships/image" Target="../media/image62.jpeg"/></Relationships>
</file>

<file path=ppt/slides/_rels/slide26.xml.rels><?xml version="1.0" encoding="UTF-8" standalone="yes"?>
<Relationships xmlns="http://schemas.openxmlformats.org/package/2006/relationships"><Relationship Id="rId3" Type="http://schemas.openxmlformats.org/officeDocument/2006/relationships/image" Target="../media/image5.jpeg"/><Relationship Id="rId7" Type="http://schemas.openxmlformats.org/officeDocument/2006/relationships/image" Target="../media/image66.jpeg"/><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image" Target="../media/image65.jpeg"/><Relationship Id="rId5" Type="http://schemas.openxmlformats.org/officeDocument/2006/relationships/image" Target="../media/image64.jpeg"/><Relationship Id="rId4" Type="http://schemas.openxmlformats.org/officeDocument/2006/relationships/image" Target="../media/image63.png"/></Relationships>
</file>

<file path=ppt/slides/_rels/slide27.xml.rels><?xml version="1.0" encoding="UTF-8" standalone="yes"?>
<Relationships xmlns="http://schemas.openxmlformats.org/package/2006/relationships"><Relationship Id="rId3" Type="http://schemas.openxmlformats.org/officeDocument/2006/relationships/image" Target="../media/image5.jpeg"/><Relationship Id="rId7" Type="http://schemas.openxmlformats.org/officeDocument/2006/relationships/image" Target="../media/image70.jpeg"/><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image" Target="../media/image69.jpeg"/><Relationship Id="rId5" Type="http://schemas.openxmlformats.org/officeDocument/2006/relationships/image" Target="../media/image68.jpeg"/><Relationship Id="rId4" Type="http://schemas.openxmlformats.org/officeDocument/2006/relationships/image" Target="../media/image67.jpeg"/></Relationships>
</file>

<file path=ppt/slides/_rels/slide28.xml.rels><?xml version="1.0" encoding="UTF-8" standalone="yes"?>
<Relationships xmlns="http://schemas.openxmlformats.org/package/2006/relationships"><Relationship Id="rId3" Type="http://schemas.openxmlformats.org/officeDocument/2006/relationships/image" Target="../media/image5.jpeg"/><Relationship Id="rId7" Type="http://schemas.openxmlformats.org/officeDocument/2006/relationships/image" Target="../media/image74.jpeg"/><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image" Target="../media/image73.jpeg"/><Relationship Id="rId5" Type="http://schemas.openxmlformats.org/officeDocument/2006/relationships/image" Target="../media/image72.jpeg"/><Relationship Id="rId4" Type="http://schemas.openxmlformats.org/officeDocument/2006/relationships/image" Target="../media/image71.jpeg"/></Relationships>
</file>

<file path=ppt/slides/_rels/slide29.xml.rels><?xml version="1.0" encoding="UTF-8" standalone="yes"?>
<Relationships xmlns="http://schemas.openxmlformats.org/package/2006/relationships"><Relationship Id="rId3" Type="http://schemas.openxmlformats.org/officeDocument/2006/relationships/image" Target="../media/image5.jpeg"/><Relationship Id="rId7" Type="http://schemas.openxmlformats.org/officeDocument/2006/relationships/image" Target="../media/image78.jpeg"/><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image" Target="../media/image77.jpeg"/><Relationship Id="rId5" Type="http://schemas.openxmlformats.org/officeDocument/2006/relationships/image" Target="../media/image76.jpeg"/><Relationship Id="rId4" Type="http://schemas.openxmlformats.org/officeDocument/2006/relationships/image" Target="../media/image75.jpeg"/></Relationships>
</file>

<file path=ppt/slides/_rels/slide3.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image" Target="../media/image7.jpeg"/><Relationship Id="rId7" Type="http://schemas.openxmlformats.org/officeDocument/2006/relationships/image" Target="../media/image5.jpeg"/><Relationship Id="rId2" Type="http://schemas.openxmlformats.org/officeDocument/2006/relationships/slideLayout" Target="../slideLayouts/slideLayout6.xml"/><Relationship Id="rId1" Type="http://schemas.openxmlformats.org/officeDocument/2006/relationships/vmlDrawing" Target="../drawings/vmlDrawing1.vml"/><Relationship Id="rId6" Type="http://schemas.openxmlformats.org/officeDocument/2006/relationships/image" Target="../media/image6.wmf"/><Relationship Id="rId5" Type="http://schemas.openxmlformats.org/officeDocument/2006/relationships/oleObject" Target="../embeddings/oleObject1.bin"/><Relationship Id="rId4" Type="http://schemas.openxmlformats.org/officeDocument/2006/relationships/image" Target="../media/image8.png"/></Relationships>
</file>

<file path=ppt/slides/_rels/slide30.xml.rels><?xml version="1.0" encoding="UTF-8" standalone="yes"?>
<Relationships xmlns="http://schemas.openxmlformats.org/package/2006/relationships"><Relationship Id="rId3" Type="http://schemas.openxmlformats.org/officeDocument/2006/relationships/image" Target="../media/image5.jpeg"/><Relationship Id="rId7" Type="http://schemas.openxmlformats.org/officeDocument/2006/relationships/image" Target="../media/image82.jpeg"/><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image" Target="../media/image81.jpeg"/><Relationship Id="rId5" Type="http://schemas.openxmlformats.org/officeDocument/2006/relationships/image" Target="../media/image80.jpeg"/><Relationship Id="rId4" Type="http://schemas.openxmlformats.org/officeDocument/2006/relationships/image" Target="../media/image79.jpeg"/></Relationships>
</file>

<file path=ppt/slides/_rels/slide3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image" Target="../media/image85.png"/><Relationship Id="rId5" Type="http://schemas.openxmlformats.org/officeDocument/2006/relationships/image" Target="../media/image84.png"/><Relationship Id="rId4" Type="http://schemas.openxmlformats.org/officeDocument/2006/relationships/image" Target="../media/image83.png"/></Relationships>
</file>

<file path=ppt/slides/_rels/slide32.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89.jpeg"/><Relationship Id="rId2" Type="http://schemas.openxmlformats.org/officeDocument/2006/relationships/image" Target="../media/image5.jpeg"/><Relationship Id="rId1" Type="http://schemas.openxmlformats.org/officeDocument/2006/relationships/slideLayout" Target="../slideLayouts/slideLayout2.xml"/><Relationship Id="rId6" Type="http://schemas.openxmlformats.org/officeDocument/2006/relationships/image" Target="../media/image88.jpeg"/><Relationship Id="rId5" Type="http://schemas.openxmlformats.org/officeDocument/2006/relationships/image" Target="../media/image87.jpeg"/><Relationship Id="rId4" Type="http://schemas.openxmlformats.org/officeDocument/2006/relationships/image" Target="../media/image86.png"/></Relationships>
</file>

<file path=ppt/slides/_rels/slide33.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93.png"/><Relationship Id="rId2" Type="http://schemas.openxmlformats.org/officeDocument/2006/relationships/image" Target="../media/image5.jpeg"/><Relationship Id="rId1" Type="http://schemas.openxmlformats.org/officeDocument/2006/relationships/slideLayout" Target="../slideLayouts/slideLayout2.xml"/><Relationship Id="rId6" Type="http://schemas.openxmlformats.org/officeDocument/2006/relationships/image" Target="../media/image92.png"/><Relationship Id="rId5" Type="http://schemas.openxmlformats.org/officeDocument/2006/relationships/image" Target="../media/image91.png"/><Relationship Id="rId4" Type="http://schemas.openxmlformats.org/officeDocument/2006/relationships/image" Target="../media/image90.png"/></Relationships>
</file>

<file path=ppt/slides/_rels/slide34.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97.png"/><Relationship Id="rId2" Type="http://schemas.openxmlformats.org/officeDocument/2006/relationships/image" Target="../media/image5.jpeg"/><Relationship Id="rId1" Type="http://schemas.openxmlformats.org/officeDocument/2006/relationships/slideLayout" Target="../slideLayouts/slideLayout2.xml"/><Relationship Id="rId6" Type="http://schemas.openxmlformats.org/officeDocument/2006/relationships/image" Target="../media/image96.png"/><Relationship Id="rId5" Type="http://schemas.openxmlformats.org/officeDocument/2006/relationships/image" Target="../media/image95.png"/><Relationship Id="rId4" Type="http://schemas.openxmlformats.org/officeDocument/2006/relationships/image" Target="../media/image94.png"/></Relationships>
</file>

<file path=ppt/slides/_rels/slide35.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101.png"/><Relationship Id="rId2" Type="http://schemas.openxmlformats.org/officeDocument/2006/relationships/image" Target="../media/image5.jpeg"/><Relationship Id="rId1" Type="http://schemas.openxmlformats.org/officeDocument/2006/relationships/slideLayout" Target="../slideLayouts/slideLayout2.xml"/><Relationship Id="rId6" Type="http://schemas.openxmlformats.org/officeDocument/2006/relationships/image" Target="../media/image100.png"/><Relationship Id="rId5" Type="http://schemas.openxmlformats.org/officeDocument/2006/relationships/image" Target="../media/image99.png"/><Relationship Id="rId4" Type="http://schemas.openxmlformats.org/officeDocument/2006/relationships/image" Target="../media/image98.png"/></Relationships>
</file>

<file path=ppt/slides/_rels/slide3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2.png"/><Relationship Id="rId1" Type="http://schemas.openxmlformats.org/officeDocument/2006/relationships/slideLayout" Target="../slideLayouts/slideLayout2.xml"/><Relationship Id="rId5" Type="http://schemas.openxmlformats.org/officeDocument/2006/relationships/image" Target="../media/image103.png"/><Relationship Id="rId4" Type="http://schemas.openxmlformats.org/officeDocument/2006/relationships/image" Target="../media/image102.png"/></Relationships>
</file>

<file path=ppt/slides/_rels/slide3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5.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5.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6.xml"/><Relationship Id="rId4" Type="http://schemas.openxmlformats.org/officeDocument/2006/relationships/image" Target="../media/image5.jpeg"/></Relationships>
</file>

<file path=ppt/slides/_rels/slide7.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image" Target="../media/image13.png"/><Relationship Id="rId7" Type="http://schemas.openxmlformats.org/officeDocument/2006/relationships/image" Target="../media/image17.png"/><Relationship Id="rId2" Type="http://schemas.openxmlformats.org/officeDocument/2006/relationships/image" Target="../media/image12.png"/><Relationship Id="rId1" Type="http://schemas.openxmlformats.org/officeDocument/2006/relationships/slideLayout" Target="../slideLayouts/slideLayout6.xml"/><Relationship Id="rId6" Type="http://schemas.openxmlformats.org/officeDocument/2006/relationships/image" Target="../media/image16.png"/><Relationship Id="rId5" Type="http://schemas.openxmlformats.org/officeDocument/2006/relationships/image" Target="../media/image15.jpeg"/><Relationship Id="rId10" Type="http://schemas.openxmlformats.org/officeDocument/2006/relationships/image" Target="../media/image20.png"/><Relationship Id="rId4" Type="http://schemas.openxmlformats.org/officeDocument/2006/relationships/image" Target="../media/image14.png"/><Relationship Id="rId9" Type="http://schemas.openxmlformats.org/officeDocument/2006/relationships/image" Target="../media/image19.jpeg"/></Relationships>
</file>

<file path=ppt/slides/_rels/slide8.xml.rels><?xml version="1.0" encoding="UTF-8" standalone="yes"?>
<Relationships xmlns="http://schemas.openxmlformats.org/package/2006/relationships"><Relationship Id="rId8" Type="http://schemas.openxmlformats.org/officeDocument/2006/relationships/image" Target="../media/image27.jpeg"/><Relationship Id="rId3" Type="http://schemas.openxmlformats.org/officeDocument/2006/relationships/image" Target="../media/image22.png"/><Relationship Id="rId7" Type="http://schemas.openxmlformats.org/officeDocument/2006/relationships/image" Target="../media/image26.jpeg"/><Relationship Id="rId2" Type="http://schemas.openxmlformats.org/officeDocument/2006/relationships/image" Target="../media/image21.png"/><Relationship Id="rId1" Type="http://schemas.openxmlformats.org/officeDocument/2006/relationships/slideLayout" Target="../slideLayouts/slideLayout6.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23.png"/><Relationship Id="rId9" Type="http://schemas.openxmlformats.org/officeDocument/2006/relationships/image" Target="../media/image28.jpeg"/></Relationships>
</file>

<file path=ppt/slides/_rels/slide9.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2.xml"/><Relationship Id="rId6" Type="http://schemas.openxmlformats.org/officeDocument/2006/relationships/image" Target="../media/image2.png"/><Relationship Id="rId5" Type="http://schemas.openxmlformats.org/officeDocument/2006/relationships/image" Target="../media/image5.jpeg"/><Relationship Id="rId4" Type="http://schemas.openxmlformats.org/officeDocument/2006/relationships/image" Target="../media/image3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ytuł 1"/>
          <p:cNvSpPr>
            <a:spLocks noGrp="1"/>
          </p:cNvSpPr>
          <p:nvPr>
            <p:ph type="ctrTitle"/>
          </p:nvPr>
        </p:nvSpPr>
        <p:spPr>
          <a:xfrm>
            <a:off x="689443" y="2654499"/>
            <a:ext cx="7772400" cy="1581472"/>
          </a:xfrm>
        </p:spPr>
        <p:txBody>
          <a:bodyPr/>
          <a:lstStyle/>
          <a:p>
            <a:r>
              <a:rPr lang="en-US" sz="4800" b="1" dirty="0" smtClean="0">
                <a:solidFill>
                  <a:srgbClr val="0000CC"/>
                </a:solidFill>
                <a:effectLst>
                  <a:outerShdw blurRad="38100" dist="38100" dir="2700000" algn="tl">
                    <a:srgbClr val="000000">
                      <a:alpha val="43137"/>
                    </a:srgbClr>
                  </a:outerShdw>
                </a:effectLst>
              </a:rPr>
              <a:t>Wavelet trigger</a:t>
            </a:r>
            <a:endParaRPr lang="en-US" sz="4800" b="1" dirty="0">
              <a:solidFill>
                <a:srgbClr val="0000CC"/>
              </a:solidFill>
              <a:effectLst>
                <a:outerShdw blurRad="38100" dist="38100" dir="2700000" algn="tl">
                  <a:srgbClr val="000000">
                    <a:alpha val="43137"/>
                  </a:srgbClr>
                </a:outerShdw>
              </a:effectLst>
            </a:endParaRPr>
          </a:p>
        </p:txBody>
      </p:sp>
      <p:sp>
        <p:nvSpPr>
          <p:cNvPr id="2051" name="Podtytuł 2"/>
          <p:cNvSpPr>
            <a:spLocks noGrp="1"/>
          </p:cNvSpPr>
          <p:nvPr>
            <p:ph type="subTitle" idx="1"/>
          </p:nvPr>
        </p:nvSpPr>
        <p:spPr>
          <a:xfrm>
            <a:off x="0" y="4314204"/>
            <a:ext cx="9144000" cy="1707084"/>
          </a:xfrm>
        </p:spPr>
        <p:txBody>
          <a:bodyPr/>
          <a:lstStyle/>
          <a:p>
            <a:pPr eaLnBrk="1" hangingPunct="1"/>
            <a:r>
              <a:rPr lang="en-US" b="1" dirty="0" smtClean="0">
                <a:solidFill>
                  <a:srgbClr val="C00000"/>
                </a:solidFill>
                <a:effectLst>
                  <a:outerShdw blurRad="38100" dist="38100" dir="2700000" algn="tl">
                    <a:srgbClr val="000000">
                      <a:alpha val="43137"/>
                    </a:srgbClr>
                  </a:outerShdw>
                </a:effectLst>
                <a:latin typeface="Times New Roman" pitchFamily="18" charset="0"/>
                <a:cs typeface="Times New Roman" pitchFamily="18" charset="0"/>
              </a:rPr>
              <a:t>Zbigniew </a:t>
            </a:r>
            <a:r>
              <a:rPr lang="en-US" b="1" dirty="0" err="1" smtClean="0">
                <a:solidFill>
                  <a:srgbClr val="C00000"/>
                </a:solidFill>
                <a:effectLst>
                  <a:outerShdw blurRad="38100" dist="38100" dir="2700000" algn="tl">
                    <a:srgbClr val="000000">
                      <a:alpha val="43137"/>
                    </a:srgbClr>
                  </a:outerShdw>
                </a:effectLst>
                <a:latin typeface="Times New Roman" pitchFamily="18" charset="0"/>
                <a:cs typeface="Times New Roman" pitchFamily="18" charset="0"/>
              </a:rPr>
              <a:t>Szadkowski</a:t>
            </a:r>
            <a:r>
              <a:rPr lang="en-US" b="1" dirty="0" smtClean="0">
                <a:solidFill>
                  <a:srgbClr val="C00000"/>
                </a:solidFill>
                <a:effectLst>
                  <a:outerShdw blurRad="38100" dist="38100" dir="2700000" algn="tl">
                    <a:srgbClr val="000000">
                      <a:alpha val="43137"/>
                    </a:srgbClr>
                  </a:outerShdw>
                </a:effectLst>
                <a:latin typeface="Times New Roman" pitchFamily="18" charset="0"/>
                <a:cs typeface="Times New Roman" pitchFamily="18" charset="0"/>
              </a:rPr>
              <a:t> </a:t>
            </a:r>
            <a:endParaRPr lang="pl-PL" b="1" dirty="0" smtClean="0">
              <a:solidFill>
                <a:srgbClr val="C00000"/>
              </a:solidFill>
              <a:effectLst>
                <a:outerShdw blurRad="38100" dist="38100" dir="2700000" algn="tl">
                  <a:srgbClr val="000000">
                    <a:alpha val="43137"/>
                  </a:srgbClr>
                </a:outerShdw>
              </a:effectLst>
              <a:latin typeface="Times New Roman" pitchFamily="18" charset="0"/>
              <a:cs typeface="Times New Roman" pitchFamily="18" charset="0"/>
            </a:endParaRPr>
          </a:p>
          <a:p>
            <a:pPr eaLnBrk="1" hangingPunct="1"/>
            <a:r>
              <a:rPr lang="en-US" sz="2400" b="1" dirty="0" smtClean="0">
                <a:solidFill>
                  <a:srgbClr val="0000CC"/>
                </a:solidFill>
                <a:effectLst>
                  <a:outerShdw blurRad="38100" dist="38100" dir="2700000" algn="tl">
                    <a:srgbClr val="000000">
                      <a:alpha val="43137"/>
                    </a:srgbClr>
                  </a:outerShdw>
                </a:effectLst>
                <a:latin typeface="Times New Roman" pitchFamily="18" charset="0"/>
                <a:cs typeface="Times New Roman" pitchFamily="18" charset="0"/>
              </a:rPr>
              <a:t>University</a:t>
            </a:r>
            <a:r>
              <a:rPr lang="pl-PL" sz="2400" b="1" dirty="0" smtClean="0">
                <a:solidFill>
                  <a:srgbClr val="0000CC"/>
                </a:solidFill>
                <a:effectLst>
                  <a:outerShdw blurRad="38100" dist="38100" dir="2700000" algn="tl">
                    <a:srgbClr val="000000">
                      <a:alpha val="43137"/>
                    </a:srgbClr>
                  </a:outerShdw>
                </a:effectLst>
                <a:latin typeface="Times New Roman" pitchFamily="18" charset="0"/>
                <a:cs typeface="Times New Roman" pitchFamily="18" charset="0"/>
              </a:rPr>
              <a:t> of Łódź</a:t>
            </a:r>
          </a:p>
          <a:p>
            <a:pPr eaLnBrk="1" hangingPunct="1"/>
            <a:r>
              <a:rPr lang="pl-PL" sz="2000" b="1" dirty="0" smtClean="0">
                <a:solidFill>
                  <a:srgbClr val="CC00CC"/>
                </a:solidFill>
                <a:effectLst>
                  <a:outerShdw blurRad="38100" dist="38100" dir="2700000" algn="tl">
                    <a:srgbClr val="000000">
                      <a:alpha val="43137"/>
                    </a:srgbClr>
                  </a:outerShdw>
                </a:effectLst>
                <a:latin typeface="Times New Roman" pitchFamily="18" charset="0"/>
              </a:rPr>
              <a:t>IEEE Real Time Conference</a:t>
            </a:r>
            <a:r>
              <a:rPr lang="en-US" sz="2000" b="1" dirty="0" smtClean="0">
                <a:solidFill>
                  <a:srgbClr val="CC00CC"/>
                </a:solidFill>
                <a:effectLst>
                  <a:outerShdw blurRad="38100" dist="38100" dir="2700000" algn="tl">
                    <a:srgbClr val="000000">
                      <a:alpha val="43137"/>
                    </a:srgbClr>
                  </a:outerShdw>
                </a:effectLst>
                <a:latin typeface="Times New Roman" pitchFamily="18" charset="0"/>
              </a:rPr>
              <a:t>, </a:t>
            </a:r>
            <a:r>
              <a:rPr lang="pl-PL" sz="2000" b="1" dirty="0" err="1" smtClean="0">
                <a:solidFill>
                  <a:srgbClr val="CC00CC"/>
                </a:solidFill>
                <a:effectLst>
                  <a:outerShdw blurRad="38100" dist="38100" dir="2700000" algn="tl">
                    <a:srgbClr val="000000">
                      <a:alpha val="43137"/>
                    </a:srgbClr>
                  </a:outerShdw>
                </a:effectLst>
                <a:latin typeface="Times New Roman" pitchFamily="18" charset="0"/>
              </a:rPr>
              <a:t>Padova</a:t>
            </a:r>
            <a:r>
              <a:rPr lang="en-US" sz="2000" b="1" dirty="0" smtClean="0">
                <a:solidFill>
                  <a:srgbClr val="CC00CC"/>
                </a:solidFill>
                <a:effectLst>
                  <a:outerShdw blurRad="38100" dist="38100" dir="2700000" algn="tl">
                    <a:srgbClr val="000000">
                      <a:alpha val="43137"/>
                    </a:srgbClr>
                  </a:outerShdw>
                </a:effectLst>
                <a:latin typeface="Times New Roman" pitchFamily="18" charset="0"/>
                <a:cs typeface="Times New Roman" pitchFamily="18" charset="0"/>
              </a:rPr>
              <a:t>,</a:t>
            </a:r>
            <a:r>
              <a:rPr lang="pl-PL" sz="2000" b="1" dirty="0" smtClean="0">
                <a:solidFill>
                  <a:srgbClr val="CC00CC"/>
                </a:solidFill>
                <a:effectLst>
                  <a:outerShdw blurRad="38100" dist="38100" dir="2700000" algn="tl">
                    <a:srgbClr val="000000">
                      <a:alpha val="43137"/>
                    </a:srgbClr>
                  </a:outerShdw>
                </a:effectLst>
                <a:latin typeface="Times New Roman" pitchFamily="18" charset="0"/>
                <a:cs typeface="Times New Roman" pitchFamily="18" charset="0"/>
              </a:rPr>
              <a:t> </a:t>
            </a:r>
            <a:r>
              <a:rPr lang="pl-PL" sz="2000" b="1" dirty="0" err="1" smtClean="0">
                <a:solidFill>
                  <a:srgbClr val="CC00CC"/>
                </a:solidFill>
                <a:effectLst>
                  <a:outerShdw blurRad="38100" dist="38100" dir="2700000" algn="tl">
                    <a:srgbClr val="000000">
                      <a:alpha val="43137"/>
                    </a:srgbClr>
                  </a:outerShdw>
                </a:effectLst>
                <a:latin typeface="Times New Roman" pitchFamily="18" charset="0"/>
                <a:cs typeface="Times New Roman" pitchFamily="18" charset="0"/>
              </a:rPr>
              <a:t>Italy</a:t>
            </a:r>
            <a:r>
              <a:rPr lang="pl-PL" sz="2000" b="1" dirty="0" smtClean="0">
                <a:solidFill>
                  <a:srgbClr val="CC00CC"/>
                </a:solidFill>
                <a:effectLst>
                  <a:outerShdw blurRad="38100" dist="38100" dir="2700000" algn="tl">
                    <a:srgbClr val="000000">
                      <a:alpha val="43137"/>
                    </a:srgbClr>
                  </a:outerShdw>
                </a:effectLst>
                <a:latin typeface="Times New Roman" pitchFamily="18" charset="0"/>
                <a:cs typeface="Times New Roman" pitchFamily="18" charset="0"/>
              </a:rPr>
              <a:t>,</a:t>
            </a:r>
            <a:r>
              <a:rPr lang="en-US" sz="2000" b="1" dirty="0" smtClean="0">
                <a:solidFill>
                  <a:srgbClr val="CC00CC"/>
                </a:solidFill>
                <a:effectLst>
                  <a:outerShdw blurRad="38100" dist="38100" dir="2700000" algn="tl">
                    <a:srgbClr val="000000">
                      <a:alpha val="43137"/>
                    </a:srgbClr>
                  </a:outerShdw>
                </a:effectLst>
                <a:latin typeface="Times New Roman" pitchFamily="18" charset="0"/>
                <a:cs typeface="Times New Roman" pitchFamily="18" charset="0"/>
              </a:rPr>
              <a:t> </a:t>
            </a:r>
            <a:r>
              <a:rPr lang="pl-PL" sz="2000" b="1" dirty="0" smtClean="0">
                <a:solidFill>
                  <a:srgbClr val="CC00CC"/>
                </a:solidFill>
                <a:effectLst>
                  <a:outerShdw blurRad="38100" dist="38100" dir="2700000" algn="tl">
                    <a:srgbClr val="000000">
                      <a:alpha val="43137"/>
                    </a:srgbClr>
                  </a:outerShdw>
                </a:effectLst>
                <a:latin typeface="Times New Roman" pitchFamily="18" charset="0"/>
                <a:cs typeface="Times New Roman" pitchFamily="18" charset="0"/>
              </a:rPr>
              <a:t>09</a:t>
            </a:r>
            <a:r>
              <a:rPr lang="en-US" sz="2000" b="1" dirty="0" smtClean="0">
                <a:solidFill>
                  <a:srgbClr val="CC00CC"/>
                </a:solidFill>
                <a:effectLst>
                  <a:outerShdw blurRad="38100" dist="38100" dir="2700000" algn="tl">
                    <a:srgbClr val="000000">
                      <a:alpha val="43137"/>
                    </a:srgbClr>
                  </a:outerShdw>
                </a:effectLst>
                <a:latin typeface="Times New Roman" pitchFamily="18" charset="0"/>
                <a:cs typeface="Times New Roman" pitchFamily="18" charset="0"/>
              </a:rPr>
              <a:t> </a:t>
            </a:r>
            <a:r>
              <a:rPr lang="pl-PL" sz="2000" b="1" dirty="0" err="1" smtClean="0">
                <a:solidFill>
                  <a:srgbClr val="CC00CC"/>
                </a:solidFill>
                <a:effectLst>
                  <a:outerShdw blurRad="38100" dist="38100" dir="2700000" algn="tl">
                    <a:srgbClr val="000000">
                      <a:alpha val="43137"/>
                    </a:srgbClr>
                  </a:outerShdw>
                </a:effectLst>
                <a:latin typeface="Times New Roman" pitchFamily="18" charset="0"/>
                <a:cs typeface="Times New Roman" pitchFamily="18" charset="0"/>
              </a:rPr>
              <a:t>June</a:t>
            </a:r>
            <a:r>
              <a:rPr lang="en-US" sz="2000" b="1" dirty="0" smtClean="0">
                <a:solidFill>
                  <a:srgbClr val="CC00CC"/>
                </a:solidFill>
                <a:effectLst>
                  <a:outerShdw blurRad="38100" dist="38100" dir="2700000" algn="tl">
                    <a:srgbClr val="000000">
                      <a:alpha val="43137"/>
                    </a:srgbClr>
                  </a:outerShdw>
                </a:effectLst>
                <a:latin typeface="Times New Roman" pitchFamily="18" charset="0"/>
                <a:cs typeface="Times New Roman" pitchFamily="18" charset="0"/>
              </a:rPr>
              <a:t> 201</a:t>
            </a:r>
            <a:r>
              <a:rPr lang="pl-PL" sz="2000" b="1" dirty="0">
                <a:solidFill>
                  <a:srgbClr val="CC00CC"/>
                </a:solidFill>
                <a:effectLst>
                  <a:outerShdw blurRad="38100" dist="38100" dir="2700000" algn="tl">
                    <a:srgbClr val="000000">
                      <a:alpha val="43137"/>
                    </a:srgbClr>
                  </a:outerShdw>
                </a:effectLst>
                <a:latin typeface="Times New Roman" pitchFamily="18" charset="0"/>
                <a:cs typeface="Times New Roman" pitchFamily="18" charset="0"/>
              </a:rPr>
              <a:t>6</a:t>
            </a:r>
            <a:endParaRPr lang="en-US" sz="2000" b="1" dirty="0" smtClean="0">
              <a:solidFill>
                <a:srgbClr val="CC00CC"/>
              </a:solidFill>
              <a:effectLst>
                <a:outerShdw blurRad="38100" dist="38100" dir="2700000" algn="tl">
                  <a:srgbClr val="000000">
                    <a:alpha val="43137"/>
                  </a:srgbClr>
                </a:outerShdw>
              </a:effectLst>
              <a:latin typeface="Times New Roman" pitchFamily="18" charset="0"/>
              <a:cs typeface="Times New Roman" pitchFamily="18" charset="0"/>
            </a:endParaRPr>
          </a:p>
        </p:txBody>
      </p:sp>
      <p:pic>
        <p:nvPicPr>
          <p:cNvPr id="2052" name="Picture 5" descr="F:\zs\UL\logo_ul.jpg"/>
          <p:cNvPicPr>
            <a:picLocks noChangeAspect="1" noChangeArrowheads="1"/>
          </p:cNvPicPr>
          <p:nvPr/>
        </p:nvPicPr>
        <p:blipFill>
          <a:blip r:embed="rId3" cstate="print"/>
          <a:srcRect/>
          <a:stretch>
            <a:fillRect/>
          </a:stretch>
        </p:blipFill>
        <p:spPr bwMode="auto">
          <a:xfrm>
            <a:off x="7236296" y="2492896"/>
            <a:ext cx="1752600" cy="1743075"/>
          </a:xfrm>
          <a:prstGeom prst="rect">
            <a:avLst/>
          </a:prstGeom>
          <a:noFill/>
          <a:ln w="9525">
            <a:noFill/>
            <a:miter lim="800000"/>
            <a:headEnd/>
            <a:tailEnd/>
          </a:ln>
        </p:spPr>
      </p:pic>
      <p:pic>
        <p:nvPicPr>
          <p:cNvPr id="6" name="Obraz 5" descr="logo_WFiS.bmp"/>
          <p:cNvPicPr>
            <a:picLocks noChangeAspect="1"/>
          </p:cNvPicPr>
          <p:nvPr/>
        </p:nvPicPr>
        <p:blipFill>
          <a:blip r:embed="rId4" cstate="print"/>
          <a:stretch>
            <a:fillRect/>
          </a:stretch>
        </p:blipFill>
        <p:spPr>
          <a:xfrm>
            <a:off x="323528" y="2348880"/>
            <a:ext cx="1835696" cy="1806557"/>
          </a:xfrm>
          <a:prstGeom prst="rect">
            <a:avLst/>
          </a:prstGeom>
        </p:spPr>
      </p:pic>
      <p:pic>
        <p:nvPicPr>
          <p:cNvPr id="1026" name="Picture 2" descr="20th Real Time Conferenc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643" y="0"/>
            <a:ext cx="9144000" cy="2148841"/>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6" name="Symbol zastępczy daty 2"/>
          <p:cNvSpPr>
            <a:spLocks noGrp="1"/>
          </p:cNvSpPr>
          <p:nvPr>
            <p:ph type="dt" sz="quarter" idx="10"/>
          </p:nvPr>
        </p:nvSpPr>
        <p:spPr bwMode="auto">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defRPr/>
            </a:pPr>
            <a:r>
              <a:rPr lang="pl-PL" smtClean="0"/>
              <a:t>Zbigniew Szadkowski</a:t>
            </a:r>
            <a:endParaRPr lang="en-US" smtClean="0"/>
          </a:p>
        </p:txBody>
      </p:sp>
      <p:sp>
        <p:nvSpPr>
          <p:cNvPr id="3077" name="Symbol zastępczy stopki 3"/>
          <p:cNvSpPr>
            <a:spLocks noGrp="1"/>
          </p:cNvSpPr>
          <p:nvPr>
            <p:ph type="ftr" sz="quarter" idx="11"/>
          </p:nvPr>
        </p:nvSpPr>
        <p:spPr bwMode="auto">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defRPr/>
            </a:pPr>
            <a:r>
              <a:rPr lang="en-US" smtClean="0"/>
              <a:t>IEEE Real Time Conference, Padova, June 2016</a:t>
            </a:r>
            <a:endParaRPr lang="en-US" smtClean="0"/>
          </a:p>
        </p:txBody>
      </p:sp>
      <p:sp>
        <p:nvSpPr>
          <p:cNvPr id="3078" name="Symbol zastępczy numeru slajdu 4"/>
          <p:cNvSpPr>
            <a:spLocks noGrp="1"/>
          </p:cNvSpPr>
          <p:nvPr>
            <p:ph type="sldNum" sz="quarter" idx="12"/>
          </p:nvPr>
        </p:nvSpPr>
        <p:spPr bwMode="auto">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defRPr/>
            </a:pPr>
            <a:fld id="{567DD891-51FD-4F76-9843-9CCCF5496ECA}" type="slidenum">
              <a:rPr lang="en-US" smtClean="0"/>
              <a:pPr fontAlgn="base">
                <a:spcBef>
                  <a:spcPct val="0"/>
                </a:spcBef>
                <a:spcAft>
                  <a:spcPct val="0"/>
                </a:spcAft>
                <a:defRPr/>
              </a:pPr>
              <a:t>10</a:t>
            </a:fld>
            <a:endParaRPr lang="en-US" smtClean="0"/>
          </a:p>
        </p:txBody>
      </p:sp>
      <p:sp>
        <p:nvSpPr>
          <p:cNvPr id="6151" name="Rectangle 2"/>
          <p:cNvSpPr>
            <a:spLocks noGrp="1" noChangeArrowheads="1"/>
          </p:cNvSpPr>
          <p:nvPr>
            <p:ph type="title"/>
          </p:nvPr>
        </p:nvSpPr>
        <p:spPr>
          <a:xfrm>
            <a:off x="539552" y="152400"/>
            <a:ext cx="8091686" cy="1116360"/>
          </a:xfrm>
        </p:spPr>
        <p:txBody>
          <a:bodyPr>
            <a:noAutofit/>
          </a:bodyPr>
          <a:lstStyle/>
          <a:p>
            <a:pPr marL="484632" indent="0" algn="ctr" eaLnBrk="1" fontAlgn="auto" hangingPunct="1">
              <a:spcAft>
                <a:spcPts val="0"/>
              </a:spcAft>
              <a:defRPr/>
            </a:pPr>
            <a:r>
              <a:rPr lang="en-US" sz="3600" b="1" i="1" dirty="0" smtClean="0">
                <a:latin typeface="Times New Roman" pitchFamily="18" charset="0"/>
                <a:cs typeface="Times New Roman" pitchFamily="18" charset="0"/>
              </a:rPr>
              <a:t>3 independent experiments observe </a:t>
            </a:r>
            <a:r>
              <a:rPr lang="pl-PL" sz="3600" b="1" i="1" dirty="0" smtClean="0">
                <a:latin typeface="Times New Roman" pitchFamily="18" charset="0"/>
                <a:cs typeface="Times New Roman" pitchFamily="18" charset="0"/>
              </a:rPr>
              <a:t/>
            </a:r>
            <a:br>
              <a:rPr lang="pl-PL" sz="3600" b="1" i="1" dirty="0" smtClean="0">
                <a:latin typeface="Times New Roman" pitchFamily="18" charset="0"/>
                <a:cs typeface="Times New Roman" pitchFamily="18" charset="0"/>
              </a:rPr>
            </a:br>
            <a:r>
              <a:rPr lang="en-US" sz="3600" b="1" i="1" dirty="0" smtClean="0">
                <a:latin typeface="Times New Roman" pitchFamily="18" charset="0"/>
                <a:cs typeface="Times New Roman" pitchFamily="18" charset="0"/>
              </a:rPr>
              <a:t>Ultra High-Energy Cosmic Rays</a:t>
            </a:r>
          </a:p>
        </p:txBody>
      </p:sp>
      <p:pic>
        <p:nvPicPr>
          <p:cNvPr id="79874" name="Picture 2" descr="[AGASA]"/>
          <p:cNvPicPr>
            <a:picLocks noChangeAspect="1" noChangeArrowheads="1"/>
          </p:cNvPicPr>
          <p:nvPr/>
        </p:nvPicPr>
        <p:blipFill>
          <a:blip r:embed="rId2" cstate="print"/>
          <a:srcRect/>
          <a:stretch>
            <a:fillRect/>
          </a:stretch>
        </p:blipFill>
        <p:spPr bwMode="auto">
          <a:xfrm>
            <a:off x="323528" y="2451322"/>
            <a:ext cx="2543175" cy="3209926"/>
          </a:xfrm>
          <a:prstGeom prst="rect">
            <a:avLst/>
          </a:prstGeom>
          <a:noFill/>
        </p:spPr>
      </p:pic>
      <p:sp>
        <p:nvSpPr>
          <p:cNvPr id="7" name="pole tekstowe 6"/>
          <p:cNvSpPr txBox="1"/>
          <p:nvPr/>
        </p:nvSpPr>
        <p:spPr>
          <a:xfrm>
            <a:off x="1115616" y="1947266"/>
            <a:ext cx="1008112" cy="369332"/>
          </a:xfrm>
          <a:prstGeom prst="rect">
            <a:avLst/>
          </a:prstGeom>
          <a:noFill/>
        </p:spPr>
        <p:txBody>
          <a:bodyPr wrap="square" rtlCol="0">
            <a:spAutoFit/>
          </a:bodyPr>
          <a:lstStyle/>
          <a:p>
            <a:r>
              <a:rPr lang="pl-PL" dirty="0" smtClean="0"/>
              <a:t>AGASA</a:t>
            </a:r>
            <a:endParaRPr lang="en-US" dirty="0"/>
          </a:p>
        </p:txBody>
      </p:sp>
      <p:pic>
        <p:nvPicPr>
          <p:cNvPr id="79876" name="Picture 4" descr="stereo"/>
          <p:cNvPicPr>
            <a:picLocks noChangeAspect="1" noChangeArrowheads="1"/>
          </p:cNvPicPr>
          <p:nvPr/>
        </p:nvPicPr>
        <p:blipFill>
          <a:blip r:embed="rId3" cstate="print"/>
          <a:srcRect/>
          <a:stretch>
            <a:fillRect/>
          </a:stretch>
        </p:blipFill>
        <p:spPr bwMode="auto">
          <a:xfrm>
            <a:off x="3419872" y="2379314"/>
            <a:ext cx="1905000" cy="1266826"/>
          </a:xfrm>
          <a:prstGeom prst="rect">
            <a:avLst/>
          </a:prstGeom>
          <a:noFill/>
        </p:spPr>
      </p:pic>
      <p:pic>
        <p:nvPicPr>
          <p:cNvPr id="79878" name="Picture 6" descr="http://www.cosmic-ray.org/images/reading/fly/fe14.jpg"/>
          <p:cNvPicPr>
            <a:picLocks noChangeAspect="1" noChangeArrowheads="1"/>
          </p:cNvPicPr>
          <p:nvPr/>
        </p:nvPicPr>
        <p:blipFill>
          <a:blip r:embed="rId4" cstate="print"/>
          <a:srcRect/>
          <a:stretch>
            <a:fillRect/>
          </a:stretch>
        </p:blipFill>
        <p:spPr bwMode="auto">
          <a:xfrm>
            <a:off x="2987824" y="3819474"/>
            <a:ext cx="2808312" cy="1816042"/>
          </a:xfrm>
          <a:prstGeom prst="rect">
            <a:avLst/>
          </a:prstGeom>
          <a:noFill/>
        </p:spPr>
      </p:pic>
      <p:sp>
        <p:nvSpPr>
          <p:cNvPr id="10" name="pole tekstowe 9"/>
          <p:cNvSpPr txBox="1"/>
          <p:nvPr/>
        </p:nvSpPr>
        <p:spPr>
          <a:xfrm>
            <a:off x="3707904" y="1875258"/>
            <a:ext cx="1152128" cy="369332"/>
          </a:xfrm>
          <a:prstGeom prst="rect">
            <a:avLst/>
          </a:prstGeom>
          <a:noFill/>
        </p:spPr>
        <p:txBody>
          <a:bodyPr wrap="square" rtlCol="0">
            <a:spAutoFit/>
          </a:bodyPr>
          <a:lstStyle/>
          <a:p>
            <a:r>
              <a:rPr lang="en-US" dirty="0" smtClean="0"/>
              <a:t>Fly’s Eye</a:t>
            </a:r>
            <a:endParaRPr lang="en-US" dirty="0"/>
          </a:p>
        </p:txBody>
      </p:sp>
      <p:pic>
        <p:nvPicPr>
          <p:cNvPr id="79880" name="Picture 8" descr="http://auger.org/images/Auger_cosmic_ray_shower.jpg"/>
          <p:cNvPicPr>
            <a:picLocks noChangeAspect="1" noChangeArrowheads="1"/>
          </p:cNvPicPr>
          <p:nvPr/>
        </p:nvPicPr>
        <p:blipFill>
          <a:blip r:embed="rId5" cstate="print"/>
          <a:srcRect/>
          <a:stretch>
            <a:fillRect/>
          </a:stretch>
        </p:blipFill>
        <p:spPr bwMode="auto">
          <a:xfrm>
            <a:off x="6012160" y="2955378"/>
            <a:ext cx="2857500" cy="2657476"/>
          </a:xfrm>
          <a:prstGeom prst="rect">
            <a:avLst/>
          </a:prstGeom>
          <a:noFill/>
        </p:spPr>
      </p:pic>
      <p:sp>
        <p:nvSpPr>
          <p:cNvPr id="12" name="pole tekstowe 11"/>
          <p:cNvSpPr txBox="1"/>
          <p:nvPr/>
        </p:nvSpPr>
        <p:spPr>
          <a:xfrm>
            <a:off x="6516216" y="1947266"/>
            <a:ext cx="1584176" cy="646331"/>
          </a:xfrm>
          <a:prstGeom prst="rect">
            <a:avLst/>
          </a:prstGeom>
          <a:noFill/>
        </p:spPr>
        <p:txBody>
          <a:bodyPr wrap="square" rtlCol="0">
            <a:spAutoFit/>
          </a:bodyPr>
          <a:lstStyle/>
          <a:p>
            <a:pPr algn="ctr"/>
            <a:r>
              <a:rPr lang="pl-PL" dirty="0" smtClean="0"/>
              <a:t>Pierre </a:t>
            </a:r>
            <a:r>
              <a:rPr lang="pl-PL" dirty="0" err="1" smtClean="0"/>
              <a:t>Auger</a:t>
            </a:r>
            <a:r>
              <a:rPr lang="pl-PL" dirty="0" smtClean="0"/>
              <a:t> </a:t>
            </a:r>
            <a:r>
              <a:rPr lang="pl-PL" dirty="0" err="1" smtClean="0"/>
              <a:t>Observatory</a:t>
            </a:r>
            <a:endParaRPr lang="en-US" dirty="0"/>
          </a:p>
        </p:txBody>
      </p:sp>
    </p:spTree>
    <p:extLst>
      <p:ext uri="{BB962C8B-B14F-4D97-AF65-F5344CB8AC3E}">
        <p14:creationId xmlns:p14="http://schemas.microsoft.com/office/powerpoint/2010/main" val="23928457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strips(downLeft)">
                                      <p:cBhvr>
                                        <p:cTn id="7" dur="500"/>
                                        <p:tgtEl>
                                          <p:spTgt spid="7"/>
                                        </p:tgtEl>
                                      </p:cBhvr>
                                    </p:animEffect>
                                  </p:childTnLst>
                                </p:cTn>
                              </p:par>
                              <p:par>
                                <p:cTn id="8" presetID="18" presetClass="entr" presetSubtype="12" fill="hold" nodeType="withEffect">
                                  <p:stCondLst>
                                    <p:cond delay="0"/>
                                  </p:stCondLst>
                                  <p:childTnLst>
                                    <p:set>
                                      <p:cBhvr>
                                        <p:cTn id="9" dur="1" fill="hold">
                                          <p:stCondLst>
                                            <p:cond delay="0"/>
                                          </p:stCondLst>
                                        </p:cTn>
                                        <p:tgtEl>
                                          <p:spTgt spid="79874"/>
                                        </p:tgtEl>
                                        <p:attrNameLst>
                                          <p:attrName>style.visibility</p:attrName>
                                        </p:attrNameLst>
                                      </p:cBhvr>
                                      <p:to>
                                        <p:strVal val="visible"/>
                                      </p:to>
                                    </p:set>
                                    <p:animEffect transition="in" filter="strips(downLeft)">
                                      <p:cBhvr>
                                        <p:cTn id="10" dur="500"/>
                                        <p:tgtEl>
                                          <p:spTgt spid="79874"/>
                                        </p:tgtEl>
                                      </p:cBhvr>
                                    </p:animEffect>
                                  </p:childTnLst>
                                </p:cTn>
                              </p:par>
                            </p:childTnLst>
                          </p:cTn>
                        </p:par>
                      </p:childTnLst>
                    </p:cTn>
                  </p:par>
                  <p:par>
                    <p:cTn id="11" fill="hold">
                      <p:stCondLst>
                        <p:cond delay="indefinite"/>
                      </p:stCondLst>
                      <p:childTnLst>
                        <p:par>
                          <p:cTn id="12" fill="hold">
                            <p:stCondLst>
                              <p:cond delay="0"/>
                            </p:stCondLst>
                            <p:childTnLst>
                              <p:par>
                                <p:cTn id="13" presetID="55" presetClass="entr" presetSubtype="0" fill="hold" nodeType="clickEffect">
                                  <p:stCondLst>
                                    <p:cond delay="0"/>
                                  </p:stCondLst>
                                  <p:childTnLst>
                                    <p:set>
                                      <p:cBhvr>
                                        <p:cTn id="14" dur="1" fill="hold">
                                          <p:stCondLst>
                                            <p:cond delay="0"/>
                                          </p:stCondLst>
                                        </p:cTn>
                                        <p:tgtEl>
                                          <p:spTgt spid="79876"/>
                                        </p:tgtEl>
                                        <p:attrNameLst>
                                          <p:attrName>style.visibility</p:attrName>
                                        </p:attrNameLst>
                                      </p:cBhvr>
                                      <p:to>
                                        <p:strVal val="visible"/>
                                      </p:to>
                                    </p:set>
                                    <p:anim calcmode="lin" valueType="num">
                                      <p:cBhvr>
                                        <p:cTn id="15" dur="500" fill="hold"/>
                                        <p:tgtEl>
                                          <p:spTgt spid="79876"/>
                                        </p:tgtEl>
                                        <p:attrNameLst>
                                          <p:attrName>ppt_w</p:attrName>
                                        </p:attrNameLst>
                                      </p:cBhvr>
                                      <p:tavLst>
                                        <p:tav tm="0">
                                          <p:val>
                                            <p:strVal val="#ppt_w*0.70"/>
                                          </p:val>
                                        </p:tav>
                                        <p:tav tm="100000">
                                          <p:val>
                                            <p:strVal val="#ppt_w"/>
                                          </p:val>
                                        </p:tav>
                                      </p:tavLst>
                                    </p:anim>
                                    <p:anim calcmode="lin" valueType="num">
                                      <p:cBhvr>
                                        <p:cTn id="16" dur="500" fill="hold"/>
                                        <p:tgtEl>
                                          <p:spTgt spid="79876"/>
                                        </p:tgtEl>
                                        <p:attrNameLst>
                                          <p:attrName>ppt_h</p:attrName>
                                        </p:attrNameLst>
                                      </p:cBhvr>
                                      <p:tavLst>
                                        <p:tav tm="0">
                                          <p:val>
                                            <p:strVal val="#ppt_h"/>
                                          </p:val>
                                        </p:tav>
                                        <p:tav tm="100000">
                                          <p:val>
                                            <p:strVal val="#ppt_h"/>
                                          </p:val>
                                        </p:tav>
                                      </p:tavLst>
                                    </p:anim>
                                    <p:animEffect transition="in" filter="fade">
                                      <p:cBhvr>
                                        <p:cTn id="17" dur="500"/>
                                        <p:tgtEl>
                                          <p:spTgt spid="79876"/>
                                        </p:tgtEl>
                                      </p:cBhvr>
                                    </p:animEffect>
                                  </p:childTnLst>
                                </p:cTn>
                              </p:par>
                              <p:par>
                                <p:cTn id="18" presetID="55" presetClass="entr" presetSubtype="0" fill="hold" grpId="0" nodeType="withEffect">
                                  <p:stCondLst>
                                    <p:cond delay="0"/>
                                  </p:stCondLst>
                                  <p:childTnLst>
                                    <p:set>
                                      <p:cBhvr>
                                        <p:cTn id="19" dur="1" fill="hold">
                                          <p:stCondLst>
                                            <p:cond delay="0"/>
                                          </p:stCondLst>
                                        </p:cTn>
                                        <p:tgtEl>
                                          <p:spTgt spid="10"/>
                                        </p:tgtEl>
                                        <p:attrNameLst>
                                          <p:attrName>style.visibility</p:attrName>
                                        </p:attrNameLst>
                                      </p:cBhvr>
                                      <p:to>
                                        <p:strVal val="visible"/>
                                      </p:to>
                                    </p:set>
                                    <p:anim calcmode="lin" valueType="num">
                                      <p:cBhvr>
                                        <p:cTn id="20" dur="1000" fill="hold"/>
                                        <p:tgtEl>
                                          <p:spTgt spid="10"/>
                                        </p:tgtEl>
                                        <p:attrNameLst>
                                          <p:attrName>ppt_w</p:attrName>
                                        </p:attrNameLst>
                                      </p:cBhvr>
                                      <p:tavLst>
                                        <p:tav tm="0">
                                          <p:val>
                                            <p:strVal val="#ppt_w*0.70"/>
                                          </p:val>
                                        </p:tav>
                                        <p:tav tm="100000">
                                          <p:val>
                                            <p:strVal val="#ppt_w"/>
                                          </p:val>
                                        </p:tav>
                                      </p:tavLst>
                                    </p:anim>
                                    <p:anim calcmode="lin" valueType="num">
                                      <p:cBhvr>
                                        <p:cTn id="21" dur="1000" fill="hold"/>
                                        <p:tgtEl>
                                          <p:spTgt spid="10"/>
                                        </p:tgtEl>
                                        <p:attrNameLst>
                                          <p:attrName>ppt_h</p:attrName>
                                        </p:attrNameLst>
                                      </p:cBhvr>
                                      <p:tavLst>
                                        <p:tav tm="0">
                                          <p:val>
                                            <p:strVal val="#ppt_h"/>
                                          </p:val>
                                        </p:tav>
                                        <p:tav tm="100000">
                                          <p:val>
                                            <p:strVal val="#ppt_h"/>
                                          </p:val>
                                        </p:tav>
                                      </p:tavLst>
                                    </p:anim>
                                    <p:animEffect transition="in" filter="fade">
                                      <p:cBhvr>
                                        <p:cTn id="22" dur="1000"/>
                                        <p:tgtEl>
                                          <p:spTgt spid="10"/>
                                        </p:tgtEl>
                                      </p:cBhvr>
                                    </p:animEffect>
                                  </p:childTnLst>
                                </p:cTn>
                              </p:par>
                              <p:par>
                                <p:cTn id="23" presetID="55" presetClass="entr" presetSubtype="0" fill="hold" nodeType="withEffect">
                                  <p:stCondLst>
                                    <p:cond delay="0"/>
                                  </p:stCondLst>
                                  <p:childTnLst>
                                    <p:set>
                                      <p:cBhvr>
                                        <p:cTn id="24" dur="1" fill="hold">
                                          <p:stCondLst>
                                            <p:cond delay="0"/>
                                          </p:stCondLst>
                                        </p:cTn>
                                        <p:tgtEl>
                                          <p:spTgt spid="79878"/>
                                        </p:tgtEl>
                                        <p:attrNameLst>
                                          <p:attrName>style.visibility</p:attrName>
                                        </p:attrNameLst>
                                      </p:cBhvr>
                                      <p:to>
                                        <p:strVal val="visible"/>
                                      </p:to>
                                    </p:set>
                                    <p:anim calcmode="lin" valueType="num">
                                      <p:cBhvr>
                                        <p:cTn id="25" dur="500" fill="hold"/>
                                        <p:tgtEl>
                                          <p:spTgt spid="79878"/>
                                        </p:tgtEl>
                                        <p:attrNameLst>
                                          <p:attrName>ppt_w</p:attrName>
                                        </p:attrNameLst>
                                      </p:cBhvr>
                                      <p:tavLst>
                                        <p:tav tm="0">
                                          <p:val>
                                            <p:strVal val="#ppt_w*0.70"/>
                                          </p:val>
                                        </p:tav>
                                        <p:tav tm="100000">
                                          <p:val>
                                            <p:strVal val="#ppt_w"/>
                                          </p:val>
                                        </p:tav>
                                      </p:tavLst>
                                    </p:anim>
                                    <p:anim calcmode="lin" valueType="num">
                                      <p:cBhvr>
                                        <p:cTn id="26" dur="500" fill="hold"/>
                                        <p:tgtEl>
                                          <p:spTgt spid="79878"/>
                                        </p:tgtEl>
                                        <p:attrNameLst>
                                          <p:attrName>ppt_h</p:attrName>
                                        </p:attrNameLst>
                                      </p:cBhvr>
                                      <p:tavLst>
                                        <p:tav tm="0">
                                          <p:val>
                                            <p:strVal val="#ppt_h"/>
                                          </p:val>
                                        </p:tav>
                                        <p:tav tm="100000">
                                          <p:val>
                                            <p:strVal val="#ppt_h"/>
                                          </p:val>
                                        </p:tav>
                                      </p:tavLst>
                                    </p:anim>
                                    <p:animEffect transition="in" filter="fade">
                                      <p:cBhvr>
                                        <p:cTn id="27" dur="500"/>
                                        <p:tgtEl>
                                          <p:spTgt spid="79878"/>
                                        </p:tgtEl>
                                      </p:cBhvr>
                                    </p:animEffect>
                                  </p:childTnLst>
                                </p:cTn>
                              </p:par>
                            </p:childTnLst>
                          </p:cTn>
                        </p:par>
                      </p:childTnLst>
                    </p:cTn>
                  </p:par>
                  <p:par>
                    <p:cTn id="28" fill="hold">
                      <p:stCondLst>
                        <p:cond delay="indefinite"/>
                      </p:stCondLst>
                      <p:childTnLst>
                        <p:par>
                          <p:cTn id="29" fill="hold">
                            <p:stCondLst>
                              <p:cond delay="0"/>
                            </p:stCondLst>
                            <p:childTnLst>
                              <p:par>
                                <p:cTn id="30" presetID="5" presetClass="entr" presetSubtype="10" fill="hold" grpId="0" nodeType="clickEffect">
                                  <p:stCondLst>
                                    <p:cond delay="0"/>
                                  </p:stCondLst>
                                  <p:childTnLst>
                                    <p:set>
                                      <p:cBhvr>
                                        <p:cTn id="31" dur="1" fill="hold">
                                          <p:stCondLst>
                                            <p:cond delay="0"/>
                                          </p:stCondLst>
                                        </p:cTn>
                                        <p:tgtEl>
                                          <p:spTgt spid="12"/>
                                        </p:tgtEl>
                                        <p:attrNameLst>
                                          <p:attrName>style.visibility</p:attrName>
                                        </p:attrNameLst>
                                      </p:cBhvr>
                                      <p:to>
                                        <p:strVal val="visible"/>
                                      </p:to>
                                    </p:set>
                                    <p:animEffect transition="in" filter="checkerboard(across)">
                                      <p:cBhvr>
                                        <p:cTn id="32" dur="500"/>
                                        <p:tgtEl>
                                          <p:spTgt spid="12"/>
                                        </p:tgtEl>
                                      </p:cBhvr>
                                    </p:animEffect>
                                  </p:childTnLst>
                                </p:cTn>
                              </p:par>
                              <p:par>
                                <p:cTn id="33" presetID="5" presetClass="entr" presetSubtype="10" fill="hold" nodeType="withEffect">
                                  <p:stCondLst>
                                    <p:cond delay="0"/>
                                  </p:stCondLst>
                                  <p:childTnLst>
                                    <p:set>
                                      <p:cBhvr>
                                        <p:cTn id="34" dur="1" fill="hold">
                                          <p:stCondLst>
                                            <p:cond delay="0"/>
                                          </p:stCondLst>
                                        </p:cTn>
                                        <p:tgtEl>
                                          <p:spTgt spid="79880"/>
                                        </p:tgtEl>
                                        <p:attrNameLst>
                                          <p:attrName>style.visibility</p:attrName>
                                        </p:attrNameLst>
                                      </p:cBhvr>
                                      <p:to>
                                        <p:strVal val="visible"/>
                                      </p:to>
                                    </p:set>
                                    <p:animEffect transition="in" filter="checkerboard(across)">
                                      <p:cBhvr>
                                        <p:cTn id="35" dur="500"/>
                                        <p:tgtEl>
                                          <p:spTgt spid="798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0" grpId="0"/>
      <p:bldP spid="1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6" name="Picture 3"/>
          <p:cNvPicPr>
            <a:picLocks noChangeAspect="1" noChangeArrowheads="1"/>
          </p:cNvPicPr>
          <p:nvPr/>
        </p:nvPicPr>
        <p:blipFill>
          <a:blip r:embed="rId2" cstate="print"/>
          <a:srcRect/>
          <a:stretch>
            <a:fillRect/>
          </a:stretch>
        </p:blipFill>
        <p:spPr bwMode="auto">
          <a:xfrm>
            <a:off x="0" y="0"/>
            <a:ext cx="5486400" cy="6858000"/>
          </a:xfrm>
          <a:prstGeom prst="rect">
            <a:avLst/>
          </a:prstGeom>
          <a:noFill/>
          <a:ln w="9525">
            <a:noFill/>
            <a:miter lim="800000"/>
            <a:headEnd/>
            <a:tailEnd/>
          </a:ln>
        </p:spPr>
      </p:pic>
      <p:sp>
        <p:nvSpPr>
          <p:cNvPr id="16387" name="Symbol zastępczy stopki 3"/>
          <p:cNvSpPr>
            <a:spLocks noGrp="1"/>
          </p:cNvSpPr>
          <p:nvPr>
            <p:ph type="ftr" sz="quarter" idx="11"/>
          </p:nvPr>
        </p:nvSpPr>
        <p:spPr bwMode="auto">
          <a:xfrm>
            <a:off x="0" y="6021288"/>
            <a:ext cx="2339752" cy="365125"/>
          </a:xfrm>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defRPr/>
            </a:pPr>
            <a:r>
              <a:rPr lang="en-US" smtClean="0">
                <a:solidFill>
                  <a:schemeClr val="tx1"/>
                </a:solidFill>
              </a:rPr>
              <a:t>IEEE Real Time Conference, Padova, June 2016</a:t>
            </a:r>
            <a:endParaRPr lang="en-US" dirty="0" smtClean="0">
              <a:solidFill>
                <a:schemeClr val="tx1"/>
              </a:solidFill>
            </a:endParaRPr>
          </a:p>
        </p:txBody>
      </p:sp>
      <p:sp>
        <p:nvSpPr>
          <p:cNvPr id="16389" name="Rectangle 2"/>
          <p:cNvSpPr>
            <a:spLocks noGrp="1" noChangeArrowheads="1"/>
          </p:cNvSpPr>
          <p:nvPr>
            <p:ph type="title"/>
          </p:nvPr>
        </p:nvSpPr>
        <p:spPr>
          <a:xfrm>
            <a:off x="4932040" y="381000"/>
            <a:ext cx="3960440" cy="1143000"/>
          </a:xfrm>
        </p:spPr>
        <p:txBody>
          <a:bodyPr>
            <a:noAutofit/>
          </a:bodyPr>
          <a:lstStyle/>
          <a:p>
            <a:pPr marL="484632" indent="0" eaLnBrk="1" fontAlgn="auto" hangingPunct="1">
              <a:spcAft>
                <a:spcPts val="0"/>
              </a:spcAft>
              <a:defRPr/>
            </a:pPr>
            <a:r>
              <a:rPr lang="de-DE" sz="3600" b="1" i="1" dirty="0" err="1" smtClean="0">
                <a:latin typeface="Times New Roman" pitchFamily="18" charset="0"/>
                <a:cs typeface="Times New Roman" pitchFamily="18" charset="0"/>
              </a:rPr>
              <a:t>Auger</a:t>
            </a:r>
            <a:r>
              <a:rPr lang="de-DE" sz="3600" b="1" i="1" dirty="0" smtClean="0">
                <a:latin typeface="Times New Roman" pitchFamily="18" charset="0"/>
                <a:cs typeface="Times New Roman" pitchFamily="18" charset="0"/>
              </a:rPr>
              <a:t> North </a:t>
            </a:r>
            <a:r>
              <a:rPr lang="de-DE" sz="3600" b="1" i="1" dirty="0" err="1" smtClean="0">
                <a:latin typeface="Times New Roman" pitchFamily="18" charset="0"/>
                <a:cs typeface="Times New Roman" pitchFamily="18" charset="0"/>
              </a:rPr>
              <a:t>and</a:t>
            </a:r>
            <a:r>
              <a:rPr lang="de-DE" sz="3600" b="1" i="1" dirty="0" smtClean="0">
                <a:latin typeface="Times New Roman" pitchFamily="18" charset="0"/>
                <a:cs typeface="Times New Roman" pitchFamily="18" charset="0"/>
              </a:rPr>
              <a:t> </a:t>
            </a:r>
            <a:r>
              <a:rPr lang="pl-PL" sz="3600" b="1" i="1" dirty="0" err="1" smtClean="0">
                <a:latin typeface="Times New Roman" pitchFamily="18" charset="0"/>
                <a:cs typeface="Times New Roman" pitchFamily="18" charset="0"/>
              </a:rPr>
              <a:t>Auger</a:t>
            </a:r>
            <a:r>
              <a:rPr lang="pl-PL" sz="3600" b="1" i="1" dirty="0" smtClean="0">
                <a:latin typeface="Times New Roman" pitchFamily="18" charset="0"/>
                <a:cs typeface="Times New Roman" pitchFamily="18" charset="0"/>
              </a:rPr>
              <a:t> </a:t>
            </a:r>
            <a:r>
              <a:rPr lang="de-DE" sz="3600" b="1" i="1" dirty="0" smtClean="0">
                <a:latin typeface="Times New Roman" pitchFamily="18" charset="0"/>
                <a:cs typeface="Times New Roman" pitchFamily="18" charset="0"/>
              </a:rPr>
              <a:t>South</a:t>
            </a:r>
            <a:endParaRPr lang="en-US" sz="3600" b="1" i="1" dirty="0" smtClean="0">
              <a:latin typeface="Times New Roman" pitchFamily="18" charset="0"/>
              <a:cs typeface="Times New Roman" pitchFamily="18" charset="0"/>
            </a:endParaRPr>
          </a:p>
        </p:txBody>
      </p:sp>
      <p:sp>
        <p:nvSpPr>
          <p:cNvPr id="15368" name="Rectangle 5"/>
          <p:cNvSpPr>
            <a:spLocks noChangeArrowheads="1"/>
          </p:cNvSpPr>
          <p:nvPr/>
        </p:nvSpPr>
        <p:spPr bwMode="auto">
          <a:xfrm>
            <a:off x="5486400" y="1676400"/>
            <a:ext cx="3657600" cy="5029200"/>
          </a:xfrm>
          <a:prstGeom prst="rect">
            <a:avLst/>
          </a:prstGeom>
          <a:noFill/>
          <a:ln w="9525">
            <a:noFill/>
            <a:miter lim="800000"/>
            <a:headEnd/>
            <a:tailEnd/>
          </a:ln>
        </p:spPr>
        <p:txBody>
          <a:bodyPr lIns="92075" tIns="46038" rIns="92075" bIns="46038"/>
          <a:lstStyle/>
          <a:p>
            <a:pPr marL="342900" indent="-342900">
              <a:spcBef>
                <a:spcPct val="20000"/>
              </a:spcBef>
              <a:buFontTx/>
              <a:buChar char="•"/>
            </a:pPr>
            <a:r>
              <a:rPr lang="de-DE" sz="2000" dirty="0">
                <a:latin typeface="Tahoma" pitchFamily="34" charset="0"/>
              </a:rPr>
              <a:t>Investigation </a:t>
            </a:r>
            <a:r>
              <a:rPr lang="de-DE" sz="2000" dirty="0" err="1">
                <a:latin typeface="Tahoma" pitchFamily="34" charset="0"/>
              </a:rPr>
              <a:t>of</a:t>
            </a:r>
            <a:r>
              <a:rPr lang="de-DE" sz="2000" dirty="0">
                <a:latin typeface="Tahoma" pitchFamily="34" charset="0"/>
              </a:rPr>
              <a:t> </a:t>
            </a:r>
            <a:r>
              <a:rPr lang="de-DE" sz="2000" dirty="0" err="1">
                <a:latin typeface="Tahoma" pitchFamily="34" charset="0"/>
              </a:rPr>
              <a:t>the</a:t>
            </a:r>
            <a:r>
              <a:rPr lang="de-DE" sz="2000" dirty="0">
                <a:latin typeface="Tahoma" pitchFamily="34" charset="0"/>
              </a:rPr>
              <a:t> </a:t>
            </a:r>
            <a:r>
              <a:rPr lang="de-DE" sz="2000" dirty="0" err="1">
                <a:latin typeface="Tahoma" pitchFamily="34" charset="0"/>
              </a:rPr>
              <a:t>origin</a:t>
            </a:r>
            <a:r>
              <a:rPr lang="de-DE" sz="2000" dirty="0">
                <a:latin typeface="Tahoma" pitchFamily="34" charset="0"/>
              </a:rPr>
              <a:t> </a:t>
            </a:r>
            <a:r>
              <a:rPr lang="de-DE" sz="2000" dirty="0" err="1">
                <a:latin typeface="Tahoma" pitchFamily="34" charset="0"/>
              </a:rPr>
              <a:t>and</a:t>
            </a:r>
            <a:r>
              <a:rPr lang="de-DE" sz="2000" dirty="0">
                <a:latin typeface="Tahoma" pitchFamily="34" charset="0"/>
              </a:rPr>
              <a:t> </a:t>
            </a:r>
            <a:r>
              <a:rPr lang="de-DE" sz="2000" dirty="0" err="1">
                <a:latin typeface="Tahoma" pitchFamily="34" charset="0"/>
              </a:rPr>
              <a:t>propagation</a:t>
            </a:r>
            <a:r>
              <a:rPr lang="de-DE" sz="2000" dirty="0">
                <a:latin typeface="Tahoma" pitchFamily="34" charset="0"/>
              </a:rPr>
              <a:t> </a:t>
            </a:r>
            <a:r>
              <a:rPr lang="de-DE" sz="2000" dirty="0" err="1">
                <a:latin typeface="Tahoma" pitchFamily="34" charset="0"/>
              </a:rPr>
              <a:t>of</a:t>
            </a:r>
            <a:r>
              <a:rPr lang="de-DE" sz="2000" dirty="0">
                <a:latin typeface="Tahoma" pitchFamily="34" charset="0"/>
              </a:rPr>
              <a:t> UHECR</a:t>
            </a:r>
          </a:p>
          <a:p>
            <a:pPr marL="342900" indent="-342900">
              <a:spcBef>
                <a:spcPct val="20000"/>
              </a:spcBef>
              <a:buFontTx/>
              <a:buChar char="•"/>
            </a:pPr>
            <a:r>
              <a:rPr lang="de-DE" sz="2000" dirty="0">
                <a:latin typeface="Tahoma" pitchFamily="34" charset="0"/>
              </a:rPr>
              <a:t>GZK </a:t>
            </a:r>
            <a:r>
              <a:rPr lang="de-DE" sz="2000" dirty="0" err="1">
                <a:latin typeface="Tahoma" pitchFamily="34" charset="0"/>
              </a:rPr>
              <a:t>cut</a:t>
            </a:r>
            <a:r>
              <a:rPr lang="de-DE" sz="2000" dirty="0">
                <a:latin typeface="Tahoma" pitchFamily="34" charset="0"/>
              </a:rPr>
              <a:t>-off ?</a:t>
            </a:r>
            <a:endParaRPr lang="pl-PL" sz="2000" dirty="0">
              <a:latin typeface="Tahoma" pitchFamily="34" charset="0"/>
            </a:endParaRPr>
          </a:p>
          <a:p>
            <a:pPr marL="342900" indent="-342900">
              <a:spcBef>
                <a:spcPct val="20000"/>
              </a:spcBef>
              <a:buFontTx/>
              <a:buChar char="•"/>
            </a:pPr>
            <a:r>
              <a:rPr lang="de-DE" sz="2000" dirty="0" err="1">
                <a:latin typeface="Tahoma" pitchFamily="34" charset="0"/>
              </a:rPr>
              <a:t>Directions</a:t>
            </a:r>
            <a:r>
              <a:rPr lang="de-DE" sz="2000" dirty="0">
                <a:latin typeface="Tahoma" pitchFamily="34" charset="0"/>
              </a:rPr>
              <a:t> - </a:t>
            </a:r>
            <a:r>
              <a:rPr lang="de-DE" sz="2000" dirty="0" err="1">
                <a:latin typeface="Tahoma" pitchFamily="34" charset="0"/>
              </a:rPr>
              <a:t>isotropy</a:t>
            </a:r>
            <a:r>
              <a:rPr lang="de-DE" sz="2000" dirty="0">
                <a:latin typeface="Tahoma" pitchFamily="34" charset="0"/>
              </a:rPr>
              <a:t> ?</a:t>
            </a:r>
            <a:endParaRPr lang="pl-PL" sz="2000" dirty="0">
              <a:latin typeface="Tahoma" pitchFamily="34" charset="0"/>
            </a:endParaRPr>
          </a:p>
          <a:p>
            <a:pPr marL="742950" lvl="1" indent="-285750">
              <a:spcBef>
                <a:spcPct val="20000"/>
              </a:spcBef>
            </a:pPr>
            <a:r>
              <a:rPr kumimoji="1" lang="en-US" dirty="0"/>
              <a:t>Extragalactic? Galactic?</a:t>
            </a:r>
            <a:r>
              <a:rPr kumimoji="1" lang="pl-PL" dirty="0"/>
              <a:t>   </a:t>
            </a:r>
            <a:r>
              <a:rPr kumimoji="1" lang="en-US" dirty="0"/>
              <a:t> DM halo? Space?</a:t>
            </a:r>
            <a:endParaRPr lang="de-DE" sz="2000" dirty="0">
              <a:latin typeface="Tahoma" pitchFamily="34" charset="0"/>
            </a:endParaRPr>
          </a:p>
          <a:p>
            <a:pPr marL="342900" indent="-342900">
              <a:spcBef>
                <a:spcPct val="20000"/>
              </a:spcBef>
              <a:buFontTx/>
              <a:buChar char="•"/>
            </a:pPr>
            <a:r>
              <a:rPr lang="de-DE" sz="2000" dirty="0" err="1">
                <a:latin typeface="Tahoma" pitchFamily="34" charset="0"/>
              </a:rPr>
              <a:t>Sources</a:t>
            </a:r>
            <a:r>
              <a:rPr lang="de-DE" sz="2000" dirty="0">
                <a:latin typeface="Tahoma" pitchFamily="34" charset="0"/>
              </a:rPr>
              <a:t> ?</a:t>
            </a:r>
            <a:endParaRPr lang="pl-PL" sz="2000" dirty="0">
              <a:latin typeface="Tahoma" pitchFamily="34" charset="0"/>
            </a:endParaRPr>
          </a:p>
          <a:p>
            <a:pPr marL="742950" lvl="1" indent="-285750" eaLnBrk="0" hangingPunct="0">
              <a:spcBef>
                <a:spcPct val="20000"/>
              </a:spcBef>
              <a:buClr>
                <a:schemeClr val="hlink"/>
              </a:buClr>
              <a:buSzPct val="50000"/>
              <a:buFont typeface="Monotype Sorts" pitchFamily="1" charset="2"/>
              <a:buNone/>
            </a:pPr>
            <a:r>
              <a:rPr kumimoji="1" lang="en-US" dirty="0"/>
              <a:t>SM BHs? NSs? Shocks? Jets? DM? TD?</a:t>
            </a:r>
          </a:p>
          <a:p>
            <a:pPr marL="742950" lvl="1" indent="-285750" eaLnBrk="0" hangingPunct="0">
              <a:spcBef>
                <a:spcPct val="20000"/>
              </a:spcBef>
              <a:buClr>
                <a:schemeClr val="hlink"/>
              </a:buClr>
              <a:buSzPct val="50000"/>
              <a:buFont typeface="Monotype Sorts" pitchFamily="1" charset="2"/>
              <a:buNone/>
            </a:pPr>
            <a:r>
              <a:rPr kumimoji="1" lang="en-US" dirty="0"/>
              <a:t>	Acceleration or Decay? Injection Spectrum?</a:t>
            </a:r>
            <a:endParaRPr lang="pl-PL" dirty="0">
              <a:latin typeface="Tahoma" pitchFamily="34" charset="0"/>
            </a:endParaRPr>
          </a:p>
          <a:p>
            <a:pPr marL="342900" indent="-342900">
              <a:spcBef>
                <a:spcPct val="20000"/>
              </a:spcBef>
              <a:buFontTx/>
              <a:buChar char="•"/>
            </a:pPr>
            <a:r>
              <a:rPr lang="de-DE" sz="2000" dirty="0" err="1">
                <a:latin typeface="Tahoma" pitchFamily="34" charset="0"/>
              </a:rPr>
              <a:t>Mass</a:t>
            </a:r>
            <a:r>
              <a:rPr lang="de-DE" sz="2000" dirty="0">
                <a:latin typeface="Tahoma" pitchFamily="34" charset="0"/>
              </a:rPr>
              <a:t> </a:t>
            </a:r>
            <a:r>
              <a:rPr lang="de-DE" sz="2000" dirty="0" err="1">
                <a:latin typeface="Tahoma" pitchFamily="34" charset="0"/>
              </a:rPr>
              <a:t>sprectrum</a:t>
            </a:r>
            <a:r>
              <a:rPr lang="de-DE" sz="2000" dirty="0">
                <a:latin typeface="Tahoma" pitchFamily="34" charset="0"/>
              </a:rPr>
              <a:t> ?</a:t>
            </a:r>
            <a:endParaRPr lang="pl-PL" sz="2000" dirty="0">
              <a:latin typeface="Tahoma" pitchFamily="34" charset="0"/>
            </a:endParaRPr>
          </a:p>
          <a:p>
            <a:pPr marL="742950" lvl="1" indent="-285750" eaLnBrk="0" hangingPunct="0">
              <a:spcBef>
                <a:spcPct val="20000"/>
              </a:spcBef>
              <a:buClr>
                <a:schemeClr val="hlink"/>
              </a:buClr>
              <a:buSzPct val="50000"/>
              <a:buFont typeface="Monotype Sorts" pitchFamily="1" charset="2"/>
              <a:buNone/>
            </a:pPr>
            <a:r>
              <a:rPr kumimoji="1" lang="en-US" dirty="0"/>
              <a:t>Protons, Mixed Nuclei?</a:t>
            </a:r>
          </a:p>
          <a:p>
            <a:pPr marL="742950" lvl="1" indent="-285750" eaLnBrk="0" hangingPunct="0">
              <a:spcBef>
                <a:spcPct val="20000"/>
              </a:spcBef>
              <a:buClr>
                <a:schemeClr val="hlink"/>
              </a:buClr>
              <a:buSzPct val="50000"/>
              <a:buFont typeface="Monotype Sorts" pitchFamily="1" charset="2"/>
              <a:buNone/>
            </a:pPr>
            <a:r>
              <a:rPr kumimoji="1" lang="pl-PL" dirty="0"/>
              <a:t>    </a:t>
            </a:r>
            <a:r>
              <a:rPr kumimoji="1" lang="en-US" dirty="0"/>
              <a:t>Any Gammas? Neutrinos?</a:t>
            </a:r>
            <a:endParaRPr lang="de-DE" dirty="0">
              <a:latin typeface="Tahoma" pitchFamily="34" charset="0"/>
            </a:endParaRPr>
          </a:p>
          <a:p>
            <a:pPr marL="342900" indent="-342900">
              <a:spcBef>
                <a:spcPct val="20000"/>
              </a:spcBef>
              <a:buFontTx/>
              <a:buChar char="•"/>
            </a:pPr>
            <a:r>
              <a:rPr lang="de-DE" sz="2000" dirty="0" err="1">
                <a:latin typeface="Tahoma" pitchFamily="34" charset="0"/>
              </a:rPr>
              <a:t>Beyond</a:t>
            </a:r>
            <a:r>
              <a:rPr lang="de-DE" sz="2000" dirty="0">
                <a:latin typeface="Tahoma" pitchFamily="34" charset="0"/>
              </a:rPr>
              <a:t> </a:t>
            </a:r>
            <a:r>
              <a:rPr lang="de-DE" sz="2000" dirty="0" err="1">
                <a:latin typeface="Tahoma" pitchFamily="34" charset="0"/>
              </a:rPr>
              <a:t>the</a:t>
            </a:r>
            <a:r>
              <a:rPr lang="de-DE" sz="2000" dirty="0">
                <a:latin typeface="Tahoma" pitchFamily="34" charset="0"/>
              </a:rPr>
              <a:t> </a:t>
            </a:r>
            <a:r>
              <a:rPr lang="de-DE" sz="2000" dirty="0" err="1">
                <a:latin typeface="Tahoma" pitchFamily="34" charset="0"/>
              </a:rPr>
              <a:t>current</a:t>
            </a:r>
            <a:r>
              <a:rPr lang="de-DE" sz="2000" dirty="0">
                <a:latin typeface="Tahoma" pitchFamily="34" charset="0"/>
              </a:rPr>
              <a:t> </a:t>
            </a:r>
            <a:r>
              <a:rPr lang="de-DE" sz="2000" dirty="0" err="1">
                <a:latin typeface="Tahoma" pitchFamily="34" charset="0"/>
              </a:rPr>
              <a:t>physics</a:t>
            </a:r>
            <a:endParaRPr lang="de-DE" sz="2000" dirty="0">
              <a:latin typeface="Tahoma" pitchFamily="34" charset="0"/>
            </a:endParaRPr>
          </a:p>
        </p:txBody>
      </p:sp>
      <p:sp>
        <p:nvSpPr>
          <p:cNvPr id="15369" name="Text Box 6"/>
          <p:cNvSpPr txBox="1">
            <a:spLocks noChangeArrowheads="1"/>
          </p:cNvSpPr>
          <p:nvPr/>
        </p:nvSpPr>
        <p:spPr bwMode="auto">
          <a:xfrm>
            <a:off x="3276600" y="1447800"/>
            <a:ext cx="2209800" cy="1803400"/>
          </a:xfrm>
          <a:prstGeom prst="rect">
            <a:avLst/>
          </a:prstGeom>
          <a:solidFill>
            <a:srgbClr val="FFFFFF"/>
          </a:solidFill>
          <a:ln w="12700">
            <a:noFill/>
            <a:miter lim="800000"/>
            <a:headEnd type="none" w="sm" len="sm"/>
            <a:tailEnd type="none" w="sm" len="sm"/>
          </a:ln>
        </p:spPr>
        <p:txBody>
          <a:bodyPr>
            <a:spAutoFit/>
          </a:bodyPr>
          <a:lstStyle/>
          <a:p>
            <a:pPr>
              <a:spcBef>
                <a:spcPct val="50000"/>
              </a:spcBef>
            </a:pPr>
            <a:r>
              <a:rPr lang="pl-PL" sz="1600" b="1" dirty="0">
                <a:latin typeface="Century Gothic" pitchFamily="34" charset="0"/>
              </a:rPr>
              <a:t>Northern </a:t>
            </a:r>
            <a:r>
              <a:rPr lang="pl-PL" sz="1600" b="1" dirty="0" err="1">
                <a:latin typeface="Century Gothic" pitchFamily="34" charset="0"/>
              </a:rPr>
              <a:t>Site</a:t>
            </a:r>
            <a:r>
              <a:rPr lang="pl-PL" sz="1600" b="1" dirty="0">
                <a:latin typeface="Century Gothic" pitchFamily="34" charset="0"/>
              </a:rPr>
              <a:t> Colorado (USA)</a:t>
            </a:r>
          </a:p>
          <a:p>
            <a:pPr>
              <a:spcBef>
                <a:spcPct val="50000"/>
              </a:spcBef>
            </a:pPr>
            <a:r>
              <a:rPr lang="pl-PL" sz="1600" b="1" dirty="0" err="1">
                <a:latin typeface="Century Gothic" pitchFamily="34" charset="0"/>
              </a:rPr>
              <a:t>Altitude</a:t>
            </a:r>
            <a:r>
              <a:rPr lang="pl-PL" sz="1600" b="1" dirty="0">
                <a:latin typeface="Century Gothic" pitchFamily="34" charset="0"/>
              </a:rPr>
              <a:t> : 3706 </a:t>
            </a:r>
            <a:r>
              <a:rPr lang="pl-PL" sz="1600" b="1" dirty="0" err="1">
                <a:latin typeface="Century Gothic" pitchFamily="34" charset="0"/>
              </a:rPr>
              <a:t>ft</a:t>
            </a:r>
            <a:r>
              <a:rPr lang="pl-PL" sz="1600" b="1" dirty="0">
                <a:latin typeface="Century Gothic" pitchFamily="34" charset="0"/>
              </a:rPr>
              <a:t> ~ 1111m </a:t>
            </a:r>
          </a:p>
          <a:p>
            <a:pPr>
              <a:spcBef>
                <a:spcPct val="50000"/>
              </a:spcBef>
            </a:pPr>
            <a:r>
              <a:rPr lang="pl-PL" sz="1600" b="1" dirty="0" err="1">
                <a:latin typeface="Century Gothic" pitchFamily="34" charset="0"/>
              </a:rPr>
              <a:t>Latitude</a:t>
            </a:r>
            <a:r>
              <a:rPr lang="pl-PL" sz="1600" b="1" dirty="0">
                <a:latin typeface="Century Gothic" pitchFamily="34" charset="0"/>
              </a:rPr>
              <a:t> : </a:t>
            </a:r>
            <a:r>
              <a:rPr lang="en-US" sz="1600" b="1" dirty="0">
                <a:latin typeface="Century Gothic" pitchFamily="34" charset="0"/>
              </a:rPr>
              <a:t>39° 7' N </a:t>
            </a:r>
            <a:r>
              <a:rPr lang="pl-PL" sz="1600" b="1" dirty="0" err="1">
                <a:latin typeface="Century Gothic" pitchFamily="34" charset="0"/>
              </a:rPr>
              <a:t>Longitude</a:t>
            </a:r>
            <a:r>
              <a:rPr lang="pl-PL" sz="1600" b="1" dirty="0">
                <a:latin typeface="Century Gothic" pitchFamily="34" charset="0"/>
              </a:rPr>
              <a:t> : </a:t>
            </a:r>
            <a:r>
              <a:rPr lang="en-US" sz="1600" b="1" dirty="0">
                <a:latin typeface="Century Gothic" pitchFamily="34" charset="0"/>
              </a:rPr>
              <a:t>108° 3' W</a:t>
            </a:r>
            <a:r>
              <a:rPr lang="en-US" sz="1600" b="1" dirty="0">
                <a:latin typeface="Arial Unicode MS" pitchFamily="34" charset="-128"/>
              </a:rPr>
              <a:t> </a:t>
            </a:r>
          </a:p>
        </p:txBody>
      </p:sp>
      <p:sp>
        <p:nvSpPr>
          <p:cNvPr id="10" name="Text Box 4"/>
          <p:cNvSpPr txBox="1">
            <a:spLocks noChangeArrowheads="1"/>
          </p:cNvSpPr>
          <p:nvPr/>
        </p:nvSpPr>
        <p:spPr bwMode="auto">
          <a:xfrm>
            <a:off x="0" y="4221088"/>
            <a:ext cx="2308920" cy="1692771"/>
          </a:xfrm>
          <a:prstGeom prst="rect">
            <a:avLst/>
          </a:prstGeom>
          <a:solidFill>
            <a:srgbClr val="FFFFFF"/>
          </a:solidFill>
          <a:ln w="12700">
            <a:noFill/>
            <a:miter lim="800000"/>
            <a:headEnd type="none" w="sm" len="sm"/>
            <a:tailEnd type="none" w="sm" len="sm"/>
          </a:ln>
        </p:spPr>
        <p:txBody>
          <a:bodyPr wrap="square">
            <a:spAutoFit/>
          </a:bodyPr>
          <a:lstStyle/>
          <a:p>
            <a:pPr>
              <a:spcBef>
                <a:spcPct val="50000"/>
              </a:spcBef>
            </a:pPr>
            <a:r>
              <a:rPr lang="pl-PL" sz="1600" b="1" dirty="0">
                <a:latin typeface="Century Gothic" pitchFamily="34" charset="0"/>
              </a:rPr>
              <a:t>Southern </a:t>
            </a:r>
            <a:r>
              <a:rPr lang="pl-PL" sz="1600" b="1" dirty="0" err="1">
                <a:latin typeface="Century Gothic" pitchFamily="34" charset="0"/>
              </a:rPr>
              <a:t>Site</a:t>
            </a:r>
            <a:r>
              <a:rPr lang="pl-PL" sz="1600" b="1" dirty="0">
                <a:latin typeface="Century Gothic" pitchFamily="34" charset="0"/>
              </a:rPr>
              <a:t> Mendoza </a:t>
            </a:r>
            <a:r>
              <a:rPr lang="pl-PL" sz="1600" b="1" dirty="0" err="1">
                <a:latin typeface="Century Gothic" pitchFamily="34" charset="0"/>
              </a:rPr>
              <a:t>province</a:t>
            </a:r>
            <a:r>
              <a:rPr lang="pl-PL" sz="1600" b="1" dirty="0">
                <a:latin typeface="Century Gothic" pitchFamily="34" charset="0"/>
              </a:rPr>
              <a:t> </a:t>
            </a:r>
            <a:r>
              <a:rPr lang="pl-PL" sz="1600" b="1" dirty="0" err="1">
                <a:latin typeface="Century Gothic" pitchFamily="34" charset="0"/>
              </a:rPr>
              <a:t>Argentina</a:t>
            </a:r>
            <a:endParaRPr lang="pl-PL" sz="1600" b="1" dirty="0">
              <a:latin typeface="Century Gothic" pitchFamily="34" charset="0"/>
            </a:endParaRPr>
          </a:p>
          <a:p>
            <a:pPr>
              <a:spcBef>
                <a:spcPct val="50000"/>
              </a:spcBef>
            </a:pPr>
            <a:r>
              <a:rPr lang="pl-PL" sz="1600" b="1" dirty="0" err="1">
                <a:latin typeface="Century Gothic" pitchFamily="34" charset="0"/>
              </a:rPr>
              <a:t>Altitude</a:t>
            </a:r>
            <a:r>
              <a:rPr lang="pl-PL" sz="1600" b="1" dirty="0">
                <a:latin typeface="Century Gothic" pitchFamily="34" charset="0"/>
              </a:rPr>
              <a:t> : 1300 m </a:t>
            </a:r>
            <a:r>
              <a:rPr lang="pl-PL" sz="1600" b="1" dirty="0" err="1">
                <a:latin typeface="Century Gothic" pitchFamily="34" charset="0"/>
              </a:rPr>
              <a:t>Latitude</a:t>
            </a:r>
            <a:r>
              <a:rPr lang="pl-PL" sz="1600" b="1" dirty="0">
                <a:latin typeface="Century Gothic" pitchFamily="34" charset="0"/>
              </a:rPr>
              <a:t> : 35.2° S </a:t>
            </a:r>
            <a:r>
              <a:rPr lang="pl-PL" sz="1600" b="1" dirty="0" err="1">
                <a:latin typeface="Century Gothic" pitchFamily="34" charset="0"/>
              </a:rPr>
              <a:t>Longitude</a:t>
            </a:r>
            <a:r>
              <a:rPr lang="pl-PL" sz="1600" b="1" dirty="0">
                <a:latin typeface="Century Gothic" pitchFamily="34" charset="0"/>
              </a:rPr>
              <a:t> : 69.2 ° W</a:t>
            </a:r>
            <a:endParaRPr lang="en-US" sz="1600" b="1" dirty="0">
              <a:latin typeface="Century Gothic" pitchFamily="34" charset="0"/>
            </a:endParaRPr>
          </a:p>
        </p:txBody>
      </p:sp>
      <p:sp>
        <p:nvSpPr>
          <p:cNvPr id="2" name="Symbol zastępczy daty 1"/>
          <p:cNvSpPr>
            <a:spLocks noGrp="1"/>
          </p:cNvSpPr>
          <p:nvPr>
            <p:ph type="dt" sz="half" idx="10"/>
          </p:nvPr>
        </p:nvSpPr>
        <p:spPr/>
        <p:txBody>
          <a:bodyPr/>
          <a:lstStyle/>
          <a:p>
            <a:pPr>
              <a:defRPr/>
            </a:pPr>
            <a:r>
              <a:rPr lang="pl-PL" smtClean="0"/>
              <a:t>Zbigniew Szadkowski</a:t>
            </a:r>
            <a:endParaRPr lang="en-US"/>
          </a:p>
        </p:txBody>
      </p:sp>
      <p:sp>
        <p:nvSpPr>
          <p:cNvPr id="3" name="Symbol zastępczy numeru slajdu 2"/>
          <p:cNvSpPr>
            <a:spLocks noGrp="1"/>
          </p:cNvSpPr>
          <p:nvPr>
            <p:ph type="sldNum" sz="quarter" idx="12"/>
          </p:nvPr>
        </p:nvSpPr>
        <p:spPr/>
        <p:txBody>
          <a:bodyPr/>
          <a:lstStyle/>
          <a:p>
            <a:pPr>
              <a:defRPr/>
            </a:pPr>
            <a:fld id="{180483E0-F94A-4E0D-8ECB-CD181C951DB9}" type="slidenum">
              <a:rPr lang="en-US" smtClean="0"/>
              <a:pPr>
                <a:defRPr/>
              </a:pPr>
              <a:t>11</a:t>
            </a:fld>
            <a:endParaRPr lang="en-US" dirty="0"/>
          </a:p>
        </p:txBody>
      </p:sp>
    </p:spTree>
    <p:extLst>
      <p:ext uri="{BB962C8B-B14F-4D97-AF65-F5344CB8AC3E}">
        <p14:creationId xmlns:p14="http://schemas.microsoft.com/office/powerpoint/2010/main" val="268020473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Symbol zastępczy stopki 3"/>
          <p:cNvSpPr>
            <a:spLocks noGrp="1"/>
          </p:cNvSpPr>
          <p:nvPr>
            <p:ph type="ftr" sz="quarter" idx="11"/>
          </p:nvPr>
        </p:nvSpPr>
        <p:spPr bwMode="auto">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defRPr/>
            </a:pPr>
            <a:r>
              <a:rPr lang="en-US" smtClean="0"/>
              <a:t>IEEE Real Time Conference, Padova, June 2016</a:t>
            </a:r>
          </a:p>
        </p:txBody>
      </p:sp>
      <p:pic>
        <p:nvPicPr>
          <p:cNvPr id="16389" name="Picture 3" descr="AUGEROADMAP614"/>
          <p:cNvPicPr>
            <a:picLocks noChangeAspect="1" noChangeArrowheads="1"/>
          </p:cNvPicPr>
          <p:nvPr/>
        </p:nvPicPr>
        <p:blipFill>
          <a:blip r:embed="rId2" cstate="print"/>
          <a:srcRect/>
          <a:stretch>
            <a:fillRect/>
          </a:stretch>
        </p:blipFill>
        <p:spPr bwMode="auto">
          <a:xfrm>
            <a:off x="152400" y="1052736"/>
            <a:ext cx="5720054" cy="5370289"/>
          </a:xfrm>
          <a:prstGeom prst="rect">
            <a:avLst/>
          </a:prstGeom>
          <a:noFill/>
          <a:ln w="9525">
            <a:noFill/>
            <a:miter lim="800000"/>
            <a:headEnd/>
            <a:tailEnd/>
          </a:ln>
        </p:spPr>
      </p:pic>
      <p:sp>
        <p:nvSpPr>
          <p:cNvPr id="16390" name="Rectangle 4"/>
          <p:cNvSpPr>
            <a:spLocks noChangeArrowheads="1"/>
          </p:cNvSpPr>
          <p:nvPr/>
        </p:nvSpPr>
        <p:spPr bwMode="auto">
          <a:xfrm>
            <a:off x="6172200" y="1371600"/>
            <a:ext cx="2438400" cy="1447800"/>
          </a:xfrm>
          <a:prstGeom prst="rect">
            <a:avLst/>
          </a:prstGeom>
          <a:solidFill>
            <a:schemeClr val="folHlink"/>
          </a:solidFill>
          <a:ln w="12700">
            <a:noFill/>
            <a:miter lim="800000"/>
            <a:headEnd/>
            <a:tailEnd/>
          </a:ln>
        </p:spPr>
        <p:txBody>
          <a:bodyPr wrap="none" anchor="ctr"/>
          <a:lstStyle/>
          <a:p>
            <a:pPr eaLnBrk="0" hangingPunct="0"/>
            <a:r>
              <a:rPr lang="en-US" sz="1600" b="1" dirty="0">
                <a:solidFill>
                  <a:srgbClr val="FFFF00"/>
                </a:solidFill>
              </a:rPr>
              <a:t>Surface Array</a:t>
            </a:r>
          </a:p>
          <a:p>
            <a:pPr eaLnBrk="0" hangingPunct="0"/>
            <a:r>
              <a:rPr lang="en-US" sz="1600" b="1" i="1" dirty="0">
                <a:solidFill>
                  <a:srgbClr val="FFFFFF"/>
                </a:solidFill>
                <a:latin typeface="Bookman Old Style" pitchFamily="18" charset="0"/>
              </a:rPr>
              <a:t> </a:t>
            </a:r>
            <a:r>
              <a:rPr lang="en-US" sz="1600" b="1" i="1" dirty="0" smtClean="0">
                <a:solidFill>
                  <a:srgbClr val="FFFFFF"/>
                </a:solidFill>
              </a:rPr>
              <a:t>16</a:t>
            </a:r>
            <a:r>
              <a:rPr lang="pl-PL" sz="1600" b="1" i="1" dirty="0" smtClean="0">
                <a:solidFill>
                  <a:srgbClr val="FFFFFF"/>
                </a:solidFill>
              </a:rPr>
              <a:t>6</a:t>
            </a:r>
            <a:r>
              <a:rPr lang="en-US" sz="1600" b="1" i="1" dirty="0" smtClean="0">
                <a:solidFill>
                  <a:srgbClr val="FFFFFF"/>
                </a:solidFill>
              </a:rPr>
              <a:t>0 </a:t>
            </a:r>
            <a:r>
              <a:rPr lang="en-US" sz="1600" b="1" i="1" dirty="0">
                <a:solidFill>
                  <a:srgbClr val="FFFFFF"/>
                </a:solidFill>
              </a:rPr>
              <a:t>detector stations</a:t>
            </a:r>
          </a:p>
          <a:p>
            <a:pPr eaLnBrk="0" hangingPunct="0"/>
            <a:r>
              <a:rPr lang="en-US" sz="1600" b="1" i="1" dirty="0">
                <a:solidFill>
                  <a:srgbClr val="FFFFFF"/>
                </a:solidFill>
              </a:rPr>
              <a:t> 1.5 </a:t>
            </a:r>
            <a:r>
              <a:rPr lang="pl-PL" sz="1600" b="1" i="1" dirty="0">
                <a:solidFill>
                  <a:srgbClr val="FFFFFF"/>
                </a:solidFill>
              </a:rPr>
              <a:t>k</a:t>
            </a:r>
            <a:r>
              <a:rPr lang="en-US" sz="1600" b="1" i="1" dirty="0">
                <a:solidFill>
                  <a:srgbClr val="FFFFFF"/>
                </a:solidFill>
              </a:rPr>
              <a:t>m spacing</a:t>
            </a:r>
          </a:p>
          <a:p>
            <a:pPr eaLnBrk="0" hangingPunct="0"/>
            <a:r>
              <a:rPr lang="en-US" sz="1600" b="1" i="1" dirty="0">
                <a:solidFill>
                  <a:srgbClr val="FFFFFF"/>
                </a:solidFill>
              </a:rPr>
              <a:t> 3000 </a:t>
            </a:r>
            <a:r>
              <a:rPr lang="pl-PL" sz="1600" b="1" i="1" dirty="0">
                <a:solidFill>
                  <a:srgbClr val="FFFFFF"/>
                </a:solidFill>
              </a:rPr>
              <a:t>k</a:t>
            </a:r>
            <a:r>
              <a:rPr lang="en-US" sz="1600" b="1" i="1" dirty="0">
                <a:solidFill>
                  <a:srgbClr val="FFFFFF"/>
                </a:solidFill>
              </a:rPr>
              <a:t>m</a:t>
            </a:r>
            <a:r>
              <a:rPr lang="en-US" sz="1600" b="1" i="1" baseline="30000" dirty="0">
                <a:solidFill>
                  <a:srgbClr val="FFFFFF"/>
                </a:solidFill>
              </a:rPr>
              <a:t>2</a:t>
            </a:r>
            <a:endParaRPr lang="en-US" sz="1600" b="1" i="1" dirty="0">
              <a:solidFill>
                <a:srgbClr val="FFFFFF"/>
              </a:solidFill>
            </a:endParaRPr>
          </a:p>
        </p:txBody>
      </p:sp>
      <p:sp>
        <p:nvSpPr>
          <p:cNvPr id="16391" name="Rectangle 5"/>
          <p:cNvSpPr>
            <a:spLocks noChangeArrowheads="1"/>
          </p:cNvSpPr>
          <p:nvPr/>
        </p:nvSpPr>
        <p:spPr bwMode="auto">
          <a:xfrm>
            <a:off x="6096000" y="4724400"/>
            <a:ext cx="2743200" cy="1600200"/>
          </a:xfrm>
          <a:prstGeom prst="rect">
            <a:avLst/>
          </a:prstGeom>
          <a:solidFill>
            <a:schemeClr val="folHlink"/>
          </a:solidFill>
          <a:ln w="12700">
            <a:noFill/>
            <a:miter lim="800000"/>
            <a:headEnd/>
            <a:tailEnd/>
          </a:ln>
        </p:spPr>
        <p:txBody>
          <a:bodyPr wrap="none" anchor="ctr"/>
          <a:lstStyle/>
          <a:p>
            <a:pPr eaLnBrk="0" hangingPunct="0"/>
            <a:r>
              <a:rPr lang="en-US" sz="1600" b="1">
                <a:solidFill>
                  <a:srgbClr val="FFFF00"/>
                </a:solidFill>
              </a:rPr>
              <a:t>Fluorescence Detectors</a:t>
            </a:r>
          </a:p>
          <a:p>
            <a:pPr eaLnBrk="0" hangingPunct="0"/>
            <a:r>
              <a:rPr lang="en-US" sz="1600" b="1" i="1">
                <a:solidFill>
                  <a:srgbClr val="FFFFFF"/>
                </a:solidFill>
                <a:latin typeface="Bookman Old Style" pitchFamily="18" charset="0"/>
              </a:rPr>
              <a:t> </a:t>
            </a:r>
            <a:r>
              <a:rPr lang="en-US" sz="1600" b="1" i="1">
                <a:solidFill>
                  <a:srgbClr val="FFFFFF"/>
                </a:solidFill>
              </a:rPr>
              <a:t>4 Telescope enclosures</a:t>
            </a:r>
          </a:p>
          <a:p>
            <a:pPr eaLnBrk="0" hangingPunct="0"/>
            <a:r>
              <a:rPr lang="en-US" sz="1600" b="1" i="1">
                <a:solidFill>
                  <a:srgbClr val="FFFFFF"/>
                </a:solidFill>
              </a:rPr>
              <a:t> 6 Telescopes per</a:t>
            </a:r>
          </a:p>
          <a:p>
            <a:pPr eaLnBrk="0" hangingPunct="0"/>
            <a:r>
              <a:rPr lang="en-US" sz="1600" b="1" i="1">
                <a:solidFill>
                  <a:srgbClr val="FFFFFF"/>
                </a:solidFill>
              </a:rPr>
              <a:t>	 enclosure</a:t>
            </a:r>
          </a:p>
          <a:p>
            <a:pPr eaLnBrk="0" hangingPunct="0"/>
            <a:r>
              <a:rPr lang="en-US" sz="1600" b="1" i="1">
                <a:solidFill>
                  <a:srgbClr val="FFFFFF"/>
                </a:solidFill>
              </a:rPr>
              <a:t> 24 Telescopes total</a:t>
            </a:r>
            <a:endParaRPr lang="en-US" sz="1600" b="1" i="1">
              <a:solidFill>
                <a:srgbClr val="0033CC"/>
              </a:solidFill>
            </a:endParaRPr>
          </a:p>
        </p:txBody>
      </p:sp>
      <p:sp>
        <p:nvSpPr>
          <p:cNvPr id="17417" name="Rectangle 8"/>
          <p:cNvSpPr>
            <a:spLocks noGrp="1" noChangeArrowheads="1"/>
          </p:cNvSpPr>
          <p:nvPr>
            <p:ph type="title"/>
          </p:nvPr>
        </p:nvSpPr>
        <p:spPr>
          <a:xfrm>
            <a:off x="467544" y="260648"/>
            <a:ext cx="8676456" cy="792088"/>
          </a:xfrm>
        </p:spPr>
        <p:txBody>
          <a:bodyPr>
            <a:noAutofit/>
          </a:bodyPr>
          <a:lstStyle/>
          <a:p>
            <a:pPr marL="484632" indent="0" algn="ctr" eaLnBrk="1" fontAlgn="auto" hangingPunct="1">
              <a:spcAft>
                <a:spcPts val="0"/>
              </a:spcAft>
              <a:defRPr/>
            </a:pPr>
            <a:r>
              <a:rPr lang="de-DE" sz="3600" b="1" i="1" dirty="0" smtClean="0">
                <a:latin typeface="Times New Roman" pitchFamily="18" charset="0"/>
                <a:cs typeface="Times New Roman" pitchFamily="18" charset="0"/>
              </a:rPr>
              <a:t>Location </a:t>
            </a:r>
            <a:r>
              <a:rPr lang="de-DE" sz="3600" b="1" i="1" dirty="0" err="1" smtClean="0">
                <a:latin typeface="Times New Roman" pitchFamily="18" charset="0"/>
                <a:cs typeface="Times New Roman" pitchFamily="18" charset="0"/>
              </a:rPr>
              <a:t>of</a:t>
            </a:r>
            <a:r>
              <a:rPr lang="de-DE" sz="3600" b="1" i="1" dirty="0" smtClean="0">
                <a:latin typeface="Times New Roman" pitchFamily="18" charset="0"/>
                <a:cs typeface="Times New Roman" pitchFamily="18" charset="0"/>
              </a:rPr>
              <a:t> </a:t>
            </a:r>
            <a:r>
              <a:rPr lang="de-DE" sz="3600" b="1" i="1" dirty="0" err="1" smtClean="0">
                <a:latin typeface="Times New Roman" pitchFamily="18" charset="0"/>
                <a:cs typeface="Times New Roman" pitchFamily="18" charset="0"/>
              </a:rPr>
              <a:t>the</a:t>
            </a:r>
            <a:r>
              <a:rPr lang="de-DE" sz="3600" b="1" i="1" dirty="0" smtClean="0">
                <a:latin typeface="Times New Roman" pitchFamily="18" charset="0"/>
                <a:cs typeface="Times New Roman" pitchFamily="18" charset="0"/>
              </a:rPr>
              <a:t> </a:t>
            </a:r>
            <a:r>
              <a:rPr lang="pl-PL" sz="3600" b="1" i="1" dirty="0" err="1" smtClean="0">
                <a:latin typeface="Times New Roman" pitchFamily="18" charset="0"/>
                <a:cs typeface="Times New Roman" pitchFamily="18" charset="0"/>
              </a:rPr>
              <a:t>Auger</a:t>
            </a:r>
            <a:r>
              <a:rPr lang="pl-PL" sz="3600" b="1" i="1" dirty="0" smtClean="0">
                <a:latin typeface="Times New Roman" pitchFamily="18" charset="0"/>
                <a:cs typeface="Times New Roman" pitchFamily="18" charset="0"/>
              </a:rPr>
              <a:t> </a:t>
            </a:r>
            <a:r>
              <a:rPr lang="pl-PL" sz="3600" b="1" i="1" dirty="0" err="1" smtClean="0">
                <a:latin typeface="Times New Roman" pitchFamily="18" charset="0"/>
                <a:cs typeface="Times New Roman" pitchFamily="18" charset="0"/>
              </a:rPr>
              <a:t>South</a:t>
            </a:r>
            <a:r>
              <a:rPr lang="pl-PL" sz="3600" b="1" i="1" dirty="0" smtClean="0">
                <a:latin typeface="Times New Roman" pitchFamily="18" charset="0"/>
                <a:cs typeface="Times New Roman" pitchFamily="18" charset="0"/>
              </a:rPr>
              <a:t> </a:t>
            </a:r>
            <a:r>
              <a:rPr lang="de-DE" sz="3600" b="1" i="1" dirty="0" err="1" smtClean="0">
                <a:latin typeface="Times New Roman" pitchFamily="18" charset="0"/>
                <a:cs typeface="Times New Roman" pitchFamily="18" charset="0"/>
              </a:rPr>
              <a:t>detector</a:t>
            </a:r>
            <a:r>
              <a:rPr lang="pl-PL" sz="3600" b="1" i="1" dirty="0" smtClean="0">
                <a:latin typeface="Times New Roman" pitchFamily="18" charset="0"/>
                <a:cs typeface="Times New Roman" pitchFamily="18" charset="0"/>
              </a:rPr>
              <a:t>s</a:t>
            </a:r>
            <a:endParaRPr lang="en-US" sz="3600" b="1" i="1" dirty="0" smtClean="0">
              <a:latin typeface="Times New Roman" pitchFamily="18" charset="0"/>
              <a:cs typeface="Times New Roman" pitchFamily="18" charset="0"/>
            </a:endParaRPr>
          </a:p>
        </p:txBody>
      </p:sp>
      <p:sp>
        <p:nvSpPr>
          <p:cNvPr id="10" name="Rectangle 2"/>
          <p:cNvSpPr txBox="1">
            <a:spLocks noChangeArrowheads="1"/>
          </p:cNvSpPr>
          <p:nvPr/>
        </p:nvSpPr>
        <p:spPr bwMode="auto">
          <a:xfrm>
            <a:off x="1259632" y="228600"/>
            <a:ext cx="6552728" cy="824136"/>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484632" marR="0" lvl="0" indent="0" algn="ctr" defTabSz="914400" rtl="0" eaLnBrk="1" fontAlgn="auto" latinLnBrk="0" hangingPunct="1">
              <a:lnSpc>
                <a:spcPct val="100000"/>
              </a:lnSpc>
              <a:spcBef>
                <a:spcPct val="0"/>
              </a:spcBef>
              <a:spcAft>
                <a:spcPts val="0"/>
              </a:spcAft>
              <a:buClrTx/>
              <a:buSzTx/>
              <a:buFontTx/>
              <a:buNone/>
              <a:tabLst/>
              <a:defRPr/>
            </a:pPr>
            <a:endParaRPr kumimoji="0" lang="en-US" sz="3200" b="1" i="1"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endParaRPr>
          </a:p>
        </p:txBody>
      </p:sp>
      <p:grpSp>
        <p:nvGrpSpPr>
          <p:cNvPr id="13" name="Grupa 39"/>
          <p:cNvGrpSpPr>
            <a:grpSpLocks/>
          </p:cNvGrpSpPr>
          <p:nvPr/>
        </p:nvGrpSpPr>
        <p:grpSpPr bwMode="auto">
          <a:xfrm>
            <a:off x="1331640" y="285753"/>
            <a:ext cx="6480720" cy="789004"/>
            <a:chOff x="928662" y="285728"/>
            <a:chExt cx="6858048" cy="788994"/>
          </a:xfrm>
        </p:grpSpPr>
        <p:cxnSp>
          <p:nvCxnSpPr>
            <p:cNvPr id="14" name="Łącznik prosty 13"/>
            <p:cNvCxnSpPr/>
            <p:nvPr/>
          </p:nvCxnSpPr>
          <p:spPr>
            <a:xfrm>
              <a:off x="928662" y="285728"/>
              <a:ext cx="6858048" cy="1588"/>
            </a:xfrm>
            <a:prstGeom prst="line">
              <a:avLst/>
            </a:prstGeom>
            <a:ln w="38100" cap="rnd" cmpd="dbl">
              <a:solidFill>
                <a:srgbClr val="0000CC"/>
              </a:solidFill>
            </a:ln>
            <a:effectLst>
              <a:innerShdw blurRad="63500" dist="50800" dir="2700000">
                <a:srgbClr val="0000CC">
                  <a:alpha val="50000"/>
                </a:srgbClr>
              </a:innerShdw>
            </a:effectLst>
            <a:scene3d>
              <a:camera prst="orthographicFront"/>
              <a:lightRig rig="threePt" dir="t"/>
            </a:scene3d>
            <a:sp3d>
              <a:bevelT/>
            </a:sp3d>
          </p:spPr>
          <p:style>
            <a:lnRef idx="1">
              <a:schemeClr val="accent1"/>
            </a:lnRef>
            <a:fillRef idx="0">
              <a:schemeClr val="accent1"/>
            </a:fillRef>
            <a:effectRef idx="0">
              <a:schemeClr val="accent1"/>
            </a:effectRef>
            <a:fontRef idx="minor">
              <a:schemeClr val="tx1"/>
            </a:fontRef>
          </p:style>
        </p:cxnSp>
        <p:cxnSp>
          <p:nvCxnSpPr>
            <p:cNvPr id="15" name="Łącznik prosty 14"/>
            <p:cNvCxnSpPr/>
            <p:nvPr/>
          </p:nvCxnSpPr>
          <p:spPr>
            <a:xfrm>
              <a:off x="928662" y="1073134"/>
              <a:ext cx="6858048" cy="1588"/>
            </a:xfrm>
            <a:prstGeom prst="line">
              <a:avLst/>
            </a:prstGeom>
            <a:ln w="38100" cap="rnd" cmpd="dbl">
              <a:solidFill>
                <a:srgbClr val="0000CC"/>
              </a:solidFill>
            </a:ln>
            <a:effectLst>
              <a:innerShdw blurRad="63500" dist="50800" dir="2700000">
                <a:srgbClr val="0000CC">
                  <a:alpha val="50000"/>
                </a:srgbClr>
              </a:innerShdw>
            </a:effectLst>
            <a:scene3d>
              <a:camera prst="orthographicFront"/>
              <a:lightRig rig="threePt" dir="t"/>
            </a:scene3d>
            <a:sp3d>
              <a:bevelT/>
            </a:sp3d>
          </p:spPr>
          <p:style>
            <a:lnRef idx="1">
              <a:schemeClr val="accent1"/>
            </a:lnRef>
            <a:fillRef idx="0">
              <a:schemeClr val="accent1"/>
            </a:fillRef>
            <a:effectRef idx="0">
              <a:schemeClr val="accent1"/>
            </a:effectRef>
            <a:fontRef idx="minor">
              <a:schemeClr val="tx1"/>
            </a:fontRef>
          </p:style>
        </p:cxnSp>
      </p:grpSp>
      <p:pic>
        <p:nvPicPr>
          <p:cNvPr id="16" name="Picture 6" descr="F:\zs\UL\logo_ul.jpg"/>
          <p:cNvPicPr>
            <a:picLocks noChangeArrowheads="1"/>
          </p:cNvPicPr>
          <p:nvPr/>
        </p:nvPicPr>
        <p:blipFill>
          <a:blip r:embed="rId3" cstate="print"/>
          <a:srcRect/>
          <a:stretch>
            <a:fillRect/>
          </a:stretch>
        </p:blipFill>
        <p:spPr bwMode="auto">
          <a:xfrm>
            <a:off x="107504" y="116632"/>
            <a:ext cx="1080000" cy="1080000"/>
          </a:xfrm>
          <a:prstGeom prst="rect">
            <a:avLst/>
          </a:prstGeom>
          <a:noFill/>
          <a:ln w="9525">
            <a:noFill/>
            <a:miter lim="800000"/>
            <a:headEnd/>
            <a:tailEnd/>
          </a:ln>
        </p:spPr>
      </p:pic>
      <p:pic>
        <p:nvPicPr>
          <p:cNvPr id="2" name="Obraz 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7787" y="1046961"/>
            <a:ext cx="5834667" cy="5834667"/>
          </a:xfrm>
          <a:prstGeom prst="rect">
            <a:avLst/>
          </a:prstGeom>
        </p:spPr>
      </p:pic>
      <p:sp>
        <p:nvSpPr>
          <p:cNvPr id="16392" name="AutoShape 7"/>
          <p:cNvSpPr>
            <a:spLocks/>
          </p:cNvSpPr>
          <p:nvPr/>
        </p:nvSpPr>
        <p:spPr bwMode="auto">
          <a:xfrm>
            <a:off x="6400800" y="3505200"/>
            <a:ext cx="1954213" cy="446088"/>
          </a:xfrm>
          <a:prstGeom prst="borderCallout2">
            <a:avLst>
              <a:gd name="adj1" fmla="val 25625"/>
              <a:gd name="adj2" fmla="val -3898"/>
              <a:gd name="adj3" fmla="val 25625"/>
              <a:gd name="adj4" fmla="val -56134"/>
              <a:gd name="adj5" fmla="val -101271"/>
              <a:gd name="adj6" fmla="val -259854"/>
            </a:avLst>
          </a:prstGeom>
          <a:solidFill>
            <a:schemeClr val="accent1"/>
          </a:solidFill>
          <a:ln w="25400">
            <a:solidFill>
              <a:schemeClr val="tx1"/>
            </a:solidFill>
            <a:miter lim="800000"/>
            <a:headEnd type="none" w="sm" len="sm"/>
            <a:tailEnd type="none" w="sm" len="sm"/>
          </a:ln>
        </p:spPr>
        <p:txBody>
          <a:bodyPr/>
          <a:lstStyle/>
          <a:p>
            <a:pPr algn="ctr"/>
            <a:r>
              <a:rPr lang="pl-PL">
                <a:latin typeface="Century Gothic" pitchFamily="34" charset="0"/>
              </a:rPr>
              <a:t>Infill Array</a:t>
            </a:r>
            <a:endParaRPr lang="en-US">
              <a:latin typeface="Century Gothic" pitchFamily="34" charset="0"/>
            </a:endParaRPr>
          </a:p>
        </p:txBody>
      </p:sp>
      <p:sp>
        <p:nvSpPr>
          <p:cNvPr id="3" name="Symbol zastępczy daty 2"/>
          <p:cNvSpPr>
            <a:spLocks noGrp="1"/>
          </p:cNvSpPr>
          <p:nvPr>
            <p:ph type="dt" sz="half" idx="10"/>
          </p:nvPr>
        </p:nvSpPr>
        <p:spPr/>
        <p:txBody>
          <a:bodyPr/>
          <a:lstStyle/>
          <a:p>
            <a:pPr>
              <a:defRPr/>
            </a:pPr>
            <a:r>
              <a:rPr lang="pl-PL" smtClean="0"/>
              <a:t>Zbigniew Szadkowski</a:t>
            </a:r>
            <a:endParaRPr lang="en-US"/>
          </a:p>
        </p:txBody>
      </p:sp>
      <p:sp>
        <p:nvSpPr>
          <p:cNvPr id="4" name="Symbol zastępczy numeru slajdu 3"/>
          <p:cNvSpPr>
            <a:spLocks noGrp="1"/>
          </p:cNvSpPr>
          <p:nvPr>
            <p:ph type="sldNum" sz="quarter" idx="12"/>
          </p:nvPr>
        </p:nvSpPr>
        <p:spPr/>
        <p:txBody>
          <a:bodyPr/>
          <a:lstStyle/>
          <a:p>
            <a:pPr>
              <a:defRPr/>
            </a:pPr>
            <a:fld id="{180483E0-F94A-4E0D-8ECB-CD181C951DB9}" type="slidenum">
              <a:rPr lang="en-US" smtClean="0"/>
              <a:pPr>
                <a:defRPr/>
              </a:pPr>
              <a:t>12</a:t>
            </a:fld>
            <a:endParaRPr lang="en-US" dirty="0"/>
          </a:p>
        </p:txBody>
      </p:sp>
    </p:spTree>
    <p:extLst>
      <p:ext uri="{BB962C8B-B14F-4D97-AF65-F5344CB8AC3E}">
        <p14:creationId xmlns:p14="http://schemas.microsoft.com/office/powerpoint/2010/main" val="40527478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16392"/>
                                        </p:tgtEl>
                                        <p:attrNameLst>
                                          <p:attrName>style.visibility</p:attrName>
                                        </p:attrNameLst>
                                      </p:cBhvr>
                                      <p:to>
                                        <p:strVal val="visible"/>
                                      </p:to>
                                    </p:set>
                                    <p:anim calcmode="lin" valueType="num">
                                      <p:cBhvr>
                                        <p:cTn id="12" dur="500" fill="hold"/>
                                        <p:tgtEl>
                                          <p:spTgt spid="16392"/>
                                        </p:tgtEl>
                                        <p:attrNameLst>
                                          <p:attrName>ppt_w</p:attrName>
                                        </p:attrNameLst>
                                      </p:cBhvr>
                                      <p:tavLst>
                                        <p:tav tm="0">
                                          <p:val>
                                            <p:fltVal val="0"/>
                                          </p:val>
                                        </p:tav>
                                        <p:tav tm="100000">
                                          <p:val>
                                            <p:strVal val="#ppt_w"/>
                                          </p:val>
                                        </p:tav>
                                      </p:tavLst>
                                    </p:anim>
                                    <p:anim calcmode="lin" valueType="num">
                                      <p:cBhvr>
                                        <p:cTn id="13" dur="500" fill="hold"/>
                                        <p:tgtEl>
                                          <p:spTgt spid="16392"/>
                                        </p:tgtEl>
                                        <p:attrNameLst>
                                          <p:attrName>ppt_h</p:attrName>
                                        </p:attrNameLst>
                                      </p:cBhvr>
                                      <p:tavLst>
                                        <p:tav tm="0">
                                          <p:val>
                                            <p:fltVal val="0"/>
                                          </p:val>
                                        </p:tav>
                                        <p:tav tm="100000">
                                          <p:val>
                                            <p:strVal val="#ppt_h"/>
                                          </p:val>
                                        </p:tav>
                                      </p:tavLst>
                                    </p:anim>
                                    <p:animEffect transition="in" filter="fade">
                                      <p:cBhvr>
                                        <p:cTn id="14" dur="500"/>
                                        <p:tgtEl>
                                          <p:spTgt spid="1639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92"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7" name="Symbol zastępczy stopki 3"/>
          <p:cNvSpPr>
            <a:spLocks noGrp="1"/>
          </p:cNvSpPr>
          <p:nvPr>
            <p:ph type="ftr" sz="quarter" idx="11"/>
          </p:nvPr>
        </p:nvSpPr>
        <p:spPr bwMode="auto">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defRPr/>
            </a:pPr>
            <a:r>
              <a:rPr lang="en-US" dirty="0" smtClean="0"/>
              <a:t>IEEE Real Time Conference, </a:t>
            </a:r>
            <a:r>
              <a:rPr lang="en-US" dirty="0" err="1" smtClean="0"/>
              <a:t>Padova</a:t>
            </a:r>
            <a:r>
              <a:rPr lang="en-US" dirty="0" smtClean="0"/>
              <a:t>, June 2016</a:t>
            </a:r>
          </a:p>
        </p:txBody>
      </p:sp>
      <p:pic>
        <p:nvPicPr>
          <p:cNvPr id="49156" name="Picture 4"/>
          <p:cNvPicPr>
            <a:picLocks noChangeAspect="1" noChangeArrowheads="1"/>
          </p:cNvPicPr>
          <p:nvPr/>
        </p:nvPicPr>
        <p:blipFill>
          <a:blip r:embed="rId2" cstate="print"/>
          <a:srcRect/>
          <a:stretch>
            <a:fillRect/>
          </a:stretch>
        </p:blipFill>
        <p:spPr bwMode="auto">
          <a:xfrm>
            <a:off x="827584" y="1114628"/>
            <a:ext cx="7488832" cy="5194692"/>
          </a:xfrm>
          <a:prstGeom prst="rect">
            <a:avLst/>
          </a:prstGeom>
          <a:noFill/>
          <a:ln w="9525">
            <a:noFill/>
            <a:miter lim="800000"/>
            <a:headEnd/>
            <a:tailEnd/>
          </a:ln>
        </p:spPr>
      </p:pic>
      <p:sp>
        <p:nvSpPr>
          <p:cNvPr id="7" name="Rectangle 2"/>
          <p:cNvSpPr txBox="1">
            <a:spLocks noChangeArrowheads="1"/>
          </p:cNvSpPr>
          <p:nvPr/>
        </p:nvSpPr>
        <p:spPr bwMode="auto">
          <a:xfrm>
            <a:off x="1259632" y="228600"/>
            <a:ext cx="6552728" cy="824136"/>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484632" algn="ctr" fontAlgn="auto">
              <a:spcAft>
                <a:spcPts val="0"/>
              </a:spcAft>
              <a:defRPr/>
            </a:pPr>
            <a:r>
              <a:rPr lang="en-US" sz="3200" b="1" i="1" dirty="0" smtClean="0">
                <a:latin typeface="Times New Roman" pitchFamily="18" charset="0"/>
                <a:cs typeface="Times New Roman" pitchFamily="18" charset="0"/>
              </a:rPr>
              <a:t>Extensive Air Showers</a:t>
            </a:r>
          </a:p>
        </p:txBody>
      </p:sp>
      <p:sp>
        <p:nvSpPr>
          <p:cNvPr id="8" name="Rectangle 2"/>
          <p:cNvSpPr txBox="1">
            <a:spLocks noChangeArrowheads="1"/>
          </p:cNvSpPr>
          <p:nvPr/>
        </p:nvSpPr>
        <p:spPr bwMode="auto">
          <a:xfrm>
            <a:off x="2267744" y="332656"/>
            <a:ext cx="4724400" cy="609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normAutofit fontScale="97500" lnSpcReduction="10000"/>
          </a:bodyPr>
          <a:lstStyle/>
          <a:p>
            <a:pPr marL="484632" marR="0" lvl="0" indent="0" algn="ctr" defTabSz="914400" rtl="0" eaLnBrk="1" fontAlgn="auto" latinLnBrk="0" hangingPunct="1">
              <a:lnSpc>
                <a:spcPct val="100000"/>
              </a:lnSpc>
              <a:spcBef>
                <a:spcPct val="0"/>
              </a:spcBef>
              <a:spcAft>
                <a:spcPts val="0"/>
              </a:spcAft>
              <a:buClrTx/>
              <a:buSzTx/>
              <a:buFontTx/>
              <a:buNone/>
              <a:tabLst/>
              <a:defRPr/>
            </a:pPr>
            <a:endParaRPr kumimoji="0" lang="en-US" sz="3600" b="1" i="1"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endParaRPr>
          </a:p>
        </p:txBody>
      </p:sp>
      <p:sp>
        <p:nvSpPr>
          <p:cNvPr id="9" name="Tytuł 10"/>
          <p:cNvSpPr txBox="1">
            <a:spLocks/>
          </p:cNvSpPr>
          <p:nvPr/>
        </p:nvSpPr>
        <p:spPr bwMode="auto">
          <a:xfrm>
            <a:off x="457200" y="274638"/>
            <a:ext cx="8229600" cy="778098"/>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US" sz="3600" b="1" i="0" u="none" strike="noStrike" kern="1200" cap="none" spc="0" normalizeH="0" baseline="0" noProof="0" dirty="0" smtClean="0">
              <a:ln>
                <a:noFill/>
              </a:ln>
              <a:solidFill>
                <a:schemeClr val="tx1"/>
              </a:solidFill>
              <a:effectLst/>
              <a:uLnTx/>
              <a:uFillTx/>
              <a:latin typeface="+mj-lt"/>
              <a:ea typeface="+mj-ea"/>
              <a:cs typeface="+mj-cs"/>
            </a:endParaRPr>
          </a:p>
        </p:txBody>
      </p:sp>
      <p:grpSp>
        <p:nvGrpSpPr>
          <p:cNvPr id="10" name="Grupa 39"/>
          <p:cNvGrpSpPr>
            <a:grpSpLocks/>
          </p:cNvGrpSpPr>
          <p:nvPr/>
        </p:nvGrpSpPr>
        <p:grpSpPr bwMode="auto">
          <a:xfrm>
            <a:off x="1331640" y="285753"/>
            <a:ext cx="6480720" cy="789004"/>
            <a:chOff x="928662" y="285728"/>
            <a:chExt cx="6858048" cy="788994"/>
          </a:xfrm>
        </p:grpSpPr>
        <p:cxnSp>
          <p:nvCxnSpPr>
            <p:cNvPr id="11" name="Łącznik prosty 10"/>
            <p:cNvCxnSpPr/>
            <p:nvPr/>
          </p:nvCxnSpPr>
          <p:spPr>
            <a:xfrm>
              <a:off x="928662" y="285728"/>
              <a:ext cx="6858048" cy="1588"/>
            </a:xfrm>
            <a:prstGeom prst="line">
              <a:avLst/>
            </a:prstGeom>
            <a:ln w="38100" cap="rnd" cmpd="dbl">
              <a:solidFill>
                <a:srgbClr val="0000CC"/>
              </a:solidFill>
            </a:ln>
            <a:effectLst>
              <a:innerShdw blurRad="63500" dist="50800" dir="2700000">
                <a:srgbClr val="0000CC">
                  <a:alpha val="50000"/>
                </a:srgbClr>
              </a:innerShdw>
            </a:effectLst>
            <a:scene3d>
              <a:camera prst="orthographicFront"/>
              <a:lightRig rig="threePt" dir="t"/>
            </a:scene3d>
            <a:sp3d>
              <a:bevelT/>
            </a:sp3d>
          </p:spPr>
          <p:style>
            <a:lnRef idx="1">
              <a:schemeClr val="accent1"/>
            </a:lnRef>
            <a:fillRef idx="0">
              <a:schemeClr val="accent1"/>
            </a:fillRef>
            <a:effectRef idx="0">
              <a:schemeClr val="accent1"/>
            </a:effectRef>
            <a:fontRef idx="minor">
              <a:schemeClr val="tx1"/>
            </a:fontRef>
          </p:style>
        </p:cxnSp>
        <p:cxnSp>
          <p:nvCxnSpPr>
            <p:cNvPr id="12" name="Łącznik prosty 11"/>
            <p:cNvCxnSpPr/>
            <p:nvPr/>
          </p:nvCxnSpPr>
          <p:spPr>
            <a:xfrm>
              <a:off x="928662" y="1073134"/>
              <a:ext cx="6858048" cy="1588"/>
            </a:xfrm>
            <a:prstGeom prst="line">
              <a:avLst/>
            </a:prstGeom>
            <a:ln w="38100" cap="rnd" cmpd="dbl">
              <a:solidFill>
                <a:srgbClr val="0000CC"/>
              </a:solidFill>
            </a:ln>
            <a:effectLst>
              <a:innerShdw blurRad="63500" dist="50800" dir="2700000">
                <a:srgbClr val="0000CC">
                  <a:alpha val="50000"/>
                </a:srgbClr>
              </a:innerShdw>
            </a:effectLst>
            <a:scene3d>
              <a:camera prst="orthographicFront"/>
              <a:lightRig rig="threePt" dir="t"/>
            </a:scene3d>
            <a:sp3d>
              <a:bevelT/>
            </a:sp3d>
          </p:spPr>
          <p:style>
            <a:lnRef idx="1">
              <a:schemeClr val="accent1"/>
            </a:lnRef>
            <a:fillRef idx="0">
              <a:schemeClr val="accent1"/>
            </a:fillRef>
            <a:effectRef idx="0">
              <a:schemeClr val="accent1"/>
            </a:effectRef>
            <a:fontRef idx="minor">
              <a:schemeClr val="tx1"/>
            </a:fontRef>
          </p:style>
        </p:cxnSp>
      </p:grpSp>
      <p:pic>
        <p:nvPicPr>
          <p:cNvPr id="13" name="Picture 6" descr="F:\zs\UL\logo_ul.jpg"/>
          <p:cNvPicPr>
            <a:picLocks noChangeArrowheads="1"/>
          </p:cNvPicPr>
          <p:nvPr/>
        </p:nvPicPr>
        <p:blipFill>
          <a:blip r:embed="rId3" cstate="print"/>
          <a:srcRect/>
          <a:stretch>
            <a:fillRect/>
          </a:stretch>
        </p:blipFill>
        <p:spPr bwMode="auto">
          <a:xfrm>
            <a:off x="107504" y="116632"/>
            <a:ext cx="1080000" cy="1080000"/>
          </a:xfrm>
          <a:prstGeom prst="rect">
            <a:avLst/>
          </a:prstGeom>
          <a:noFill/>
          <a:ln w="9525">
            <a:noFill/>
            <a:miter lim="800000"/>
            <a:headEnd/>
            <a:tailEnd/>
          </a:ln>
        </p:spPr>
      </p:pic>
      <p:pic>
        <p:nvPicPr>
          <p:cNvPr id="14" name="Obraz 13" descr="logo_WFiS.bmp"/>
          <p:cNvPicPr>
            <a:picLocks/>
          </p:cNvPicPr>
          <p:nvPr/>
        </p:nvPicPr>
        <p:blipFill>
          <a:blip r:embed="rId4" cstate="print"/>
          <a:stretch>
            <a:fillRect/>
          </a:stretch>
        </p:blipFill>
        <p:spPr>
          <a:xfrm>
            <a:off x="7956376" y="116632"/>
            <a:ext cx="1080000" cy="1080000"/>
          </a:xfrm>
          <a:prstGeom prst="rect">
            <a:avLst/>
          </a:prstGeom>
        </p:spPr>
      </p:pic>
      <p:sp>
        <p:nvSpPr>
          <p:cNvPr id="2" name="Symbol zastępczy daty 1"/>
          <p:cNvSpPr>
            <a:spLocks noGrp="1"/>
          </p:cNvSpPr>
          <p:nvPr>
            <p:ph type="dt" sz="half" idx="10"/>
          </p:nvPr>
        </p:nvSpPr>
        <p:spPr/>
        <p:txBody>
          <a:bodyPr/>
          <a:lstStyle/>
          <a:p>
            <a:pPr>
              <a:defRPr/>
            </a:pPr>
            <a:r>
              <a:rPr lang="pl-PL" smtClean="0"/>
              <a:t>Zbigniew Szadkowski</a:t>
            </a:r>
            <a:endParaRPr lang="en-US"/>
          </a:p>
        </p:txBody>
      </p:sp>
      <p:sp>
        <p:nvSpPr>
          <p:cNvPr id="3" name="Symbol zastępczy numeru slajdu 2"/>
          <p:cNvSpPr>
            <a:spLocks noGrp="1"/>
          </p:cNvSpPr>
          <p:nvPr>
            <p:ph type="sldNum" sz="quarter" idx="12"/>
          </p:nvPr>
        </p:nvSpPr>
        <p:spPr/>
        <p:txBody>
          <a:bodyPr/>
          <a:lstStyle/>
          <a:p>
            <a:pPr>
              <a:defRPr/>
            </a:pPr>
            <a:fld id="{180483E0-F94A-4E0D-8ECB-CD181C951DB9}" type="slidenum">
              <a:rPr lang="en-US" smtClean="0"/>
              <a:pPr>
                <a:defRPr/>
              </a:pPr>
              <a:t>13</a:t>
            </a:fld>
            <a:endParaRPr lang="en-US" dirty="0"/>
          </a:p>
        </p:txBody>
      </p:sp>
    </p:spTree>
    <p:extLst>
      <p:ext uri="{BB962C8B-B14F-4D97-AF65-F5344CB8AC3E}">
        <p14:creationId xmlns:p14="http://schemas.microsoft.com/office/powerpoint/2010/main" val="80537089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3" name="Symbol zastępczy stopki 4"/>
          <p:cNvSpPr>
            <a:spLocks noGrp="1"/>
          </p:cNvSpPr>
          <p:nvPr>
            <p:ph type="ftr" sz="quarter" idx="11"/>
          </p:nvPr>
        </p:nvSpPr>
        <p:spPr bwMode="auto">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defRPr/>
            </a:pPr>
            <a:r>
              <a:rPr lang="en-US" smtClean="0"/>
              <a:t>IEEE Real Time Conference, Padova, June 2016</a:t>
            </a:r>
          </a:p>
        </p:txBody>
      </p:sp>
      <p:graphicFrame>
        <p:nvGraphicFramePr>
          <p:cNvPr id="2050" name="Object 0"/>
          <p:cNvGraphicFramePr>
            <a:graphicFrameLocks noChangeAspect="1"/>
          </p:cNvGraphicFramePr>
          <p:nvPr>
            <p:extLst>
              <p:ext uri="{D42A27DB-BD31-4B8C-83A1-F6EECF244321}">
                <p14:modId xmlns:p14="http://schemas.microsoft.com/office/powerpoint/2010/main" val="1508020914"/>
              </p:ext>
            </p:extLst>
          </p:nvPr>
        </p:nvGraphicFramePr>
        <p:xfrm>
          <a:off x="3995936" y="2060848"/>
          <a:ext cx="4800600" cy="3838575"/>
        </p:xfrm>
        <a:graphic>
          <a:graphicData uri="http://schemas.openxmlformats.org/presentationml/2006/ole">
            <mc:AlternateContent xmlns:mc="http://schemas.openxmlformats.org/markup-compatibility/2006">
              <mc:Choice xmlns:v="urn:schemas-microsoft-com:vml" Requires="v">
                <p:oleObj spid="_x0000_s3088" r:id="rId3" imgW="4533900" imgH="3619500" progId="Word.Picture.8">
                  <p:embed/>
                </p:oleObj>
              </mc:Choice>
              <mc:Fallback>
                <p:oleObj r:id="rId3" imgW="4533900" imgH="3619500" progId="Word.Picture.8">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95936" y="2060848"/>
                        <a:ext cx="4800600" cy="38385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2057" name="Picture 12" descr="cameramercedes200"/>
          <p:cNvPicPr>
            <a:picLocks noChangeAspect="1" noChangeArrowheads="1"/>
          </p:cNvPicPr>
          <p:nvPr/>
        </p:nvPicPr>
        <p:blipFill>
          <a:blip r:embed="rId5" cstate="print"/>
          <a:srcRect/>
          <a:stretch>
            <a:fillRect/>
          </a:stretch>
        </p:blipFill>
        <p:spPr bwMode="auto">
          <a:xfrm>
            <a:off x="467544" y="1628800"/>
            <a:ext cx="2608263" cy="4419600"/>
          </a:xfrm>
          <a:prstGeom prst="rect">
            <a:avLst/>
          </a:prstGeom>
          <a:noFill/>
          <a:ln w="9525">
            <a:noFill/>
            <a:miter lim="800000"/>
            <a:headEnd/>
            <a:tailEnd/>
          </a:ln>
        </p:spPr>
      </p:pic>
      <p:graphicFrame>
        <p:nvGraphicFramePr>
          <p:cNvPr id="2051" name="Object 1"/>
          <p:cNvGraphicFramePr>
            <a:graphicFrameLocks noChangeAspect="1"/>
          </p:cNvGraphicFramePr>
          <p:nvPr>
            <p:extLst>
              <p:ext uri="{D42A27DB-BD31-4B8C-83A1-F6EECF244321}">
                <p14:modId xmlns:p14="http://schemas.microsoft.com/office/powerpoint/2010/main" val="4059201023"/>
              </p:ext>
            </p:extLst>
          </p:nvPr>
        </p:nvGraphicFramePr>
        <p:xfrm>
          <a:off x="3491880" y="1194393"/>
          <a:ext cx="1676400" cy="636588"/>
        </p:xfrm>
        <a:graphic>
          <a:graphicData uri="http://schemas.openxmlformats.org/presentationml/2006/ole">
            <mc:AlternateContent xmlns:mc="http://schemas.openxmlformats.org/markup-compatibility/2006">
              <mc:Choice xmlns:v="urn:schemas-microsoft-com:vml" Requires="v">
                <p:oleObj spid="_x0000_s3089" r:id="rId6" imgW="1028254" imgH="393529" progId="Equation.3">
                  <p:embed/>
                </p:oleObj>
              </mc:Choice>
              <mc:Fallback>
                <p:oleObj r:id="rId6" imgW="1028254" imgH="393529" progId="Equation.3">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491880" y="1194393"/>
                        <a:ext cx="1676400" cy="636588"/>
                      </a:xfrm>
                      <a:prstGeom prst="rect">
                        <a:avLst/>
                      </a:prstGeom>
                      <a:solidFill>
                        <a:srgbClr val="FFFFFF"/>
                      </a:solidFill>
                    </p:spPr>
                  </p:pic>
                </p:oleObj>
              </mc:Fallback>
            </mc:AlternateContent>
          </a:graphicData>
        </a:graphic>
      </p:graphicFrame>
      <p:grpSp>
        <p:nvGrpSpPr>
          <p:cNvPr id="11" name="Grupa 39"/>
          <p:cNvGrpSpPr>
            <a:grpSpLocks/>
          </p:cNvGrpSpPr>
          <p:nvPr/>
        </p:nvGrpSpPr>
        <p:grpSpPr bwMode="auto">
          <a:xfrm>
            <a:off x="1331640" y="285753"/>
            <a:ext cx="6480720" cy="789004"/>
            <a:chOff x="928662" y="285728"/>
            <a:chExt cx="6858048" cy="788994"/>
          </a:xfrm>
        </p:grpSpPr>
        <p:cxnSp>
          <p:nvCxnSpPr>
            <p:cNvPr id="12" name="Łącznik prosty 42"/>
            <p:cNvCxnSpPr/>
            <p:nvPr/>
          </p:nvCxnSpPr>
          <p:spPr>
            <a:xfrm>
              <a:off x="928662" y="285728"/>
              <a:ext cx="6858048" cy="1588"/>
            </a:xfrm>
            <a:prstGeom prst="line">
              <a:avLst/>
            </a:prstGeom>
            <a:ln w="38100" cap="rnd" cmpd="dbl">
              <a:solidFill>
                <a:srgbClr val="0000CC"/>
              </a:solidFill>
            </a:ln>
            <a:effectLst>
              <a:innerShdw blurRad="63500" dist="50800" dir="2700000">
                <a:srgbClr val="0000CC">
                  <a:alpha val="50000"/>
                </a:srgbClr>
              </a:innerShdw>
            </a:effectLst>
            <a:scene3d>
              <a:camera prst="orthographicFront"/>
              <a:lightRig rig="threePt" dir="t"/>
            </a:scene3d>
            <a:sp3d>
              <a:bevelT/>
            </a:sp3d>
          </p:spPr>
          <p:style>
            <a:lnRef idx="1">
              <a:schemeClr val="accent1"/>
            </a:lnRef>
            <a:fillRef idx="0">
              <a:schemeClr val="accent1"/>
            </a:fillRef>
            <a:effectRef idx="0">
              <a:schemeClr val="accent1"/>
            </a:effectRef>
            <a:fontRef idx="minor">
              <a:schemeClr val="tx1"/>
            </a:fontRef>
          </p:style>
        </p:cxnSp>
        <p:cxnSp>
          <p:nvCxnSpPr>
            <p:cNvPr id="13" name="Łącznik prosty 43"/>
            <p:cNvCxnSpPr/>
            <p:nvPr/>
          </p:nvCxnSpPr>
          <p:spPr>
            <a:xfrm>
              <a:off x="928662" y="1073134"/>
              <a:ext cx="6858048" cy="1588"/>
            </a:xfrm>
            <a:prstGeom prst="line">
              <a:avLst/>
            </a:prstGeom>
            <a:ln w="38100" cap="rnd" cmpd="dbl">
              <a:solidFill>
                <a:srgbClr val="0000CC"/>
              </a:solidFill>
            </a:ln>
            <a:effectLst>
              <a:innerShdw blurRad="63500" dist="50800" dir="2700000">
                <a:srgbClr val="0000CC">
                  <a:alpha val="50000"/>
                </a:srgbClr>
              </a:innerShdw>
            </a:effectLst>
            <a:scene3d>
              <a:camera prst="orthographicFront"/>
              <a:lightRig rig="threePt" dir="t"/>
            </a:scene3d>
            <a:sp3d>
              <a:bevelT/>
            </a:sp3d>
          </p:spPr>
          <p:style>
            <a:lnRef idx="1">
              <a:schemeClr val="accent1"/>
            </a:lnRef>
            <a:fillRef idx="0">
              <a:schemeClr val="accent1"/>
            </a:fillRef>
            <a:effectRef idx="0">
              <a:schemeClr val="accent1"/>
            </a:effectRef>
            <a:fontRef idx="minor">
              <a:schemeClr val="tx1"/>
            </a:fontRef>
          </p:style>
        </p:cxnSp>
      </p:grpSp>
      <p:pic>
        <p:nvPicPr>
          <p:cNvPr id="14" name="Obraz 13" descr="logo_WFiS.bmp"/>
          <p:cNvPicPr>
            <a:picLocks/>
          </p:cNvPicPr>
          <p:nvPr/>
        </p:nvPicPr>
        <p:blipFill>
          <a:blip r:embed="rId8" cstate="print"/>
          <a:stretch>
            <a:fillRect/>
          </a:stretch>
        </p:blipFill>
        <p:spPr>
          <a:xfrm>
            <a:off x="107624" y="116752"/>
            <a:ext cx="1080000" cy="1080000"/>
          </a:xfrm>
          <a:prstGeom prst="rect">
            <a:avLst/>
          </a:prstGeom>
        </p:spPr>
      </p:pic>
      <p:pic>
        <p:nvPicPr>
          <p:cNvPr id="15" name="Picture 6" descr="F:\zs\UL\logo_ul.jpg"/>
          <p:cNvPicPr>
            <a:picLocks noChangeArrowheads="1"/>
          </p:cNvPicPr>
          <p:nvPr/>
        </p:nvPicPr>
        <p:blipFill>
          <a:blip r:embed="rId9" cstate="print"/>
          <a:srcRect/>
          <a:stretch>
            <a:fillRect/>
          </a:stretch>
        </p:blipFill>
        <p:spPr bwMode="auto">
          <a:xfrm>
            <a:off x="7956376" y="116752"/>
            <a:ext cx="1080000" cy="1080000"/>
          </a:xfrm>
          <a:prstGeom prst="rect">
            <a:avLst/>
          </a:prstGeom>
          <a:noFill/>
          <a:ln w="9525">
            <a:noFill/>
            <a:miter lim="800000"/>
            <a:headEnd/>
            <a:tailEnd/>
          </a:ln>
        </p:spPr>
      </p:pic>
      <p:pic>
        <p:nvPicPr>
          <p:cNvPr id="20" name="Obraz 19" descr="logo_WFiS.bmp"/>
          <p:cNvPicPr>
            <a:picLocks/>
          </p:cNvPicPr>
          <p:nvPr/>
        </p:nvPicPr>
        <p:blipFill>
          <a:blip r:embed="rId8" cstate="print"/>
          <a:stretch>
            <a:fillRect/>
          </a:stretch>
        </p:blipFill>
        <p:spPr>
          <a:xfrm>
            <a:off x="107624" y="114393"/>
            <a:ext cx="1080000" cy="1080000"/>
          </a:xfrm>
          <a:prstGeom prst="rect">
            <a:avLst/>
          </a:prstGeom>
        </p:spPr>
      </p:pic>
      <p:pic>
        <p:nvPicPr>
          <p:cNvPr id="21" name="Picture 6" descr="F:\zs\UL\logo_ul.jpg"/>
          <p:cNvPicPr>
            <a:picLocks noChangeArrowheads="1"/>
          </p:cNvPicPr>
          <p:nvPr/>
        </p:nvPicPr>
        <p:blipFill>
          <a:blip r:embed="rId9" cstate="print"/>
          <a:srcRect/>
          <a:stretch>
            <a:fillRect/>
          </a:stretch>
        </p:blipFill>
        <p:spPr bwMode="auto">
          <a:xfrm>
            <a:off x="7956376" y="114393"/>
            <a:ext cx="1080000" cy="1080000"/>
          </a:xfrm>
          <a:prstGeom prst="rect">
            <a:avLst/>
          </a:prstGeom>
          <a:noFill/>
          <a:ln w="9525">
            <a:noFill/>
            <a:miter lim="800000"/>
            <a:headEnd/>
            <a:tailEnd/>
          </a:ln>
        </p:spPr>
      </p:pic>
      <p:sp>
        <p:nvSpPr>
          <p:cNvPr id="2" name="Tytuł 1"/>
          <p:cNvSpPr>
            <a:spLocks noGrp="1"/>
          </p:cNvSpPr>
          <p:nvPr>
            <p:ph type="title"/>
          </p:nvPr>
        </p:nvSpPr>
        <p:spPr>
          <a:xfrm>
            <a:off x="457200" y="274638"/>
            <a:ext cx="8229600" cy="837548"/>
          </a:xfrm>
        </p:spPr>
        <p:txBody>
          <a:bodyPr/>
          <a:lstStyle/>
          <a:p>
            <a:r>
              <a:rPr lang="en-US" sz="3600" b="1" i="1" dirty="0" smtClean="0">
                <a:latin typeface="Times New Roman" panose="02020603050405020304" pitchFamily="18" charset="0"/>
                <a:cs typeface="Times New Roman" panose="02020603050405020304" pitchFamily="18" charset="0"/>
              </a:rPr>
              <a:t>Fluorescence detector</a:t>
            </a:r>
            <a:endParaRPr lang="en-US" sz="3600" b="1" i="1" dirty="0">
              <a:latin typeface="Times New Roman" panose="02020603050405020304" pitchFamily="18" charset="0"/>
              <a:cs typeface="Times New Roman" panose="02020603050405020304" pitchFamily="18" charset="0"/>
            </a:endParaRPr>
          </a:p>
        </p:txBody>
      </p:sp>
      <p:sp>
        <p:nvSpPr>
          <p:cNvPr id="3" name="Symbol zastępczy daty 2"/>
          <p:cNvSpPr>
            <a:spLocks noGrp="1"/>
          </p:cNvSpPr>
          <p:nvPr>
            <p:ph type="dt" sz="half" idx="10"/>
          </p:nvPr>
        </p:nvSpPr>
        <p:spPr/>
        <p:txBody>
          <a:bodyPr/>
          <a:lstStyle/>
          <a:p>
            <a:pPr>
              <a:defRPr/>
            </a:pPr>
            <a:r>
              <a:rPr lang="pl-PL" smtClean="0"/>
              <a:t>Zbigniew Szadkowski</a:t>
            </a:r>
            <a:endParaRPr lang="en-US"/>
          </a:p>
        </p:txBody>
      </p:sp>
      <p:sp>
        <p:nvSpPr>
          <p:cNvPr id="4" name="Symbol zastępczy numeru slajdu 3"/>
          <p:cNvSpPr>
            <a:spLocks noGrp="1"/>
          </p:cNvSpPr>
          <p:nvPr>
            <p:ph type="sldNum" sz="quarter" idx="12"/>
          </p:nvPr>
        </p:nvSpPr>
        <p:spPr/>
        <p:txBody>
          <a:bodyPr/>
          <a:lstStyle/>
          <a:p>
            <a:pPr>
              <a:defRPr/>
            </a:pPr>
            <a:fld id="{6C430213-0F5A-4DAF-AA9E-01C7F0DA5DF2}" type="slidenum">
              <a:rPr lang="en-US" smtClean="0"/>
              <a:pPr>
                <a:defRPr/>
              </a:pPr>
              <a:t>14</a:t>
            </a:fld>
            <a:endParaRPr lang="en-US" dirty="0"/>
          </a:p>
        </p:txBody>
      </p:sp>
    </p:spTree>
    <p:extLst>
      <p:ext uri="{BB962C8B-B14F-4D97-AF65-F5344CB8AC3E}">
        <p14:creationId xmlns:p14="http://schemas.microsoft.com/office/powerpoint/2010/main" val="420515036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Symbol zastępczy stopki 3"/>
          <p:cNvSpPr>
            <a:spLocks noGrp="1"/>
          </p:cNvSpPr>
          <p:nvPr>
            <p:ph type="ftr" sz="quarter" idx="11"/>
          </p:nvPr>
        </p:nvSpPr>
        <p:spPr bwMode="auto">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defRPr/>
            </a:pPr>
            <a:r>
              <a:rPr lang="en-US" smtClean="0"/>
              <a:t>IEEE Real Time Conference, Padova, June 2016</a:t>
            </a:r>
          </a:p>
        </p:txBody>
      </p:sp>
      <p:sp>
        <p:nvSpPr>
          <p:cNvPr id="21509" name="Rectangle 2"/>
          <p:cNvSpPr>
            <a:spLocks noGrp="1" noChangeArrowheads="1"/>
          </p:cNvSpPr>
          <p:nvPr>
            <p:ph type="title"/>
          </p:nvPr>
        </p:nvSpPr>
        <p:spPr>
          <a:xfrm>
            <a:off x="609600" y="76200"/>
            <a:ext cx="7772400" cy="685800"/>
          </a:xfrm>
        </p:spPr>
        <p:txBody>
          <a:bodyPr/>
          <a:lstStyle/>
          <a:p>
            <a:pPr marL="484632" indent="0" algn="ctr" eaLnBrk="1" fontAlgn="auto" hangingPunct="1">
              <a:spcAft>
                <a:spcPts val="0"/>
              </a:spcAft>
              <a:tabLst>
                <a:tab pos="2695575" algn="l"/>
              </a:tabLst>
              <a:defRPr/>
            </a:pPr>
            <a:r>
              <a:rPr lang="de-DE" sz="3200" b="1" i="1" dirty="0" err="1" smtClean="0">
                <a:latin typeface="Times New Roman" pitchFamily="18" charset="0"/>
                <a:cs typeface="Times New Roman" pitchFamily="18" charset="0"/>
              </a:rPr>
              <a:t>view</a:t>
            </a:r>
            <a:r>
              <a:rPr lang="de-DE" sz="3200" b="1" i="1" dirty="0" smtClean="0">
                <a:latin typeface="Times New Roman" pitchFamily="18" charset="0"/>
                <a:cs typeface="Times New Roman" pitchFamily="18" charset="0"/>
              </a:rPr>
              <a:t> </a:t>
            </a:r>
            <a:r>
              <a:rPr lang="de-DE" sz="3200" b="1" i="1" dirty="0" err="1" smtClean="0">
                <a:latin typeface="Times New Roman" pitchFamily="18" charset="0"/>
                <a:cs typeface="Times New Roman" pitchFamily="18" charset="0"/>
              </a:rPr>
              <a:t>of</a:t>
            </a:r>
            <a:r>
              <a:rPr lang="de-DE" sz="3200" b="1" i="1" dirty="0" smtClean="0">
                <a:latin typeface="Times New Roman" pitchFamily="18" charset="0"/>
                <a:cs typeface="Times New Roman" pitchFamily="18" charset="0"/>
              </a:rPr>
              <a:t> Los Leones F</a:t>
            </a:r>
            <a:r>
              <a:rPr lang="pl-PL" sz="3200" b="1" i="1" dirty="0" smtClean="0">
                <a:latin typeface="Times New Roman" pitchFamily="18" charset="0"/>
                <a:cs typeface="Times New Roman" pitchFamily="18" charset="0"/>
              </a:rPr>
              <a:t>D</a:t>
            </a:r>
            <a:endParaRPr lang="en-US" sz="3200" b="1" i="1" dirty="0" smtClean="0">
              <a:latin typeface="Times New Roman" pitchFamily="18" charset="0"/>
              <a:cs typeface="Times New Roman" pitchFamily="18" charset="0"/>
            </a:endParaRPr>
          </a:p>
        </p:txBody>
      </p:sp>
      <p:pic>
        <p:nvPicPr>
          <p:cNvPr id="19462" name="Picture 3"/>
          <p:cNvPicPr>
            <a:picLocks noChangeAspect="1" noChangeArrowheads="1"/>
          </p:cNvPicPr>
          <p:nvPr/>
        </p:nvPicPr>
        <p:blipFill>
          <a:blip r:embed="rId2" cstate="print"/>
          <a:srcRect/>
          <a:stretch>
            <a:fillRect/>
          </a:stretch>
        </p:blipFill>
        <p:spPr bwMode="auto">
          <a:xfrm>
            <a:off x="0" y="788988"/>
            <a:ext cx="9144000" cy="6069012"/>
          </a:xfrm>
          <a:prstGeom prst="rect">
            <a:avLst/>
          </a:prstGeom>
          <a:noFill/>
          <a:ln w="9525">
            <a:noFill/>
            <a:miter lim="800000"/>
            <a:headEnd/>
            <a:tailEnd/>
          </a:ln>
        </p:spPr>
      </p:pic>
      <p:sp>
        <p:nvSpPr>
          <p:cNvPr id="2" name="Symbol zastępczy daty 1"/>
          <p:cNvSpPr>
            <a:spLocks noGrp="1"/>
          </p:cNvSpPr>
          <p:nvPr>
            <p:ph type="dt" sz="half" idx="10"/>
          </p:nvPr>
        </p:nvSpPr>
        <p:spPr/>
        <p:txBody>
          <a:bodyPr/>
          <a:lstStyle/>
          <a:p>
            <a:pPr>
              <a:defRPr/>
            </a:pPr>
            <a:r>
              <a:rPr lang="pl-PL" smtClean="0"/>
              <a:t>Zbigniew Szadkowski</a:t>
            </a:r>
            <a:endParaRPr lang="en-US"/>
          </a:p>
        </p:txBody>
      </p:sp>
      <p:sp>
        <p:nvSpPr>
          <p:cNvPr id="3" name="Symbol zastępczy numeru slajdu 2"/>
          <p:cNvSpPr>
            <a:spLocks noGrp="1"/>
          </p:cNvSpPr>
          <p:nvPr>
            <p:ph type="sldNum" sz="quarter" idx="12"/>
          </p:nvPr>
        </p:nvSpPr>
        <p:spPr/>
        <p:txBody>
          <a:bodyPr/>
          <a:lstStyle/>
          <a:p>
            <a:pPr>
              <a:defRPr/>
            </a:pPr>
            <a:fld id="{180483E0-F94A-4E0D-8ECB-CD181C951DB9}" type="slidenum">
              <a:rPr lang="en-US" smtClean="0"/>
              <a:pPr>
                <a:defRPr/>
              </a:pPr>
              <a:t>15</a:t>
            </a:fld>
            <a:endParaRPr lang="en-US" dirty="0"/>
          </a:p>
        </p:txBody>
      </p:sp>
    </p:spTree>
    <p:extLst>
      <p:ext uri="{BB962C8B-B14F-4D97-AF65-F5344CB8AC3E}">
        <p14:creationId xmlns:p14="http://schemas.microsoft.com/office/powerpoint/2010/main" val="104152232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Symbol zastępczy stopki 2"/>
          <p:cNvSpPr>
            <a:spLocks noGrp="1"/>
          </p:cNvSpPr>
          <p:nvPr>
            <p:ph type="ftr" sz="quarter" idx="11"/>
          </p:nvPr>
        </p:nvSpPr>
        <p:spPr bwMode="auto">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defRPr/>
            </a:pPr>
            <a:r>
              <a:rPr lang="en-US" smtClean="0"/>
              <a:t>IEEE Real Time Conference, Padova, June 2016</a:t>
            </a:r>
          </a:p>
        </p:txBody>
      </p:sp>
      <p:pic>
        <p:nvPicPr>
          <p:cNvPr id="20485" name="Picture 2"/>
          <p:cNvPicPr>
            <a:picLocks noChangeAspect="1" noChangeArrowheads="1"/>
          </p:cNvPicPr>
          <p:nvPr/>
        </p:nvPicPr>
        <p:blipFill>
          <a:blip r:embed="rId3" cstate="print"/>
          <a:srcRect/>
          <a:stretch>
            <a:fillRect/>
          </a:stretch>
        </p:blipFill>
        <p:spPr bwMode="auto">
          <a:xfrm>
            <a:off x="0" y="0"/>
            <a:ext cx="9144000" cy="6856413"/>
          </a:xfrm>
          <a:prstGeom prst="rect">
            <a:avLst/>
          </a:prstGeom>
          <a:noFill/>
          <a:ln w="9525">
            <a:noFill/>
            <a:miter lim="800000"/>
            <a:headEnd/>
            <a:tailEnd/>
          </a:ln>
        </p:spPr>
      </p:pic>
      <p:pic>
        <p:nvPicPr>
          <p:cNvPr id="20486" name="Picture 3"/>
          <p:cNvPicPr>
            <a:picLocks noChangeAspect="1" noChangeArrowheads="1"/>
          </p:cNvPicPr>
          <p:nvPr/>
        </p:nvPicPr>
        <p:blipFill>
          <a:blip r:embed="rId4" cstate="print">
            <a:lum contrast="20000"/>
          </a:blip>
          <a:srcRect/>
          <a:stretch>
            <a:fillRect/>
          </a:stretch>
        </p:blipFill>
        <p:spPr bwMode="auto">
          <a:xfrm>
            <a:off x="5969000" y="4894263"/>
            <a:ext cx="3175000" cy="1963737"/>
          </a:xfrm>
          <a:prstGeom prst="rect">
            <a:avLst/>
          </a:prstGeom>
          <a:noFill/>
          <a:ln w="9525">
            <a:noFill/>
            <a:miter lim="800000"/>
            <a:headEnd/>
            <a:tailEnd/>
          </a:ln>
        </p:spPr>
      </p:pic>
      <p:sp>
        <p:nvSpPr>
          <p:cNvPr id="2" name="Symbol zastępczy daty 1"/>
          <p:cNvSpPr>
            <a:spLocks noGrp="1"/>
          </p:cNvSpPr>
          <p:nvPr>
            <p:ph type="dt" sz="half" idx="10"/>
          </p:nvPr>
        </p:nvSpPr>
        <p:spPr/>
        <p:txBody>
          <a:bodyPr/>
          <a:lstStyle/>
          <a:p>
            <a:pPr>
              <a:defRPr/>
            </a:pPr>
            <a:r>
              <a:rPr lang="pl-PL" smtClean="0"/>
              <a:t>Zbigniew Szadkowski</a:t>
            </a:r>
            <a:endParaRPr lang="en-US"/>
          </a:p>
        </p:txBody>
      </p:sp>
      <p:sp>
        <p:nvSpPr>
          <p:cNvPr id="3" name="Symbol zastępczy numeru slajdu 2"/>
          <p:cNvSpPr>
            <a:spLocks noGrp="1"/>
          </p:cNvSpPr>
          <p:nvPr>
            <p:ph type="sldNum" sz="quarter" idx="12"/>
          </p:nvPr>
        </p:nvSpPr>
        <p:spPr/>
        <p:txBody>
          <a:bodyPr/>
          <a:lstStyle/>
          <a:p>
            <a:pPr>
              <a:defRPr/>
            </a:pPr>
            <a:fld id="{9F9EAA51-A096-48CC-87E5-04ADC1673227}" type="slidenum">
              <a:rPr lang="en-US" smtClean="0"/>
              <a:pPr>
                <a:defRPr/>
              </a:pPr>
              <a:t>16</a:t>
            </a:fld>
            <a:endParaRPr lang="en-US" dirty="0"/>
          </a:p>
        </p:txBody>
      </p:sp>
    </p:spTree>
    <p:extLst>
      <p:ext uri="{BB962C8B-B14F-4D97-AF65-F5344CB8AC3E}">
        <p14:creationId xmlns:p14="http://schemas.microsoft.com/office/powerpoint/2010/main" val="3042287492"/>
      </p:ext>
    </p:extLst>
  </p:cSld>
  <p:clrMapOvr>
    <a:masterClrMapping/>
  </p:clrMapOvr>
  <p:transition>
    <p:cut/>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1" name="Symbol zastępczy stopki 3"/>
          <p:cNvSpPr>
            <a:spLocks noGrp="1"/>
          </p:cNvSpPr>
          <p:nvPr>
            <p:ph type="ftr" sz="quarter" idx="11"/>
          </p:nvPr>
        </p:nvSpPr>
        <p:spPr bwMode="auto">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defRPr/>
            </a:pPr>
            <a:r>
              <a:rPr lang="en-US" smtClean="0"/>
              <a:t>IEEE Real Time Conference, Padova, June 2016</a:t>
            </a:r>
          </a:p>
        </p:txBody>
      </p:sp>
      <p:sp>
        <p:nvSpPr>
          <p:cNvPr id="25605" name="Rectangle 3"/>
          <p:cNvSpPr>
            <a:spLocks noGrp="1" noChangeArrowheads="1"/>
          </p:cNvSpPr>
          <p:nvPr>
            <p:ph type="title"/>
          </p:nvPr>
        </p:nvSpPr>
        <p:spPr>
          <a:xfrm>
            <a:off x="1331640" y="381000"/>
            <a:ext cx="6480720" cy="609600"/>
          </a:xfrm>
        </p:spPr>
        <p:txBody>
          <a:bodyPr>
            <a:noAutofit/>
          </a:bodyPr>
          <a:lstStyle/>
          <a:p>
            <a:pPr marL="484632" indent="0" algn="ctr" eaLnBrk="1" fontAlgn="auto" hangingPunct="1">
              <a:spcAft>
                <a:spcPts val="0"/>
              </a:spcAft>
              <a:defRPr/>
            </a:pPr>
            <a:r>
              <a:rPr lang="en-US" sz="3600" b="1" i="1" dirty="0" smtClean="0"/>
              <a:t>Surface Detector</a:t>
            </a:r>
          </a:p>
        </p:txBody>
      </p:sp>
      <p:pic>
        <p:nvPicPr>
          <p:cNvPr id="21510" name="Picture 5" descr="Fig_015 - 600 - SD_Tank"/>
          <p:cNvPicPr>
            <a:picLocks noChangeAspect="1" noChangeArrowheads="1"/>
          </p:cNvPicPr>
          <p:nvPr/>
        </p:nvPicPr>
        <p:blipFill>
          <a:blip r:embed="rId2" cstate="print"/>
          <a:srcRect/>
          <a:stretch>
            <a:fillRect/>
          </a:stretch>
        </p:blipFill>
        <p:spPr bwMode="auto">
          <a:xfrm>
            <a:off x="217897" y="1196752"/>
            <a:ext cx="2895600" cy="2749550"/>
          </a:xfrm>
          <a:prstGeom prst="rect">
            <a:avLst/>
          </a:prstGeom>
          <a:noFill/>
          <a:ln w="9525">
            <a:noFill/>
            <a:miter lim="800000"/>
            <a:headEnd/>
            <a:tailEnd/>
          </a:ln>
        </p:spPr>
      </p:pic>
      <p:pic>
        <p:nvPicPr>
          <p:cNvPr id="21511" name="Picture 7" descr="Fig_012 - C - 600 - Tank"/>
          <p:cNvPicPr>
            <a:picLocks noChangeAspect="1" noChangeArrowheads="1"/>
          </p:cNvPicPr>
          <p:nvPr/>
        </p:nvPicPr>
        <p:blipFill>
          <a:blip r:embed="rId3" cstate="print"/>
          <a:srcRect/>
          <a:stretch>
            <a:fillRect/>
          </a:stretch>
        </p:blipFill>
        <p:spPr bwMode="auto">
          <a:xfrm>
            <a:off x="3105494" y="1484784"/>
            <a:ext cx="6038506" cy="4535016"/>
          </a:xfrm>
          <a:prstGeom prst="rect">
            <a:avLst/>
          </a:prstGeom>
          <a:noFill/>
          <a:ln w="9525">
            <a:noFill/>
            <a:miter lim="800000"/>
            <a:headEnd/>
            <a:tailEnd/>
          </a:ln>
        </p:spPr>
      </p:pic>
      <p:pic>
        <p:nvPicPr>
          <p:cNvPr id="21512" name="Picture 9" descr="Fig_011"/>
          <p:cNvPicPr>
            <a:picLocks noChangeAspect="1" noChangeArrowheads="1"/>
          </p:cNvPicPr>
          <p:nvPr/>
        </p:nvPicPr>
        <p:blipFill>
          <a:blip r:embed="rId4" cstate="print"/>
          <a:srcRect/>
          <a:stretch>
            <a:fillRect/>
          </a:stretch>
        </p:blipFill>
        <p:spPr bwMode="auto">
          <a:xfrm>
            <a:off x="331290" y="4077072"/>
            <a:ext cx="2564309" cy="2302817"/>
          </a:xfrm>
          <a:prstGeom prst="rect">
            <a:avLst/>
          </a:prstGeom>
          <a:noFill/>
          <a:ln w="9525">
            <a:noFill/>
            <a:miter lim="800000"/>
            <a:headEnd/>
            <a:tailEnd/>
          </a:ln>
        </p:spPr>
      </p:pic>
      <p:sp>
        <p:nvSpPr>
          <p:cNvPr id="21513" name="Text Box 10"/>
          <p:cNvSpPr txBox="1">
            <a:spLocks noChangeArrowheads="1"/>
          </p:cNvSpPr>
          <p:nvPr/>
        </p:nvSpPr>
        <p:spPr bwMode="auto">
          <a:xfrm>
            <a:off x="0" y="5715000"/>
            <a:ext cx="2819400" cy="244475"/>
          </a:xfrm>
          <a:prstGeom prst="rect">
            <a:avLst/>
          </a:prstGeom>
          <a:noFill/>
          <a:ln w="12700">
            <a:noFill/>
            <a:miter lim="800000"/>
            <a:headEnd type="none" w="sm" len="sm"/>
            <a:tailEnd type="none" w="sm" len="sm"/>
          </a:ln>
        </p:spPr>
        <p:txBody>
          <a:bodyPr>
            <a:spAutoFit/>
          </a:bodyPr>
          <a:lstStyle/>
          <a:p>
            <a:pPr algn="ctr">
              <a:spcBef>
                <a:spcPct val="50000"/>
              </a:spcBef>
            </a:pPr>
            <a:r>
              <a:rPr lang="en-US" sz="1000">
                <a:solidFill>
                  <a:srgbClr val="FFFFFF"/>
                </a:solidFill>
                <a:latin typeface="Century Gothic" pitchFamily="34" charset="0"/>
                <a:cs typeface="Times New Roman" pitchFamily="18" charset="0"/>
              </a:rPr>
              <a:t>www.auger.org/admin/DesignReport/index.html</a:t>
            </a:r>
            <a:r>
              <a:rPr lang="en-US" sz="1000">
                <a:solidFill>
                  <a:srgbClr val="FFFFFF"/>
                </a:solidFill>
                <a:latin typeface="Century Gothic" pitchFamily="34" charset="0"/>
              </a:rPr>
              <a:t> </a:t>
            </a:r>
          </a:p>
        </p:txBody>
      </p:sp>
      <p:grpSp>
        <p:nvGrpSpPr>
          <p:cNvPr id="10" name="Grupa 39"/>
          <p:cNvGrpSpPr>
            <a:grpSpLocks/>
          </p:cNvGrpSpPr>
          <p:nvPr/>
        </p:nvGrpSpPr>
        <p:grpSpPr bwMode="auto">
          <a:xfrm>
            <a:off x="1331640" y="285753"/>
            <a:ext cx="6480720" cy="789004"/>
            <a:chOff x="928662" y="285728"/>
            <a:chExt cx="6858048" cy="788994"/>
          </a:xfrm>
        </p:grpSpPr>
        <p:cxnSp>
          <p:nvCxnSpPr>
            <p:cNvPr id="11" name="Łącznik prosty 42"/>
            <p:cNvCxnSpPr/>
            <p:nvPr/>
          </p:nvCxnSpPr>
          <p:spPr>
            <a:xfrm>
              <a:off x="928662" y="285728"/>
              <a:ext cx="6858048" cy="1588"/>
            </a:xfrm>
            <a:prstGeom prst="line">
              <a:avLst/>
            </a:prstGeom>
            <a:ln w="38100" cap="rnd" cmpd="dbl">
              <a:solidFill>
                <a:srgbClr val="0000CC"/>
              </a:solidFill>
            </a:ln>
            <a:effectLst>
              <a:innerShdw blurRad="63500" dist="50800" dir="2700000">
                <a:srgbClr val="0000CC">
                  <a:alpha val="50000"/>
                </a:srgbClr>
              </a:innerShdw>
            </a:effectLst>
            <a:scene3d>
              <a:camera prst="orthographicFront"/>
              <a:lightRig rig="threePt" dir="t"/>
            </a:scene3d>
            <a:sp3d>
              <a:bevelT/>
            </a:sp3d>
          </p:spPr>
          <p:style>
            <a:lnRef idx="1">
              <a:schemeClr val="accent1"/>
            </a:lnRef>
            <a:fillRef idx="0">
              <a:schemeClr val="accent1"/>
            </a:fillRef>
            <a:effectRef idx="0">
              <a:schemeClr val="accent1"/>
            </a:effectRef>
            <a:fontRef idx="minor">
              <a:schemeClr val="tx1"/>
            </a:fontRef>
          </p:style>
        </p:cxnSp>
        <p:cxnSp>
          <p:nvCxnSpPr>
            <p:cNvPr id="12" name="Łącznik prosty 43"/>
            <p:cNvCxnSpPr/>
            <p:nvPr/>
          </p:nvCxnSpPr>
          <p:spPr>
            <a:xfrm>
              <a:off x="928662" y="1073134"/>
              <a:ext cx="6858048" cy="1588"/>
            </a:xfrm>
            <a:prstGeom prst="line">
              <a:avLst/>
            </a:prstGeom>
            <a:ln w="38100" cap="rnd" cmpd="dbl">
              <a:solidFill>
                <a:srgbClr val="0000CC"/>
              </a:solidFill>
            </a:ln>
            <a:effectLst>
              <a:innerShdw blurRad="63500" dist="50800" dir="2700000">
                <a:srgbClr val="0000CC">
                  <a:alpha val="50000"/>
                </a:srgbClr>
              </a:innerShdw>
            </a:effectLst>
            <a:scene3d>
              <a:camera prst="orthographicFront"/>
              <a:lightRig rig="threePt" dir="t"/>
            </a:scene3d>
            <a:sp3d>
              <a:bevelT/>
            </a:sp3d>
          </p:spPr>
          <p:style>
            <a:lnRef idx="1">
              <a:schemeClr val="accent1"/>
            </a:lnRef>
            <a:fillRef idx="0">
              <a:schemeClr val="accent1"/>
            </a:fillRef>
            <a:effectRef idx="0">
              <a:schemeClr val="accent1"/>
            </a:effectRef>
            <a:fontRef idx="minor">
              <a:schemeClr val="tx1"/>
            </a:fontRef>
          </p:style>
        </p:cxnSp>
      </p:grpSp>
      <p:pic>
        <p:nvPicPr>
          <p:cNvPr id="13" name="Obraz 12" descr="logo_WFiS.bmp"/>
          <p:cNvPicPr>
            <a:picLocks/>
          </p:cNvPicPr>
          <p:nvPr/>
        </p:nvPicPr>
        <p:blipFill>
          <a:blip r:embed="rId5" cstate="print"/>
          <a:stretch>
            <a:fillRect/>
          </a:stretch>
        </p:blipFill>
        <p:spPr>
          <a:xfrm>
            <a:off x="107624" y="114393"/>
            <a:ext cx="1080000" cy="1080000"/>
          </a:xfrm>
          <a:prstGeom prst="rect">
            <a:avLst/>
          </a:prstGeom>
        </p:spPr>
      </p:pic>
      <p:pic>
        <p:nvPicPr>
          <p:cNvPr id="14" name="Picture 6" descr="F:\zs\UL\logo_ul.jpg"/>
          <p:cNvPicPr>
            <a:picLocks noChangeArrowheads="1"/>
          </p:cNvPicPr>
          <p:nvPr/>
        </p:nvPicPr>
        <p:blipFill>
          <a:blip r:embed="rId6" cstate="print"/>
          <a:srcRect/>
          <a:stretch>
            <a:fillRect/>
          </a:stretch>
        </p:blipFill>
        <p:spPr bwMode="auto">
          <a:xfrm>
            <a:off x="7956376" y="114393"/>
            <a:ext cx="1080000" cy="1080000"/>
          </a:xfrm>
          <a:prstGeom prst="rect">
            <a:avLst/>
          </a:prstGeom>
          <a:noFill/>
          <a:ln w="9525">
            <a:noFill/>
            <a:miter lim="800000"/>
            <a:headEnd/>
            <a:tailEnd/>
          </a:ln>
        </p:spPr>
      </p:pic>
      <p:sp>
        <p:nvSpPr>
          <p:cNvPr id="2" name="Symbol zastępczy daty 1"/>
          <p:cNvSpPr>
            <a:spLocks noGrp="1"/>
          </p:cNvSpPr>
          <p:nvPr>
            <p:ph type="dt" sz="half" idx="10"/>
          </p:nvPr>
        </p:nvSpPr>
        <p:spPr/>
        <p:txBody>
          <a:bodyPr/>
          <a:lstStyle/>
          <a:p>
            <a:pPr>
              <a:defRPr/>
            </a:pPr>
            <a:r>
              <a:rPr lang="pl-PL" smtClean="0"/>
              <a:t>Zbigniew Szadkowski</a:t>
            </a:r>
            <a:endParaRPr lang="en-US"/>
          </a:p>
        </p:txBody>
      </p:sp>
      <p:sp>
        <p:nvSpPr>
          <p:cNvPr id="3" name="Symbol zastępczy numeru slajdu 2"/>
          <p:cNvSpPr>
            <a:spLocks noGrp="1"/>
          </p:cNvSpPr>
          <p:nvPr>
            <p:ph type="sldNum" sz="quarter" idx="12"/>
          </p:nvPr>
        </p:nvSpPr>
        <p:spPr/>
        <p:txBody>
          <a:bodyPr/>
          <a:lstStyle/>
          <a:p>
            <a:pPr>
              <a:defRPr/>
            </a:pPr>
            <a:fld id="{180483E0-F94A-4E0D-8ECB-CD181C951DB9}" type="slidenum">
              <a:rPr lang="en-US" smtClean="0"/>
              <a:pPr>
                <a:defRPr/>
              </a:pPr>
              <a:t>17</a:t>
            </a:fld>
            <a:endParaRPr lang="en-US" dirty="0"/>
          </a:p>
        </p:txBody>
      </p:sp>
    </p:spTree>
    <p:extLst>
      <p:ext uri="{BB962C8B-B14F-4D97-AF65-F5344CB8AC3E}">
        <p14:creationId xmlns:p14="http://schemas.microsoft.com/office/powerpoint/2010/main" val="30868794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5" name="Symbol zastępczy stopki 2"/>
          <p:cNvSpPr>
            <a:spLocks noGrp="1"/>
          </p:cNvSpPr>
          <p:nvPr>
            <p:ph type="ftr" sz="quarter" idx="11"/>
          </p:nvPr>
        </p:nvSpPr>
        <p:spPr bwMode="auto">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defRPr/>
            </a:pPr>
            <a:r>
              <a:rPr lang="en-US" smtClean="0"/>
              <a:t>IEEE Real Time Conference, Padova, June 2016</a:t>
            </a:r>
          </a:p>
        </p:txBody>
      </p:sp>
      <p:pic>
        <p:nvPicPr>
          <p:cNvPr id="22533" name="Picture 2"/>
          <p:cNvPicPr>
            <a:picLocks noChangeAspect="1" noChangeArrowheads="1"/>
          </p:cNvPicPr>
          <p:nvPr/>
        </p:nvPicPr>
        <p:blipFill>
          <a:blip r:embed="rId2" cstate="print">
            <a:lum contrast="40000"/>
          </a:blip>
          <a:srcRect l="30957" t="21027" r="30730" b="40662"/>
          <a:stretch>
            <a:fillRect/>
          </a:stretch>
        </p:blipFill>
        <p:spPr bwMode="auto">
          <a:xfrm>
            <a:off x="0" y="0"/>
            <a:ext cx="9144000" cy="6858000"/>
          </a:xfrm>
          <a:prstGeom prst="rect">
            <a:avLst/>
          </a:prstGeom>
          <a:noFill/>
          <a:ln w="9525">
            <a:noFill/>
            <a:miter lim="800000"/>
            <a:headEnd/>
            <a:tailEnd/>
          </a:ln>
        </p:spPr>
      </p:pic>
      <p:sp>
        <p:nvSpPr>
          <p:cNvPr id="22534" name="Rectangle 3"/>
          <p:cNvSpPr>
            <a:spLocks noChangeArrowheads="1"/>
          </p:cNvSpPr>
          <p:nvPr/>
        </p:nvSpPr>
        <p:spPr bwMode="auto">
          <a:xfrm>
            <a:off x="1066800" y="0"/>
            <a:ext cx="7010400" cy="1066800"/>
          </a:xfrm>
          <a:prstGeom prst="rect">
            <a:avLst/>
          </a:prstGeom>
          <a:noFill/>
          <a:ln w="9525">
            <a:noFill/>
            <a:miter lim="800000"/>
            <a:headEnd/>
            <a:tailEnd/>
          </a:ln>
        </p:spPr>
        <p:txBody>
          <a:bodyPr lIns="92075" tIns="46038" rIns="92075" bIns="46038" anchor="ctr"/>
          <a:lstStyle/>
          <a:p>
            <a:pPr algn="ctr"/>
            <a:r>
              <a:rPr lang="de-DE" sz="3200" b="1" i="1" dirty="0" err="1">
                <a:latin typeface="Times New Roman" pitchFamily="18" charset="0"/>
                <a:cs typeface="Times New Roman" pitchFamily="18" charset="0"/>
              </a:rPr>
              <a:t>tanks</a:t>
            </a:r>
            <a:r>
              <a:rPr lang="de-DE" sz="3200" b="1" i="1" dirty="0">
                <a:latin typeface="Times New Roman" pitchFamily="18" charset="0"/>
                <a:cs typeface="Times New Roman" pitchFamily="18" charset="0"/>
              </a:rPr>
              <a:t> </a:t>
            </a:r>
            <a:r>
              <a:rPr lang="de-DE" sz="3200" b="1" i="1" dirty="0" err="1">
                <a:latin typeface="Times New Roman" pitchFamily="18" charset="0"/>
                <a:cs typeface="Times New Roman" pitchFamily="18" charset="0"/>
              </a:rPr>
              <a:t>aligned</a:t>
            </a:r>
            <a:r>
              <a:rPr lang="de-DE" sz="3200" b="1" i="1" dirty="0">
                <a:latin typeface="Times New Roman" pitchFamily="18" charset="0"/>
                <a:cs typeface="Times New Roman" pitchFamily="18" charset="0"/>
              </a:rPr>
              <a:t> </a:t>
            </a:r>
            <a:r>
              <a:rPr lang="de-DE" sz="3200" b="1" i="1" dirty="0" err="1">
                <a:latin typeface="Times New Roman" pitchFamily="18" charset="0"/>
                <a:cs typeface="Times New Roman" pitchFamily="18" charset="0"/>
              </a:rPr>
              <a:t>seen</a:t>
            </a:r>
            <a:r>
              <a:rPr lang="de-DE" sz="3200" b="1" i="1" dirty="0">
                <a:latin typeface="Times New Roman" pitchFamily="18" charset="0"/>
                <a:cs typeface="Times New Roman" pitchFamily="18" charset="0"/>
              </a:rPr>
              <a:t> </a:t>
            </a:r>
            <a:r>
              <a:rPr lang="de-DE" sz="3200" b="1" i="1" dirty="0" err="1">
                <a:latin typeface="Times New Roman" pitchFamily="18" charset="0"/>
                <a:cs typeface="Times New Roman" pitchFamily="18" charset="0"/>
              </a:rPr>
              <a:t>from</a:t>
            </a:r>
            <a:r>
              <a:rPr lang="de-DE" sz="3200" b="1" i="1" dirty="0">
                <a:latin typeface="Times New Roman" pitchFamily="18" charset="0"/>
                <a:cs typeface="Times New Roman" pitchFamily="18" charset="0"/>
              </a:rPr>
              <a:t> Los Leones </a:t>
            </a:r>
          </a:p>
        </p:txBody>
      </p:sp>
      <p:sp>
        <p:nvSpPr>
          <p:cNvPr id="2" name="Symbol zastępczy daty 1"/>
          <p:cNvSpPr>
            <a:spLocks noGrp="1"/>
          </p:cNvSpPr>
          <p:nvPr>
            <p:ph type="dt" sz="half" idx="10"/>
          </p:nvPr>
        </p:nvSpPr>
        <p:spPr/>
        <p:txBody>
          <a:bodyPr/>
          <a:lstStyle/>
          <a:p>
            <a:pPr>
              <a:defRPr/>
            </a:pPr>
            <a:r>
              <a:rPr lang="pl-PL" smtClean="0"/>
              <a:t>Zbigniew Szadkowski</a:t>
            </a:r>
            <a:endParaRPr lang="en-US"/>
          </a:p>
        </p:txBody>
      </p:sp>
      <p:sp>
        <p:nvSpPr>
          <p:cNvPr id="3" name="Symbol zastępczy numeru slajdu 2"/>
          <p:cNvSpPr>
            <a:spLocks noGrp="1"/>
          </p:cNvSpPr>
          <p:nvPr>
            <p:ph type="sldNum" sz="quarter" idx="12"/>
          </p:nvPr>
        </p:nvSpPr>
        <p:spPr/>
        <p:txBody>
          <a:bodyPr/>
          <a:lstStyle/>
          <a:p>
            <a:pPr>
              <a:defRPr/>
            </a:pPr>
            <a:fld id="{9F9EAA51-A096-48CC-87E5-04ADC1673227}" type="slidenum">
              <a:rPr lang="en-US" smtClean="0"/>
              <a:pPr>
                <a:defRPr/>
              </a:pPr>
              <a:t>18</a:t>
            </a:fld>
            <a:endParaRPr lang="en-US" dirty="0"/>
          </a:p>
        </p:txBody>
      </p:sp>
    </p:spTree>
    <p:extLst>
      <p:ext uri="{BB962C8B-B14F-4D97-AF65-F5344CB8AC3E}">
        <p14:creationId xmlns:p14="http://schemas.microsoft.com/office/powerpoint/2010/main" val="146500793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ytuł 10"/>
          <p:cNvSpPr>
            <a:spLocks noGrp="1"/>
          </p:cNvSpPr>
          <p:nvPr>
            <p:ph type="title"/>
          </p:nvPr>
        </p:nvSpPr>
        <p:spPr>
          <a:xfrm>
            <a:off x="1331640" y="260648"/>
            <a:ext cx="6480720" cy="796925"/>
          </a:xfrm>
        </p:spPr>
        <p:txBody>
          <a:bodyPr/>
          <a:lstStyle/>
          <a:p>
            <a:r>
              <a:rPr lang="en-US" sz="3600" b="1" i="1" dirty="0" smtClean="0">
                <a:latin typeface="Times New Roman" panose="02020603050405020304" pitchFamily="18" charset="0"/>
                <a:cs typeface="Times New Roman" panose="02020603050405020304" pitchFamily="18" charset="0"/>
              </a:rPr>
              <a:t>Radio detector</a:t>
            </a:r>
          </a:p>
        </p:txBody>
      </p:sp>
      <p:sp>
        <p:nvSpPr>
          <p:cNvPr id="19461" name="Symbol zastępczy stopki 29"/>
          <p:cNvSpPr>
            <a:spLocks noGrp="1"/>
          </p:cNvSpPr>
          <p:nvPr>
            <p:ph type="ftr" sz="quarter" idx="11"/>
          </p:nvPr>
        </p:nvSpPr>
        <p:spPr bwMode="auto">
          <a:xfrm>
            <a:off x="2643188" y="6356350"/>
            <a:ext cx="4089052" cy="365125"/>
          </a:xfrm>
          <a:noFill/>
          <a:ln>
            <a:miter lim="800000"/>
            <a:headEnd/>
            <a:tailEnd/>
          </a:ln>
        </p:spPr>
        <p:txBody>
          <a:bodyPr/>
          <a:lstStyle/>
          <a:p>
            <a:r>
              <a:rPr lang="en-US" smtClean="0"/>
              <a:t>IEEE Real Time Conference, Padova, June 2016</a:t>
            </a:r>
            <a:endParaRPr lang="en-US" dirty="0"/>
          </a:p>
        </p:txBody>
      </p:sp>
      <p:grpSp>
        <p:nvGrpSpPr>
          <p:cNvPr id="2" name="Grupa 39"/>
          <p:cNvGrpSpPr>
            <a:grpSpLocks/>
          </p:cNvGrpSpPr>
          <p:nvPr/>
        </p:nvGrpSpPr>
        <p:grpSpPr bwMode="auto">
          <a:xfrm>
            <a:off x="1331640" y="285753"/>
            <a:ext cx="6480720" cy="789004"/>
            <a:chOff x="928662" y="285728"/>
            <a:chExt cx="6858048" cy="788994"/>
          </a:xfrm>
        </p:grpSpPr>
        <p:cxnSp>
          <p:nvCxnSpPr>
            <p:cNvPr id="43" name="Łącznik prosty 42"/>
            <p:cNvCxnSpPr/>
            <p:nvPr/>
          </p:nvCxnSpPr>
          <p:spPr>
            <a:xfrm>
              <a:off x="928662" y="285728"/>
              <a:ext cx="6858048" cy="1588"/>
            </a:xfrm>
            <a:prstGeom prst="line">
              <a:avLst/>
            </a:prstGeom>
            <a:ln w="38100" cap="rnd" cmpd="dbl">
              <a:solidFill>
                <a:srgbClr val="0000CC"/>
              </a:solidFill>
            </a:ln>
            <a:effectLst>
              <a:innerShdw blurRad="63500" dist="50800" dir="2700000">
                <a:srgbClr val="0000CC">
                  <a:alpha val="50000"/>
                </a:srgbClr>
              </a:innerShdw>
            </a:effectLst>
            <a:scene3d>
              <a:camera prst="orthographicFront"/>
              <a:lightRig rig="threePt" dir="t"/>
            </a:scene3d>
            <a:sp3d>
              <a:bevelT/>
            </a:sp3d>
          </p:spPr>
          <p:style>
            <a:lnRef idx="1">
              <a:schemeClr val="accent1"/>
            </a:lnRef>
            <a:fillRef idx="0">
              <a:schemeClr val="accent1"/>
            </a:fillRef>
            <a:effectRef idx="0">
              <a:schemeClr val="accent1"/>
            </a:effectRef>
            <a:fontRef idx="minor">
              <a:schemeClr val="tx1"/>
            </a:fontRef>
          </p:style>
        </p:cxnSp>
        <p:cxnSp>
          <p:nvCxnSpPr>
            <p:cNvPr id="44" name="Łącznik prosty 43"/>
            <p:cNvCxnSpPr/>
            <p:nvPr/>
          </p:nvCxnSpPr>
          <p:spPr>
            <a:xfrm>
              <a:off x="928662" y="1073134"/>
              <a:ext cx="6858048" cy="1588"/>
            </a:xfrm>
            <a:prstGeom prst="line">
              <a:avLst/>
            </a:prstGeom>
            <a:ln w="38100" cap="rnd" cmpd="dbl">
              <a:solidFill>
                <a:srgbClr val="0000CC"/>
              </a:solidFill>
            </a:ln>
            <a:effectLst>
              <a:innerShdw blurRad="63500" dist="50800" dir="2700000">
                <a:srgbClr val="0000CC">
                  <a:alpha val="50000"/>
                </a:srgbClr>
              </a:innerShdw>
            </a:effectLst>
            <a:scene3d>
              <a:camera prst="orthographicFront"/>
              <a:lightRig rig="threePt" dir="t"/>
            </a:scene3d>
            <a:sp3d>
              <a:bevelT/>
            </a:sp3d>
          </p:spPr>
          <p:style>
            <a:lnRef idx="1">
              <a:schemeClr val="accent1"/>
            </a:lnRef>
            <a:fillRef idx="0">
              <a:schemeClr val="accent1"/>
            </a:fillRef>
            <a:effectRef idx="0">
              <a:schemeClr val="accent1"/>
            </a:effectRef>
            <a:fontRef idx="minor">
              <a:schemeClr val="tx1"/>
            </a:fontRef>
          </p:style>
        </p:cxnSp>
      </p:grpSp>
      <p:pic>
        <p:nvPicPr>
          <p:cNvPr id="12" name="Obraz 11" descr="logo_WFiS.bmp"/>
          <p:cNvPicPr>
            <a:picLocks/>
          </p:cNvPicPr>
          <p:nvPr/>
        </p:nvPicPr>
        <p:blipFill>
          <a:blip r:embed="rId2" cstate="print"/>
          <a:stretch>
            <a:fillRect/>
          </a:stretch>
        </p:blipFill>
        <p:spPr>
          <a:xfrm>
            <a:off x="107624" y="116752"/>
            <a:ext cx="1080000" cy="1080000"/>
          </a:xfrm>
          <a:prstGeom prst="rect">
            <a:avLst/>
          </a:prstGeom>
        </p:spPr>
      </p:pic>
      <p:pic>
        <p:nvPicPr>
          <p:cNvPr id="13" name="Picture 6" descr="F:\zs\UL\logo_ul.jpg"/>
          <p:cNvPicPr>
            <a:picLocks noChangeArrowheads="1"/>
          </p:cNvPicPr>
          <p:nvPr/>
        </p:nvPicPr>
        <p:blipFill>
          <a:blip r:embed="rId3" cstate="print"/>
          <a:srcRect/>
          <a:stretch>
            <a:fillRect/>
          </a:stretch>
        </p:blipFill>
        <p:spPr bwMode="auto">
          <a:xfrm>
            <a:off x="7956376" y="116752"/>
            <a:ext cx="1080000" cy="1080000"/>
          </a:xfrm>
          <a:prstGeom prst="rect">
            <a:avLst/>
          </a:prstGeom>
          <a:noFill/>
          <a:ln w="9525">
            <a:noFill/>
            <a:miter lim="800000"/>
            <a:headEnd/>
            <a:tailEnd/>
          </a:ln>
        </p:spPr>
      </p:pic>
      <p:pic>
        <p:nvPicPr>
          <p:cNvPr id="3" name="Obraz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284997" y="1267157"/>
            <a:ext cx="4751379" cy="2661951"/>
          </a:xfrm>
          <a:prstGeom prst="rect">
            <a:avLst/>
          </a:prstGeom>
        </p:spPr>
      </p:pic>
      <p:pic>
        <p:nvPicPr>
          <p:cNvPr id="4098" name="Picture 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0" y="1700808"/>
            <a:ext cx="4104809" cy="366207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099" name="Picture 3"/>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197223" y="2915526"/>
            <a:ext cx="4901416" cy="34124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Symbol zastępczy daty 4"/>
          <p:cNvSpPr>
            <a:spLocks noGrp="1"/>
          </p:cNvSpPr>
          <p:nvPr>
            <p:ph type="dt" sz="half" idx="10"/>
          </p:nvPr>
        </p:nvSpPr>
        <p:spPr/>
        <p:txBody>
          <a:bodyPr/>
          <a:lstStyle/>
          <a:p>
            <a:pPr>
              <a:defRPr/>
            </a:pPr>
            <a:r>
              <a:rPr lang="pl-PL" smtClean="0"/>
              <a:t>Zbigniew Szadkowski</a:t>
            </a:r>
            <a:endParaRPr lang="en-US"/>
          </a:p>
        </p:txBody>
      </p:sp>
      <p:sp>
        <p:nvSpPr>
          <p:cNvPr id="6" name="Symbol zastępczy numeru slajdu 5"/>
          <p:cNvSpPr>
            <a:spLocks noGrp="1"/>
          </p:cNvSpPr>
          <p:nvPr>
            <p:ph type="sldNum" sz="quarter" idx="12"/>
          </p:nvPr>
        </p:nvSpPr>
        <p:spPr/>
        <p:txBody>
          <a:bodyPr/>
          <a:lstStyle/>
          <a:p>
            <a:pPr>
              <a:defRPr/>
            </a:pPr>
            <a:fld id="{6C430213-0F5A-4DAF-AA9E-01C7F0DA5DF2}" type="slidenum">
              <a:rPr lang="en-US" smtClean="0"/>
              <a:pPr>
                <a:defRPr/>
              </a:pPr>
              <a:t>19</a:t>
            </a:fld>
            <a:endParaRPr lang="en-US" dirty="0"/>
          </a:p>
        </p:txBody>
      </p:sp>
    </p:spTree>
    <p:extLst>
      <p:ext uri="{BB962C8B-B14F-4D97-AF65-F5344CB8AC3E}">
        <p14:creationId xmlns:p14="http://schemas.microsoft.com/office/powerpoint/2010/main" val="12438753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childTnLst>
                    </p:cTn>
                  </p:par>
                  <p:par>
                    <p:cTn id="10" fill="hold">
                      <p:stCondLst>
                        <p:cond delay="indefinite"/>
                      </p:stCondLst>
                      <p:childTnLst>
                        <p:par>
                          <p:cTn id="11" fill="hold">
                            <p:stCondLst>
                              <p:cond delay="0"/>
                            </p:stCondLst>
                            <p:childTnLst>
                              <p:par>
                                <p:cTn id="12" presetID="14" presetClass="entr" presetSubtype="10" fill="hold" nodeType="clickEffect">
                                  <p:stCondLst>
                                    <p:cond delay="0"/>
                                  </p:stCondLst>
                                  <p:childTnLst>
                                    <p:set>
                                      <p:cBhvr>
                                        <p:cTn id="13" dur="1" fill="hold">
                                          <p:stCondLst>
                                            <p:cond delay="0"/>
                                          </p:stCondLst>
                                        </p:cTn>
                                        <p:tgtEl>
                                          <p:spTgt spid="4099"/>
                                        </p:tgtEl>
                                        <p:attrNameLst>
                                          <p:attrName>style.visibility</p:attrName>
                                        </p:attrNameLst>
                                      </p:cBhvr>
                                      <p:to>
                                        <p:strVal val="visible"/>
                                      </p:to>
                                    </p:set>
                                    <p:animEffect transition="in" filter="randombar(horizontal)">
                                      <p:cBhvr>
                                        <p:cTn id="14" dur="500"/>
                                        <p:tgtEl>
                                          <p:spTgt spid="409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Symbol zastępczy stopki 3"/>
          <p:cNvSpPr>
            <a:spLocks noGrp="1"/>
          </p:cNvSpPr>
          <p:nvPr>
            <p:ph type="ftr" sz="quarter" idx="11"/>
          </p:nvPr>
        </p:nvSpPr>
        <p:spPr bwMode="auto">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defRPr/>
            </a:pPr>
            <a:r>
              <a:rPr lang="en-US" smtClean="0"/>
              <a:t>IEEE Real Time Conference, Padova, June 2016</a:t>
            </a:r>
          </a:p>
        </p:txBody>
      </p:sp>
      <p:pic>
        <p:nvPicPr>
          <p:cNvPr id="13318" name="Picture 3" descr="Fig_001a"/>
          <p:cNvPicPr>
            <a:picLocks noChangeAspect="1" noChangeArrowheads="1"/>
          </p:cNvPicPr>
          <p:nvPr/>
        </p:nvPicPr>
        <p:blipFill>
          <a:blip r:embed="rId2" cstate="print"/>
          <a:srcRect/>
          <a:stretch>
            <a:fillRect/>
          </a:stretch>
        </p:blipFill>
        <p:spPr bwMode="auto">
          <a:xfrm>
            <a:off x="899591" y="1196632"/>
            <a:ext cx="5993167" cy="4823168"/>
          </a:xfrm>
          <a:prstGeom prst="rect">
            <a:avLst/>
          </a:prstGeom>
          <a:noFill/>
          <a:ln w="9525">
            <a:noFill/>
            <a:miter lim="800000"/>
            <a:headEnd/>
            <a:tailEnd/>
          </a:ln>
        </p:spPr>
      </p:pic>
      <p:sp>
        <p:nvSpPr>
          <p:cNvPr id="13319" name="AutoShape 5"/>
          <p:cNvSpPr>
            <a:spLocks noChangeArrowheads="1"/>
          </p:cNvSpPr>
          <p:nvPr/>
        </p:nvSpPr>
        <p:spPr bwMode="auto">
          <a:xfrm>
            <a:off x="6707460" y="3608216"/>
            <a:ext cx="2209800" cy="928687"/>
          </a:xfrm>
          <a:prstGeom prst="wedgeRoundRectCallout">
            <a:avLst>
              <a:gd name="adj1" fmla="val -68192"/>
              <a:gd name="adj2" fmla="val 140999"/>
              <a:gd name="adj3" fmla="val 16667"/>
            </a:avLst>
          </a:prstGeom>
          <a:solidFill>
            <a:srgbClr val="FFFF00"/>
          </a:solidFill>
          <a:ln w="12700">
            <a:solidFill>
              <a:schemeClr val="tx1"/>
            </a:solidFill>
            <a:miter lim="800000"/>
            <a:headEnd type="none" w="sm" len="sm"/>
            <a:tailEnd type="none" w="sm" len="sm"/>
          </a:ln>
        </p:spPr>
        <p:txBody>
          <a:bodyPr/>
          <a:lstStyle/>
          <a:p>
            <a:pPr algn="ctr"/>
            <a:r>
              <a:rPr lang="pl-PL" sz="2000" b="1" dirty="0">
                <a:latin typeface="Century Gothic" pitchFamily="34" charset="0"/>
              </a:rPr>
              <a:t>1 </a:t>
            </a:r>
            <a:r>
              <a:rPr lang="pl-PL" sz="2000" b="1" dirty="0" err="1">
                <a:latin typeface="Century Gothic" pitchFamily="34" charset="0"/>
              </a:rPr>
              <a:t>particle</a:t>
            </a:r>
            <a:r>
              <a:rPr lang="pl-PL" sz="2000" b="1" dirty="0">
                <a:latin typeface="Century Gothic" pitchFamily="34" charset="0"/>
              </a:rPr>
              <a:t> per km</a:t>
            </a:r>
            <a:r>
              <a:rPr lang="pl-PL" sz="2000" b="1" baseline="30000" dirty="0">
                <a:latin typeface="Century Gothic" pitchFamily="34" charset="0"/>
              </a:rPr>
              <a:t>2</a:t>
            </a:r>
            <a:r>
              <a:rPr lang="pl-PL" sz="2000" b="1" dirty="0">
                <a:latin typeface="Century Gothic" pitchFamily="34" charset="0"/>
              </a:rPr>
              <a:t> </a:t>
            </a:r>
            <a:r>
              <a:rPr lang="pl-PL" sz="2000" b="1" dirty="0" err="1">
                <a:latin typeface="Century Gothic" pitchFamily="34" charset="0"/>
              </a:rPr>
              <a:t>sr</a:t>
            </a:r>
            <a:r>
              <a:rPr lang="pl-PL" sz="2000" b="1" dirty="0">
                <a:latin typeface="Century Gothic" pitchFamily="34" charset="0"/>
              </a:rPr>
              <a:t> </a:t>
            </a:r>
            <a:r>
              <a:rPr lang="pl-PL" sz="2000" b="1" dirty="0" err="1">
                <a:latin typeface="Century Gothic" pitchFamily="34" charset="0"/>
              </a:rPr>
              <a:t>century</a:t>
            </a:r>
            <a:endParaRPr lang="en-US" sz="2000" b="1" dirty="0">
              <a:latin typeface="Century Gothic" pitchFamily="34" charset="0"/>
            </a:endParaRPr>
          </a:p>
        </p:txBody>
      </p:sp>
      <p:sp>
        <p:nvSpPr>
          <p:cNvPr id="13320" name="Rectangle 6"/>
          <p:cNvSpPr>
            <a:spLocks noChangeArrowheads="1"/>
          </p:cNvSpPr>
          <p:nvPr/>
        </p:nvSpPr>
        <p:spPr bwMode="auto">
          <a:xfrm rot="-5400000">
            <a:off x="-745354" y="3183011"/>
            <a:ext cx="3076483" cy="400110"/>
          </a:xfrm>
          <a:prstGeom prst="rect">
            <a:avLst/>
          </a:prstGeom>
          <a:noFill/>
          <a:ln w="9525">
            <a:noFill/>
            <a:miter lim="800000"/>
            <a:headEnd/>
            <a:tailEnd/>
          </a:ln>
        </p:spPr>
        <p:txBody>
          <a:bodyPr wrap="none">
            <a:spAutoFit/>
          </a:bodyPr>
          <a:lstStyle/>
          <a:p>
            <a:pPr eaLnBrk="0" hangingPunct="0"/>
            <a:r>
              <a:rPr kumimoji="1" lang="en-US" sz="2000" b="1" dirty="0">
                <a:latin typeface="Century Gothic" pitchFamily="34" charset="0"/>
              </a:rPr>
              <a:t>32 orders of magnitude</a:t>
            </a:r>
            <a:endParaRPr kumimoji="1" lang="en-US" b="1" i="1" dirty="0">
              <a:latin typeface="Century Gothic" pitchFamily="34" charset="0"/>
            </a:endParaRPr>
          </a:p>
        </p:txBody>
      </p:sp>
      <p:sp>
        <p:nvSpPr>
          <p:cNvPr id="13321" name="Rectangle 7"/>
          <p:cNvSpPr>
            <a:spLocks noChangeArrowheads="1"/>
          </p:cNvSpPr>
          <p:nvPr/>
        </p:nvSpPr>
        <p:spPr bwMode="auto">
          <a:xfrm>
            <a:off x="2474912" y="6019800"/>
            <a:ext cx="3057247" cy="400110"/>
          </a:xfrm>
          <a:prstGeom prst="rect">
            <a:avLst/>
          </a:prstGeom>
          <a:noFill/>
          <a:ln w="9525">
            <a:noFill/>
            <a:miter lim="800000"/>
            <a:headEnd/>
            <a:tailEnd/>
          </a:ln>
        </p:spPr>
        <p:txBody>
          <a:bodyPr wrap="none">
            <a:spAutoFit/>
          </a:bodyPr>
          <a:lstStyle/>
          <a:p>
            <a:pPr eaLnBrk="0" hangingPunct="0"/>
            <a:r>
              <a:rPr kumimoji="1" lang="en-US" sz="2000" b="1" dirty="0">
                <a:latin typeface="Century Gothic" pitchFamily="34" charset="0"/>
              </a:rPr>
              <a:t>12 orders of magnitude</a:t>
            </a:r>
            <a:endParaRPr kumimoji="1" lang="en-US" sz="2000" b="1" i="1" dirty="0">
              <a:latin typeface="Century Gothic" pitchFamily="34" charset="0"/>
            </a:endParaRPr>
          </a:p>
        </p:txBody>
      </p:sp>
      <p:sp>
        <p:nvSpPr>
          <p:cNvPr id="13322" name="Rectangle 10"/>
          <p:cNvSpPr>
            <a:spLocks noChangeArrowheads="1"/>
          </p:cNvSpPr>
          <p:nvPr/>
        </p:nvSpPr>
        <p:spPr bwMode="auto">
          <a:xfrm>
            <a:off x="4913312" y="3505200"/>
            <a:ext cx="692150" cy="457200"/>
          </a:xfrm>
          <a:prstGeom prst="rect">
            <a:avLst/>
          </a:prstGeom>
          <a:noFill/>
          <a:ln w="9525">
            <a:noFill/>
            <a:miter lim="800000"/>
            <a:headEnd/>
            <a:tailEnd/>
          </a:ln>
        </p:spPr>
        <p:txBody>
          <a:bodyPr wrap="none">
            <a:spAutoFit/>
          </a:bodyPr>
          <a:lstStyle/>
          <a:p>
            <a:pPr eaLnBrk="0" hangingPunct="0"/>
            <a:r>
              <a:rPr kumimoji="1" lang="en-US">
                <a:solidFill>
                  <a:srgbClr val="FF180C"/>
                </a:solidFill>
                <a:latin typeface="Century Gothic" pitchFamily="34" charset="0"/>
              </a:rPr>
              <a:t>E</a:t>
            </a:r>
            <a:r>
              <a:rPr kumimoji="1" lang="en-US" baseline="30000">
                <a:solidFill>
                  <a:srgbClr val="FF180C"/>
                </a:solidFill>
                <a:latin typeface="Century Gothic" pitchFamily="34" charset="0"/>
              </a:rPr>
              <a:t>-3.1</a:t>
            </a:r>
            <a:endParaRPr kumimoji="1" lang="en-US" i="1">
              <a:latin typeface="Century Gothic" pitchFamily="34" charset="0"/>
            </a:endParaRPr>
          </a:p>
        </p:txBody>
      </p:sp>
      <p:sp>
        <p:nvSpPr>
          <p:cNvPr id="13323" name="Rectangle 11"/>
          <p:cNvSpPr>
            <a:spLocks noChangeArrowheads="1"/>
          </p:cNvSpPr>
          <p:nvPr/>
        </p:nvSpPr>
        <p:spPr bwMode="auto">
          <a:xfrm rot="-5400000">
            <a:off x="1581149" y="4627563"/>
            <a:ext cx="1666875" cy="336550"/>
          </a:xfrm>
          <a:prstGeom prst="rect">
            <a:avLst/>
          </a:prstGeom>
          <a:noFill/>
          <a:ln w="9525">
            <a:noFill/>
            <a:miter lim="800000"/>
            <a:headEnd/>
            <a:tailEnd/>
          </a:ln>
        </p:spPr>
        <p:txBody>
          <a:bodyPr wrap="none">
            <a:spAutoFit/>
          </a:bodyPr>
          <a:lstStyle/>
          <a:p>
            <a:pPr eaLnBrk="0" hangingPunct="0"/>
            <a:r>
              <a:rPr kumimoji="1" lang="en-US" sz="1600">
                <a:solidFill>
                  <a:srgbClr val="0000FF"/>
                </a:solidFill>
                <a:latin typeface="Century Gothic" pitchFamily="34" charset="0"/>
              </a:rPr>
              <a:t>Fixed target (p-A)</a:t>
            </a:r>
            <a:endParaRPr kumimoji="1" lang="en-US" i="1">
              <a:latin typeface="Century Gothic" pitchFamily="34" charset="0"/>
            </a:endParaRPr>
          </a:p>
        </p:txBody>
      </p:sp>
      <p:sp>
        <p:nvSpPr>
          <p:cNvPr id="13324" name="Rectangle 12"/>
          <p:cNvSpPr>
            <a:spLocks noChangeArrowheads="1"/>
          </p:cNvSpPr>
          <p:nvPr/>
        </p:nvSpPr>
        <p:spPr bwMode="auto">
          <a:xfrm rot="-5400000">
            <a:off x="2466181" y="4839494"/>
            <a:ext cx="1176338" cy="336550"/>
          </a:xfrm>
          <a:prstGeom prst="rect">
            <a:avLst/>
          </a:prstGeom>
          <a:noFill/>
          <a:ln w="9525">
            <a:noFill/>
            <a:miter lim="800000"/>
            <a:headEnd/>
            <a:tailEnd/>
          </a:ln>
        </p:spPr>
        <p:txBody>
          <a:bodyPr wrap="none">
            <a:spAutoFit/>
          </a:bodyPr>
          <a:lstStyle/>
          <a:p>
            <a:pPr eaLnBrk="0" hangingPunct="0"/>
            <a:r>
              <a:rPr kumimoji="1" lang="en-US" sz="1600">
                <a:solidFill>
                  <a:srgbClr val="0000FF"/>
                </a:solidFill>
                <a:latin typeface="Century Gothic" pitchFamily="34" charset="0"/>
              </a:rPr>
              <a:t>HERA (</a:t>
            </a:r>
            <a:r>
              <a:rPr kumimoji="1" lang="en-US" sz="1600">
                <a:solidFill>
                  <a:srgbClr val="0000FF"/>
                </a:solidFill>
                <a:latin typeface="Century Gothic" pitchFamily="34" charset="0"/>
                <a:sym typeface="Symbol" pitchFamily="18" charset="2"/>
              </a:rPr>
              <a:t>-p)</a:t>
            </a:r>
            <a:endParaRPr kumimoji="1" lang="en-US" i="1">
              <a:latin typeface="Century Gothic" pitchFamily="34" charset="0"/>
            </a:endParaRPr>
          </a:p>
        </p:txBody>
      </p:sp>
      <p:sp>
        <p:nvSpPr>
          <p:cNvPr id="13325" name="Rectangle 13"/>
          <p:cNvSpPr>
            <a:spLocks noChangeArrowheads="1"/>
          </p:cNvSpPr>
          <p:nvPr/>
        </p:nvSpPr>
        <p:spPr bwMode="auto">
          <a:xfrm rot="-5400000">
            <a:off x="2865437" y="4891088"/>
            <a:ext cx="1127125" cy="336550"/>
          </a:xfrm>
          <a:prstGeom prst="rect">
            <a:avLst/>
          </a:prstGeom>
          <a:noFill/>
          <a:ln w="9525">
            <a:noFill/>
            <a:miter lim="800000"/>
            <a:headEnd/>
            <a:tailEnd/>
          </a:ln>
        </p:spPr>
        <p:txBody>
          <a:bodyPr wrap="none">
            <a:spAutoFit/>
          </a:bodyPr>
          <a:lstStyle/>
          <a:p>
            <a:pPr eaLnBrk="0" hangingPunct="0"/>
            <a:r>
              <a:rPr kumimoji="1" lang="en-US" sz="1600">
                <a:solidFill>
                  <a:srgbClr val="0000FF"/>
                </a:solidFill>
                <a:latin typeface="Century Gothic" pitchFamily="34" charset="0"/>
              </a:rPr>
              <a:t>RHIC (p</a:t>
            </a:r>
            <a:r>
              <a:rPr kumimoji="1" lang="en-US" sz="1600">
                <a:solidFill>
                  <a:srgbClr val="0000FF"/>
                </a:solidFill>
                <a:latin typeface="Century Gothic" pitchFamily="34" charset="0"/>
                <a:sym typeface="Symbol" pitchFamily="18" charset="2"/>
              </a:rPr>
              <a:t>-p)</a:t>
            </a:r>
            <a:endParaRPr kumimoji="1" lang="en-US" i="1">
              <a:latin typeface="Century Gothic" pitchFamily="34" charset="0"/>
            </a:endParaRPr>
          </a:p>
        </p:txBody>
      </p:sp>
      <p:sp>
        <p:nvSpPr>
          <p:cNvPr id="13326" name="Rectangle 14"/>
          <p:cNvSpPr>
            <a:spLocks noChangeArrowheads="1"/>
          </p:cNvSpPr>
          <p:nvPr/>
        </p:nvSpPr>
        <p:spPr bwMode="auto">
          <a:xfrm>
            <a:off x="3541712" y="4648200"/>
            <a:ext cx="1676400" cy="609600"/>
          </a:xfrm>
          <a:prstGeom prst="rect">
            <a:avLst/>
          </a:prstGeom>
          <a:solidFill>
            <a:srgbClr val="FFFFFF"/>
          </a:solidFill>
          <a:ln w="9525">
            <a:noFill/>
            <a:miter lim="800000"/>
            <a:headEnd/>
            <a:tailEnd/>
          </a:ln>
        </p:spPr>
        <p:txBody>
          <a:bodyPr wrap="none" anchor="ctr"/>
          <a:lstStyle/>
          <a:p>
            <a:endParaRPr lang="pl-PL">
              <a:latin typeface="Century Gothic" pitchFamily="34" charset="0"/>
            </a:endParaRPr>
          </a:p>
        </p:txBody>
      </p:sp>
      <p:sp>
        <p:nvSpPr>
          <p:cNvPr id="13327" name="Rectangle 15"/>
          <p:cNvSpPr>
            <a:spLocks noChangeArrowheads="1"/>
          </p:cNvSpPr>
          <p:nvPr/>
        </p:nvSpPr>
        <p:spPr bwMode="auto">
          <a:xfrm rot="-5400000">
            <a:off x="3429000" y="4781550"/>
            <a:ext cx="1377950" cy="336550"/>
          </a:xfrm>
          <a:prstGeom prst="rect">
            <a:avLst/>
          </a:prstGeom>
          <a:noFill/>
          <a:ln w="9525">
            <a:noFill/>
            <a:miter lim="800000"/>
            <a:headEnd/>
            <a:tailEnd/>
          </a:ln>
        </p:spPr>
        <p:txBody>
          <a:bodyPr wrap="none">
            <a:spAutoFit/>
          </a:bodyPr>
          <a:lstStyle/>
          <a:p>
            <a:pPr eaLnBrk="0" hangingPunct="0"/>
            <a:r>
              <a:rPr kumimoji="1" lang="en-US" sz="1600">
                <a:solidFill>
                  <a:srgbClr val="0000FF"/>
                </a:solidFill>
                <a:latin typeface="Century Gothic" pitchFamily="34" charset="0"/>
              </a:rPr>
              <a:t>Tevatron (p-p)</a:t>
            </a:r>
            <a:endParaRPr kumimoji="1" lang="en-US" i="1">
              <a:latin typeface="Century Gothic" pitchFamily="34" charset="0"/>
            </a:endParaRPr>
          </a:p>
        </p:txBody>
      </p:sp>
      <p:sp>
        <p:nvSpPr>
          <p:cNvPr id="13328" name="Rectangle 16"/>
          <p:cNvSpPr>
            <a:spLocks noChangeArrowheads="1"/>
          </p:cNvSpPr>
          <p:nvPr/>
        </p:nvSpPr>
        <p:spPr bwMode="auto">
          <a:xfrm rot="-5400000">
            <a:off x="4205287" y="4927600"/>
            <a:ext cx="1047750" cy="336550"/>
          </a:xfrm>
          <a:prstGeom prst="rect">
            <a:avLst/>
          </a:prstGeom>
          <a:noFill/>
          <a:ln w="9525">
            <a:noFill/>
            <a:miter lim="800000"/>
            <a:headEnd/>
            <a:tailEnd/>
          </a:ln>
        </p:spPr>
        <p:txBody>
          <a:bodyPr wrap="none">
            <a:spAutoFit/>
          </a:bodyPr>
          <a:lstStyle/>
          <a:p>
            <a:pPr eaLnBrk="0" hangingPunct="0"/>
            <a:r>
              <a:rPr kumimoji="1" lang="en-US" sz="1600">
                <a:solidFill>
                  <a:srgbClr val="0000FF"/>
                </a:solidFill>
                <a:latin typeface="Century Gothic" pitchFamily="34" charset="0"/>
              </a:rPr>
              <a:t>LHC (p-p)</a:t>
            </a:r>
            <a:endParaRPr kumimoji="1" lang="en-US" i="1">
              <a:latin typeface="Century Gothic" pitchFamily="34" charset="0"/>
            </a:endParaRPr>
          </a:p>
        </p:txBody>
      </p:sp>
      <p:sp>
        <p:nvSpPr>
          <p:cNvPr id="13329" name="Rectangle 17"/>
          <p:cNvSpPr>
            <a:spLocks noChangeArrowheads="1"/>
          </p:cNvSpPr>
          <p:nvPr/>
        </p:nvSpPr>
        <p:spPr bwMode="auto">
          <a:xfrm rot="-5400000">
            <a:off x="4552155" y="4885532"/>
            <a:ext cx="1116013" cy="336550"/>
          </a:xfrm>
          <a:prstGeom prst="rect">
            <a:avLst/>
          </a:prstGeom>
          <a:noFill/>
          <a:ln w="9525">
            <a:noFill/>
            <a:miter lim="800000"/>
            <a:headEnd/>
            <a:tailEnd/>
          </a:ln>
        </p:spPr>
        <p:txBody>
          <a:bodyPr wrap="none">
            <a:spAutoFit/>
          </a:bodyPr>
          <a:lstStyle/>
          <a:p>
            <a:pPr eaLnBrk="0" hangingPunct="0"/>
            <a:r>
              <a:rPr kumimoji="1" lang="en-US" sz="1600">
                <a:solidFill>
                  <a:srgbClr val="0000FF"/>
                </a:solidFill>
                <a:latin typeface="Century Gothic" pitchFamily="34" charset="0"/>
              </a:rPr>
              <a:t>LHC (C-C)</a:t>
            </a:r>
            <a:endParaRPr kumimoji="1" lang="en-US" i="1">
              <a:latin typeface="Century Gothic" pitchFamily="34" charset="0"/>
            </a:endParaRPr>
          </a:p>
        </p:txBody>
      </p:sp>
      <p:sp>
        <p:nvSpPr>
          <p:cNvPr id="13330" name="Rectangle 18"/>
          <p:cNvSpPr>
            <a:spLocks noChangeArrowheads="1"/>
          </p:cNvSpPr>
          <p:nvPr/>
        </p:nvSpPr>
        <p:spPr bwMode="auto">
          <a:xfrm>
            <a:off x="2703512" y="3276600"/>
            <a:ext cx="1427163" cy="457200"/>
          </a:xfrm>
          <a:prstGeom prst="rect">
            <a:avLst/>
          </a:prstGeom>
          <a:noFill/>
          <a:ln w="9525">
            <a:noFill/>
            <a:miter lim="800000"/>
            <a:headEnd/>
            <a:tailEnd/>
          </a:ln>
        </p:spPr>
        <p:txBody>
          <a:bodyPr wrap="none">
            <a:spAutoFit/>
          </a:bodyPr>
          <a:lstStyle/>
          <a:p>
            <a:pPr eaLnBrk="0" hangingPunct="0"/>
            <a:r>
              <a:rPr kumimoji="1" lang="en-US" sz="1200" b="1">
                <a:solidFill>
                  <a:srgbClr val="0000FF"/>
                </a:solidFill>
                <a:latin typeface="Century Gothic" pitchFamily="34" charset="0"/>
              </a:rPr>
              <a:t>Ankle </a:t>
            </a:r>
          </a:p>
          <a:p>
            <a:pPr eaLnBrk="0" hangingPunct="0"/>
            <a:r>
              <a:rPr kumimoji="1" lang="en-US" sz="1200" b="1">
                <a:solidFill>
                  <a:srgbClr val="0000FF"/>
                </a:solidFill>
                <a:latin typeface="Century Gothic" pitchFamily="34" charset="0"/>
              </a:rPr>
              <a:t>(1 particle /km</a:t>
            </a:r>
            <a:r>
              <a:rPr kumimoji="1" lang="en-US" sz="1200" b="1" baseline="30000">
                <a:solidFill>
                  <a:srgbClr val="0000FF"/>
                </a:solidFill>
                <a:latin typeface="Century Gothic" pitchFamily="34" charset="0"/>
              </a:rPr>
              <a:t>2</a:t>
            </a:r>
            <a:r>
              <a:rPr kumimoji="1" lang="en-US" sz="1200" b="1">
                <a:solidFill>
                  <a:srgbClr val="0000FF"/>
                </a:solidFill>
                <a:latin typeface="Century Gothic" pitchFamily="34" charset="0"/>
              </a:rPr>
              <a:t> yr)</a:t>
            </a:r>
            <a:endParaRPr kumimoji="1" lang="en-US" i="1">
              <a:latin typeface="Century Gothic" pitchFamily="34" charset="0"/>
            </a:endParaRPr>
          </a:p>
        </p:txBody>
      </p:sp>
      <p:sp>
        <p:nvSpPr>
          <p:cNvPr id="13331" name="Line 19"/>
          <p:cNvSpPr>
            <a:spLocks noChangeShapeType="1"/>
          </p:cNvSpPr>
          <p:nvPr/>
        </p:nvSpPr>
        <p:spPr bwMode="auto">
          <a:xfrm>
            <a:off x="3998912" y="3733800"/>
            <a:ext cx="1295400" cy="914400"/>
          </a:xfrm>
          <a:prstGeom prst="line">
            <a:avLst/>
          </a:prstGeom>
          <a:noFill/>
          <a:ln w="9525">
            <a:solidFill>
              <a:srgbClr val="0000FF"/>
            </a:solidFill>
            <a:round/>
            <a:headEnd/>
            <a:tailEnd type="triangle" w="med" len="med"/>
          </a:ln>
        </p:spPr>
        <p:txBody>
          <a:bodyPr wrap="none" anchor="ctr"/>
          <a:lstStyle/>
          <a:p>
            <a:endParaRPr lang="pl-PL"/>
          </a:p>
        </p:txBody>
      </p:sp>
      <p:sp>
        <p:nvSpPr>
          <p:cNvPr id="13332" name="Rectangle 20"/>
          <p:cNvSpPr>
            <a:spLocks noChangeArrowheads="1"/>
          </p:cNvSpPr>
          <p:nvPr/>
        </p:nvSpPr>
        <p:spPr bwMode="auto">
          <a:xfrm>
            <a:off x="3236912" y="1447800"/>
            <a:ext cx="692150" cy="457200"/>
          </a:xfrm>
          <a:prstGeom prst="rect">
            <a:avLst/>
          </a:prstGeom>
          <a:noFill/>
          <a:ln w="9525">
            <a:noFill/>
            <a:miter lim="800000"/>
            <a:headEnd/>
            <a:tailEnd/>
          </a:ln>
        </p:spPr>
        <p:txBody>
          <a:bodyPr wrap="none">
            <a:spAutoFit/>
          </a:bodyPr>
          <a:lstStyle/>
          <a:p>
            <a:pPr eaLnBrk="0" hangingPunct="0"/>
            <a:r>
              <a:rPr kumimoji="1" lang="en-US">
                <a:solidFill>
                  <a:srgbClr val="FF180C"/>
                </a:solidFill>
                <a:latin typeface="Century Gothic" pitchFamily="34" charset="0"/>
              </a:rPr>
              <a:t>E</a:t>
            </a:r>
            <a:r>
              <a:rPr kumimoji="1" lang="en-US" baseline="30000">
                <a:solidFill>
                  <a:srgbClr val="FF180C"/>
                </a:solidFill>
                <a:latin typeface="Century Gothic" pitchFamily="34" charset="0"/>
              </a:rPr>
              <a:t>-2.7</a:t>
            </a:r>
            <a:endParaRPr kumimoji="1" lang="en-US" i="1">
              <a:latin typeface="Century Gothic" pitchFamily="34" charset="0"/>
            </a:endParaRPr>
          </a:p>
        </p:txBody>
      </p:sp>
      <p:grpSp>
        <p:nvGrpSpPr>
          <p:cNvPr id="2" name="Group 21"/>
          <p:cNvGrpSpPr>
            <a:grpSpLocks/>
          </p:cNvGrpSpPr>
          <p:nvPr/>
        </p:nvGrpSpPr>
        <p:grpSpPr bwMode="auto">
          <a:xfrm>
            <a:off x="1535211" y="2286002"/>
            <a:ext cx="5053013" cy="998538"/>
            <a:chOff x="2369" y="2592"/>
            <a:chExt cx="3183" cy="629"/>
          </a:xfrm>
        </p:grpSpPr>
        <p:sp>
          <p:nvSpPr>
            <p:cNvPr id="13334" name="Line 22"/>
            <p:cNvSpPr>
              <a:spLocks noChangeShapeType="1"/>
            </p:cNvSpPr>
            <p:nvPr/>
          </p:nvSpPr>
          <p:spPr bwMode="auto">
            <a:xfrm flipH="1">
              <a:off x="2880" y="2976"/>
              <a:ext cx="864" cy="0"/>
            </a:xfrm>
            <a:prstGeom prst="line">
              <a:avLst/>
            </a:prstGeom>
            <a:noFill/>
            <a:ln w="57150">
              <a:solidFill>
                <a:srgbClr val="0000FF"/>
              </a:solidFill>
              <a:round/>
              <a:headEnd type="oval" w="med" len="med"/>
              <a:tailEnd type="triangle" w="med" len="med"/>
            </a:ln>
          </p:spPr>
          <p:txBody>
            <a:bodyPr wrap="none" anchor="ctr"/>
            <a:lstStyle/>
            <a:p>
              <a:endParaRPr lang="pl-PL"/>
            </a:p>
          </p:txBody>
        </p:sp>
        <p:sp>
          <p:nvSpPr>
            <p:cNvPr id="13335" name="Rectangle 23"/>
            <p:cNvSpPr>
              <a:spLocks noChangeArrowheads="1"/>
            </p:cNvSpPr>
            <p:nvPr/>
          </p:nvSpPr>
          <p:spPr bwMode="auto">
            <a:xfrm>
              <a:off x="2369" y="2592"/>
              <a:ext cx="1468" cy="250"/>
            </a:xfrm>
            <a:prstGeom prst="rect">
              <a:avLst/>
            </a:prstGeom>
            <a:noFill/>
            <a:ln w="9525">
              <a:noFill/>
              <a:miter lim="800000"/>
              <a:headEnd/>
              <a:tailEnd/>
            </a:ln>
          </p:spPr>
          <p:txBody>
            <a:bodyPr wrap="none">
              <a:spAutoFit/>
            </a:bodyPr>
            <a:lstStyle/>
            <a:p>
              <a:pPr eaLnBrk="0" hangingPunct="0"/>
              <a:r>
                <a:rPr kumimoji="1" lang="en-US" sz="2000" dirty="0">
                  <a:solidFill>
                    <a:srgbClr val="0000FF"/>
                  </a:solidFill>
                  <a:latin typeface="Century Gothic" pitchFamily="34" charset="0"/>
                </a:rPr>
                <a:t>Direct measurements</a:t>
              </a:r>
              <a:endParaRPr kumimoji="1" lang="en-US" b="1" i="1" dirty="0">
                <a:latin typeface="Century Gothic" pitchFamily="34" charset="0"/>
              </a:endParaRPr>
            </a:p>
          </p:txBody>
        </p:sp>
        <p:sp>
          <p:nvSpPr>
            <p:cNvPr id="13336" name="Rectangle 24"/>
            <p:cNvSpPr>
              <a:spLocks noChangeArrowheads="1"/>
            </p:cNvSpPr>
            <p:nvPr/>
          </p:nvSpPr>
          <p:spPr bwMode="auto">
            <a:xfrm>
              <a:off x="3987" y="2904"/>
              <a:ext cx="1565" cy="250"/>
            </a:xfrm>
            <a:prstGeom prst="rect">
              <a:avLst/>
            </a:prstGeom>
            <a:noFill/>
            <a:ln w="9525">
              <a:noFill/>
              <a:miter lim="800000"/>
              <a:headEnd/>
              <a:tailEnd/>
            </a:ln>
          </p:spPr>
          <p:txBody>
            <a:bodyPr wrap="none">
              <a:spAutoFit/>
            </a:bodyPr>
            <a:lstStyle/>
            <a:p>
              <a:pPr eaLnBrk="0" hangingPunct="0"/>
              <a:r>
                <a:rPr kumimoji="1" lang="en-US" sz="2000" dirty="0">
                  <a:solidFill>
                    <a:srgbClr val="FF0000"/>
                  </a:solidFill>
                  <a:latin typeface="Century Gothic" pitchFamily="34" charset="0"/>
                </a:rPr>
                <a:t>Indirect measurements</a:t>
              </a:r>
              <a:endParaRPr kumimoji="1" lang="en-US" b="1" i="1" dirty="0">
                <a:solidFill>
                  <a:srgbClr val="FF0000"/>
                </a:solidFill>
                <a:latin typeface="Century Gothic" pitchFamily="34" charset="0"/>
              </a:endParaRPr>
            </a:p>
          </p:txBody>
        </p:sp>
        <p:sp>
          <p:nvSpPr>
            <p:cNvPr id="13337" name="Line 25"/>
            <p:cNvSpPr>
              <a:spLocks noChangeShapeType="1"/>
            </p:cNvSpPr>
            <p:nvPr/>
          </p:nvSpPr>
          <p:spPr bwMode="auto">
            <a:xfrm>
              <a:off x="3840" y="3216"/>
              <a:ext cx="1508" cy="5"/>
            </a:xfrm>
            <a:prstGeom prst="line">
              <a:avLst/>
            </a:prstGeom>
            <a:noFill/>
            <a:ln w="57150">
              <a:solidFill>
                <a:srgbClr val="FF0000"/>
              </a:solidFill>
              <a:round/>
              <a:headEnd type="oval" w="med" len="med"/>
              <a:tailEnd type="triangle" w="med" len="med"/>
            </a:ln>
          </p:spPr>
          <p:txBody>
            <a:bodyPr wrap="none" anchor="ctr"/>
            <a:lstStyle/>
            <a:p>
              <a:endParaRPr lang="pl-PL"/>
            </a:p>
          </p:txBody>
        </p:sp>
      </p:grpSp>
      <p:sp>
        <p:nvSpPr>
          <p:cNvPr id="26" name="Tytuł 10"/>
          <p:cNvSpPr txBox="1">
            <a:spLocks/>
          </p:cNvSpPr>
          <p:nvPr/>
        </p:nvSpPr>
        <p:spPr>
          <a:xfrm>
            <a:off x="798512" y="274638"/>
            <a:ext cx="8229600" cy="778098"/>
          </a:xfrm>
          <a:prstGeom prst="rect">
            <a:avLst/>
          </a:prstGeom>
        </p:spPr>
        <p:txBody>
          <a:bodyPr vert="horz" anchor="ctr">
            <a:normAutofit/>
          </a:bodyPr>
          <a:lstStyle/>
          <a:p>
            <a:pPr marL="484188" marR="0" lvl="0" indent="-484188" algn="l" defTabSz="914400" rtl="0" eaLnBrk="0" fontAlgn="base" latinLnBrk="0" hangingPunct="0">
              <a:lnSpc>
                <a:spcPct val="100000"/>
              </a:lnSpc>
              <a:spcBef>
                <a:spcPct val="0"/>
              </a:spcBef>
              <a:spcAft>
                <a:spcPct val="0"/>
              </a:spcAft>
              <a:buClrTx/>
              <a:buSzTx/>
              <a:buFontTx/>
              <a:buNone/>
              <a:tabLst/>
              <a:defRPr/>
            </a:pPr>
            <a:endParaRPr kumimoji="0" lang="en-US" sz="3600" b="1" i="0" u="none" strike="noStrike" kern="1200" cap="none" spc="0" normalizeH="0" baseline="0" noProof="0" dirty="0" smtClean="0">
              <a:ln w="6350">
                <a:solidFill>
                  <a:schemeClr val="accent1">
                    <a:shade val="43000"/>
                  </a:schemeClr>
                </a:solidFill>
              </a:ln>
              <a:solidFill>
                <a:srgbClr val="FF5C9C"/>
              </a:solidFill>
              <a:effectLst>
                <a:outerShdw blurRad="26000" dist="26000" dir="14500000" algn="tl" rotWithShape="0">
                  <a:srgbClr val="000000">
                    <a:alpha val="40000"/>
                  </a:srgbClr>
                </a:outerShdw>
              </a:effectLst>
              <a:uLnTx/>
              <a:uFillTx/>
              <a:latin typeface="+mj-lt"/>
              <a:ea typeface="+mj-ea"/>
              <a:cs typeface="+mj-cs"/>
            </a:endParaRPr>
          </a:p>
        </p:txBody>
      </p:sp>
      <p:pic>
        <p:nvPicPr>
          <p:cNvPr id="30" name="Picture 6" descr="F:\zs\UL\logo_ul.jpg"/>
          <p:cNvPicPr>
            <a:picLocks noChangeArrowheads="1"/>
          </p:cNvPicPr>
          <p:nvPr/>
        </p:nvPicPr>
        <p:blipFill>
          <a:blip r:embed="rId3" cstate="print"/>
          <a:srcRect/>
          <a:stretch>
            <a:fillRect/>
          </a:stretch>
        </p:blipFill>
        <p:spPr bwMode="auto">
          <a:xfrm>
            <a:off x="107504" y="116632"/>
            <a:ext cx="1080000" cy="1080000"/>
          </a:xfrm>
          <a:prstGeom prst="rect">
            <a:avLst/>
          </a:prstGeom>
          <a:noFill/>
          <a:ln w="9525">
            <a:noFill/>
            <a:miter lim="800000"/>
            <a:headEnd/>
            <a:tailEnd/>
          </a:ln>
        </p:spPr>
      </p:pic>
      <p:pic>
        <p:nvPicPr>
          <p:cNvPr id="31" name="Obraz 30" descr="logo_WFiS.bmp"/>
          <p:cNvPicPr>
            <a:picLocks/>
          </p:cNvPicPr>
          <p:nvPr/>
        </p:nvPicPr>
        <p:blipFill>
          <a:blip r:embed="rId4" cstate="print"/>
          <a:stretch>
            <a:fillRect/>
          </a:stretch>
        </p:blipFill>
        <p:spPr>
          <a:xfrm>
            <a:off x="7956376" y="116632"/>
            <a:ext cx="1080000" cy="1080000"/>
          </a:xfrm>
          <a:prstGeom prst="rect">
            <a:avLst/>
          </a:prstGeom>
        </p:spPr>
      </p:pic>
      <p:sp>
        <p:nvSpPr>
          <p:cNvPr id="29" name="Tytuł 2"/>
          <p:cNvSpPr txBox="1">
            <a:spLocks/>
          </p:cNvSpPr>
          <p:nvPr/>
        </p:nvSpPr>
        <p:spPr bwMode="auto">
          <a:xfrm>
            <a:off x="457200" y="274638"/>
            <a:ext cx="8229600" cy="798531"/>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a:lstStyle>
          <a:p>
            <a:r>
              <a:rPr lang="en-US" sz="3600" b="1" i="1" dirty="0" smtClean="0">
                <a:latin typeface="Times New Roman" panose="02020603050405020304" pitchFamily="18" charset="0"/>
                <a:cs typeface="Times New Roman" panose="02020603050405020304" pitchFamily="18" charset="0"/>
              </a:rPr>
              <a:t>Fluxes of Cosmic Rays</a:t>
            </a:r>
            <a:endParaRPr lang="en-US" sz="3600" b="1" i="1" dirty="0">
              <a:latin typeface="Times New Roman" panose="02020603050405020304" pitchFamily="18" charset="0"/>
              <a:cs typeface="Times New Roman" panose="02020603050405020304" pitchFamily="18" charset="0"/>
            </a:endParaRPr>
          </a:p>
        </p:txBody>
      </p:sp>
      <p:grpSp>
        <p:nvGrpSpPr>
          <p:cNvPr id="32" name="Grupa 39"/>
          <p:cNvGrpSpPr>
            <a:grpSpLocks/>
          </p:cNvGrpSpPr>
          <p:nvPr/>
        </p:nvGrpSpPr>
        <p:grpSpPr bwMode="auto">
          <a:xfrm>
            <a:off x="1331640" y="285753"/>
            <a:ext cx="6480720" cy="789004"/>
            <a:chOff x="928662" y="285728"/>
            <a:chExt cx="6858048" cy="788994"/>
          </a:xfrm>
        </p:grpSpPr>
        <p:cxnSp>
          <p:nvCxnSpPr>
            <p:cNvPr id="33" name="Łącznik prosty 19"/>
            <p:cNvCxnSpPr/>
            <p:nvPr/>
          </p:nvCxnSpPr>
          <p:spPr>
            <a:xfrm>
              <a:off x="928662" y="285728"/>
              <a:ext cx="6858048" cy="1588"/>
            </a:xfrm>
            <a:prstGeom prst="line">
              <a:avLst/>
            </a:prstGeom>
            <a:ln w="38100" cap="rnd" cmpd="dbl">
              <a:solidFill>
                <a:srgbClr val="0000CC"/>
              </a:solidFill>
            </a:ln>
            <a:effectLst>
              <a:innerShdw blurRad="63500" dist="50800" dir="2700000">
                <a:srgbClr val="0000CC">
                  <a:alpha val="50000"/>
                </a:srgbClr>
              </a:innerShdw>
            </a:effectLst>
            <a:scene3d>
              <a:camera prst="orthographicFront"/>
              <a:lightRig rig="threePt" dir="t"/>
            </a:scene3d>
            <a:sp3d>
              <a:bevelT/>
            </a:sp3d>
          </p:spPr>
          <p:style>
            <a:lnRef idx="1">
              <a:schemeClr val="accent1"/>
            </a:lnRef>
            <a:fillRef idx="0">
              <a:schemeClr val="accent1"/>
            </a:fillRef>
            <a:effectRef idx="0">
              <a:schemeClr val="accent1"/>
            </a:effectRef>
            <a:fontRef idx="minor">
              <a:schemeClr val="tx1"/>
            </a:fontRef>
          </p:style>
        </p:cxnSp>
        <p:cxnSp>
          <p:nvCxnSpPr>
            <p:cNvPr id="34" name="Łącznik prosty 20"/>
            <p:cNvCxnSpPr/>
            <p:nvPr/>
          </p:nvCxnSpPr>
          <p:spPr>
            <a:xfrm>
              <a:off x="928662" y="1073134"/>
              <a:ext cx="6858048" cy="1588"/>
            </a:xfrm>
            <a:prstGeom prst="line">
              <a:avLst/>
            </a:prstGeom>
            <a:ln w="38100" cap="rnd" cmpd="dbl">
              <a:solidFill>
                <a:srgbClr val="0000CC"/>
              </a:solidFill>
            </a:ln>
            <a:effectLst>
              <a:innerShdw blurRad="63500" dist="50800" dir="2700000">
                <a:srgbClr val="0000CC">
                  <a:alpha val="50000"/>
                </a:srgbClr>
              </a:innerShdw>
            </a:effectLst>
            <a:scene3d>
              <a:camera prst="orthographicFront"/>
              <a:lightRig rig="threePt" dir="t"/>
            </a:scene3d>
            <a:sp3d>
              <a:bevelT/>
            </a:sp3d>
          </p:spPr>
          <p:style>
            <a:lnRef idx="1">
              <a:schemeClr val="accent1"/>
            </a:lnRef>
            <a:fillRef idx="0">
              <a:schemeClr val="accent1"/>
            </a:fillRef>
            <a:effectRef idx="0">
              <a:schemeClr val="accent1"/>
            </a:effectRef>
            <a:fontRef idx="minor">
              <a:schemeClr val="tx1"/>
            </a:fontRef>
          </p:style>
        </p:cxnSp>
      </p:grpSp>
      <p:sp>
        <p:nvSpPr>
          <p:cNvPr id="4" name="Symbol zastępczy daty 3"/>
          <p:cNvSpPr>
            <a:spLocks noGrp="1"/>
          </p:cNvSpPr>
          <p:nvPr>
            <p:ph type="dt" sz="half" idx="10"/>
          </p:nvPr>
        </p:nvSpPr>
        <p:spPr/>
        <p:txBody>
          <a:bodyPr/>
          <a:lstStyle/>
          <a:p>
            <a:pPr>
              <a:defRPr/>
            </a:pPr>
            <a:r>
              <a:rPr lang="pl-PL" smtClean="0"/>
              <a:t>Zbigniew Szadkowski</a:t>
            </a:r>
            <a:endParaRPr lang="en-US"/>
          </a:p>
        </p:txBody>
      </p:sp>
      <p:sp>
        <p:nvSpPr>
          <p:cNvPr id="5" name="Symbol zastępczy numeru slajdu 4"/>
          <p:cNvSpPr>
            <a:spLocks noGrp="1"/>
          </p:cNvSpPr>
          <p:nvPr>
            <p:ph type="sldNum" sz="quarter" idx="12"/>
          </p:nvPr>
        </p:nvSpPr>
        <p:spPr/>
        <p:txBody>
          <a:bodyPr/>
          <a:lstStyle/>
          <a:p>
            <a:pPr>
              <a:defRPr/>
            </a:pPr>
            <a:fld id="{180483E0-F94A-4E0D-8ECB-CD181C951DB9}" type="slidenum">
              <a:rPr lang="en-US" smtClean="0"/>
              <a:pPr>
                <a:defRPr/>
              </a:pPr>
              <a:t>2</a:t>
            </a:fld>
            <a:endParaRPr lang="en-US" dirty="0"/>
          </a:p>
        </p:txBody>
      </p:sp>
    </p:spTree>
    <p:extLst>
      <p:ext uri="{BB962C8B-B14F-4D97-AF65-F5344CB8AC3E}">
        <p14:creationId xmlns:p14="http://schemas.microsoft.com/office/powerpoint/2010/main" val="184892881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ytuł 10"/>
          <p:cNvSpPr>
            <a:spLocks noGrp="1"/>
          </p:cNvSpPr>
          <p:nvPr>
            <p:ph type="title"/>
          </p:nvPr>
        </p:nvSpPr>
        <p:spPr>
          <a:xfrm>
            <a:off x="1331640" y="260648"/>
            <a:ext cx="6480720" cy="796925"/>
          </a:xfrm>
        </p:spPr>
        <p:txBody>
          <a:bodyPr/>
          <a:lstStyle/>
          <a:p>
            <a:r>
              <a:rPr lang="pl-PL" sz="3600" b="1" i="1" dirty="0" err="1" smtClean="0">
                <a:latin typeface="Times New Roman" panose="02020603050405020304" pitchFamily="18" charset="0"/>
                <a:cs typeface="Times New Roman" panose="02020603050405020304" pitchFamily="18" charset="0"/>
              </a:rPr>
              <a:t>Auger</a:t>
            </a:r>
            <a:r>
              <a:rPr lang="pl-PL" sz="3600" b="1" i="1" dirty="0" smtClean="0">
                <a:latin typeface="Times New Roman" panose="02020603050405020304" pitchFamily="18" charset="0"/>
                <a:cs typeface="Times New Roman" panose="02020603050405020304" pitchFamily="18" charset="0"/>
              </a:rPr>
              <a:t> Engineering Radio </a:t>
            </a:r>
            <a:r>
              <a:rPr lang="pl-PL" sz="3600" b="1" i="1" dirty="0" err="1" smtClean="0">
                <a:latin typeface="Times New Roman" panose="02020603050405020304" pitchFamily="18" charset="0"/>
                <a:cs typeface="Times New Roman" panose="02020603050405020304" pitchFamily="18" charset="0"/>
              </a:rPr>
              <a:t>Array</a:t>
            </a:r>
            <a:endParaRPr lang="en-US" sz="3600" b="1" i="1" dirty="0" smtClean="0">
              <a:latin typeface="Times New Roman" panose="02020603050405020304" pitchFamily="18" charset="0"/>
              <a:cs typeface="Times New Roman" panose="02020603050405020304" pitchFamily="18" charset="0"/>
            </a:endParaRPr>
          </a:p>
        </p:txBody>
      </p:sp>
      <p:sp>
        <p:nvSpPr>
          <p:cNvPr id="19461" name="Symbol zastępczy stopki 29"/>
          <p:cNvSpPr>
            <a:spLocks noGrp="1"/>
          </p:cNvSpPr>
          <p:nvPr>
            <p:ph type="ftr" sz="quarter" idx="11"/>
          </p:nvPr>
        </p:nvSpPr>
        <p:spPr bwMode="auto">
          <a:xfrm>
            <a:off x="2643188" y="6356350"/>
            <a:ext cx="4089052" cy="365125"/>
          </a:xfrm>
          <a:noFill/>
          <a:ln>
            <a:miter lim="800000"/>
            <a:headEnd/>
            <a:tailEnd/>
          </a:ln>
        </p:spPr>
        <p:txBody>
          <a:bodyPr/>
          <a:lstStyle/>
          <a:p>
            <a:r>
              <a:rPr lang="en-US" smtClean="0"/>
              <a:t>IEEE Real Time Conference, Padova, June 2016</a:t>
            </a:r>
            <a:endParaRPr lang="en-US" dirty="0"/>
          </a:p>
        </p:txBody>
      </p:sp>
      <p:grpSp>
        <p:nvGrpSpPr>
          <p:cNvPr id="2" name="Grupa 39"/>
          <p:cNvGrpSpPr>
            <a:grpSpLocks/>
          </p:cNvGrpSpPr>
          <p:nvPr/>
        </p:nvGrpSpPr>
        <p:grpSpPr bwMode="auto">
          <a:xfrm>
            <a:off x="1331640" y="285753"/>
            <a:ext cx="6480720" cy="789004"/>
            <a:chOff x="928662" y="285728"/>
            <a:chExt cx="6858048" cy="788994"/>
          </a:xfrm>
        </p:grpSpPr>
        <p:cxnSp>
          <p:nvCxnSpPr>
            <p:cNvPr id="43" name="Łącznik prosty 42"/>
            <p:cNvCxnSpPr/>
            <p:nvPr/>
          </p:nvCxnSpPr>
          <p:spPr>
            <a:xfrm>
              <a:off x="928662" y="285728"/>
              <a:ext cx="6858048" cy="1588"/>
            </a:xfrm>
            <a:prstGeom prst="line">
              <a:avLst/>
            </a:prstGeom>
            <a:ln w="38100" cap="rnd" cmpd="dbl">
              <a:solidFill>
                <a:srgbClr val="0000CC"/>
              </a:solidFill>
            </a:ln>
            <a:effectLst>
              <a:innerShdw blurRad="63500" dist="50800" dir="2700000">
                <a:srgbClr val="0000CC">
                  <a:alpha val="50000"/>
                </a:srgbClr>
              </a:innerShdw>
            </a:effectLst>
            <a:scene3d>
              <a:camera prst="orthographicFront"/>
              <a:lightRig rig="threePt" dir="t"/>
            </a:scene3d>
            <a:sp3d>
              <a:bevelT/>
            </a:sp3d>
          </p:spPr>
          <p:style>
            <a:lnRef idx="1">
              <a:schemeClr val="accent1"/>
            </a:lnRef>
            <a:fillRef idx="0">
              <a:schemeClr val="accent1"/>
            </a:fillRef>
            <a:effectRef idx="0">
              <a:schemeClr val="accent1"/>
            </a:effectRef>
            <a:fontRef idx="minor">
              <a:schemeClr val="tx1"/>
            </a:fontRef>
          </p:style>
        </p:cxnSp>
        <p:cxnSp>
          <p:nvCxnSpPr>
            <p:cNvPr id="44" name="Łącznik prosty 43"/>
            <p:cNvCxnSpPr/>
            <p:nvPr/>
          </p:nvCxnSpPr>
          <p:spPr>
            <a:xfrm>
              <a:off x="928662" y="1073134"/>
              <a:ext cx="6858048" cy="1588"/>
            </a:xfrm>
            <a:prstGeom prst="line">
              <a:avLst/>
            </a:prstGeom>
            <a:ln w="38100" cap="rnd" cmpd="dbl">
              <a:solidFill>
                <a:srgbClr val="0000CC"/>
              </a:solidFill>
            </a:ln>
            <a:effectLst>
              <a:innerShdw blurRad="63500" dist="50800" dir="2700000">
                <a:srgbClr val="0000CC">
                  <a:alpha val="50000"/>
                </a:srgbClr>
              </a:innerShdw>
            </a:effectLst>
            <a:scene3d>
              <a:camera prst="orthographicFront"/>
              <a:lightRig rig="threePt" dir="t"/>
            </a:scene3d>
            <a:sp3d>
              <a:bevelT/>
            </a:sp3d>
          </p:spPr>
          <p:style>
            <a:lnRef idx="1">
              <a:schemeClr val="accent1"/>
            </a:lnRef>
            <a:fillRef idx="0">
              <a:schemeClr val="accent1"/>
            </a:fillRef>
            <a:effectRef idx="0">
              <a:schemeClr val="accent1"/>
            </a:effectRef>
            <a:fontRef idx="minor">
              <a:schemeClr val="tx1"/>
            </a:fontRef>
          </p:style>
        </p:cxnSp>
      </p:grpSp>
      <p:pic>
        <p:nvPicPr>
          <p:cNvPr id="12" name="Obraz 11" descr="logo_WFiS.bmp"/>
          <p:cNvPicPr>
            <a:picLocks/>
          </p:cNvPicPr>
          <p:nvPr/>
        </p:nvPicPr>
        <p:blipFill>
          <a:blip r:embed="rId2" cstate="print"/>
          <a:stretch>
            <a:fillRect/>
          </a:stretch>
        </p:blipFill>
        <p:spPr>
          <a:xfrm>
            <a:off x="107624" y="116752"/>
            <a:ext cx="1080000" cy="1080000"/>
          </a:xfrm>
          <a:prstGeom prst="rect">
            <a:avLst/>
          </a:prstGeom>
        </p:spPr>
      </p:pic>
      <p:pic>
        <p:nvPicPr>
          <p:cNvPr id="13" name="Picture 6" descr="F:\zs\UL\logo_ul.jpg"/>
          <p:cNvPicPr>
            <a:picLocks noChangeArrowheads="1"/>
          </p:cNvPicPr>
          <p:nvPr/>
        </p:nvPicPr>
        <p:blipFill>
          <a:blip r:embed="rId3" cstate="print"/>
          <a:srcRect/>
          <a:stretch>
            <a:fillRect/>
          </a:stretch>
        </p:blipFill>
        <p:spPr bwMode="auto">
          <a:xfrm>
            <a:off x="7956376" y="116752"/>
            <a:ext cx="1080000" cy="1080000"/>
          </a:xfrm>
          <a:prstGeom prst="rect">
            <a:avLst/>
          </a:prstGeom>
          <a:noFill/>
          <a:ln w="9525">
            <a:noFill/>
            <a:miter lim="800000"/>
            <a:headEnd/>
            <a:tailEnd/>
          </a:ln>
        </p:spPr>
      </p:pic>
      <p:pic>
        <p:nvPicPr>
          <p:cNvPr id="6146"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79512" y="1628800"/>
            <a:ext cx="4464496" cy="419784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147" name="Picture 3"/>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698720" y="1628800"/>
            <a:ext cx="4337776" cy="419784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Symbol zastępczy daty 2"/>
          <p:cNvSpPr>
            <a:spLocks noGrp="1"/>
          </p:cNvSpPr>
          <p:nvPr>
            <p:ph type="dt" sz="half" idx="10"/>
          </p:nvPr>
        </p:nvSpPr>
        <p:spPr/>
        <p:txBody>
          <a:bodyPr/>
          <a:lstStyle/>
          <a:p>
            <a:pPr>
              <a:defRPr/>
            </a:pPr>
            <a:r>
              <a:rPr lang="pl-PL" smtClean="0"/>
              <a:t>Zbigniew Szadkowski</a:t>
            </a:r>
            <a:endParaRPr lang="en-US"/>
          </a:p>
        </p:txBody>
      </p:sp>
      <p:sp>
        <p:nvSpPr>
          <p:cNvPr id="4" name="Symbol zastępczy numeru slajdu 3"/>
          <p:cNvSpPr>
            <a:spLocks noGrp="1"/>
          </p:cNvSpPr>
          <p:nvPr>
            <p:ph type="sldNum" sz="quarter" idx="12"/>
          </p:nvPr>
        </p:nvSpPr>
        <p:spPr/>
        <p:txBody>
          <a:bodyPr/>
          <a:lstStyle/>
          <a:p>
            <a:pPr>
              <a:defRPr/>
            </a:pPr>
            <a:fld id="{6C430213-0F5A-4DAF-AA9E-01C7F0DA5DF2}" type="slidenum">
              <a:rPr lang="en-US" smtClean="0"/>
              <a:pPr>
                <a:defRPr/>
              </a:pPr>
              <a:t>20</a:t>
            </a:fld>
            <a:endParaRPr lang="en-US" dirty="0"/>
          </a:p>
        </p:txBody>
      </p:sp>
    </p:spTree>
    <p:extLst>
      <p:ext uri="{BB962C8B-B14F-4D97-AF65-F5344CB8AC3E}">
        <p14:creationId xmlns:p14="http://schemas.microsoft.com/office/powerpoint/2010/main" val="392848670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ytuł 10"/>
          <p:cNvSpPr>
            <a:spLocks noGrp="1"/>
          </p:cNvSpPr>
          <p:nvPr>
            <p:ph type="title"/>
          </p:nvPr>
        </p:nvSpPr>
        <p:spPr>
          <a:xfrm>
            <a:off x="1353900" y="403018"/>
            <a:ext cx="6480720" cy="1009758"/>
          </a:xfrm>
        </p:spPr>
        <p:txBody>
          <a:bodyPr/>
          <a:lstStyle/>
          <a:p>
            <a:r>
              <a:rPr lang="en-US" sz="3600" b="1" i="1" dirty="0" smtClean="0">
                <a:latin typeface="Times New Roman" panose="02020603050405020304" pitchFamily="18" charset="0"/>
                <a:cs typeface="Times New Roman" panose="02020603050405020304" pitchFamily="18" charset="0"/>
              </a:rPr>
              <a:t>Geo-magnetic radiation and charge excess</a:t>
            </a:r>
          </a:p>
        </p:txBody>
      </p:sp>
      <p:sp>
        <p:nvSpPr>
          <p:cNvPr id="19461" name="Symbol zastępczy stopki 29"/>
          <p:cNvSpPr>
            <a:spLocks noGrp="1"/>
          </p:cNvSpPr>
          <p:nvPr>
            <p:ph type="ftr" sz="quarter" idx="11"/>
          </p:nvPr>
        </p:nvSpPr>
        <p:spPr bwMode="auto">
          <a:xfrm>
            <a:off x="2643188" y="6356350"/>
            <a:ext cx="4089052" cy="365125"/>
          </a:xfrm>
          <a:noFill/>
          <a:ln>
            <a:miter lim="800000"/>
            <a:headEnd/>
            <a:tailEnd/>
          </a:ln>
        </p:spPr>
        <p:txBody>
          <a:bodyPr/>
          <a:lstStyle/>
          <a:p>
            <a:r>
              <a:rPr lang="en-US" smtClean="0"/>
              <a:t>IEEE Real Time Conference, Padova, June 2016</a:t>
            </a:r>
            <a:endParaRPr lang="en-US" dirty="0"/>
          </a:p>
        </p:txBody>
      </p:sp>
      <p:grpSp>
        <p:nvGrpSpPr>
          <p:cNvPr id="2" name="Grupa 39"/>
          <p:cNvGrpSpPr>
            <a:grpSpLocks/>
          </p:cNvGrpSpPr>
          <p:nvPr/>
        </p:nvGrpSpPr>
        <p:grpSpPr bwMode="auto">
          <a:xfrm>
            <a:off x="1331640" y="285752"/>
            <a:ext cx="6480720" cy="1268481"/>
            <a:chOff x="928662" y="285728"/>
            <a:chExt cx="6858048" cy="788994"/>
          </a:xfrm>
        </p:grpSpPr>
        <p:cxnSp>
          <p:nvCxnSpPr>
            <p:cNvPr id="43" name="Łącznik prosty 42"/>
            <p:cNvCxnSpPr/>
            <p:nvPr/>
          </p:nvCxnSpPr>
          <p:spPr>
            <a:xfrm>
              <a:off x="928662" y="285728"/>
              <a:ext cx="6858048" cy="1588"/>
            </a:xfrm>
            <a:prstGeom prst="line">
              <a:avLst/>
            </a:prstGeom>
            <a:ln w="38100" cap="rnd" cmpd="dbl">
              <a:solidFill>
                <a:srgbClr val="0000CC"/>
              </a:solidFill>
            </a:ln>
            <a:effectLst>
              <a:innerShdw blurRad="63500" dist="50800" dir="2700000">
                <a:srgbClr val="0000CC">
                  <a:alpha val="50000"/>
                </a:srgbClr>
              </a:innerShdw>
            </a:effectLst>
            <a:scene3d>
              <a:camera prst="orthographicFront"/>
              <a:lightRig rig="threePt" dir="t"/>
            </a:scene3d>
            <a:sp3d>
              <a:bevelT/>
            </a:sp3d>
          </p:spPr>
          <p:style>
            <a:lnRef idx="1">
              <a:schemeClr val="accent1"/>
            </a:lnRef>
            <a:fillRef idx="0">
              <a:schemeClr val="accent1"/>
            </a:fillRef>
            <a:effectRef idx="0">
              <a:schemeClr val="accent1"/>
            </a:effectRef>
            <a:fontRef idx="minor">
              <a:schemeClr val="tx1"/>
            </a:fontRef>
          </p:style>
        </p:cxnSp>
        <p:cxnSp>
          <p:nvCxnSpPr>
            <p:cNvPr id="44" name="Łącznik prosty 43"/>
            <p:cNvCxnSpPr/>
            <p:nvPr/>
          </p:nvCxnSpPr>
          <p:spPr>
            <a:xfrm>
              <a:off x="928662" y="1073134"/>
              <a:ext cx="6858048" cy="1588"/>
            </a:xfrm>
            <a:prstGeom prst="line">
              <a:avLst/>
            </a:prstGeom>
            <a:ln w="38100" cap="rnd" cmpd="dbl">
              <a:solidFill>
                <a:srgbClr val="0000CC"/>
              </a:solidFill>
            </a:ln>
            <a:effectLst>
              <a:innerShdw blurRad="63500" dist="50800" dir="2700000">
                <a:srgbClr val="0000CC">
                  <a:alpha val="50000"/>
                </a:srgbClr>
              </a:innerShdw>
            </a:effectLst>
            <a:scene3d>
              <a:camera prst="orthographicFront"/>
              <a:lightRig rig="threePt" dir="t"/>
            </a:scene3d>
            <a:sp3d>
              <a:bevelT/>
            </a:sp3d>
          </p:spPr>
          <p:style>
            <a:lnRef idx="1">
              <a:schemeClr val="accent1"/>
            </a:lnRef>
            <a:fillRef idx="0">
              <a:schemeClr val="accent1"/>
            </a:fillRef>
            <a:effectRef idx="0">
              <a:schemeClr val="accent1"/>
            </a:effectRef>
            <a:fontRef idx="minor">
              <a:schemeClr val="tx1"/>
            </a:fontRef>
          </p:style>
        </p:cxnSp>
      </p:grpSp>
      <p:pic>
        <p:nvPicPr>
          <p:cNvPr id="12" name="Obraz 11" descr="logo_WFiS.bmp"/>
          <p:cNvPicPr>
            <a:picLocks/>
          </p:cNvPicPr>
          <p:nvPr/>
        </p:nvPicPr>
        <p:blipFill>
          <a:blip r:embed="rId2" cstate="print"/>
          <a:stretch>
            <a:fillRect/>
          </a:stretch>
        </p:blipFill>
        <p:spPr>
          <a:xfrm>
            <a:off x="107624" y="116752"/>
            <a:ext cx="1080000" cy="1080000"/>
          </a:xfrm>
          <a:prstGeom prst="rect">
            <a:avLst/>
          </a:prstGeom>
        </p:spPr>
      </p:pic>
      <p:pic>
        <p:nvPicPr>
          <p:cNvPr id="13" name="Picture 6" descr="F:\zs\UL\logo_ul.jpg"/>
          <p:cNvPicPr>
            <a:picLocks noChangeArrowheads="1"/>
          </p:cNvPicPr>
          <p:nvPr/>
        </p:nvPicPr>
        <p:blipFill>
          <a:blip r:embed="rId3" cstate="print"/>
          <a:srcRect/>
          <a:stretch>
            <a:fillRect/>
          </a:stretch>
        </p:blipFill>
        <p:spPr bwMode="auto">
          <a:xfrm>
            <a:off x="7956376" y="116752"/>
            <a:ext cx="1080000" cy="1080000"/>
          </a:xfrm>
          <a:prstGeom prst="rect">
            <a:avLst/>
          </a:prstGeom>
          <a:noFill/>
          <a:ln w="9525">
            <a:noFill/>
            <a:miter lim="800000"/>
            <a:headEnd/>
            <a:tailEnd/>
          </a:ln>
        </p:spPr>
      </p:pic>
      <p:pic>
        <p:nvPicPr>
          <p:cNvPr id="5122"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3528" y="1772816"/>
            <a:ext cx="3981334" cy="373950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123"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644008" y="1808723"/>
            <a:ext cx="3954628" cy="371406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Symbol zastępczy daty 2"/>
          <p:cNvSpPr>
            <a:spLocks noGrp="1"/>
          </p:cNvSpPr>
          <p:nvPr>
            <p:ph type="dt" sz="half" idx="10"/>
          </p:nvPr>
        </p:nvSpPr>
        <p:spPr/>
        <p:txBody>
          <a:bodyPr/>
          <a:lstStyle/>
          <a:p>
            <a:pPr>
              <a:defRPr/>
            </a:pPr>
            <a:r>
              <a:rPr lang="pl-PL" smtClean="0"/>
              <a:t>Zbigniew Szadkowski</a:t>
            </a:r>
            <a:endParaRPr lang="en-US"/>
          </a:p>
        </p:txBody>
      </p:sp>
      <p:sp>
        <p:nvSpPr>
          <p:cNvPr id="4" name="Symbol zastępczy numeru slajdu 3"/>
          <p:cNvSpPr>
            <a:spLocks noGrp="1"/>
          </p:cNvSpPr>
          <p:nvPr>
            <p:ph type="sldNum" sz="quarter" idx="12"/>
          </p:nvPr>
        </p:nvSpPr>
        <p:spPr/>
        <p:txBody>
          <a:bodyPr/>
          <a:lstStyle/>
          <a:p>
            <a:pPr>
              <a:defRPr/>
            </a:pPr>
            <a:fld id="{6C430213-0F5A-4DAF-AA9E-01C7F0DA5DF2}" type="slidenum">
              <a:rPr lang="en-US" smtClean="0"/>
              <a:pPr>
                <a:defRPr/>
              </a:pPr>
              <a:t>21</a:t>
            </a:fld>
            <a:endParaRPr lang="en-US" dirty="0"/>
          </a:p>
        </p:txBody>
      </p:sp>
    </p:spTree>
    <p:extLst>
      <p:ext uri="{BB962C8B-B14F-4D97-AF65-F5344CB8AC3E}">
        <p14:creationId xmlns:p14="http://schemas.microsoft.com/office/powerpoint/2010/main" val="238918785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ytuł 10"/>
          <p:cNvSpPr>
            <a:spLocks noGrp="1"/>
          </p:cNvSpPr>
          <p:nvPr>
            <p:ph type="title"/>
          </p:nvPr>
        </p:nvSpPr>
        <p:spPr>
          <a:xfrm>
            <a:off x="1331640" y="260648"/>
            <a:ext cx="6480720" cy="796925"/>
          </a:xfrm>
        </p:spPr>
        <p:txBody>
          <a:bodyPr/>
          <a:lstStyle/>
          <a:p>
            <a:r>
              <a:rPr lang="en-US" sz="3600" b="1" i="1" dirty="0" smtClean="0">
                <a:latin typeface="Times New Roman" panose="02020603050405020304" pitchFamily="18" charset="0"/>
                <a:cs typeface="Times New Roman" panose="02020603050405020304" pitchFamily="18" charset="0"/>
              </a:rPr>
              <a:t>Wavelet formulas</a:t>
            </a:r>
          </a:p>
        </p:txBody>
      </p:sp>
      <p:sp>
        <p:nvSpPr>
          <p:cNvPr id="19461" name="Symbol zastępczy stopki 29"/>
          <p:cNvSpPr>
            <a:spLocks noGrp="1"/>
          </p:cNvSpPr>
          <p:nvPr>
            <p:ph type="ftr" sz="quarter" idx="11"/>
          </p:nvPr>
        </p:nvSpPr>
        <p:spPr bwMode="auto">
          <a:xfrm>
            <a:off x="2643188" y="6356350"/>
            <a:ext cx="4089052" cy="365125"/>
          </a:xfrm>
          <a:noFill/>
          <a:ln>
            <a:miter lim="800000"/>
            <a:headEnd/>
            <a:tailEnd/>
          </a:ln>
        </p:spPr>
        <p:txBody>
          <a:bodyPr/>
          <a:lstStyle/>
          <a:p>
            <a:r>
              <a:rPr lang="en-US" smtClean="0"/>
              <a:t>IEEE Real Time Conference, Padova, June 2016</a:t>
            </a:r>
            <a:endParaRPr lang="en-US" dirty="0"/>
          </a:p>
        </p:txBody>
      </p:sp>
      <p:grpSp>
        <p:nvGrpSpPr>
          <p:cNvPr id="2" name="Grupa 39"/>
          <p:cNvGrpSpPr>
            <a:grpSpLocks/>
          </p:cNvGrpSpPr>
          <p:nvPr/>
        </p:nvGrpSpPr>
        <p:grpSpPr bwMode="auto">
          <a:xfrm>
            <a:off x="1331640" y="285753"/>
            <a:ext cx="6480720" cy="789004"/>
            <a:chOff x="928662" y="285728"/>
            <a:chExt cx="6858048" cy="788994"/>
          </a:xfrm>
        </p:grpSpPr>
        <p:cxnSp>
          <p:nvCxnSpPr>
            <p:cNvPr id="43" name="Łącznik prosty 42"/>
            <p:cNvCxnSpPr/>
            <p:nvPr/>
          </p:nvCxnSpPr>
          <p:spPr>
            <a:xfrm>
              <a:off x="928662" y="285728"/>
              <a:ext cx="6858048" cy="1588"/>
            </a:xfrm>
            <a:prstGeom prst="line">
              <a:avLst/>
            </a:prstGeom>
            <a:ln w="38100" cap="rnd" cmpd="dbl">
              <a:solidFill>
                <a:srgbClr val="0000CC"/>
              </a:solidFill>
            </a:ln>
            <a:effectLst>
              <a:innerShdw blurRad="63500" dist="50800" dir="2700000">
                <a:srgbClr val="0000CC">
                  <a:alpha val="50000"/>
                </a:srgbClr>
              </a:innerShdw>
            </a:effectLst>
            <a:scene3d>
              <a:camera prst="orthographicFront"/>
              <a:lightRig rig="threePt" dir="t"/>
            </a:scene3d>
            <a:sp3d>
              <a:bevelT/>
            </a:sp3d>
          </p:spPr>
          <p:style>
            <a:lnRef idx="1">
              <a:schemeClr val="accent1"/>
            </a:lnRef>
            <a:fillRef idx="0">
              <a:schemeClr val="accent1"/>
            </a:fillRef>
            <a:effectRef idx="0">
              <a:schemeClr val="accent1"/>
            </a:effectRef>
            <a:fontRef idx="minor">
              <a:schemeClr val="tx1"/>
            </a:fontRef>
          </p:style>
        </p:cxnSp>
        <p:cxnSp>
          <p:nvCxnSpPr>
            <p:cNvPr id="44" name="Łącznik prosty 43"/>
            <p:cNvCxnSpPr/>
            <p:nvPr/>
          </p:nvCxnSpPr>
          <p:spPr>
            <a:xfrm>
              <a:off x="928662" y="1073134"/>
              <a:ext cx="6858048" cy="1588"/>
            </a:xfrm>
            <a:prstGeom prst="line">
              <a:avLst/>
            </a:prstGeom>
            <a:ln w="38100" cap="rnd" cmpd="dbl">
              <a:solidFill>
                <a:srgbClr val="0000CC"/>
              </a:solidFill>
            </a:ln>
            <a:effectLst>
              <a:innerShdw blurRad="63500" dist="50800" dir="2700000">
                <a:srgbClr val="0000CC">
                  <a:alpha val="50000"/>
                </a:srgbClr>
              </a:innerShdw>
            </a:effectLst>
            <a:scene3d>
              <a:camera prst="orthographicFront"/>
              <a:lightRig rig="threePt" dir="t"/>
            </a:scene3d>
            <a:sp3d>
              <a:bevelT/>
            </a:sp3d>
          </p:spPr>
          <p:style>
            <a:lnRef idx="1">
              <a:schemeClr val="accent1"/>
            </a:lnRef>
            <a:fillRef idx="0">
              <a:schemeClr val="accent1"/>
            </a:fillRef>
            <a:effectRef idx="0">
              <a:schemeClr val="accent1"/>
            </a:effectRef>
            <a:fontRef idx="minor">
              <a:schemeClr val="tx1"/>
            </a:fontRef>
          </p:style>
        </p:cxnSp>
      </p:grpSp>
      <p:pic>
        <p:nvPicPr>
          <p:cNvPr id="12" name="Obraz 11" descr="logo_WFiS.bmp"/>
          <p:cNvPicPr>
            <a:picLocks/>
          </p:cNvPicPr>
          <p:nvPr/>
        </p:nvPicPr>
        <p:blipFill>
          <a:blip r:embed="rId2" cstate="print"/>
          <a:stretch>
            <a:fillRect/>
          </a:stretch>
        </p:blipFill>
        <p:spPr>
          <a:xfrm>
            <a:off x="107624" y="116752"/>
            <a:ext cx="1080000" cy="1080000"/>
          </a:xfrm>
          <a:prstGeom prst="rect">
            <a:avLst/>
          </a:prstGeom>
        </p:spPr>
      </p:pic>
      <p:pic>
        <p:nvPicPr>
          <p:cNvPr id="13" name="Picture 6" descr="F:\zs\UL\logo_ul.jpg"/>
          <p:cNvPicPr>
            <a:picLocks noChangeArrowheads="1"/>
          </p:cNvPicPr>
          <p:nvPr/>
        </p:nvPicPr>
        <p:blipFill>
          <a:blip r:embed="rId3" cstate="print"/>
          <a:srcRect/>
          <a:stretch>
            <a:fillRect/>
          </a:stretch>
        </p:blipFill>
        <p:spPr bwMode="auto">
          <a:xfrm>
            <a:off x="7956376" y="116752"/>
            <a:ext cx="1080000" cy="1080000"/>
          </a:xfrm>
          <a:prstGeom prst="rect">
            <a:avLst/>
          </a:prstGeom>
          <a:noFill/>
          <a:ln w="9525">
            <a:noFill/>
            <a:miter lim="800000"/>
            <a:headEnd/>
            <a:tailEnd/>
          </a:ln>
        </p:spPr>
      </p:pic>
      <p:pic>
        <p:nvPicPr>
          <p:cNvPr id="717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03648" y="1340768"/>
            <a:ext cx="6080760" cy="145084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171"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475656" y="2897316"/>
            <a:ext cx="5894070" cy="139217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172" name="Picture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47624" y="4581307"/>
            <a:ext cx="7798308" cy="109880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Symbol zastępczy daty 2"/>
          <p:cNvSpPr>
            <a:spLocks noGrp="1"/>
          </p:cNvSpPr>
          <p:nvPr>
            <p:ph type="dt" sz="half" idx="10"/>
          </p:nvPr>
        </p:nvSpPr>
        <p:spPr/>
        <p:txBody>
          <a:bodyPr/>
          <a:lstStyle/>
          <a:p>
            <a:pPr>
              <a:defRPr/>
            </a:pPr>
            <a:r>
              <a:rPr lang="pl-PL" smtClean="0"/>
              <a:t>Zbigniew Szadkowski</a:t>
            </a:r>
            <a:endParaRPr lang="en-US"/>
          </a:p>
        </p:txBody>
      </p:sp>
      <p:sp>
        <p:nvSpPr>
          <p:cNvPr id="4" name="Symbol zastępczy numeru slajdu 3"/>
          <p:cNvSpPr>
            <a:spLocks noGrp="1"/>
          </p:cNvSpPr>
          <p:nvPr>
            <p:ph type="sldNum" sz="quarter" idx="12"/>
          </p:nvPr>
        </p:nvSpPr>
        <p:spPr/>
        <p:txBody>
          <a:bodyPr/>
          <a:lstStyle/>
          <a:p>
            <a:pPr>
              <a:defRPr/>
            </a:pPr>
            <a:fld id="{6C430213-0F5A-4DAF-AA9E-01C7F0DA5DF2}" type="slidenum">
              <a:rPr lang="en-US" smtClean="0"/>
              <a:pPr>
                <a:defRPr/>
              </a:pPr>
              <a:t>22</a:t>
            </a:fld>
            <a:endParaRPr lang="en-US" dirty="0"/>
          </a:p>
        </p:txBody>
      </p:sp>
    </p:spTree>
    <p:extLst>
      <p:ext uri="{BB962C8B-B14F-4D97-AF65-F5344CB8AC3E}">
        <p14:creationId xmlns:p14="http://schemas.microsoft.com/office/powerpoint/2010/main" val="416788627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ytuł 10"/>
          <p:cNvSpPr>
            <a:spLocks noGrp="1"/>
          </p:cNvSpPr>
          <p:nvPr>
            <p:ph type="title"/>
          </p:nvPr>
        </p:nvSpPr>
        <p:spPr>
          <a:xfrm>
            <a:off x="1331640" y="260648"/>
            <a:ext cx="6480720" cy="796925"/>
          </a:xfrm>
        </p:spPr>
        <p:txBody>
          <a:bodyPr/>
          <a:lstStyle/>
          <a:p>
            <a:r>
              <a:rPr lang="pl-PL" sz="3600" b="1" i="1" dirty="0" smtClean="0">
                <a:latin typeface="Times New Roman" panose="02020603050405020304" pitchFamily="18" charset="0"/>
                <a:cs typeface="Times New Roman" panose="02020603050405020304" pitchFamily="18" charset="0"/>
              </a:rPr>
              <a:t>FFT32 in the FPGA</a:t>
            </a:r>
            <a:endParaRPr lang="en-US" sz="3600" b="1" i="1" dirty="0" smtClean="0">
              <a:latin typeface="Times New Roman" panose="02020603050405020304" pitchFamily="18" charset="0"/>
              <a:cs typeface="Times New Roman" panose="02020603050405020304" pitchFamily="18" charset="0"/>
            </a:endParaRPr>
          </a:p>
        </p:txBody>
      </p:sp>
      <p:sp>
        <p:nvSpPr>
          <p:cNvPr id="19461" name="Symbol zastępczy stopki 29"/>
          <p:cNvSpPr>
            <a:spLocks noGrp="1"/>
          </p:cNvSpPr>
          <p:nvPr>
            <p:ph type="ftr" sz="quarter" idx="11"/>
          </p:nvPr>
        </p:nvSpPr>
        <p:spPr bwMode="auto">
          <a:xfrm>
            <a:off x="2643188" y="6356350"/>
            <a:ext cx="4089052" cy="365125"/>
          </a:xfrm>
          <a:noFill/>
          <a:ln>
            <a:miter lim="800000"/>
            <a:headEnd/>
            <a:tailEnd/>
          </a:ln>
        </p:spPr>
        <p:txBody>
          <a:bodyPr/>
          <a:lstStyle/>
          <a:p>
            <a:r>
              <a:rPr lang="en-US" smtClean="0"/>
              <a:t>IEEE Real Time Conference, Padova, June 2016</a:t>
            </a:r>
            <a:endParaRPr lang="en-US" dirty="0"/>
          </a:p>
        </p:txBody>
      </p:sp>
      <p:grpSp>
        <p:nvGrpSpPr>
          <p:cNvPr id="2" name="Grupa 39"/>
          <p:cNvGrpSpPr>
            <a:grpSpLocks/>
          </p:cNvGrpSpPr>
          <p:nvPr/>
        </p:nvGrpSpPr>
        <p:grpSpPr bwMode="auto">
          <a:xfrm>
            <a:off x="1331640" y="285753"/>
            <a:ext cx="6480720" cy="789004"/>
            <a:chOff x="928662" y="285728"/>
            <a:chExt cx="6858048" cy="788994"/>
          </a:xfrm>
        </p:grpSpPr>
        <p:cxnSp>
          <p:nvCxnSpPr>
            <p:cNvPr id="43" name="Łącznik prosty 42"/>
            <p:cNvCxnSpPr/>
            <p:nvPr/>
          </p:nvCxnSpPr>
          <p:spPr>
            <a:xfrm>
              <a:off x="928662" y="285728"/>
              <a:ext cx="6858048" cy="1588"/>
            </a:xfrm>
            <a:prstGeom prst="line">
              <a:avLst/>
            </a:prstGeom>
            <a:ln w="38100" cap="rnd" cmpd="dbl">
              <a:solidFill>
                <a:srgbClr val="0000CC"/>
              </a:solidFill>
            </a:ln>
            <a:effectLst>
              <a:innerShdw blurRad="63500" dist="50800" dir="2700000">
                <a:srgbClr val="0000CC">
                  <a:alpha val="50000"/>
                </a:srgbClr>
              </a:innerShdw>
            </a:effectLst>
            <a:scene3d>
              <a:camera prst="orthographicFront"/>
              <a:lightRig rig="threePt" dir="t"/>
            </a:scene3d>
            <a:sp3d>
              <a:bevelT/>
            </a:sp3d>
          </p:spPr>
          <p:style>
            <a:lnRef idx="1">
              <a:schemeClr val="accent1"/>
            </a:lnRef>
            <a:fillRef idx="0">
              <a:schemeClr val="accent1"/>
            </a:fillRef>
            <a:effectRef idx="0">
              <a:schemeClr val="accent1"/>
            </a:effectRef>
            <a:fontRef idx="minor">
              <a:schemeClr val="tx1"/>
            </a:fontRef>
          </p:style>
        </p:cxnSp>
        <p:cxnSp>
          <p:nvCxnSpPr>
            <p:cNvPr id="44" name="Łącznik prosty 43"/>
            <p:cNvCxnSpPr/>
            <p:nvPr/>
          </p:nvCxnSpPr>
          <p:spPr>
            <a:xfrm>
              <a:off x="928662" y="1073134"/>
              <a:ext cx="6858048" cy="1588"/>
            </a:xfrm>
            <a:prstGeom prst="line">
              <a:avLst/>
            </a:prstGeom>
            <a:ln w="38100" cap="rnd" cmpd="dbl">
              <a:solidFill>
                <a:srgbClr val="0000CC"/>
              </a:solidFill>
            </a:ln>
            <a:effectLst>
              <a:innerShdw blurRad="63500" dist="50800" dir="2700000">
                <a:srgbClr val="0000CC">
                  <a:alpha val="50000"/>
                </a:srgbClr>
              </a:innerShdw>
            </a:effectLst>
            <a:scene3d>
              <a:camera prst="orthographicFront"/>
              <a:lightRig rig="threePt" dir="t"/>
            </a:scene3d>
            <a:sp3d>
              <a:bevelT/>
            </a:sp3d>
          </p:spPr>
          <p:style>
            <a:lnRef idx="1">
              <a:schemeClr val="accent1"/>
            </a:lnRef>
            <a:fillRef idx="0">
              <a:schemeClr val="accent1"/>
            </a:fillRef>
            <a:effectRef idx="0">
              <a:schemeClr val="accent1"/>
            </a:effectRef>
            <a:fontRef idx="minor">
              <a:schemeClr val="tx1"/>
            </a:fontRef>
          </p:style>
        </p:cxnSp>
      </p:grpSp>
      <p:pic>
        <p:nvPicPr>
          <p:cNvPr id="12" name="Obraz 11" descr="logo_WFiS.bmp"/>
          <p:cNvPicPr>
            <a:picLocks/>
          </p:cNvPicPr>
          <p:nvPr/>
        </p:nvPicPr>
        <p:blipFill>
          <a:blip r:embed="rId2" cstate="print"/>
          <a:stretch>
            <a:fillRect/>
          </a:stretch>
        </p:blipFill>
        <p:spPr>
          <a:xfrm>
            <a:off x="107624" y="116752"/>
            <a:ext cx="1080000" cy="1080000"/>
          </a:xfrm>
          <a:prstGeom prst="rect">
            <a:avLst/>
          </a:prstGeom>
        </p:spPr>
      </p:pic>
      <p:pic>
        <p:nvPicPr>
          <p:cNvPr id="13" name="Picture 6" descr="F:\zs\UL\logo_ul.jpg"/>
          <p:cNvPicPr>
            <a:picLocks noChangeArrowheads="1"/>
          </p:cNvPicPr>
          <p:nvPr/>
        </p:nvPicPr>
        <p:blipFill>
          <a:blip r:embed="rId3" cstate="print"/>
          <a:srcRect/>
          <a:stretch>
            <a:fillRect/>
          </a:stretch>
        </p:blipFill>
        <p:spPr bwMode="auto">
          <a:xfrm>
            <a:off x="7956376" y="116752"/>
            <a:ext cx="1080000" cy="1080000"/>
          </a:xfrm>
          <a:prstGeom prst="rect">
            <a:avLst/>
          </a:prstGeom>
          <a:noFill/>
          <a:ln w="9525">
            <a:noFill/>
            <a:miter lim="800000"/>
            <a:headEnd/>
            <a:tailEnd/>
          </a:ln>
        </p:spPr>
      </p:pic>
      <p:pic>
        <p:nvPicPr>
          <p:cNvPr id="4" name="Obraz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87566" y="1229254"/>
            <a:ext cx="7768867" cy="5101521"/>
          </a:xfrm>
          <a:prstGeom prst="rect">
            <a:avLst/>
          </a:prstGeom>
        </p:spPr>
      </p:pic>
      <p:sp>
        <p:nvSpPr>
          <p:cNvPr id="5" name="Symbol zastępczy daty 4"/>
          <p:cNvSpPr>
            <a:spLocks noGrp="1"/>
          </p:cNvSpPr>
          <p:nvPr>
            <p:ph type="dt" sz="half" idx="10"/>
          </p:nvPr>
        </p:nvSpPr>
        <p:spPr/>
        <p:txBody>
          <a:bodyPr/>
          <a:lstStyle/>
          <a:p>
            <a:pPr>
              <a:defRPr/>
            </a:pPr>
            <a:r>
              <a:rPr lang="pl-PL" smtClean="0"/>
              <a:t>Zbigniew Szadkowski</a:t>
            </a:r>
            <a:endParaRPr lang="en-US"/>
          </a:p>
        </p:txBody>
      </p:sp>
      <p:sp>
        <p:nvSpPr>
          <p:cNvPr id="6" name="Symbol zastępczy numeru slajdu 5"/>
          <p:cNvSpPr>
            <a:spLocks noGrp="1"/>
          </p:cNvSpPr>
          <p:nvPr>
            <p:ph type="sldNum" sz="quarter" idx="12"/>
          </p:nvPr>
        </p:nvSpPr>
        <p:spPr/>
        <p:txBody>
          <a:bodyPr/>
          <a:lstStyle/>
          <a:p>
            <a:pPr>
              <a:defRPr/>
            </a:pPr>
            <a:fld id="{6C430213-0F5A-4DAF-AA9E-01C7F0DA5DF2}" type="slidenum">
              <a:rPr lang="en-US" smtClean="0"/>
              <a:pPr>
                <a:defRPr/>
              </a:pPr>
              <a:t>23</a:t>
            </a:fld>
            <a:endParaRPr lang="en-US" dirty="0"/>
          </a:p>
        </p:txBody>
      </p:sp>
    </p:spTree>
    <p:extLst>
      <p:ext uri="{BB962C8B-B14F-4D97-AF65-F5344CB8AC3E}">
        <p14:creationId xmlns:p14="http://schemas.microsoft.com/office/powerpoint/2010/main" val="5145166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ytuł 10"/>
          <p:cNvSpPr>
            <a:spLocks noGrp="1"/>
          </p:cNvSpPr>
          <p:nvPr>
            <p:ph type="title"/>
          </p:nvPr>
        </p:nvSpPr>
        <p:spPr>
          <a:xfrm>
            <a:off x="1331640" y="260648"/>
            <a:ext cx="6480720" cy="796925"/>
          </a:xfrm>
        </p:spPr>
        <p:txBody>
          <a:bodyPr/>
          <a:lstStyle/>
          <a:p>
            <a:r>
              <a:rPr lang="en-US" sz="3600" b="1" i="1" dirty="0" smtClean="0">
                <a:latin typeface="Times New Roman" panose="02020603050405020304" pitchFamily="18" charset="0"/>
                <a:cs typeface="Times New Roman" panose="02020603050405020304" pitchFamily="18" charset="0"/>
              </a:rPr>
              <a:t>FPGA implementation</a:t>
            </a:r>
          </a:p>
        </p:txBody>
      </p:sp>
      <p:sp>
        <p:nvSpPr>
          <p:cNvPr id="19461" name="Symbol zastępczy stopki 29"/>
          <p:cNvSpPr>
            <a:spLocks noGrp="1"/>
          </p:cNvSpPr>
          <p:nvPr>
            <p:ph type="ftr" sz="quarter" idx="11"/>
          </p:nvPr>
        </p:nvSpPr>
        <p:spPr bwMode="auto">
          <a:xfrm>
            <a:off x="2643188" y="6356350"/>
            <a:ext cx="4089052" cy="365125"/>
          </a:xfrm>
          <a:noFill/>
          <a:ln>
            <a:miter lim="800000"/>
            <a:headEnd/>
            <a:tailEnd/>
          </a:ln>
        </p:spPr>
        <p:txBody>
          <a:bodyPr/>
          <a:lstStyle/>
          <a:p>
            <a:r>
              <a:rPr lang="en-US" smtClean="0"/>
              <a:t>IEEE Real Time Conference, Padova, June 2016</a:t>
            </a:r>
            <a:endParaRPr lang="en-US" dirty="0"/>
          </a:p>
        </p:txBody>
      </p:sp>
      <p:grpSp>
        <p:nvGrpSpPr>
          <p:cNvPr id="2" name="Grupa 39"/>
          <p:cNvGrpSpPr>
            <a:grpSpLocks/>
          </p:cNvGrpSpPr>
          <p:nvPr/>
        </p:nvGrpSpPr>
        <p:grpSpPr bwMode="auto">
          <a:xfrm>
            <a:off x="1331640" y="285753"/>
            <a:ext cx="6480720" cy="789004"/>
            <a:chOff x="928662" y="285728"/>
            <a:chExt cx="6858048" cy="788994"/>
          </a:xfrm>
        </p:grpSpPr>
        <p:cxnSp>
          <p:nvCxnSpPr>
            <p:cNvPr id="43" name="Łącznik prosty 42"/>
            <p:cNvCxnSpPr/>
            <p:nvPr/>
          </p:nvCxnSpPr>
          <p:spPr>
            <a:xfrm>
              <a:off x="928662" y="285728"/>
              <a:ext cx="6858048" cy="1588"/>
            </a:xfrm>
            <a:prstGeom prst="line">
              <a:avLst/>
            </a:prstGeom>
            <a:ln w="38100" cap="rnd" cmpd="dbl">
              <a:solidFill>
                <a:srgbClr val="0000CC"/>
              </a:solidFill>
            </a:ln>
            <a:effectLst>
              <a:innerShdw blurRad="63500" dist="50800" dir="2700000">
                <a:srgbClr val="0000CC">
                  <a:alpha val="50000"/>
                </a:srgbClr>
              </a:innerShdw>
            </a:effectLst>
            <a:scene3d>
              <a:camera prst="orthographicFront"/>
              <a:lightRig rig="threePt" dir="t"/>
            </a:scene3d>
            <a:sp3d>
              <a:bevelT/>
            </a:sp3d>
          </p:spPr>
          <p:style>
            <a:lnRef idx="1">
              <a:schemeClr val="accent1"/>
            </a:lnRef>
            <a:fillRef idx="0">
              <a:schemeClr val="accent1"/>
            </a:fillRef>
            <a:effectRef idx="0">
              <a:schemeClr val="accent1"/>
            </a:effectRef>
            <a:fontRef idx="minor">
              <a:schemeClr val="tx1"/>
            </a:fontRef>
          </p:style>
        </p:cxnSp>
        <p:cxnSp>
          <p:nvCxnSpPr>
            <p:cNvPr id="44" name="Łącznik prosty 43"/>
            <p:cNvCxnSpPr/>
            <p:nvPr/>
          </p:nvCxnSpPr>
          <p:spPr>
            <a:xfrm>
              <a:off x="928662" y="1073134"/>
              <a:ext cx="6858048" cy="1588"/>
            </a:xfrm>
            <a:prstGeom prst="line">
              <a:avLst/>
            </a:prstGeom>
            <a:ln w="38100" cap="rnd" cmpd="dbl">
              <a:solidFill>
                <a:srgbClr val="0000CC"/>
              </a:solidFill>
            </a:ln>
            <a:effectLst>
              <a:innerShdw blurRad="63500" dist="50800" dir="2700000">
                <a:srgbClr val="0000CC">
                  <a:alpha val="50000"/>
                </a:srgbClr>
              </a:innerShdw>
            </a:effectLst>
            <a:scene3d>
              <a:camera prst="orthographicFront"/>
              <a:lightRig rig="threePt" dir="t"/>
            </a:scene3d>
            <a:sp3d>
              <a:bevelT/>
            </a:sp3d>
          </p:spPr>
          <p:style>
            <a:lnRef idx="1">
              <a:schemeClr val="accent1"/>
            </a:lnRef>
            <a:fillRef idx="0">
              <a:schemeClr val="accent1"/>
            </a:fillRef>
            <a:effectRef idx="0">
              <a:schemeClr val="accent1"/>
            </a:effectRef>
            <a:fontRef idx="minor">
              <a:schemeClr val="tx1"/>
            </a:fontRef>
          </p:style>
        </p:cxnSp>
      </p:grpSp>
      <p:pic>
        <p:nvPicPr>
          <p:cNvPr id="12" name="Obraz 11" descr="logo_WFiS.bmp"/>
          <p:cNvPicPr>
            <a:picLocks/>
          </p:cNvPicPr>
          <p:nvPr/>
        </p:nvPicPr>
        <p:blipFill>
          <a:blip r:embed="rId2" cstate="print"/>
          <a:stretch>
            <a:fillRect/>
          </a:stretch>
        </p:blipFill>
        <p:spPr>
          <a:xfrm>
            <a:off x="107624" y="116752"/>
            <a:ext cx="1080000" cy="1080000"/>
          </a:xfrm>
          <a:prstGeom prst="rect">
            <a:avLst/>
          </a:prstGeom>
        </p:spPr>
      </p:pic>
      <p:pic>
        <p:nvPicPr>
          <p:cNvPr id="13" name="Picture 6" descr="F:\zs\UL\logo_ul.jpg"/>
          <p:cNvPicPr>
            <a:picLocks noChangeArrowheads="1"/>
          </p:cNvPicPr>
          <p:nvPr/>
        </p:nvPicPr>
        <p:blipFill>
          <a:blip r:embed="rId3" cstate="print"/>
          <a:srcRect/>
          <a:stretch>
            <a:fillRect/>
          </a:stretch>
        </p:blipFill>
        <p:spPr bwMode="auto">
          <a:xfrm>
            <a:off x="7956376" y="116752"/>
            <a:ext cx="1080000" cy="1080000"/>
          </a:xfrm>
          <a:prstGeom prst="rect">
            <a:avLst/>
          </a:prstGeom>
          <a:noFill/>
          <a:ln w="9525">
            <a:noFill/>
            <a:miter lim="800000"/>
            <a:headEnd/>
            <a:tailEnd/>
          </a:ln>
        </p:spPr>
      </p:pic>
      <p:pic>
        <p:nvPicPr>
          <p:cNvPr id="8194"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9762" y="1916832"/>
            <a:ext cx="8604476" cy="369819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Symbol zastępczy daty 2"/>
          <p:cNvSpPr>
            <a:spLocks noGrp="1"/>
          </p:cNvSpPr>
          <p:nvPr>
            <p:ph type="dt" sz="half" idx="10"/>
          </p:nvPr>
        </p:nvSpPr>
        <p:spPr/>
        <p:txBody>
          <a:bodyPr/>
          <a:lstStyle/>
          <a:p>
            <a:pPr>
              <a:defRPr/>
            </a:pPr>
            <a:r>
              <a:rPr lang="pl-PL" smtClean="0"/>
              <a:t>Zbigniew Szadkowski</a:t>
            </a:r>
            <a:endParaRPr lang="en-US"/>
          </a:p>
        </p:txBody>
      </p:sp>
      <p:sp>
        <p:nvSpPr>
          <p:cNvPr id="4" name="Symbol zastępczy numeru slajdu 3"/>
          <p:cNvSpPr>
            <a:spLocks noGrp="1"/>
          </p:cNvSpPr>
          <p:nvPr>
            <p:ph type="sldNum" sz="quarter" idx="12"/>
          </p:nvPr>
        </p:nvSpPr>
        <p:spPr/>
        <p:txBody>
          <a:bodyPr/>
          <a:lstStyle/>
          <a:p>
            <a:pPr>
              <a:defRPr/>
            </a:pPr>
            <a:fld id="{6C430213-0F5A-4DAF-AA9E-01C7F0DA5DF2}" type="slidenum">
              <a:rPr lang="en-US" smtClean="0"/>
              <a:pPr>
                <a:defRPr/>
              </a:pPr>
              <a:t>24</a:t>
            </a:fld>
            <a:endParaRPr lang="en-US" dirty="0"/>
          </a:p>
        </p:txBody>
      </p:sp>
    </p:spTree>
    <p:extLst>
      <p:ext uri="{BB962C8B-B14F-4D97-AF65-F5344CB8AC3E}">
        <p14:creationId xmlns:p14="http://schemas.microsoft.com/office/powerpoint/2010/main" val="27727485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ytuł 10"/>
          <p:cNvSpPr>
            <a:spLocks noGrp="1"/>
          </p:cNvSpPr>
          <p:nvPr>
            <p:ph type="title"/>
          </p:nvPr>
        </p:nvSpPr>
        <p:spPr>
          <a:xfrm>
            <a:off x="457200" y="274638"/>
            <a:ext cx="8229600" cy="778098"/>
          </a:xfrm>
        </p:spPr>
        <p:txBody>
          <a:bodyPr/>
          <a:lstStyle/>
          <a:p>
            <a:r>
              <a:rPr lang="pl-PL" sz="3600" b="1" i="1" dirty="0" smtClean="0">
                <a:latin typeface="Times New Roman" panose="02020603050405020304" pitchFamily="18" charset="0"/>
                <a:cs typeface="Times New Roman" panose="02020603050405020304" pitchFamily="18" charset="0"/>
              </a:rPr>
              <a:t>Front-End Board</a:t>
            </a:r>
            <a:endParaRPr lang="en-US" sz="3600" b="1" i="1" dirty="0" smtClean="0">
              <a:latin typeface="Times New Roman" panose="02020603050405020304" pitchFamily="18" charset="0"/>
              <a:cs typeface="Times New Roman" panose="02020603050405020304" pitchFamily="18" charset="0"/>
            </a:endParaRPr>
          </a:p>
        </p:txBody>
      </p:sp>
      <p:sp>
        <p:nvSpPr>
          <p:cNvPr id="19461" name="Symbol zastępczy stopki 29"/>
          <p:cNvSpPr>
            <a:spLocks noGrp="1"/>
          </p:cNvSpPr>
          <p:nvPr>
            <p:ph type="ftr" sz="quarter" idx="11"/>
          </p:nvPr>
        </p:nvSpPr>
        <p:spPr bwMode="auto">
          <a:xfrm>
            <a:off x="3124200" y="6356350"/>
            <a:ext cx="3103984" cy="365125"/>
          </a:xfrm>
          <a:noFill/>
          <a:ln>
            <a:miter lim="800000"/>
            <a:headEnd/>
            <a:tailEnd/>
          </a:ln>
        </p:spPr>
        <p:txBody>
          <a:bodyPr/>
          <a:lstStyle/>
          <a:p>
            <a:r>
              <a:rPr lang="en-US" smtClean="0"/>
              <a:t>IEEE Real Time Conference, Padova, June 2016</a:t>
            </a:r>
            <a:endParaRPr lang="en-US" dirty="0"/>
          </a:p>
        </p:txBody>
      </p:sp>
      <p:grpSp>
        <p:nvGrpSpPr>
          <p:cNvPr id="2" name="Grupa 39"/>
          <p:cNvGrpSpPr>
            <a:grpSpLocks/>
          </p:cNvGrpSpPr>
          <p:nvPr/>
        </p:nvGrpSpPr>
        <p:grpSpPr bwMode="auto">
          <a:xfrm>
            <a:off x="1331640" y="285753"/>
            <a:ext cx="6480720" cy="789004"/>
            <a:chOff x="928662" y="285728"/>
            <a:chExt cx="6858048" cy="788994"/>
          </a:xfrm>
        </p:grpSpPr>
        <p:cxnSp>
          <p:nvCxnSpPr>
            <p:cNvPr id="43" name="Łącznik prosty 42"/>
            <p:cNvCxnSpPr/>
            <p:nvPr/>
          </p:nvCxnSpPr>
          <p:spPr>
            <a:xfrm>
              <a:off x="928662" y="285728"/>
              <a:ext cx="6858048" cy="1588"/>
            </a:xfrm>
            <a:prstGeom prst="line">
              <a:avLst/>
            </a:prstGeom>
            <a:ln w="38100" cap="rnd" cmpd="dbl">
              <a:solidFill>
                <a:srgbClr val="0000CC"/>
              </a:solidFill>
            </a:ln>
            <a:effectLst>
              <a:innerShdw blurRad="63500" dist="50800" dir="2700000">
                <a:srgbClr val="0000CC">
                  <a:alpha val="50000"/>
                </a:srgbClr>
              </a:innerShdw>
            </a:effectLst>
            <a:scene3d>
              <a:camera prst="orthographicFront"/>
              <a:lightRig rig="threePt" dir="t"/>
            </a:scene3d>
            <a:sp3d>
              <a:bevelT/>
            </a:sp3d>
          </p:spPr>
          <p:style>
            <a:lnRef idx="1">
              <a:schemeClr val="accent1"/>
            </a:lnRef>
            <a:fillRef idx="0">
              <a:schemeClr val="accent1"/>
            </a:fillRef>
            <a:effectRef idx="0">
              <a:schemeClr val="accent1"/>
            </a:effectRef>
            <a:fontRef idx="minor">
              <a:schemeClr val="tx1"/>
            </a:fontRef>
          </p:style>
        </p:cxnSp>
        <p:cxnSp>
          <p:nvCxnSpPr>
            <p:cNvPr id="44" name="Łącznik prosty 43"/>
            <p:cNvCxnSpPr/>
            <p:nvPr/>
          </p:nvCxnSpPr>
          <p:spPr>
            <a:xfrm>
              <a:off x="928662" y="1073134"/>
              <a:ext cx="6858048" cy="1588"/>
            </a:xfrm>
            <a:prstGeom prst="line">
              <a:avLst/>
            </a:prstGeom>
            <a:ln w="38100" cap="rnd" cmpd="dbl">
              <a:solidFill>
                <a:srgbClr val="0000CC"/>
              </a:solidFill>
            </a:ln>
            <a:effectLst>
              <a:innerShdw blurRad="63500" dist="50800" dir="2700000">
                <a:srgbClr val="0000CC">
                  <a:alpha val="50000"/>
                </a:srgbClr>
              </a:innerShdw>
            </a:effectLst>
            <a:scene3d>
              <a:camera prst="orthographicFront"/>
              <a:lightRig rig="threePt" dir="t"/>
            </a:scene3d>
            <a:sp3d>
              <a:bevelT/>
            </a:sp3d>
          </p:spPr>
          <p:style>
            <a:lnRef idx="1">
              <a:schemeClr val="accent1"/>
            </a:lnRef>
            <a:fillRef idx="0">
              <a:schemeClr val="accent1"/>
            </a:fillRef>
            <a:effectRef idx="0">
              <a:schemeClr val="accent1"/>
            </a:effectRef>
            <a:fontRef idx="minor">
              <a:schemeClr val="tx1"/>
            </a:fontRef>
          </p:style>
        </p:cxnSp>
      </p:grpSp>
      <p:pic>
        <p:nvPicPr>
          <p:cNvPr id="13" name="Picture 6" descr="F:\zs\UL\logo_ul.jpg"/>
          <p:cNvPicPr>
            <a:picLocks noChangeArrowheads="1"/>
          </p:cNvPicPr>
          <p:nvPr/>
        </p:nvPicPr>
        <p:blipFill>
          <a:blip r:embed="rId2" cstate="print"/>
          <a:srcRect/>
          <a:stretch>
            <a:fillRect/>
          </a:stretch>
        </p:blipFill>
        <p:spPr bwMode="auto">
          <a:xfrm>
            <a:off x="107504" y="116632"/>
            <a:ext cx="1080000" cy="1080000"/>
          </a:xfrm>
          <a:prstGeom prst="rect">
            <a:avLst/>
          </a:prstGeom>
          <a:noFill/>
          <a:ln w="9525">
            <a:noFill/>
            <a:miter lim="800000"/>
            <a:headEnd/>
            <a:tailEnd/>
          </a:ln>
        </p:spPr>
      </p:pic>
      <p:pic>
        <p:nvPicPr>
          <p:cNvPr id="12" name="Obraz 11" descr="logo_WFiS.bmp"/>
          <p:cNvPicPr>
            <a:picLocks/>
          </p:cNvPicPr>
          <p:nvPr/>
        </p:nvPicPr>
        <p:blipFill>
          <a:blip r:embed="rId3" cstate="print"/>
          <a:stretch>
            <a:fillRect/>
          </a:stretch>
        </p:blipFill>
        <p:spPr>
          <a:xfrm>
            <a:off x="7956376" y="116632"/>
            <a:ext cx="1080000" cy="1080000"/>
          </a:xfrm>
          <a:prstGeom prst="rect">
            <a:avLst/>
          </a:prstGeom>
        </p:spPr>
      </p:pic>
      <p:pic>
        <p:nvPicPr>
          <p:cNvPr id="3" name="Obraz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23528" y="1347098"/>
            <a:ext cx="8100392" cy="4779576"/>
          </a:xfrm>
          <a:prstGeom prst="rect">
            <a:avLst/>
          </a:prstGeom>
        </p:spPr>
      </p:pic>
      <p:sp>
        <p:nvSpPr>
          <p:cNvPr id="4" name="Symbol zastępczy daty 3"/>
          <p:cNvSpPr>
            <a:spLocks noGrp="1"/>
          </p:cNvSpPr>
          <p:nvPr>
            <p:ph type="dt" sz="half" idx="10"/>
          </p:nvPr>
        </p:nvSpPr>
        <p:spPr/>
        <p:txBody>
          <a:bodyPr/>
          <a:lstStyle/>
          <a:p>
            <a:pPr>
              <a:defRPr/>
            </a:pPr>
            <a:r>
              <a:rPr lang="pl-PL" smtClean="0"/>
              <a:t>Zbigniew Szadkowski</a:t>
            </a:r>
            <a:endParaRPr lang="en-US"/>
          </a:p>
        </p:txBody>
      </p:sp>
      <p:sp>
        <p:nvSpPr>
          <p:cNvPr id="5" name="Symbol zastępczy numeru slajdu 4"/>
          <p:cNvSpPr>
            <a:spLocks noGrp="1"/>
          </p:cNvSpPr>
          <p:nvPr>
            <p:ph type="sldNum" sz="quarter" idx="12"/>
          </p:nvPr>
        </p:nvSpPr>
        <p:spPr/>
        <p:txBody>
          <a:bodyPr/>
          <a:lstStyle/>
          <a:p>
            <a:pPr>
              <a:defRPr/>
            </a:pPr>
            <a:fld id="{6C430213-0F5A-4DAF-AA9E-01C7F0DA5DF2}" type="slidenum">
              <a:rPr lang="en-US" smtClean="0"/>
              <a:pPr>
                <a:defRPr/>
              </a:pPr>
              <a:t>25</a:t>
            </a:fld>
            <a:endParaRPr lang="en-US" dirty="0"/>
          </a:p>
        </p:txBody>
      </p:sp>
    </p:spTree>
    <p:extLst>
      <p:ext uri="{BB962C8B-B14F-4D97-AF65-F5344CB8AC3E}">
        <p14:creationId xmlns:p14="http://schemas.microsoft.com/office/powerpoint/2010/main" val="172200056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ytuł 10"/>
          <p:cNvSpPr>
            <a:spLocks noGrp="1"/>
          </p:cNvSpPr>
          <p:nvPr>
            <p:ph type="title"/>
          </p:nvPr>
        </p:nvSpPr>
        <p:spPr>
          <a:xfrm>
            <a:off x="1331640" y="260648"/>
            <a:ext cx="6480720" cy="796925"/>
          </a:xfrm>
        </p:spPr>
        <p:txBody>
          <a:bodyPr/>
          <a:lstStyle/>
          <a:p>
            <a:r>
              <a:rPr lang="pl-PL" sz="3600" b="1" i="1" dirty="0" err="1" smtClean="0">
                <a:latin typeface="Times New Roman" panose="02020603050405020304" pitchFamily="18" charset="0"/>
                <a:cs typeface="Times New Roman" panose="02020603050405020304" pitchFamily="18" charset="0"/>
              </a:rPr>
              <a:t>Accuracy</a:t>
            </a:r>
            <a:endParaRPr lang="en-US" sz="3600" b="1" i="1" dirty="0" smtClean="0">
              <a:latin typeface="Times New Roman" panose="02020603050405020304" pitchFamily="18" charset="0"/>
              <a:cs typeface="Times New Roman" panose="02020603050405020304" pitchFamily="18" charset="0"/>
            </a:endParaRPr>
          </a:p>
        </p:txBody>
      </p:sp>
      <p:sp>
        <p:nvSpPr>
          <p:cNvPr id="19461" name="Symbol zastępczy stopki 29"/>
          <p:cNvSpPr>
            <a:spLocks noGrp="1"/>
          </p:cNvSpPr>
          <p:nvPr>
            <p:ph type="ftr" sz="quarter" idx="11"/>
          </p:nvPr>
        </p:nvSpPr>
        <p:spPr bwMode="auto">
          <a:xfrm>
            <a:off x="2643188" y="6356350"/>
            <a:ext cx="4089052" cy="365125"/>
          </a:xfrm>
          <a:noFill/>
          <a:ln>
            <a:miter lim="800000"/>
            <a:headEnd/>
            <a:tailEnd/>
          </a:ln>
        </p:spPr>
        <p:txBody>
          <a:bodyPr/>
          <a:lstStyle/>
          <a:p>
            <a:r>
              <a:rPr lang="en-US" smtClean="0"/>
              <a:t>IEEE Real Time Conference, Padova, June 2016</a:t>
            </a:r>
            <a:endParaRPr lang="en-US" dirty="0"/>
          </a:p>
        </p:txBody>
      </p:sp>
      <p:grpSp>
        <p:nvGrpSpPr>
          <p:cNvPr id="2" name="Grupa 39"/>
          <p:cNvGrpSpPr>
            <a:grpSpLocks/>
          </p:cNvGrpSpPr>
          <p:nvPr/>
        </p:nvGrpSpPr>
        <p:grpSpPr bwMode="auto">
          <a:xfrm>
            <a:off x="1331640" y="285753"/>
            <a:ext cx="6480720" cy="789004"/>
            <a:chOff x="928662" y="285728"/>
            <a:chExt cx="6858048" cy="788994"/>
          </a:xfrm>
        </p:grpSpPr>
        <p:cxnSp>
          <p:nvCxnSpPr>
            <p:cNvPr id="43" name="Łącznik prosty 42"/>
            <p:cNvCxnSpPr/>
            <p:nvPr/>
          </p:nvCxnSpPr>
          <p:spPr>
            <a:xfrm>
              <a:off x="928662" y="285728"/>
              <a:ext cx="6858048" cy="1588"/>
            </a:xfrm>
            <a:prstGeom prst="line">
              <a:avLst/>
            </a:prstGeom>
            <a:ln w="38100" cap="rnd" cmpd="dbl">
              <a:solidFill>
                <a:srgbClr val="0000CC"/>
              </a:solidFill>
            </a:ln>
            <a:effectLst>
              <a:innerShdw blurRad="63500" dist="50800" dir="2700000">
                <a:srgbClr val="0000CC">
                  <a:alpha val="50000"/>
                </a:srgbClr>
              </a:innerShdw>
            </a:effectLst>
            <a:scene3d>
              <a:camera prst="orthographicFront"/>
              <a:lightRig rig="threePt" dir="t"/>
            </a:scene3d>
            <a:sp3d>
              <a:bevelT/>
            </a:sp3d>
          </p:spPr>
          <p:style>
            <a:lnRef idx="1">
              <a:schemeClr val="accent1"/>
            </a:lnRef>
            <a:fillRef idx="0">
              <a:schemeClr val="accent1"/>
            </a:fillRef>
            <a:effectRef idx="0">
              <a:schemeClr val="accent1"/>
            </a:effectRef>
            <a:fontRef idx="minor">
              <a:schemeClr val="tx1"/>
            </a:fontRef>
          </p:style>
        </p:cxnSp>
        <p:cxnSp>
          <p:nvCxnSpPr>
            <p:cNvPr id="44" name="Łącznik prosty 43"/>
            <p:cNvCxnSpPr/>
            <p:nvPr/>
          </p:nvCxnSpPr>
          <p:spPr>
            <a:xfrm>
              <a:off x="928662" y="1073134"/>
              <a:ext cx="6858048" cy="1588"/>
            </a:xfrm>
            <a:prstGeom prst="line">
              <a:avLst/>
            </a:prstGeom>
            <a:ln w="38100" cap="rnd" cmpd="dbl">
              <a:solidFill>
                <a:srgbClr val="0000CC"/>
              </a:solidFill>
            </a:ln>
            <a:effectLst>
              <a:innerShdw blurRad="63500" dist="50800" dir="2700000">
                <a:srgbClr val="0000CC">
                  <a:alpha val="50000"/>
                </a:srgbClr>
              </a:innerShdw>
            </a:effectLst>
            <a:scene3d>
              <a:camera prst="orthographicFront"/>
              <a:lightRig rig="threePt" dir="t"/>
            </a:scene3d>
            <a:sp3d>
              <a:bevelT/>
            </a:sp3d>
          </p:spPr>
          <p:style>
            <a:lnRef idx="1">
              <a:schemeClr val="accent1"/>
            </a:lnRef>
            <a:fillRef idx="0">
              <a:schemeClr val="accent1"/>
            </a:fillRef>
            <a:effectRef idx="0">
              <a:schemeClr val="accent1"/>
            </a:effectRef>
            <a:fontRef idx="minor">
              <a:schemeClr val="tx1"/>
            </a:fontRef>
          </p:style>
        </p:cxnSp>
      </p:grpSp>
      <p:pic>
        <p:nvPicPr>
          <p:cNvPr id="12" name="Obraz 11" descr="logo_WFiS.bmp"/>
          <p:cNvPicPr>
            <a:picLocks/>
          </p:cNvPicPr>
          <p:nvPr/>
        </p:nvPicPr>
        <p:blipFill>
          <a:blip r:embed="rId2" cstate="print"/>
          <a:stretch>
            <a:fillRect/>
          </a:stretch>
        </p:blipFill>
        <p:spPr>
          <a:xfrm>
            <a:off x="107624" y="116752"/>
            <a:ext cx="1080000" cy="1080000"/>
          </a:xfrm>
          <a:prstGeom prst="rect">
            <a:avLst/>
          </a:prstGeom>
        </p:spPr>
      </p:pic>
      <p:pic>
        <p:nvPicPr>
          <p:cNvPr id="13" name="Picture 6" descr="F:\zs\UL\logo_ul.jpg"/>
          <p:cNvPicPr>
            <a:picLocks noChangeArrowheads="1"/>
          </p:cNvPicPr>
          <p:nvPr/>
        </p:nvPicPr>
        <p:blipFill>
          <a:blip r:embed="rId3" cstate="print"/>
          <a:srcRect/>
          <a:stretch>
            <a:fillRect/>
          </a:stretch>
        </p:blipFill>
        <p:spPr bwMode="auto">
          <a:xfrm>
            <a:off x="7956376" y="116752"/>
            <a:ext cx="1080000" cy="1080000"/>
          </a:xfrm>
          <a:prstGeom prst="rect">
            <a:avLst/>
          </a:prstGeom>
          <a:noFill/>
          <a:ln w="9525">
            <a:noFill/>
            <a:miter lim="800000"/>
            <a:headEnd/>
            <a:tailEnd/>
          </a:ln>
        </p:spPr>
      </p:pic>
      <p:pic>
        <p:nvPicPr>
          <p:cNvPr id="1026"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77707" y="1556792"/>
            <a:ext cx="3960440" cy="59330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 name="Obraz 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77707" y="2651247"/>
            <a:ext cx="4138147" cy="2077145"/>
          </a:xfrm>
          <a:prstGeom prst="rect">
            <a:avLst/>
          </a:prstGeom>
        </p:spPr>
      </p:pic>
      <p:pic>
        <p:nvPicPr>
          <p:cNvPr id="5" name="Obraz 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394575" y="1321120"/>
            <a:ext cx="4546854" cy="2293689"/>
          </a:xfrm>
          <a:prstGeom prst="rect">
            <a:avLst/>
          </a:prstGeom>
        </p:spPr>
      </p:pic>
      <p:pic>
        <p:nvPicPr>
          <p:cNvPr id="6" name="Obraz 5"/>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4394575" y="3576618"/>
            <a:ext cx="4565637" cy="2300654"/>
          </a:xfrm>
          <a:prstGeom prst="rect">
            <a:avLst/>
          </a:prstGeom>
        </p:spPr>
      </p:pic>
      <p:sp>
        <p:nvSpPr>
          <p:cNvPr id="3" name="Symbol zastępczy daty 2"/>
          <p:cNvSpPr>
            <a:spLocks noGrp="1"/>
          </p:cNvSpPr>
          <p:nvPr>
            <p:ph type="dt" sz="half" idx="10"/>
          </p:nvPr>
        </p:nvSpPr>
        <p:spPr/>
        <p:txBody>
          <a:bodyPr/>
          <a:lstStyle/>
          <a:p>
            <a:pPr>
              <a:defRPr/>
            </a:pPr>
            <a:r>
              <a:rPr lang="pl-PL" smtClean="0"/>
              <a:t>Zbigniew Szadkowski</a:t>
            </a:r>
            <a:endParaRPr lang="en-US"/>
          </a:p>
        </p:txBody>
      </p:sp>
      <p:sp>
        <p:nvSpPr>
          <p:cNvPr id="7" name="Symbol zastępczy numeru slajdu 6"/>
          <p:cNvSpPr>
            <a:spLocks noGrp="1"/>
          </p:cNvSpPr>
          <p:nvPr>
            <p:ph type="sldNum" sz="quarter" idx="12"/>
          </p:nvPr>
        </p:nvSpPr>
        <p:spPr/>
        <p:txBody>
          <a:bodyPr/>
          <a:lstStyle/>
          <a:p>
            <a:pPr>
              <a:defRPr/>
            </a:pPr>
            <a:fld id="{6C430213-0F5A-4DAF-AA9E-01C7F0DA5DF2}" type="slidenum">
              <a:rPr lang="en-US" smtClean="0"/>
              <a:pPr>
                <a:defRPr/>
              </a:pPr>
              <a:t>26</a:t>
            </a:fld>
            <a:endParaRPr lang="en-US" dirty="0"/>
          </a:p>
        </p:txBody>
      </p:sp>
    </p:spTree>
    <p:extLst>
      <p:ext uri="{BB962C8B-B14F-4D97-AF65-F5344CB8AC3E}">
        <p14:creationId xmlns:p14="http://schemas.microsoft.com/office/powerpoint/2010/main" val="1566004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strips(downLeft)">
                                      <p:cBhvr>
                                        <p:cTn id="7" dur="500"/>
                                        <p:tgtEl>
                                          <p:spTgt spid="1026"/>
                                        </p:tgtEl>
                                      </p:cBhvr>
                                    </p:animEffect>
                                  </p:childTnLst>
                                </p:cTn>
                              </p:par>
                            </p:childTnLst>
                          </p:cTn>
                        </p:par>
                      </p:childTnLst>
                    </p:cTn>
                  </p:par>
                  <p:par>
                    <p:cTn id="8" fill="hold">
                      <p:stCondLst>
                        <p:cond delay="indefinite"/>
                      </p:stCondLst>
                      <p:childTnLst>
                        <p:par>
                          <p:cTn id="9" fill="hold">
                            <p:stCondLst>
                              <p:cond delay="0"/>
                            </p:stCondLst>
                            <p:childTnLst>
                              <p:par>
                                <p:cTn id="10" presetID="55" presetClass="entr" presetSubtype="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p:cTn id="12" dur="500" fill="hold"/>
                                        <p:tgtEl>
                                          <p:spTgt spid="4"/>
                                        </p:tgtEl>
                                        <p:attrNameLst>
                                          <p:attrName>ppt_w</p:attrName>
                                        </p:attrNameLst>
                                      </p:cBhvr>
                                      <p:tavLst>
                                        <p:tav tm="0">
                                          <p:val>
                                            <p:strVal val="#ppt_w*0.70"/>
                                          </p:val>
                                        </p:tav>
                                        <p:tav tm="100000">
                                          <p:val>
                                            <p:strVal val="#ppt_w"/>
                                          </p:val>
                                        </p:tav>
                                      </p:tavLst>
                                    </p:anim>
                                    <p:anim calcmode="lin" valueType="num">
                                      <p:cBhvr>
                                        <p:cTn id="13" dur="500" fill="hold"/>
                                        <p:tgtEl>
                                          <p:spTgt spid="4"/>
                                        </p:tgtEl>
                                        <p:attrNameLst>
                                          <p:attrName>ppt_h</p:attrName>
                                        </p:attrNameLst>
                                      </p:cBhvr>
                                      <p:tavLst>
                                        <p:tav tm="0">
                                          <p:val>
                                            <p:strVal val="#ppt_h"/>
                                          </p:val>
                                        </p:tav>
                                        <p:tav tm="100000">
                                          <p:val>
                                            <p:strVal val="#ppt_h"/>
                                          </p:val>
                                        </p:tav>
                                      </p:tavLst>
                                    </p:anim>
                                    <p:animEffect transition="in" filter="fade">
                                      <p:cBhvr>
                                        <p:cTn id="14" dur="500"/>
                                        <p:tgtEl>
                                          <p:spTgt spid="4"/>
                                        </p:tgtEl>
                                      </p:cBhvr>
                                    </p:animEffect>
                                  </p:childTnLst>
                                </p:cTn>
                              </p:par>
                            </p:childTnLst>
                          </p:cTn>
                        </p:par>
                      </p:childTnLst>
                    </p:cTn>
                  </p:par>
                  <p:par>
                    <p:cTn id="15" fill="hold">
                      <p:stCondLst>
                        <p:cond delay="indefinite"/>
                      </p:stCondLst>
                      <p:childTnLst>
                        <p:par>
                          <p:cTn id="16" fill="hold">
                            <p:stCondLst>
                              <p:cond delay="0"/>
                            </p:stCondLst>
                            <p:childTnLst>
                              <p:par>
                                <p:cTn id="17" presetID="5" presetClass="entr" presetSubtype="10" fill="hold" nodeType="click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checkerboard(across)">
                                      <p:cBhvr>
                                        <p:cTn id="19" dur="500"/>
                                        <p:tgtEl>
                                          <p:spTgt spid="5"/>
                                        </p:tgtEl>
                                      </p:cBhvr>
                                    </p:animEffect>
                                  </p:childTnLst>
                                </p:cTn>
                              </p:par>
                            </p:childTnLst>
                          </p:cTn>
                        </p:par>
                      </p:childTnLst>
                    </p:cTn>
                  </p:par>
                  <p:par>
                    <p:cTn id="20" fill="hold">
                      <p:stCondLst>
                        <p:cond delay="indefinite"/>
                      </p:stCondLst>
                      <p:childTnLst>
                        <p:par>
                          <p:cTn id="21" fill="hold">
                            <p:stCondLst>
                              <p:cond delay="0"/>
                            </p:stCondLst>
                            <p:childTnLst>
                              <p:par>
                                <p:cTn id="22" presetID="3" presetClass="entr" presetSubtype="10" fill="hold" nodeType="clickEffect">
                                  <p:stCondLst>
                                    <p:cond delay="0"/>
                                  </p:stCondLst>
                                  <p:childTnLst>
                                    <p:set>
                                      <p:cBhvr>
                                        <p:cTn id="23" dur="1" fill="hold">
                                          <p:stCondLst>
                                            <p:cond delay="0"/>
                                          </p:stCondLst>
                                        </p:cTn>
                                        <p:tgtEl>
                                          <p:spTgt spid="6"/>
                                        </p:tgtEl>
                                        <p:attrNameLst>
                                          <p:attrName>style.visibility</p:attrName>
                                        </p:attrNameLst>
                                      </p:cBhvr>
                                      <p:to>
                                        <p:strVal val="visible"/>
                                      </p:to>
                                    </p:set>
                                    <p:animEffect transition="in" filter="blinds(horizontal)">
                                      <p:cBhvr>
                                        <p:cTn id="24"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ytuł 10"/>
          <p:cNvSpPr>
            <a:spLocks noGrp="1"/>
          </p:cNvSpPr>
          <p:nvPr>
            <p:ph type="title"/>
          </p:nvPr>
        </p:nvSpPr>
        <p:spPr>
          <a:xfrm>
            <a:off x="1331640" y="260648"/>
            <a:ext cx="6480720" cy="796925"/>
          </a:xfrm>
        </p:spPr>
        <p:txBody>
          <a:bodyPr/>
          <a:lstStyle/>
          <a:p>
            <a:r>
              <a:rPr lang="pl-PL" sz="3600" b="1" i="1" dirty="0" err="1" smtClean="0">
                <a:latin typeface="Times New Roman" panose="02020603050405020304" pitchFamily="18" charset="0"/>
                <a:cs typeface="Times New Roman" panose="02020603050405020304" pitchFamily="18" charset="0"/>
              </a:rPr>
              <a:t>Motivations</a:t>
            </a:r>
            <a:endParaRPr lang="en-US" sz="3600" b="1" dirty="0" smtClean="0"/>
          </a:p>
        </p:txBody>
      </p:sp>
      <p:sp>
        <p:nvSpPr>
          <p:cNvPr id="19461" name="Symbol zastępczy stopki 29"/>
          <p:cNvSpPr>
            <a:spLocks noGrp="1"/>
          </p:cNvSpPr>
          <p:nvPr>
            <p:ph type="ftr" sz="quarter" idx="11"/>
          </p:nvPr>
        </p:nvSpPr>
        <p:spPr bwMode="auto">
          <a:xfrm>
            <a:off x="2643188" y="6356350"/>
            <a:ext cx="4089052" cy="365125"/>
          </a:xfrm>
          <a:noFill/>
          <a:ln>
            <a:miter lim="800000"/>
            <a:headEnd/>
            <a:tailEnd/>
          </a:ln>
        </p:spPr>
        <p:txBody>
          <a:bodyPr/>
          <a:lstStyle/>
          <a:p>
            <a:r>
              <a:rPr lang="en-US" smtClean="0"/>
              <a:t>IEEE Real Time Conference, Padova, June 2016</a:t>
            </a:r>
            <a:endParaRPr lang="en-US" dirty="0"/>
          </a:p>
        </p:txBody>
      </p:sp>
      <p:grpSp>
        <p:nvGrpSpPr>
          <p:cNvPr id="2" name="Grupa 39"/>
          <p:cNvGrpSpPr>
            <a:grpSpLocks/>
          </p:cNvGrpSpPr>
          <p:nvPr/>
        </p:nvGrpSpPr>
        <p:grpSpPr bwMode="auto">
          <a:xfrm>
            <a:off x="1331640" y="285753"/>
            <a:ext cx="6480720" cy="789004"/>
            <a:chOff x="928662" y="285728"/>
            <a:chExt cx="6858048" cy="788994"/>
          </a:xfrm>
        </p:grpSpPr>
        <p:cxnSp>
          <p:nvCxnSpPr>
            <p:cNvPr id="43" name="Łącznik prosty 42"/>
            <p:cNvCxnSpPr/>
            <p:nvPr/>
          </p:nvCxnSpPr>
          <p:spPr>
            <a:xfrm>
              <a:off x="928662" y="285728"/>
              <a:ext cx="6858048" cy="1588"/>
            </a:xfrm>
            <a:prstGeom prst="line">
              <a:avLst/>
            </a:prstGeom>
            <a:ln w="38100" cap="rnd" cmpd="dbl">
              <a:solidFill>
                <a:srgbClr val="0000CC"/>
              </a:solidFill>
            </a:ln>
            <a:effectLst>
              <a:innerShdw blurRad="63500" dist="50800" dir="2700000">
                <a:srgbClr val="0000CC">
                  <a:alpha val="50000"/>
                </a:srgbClr>
              </a:innerShdw>
            </a:effectLst>
            <a:scene3d>
              <a:camera prst="orthographicFront"/>
              <a:lightRig rig="threePt" dir="t"/>
            </a:scene3d>
            <a:sp3d>
              <a:bevelT/>
            </a:sp3d>
          </p:spPr>
          <p:style>
            <a:lnRef idx="1">
              <a:schemeClr val="accent1"/>
            </a:lnRef>
            <a:fillRef idx="0">
              <a:schemeClr val="accent1"/>
            </a:fillRef>
            <a:effectRef idx="0">
              <a:schemeClr val="accent1"/>
            </a:effectRef>
            <a:fontRef idx="minor">
              <a:schemeClr val="tx1"/>
            </a:fontRef>
          </p:style>
        </p:cxnSp>
        <p:cxnSp>
          <p:nvCxnSpPr>
            <p:cNvPr id="44" name="Łącznik prosty 43"/>
            <p:cNvCxnSpPr/>
            <p:nvPr/>
          </p:nvCxnSpPr>
          <p:spPr>
            <a:xfrm>
              <a:off x="928662" y="1073134"/>
              <a:ext cx="6858048" cy="1588"/>
            </a:xfrm>
            <a:prstGeom prst="line">
              <a:avLst/>
            </a:prstGeom>
            <a:ln w="38100" cap="rnd" cmpd="dbl">
              <a:solidFill>
                <a:srgbClr val="0000CC"/>
              </a:solidFill>
            </a:ln>
            <a:effectLst>
              <a:innerShdw blurRad="63500" dist="50800" dir="2700000">
                <a:srgbClr val="0000CC">
                  <a:alpha val="50000"/>
                </a:srgbClr>
              </a:innerShdw>
            </a:effectLst>
            <a:scene3d>
              <a:camera prst="orthographicFront"/>
              <a:lightRig rig="threePt" dir="t"/>
            </a:scene3d>
            <a:sp3d>
              <a:bevelT/>
            </a:sp3d>
          </p:spPr>
          <p:style>
            <a:lnRef idx="1">
              <a:schemeClr val="accent1"/>
            </a:lnRef>
            <a:fillRef idx="0">
              <a:schemeClr val="accent1"/>
            </a:fillRef>
            <a:effectRef idx="0">
              <a:schemeClr val="accent1"/>
            </a:effectRef>
            <a:fontRef idx="minor">
              <a:schemeClr val="tx1"/>
            </a:fontRef>
          </p:style>
        </p:cxnSp>
      </p:grpSp>
      <p:pic>
        <p:nvPicPr>
          <p:cNvPr id="12" name="Obraz 11" descr="logo_WFiS.bmp"/>
          <p:cNvPicPr>
            <a:picLocks/>
          </p:cNvPicPr>
          <p:nvPr/>
        </p:nvPicPr>
        <p:blipFill>
          <a:blip r:embed="rId2" cstate="print"/>
          <a:stretch>
            <a:fillRect/>
          </a:stretch>
        </p:blipFill>
        <p:spPr>
          <a:xfrm>
            <a:off x="107624" y="116752"/>
            <a:ext cx="1080000" cy="1080000"/>
          </a:xfrm>
          <a:prstGeom prst="rect">
            <a:avLst/>
          </a:prstGeom>
        </p:spPr>
      </p:pic>
      <p:pic>
        <p:nvPicPr>
          <p:cNvPr id="13" name="Picture 6" descr="F:\zs\UL\logo_ul.jpg"/>
          <p:cNvPicPr>
            <a:picLocks noChangeArrowheads="1"/>
          </p:cNvPicPr>
          <p:nvPr/>
        </p:nvPicPr>
        <p:blipFill>
          <a:blip r:embed="rId3" cstate="print"/>
          <a:srcRect/>
          <a:stretch>
            <a:fillRect/>
          </a:stretch>
        </p:blipFill>
        <p:spPr bwMode="auto">
          <a:xfrm>
            <a:off x="7956376" y="116752"/>
            <a:ext cx="1080000" cy="1080000"/>
          </a:xfrm>
          <a:prstGeom prst="rect">
            <a:avLst/>
          </a:prstGeom>
          <a:noFill/>
          <a:ln w="9525">
            <a:noFill/>
            <a:miter lim="800000"/>
            <a:headEnd/>
            <a:tailEnd/>
          </a:ln>
        </p:spPr>
      </p:pic>
      <p:pic>
        <p:nvPicPr>
          <p:cNvPr id="3" name="Obraz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73782" y="3356992"/>
            <a:ext cx="3672408" cy="2863703"/>
          </a:xfrm>
          <a:prstGeom prst="rect">
            <a:avLst/>
          </a:prstGeom>
        </p:spPr>
      </p:pic>
      <p:pic>
        <p:nvPicPr>
          <p:cNvPr id="4" name="Obraz 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39552" y="1412775"/>
            <a:ext cx="3672408" cy="1850275"/>
          </a:xfrm>
          <a:prstGeom prst="rect">
            <a:avLst/>
          </a:prstGeom>
        </p:spPr>
      </p:pic>
      <p:pic>
        <p:nvPicPr>
          <p:cNvPr id="5" name="Obraz 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427984" y="3333546"/>
            <a:ext cx="3707175" cy="1867791"/>
          </a:xfrm>
          <a:prstGeom prst="rect">
            <a:avLst/>
          </a:prstGeom>
        </p:spPr>
      </p:pic>
      <p:pic>
        <p:nvPicPr>
          <p:cNvPr id="6" name="Obraz 5"/>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4427984" y="1410010"/>
            <a:ext cx="3696455" cy="1853040"/>
          </a:xfrm>
          <a:prstGeom prst="rect">
            <a:avLst/>
          </a:prstGeom>
        </p:spPr>
      </p:pic>
      <p:sp>
        <p:nvSpPr>
          <p:cNvPr id="7" name="pole tekstowe 6"/>
          <p:cNvSpPr txBox="1"/>
          <p:nvPr/>
        </p:nvSpPr>
        <p:spPr>
          <a:xfrm>
            <a:off x="4427984" y="5373216"/>
            <a:ext cx="3696455" cy="830997"/>
          </a:xfrm>
          <a:prstGeom prst="rect">
            <a:avLst/>
          </a:prstGeom>
          <a:noFill/>
          <a:ln>
            <a:solidFill>
              <a:schemeClr val="tx1"/>
            </a:solidFill>
          </a:ln>
        </p:spPr>
        <p:txBody>
          <a:bodyPr wrap="square" rtlCol="0">
            <a:spAutoFit/>
          </a:bodyPr>
          <a:lstStyle/>
          <a:p>
            <a:pPr algn="just"/>
            <a:r>
              <a:rPr lang="pl-PL" sz="1600" dirty="0" err="1" smtClean="0"/>
              <a:t>Suspicious</a:t>
            </a:r>
            <a:r>
              <a:rPr lang="pl-PL" sz="1600" dirty="0" smtClean="0"/>
              <a:t> </a:t>
            </a:r>
            <a:r>
              <a:rPr lang="pl-PL" sz="1600" dirty="0" err="1" smtClean="0"/>
              <a:t>event</a:t>
            </a:r>
            <a:r>
              <a:rPr lang="pl-PL" sz="1600" dirty="0" smtClean="0"/>
              <a:t> with a </a:t>
            </a:r>
            <a:r>
              <a:rPr lang="pl-PL" sz="1600" dirty="0" err="1" smtClean="0"/>
              <a:t>wide</a:t>
            </a:r>
            <a:r>
              <a:rPr lang="pl-PL" sz="1600" dirty="0" smtClean="0"/>
              <a:t> </a:t>
            </a:r>
            <a:r>
              <a:rPr lang="pl-PL" sz="1600" dirty="0" err="1" smtClean="0"/>
              <a:t>spectral</a:t>
            </a:r>
            <a:r>
              <a:rPr lang="pl-PL" sz="1600" dirty="0" smtClean="0"/>
              <a:t> </a:t>
            </a:r>
            <a:r>
              <a:rPr lang="pl-PL" sz="1600" dirty="0" err="1" smtClean="0"/>
              <a:t>characteristics</a:t>
            </a:r>
            <a:r>
              <a:rPr lang="pl-PL" sz="1600" dirty="0" smtClean="0"/>
              <a:t> – </a:t>
            </a:r>
            <a:r>
              <a:rPr lang="pl-PL" sz="1600" dirty="0" err="1" smtClean="0"/>
              <a:t>although</a:t>
            </a:r>
            <a:r>
              <a:rPr lang="pl-PL" sz="1600" dirty="0" smtClean="0"/>
              <a:t> 30-80MHz band-pass </a:t>
            </a:r>
            <a:r>
              <a:rPr lang="pl-PL" sz="1600" dirty="0" err="1" smtClean="0"/>
              <a:t>filter</a:t>
            </a:r>
            <a:r>
              <a:rPr lang="pl-PL" sz="1600" dirty="0" smtClean="0"/>
              <a:t> </a:t>
            </a:r>
            <a:r>
              <a:rPr lang="pl-PL" sz="1600" dirty="0" err="1" smtClean="0"/>
              <a:t>used</a:t>
            </a:r>
            <a:r>
              <a:rPr lang="pl-PL" sz="1600" dirty="0" smtClean="0"/>
              <a:t> for analog </a:t>
            </a:r>
            <a:r>
              <a:rPr lang="pl-PL" sz="1600" dirty="0" err="1" smtClean="0"/>
              <a:t>inputs</a:t>
            </a:r>
            <a:endParaRPr lang="en-US" sz="1600" dirty="0"/>
          </a:p>
        </p:txBody>
      </p:sp>
      <p:sp>
        <p:nvSpPr>
          <p:cNvPr id="14" name="Tytuł 10"/>
          <p:cNvSpPr txBox="1">
            <a:spLocks/>
          </p:cNvSpPr>
          <p:nvPr/>
        </p:nvSpPr>
        <p:spPr bwMode="auto">
          <a:xfrm>
            <a:off x="1298368" y="673142"/>
            <a:ext cx="6480720" cy="401616"/>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a:lstStyle>
          <a:p>
            <a:endParaRPr lang="en-US" sz="3600" b="1" i="1" dirty="0" smtClean="0">
              <a:latin typeface="Times New Roman" panose="02020603050405020304" pitchFamily="18" charset="0"/>
              <a:cs typeface="Times New Roman" panose="02020603050405020304" pitchFamily="18" charset="0"/>
            </a:endParaRPr>
          </a:p>
        </p:txBody>
      </p:sp>
      <p:grpSp>
        <p:nvGrpSpPr>
          <p:cNvPr id="15" name="Grupa 39"/>
          <p:cNvGrpSpPr>
            <a:grpSpLocks/>
          </p:cNvGrpSpPr>
          <p:nvPr/>
        </p:nvGrpSpPr>
        <p:grpSpPr bwMode="auto">
          <a:xfrm>
            <a:off x="1331640" y="283394"/>
            <a:ext cx="6480720" cy="789004"/>
            <a:chOff x="928662" y="285728"/>
            <a:chExt cx="6858048" cy="788994"/>
          </a:xfrm>
        </p:grpSpPr>
        <p:cxnSp>
          <p:nvCxnSpPr>
            <p:cNvPr id="16" name="Łącznik prosty 42"/>
            <p:cNvCxnSpPr/>
            <p:nvPr/>
          </p:nvCxnSpPr>
          <p:spPr>
            <a:xfrm>
              <a:off x="928662" y="285728"/>
              <a:ext cx="6858048" cy="1588"/>
            </a:xfrm>
            <a:prstGeom prst="line">
              <a:avLst/>
            </a:prstGeom>
            <a:ln w="38100" cap="rnd" cmpd="dbl">
              <a:solidFill>
                <a:srgbClr val="0000CC"/>
              </a:solidFill>
            </a:ln>
            <a:effectLst>
              <a:innerShdw blurRad="63500" dist="50800" dir="2700000">
                <a:srgbClr val="0000CC">
                  <a:alpha val="50000"/>
                </a:srgbClr>
              </a:innerShdw>
            </a:effectLst>
            <a:scene3d>
              <a:camera prst="orthographicFront"/>
              <a:lightRig rig="threePt" dir="t"/>
            </a:scene3d>
            <a:sp3d>
              <a:bevelT/>
            </a:sp3d>
          </p:spPr>
          <p:style>
            <a:lnRef idx="1">
              <a:schemeClr val="accent1"/>
            </a:lnRef>
            <a:fillRef idx="0">
              <a:schemeClr val="accent1"/>
            </a:fillRef>
            <a:effectRef idx="0">
              <a:schemeClr val="accent1"/>
            </a:effectRef>
            <a:fontRef idx="minor">
              <a:schemeClr val="tx1"/>
            </a:fontRef>
          </p:style>
        </p:cxnSp>
        <p:cxnSp>
          <p:nvCxnSpPr>
            <p:cNvPr id="17" name="Łącznik prosty 43"/>
            <p:cNvCxnSpPr/>
            <p:nvPr/>
          </p:nvCxnSpPr>
          <p:spPr>
            <a:xfrm>
              <a:off x="928662" y="1073134"/>
              <a:ext cx="6858048" cy="1588"/>
            </a:xfrm>
            <a:prstGeom prst="line">
              <a:avLst/>
            </a:prstGeom>
            <a:ln w="38100" cap="rnd" cmpd="dbl">
              <a:solidFill>
                <a:srgbClr val="0000CC"/>
              </a:solidFill>
            </a:ln>
            <a:effectLst>
              <a:innerShdw blurRad="63500" dist="50800" dir="2700000">
                <a:srgbClr val="0000CC">
                  <a:alpha val="50000"/>
                </a:srgbClr>
              </a:innerShdw>
            </a:effectLst>
            <a:scene3d>
              <a:camera prst="orthographicFront"/>
              <a:lightRig rig="threePt" dir="t"/>
            </a:scene3d>
            <a:sp3d>
              <a:bevelT/>
            </a:sp3d>
          </p:spPr>
          <p:style>
            <a:lnRef idx="1">
              <a:schemeClr val="accent1"/>
            </a:lnRef>
            <a:fillRef idx="0">
              <a:schemeClr val="accent1"/>
            </a:fillRef>
            <a:effectRef idx="0">
              <a:schemeClr val="accent1"/>
            </a:effectRef>
            <a:fontRef idx="minor">
              <a:schemeClr val="tx1"/>
            </a:fontRef>
          </p:style>
        </p:cxnSp>
      </p:grpSp>
      <p:pic>
        <p:nvPicPr>
          <p:cNvPr id="18" name="Obraz 17" descr="logo_WFiS.bmp"/>
          <p:cNvPicPr>
            <a:picLocks/>
          </p:cNvPicPr>
          <p:nvPr/>
        </p:nvPicPr>
        <p:blipFill>
          <a:blip r:embed="rId2" cstate="print"/>
          <a:stretch>
            <a:fillRect/>
          </a:stretch>
        </p:blipFill>
        <p:spPr>
          <a:xfrm>
            <a:off x="107624" y="114393"/>
            <a:ext cx="1080000" cy="1080000"/>
          </a:xfrm>
          <a:prstGeom prst="rect">
            <a:avLst/>
          </a:prstGeom>
        </p:spPr>
      </p:pic>
      <p:pic>
        <p:nvPicPr>
          <p:cNvPr id="19" name="Picture 6" descr="F:\zs\UL\logo_ul.jpg"/>
          <p:cNvPicPr>
            <a:picLocks noChangeArrowheads="1"/>
          </p:cNvPicPr>
          <p:nvPr/>
        </p:nvPicPr>
        <p:blipFill>
          <a:blip r:embed="rId3" cstate="print"/>
          <a:srcRect/>
          <a:stretch>
            <a:fillRect/>
          </a:stretch>
        </p:blipFill>
        <p:spPr bwMode="auto">
          <a:xfrm>
            <a:off x="7956376" y="114393"/>
            <a:ext cx="1080000" cy="1080000"/>
          </a:xfrm>
          <a:prstGeom prst="rect">
            <a:avLst/>
          </a:prstGeom>
          <a:noFill/>
          <a:ln w="9525">
            <a:noFill/>
            <a:miter lim="800000"/>
            <a:headEnd/>
            <a:tailEnd/>
          </a:ln>
        </p:spPr>
      </p:pic>
      <p:sp>
        <p:nvSpPr>
          <p:cNvPr id="8" name="Symbol zastępczy daty 7"/>
          <p:cNvSpPr>
            <a:spLocks noGrp="1"/>
          </p:cNvSpPr>
          <p:nvPr>
            <p:ph type="dt" sz="half" idx="10"/>
          </p:nvPr>
        </p:nvSpPr>
        <p:spPr/>
        <p:txBody>
          <a:bodyPr/>
          <a:lstStyle/>
          <a:p>
            <a:pPr>
              <a:defRPr/>
            </a:pPr>
            <a:r>
              <a:rPr lang="pl-PL" smtClean="0"/>
              <a:t>Zbigniew Szadkowski</a:t>
            </a:r>
            <a:endParaRPr lang="en-US"/>
          </a:p>
        </p:txBody>
      </p:sp>
      <p:sp>
        <p:nvSpPr>
          <p:cNvPr id="9" name="Symbol zastępczy numeru slajdu 8"/>
          <p:cNvSpPr>
            <a:spLocks noGrp="1"/>
          </p:cNvSpPr>
          <p:nvPr>
            <p:ph type="sldNum" sz="quarter" idx="12"/>
          </p:nvPr>
        </p:nvSpPr>
        <p:spPr/>
        <p:txBody>
          <a:bodyPr/>
          <a:lstStyle/>
          <a:p>
            <a:pPr>
              <a:defRPr/>
            </a:pPr>
            <a:fld id="{6C430213-0F5A-4DAF-AA9E-01C7F0DA5DF2}" type="slidenum">
              <a:rPr lang="en-US" smtClean="0"/>
              <a:pPr>
                <a:defRPr/>
              </a:pPr>
              <a:t>27</a:t>
            </a:fld>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par>
                                <p:cTn id="8" presetID="10" presetClass="entr" presetSubtype="0" fill="hold"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fade">
                                      <p:cBhvr>
                                        <p:cTn id="10" dur="500"/>
                                        <p:tgtEl>
                                          <p:spTgt spid="3"/>
                                        </p:tgtEl>
                                      </p:cBhvr>
                                    </p:animEffect>
                                  </p:childTnLst>
                                </p:cTn>
                              </p:par>
                            </p:childTnLst>
                          </p:cTn>
                        </p:par>
                      </p:childTnLst>
                    </p:cTn>
                  </p:par>
                  <p:par>
                    <p:cTn id="11" fill="hold">
                      <p:stCondLst>
                        <p:cond delay="indefinite"/>
                      </p:stCondLst>
                      <p:childTnLst>
                        <p:par>
                          <p:cTn id="12" fill="hold">
                            <p:stCondLst>
                              <p:cond delay="0"/>
                            </p:stCondLst>
                            <p:childTnLst>
                              <p:par>
                                <p:cTn id="13" presetID="5" presetClass="entr" presetSubtype="1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checkerboard(across)">
                                      <p:cBhvr>
                                        <p:cTn id="15" dur="500"/>
                                        <p:tgtEl>
                                          <p:spTgt spid="6"/>
                                        </p:tgtEl>
                                      </p:cBhvr>
                                    </p:animEffect>
                                  </p:childTnLst>
                                </p:cTn>
                              </p:par>
                            </p:childTnLst>
                          </p:cTn>
                        </p:par>
                      </p:childTnLst>
                    </p:cTn>
                  </p:par>
                  <p:par>
                    <p:cTn id="16" fill="hold">
                      <p:stCondLst>
                        <p:cond delay="indefinite"/>
                      </p:stCondLst>
                      <p:childTnLst>
                        <p:par>
                          <p:cTn id="17" fill="hold">
                            <p:stCondLst>
                              <p:cond delay="0"/>
                            </p:stCondLst>
                            <p:childTnLst>
                              <p:par>
                                <p:cTn id="18" presetID="8" presetClass="entr" presetSubtype="32" fill="hold" nodeType="click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diamond(out)">
                                      <p:cBhvr>
                                        <p:cTn id="20" dur="500"/>
                                        <p:tgtEl>
                                          <p:spTgt spid="5"/>
                                        </p:tgtEl>
                                      </p:cBhvr>
                                    </p:animEffect>
                                  </p:childTnLst>
                                </p:cTn>
                              </p:par>
                              <p:par>
                                <p:cTn id="21" presetID="55" presetClass="entr" presetSubtype="0" fill="hold" grpId="0" nodeType="withEffect">
                                  <p:stCondLst>
                                    <p:cond delay="0"/>
                                  </p:stCondLst>
                                  <p:childTnLst>
                                    <p:set>
                                      <p:cBhvr>
                                        <p:cTn id="22" dur="1" fill="hold">
                                          <p:stCondLst>
                                            <p:cond delay="0"/>
                                          </p:stCondLst>
                                        </p:cTn>
                                        <p:tgtEl>
                                          <p:spTgt spid="7"/>
                                        </p:tgtEl>
                                        <p:attrNameLst>
                                          <p:attrName>style.visibility</p:attrName>
                                        </p:attrNameLst>
                                      </p:cBhvr>
                                      <p:to>
                                        <p:strVal val="visible"/>
                                      </p:to>
                                    </p:set>
                                    <p:anim calcmode="lin" valueType="num">
                                      <p:cBhvr>
                                        <p:cTn id="23" dur="500" fill="hold"/>
                                        <p:tgtEl>
                                          <p:spTgt spid="7"/>
                                        </p:tgtEl>
                                        <p:attrNameLst>
                                          <p:attrName>ppt_w</p:attrName>
                                        </p:attrNameLst>
                                      </p:cBhvr>
                                      <p:tavLst>
                                        <p:tav tm="0">
                                          <p:val>
                                            <p:strVal val="#ppt_w*0.70"/>
                                          </p:val>
                                        </p:tav>
                                        <p:tav tm="100000">
                                          <p:val>
                                            <p:strVal val="#ppt_w"/>
                                          </p:val>
                                        </p:tav>
                                      </p:tavLst>
                                    </p:anim>
                                    <p:anim calcmode="lin" valueType="num">
                                      <p:cBhvr>
                                        <p:cTn id="24" dur="500" fill="hold"/>
                                        <p:tgtEl>
                                          <p:spTgt spid="7"/>
                                        </p:tgtEl>
                                        <p:attrNameLst>
                                          <p:attrName>ppt_h</p:attrName>
                                        </p:attrNameLst>
                                      </p:cBhvr>
                                      <p:tavLst>
                                        <p:tav tm="0">
                                          <p:val>
                                            <p:strVal val="#ppt_h"/>
                                          </p:val>
                                        </p:tav>
                                        <p:tav tm="100000">
                                          <p:val>
                                            <p:strVal val="#ppt_h"/>
                                          </p:val>
                                        </p:tav>
                                      </p:tavLst>
                                    </p:anim>
                                    <p:animEffect transition="in" filter="fade">
                                      <p:cBhvr>
                                        <p:cTn id="25"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ytuł 10"/>
          <p:cNvSpPr>
            <a:spLocks noGrp="1"/>
          </p:cNvSpPr>
          <p:nvPr>
            <p:ph type="title"/>
          </p:nvPr>
        </p:nvSpPr>
        <p:spPr>
          <a:xfrm>
            <a:off x="1331640" y="260648"/>
            <a:ext cx="6480720" cy="796925"/>
          </a:xfrm>
        </p:spPr>
        <p:txBody>
          <a:bodyPr/>
          <a:lstStyle/>
          <a:p>
            <a:r>
              <a:rPr lang="en-US" sz="3600" b="1" i="1" dirty="0" smtClean="0">
                <a:latin typeface="Times New Roman" panose="02020603050405020304" pitchFamily="18" charset="0"/>
                <a:cs typeface="Times New Roman" panose="02020603050405020304" pitchFamily="18" charset="0"/>
              </a:rPr>
              <a:t>Spurious triggers</a:t>
            </a:r>
          </a:p>
        </p:txBody>
      </p:sp>
      <p:sp>
        <p:nvSpPr>
          <p:cNvPr id="19461" name="Symbol zastępczy stopki 29"/>
          <p:cNvSpPr>
            <a:spLocks noGrp="1"/>
          </p:cNvSpPr>
          <p:nvPr>
            <p:ph type="ftr" sz="quarter" idx="11"/>
          </p:nvPr>
        </p:nvSpPr>
        <p:spPr bwMode="auto">
          <a:xfrm>
            <a:off x="2643188" y="6356350"/>
            <a:ext cx="4089052" cy="365125"/>
          </a:xfrm>
          <a:noFill/>
          <a:ln>
            <a:miter lim="800000"/>
            <a:headEnd/>
            <a:tailEnd/>
          </a:ln>
        </p:spPr>
        <p:txBody>
          <a:bodyPr/>
          <a:lstStyle/>
          <a:p>
            <a:r>
              <a:rPr lang="en-US" smtClean="0"/>
              <a:t>IEEE Real Time Conference, Padova, June 2016</a:t>
            </a:r>
            <a:endParaRPr lang="en-US" dirty="0"/>
          </a:p>
        </p:txBody>
      </p:sp>
      <p:grpSp>
        <p:nvGrpSpPr>
          <p:cNvPr id="2" name="Grupa 39"/>
          <p:cNvGrpSpPr>
            <a:grpSpLocks/>
          </p:cNvGrpSpPr>
          <p:nvPr/>
        </p:nvGrpSpPr>
        <p:grpSpPr bwMode="auto">
          <a:xfrm>
            <a:off x="1331640" y="285753"/>
            <a:ext cx="6480720" cy="789004"/>
            <a:chOff x="928662" y="285728"/>
            <a:chExt cx="6858048" cy="788994"/>
          </a:xfrm>
        </p:grpSpPr>
        <p:cxnSp>
          <p:nvCxnSpPr>
            <p:cNvPr id="43" name="Łącznik prosty 42"/>
            <p:cNvCxnSpPr/>
            <p:nvPr/>
          </p:nvCxnSpPr>
          <p:spPr>
            <a:xfrm>
              <a:off x="928662" y="285728"/>
              <a:ext cx="6858048" cy="1588"/>
            </a:xfrm>
            <a:prstGeom prst="line">
              <a:avLst/>
            </a:prstGeom>
            <a:ln w="38100" cap="rnd" cmpd="dbl">
              <a:solidFill>
                <a:srgbClr val="0000CC"/>
              </a:solidFill>
            </a:ln>
            <a:effectLst>
              <a:innerShdw blurRad="63500" dist="50800" dir="2700000">
                <a:srgbClr val="0000CC">
                  <a:alpha val="50000"/>
                </a:srgbClr>
              </a:innerShdw>
            </a:effectLst>
            <a:scene3d>
              <a:camera prst="orthographicFront"/>
              <a:lightRig rig="threePt" dir="t"/>
            </a:scene3d>
            <a:sp3d>
              <a:bevelT/>
            </a:sp3d>
          </p:spPr>
          <p:style>
            <a:lnRef idx="1">
              <a:schemeClr val="accent1"/>
            </a:lnRef>
            <a:fillRef idx="0">
              <a:schemeClr val="accent1"/>
            </a:fillRef>
            <a:effectRef idx="0">
              <a:schemeClr val="accent1"/>
            </a:effectRef>
            <a:fontRef idx="minor">
              <a:schemeClr val="tx1"/>
            </a:fontRef>
          </p:style>
        </p:cxnSp>
        <p:cxnSp>
          <p:nvCxnSpPr>
            <p:cNvPr id="44" name="Łącznik prosty 43"/>
            <p:cNvCxnSpPr/>
            <p:nvPr/>
          </p:nvCxnSpPr>
          <p:spPr>
            <a:xfrm>
              <a:off x="928662" y="1073134"/>
              <a:ext cx="6858048" cy="1588"/>
            </a:xfrm>
            <a:prstGeom prst="line">
              <a:avLst/>
            </a:prstGeom>
            <a:ln w="38100" cap="rnd" cmpd="dbl">
              <a:solidFill>
                <a:srgbClr val="0000CC"/>
              </a:solidFill>
            </a:ln>
            <a:effectLst>
              <a:innerShdw blurRad="63500" dist="50800" dir="2700000">
                <a:srgbClr val="0000CC">
                  <a:alpha val="50000"/>
                </a:srgbClr>
              </a:innerShdw>
            </a:effectLst>
            <a:scene3d>
              <a:camera prst="orthographicFront"/>
              <a:lightRig rig="threePt" dir="t"/>
            </a:scene3d>
            <a:sp3d>
              <a:bevelT/>
            </a:sp3d>
          </p:spPr>
          <p:style>
            <a:lnRef idx="1">
              <a:schemeClr val="accent1"/>
            </a:lnRef>
            <a:fillRef idx="0">
              <a:schemeClr val="accent1"/>
            </a:fillRef>
            <a:effectRef idx="0">
              <a:schemeClr val="accent1"/>
            </a:effectRef>
            <a:fontRef idx="minor">
              <a:schemeClr val="tx1"/>
            </a:fontRef>
          </p:style>
        </p:cxnSp>
      </p:grpSp>
      <p:pic>
        <p:nvPicPr>
          <p:cNvPr id="12" name="Obraz 11" descr="logo_WFiS.bmp"/>
          <p:cNvPicPr>
            <a:picLocks/>
          </p:cNvPicPr>
          <p:nvPr/>
        </p:nvPicPr>
        <p:blipFill>
          <a:blip r:embed="rId2" cstate="print"/>
          <a:stretch>
            <a:fillRect/>
          </a:stretch>
        </p:blipFill>
        <p:spPr>
          <a:xfrm>
            <a:off x="107624" y="116752"/>
            <a:ext cx="1080000" cy="1080000"/>
          </a:xfrm>
          <a:prstGeom prst="rect">
            <a:avLst/>
          </a:prstGeom>
        </p:spPr>
      </p:pic>
      <p:pic>
        <p:nvPicPr>
          <p:cNvPr id="13" name="Picture 6" descr="F:\zs\UL\logo_ul.jpg"/>
          <p:cNvPicPr>
            <a:picLocks noChangeArrowheads="1"/>
          </p:cNvPicPr>
          <p:nvPr/>
        </p:nvPicPr>
        <p:blipFill>
          <a:blip r:embed="rId3" cstate="print"/>
          <a:srcRect/>
          <a:stretch>
            <a:fillRect/>
          </a:stretch>
        </p:blipFill>
        <p:spPr bwMode="auto">
          <a:xfrm>
            <a:off x="7956376" y="116752"/>
            <a:ext cx="1080000" cy="1080000"/>
          </a:xfrm>
          <a:prstGeom prst="rect">
            <a:avLst/>
          </a:prstGeom>
          <a:noFill/>
          <a:ln w="9525">
            <a:noFill/>
            <a:miter lim="800000"/>
            <a:headEnd/>
            <a:tailEnd/>
          </a:ln>
        </p:spPr>
      </p:pic>
      <p:pic>
        <p:nvPicPr>
          <p:cNvPr id="3" name="Obraz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95536" y="1700808"/>
            <a:ext cx="3851913" cy="2021885"/>
          </a:xfrm>
          <a:prstGeom prst="rect">
            <a:avLst/>
          </a:prstGeom>
        </p:spPr>
      </p:pic>
      <p:pic>
        <p:nvPicPr>
          <p:cNvPr id="4" name="Obraz 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644008" y="1700808"/>
            <a:ext cx="3866021" cy="2021885"/>
          </a:xfrm>
          <a:prstGeom prst="rect">
            <a:avLst/>
          </a:prstGeom>
        </p:spPr>
      </p:pic>
      <p:pic>
        <p:nvPicPr>
          <p:cNvPr id="5" name="Obraz 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95536" y="4005064"/>
            <a:ext cx="3851913" cy="2021252"/>
          </a:xfrm>
          <a:prstGeom prst="rect">
            <a:avLst/>
          </a:prstGeom>
        </p:spPr>
      </p:pic>
      <p:pic>
        <p:nvPicPr>
          <p:cNvPr id="6" name="Obraz 5"/>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4644008" y="4005064"/>
            <a:ext cx="3888432" cy="2040416"/>
          </a:xfrm>
          <a:prstGeom prst="rect">
            <a:avLst/>
          </a:prstGeom>
        </p:spPr>
      </p:pic>
      <p:sp>
        <p:nvSpPr>
          <p:cNvPr id="7" name="Symbol zastępczy daty 6"/>
          <p:cNvSpPr>
            <a:spLocks noGrp="1"/>
          </p:cNvSpPr>
          <p:nvPr>
            <p:ph type="dt" sz="half" idx="10"/>
          </p:nvPr>
        </p:nvSpPr>
        <p:spPr/>
        <p:txBody>
          <a:bodyPr/>
          <a:lstStyle/>
          <a:p>
            <a:pPr>
              <a:defRPr/>
            </a:pPr>
            <a:r>
              <a:rPr lang="pl-PL" smtClean="0"/>
              <a:t>Zbigniew Szadkowski</a:t>
            </a:r>
            <a:endParaRPr lang="en-US"/>
          </a:p>
        </p:txBody>
      </p:sp>
      <p:sp>
        <p:nvSpPr>
          <p:cNvPr id="8" name="Symbol zastępczy numeru slajdu 7"/>
          <p:cNvSpPr>
            <a:spLocks noGrp="1"/>
          </p:cNvSpPr>
          <p:nvPr>
            <p:ph type="sldNum" sz="quarter" idx="12"/>
          </p:nvPr>
        </p:nvSpPr>
        <p:spPr/>
        <p:txBody>
          <a:bodyPr/>
          <a:lstStyle/>
          <a:p>
            <a:pPr>
              <a:defRPr/>
            </a:pPr>
            <a:fld id="{6C430213-0F5A-4DAF-AA9E-01C7F0DA5DF2}" type="slidenum">
              <a:rPr lang="en-US" smtClean="0"/>
              <a:pPr>
                <a:defRPr/>
              </a:pPr>
              <a:t>28</a:t>
            </a:fld>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ox(in)">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12"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strips(downLeft)">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checkerboard(across)">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blinds(horizontal)">
                                      <p:cBhvr>
                                        <p:cTn id="2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ytuł 10"/>
          <p:cNvSpPr>
            <a:spLocks noGrp="1"/>
          </p:cNvSpPr>
          <p:nvPr>
            <p:ph type="title"/>
          </p:nvPr>
        </p:nvSpPr>
        <p:spPr>
          <a:xfrm>
            <a:off x="1331640" y="260648"/>
            <a:ext cx="6480720" cy="796925"/>
          </a:xfrm>
        </p:spPr>
        <p:txBody>
          <a:bodyPr/>
          <a:lstStyle/>
          <a:p>
            <a:r>
              <a:rPr lang="en-US" sz="3600" b="1" i="1" dirty="0" smtClean="0">
                <a:latin typeface="Times New Roman" panose="02020603050405020304" pitchFamily="18" charset="0"/>
                <a:cs typeface="Times New Roman" panose="02020603050405020304" pitchFamily="18" charset="0"/>
              </a:rPr>
              <a:t>Burst pulses</a:t>
            </a:r>
          </a:p>
        </p:txBody>
      </p:sp>
      <p:sp>
        <p:nvSpPr>
          <p:cNvPr id="19461" name="Symbol zastępczy stopki 29"/>
          <p:cNvSpPr>
            <a:spLocks noGrp="1"/>
          </p:cNvSpPr>
          <p:nvPr>
            <p:ph type="ftr" sz="quarter" idx="11"/>
          </p:nvPr>
        </p:nvSpPr>
        <p:spPr bwMode="auto">
          <a:xfrm>
            <a:off x="2643188" y="6356350"/>
            <a:ext cx="4089052" cy="365125"/>
          </a:xfrm>
          <a:noFill/>
          <a:ln>
            <a:miter lim="800000"/>
            <a:headEnd/>
            <a:tailEnd/>
          </a:ln>
        </p:spPr>
        <p:txBody>
          <a:bodyPr/>
          <a:lstStyle/>
          <a:p>
            <a:r>
              <a:rPr lang="en-US" smtClean="0"/>
              <a:t>IEEE Real Time Conference, Padova, June 2016</a:t>
            </a:r>
            <a:endParaRPr lang="en-US" dirty="0"/>
          </a:p>
        </p:txBody>
      </p:sp>
      <p:grpSp>
        <p:nvGrpSpPr>
          <p:cNvPr id="2" name="Grupa 39"/>
          <p:cNvGrpSpPr>
            <a:grpSpLocks/>
          </p:cNvGrpSpPr>
          <p:nvPr/>
        </p:nvGrpSpPr>
        <p:grpSpPr bwMode="auto">
          <a:xfrm>
            <a:off x="1331640" y="285753"/>
            <a:ext cx="6480720" cy="789004"/>
            <a:chOff x="928662" y="285728"/>
            <a:chExt cx="6858048" cy="788994"/>
          </a:xfrm>
        </p:grpSpPr>
        <p:cxnSp>
          <p:nvCxnSpPr>
            <p:cNvPr id="43" name="Łącznik prosty 42"/>
            <p:cNvCxnSpPr/>
            <p:nvPr/>
          </p:nvCxnSpPr>
          <p:spPr>
            <a:xfrm>
              <a:off x="928662" y="285728"/>
              <a:ext cx="6858048" cy="1588"/>
            </a:xfrm>
            <a:prstGeom prst="line">
              <a:avLst/>
            </a:prstGeom>
            <a:ln w="38100" cap="rnd" cmpd="dbl">
              <a:solidFill>
                <a:srgbClr val="0000CC"/>
              </a:solidFill>
            </a:ln>
            <a:effectLst>
              <a:innerShdw blurRad="63500" dist="50800" dir="2700000">
                <a:srgbClr val="0000CC">
                  <a:alpha val="50000"/>
                </a:srgbClr>
              </a:innerShdw>
            </a:effectLst>
            <a:scene3d>
              <a:camera prst="orthographicFront"/>
              <a:lightRig rig="threePt" dir="t"/>
            </a:scene3d>
            <a:sp3d>
              <a:bevelT/>
            </a:sp3d>
          </p:spPr>
          <p:style>
            <a:lnRef idx="1">
              <a:schemeClr val="accent1"/>
            </a:lnRef>
            <a:fillRef idx="0">
              <a:schemeClr val="accent1"/>
            </a:fillRef>
            <a:effectRef idx="0">
              <a:schemeClr val="accent1"/>
            </a:effectRef>
            <a:fontRef idx="minor">
              <a:schemeClr val="tx1"/>
            </a:fontRef>
          </p:style>
        </p:cxnSp>
        <p:cxnSp>
          <p:nvCxnSpPr>
            <p:cNvPr id="44" name="Łącznik prosty 43"/>
            <p:cNvCxnSpPr/>
            <p:nvPr/>
          </p:nvCxnSpPr>
          <p:spPr>
            <a:xfrm>
              <a:off x="928662" y="1073134"/>
              <a:ext cx="6858048" cy="1588"/>
            </a:xfrm>
            <a:prstGeom prst="line">
              <a:avLst/>
            </a:prstGeom>
            <a:ln w="38100" cap="rnd" cmpd="dbl">
              <a:solidFill>
                <a:srgbClr val="0000CC"/>
              </a:solidFill>
            </a:ln>
            <a:effectLst>
              <a:innerShdw blurRad="63500" dist="50800" dir="2700000">
                <a:srgbClr val="0000CC">
                  <a:alpha val="50000"/>
                </a:srgbClr>
              </a:innerShdw>
            </a:effectLst>
            <a:scene3d>
              <a:camera prst="orthographicFront"/>
              <a:lightRig rig="threePt" dir="t"/>
            </a:scene3d>
            <a:sp3d>
              <a:bevelT/>
            </a:sp3d>
          </p:spPr>
          <p:style>
            <a:lnRef idx="1">
              <a:schemeClr val="accent1"/>
            </a:lnRef>
            <a:fillRef idx="0">
              <a:schemeClr val="accent1"/>
            </a:fillRef>
            <a:effectRef idx="0">
              <a:schemeClr val="accent1"/>
            </a:effectRef>
            <a:fontRef idx="minor">
              <a:schemeClr val="tx1"/>
            </a:fontRef>
          </p:style>
        </p:cxnSp>
      </p:grpSp>
      <p:pic>
        <p:nvPicPr>
          <p:cNvPr id="12" name="Obraz 11" descr="logo_WFiS.bmp"/>
          <p:cNvPicPr>
            <a:picLocks/>
          </p:cNvPicPr>
          <p:nvPr/>
        </p:nvPicPr>
        <p:blipFill>
          <a:blip r:embed="rId2" cstate="print"/>
          <a:stretch>
            <a:fillRect/>
          </a:stretch>
        </p:blipFill>
        <p:spPr>
          <a:xfrm>
            <a:off x="107624" y="116752"/>
            <a:ext cx="1080000" cy="1080000"/>
          </a:xfrm>
          <a:prstGeom prst="rect">
            <a:avLst/>
          </a:prstGeom>
        </p:spPr>
      </p:pic>
      <p:pic>
        <p:nvPicPr>
          <p:cNvPr id="13" name="Picture 6" descr="F:\zs\UL\logo_ul.jpg"/>
          <p:cNvPicPr>
            <a:picLocks noChangeArrowheads="1"/>
          </p:cNvPicPr>
          <p:nvPr/>
        </p:nvPicPr>
        <p:blipFill>
          <a:blip r:embed="rId3" cstate="print"/>
          <a:srcRect/>
          <a:stretch>
            <a:fillRect/>
          </a:stretch>
        </p:blipFill>
        <p:spPr bwMode="auto">
          <a:xfrm>
            <a:off x="7956376" y="116752"/>
            <a:ext cx="1080000" cy="1080000"/>
          </a:xfrm>
          <a:prstGeom prst="rect">
            <a:avLst/>
          </a:prstGeom>
          <a:noFill/>
          <a:ln w="9525">
            <a:noFill/>
            <a:miter lim="800000"/>
            <a:headEnd/>
            <a:tailEnd/>
          </a:ln>
        </p:spPr>
      </p:pic>
      <p:pic>
        <p:nvPicPr>
          <p:cNvPr id="3" name="Obraz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9404" y="1196752"/>
            <a:ext cx="4482596" cy="2480601"/>
          </a:xfrm>
          <a:prstGeom prst="rect">
            <a:avLst/>
          </a:prstGeom>
        </p:spPr>
      </p:pic>
      <p:pic>
        <p:nvPicPr>
          <p:cNvPr id="4" name="Obraz 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572000" y="1202862"/>
            <a:ext cx="4482596" cy="2474491"/>
          </a:xfrm>
          <a:prstGeom prst="rect">
            <a:avLst/>
          </a:prstGeom>
        </p:spPr>
      </p:pic>
      <p:pic>
        <p:nvPicPr>
          <p:cNvPr id="5" name="Obraz 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89404" y="3677353"/>
            <a:ext cx="4482596" cy="2480601"/>
          </a:xfrm>
          <a:prstGeom prst="rect">
            <a:avLst/>
          </a:prstGeom>
        </p:spPr>
      </p:pic>
      <p:pic>
        <p:nvPicPr>
          <p:cNvPr id="6" name="Obraz 5"/>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4554604" y="3677353"/>
            <a:ext cx="4499992" cy="2492427"/>
          </a:xfrm>
          <a:prstGeom prst="rect">
            <a:avLst/>
          </a:prstGeom>
        </p:spPr>
      </p:pic>
      <p:sp>
        <p:nvSpPr>
          <p:cNvPr id="7" name="Symbol zastępczy daty 6"/>
          <p:cNvSpPr>
            <a:spLocks noGrp="1"/>
          </p:cNvSpPr>
          <p:nvPr>
            <p:ph type="dt" sz="half" idx="10"/>
          </p:nvPr>
        </p:nvSpPr>
        <p:spPr/>
        <p:txBody>
          <a:bodyPr/>
          <a:lstStyle/>
          <a:p>
            <a:pPr>
              <a:defRPr/>
            </a:pPr>
            <a:r>
              <a:rPr lang="pl-PL" smtClean="0"/>
              <a:t>Zbigniew Szadkowski</a:t>
            </a:r>
            <a:endParaRPr lang="en-US"/>
          </a:p>
        </p:txBody>
      </p:sp>
      <p:sp>
        <p:nvSpPr>
          <p:cNvPr id="8" name="Symbol zastępczy numeru slajdu 7"/>
          <p:cNvSpPr>
            <a:spLocks noGrp="1"/>
          </p:cNvSpPr>
          <p:nvPr>
            <p:ph type="sldNum" sz="quarter" idx="12"/>
          </p:nvPr>
        </p:nvSpPr>
        <p:spPr/>
        <p:txBody>
          <a:bodyPr/>
          <a:lstStyle/>
          <a:p>
            <a:pPr>
              <a:defRPr/>
            </a:pPr>
            <a:fld id="{6C430213-0F5A-4DAF-AA9E-01C7F0DA5DF2}" type="slidenum">
              <a:rPr lang="en-US" smtClean="0"/>
              <a:pPr>
                <a:defRPr/>
              </a:pPr>
              <a:t>29</a:t>
            </a:fld>
            <a:endParaRPr lang="en-US" dirty="0"/>
          </a:p>
        </p:txBody>
      </p:sp>
    </p:spTree>
    <p:extLst>
      <p:ext uri="{BB962C8B-B14F-4D97-AF65-F5344CB8AC3E}">
        <p14:creationId xmlns:p14="http://schemas.microsoft.com/office/powerpoint/2010/main" val="201309408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8" name="Symbol zastępczy stopki 3"/>
          <p:cNvSpPr>
            <a:spLocks noGrp="1"/>
          </p:cNvSpPr>
          <p:nvPr>
            <p:ph type="ftr" sz="quarter" idx="11"/>
          </p:nvPr>
        </p:nvSpPr>
        <p:spPr bwMode="auto">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defRPr/>
            </a:pPr>
            <a:r>
              <a:rPr lang="en-US" smtClean="0"/>
              <a:t>IEEE Real Time Conference, Padova, June 2016</a:t>
            </a:r>
          </a:p>
        </p:txBody>
      </p:sp>
      <p:sp>
        <p:nvSpPr>
          <p:cNvPr id="1030" name="Rectangle 2"/>
          <p:cNvSpPr>
            <a:spLocks noGrp="1" noChangeArrowheads="1"/>
          </p:cNvSpPr>
          <p:nvPr>
            <p:ph type="title"/>
          </p:nvPr>
        </p:nvSpPr>
        <p:spPr>
          <a:xfrm>
            <a:off x="1259632" y="228600"/>
            <a:ext cx="6552728" cy="824136"/>
          </a:xfrm>
        </p:spPr>
        <p:txBody>
          <a:bodyPr/>
          <a:lstStyle/>
          <a:p>
            <a:pPr marL="484632" indent="0" algn="ctr" eaLnBrk="1" fontAlgn="auto" hangingPunct="1">
              <a:spcAft>
                <a:spcPts val="0"/>
              </a:spcAft>
              <a:defRPr/>
            </a:pPr>
            <a:r>
              <a:rPr lang="pl-PL" sz="3200" b="1" i="1" dirty="0" smtClean="0">
                <a:latin typeface="Times New Roman" pitchFamily="18" charset="0"/>
                <a:cs typeface="Times New Roman" pitchFamily="18" charset="0"/>
              </a:rPr>
              <a:t>GZK </a:t>
            </a:r>
            <a:r>
              <a:rPr lang="pl-PL" sz="3200" b="1" i="1" dirty="0" err="1" smtClean="0">
                <a:latin typeface="Times New Roman" pitchFamily="18" charset="0"/>
                <a:cs typeface="Times New Roman" pitchFamily="18" charset="0"/>
              </a:rPr>
              <a:t>cut-off</a:t>
            </a:r>
            <a:endParaRPr lang="en-US" sz="3200" b="1" i="1" dirty="0" smtClean="0">
              <a:latin typeface="Times New Roman" pitchFamily="18" charset="0"/>
              <a:cs typeface="Times New Roman" pitchFamily="18" charset="0"/>
            </a:endParaRPr>
          </a:p>
        </p:txBody>
      </p:sp>
      <p:pic>
        <p:nvPicPr>
          <p:cNvPr id="1031" name="Picture 4" descr="Fig_003 - GZK"/>
          <p:cNvPicPr>
            <a:picLocks noChangeAspect="1" noChangeArrowheads="1"/>
          </p:cNvPicPr>
          <p:nvPr/>
        </p:nvPicPr>
        <p:blipFill>
          <a:blip r:embed="rId3" cstate="print"/>
          <a:srcRect/>
          <a:stretch>
            <a:fillRect/>
          </a:stretch>
        </p:blipFill>
        <p:spPr bwMode="auto">
          <a:xfrm>
            <a:off x="4495800" y="2286000"/>
            <a:ext cx="4191000" cy="4008438"/>
          </a:xfrm>
          <a:prstGeom prst="rect">
            <a:avLst/>
          </a:prstGeom>
          <a:noFill/>
          <a:ln w="9525">
            <a:noFill/>
            <a:miter lim="800000"/>
            <a:headEnd/>
            <a:tailEnd/>
          </a:ln>
        </p:spPr>
      </p:pic>
      <p:grpSp>
        <p:nvGrpSpPr>
          <p:cNvPr id="2" name="Group 6"/>
          <p:cNvGrpSpPr>
            <a:grpSpLocks/>
          </p:cNvGrpSpPr>
          <p:nvPr/>
        </p:nvGrpSpPr>
        <p:grpSpPr bwMode="auto">
          <a:xfrm>
            <a:off x="762000" y="2590800"/>
            <a:ext cx="3317875" cy="3273425"/>
            <a:chOff x="68" y="1327"/>
            <a:chExt cx="2596" cy="2557"/>
          </a:xfrm>
        </p:grpSpPr>
        <p:pic>
          <p:nvPicPr>
            <p:cNvPr id="1034" name="Picture 7" descr="cross_pionp"/>
            <p:cNvPicPr>
              <a:picLocks noChangeAspect="1" noChangeArrowheads="1"/>
            </p:cNvPicPr>
            <p:nvPr/>
          </p:nvPicPr>
          <p:blipFill>
            <a:blip r:embed="rId4" cstate="print"/>
            <a:srcRect/>
            <a:stretch>
              <a:fillRect/>
            </a:stretch>
          </p:blipFill>
          <p:spPr bwMode="auto">
            <a:xfrm>
              <a:off x="68" y="1327"/>
              <a:ext cx="2596" cy="2557"/>
            </a:xfrm>
            <a:prstGeom prst="rect">
              <a:avLst/>
            </a:prstGeom>
            <a:noFill/>
            <a:ln w="9525">
              <a:noFill/>
              <a:miter lim="800000"/>
              <a:headEnd/>
              <a:tailEnd/>
            </a:ln>
          </p:spPr>
        </p:pic>
        <p:sp>
          <p:nvSpPr>
            <p:cNvPr id="1035" name="Line 8"/>
            <p:cNvSpPr>
              <a:spLocks noChangeShapeType="1"/>
            </p:cNvSpPr>
            <p:nvPr/>
          </p:nvSpPr>
          <p:spPr bwMode="auto">
            <a:xfrm flipH="1">
              <a:off x="657" y="1933"/>
              <a:ext cx="453" cy="136"/>
            </a:xfrm>
            <a:prstGeom prst="line">
              <a:avLst/>
            </a:prstGeom>
            <a:noFill/>
            <a:ln w="9525">
              <a:solidFill>
                <a:schemeClr val="tx1"/>
              </a:solidFill>
              <a:round/>
              <a:headEnd/>
              <a:tailEnd type="triangle" w="lg" len="lg"/>
            </a:ln>
          </p:spPr>
          <p:txBody>
            <a:bodyPr/>
            <a:lstStyle/>
            <a:p>
              <a:endParaRPr lang="pl-PL"/>
            </a:p>
          </p:txBody>
        </p:sp>
        <p:sp>
          <p:nvSpPr>
            <p:cNvPr id="1036" name="Text Box 9"/>
            <p:cNvSpPr txBox="1">
              <a:spLocks noChangeArrowheads="1"/>
            </p:cNvSpPr>
            <p:nvPr/>
          </p:nvSpPr>
          <p:spPr bwMode="auto">
            <a:xfrm>
              <a:off x="1144" y="1798"/>
              <a:ext cx="1161" cy="287"/>
            </a:xfrm>
            <a:prstGeom prst="rect">
              <a:avLst/>
            </a:prstGeom>
            <a:noFill/>
            <a:ln w="9525">
              <a:noFill/>
              <a:miter lim="800000"/>
              <a:headEnd/>
              <a:tailEnd/>
            </a:ln>
          </p:spPr>
          <p:txBody>
            <a:bodyPr wrap="none">
              <a:spAutoFit/>
            </a:bodyPr>
            <a:lstStyle/>
            <a:p>
              <a:r>
                <a:rPr lang="pl-PL" noProof="1">
                  <a:solidFill>
                    <a:srgbClr val="003399"/>
                  </a:solidFill>
                  <a:latin typeface="Comic Sans MS" pitchFamily="66" charset="0"/>
                  <a:sym typeface="Symbol" pitchFamily="18" charset="2"/>
                </a:rPr>
                <a:t></a:t>
              </a:r>
              <a:r>
                <a:rPr lang="fr-FR">
                  <a:solidFill>
                    <a:srgbClr val="003399"/>
                  </a:solidFill>
                  <a:latin typeface="Comic Sans MS" pitchFamily="66" charset="0"/>
                  <a:sym typeface="Symbol" pitchFamily="18" charset="2"/>
                </a:rPr>
                <a:t>-resonance</a:t>
              </a:r>
              <a:endParaRPr lang="fr-FR" noProof="1">
                <a:solidFill>
                  <a:srgbClr val="003399"/>
                </a:solidFill>
                <a:latin typeface="Comic Sans MS" pitchFamily="66" charset="0"/>
                <a:sym typeface="Symbol" pitchFamily="18" charset="2"/>
              </a:endParaRPr>
            </a:p>
          </p:txBody>
        </p:sp>
        <p:sp>
          <p:nvSpPr>
            <p:cNvPr id="1037" name="Text Box 10"/>
            <p:cNvSpPr txBox="1">
              <a:spLocks noChangeArrowheads="1"/>
            </p:cNvSpPr>
            <p:nvPr/>
          </p:nvSpPr>
          <p:spPr bwMode="auto">
            <a:xfrm>
              <a:off x="1111" y="2663"/>
              <a:ext cx="1055" cy="286"/>
            </a:xfrm>
            <a:prstGeom prst="rect">
              <a:avLst/>
            </a:prstGeom>
            <a:noFill/>
            <a:ln w="9525">
              <a:noFill/>
              <a:miter lim="800000"/>
              <a:headEnd/>
              <a:tailEnd/>
            </a:ln>
          </p:spPr>
          <p:txBody>
            <a:bodyPr wrap="none">
              <a:spAutoFit/>
            </a:bodyPr>
            <a:lstStyle/>
            <a:p>
              <a:r>
                <a:rPr lang="fr-FR">
                  <a:solidFill>
                    <a:srgbClr val="003399"/>
                  </a:solidFill>
                  <a:latin typeface="Comic Sans MS" pitchFamily="66" charset="0"/>
                </a:rPr>
                <a:t>multi-pions</a:t>
              </a:r>
              <a:endParaRPr lang="fr-FR" noProof="1">
                <a:solidFill>
                  <a:srgbClr val="003399"/>
                </a:solidFill>
                <a:latin typeface="Comic Sans MS" pitchFamily="66" charset="0"/>
              </a:endParaRPr>
            </a:p>
          </p:txBody>
        </p:sp>
        <p:sp>
          <p:nvSpPr>
            <p:cNvPr id="1038" name="Line 11"/>
            <p:cNvSpPr>
              <a:spLocks noChangeShapeType="1"/>
            </p:cNvSpPr>
            <p:nvPr/>
          </p:nvSpPr>
          <p:spPr bwMode="auto">
            <a:xfrm>
              <a:off x="1927" y="2886"/>
              <a:ext cx="182" cy="273"/>
            </a:xfrm>
            <a:prstGeom prst="line">
              <a:avLst/>
            </a:prstGeom>
            <a:noFill/>
            <a:ln w="9525">
              <a:solidFill>
                <a:schemeClr val="tx1"/>
              </a:solidFill>
              <a:round/>
              <a:headEnd/>
              <a:tailEnd type="triangle" w="lg" len="lg"/>
            </a:ln>
          </p:spPr>
          <p:txBody>
            <a:bodyPr/>
            <a:lstStyle/>
            <a:p>
              <a:endParaRPr lang="pl-PL"/>
            </a:p>
          </p:txBody>
        </p:sp>
      </p:grpSp>
      <p:sp>
        <p:nvSpPr>
          <p:cNvPr id="1033" name="Text Box 13"/>
          <p:cNvSpPr txBox="1">
            <a:spLocks noChangeArrowheads="1"/>
          </p:cNvSpPr>
          <p:nvPr/>
        </p:nvSpPr>
        <p:spPr bwMode="auto">
          <a:xfrm>
            <a:off x="6324600" y="2438400"/>
            <a:ext cx="2209800" cy="274638"/>
          </a:xfrm>
          <a:prstGeom prst="rect">
            <a:avLst/>
          </a:prstGeom>
          <a:solidFill>
            <a:srgbClr val="FFFFFF"/>
          </a:solidFill>
          <a:ln w="12700">
            <a:noFill/>
            <a:miter lim="800000"/>
            <a:headEnd type="none" w="sm" len="sm"/>
            <a:tailEnd type="none" w="sm" len="sm"/>
          </a:ln>
        </p:spPr>
        <p:txBody>
          <a:bodyPr lIns="0" rIns="0">
            <a:spAutoFit/>
          </a:bodyPr>
          <a:lstStyle/>
          <a:p>
            <a:pPr algn="ctr">
              <a:spcBef>
                <a:spcPct val="50000"/>
              </a:spcBef>
            </a:pPr>
            <a:r>
              <a:rPr lang="en-US" sz="1200">
                <a:solidFill>
                  <a:schemeClr val="bg1"/>
                </a:solidFill>
                <a:latin typeface="Century Gothic" pitchFamily="34" charset="0"/>
                <a:cs typeface="Times New Roman" pitchFamily="18" charset="0"/>
              </a:rPr>
              <a:t>J. Cronin, Nucl. Phys</a:t>
            </a:r>
            <a:r>
              <a:rPr lang="en-US" sz="1200" b="1">
                <a:solidFill>
                  <a:schemeClr val="bg1"/>
                </a:solidFill>
                <a:latin typeface="Century Gothic" pitchFamily="34" charset="0"/>
                <a:cs typeface="Times New Roman" pitchFamily="18" charset="0"/>
              </a:rPr>
              <a:t>. 28B</a:t>
            </a:r>
            <a:r>
              <a:rPr lang="en-US" sz="1200">
                <a:solidFill>
                  <a:schemeClr val="bg1"/>
                </a:solidFill>
                <a:latin typeface="Century Gothic" pitchFamily="34" charset="0"/>
                <a:cs typeface="Times New Roman" pitchFamily="18" charset="0"/>
              </a:rPr>
              <a:t> (1992)</a:t>
            </a:r>
            <a:endParaRPr lang="en-US" sz="1200">
              <a:solidFill>
                <a:schemeClr val="bg1"/>
              </a:solidFill>
              <a:latin typeface="Century Gothic" pitchFamily="34" charset="0"/>
            </a:endParaRPr>
          </a:p>
        </p:txBody>
      </p:sp>
      <p:graphicFrame>
        <p:nvGraphicFramePr>
          <p:cNvPr id="4" name="Object 3"/>
          <p:cNvGraphicFramePr>
            <a:graphicFrameLocks noChangeAspect="1"/>
          </p:cNvGraphicFramePr>
          <p:nvPr/>
        </p:nvGraphicFramePr>
        <p:xfrm>
          <a:off x="2339752" y="1268760"/>
          <a:ext cx="4343400" cy="827088"/>
        </p:xfrm>
        <a:graphic>
          <a:graphicData uri="http://schemas.openxmlformats.org/presentationml/2006/ole">
            <mc:AlternateContent xmlns:mc="http://schemas.openxmlformats.org/markup-compatibility/2006">
              <mc:Choice xmlns:v="urn:schemas-microsoft-com:vml" Requires="v">
                <p:oleObj spid="_x0000_s4099" name="Equation" r:id="rId5" imgW="2666880" imgH="507960" progId="Equation.3">
                  <p:embed/>
                </p:oleObj>
              </mc:Choice>
              <mc:Fallback>
                <p:oleObj name="Equation" r:id="rId5" imgW="2666880" imgH="50796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339752" y="1268760"/>
                        <a:ext cx="4343400" cy="827088"/>
                      </a:xfrm>
                      <a:prstGeom prst="rect">
                        <a:avLst/>
                      </a:prstGeom>
                      <a:noFill/>
                      <a:extLst>
                        <a:ext uri="{909E8E84-426E-40DD-AFC4-6F175D3DCCD1}">
                          <a14:hiddenFill xmlns:a14="http://schemas.microsoft.com/office/drawing/2010/main">
                            <a:solidFill>
                              <a:schemeClr val="tx1"/>
                            </a:solidFill>
                          </a14:hiddenFill>
                        </a:ext>
                      </a:extLst>
                    </p:spPr>
                  </p:pic>
                </p:oleObj>
              </mc:Fallback>
            </mc:AlternateContent>
          </a:graphicData>
        </a:graphic>
      </p:graphicFrame>
      <p:sp>
        <p:nvSpPr>
          <p:cNvPr id="17" name="Rectangle 2"/>
          <p:cNvSpPr txBox="1">
            <a:spLocks noChangeArrowheads="1"/>
          </p:cNvSpPr>
          <p:nvPr/>
        </p:nvSpPr>
        <p:spPr bwMode="auto">
          <a:xfrm>
            <a:off x="2267744" y="332656"/>
            <a:ext cx="4724400" cy="609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normAutofit fontScale="97500" lnSpcReduction="10000"/>
          </a:bodyPr>
          <a:lstStyle/>
          <a:p>
            <a:pPr marL="484632" marR="0" lvl="0" indent="0" algn="ctr" defTabSz="914400" rtl="0" eaLnBrk="1" fontAlgn="auto" latinLnBrk="0" hangingPunct="1">
              <a:lnSpc>
                <a:spcPct val="100000"/>
              </a:lnSpc>
              <a:spcBef>
                <a:spcPct val="0"/>
              </a:spcBef>
              <a:spcAft>
                <a:spcPts val="0"/>
              </a:spcAft>
              <a:buClrTx/>
              <a:buSzTx/>
              <a:buFontTx/>
              <a:buNone/>
              <a:tabLst/>
              <a:defRPr/>
            </a:pPr>
            <a:endParaRPr kumimoji="0" lang="en-US" sz="3600" b="1" i="1"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endParaRPr>
          </a:p>
        </p:txBody>
      </p:sp>
      <p:sp>
        <p:nvSpPr>
          <p:cNvPr id="18" name="Tytuł 10"/>
          <p:cNvSpPr txBox="1">
            <a:spLocks/>
          </p:cNvSpPr>
          <p:nvPr/>
        </p:nvSpPr>
        <p:spPr bwMode="auto">
          <a:xfrm>
            <a:off x="457200" y="274638"/>
            <a:ext cx="8229600" cy="778098"/>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US" sz="3600" b="1" i="0" u="none" strike="noStrike" kern="1200" cap="none" spc="0" normalizeH="0" baseline="0" noProof="0" dirty="0" smtClean="0">
              <a:ln>
                <a:noFill/>
              </a:ln>
              <a:solidFill>
                <a:schemeClr val="tx1"/>
              </a:solidFill>
              <a:effectLst/>
              <a:uLnTx/>
              <a:uFillTx/>
              <a:latin typeface="+mj-lt"/>
              <a:ea typeface="+mj-ea"/>
              <a:cs typeface="+mj-cs"/>
            </a:endParaRPr>
          </a:p>
        </p:txBody>
      </p:sp>
      <p:grpSp>
        <p:nvGrpSpPr>
          <p:cNvPr id="19" name="Grupa 39"/>
          <p:cNvGrpSpPr>
            <a:grpSpLocks/>
          </p:cNvGrpSpPr>
          <p:nvPr/>
        </p:nvGrpSpPr>
        <p:grpSpPr bwMode="auto">
          <a:xfrm>
            <a:off x="1331640" y="285753"/>
            <a:ext cx="6480720" cy="789004"/>
            <a:chOff x="928662" y="285728"/>
            <a:chExt cx="6858048" cy="788994"/>
          </a:xfrm>
        </p:grpSpPr>
        <p:cxnSp>
          <p:nvCxnSpPr>
            <p:cNvPr id="20" name="Łącznik prosty 19"/>
            <p:cNvCxnSpPr/>
            <p:nvPr/>
          </p:nvCxnSpPr>
          <p:spPr>
            <a:xfrm>
              <a:off x="928662" y="285728"/>
              <a:ext cx="6858048" cy="1588"/>
            </a:xfrm>
            <a:prstGeom prst="line">
              <a:avLst/>
            </a:prstGeom>
            <a:ln w="38100" cap="rnd" cmpd="dbl">
              <a:solidFill>
                <a:srgbClr val="0000CC"/>
              </a:solidFill>
            </a:ln>
            <a:effectLst>
              <a:innerShdw blurRad="63500" dist="50800" dir="2700000">
                <a:srgbClr val="0000CC">
                  <a:alpha val="50000"/>
                </a:srgbClr>
              </a:innerShdw>
            </a:effectLst>
            <a:scene3d>
              <a:camera prst="orthographicFront"/>
              <a:lightRig rig="threePt" dir="t"/>
            </a:scene3d>
            <a:sp3d>
              <a:bevelT/>
            </a:sp3d>
          </p:spPr>
          <p:style>
            <a:lnRef idx="1">
              <a:schemeClr val="accent1"/>
            </a:lnRef>
            <a:fillRef idx="0">
              <a:schemeClr val="accent1"/>
            </a:fillRef>
            <a:effectRef idx="0">
              <a:schemeClr val="accent1"/>
            </a:effectRef>
            <a:fontRef idx="minor">
              <a:schemeClr val="tx1"/>
            </a:fontRef>
          </p:style>
        </p:cxnSp>
        <p:cxnSp>
          <p:nvCxnSpPr>
            <p:cNvPr id="21" name="Łącznik prosty 20"/>
            <p:cNvCxnSpPr/>
            <p:nvPr/>
          </p:nvCxnSpPr>
          <p:spPr>
            <a:xfrm>
              <a:off x="928662" y="1073134"/>
              <a:ext cx="6858048" cy="1588"/>
            </a:xfrm>
            <a:prstGeom prst="line">
              <a:avLst/>
            </a:prstGeom>
            <a:ln w="38100" cap="rnd" cmpd="dbl">
              <a:solidFill>
                <a:srgbClr val="0000CC"/>
              </a:solidFill>
            </a:ln>
            <a:effectLst>
              <a:innerShdw blurRad="63500" dist="50800" dir="2700000">
                <a:srgbClr val="0000CC">
                  <a:alpha val="50000"/>
                </a:srgbClr>
              </a:innerShdw>
            </a:effectLst>
            <a:scene3d>
              <a:camera prst="orthographicFront"/>
              <a:lightRig rig="threePt" dir="t"/>
            </a:scene3d>
            <a:sp3d>
              <a:bevelT/>
            </a:sp3d>
          </p:spPr>
          <p:style>
            <a:lnRef idx="1">
              <a:schemeClr val="accent1"/>
            </a:lnRef>
            <a:fillRef idx="0">
              <a:schemeClr val="accent1"/>
            </a:fillRef>
            <a:effectRef idx="0">
              <a:schemeClr val="accent1"/>
            </a:effectRef>
            <a:fontRef idx="minor">
              <a:schemeClr val="tx1"/>
            </a:fontRef>
          </p:style>
        </p:cxnSp>
      </p:grpSp>
      <p:pic>
        <p:nvPicPr>
          <p:cNvPr id="22" name="Picture 6" descr="F:\zs\UL\logo_ul.jpg"/>
          <p:cNvPicPr>
            <a:picLocks noChangeArrowheads="1"/>
          </p:cNvPicPr>
          <p:nvPr/>
        </p:nvPicPr>
        <p:blipFill>
          <a:blip r:embed="rId7" cstate="print"/>
          <a:srcRect/>
          <a:stretch>
            <a:fillRect/>
          </a:stretch>
        </p:blipFill>
        <p:spPr bwMode="auto">
          <a:xfrm>
            <a:off x="107504" y="116632"/>
            <a:ext cx="1080000" cy="1080000"/>
          </a:xfrm>
          <a:prstGeom prst="rect">
            <a:avLst/>
          </a:prstGeom>
          <a:noFill/>
          <a:ln w="9525">
            <a:noFill/>
            <a:miter lim="800000"/>
            <a:headEnd/>
            <a:tailEnd/>
          </a:ln>
        </p:spPr>
      </p:pic>
      <p:pic>
        <p:nvPicPr>
          <p:cNvPr id="23" name="Obraz 22" descr="logo_WFiS.bmp"/>
          <p:cNvPicPr>
            <a:picLocks/>
          </p:cNvPicPr>
          <p:nvPr/>
        </p:nvPicPr>
        <p:blipFill>
          <a:blip r:embed="rId8" cstate="print"/>
          <a:stretch>
            <a:fillRect/>
          </a:stretch>
        </p:blipFill>
        <p:spPr>
          <a:xfrm>
            <a:off x="7956376" y="116632"/>
            <a:ext cx="1080000" cy="1080000"/>
          </a:xfrm>
          <a:prstGeom prst="rect">
            <a:avLst/>
          </a:prstGeom>
        </p:spPr>
      </p:pic>
      <p:sp>
        <p:nvSpPr>
          <p:cNvPr id="3" name="Symbol zastępczy daty 2"/>
          <p:cNvSpPr>
            <a:spLocks noGrp="1"/>
          </p:cNvSpPr>
          <p:nvPr>
            <p:ph type="dt" sz="half" idx="10"/>
          </p:nvPr>
        </p:nvSpPr>
        <p:spPr/>
        <p:txBody>
          <a:bodyPr/>
          <a:lstStyle/>
          <a:p>
            <a:pPr>
              <a:defRPr/>
            </a:pPr>
            <a:r>
              <a:rPr lang="pl-PL" smtClean="0"/>
              <a:t>Zbigniew Szadkowski</a:t>
            </a:r>
            <a:endParaRPr lang="en-US"/>
          </a:p>
        </p:txBody>
      </p:sp>
      <p:sp>
        <p:nvSpPr>
          <p:cNvPr id="5" name="Symbol zastępczy numeru slajdu 4"/>
          <p:cNvSpPr>
            <a:spLocks noGrp="1"/>
          </p:cNvSpPr>
          <p:nvPr>
            <p:ph type="sldNum" sz="quarter" idx="12"/>
          </p:nvPr>
        </p:nvSpPr>
        <p:spPr/>
        <p:txBody>
          <a:bodyPr/>
          <a:lstStyle/>
          <a:p>
            <a:pPr>
              <a:defRPr/>
            </a:pPr>
            <a:fld id="{180483E0-F94A-4E0D-8ECB-CD181C951DB9}" type="slidenum">
              <a:rPr lang="en-US" smtClean="0"/>
              <a:pPr>
                <a:defRPr/>
              </a:pPr>
              <a:t>3</a:t>
            </a:fld>
            <a:endParaRPr lang="en-US" dirty="0"/>
          </a:p>
        </p:txBody>
      </p:sp>
    </p:spTree>
    <p:extLst>
      <p:ext uri="{BB962C8B-B14F-4D97-AF65-F5344CB8AC3E}">
        <p14:creationId xmlns:p14="http://schemas.microsoft.com/office/powerpoint/2010/main" val="2733974512"/>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ytuł 10"/>
          <p:cNvSpPr>
            <a:spLocks noGrp="1"/>
          </p:cNvSpPr>
          <p:nvPr>
            <p:ph type="title"/>
          </p:nvPr>
        </p:nvSpPr>
        <p:spPr>
          <a:xfrm>
            <a:off x="1331640" y="260648"/>
            <a:ext cx="6480720" cy="796925"/>
          </a:xfrm>
        </p:spPr>
        <p:txBody>
          <a:bodyPr/>
          <a:lstStyle/>
          <a:p>
            <a:r>
              <a:rPr lang="en-US" sz="3600" b="1" i="1" dirty="0" smtClean="0">
                <a:latin typeface="Times New Roman" panose="02020603050405020304" pitchFamily="18" charset="0"/>
                <a:cs typeface="Times New Roman" panose="02020603050405020304" pitchFamily="18" charset="0"/>
              </a:rPr>
              <a:t>Real radio pulses</a:t>
            </a:r>
          </a:p>
        </p:txBody>
      </p:sp>
      <p:sp>
        <p:nvSpPr>
          <p:cNvPr id="19461" name="Symbol zastępczy stopki 29"/>
          <p:cNvSpPr>
            <a:spLocks noGrp="1"/>
          </p:cNvSpPr>
          <p:nvPr>
            <p:ph type="ftr" sz="quarter" idx="11"/>
          </p:nvPr>
        </p:nvSpPr>
        <p:spPr bwMode="auto">
          <a:xfrm>
            <a:off x="2643188" y="6356350"/>
            <a:ext cx="4089052" cy="365125"/>
          </a:xfrm>
          <a:noFill/>
          <a:ln>
            <a:miter lim="800000"/>
            <a:headEnd/>
            <a:tailEnd/>
          </a:ln>
        </p:spPr>
        <p:txBody>
          <a:bodyPr/>
          <a:lstStyle/>
          <a:p>
            <a:r>
              <a:rPr lang="en-US" smtClean="0"/>
              <a:t>IEEE Real Time Conference, Padova, June 2016</a:t>
            </a:r>
            <a:endParaRPr lang="en-US" dirty="0"/>
          </a:p>
        </p:txBody>
      </p:sp>
      <p:grpSp>
        <p:nvGrpSpPr>
          <p:cNvPr id="2" name="Grupa 39"/>
          <p:cNvGrpSpPr>
            <a:grpSpLocks/>
          </p:cNvGrpSpPr>
          <p:nvPr/>
        </p:nvGrpSpPr>
        <p:grpSpPr bwMode="auto">
          <a:xfrm>
            <a:off x="1331640" y="285753"/>
            <a:ext cx="6480720" cy="789004"/>
            <a:chOff x="928662" y="285728"/>
            <a:chExt cx="6858048" cy="788994"/>
          </a:xfrm>
        </p:grpSpPr>
        <p:cxnSp>
          <p:nvCxnSpPr>
            <p:cNvPr id="43" name="Łącznik prosty 42"/>
            <p:cNvCxnSpPr/>
            <p:nvPr/>
          </p:nvCxnSpPr>
          <p:spPr>
            <a:xfrm>
              <a:off x="928662" y="285728"/>
              <a:ext cx="6858048" cy="1588"/>
            </a:xfrm>
            <a:prstGeom prst="line">
              <a:avLst/>
            </a:prstGeom>
            <a:ln w="38100" cap="rnd" cmpd="dbl">
              <a:solidFill>
                <a:srgbClr val="0000CC"/>
              </a:solidFill>
            </a:ln>
            <a:effectLst>
              <a:innerShdw blurRad="63500" dist="50800" dir="2700000">
                <a:srgbClr val="0000CC">
                  <a:alpha val="50000"/>
                </a:srgbClr>
              </a:innerShdw>
            </a:effectLst>
            <a:scene3d>
              <a:camera prst="orthographicFront"/>
              <a:lightRig rig="threePt" dir="t"/>
            </a:scene3d>
            <a:sp3d>
              <a:bevelT/>
            </a:sp3d>
          </p:spPr>
          <p:style>
            <a:lnRef idx="1">
              <a:schemeClr val="accent1"/>
            </a:lnRef>
            <a:fillRef idx="0">
              <a:schemeClr val="accent1"/>
            </a:fillRef>
            <a:effectRef idx="0">
              <a:schemeClr val="accent1"/>
            </a:effectRef>
            <a:fontRef idx="minor">
              <a:schemeClr val="tx1"/>
            </a:fontRef>
          </p:style>
        </p:cxnSp>
        <p:cxnSp>
          <p:nvCxnSpPr>
            <p:cNvPr id="44" name="Łącznik prosty 43"/>
            <p:cNvCxnSpPr/>
            <p:nvPr/>
          </p:nvCxnSpPr>
          <p:spPr>
            <a:xfrm>
              <a:off x="928662" y="1073134"/>
              <a:ext cx="6858048" cy="1588"/>
            </a:xfrm>
            <a:prstGeom prst="line">
              <a:avLst/>
            </a:prstGeom>
            <a:ln w="38100" cap="rnd" cmpd="dbl">
              <a:solidFill>
                <a:srgbClr val="0000CC"/>
              </a:solidFill>
            </a:ln>
            <a:effectLst>
              <a:innerShdw blurRad="63500" dist="50800" dir="2700000">
                <a:srgbClr val="0000CC">
                  <a:alpha val="50000"/>
                </a:srgbClr>
              </a:innerShdw>
            </a:effectLst>
            <a:scene3d>
              <a:camera prst="orthographicFront"/>
              <a:lightRig rig="threePt" dir="t"/>
            </a:scene3d>
            <a:sp3d>
              <a:bevelT/>
            </a:sp3d>
          </p:spPr>
          <p:style>
            <a:lnRef idx="1">
              <a:schemeClr val="accent1"/>
            </a:lnRef>
            <a:fillRef idx="0">
              <a:schemeClr val="accent1"/>
            </a:fillRef>
            <a:effectRef idx="0">
              <a:schemeClr val="accent1"/>
            </a:effectRef>
            <a:fontRef idx="minor">
              <a:schemeClr val="tx1"/>
            </a:fontRef>
          </p:style>
        </p:cxnSp>
      </p:grpSp>
      <p:pic>
        <p:nvPicPr>
          <p:cNvPr id="12" name="Obraz 11" descr="logo_WFiS.bmp"/>
          <p:cNvPicPr>
            <a:picLocks/>
          </p:cNvPicPr>
          <p:nvPr/>
        </p:nvPicPr>
        <p:blipFill>
          <a:blip r:embed="rId2" cstate="print"/>
          <a:stretch>
            <a:fillRect/>
          </a:stretch>
        </p:blipFill>
        <p:spPr>
          <a:xfrm>
            <a:off x="107624" y="116752"/>
            <a:ext cx="1080000" cy="1080000"/>
          </a:xfrm>
          <a:prstGeom prst="rect">
            <a:avLst/>
          </a:prstGeom>
        </p:spPr>
      </p:pic>
      <p:pic>
        <p:nvPicPr>
          <p:cNvPr id="13" name="Picture 6" descr="F:\zs\UL\logo_ul.jpg"/>
          <p:cNvPicPr>
            <a:picLocks noChangeArrowheads="1"/>
          </p:cNvPicPr>
          <p:nvPr/>
        </p:nvPicPr>
        <p:blipFill>
          <a:blip r:embed="rId3" cstate="print"/>
          <a:srcRect/>
          <a:stretch>
            <a:fillRect/>
          </a:stretch>
        </p:blipFill>
        <p:spPr bwMode="auto">
          <a:xfrm>
            <a:off x="7956376" y="116752"/>
            <a:ext cx="1080000" cy="1080000"/>
          </a:xfrm>
          <a:prstGeom prst="rect">
            <a:avLst/>
          </a:prstGeom>
          <a:noFill/>
          <a:ln w="9525">
            <a:noFill/>
            <a:miter lim="800000"/>
            <a:headEnd/>
            <a:tailEnd/>
          </a:ln>
        </p:spPr>
      </p:pic>
      <p:pic>
        <p:nvPicPr>
          <p:cNvPr id="3" name="Obraz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2008" y="1193341"/>
            <a:ext cx="4499992" cy="2595699"/>
          </a:xfrm>
          <a:prstGeom prst="rect">
            <a:avLst/>
          </a:prstGeom>
        </p:spPr>
      </p:pic>
      <p:pic>
        <p:nvPicPr>
          <p:cNvPr id="4" name="Obraz 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608512" y="1190865"/>
            <a:ext cx="4499992" cy="2598175"/>
          </a:xfrm>
          <a:prstGeom prst="rect">
            <a:avLst/>
          </a:prstGeom>
        </p:spPr>
      </p:pic>
      <p:pic>
        <p:nvPicPr>
          <p:cNvPr id="8" name="Obraz 7"/>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2008" y="3789040"/>
            <a:ext cx="4499992" cy="2601558"/>
          </a:xfrm>
          <a:prstGeom prst="rect">
            <a:avLst/>
          </a:prstGeom>
        </p:spPr>
      </p:pic>
      <p:pic>
        <p:nvPicPr>
          <p:cNvPr id="9" name="Obraz 8"/>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4615340" y="3811466"/>
            <a:ext cx="4469319" cy="2583825"/>
          </a:xfrm>
          <a:prstGeom prst="rect">
            <a:avLst/>
          </a:prstGeom>
        </p:spPr>
      </p:pic>
      <p:sp>
        <p:nvSpPr>
          <p:cNvPr id="10" name="Symbol zastępczy daty 9"/>
          <p:cNvSpPr>
            <a:spLocks noGrp="1"/>
          </p:cNvSpPr>
          <p:nvPr>
            <p:ph type="dt" sz="half" idx="10"/>
          </p:nvPr>
        </p:nvSpPr>
        <p:spPr/>
        <p:txBody>
          <a:bodyPr/>
          <a:lstStyle/>
          <a:p>
            <a:pPr>
              <a:defRPr/>
            </a:pPr>
            <a:r>
              <a:rPr lang="pl-PL" smtClean="0"/>
              <a:t>Zbigniew Szadkowski</a:t>
            </a:r>
            <a:endParaRPr lang="en-US"/>
          </a:p>
        </p:txBody>
      </p:sp>
      <p:sp>
        <p:nvSpPr>
          <p:cNvPr id="11" name="Symbol zastępczy numeru slajdu 10"/>
          <p:cNvSpPr>
            <a:spLocks noGrp="1"/>
          </p:cNvSpPr>
          <p:nvPr>
            <p:ph type="sldNum" sz="quarter" idx="12"/>
          </p:nvPr>
        </p:nvSpPr>
        <p:spPr/>
        <p:txBody>
          <a:bodyPr/>
          <a:lstStyle/>
          <a:p>
            <a:pPr>
              <a:defRPr/>
            </a:pPr>
            <a:fld id="{6C430213-0F5A-4DAF-AA9E-01C7F0DA5DF2}" type="slidenum">
              <a:rPr lang="en-US" smtClean="0"/>
              <a:pPr>
                <a:defRPr/>
              </a:pPr>
              <a:t>30</a:t>
            </a:fld>
            <a:endParaRPr lang="en-US" dirty="0"/>
          </a:p>
        </p:txBody>
      </p:sp>
    </p:spTree>
    <p:extLst>
      <p:ext uri="{BB962C8B-B14F-4D97-AF65-F5344CB8AC3E}">
        <p14:creationId xmlns:p14="http://schemas.microsoft.com/office/powerpoint/2010/main" val="201309408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ytuł 10"/>
          <p:cNvSpPr>
            <a:spLocks noGrp="1"/>
          </p:cNvSpPr>
          <p:nvPr>
            <p:ph type="title"/>
          </p:nvPr>
        </p:nvSpPr>
        <p:spPr>
          <a:xfrm>
            <a:off x="1331640" y="260648"/>
            <a:ext cx="6480720" cy="796925"/>
          </a:xfrm>
        </p:spPr>
        <p:txBody>
          <a:bodyPr/>
          <a:lstStyle/>
          <a:p>
            <a:r>
              <a:rPr lang="en-US" sz="3600" b="1" i="1" dirty="0" smtClean="0">
                <a:latin typeface="Times New Roman" panose="02020603050405020304" pitchFamily="18" charset="0"/>
                <a:cs typeface="Times New Roman" panose="02020603050405020304" pitchFamily="18" charset="0"/>
              </a:rPr>
              <a:t>Optimization</a:t>
            </a:r>
          </a:p>
        </p:txBody>
      </p:sp>
      <p:sp>
        <p:nvSpPr>
          <p:cNvPr id="19461" name="Symbol zastępczy stopki 29"/>
          <p:cNvSpPr>
            <a:spLocks noGrp="1"/>
          </p:cNvSpPr>
          <p:nvPr>
            <p:ph type="ftr" sz="quarter" idx="11"/>
          </p:nvPr>
        </p:nvSpPr>
        <p:spPr bwMode="auto">
          <a:xfrm>
            <a:off x="2643188" y="6356350"/>
            <a:ext cx="4089052" cy="365125"/>
          </a:xfrm>
          <a:noFill/>
          <a:ln>
            <a:miter lim="800000"/>
            <a:headEnd/>
            <a:tailEnd/>
          </a:ln>
        </p:spPr>
        <p:txBody>
          <a:bodyPr/>
          <a:lstStyle/>
          <a:p>
            <a:r>
              <a:rPr lang="en-US" smtClean="0"/>
              <a:t>IEEE Real Time Conference, Padova, June 2016</a:t>
            </a:r>
            <a:endParaRPr lang="en-US" dirty="0"/>
          </a:p>
        </p:txBody>
      </p:sp>
      <p:grpSp>
        <p:nvGrpSpPr>
          <p:cNvPr id="2" name="Grupa 39"/>
          <p:cNvGrpSpPr>
            <a:grpSpLocks/>
          </p:cNvGrpSpPr>
          <p:nvPr/>
        </p:nvGrpSpPr>
        <p:grpSpPr bwMode="auto">
          <a:xfrm>
            <a:off x="1331640" y="285753"/>
            <a:ext cx="6480720" cy="789004"/>
            <a:chOff x="928662" y="285728"/>
            <a:chExt cx="6858048" cy="788994"/>
          </a:xfrm>
        </p:grpSpPr>
        <p:cxnSp>
          <p:nvCxnSpPr>
            <p:cNvPr id="43" name="Łącznik prosty 42"/>
            <p:cNvCxnSpPr/>
            <p:nvPr/>
          </p:nvCxnSpPr>
          <p:spPr>
            <a:xfrm>
              <a:off x="928662" y="285728"/>
              <a:ext cx="6858048" cy="1588"/>
            </a:xfrm>
            <a:prstGeom prst="line">
              <a:avLst/>
            </a:prstGeom>
            <a:ln w="38100" cap="rnd" cmpd="dbl">
              <a:solidFill>
                <a:srgbClr val="0000CC"/>
              </a:solidFill>
            </a:ln>
            <a:effectLst>
              <a:innerShdw blurRad="63500" dist="50800" dir="2700000">
                <a:srgbClr val="0000CC">
                  <a:alpha val="50000"/>
                </a:srgbClr>
              </a:innerShdw>
            </a:effectLst>
            <a:scene3d>
              <a:camera prst="orthographicFront"/>
              <a:lightRig rig="threePt" dir="t"/>
            </a:scene3d>
            <a:sp3d>
              <a:bevelT/>
            </a:sp3d>
          </p:spPr>
          <p:style>
            <a:lnRef idx="1">
              <a:schemeClr val="accent1"/>
            </a:lnRef>
            <a:fillRef idx="0">
              <a:schemeClr val="accent1"/>
            </a:fillRef>
            <a:effectRef idx="0">
              <a:schemeClr val="accent1"/>
            </a:effectRef>
            <a:fontRef idx="minor">
              <a:schemeClr val="tx1"/>
            </a:fontRef>
          </p:style>
        </p:cxnSp>
        <p:cxnSp>
          <p:nvCxnSpPr>
            <p:cNvPr id="44" name="Łącznik prosty 43"/>
            <p:cNvCxnSpPr/>
            <p:nvPr/>
          </p:nvCxnSpPr>
          <p:spPr>
            <a:xfrm>
              <a:off x="928662" y="1073134"/>
              <a:ext cx="6858048" cy="1588"/>
            </a:xfrm>
            <a:prstGeom prst="line">
              <a:avLst/>
            </a:prstGeom>
            <a:ln w="38100" cap="rnd" cmpd="dbl">
              <a:solidFill>
                <a:srgbClr val="0000CC"/>
              </a:solidFill>
            </a:ln>
            <a:effectLst>
              <a:innerShdw blurRad="63500" dist="50800" dir="2700000">
                <a:srgbClr val="0000CC">
                  <a:alpha val="50000"/>
                </a:srgbClr>
              </a:innerShdw>
            </a:effectLst>
            <a:scene3d>
              <a:camera prst="orthographicFront"/>
              <a:lightRig rig="threePt" dir="t"/>
            </a:scene3d>
            <a:sp3d>
              <a:bevelT/>
            </a:sp3d>
          </p:spPr>
          <p:style>
            <a:lnRef idx="1">
              <a:schemeClr val="accent1"/>
            </a:lnRef>
            <a:fillRef idx="0">
              <a:schemeClr val="accent1"/>
            </a:fillRef>
            <a:effectRef idx="0">
              <a:schemeClr val="accent1"/>
            </a:effectRef>
            <a:fontRef idx="minor">
              <a:schemeClr val="tx1"/>
            </a:fontRef>
          </p:style>
        </p:cxnSp>
      </p:grpSp>
      <p:pic>
        <p:nvPicPr>
          <p:cNvPr id="12" name="Obraz 11" descr="logo_WFiS.bmp"/>
          <p:cNvPicPr>
            <a:picLocks/>
          </p:cNvPicPr>
          <p:nvPr/>
        </p:nvPicPr>
        <p:blipFill>
          <a:blip r:embed="rId2" cstate="print"/>
          <a:stretch>
            <a:fillRect/>
          </a:stretch>
        </p:blipFill>
        <p:spPr>
          <a:xfrm>
            <a:off x="107624" y="116752"/>
            <a:ext cx="1080000" cy="1080000"/>
          </a:xfrm>
          <a:prstGeom prst="rect">
            <a:avLst/>
          </a:prstGeom>
        </p:spPr>
      </p:pic>
      <p:pic>
        <p:nvPicPr>
          <p:cNvPr id="13" name="Picture 6" descr="F:\zs\UL\logo_ul.jpg"/>
          <p:cNvPicPr>
            <a:picLocks noChangeArrowheads="1"/>
          </p:cNvPicPr>
          <p:nvPr/>
        </p:nvPicPr>
        <p:blipFill>
          <a:blip r:embed="rId3" cstate="print"/>
          <a:srcRect/>
          <a:stretch>
            <a:fillRect/>
          </a:stretch>
        </p:blipFill>
        <p:spPr bwMode="auto">
          <a:xfrm>
            <a:off x="7956376" y="116752"/>
            <a:ext cx="1080000" cy="1080000"/>
          </a:xfrm>
          <a:prstGeom prst="rect">
            <a:avLst/>
          </a:prstGeom>
          <a:noFill/>
          <a:ln w="9525">
            <a:noFill/>
            <a:miter lim="800000"/>
            <a:headEnd/>
            <a:tailEnd/>
          </a:ln>
        </p:spPr>
      </p:pic>
      <p:pic>
        <p:nvPicPr>
          <p:cNvPr id="9218"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015346" y="1718889"/>
            <a:ext cx="5021030" cy="33011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219"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5496" y="1412776"/>
            <a:ext cx="3888312" cy="225581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220" name="Picture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5496" y="3645025"/>
            <a:ext cx="3873094" cy="223959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Symbol zastępczy daty 2"/>
          <p:cNvSpPr>
            <a:spLocks noGrp="1"/>
          </p:cNvSpPr>
          <p:nvPr>
            <p:ph type="dt" sz="half" idx="10"/>
          </p:nvPr>
        </p:nvSpPr>
        <p:spPr/>
        <p:txBody>
          <a:bodyPr/>
          <a:lstStyle/>
          <a:p>
            <a:pPr>
              <a:defRPr/>
            </a:pPr>
            <a:r>
              <a:rPr lang="pl-PL" smtClean="0"/>
              <a:t>Zbigniew Szadkowski</a:t>
            </a:r>
            <a:endParaRPr lang="en-US"/>
          </a:p>
        </p:txBody>
      </p:sp>
      <p:sp>
        <p:nvSpPr>
          <p:cNvPr id="4" name="Symbol zastępczy numeru slajdu 3"/>
          <p:cNvSpPr>
            <a:spLocks noGrp="1"/>
          </p:cNvSpPr>
          <p:nvPr>
            <p:ph type="sldNum" sz="quarter" idx="12"/>
          </p:nvPr>
        </p:nvSpPr>
        <p:spPr/>
        <p:txBody>
          <a:bodyPr/>
          <a:lstStyle/>
          <a:p>
            <a:pPr>
              <a:defRPr/>
            </a:pPr>
            <a:fld id="{6C430213-0F5A-4DAF-AA9E-01C7F0DA5DF2}" type="slidenum">
              <a:rPr lang="en-US" smtClean="0"/>
              <a:pPr>
                <a:defRPr/>
              </a:pPr>
              <a:t>31</a:t>
            </a:fld>
            <a:endParaRPr lang="en-US" dirty="0"/>
          </a:p>
        </p:txBody>
      </p:sp>
    </p:spTree>
    <p:extLst>
      <p:ext uri="{BB962C8B-B14F-4D97-AF65-F5344CB8AC3E}">
        <p14:creationId xmlns:p14="http://schemas.microsoft.com/office/powerpoint/2010/main" val="201309408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ytuł 10"/>
          <p:cNvSpPr>
            <a:spLocks noGrp="1"/>
          </p:cNvSpPr>
          <p:nvPr>
            <p:ph type="title"/>
          </p:nvPr>
        </p:nvSpPr>
        <p:spPr>
          <a:xfrm>
            <a:off x="457200" y="274638"/>
            <a:ext cx="8229600" cy="778098"/>
          </a:xfrm>
        </p:spPr>
        <p:txBody>
          <a:bodyPr/>
          <a:lstStyle/>
          <a:p>
            <a:r>
              <a:rPr lang="pl-PL" sz="3600" b="1" i="1" dirty="0" err="1" smtClean="0">
                <a:latin typeface="Times New Roman" panose="02020603050405020304" pitchFamily="18" charset="0"/>
                <a:cs typeface="Times New Roman" panose="02020603050405020304" pitchFamily="18" charset="0"/>
              </a:rPr>
              <a:t>Thresholds</a:t>
            </a:r>
            <a:endParaRPr lang="en-US" sz="3600" b="1" i="1" dirty="0" smtClean="0">
              <a:latin typeface="Times New Roman" panose="02020603050405020304" pitchFamily="18" charset="0"/>
              <a:cs typeface="Times New Roman" panose="02020603050405020304" pitchFamily="18" charset="0"/>
            </a:endParaRPr>
          </a:p>
        </p:txBody>
      </p:sp>
      <p:sp>
        <p:nvSpPr>
          <p:cNvPr id="19461" name="Symbol zastępczy stopki 29"/>
          <p:cNvSpPr>
            <a:spLocks noGrp="1"/>
          </p:cNvSpPr>
          <p:nvPr>
            <p:ph type="ftr" sz="quarter" idx="11"/>
          </p:nvPr>
        </p:nvSpPr>
        <p:spPr bwMode="auto">
          <a:xfrm>
            <a:off x="3124200" y="6356350"/>
            <a:ext cx="3103984" cy="365125"/>
          </a:xfrm>
          <a:noFill/>
          <a:ln>
            <a:miter lim="800000"/>
            <a:headEnd/>
            <a:tailEnd/>
          </a:ln>
        </p:spPr>
        <p:txBody>
          <a:bodyPr/>
          <a:lstStyle/>
          <a:p>
            <a:r>
              <a:rPr lang="en-US" smtClean="0"/>
              <a:t>IEEE Real Time Conference, Padova, June 2016</a:t>
            </a:r>
            <a:endParaRPr lang="en-US" dirty="0"/>
          </a:p>
        </p:txBody>
      </p:sp>
      <p:grpSp>
        <p:nvGrpSpPr>
          <p:cNvPr id="2" name="Grupa 39"/>
          <p:cNvGrpSpPr>
            <a:grpSpLocks/>
          </p:cNvGrpSpPr>
          <p:nvPr/>
        </p:nvGrpSpPr>
        <p:grpSpPr bwMode="auto">
          <a:xfrm>
            <a:off x="1331640" y="285753"/>
            <a:ext cx="6480720" cy="789004"/>
            <a:chOff x="928662" y="285728"/>
            <a:chExt cx="6858048" cy="788994"/>
          </a:xfrm>
        </p:grpSpPr>
        <p:cxnSp>
          <p:nvCxnSpPr>
            <p:cNvPr id="43" name="Łącznik prosty 42"/>
            <p:cNvCxnSpPr/>
            <p:nvPr/>
          </p:nvCxnSpPr>
          <p:spPr>
            <a:xfrm>
              <a:off x="928662" y="285728"/>
              <a:ext cx="6858048" cy="1588"/>
            </a:xfrm>
            <a:prstGeom prst="line">
              <a:avLst/>
            </a:prstGeom>
            <a:ln w="38100" cap="rnd" cmpd="dbl">
              <a:solidFill>
                <a:srgbClr val="0000CC"/>
              </a:solidFill>
            </a:ln>
            <a:effectLst>
              <a:innerShdw blurRad="63500" dist="50800" dir="2700000">
                <a:srgbClr val="0000CC">
                  <a:alpha val="50000"/>
                </a:srgbClr>
              </a:innerShdw>
            </a:effectLst>
            <a:scene3d>
              <a:camera prst="orthographicFront"/>
              <a:lightRig rig="threePt" dir="t"/>
            </a:scene3d>
            <a:sp3d>
              <a:bevelT/>
            </a:sp3d>
          </p:spPr>
          <p:style>
            <a:lnRef idx="1">
              <a:schemeClr val="accent1"/>
            </a:lnRef>
            <a:fillRef idx="0">
              <a:schemeClr val="accent1"/>
            </a:fillRef>
            <a:effectRef idx="0">
              <a:schemeClr val="accent1"/>
            </a:effectRef>
            <a:fontRef idx="minor">
              <a:schemeClr val="tx1"/>
            </a:fontRef>
          </p:style>
        </p:cxnSp>
        <p:cxnSp>
          <p:nvCxnSpPr>
            <p:cNvPr id="44" name="Łącznik prosty 43"/>
            <p:cNvCxnSpPr/>
            <p:nvPr/>
          </p:nvCxnSpPr>
          <p:spPr>
            <a:xfrm>
              <a:off x="928662" y="1073134"/>
              <a:ext cx="6858048" cy="1588"/>
            </a:xfrm>
            <a:prstGeom prst="line">
              <a:avLst/>
            </a:prstGeom>
            <a:ln w="38100" cap="rnd" cmpd="dbl">
              <a:solidFill>
                <a:srgbClr val="0000CC"/>
              </a:solidFill>
            </a:ln>
            <a:effectLst>
              <a:innerShdw blurRad="63500" dist="50800" dir="2700000">
                <a:srgbClr val="0000CC">
                  <a:alpha val="50000"/>
                </a:srgbClr>
              </a:innerShdw>
            </a:effectLst>
            <a:scene3d>
              <a:camera prst="orthographicFront"/>
              <a:lightRig rig="threePt" dir="t"/>
            </a:scene3d>
            <a:sp3d>
              <a:bevelT/>
            </a:sp3d>
          </p:spPr>
          <p:style>
            <a:lnRef idx="1">
              <a:schemeClr val="accent1"/>
            </a:lnRef>
            <a:fillRef idx="0">
              <a:schemeClr val="accent1"/>
            </a:fillRef>
            <a:effectRef idx="0">
              <a:schemeClr val="accent1"/>
            </a:effectRef>
            <a:fontRef idx="minor">
              <a:schemeClr val="tx1"/>
            </a:fontRef>
          </p:style>
        </p:cxnSp>
      </p:grpSp>
      <p:pic>
        <p:nvPicPr>
          <p:cNvPr id="13" name="Picture 6" descr="F:\zs\UL\logo_ul.jpg"/>
          <p:cNvPicPr>
            <a:picLocks noChangeArrowheads="1"/>
          </p:cNvPicPr>
          <p:nvPr/>
        </p:nvPicPr>
        <p:blipFill>
          <a:blip r:embed="rId2" cstate="print"/>
          <a:srcRect/>
          <a:stretch>
            <a:fillRect/>
          </a:stretch>
        </p:blipFill>
        <p:spPr bwMode="auto">
          <a:xfrm>
            <a:off x="107504" y="116632"/>
            <a:ext cx="1080000" cy="1080000"/>
          </a:xfrm>
          <a:prstGeom prst="rect">
            <a:avLst/>
          </a:prstGeom>
          <a:noFill/>
          <a:ln w="9525">
            <a:noFill/>
            <a:miter lim="800000"/>
            <a:headEnd/>
            <a:tailEnd/>
          </a:ln>
        </p:spPr>
      </p:pic>
      <p:pic>
        <p:nvPicPr>
          <p:cNvPr id="12" name="Obraz 11" descr="logo_WFiS.bmp"/>
          <p:cNvPicPr>
            <a:picLocks/>
          </p:cNvPicPr>
          <p:nvPr/>
        </p:nvPicPr>
        <p:blipFill>
          <a:blip r:embed="rId3" cstate="print"/>
          <a:stretch>
            <a:fillRect/>
          </a:stretch>
        </p:blipFill>
        <p:spPr>
          <a:xfrm>
            <a:off x="7956376" y="116632"/>
            <a:ext cx="1080000" cy="1080000"/>
          </a:xfrm>
          <a:prstGeom prst="rect">
            <a:avLst/>
          </a:prstGeom>
        </p:spPr>
      </p:pic>
      <p:pic>
        <p:nvPicPr>
          <p:cNvPr id="10242"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3528" y="1484784"/>
            <a:ext cx="4636208" cy="194421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 name="Obraz 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220072" y="1250303"/>
            <a:ext cx="3420320" cy="2178697"/>
          </a:xfrm>
          <a:prstGeom prst="rect">
            <a:avLst/>
          </a:prstGeom>
        </p:spPr>
      </p:pic>
      <p:pic>
        <p:nvPicPr>
          <p:cNvPr id="6" name="Obraz 5"/>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5176" y="3611217"/>
            <a:ext cx="5163415" cy="2160240"/>
          </a:xfrm>
          <a:prstGeom prst="rect">
            <a:avLst/>
          </a:prstGeom>
        </p:spPr>
      </p:pic>
      <p:pic>
        <p:nvPicPr>
          <p:cNvPr id="7" name="Obraz 6"/>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251912" y="3789040"/>
            <a:ext cx="3868952" cy="2054359"/>
          </a:xfrm>
          <a:prstGeom prst="rect">
            <a:avLst/>
          </a:prstGeom>
        </p:spPr>
      </p:pic>
      <p:sp>
        <p:nvSpPr>
          <p:cNvPr id="8" name="Symbol zastępczy daty 7"/>
          <p:cNvSpPr>
            <a:spLocks noGrp="1"/>
          </p:cNvSpPr>
          <p:nvPr>
            <p:ph type="dt" sz="half" idx="10"/>
          </p:nvPr>
        </p:nvSpPr>
        <p:spPr/>
        <p:txBody>
          <a:bodyPr/>
          <a:lstStyle/>
          <a:p>
            <a:pPr>
              <a:defRPr/>
            </a:pPr>
            <a:r>
              <a:rPr lang="pl-PL" smtClean="0"/>
              <a:t>Zbigniew Szadkowski</a:t>
            </a:r>
            <a:endParaRPr lang="en-US"/>
          </a:p>
        </p:txBody>
      </p:sp>
      <p:sp>
        <p:nvSpPr>
          <p:cNvPr id="9" name="Symbol zastępczy numeru slajdu 8"/>
          <p:cNvSpPr>
            <a:spLocks noGrp="1"/>
          </p:cNvSpPr>
          <p:nvPr>
            <p:ph type="sldNum" sz="quarter" idx="12"/>
          </p:nvPr>
        </p:nvSpPr>
        <p:spPr/>
        <p:txBody>
          <a:bodyPr/>
          <a:lstStyle/>
          <a:p>
            <a:pPr>
              <a:defRPr/>
            </a:pPr>
            <a:fld id="{6C430213-0F5A-4DAF-AA9E-01C7F0DA5DF2}" type="slidenum">
              <a:rPr lang="en-US" smtClean="0"/>
              <a:pPr>
                <a:defRPr/>
              </a:pPr>
              <a:t>32</a:t>
            </a:fld>
            <a:endParaRPr lang="en-US" dirty="0"/>
          </a:p>
        </p:txBody>
      </p:sp>
    </p:spTree>
    <p:extLst>
      <p:ext uri="{BB962C8B-B14F-4D97-AF65-F5344CB8AC3E}">
        <p14:creationId xmlns:p14="http://schemas.microsoft.com/office/powerpoint/2010/main" val="1301234730"/>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ytuł 10"/>
          <p:cNvSpPr>
            <a:spLocks noGrp="1"/>
          </p:cNvSpPr>
          <p:nvPr>
            <p:ph type="title"/>
          </p:nvPr>
        </p:nvSpPr>
        <p:spPr>
          <a:xfrm>
            <a:off x="457200" y="274638"/>
            <a:ext cx="8229600" cy="778098"/>
          </a:xfrm>
        </p:spPr>
        <p:txBody>
          <a:bodyPr/>
          <a:lstStyle/>
          <a:p>
            <a:r>
              <a:rPr lang="en-US" sz="3600" b="1" i="1" dirty="0" smtClean="0">
                <a:latin typeface="Times New Roman" panose="02020603050405020304" pitchFamily="18" charset="0"/>
                <a:cs typeface="Times New Roman" panose="02020603050405020304" pitchFamily="18" charset="0"/>
              </a:rPr>
              <a:t>Power over threshold</a:t>
            </a:r>
          </a:p>
        </p:txBody>
      </p:sp>
      <p:sp>
        <p:nvSpPr>
          <p:cNvPr id="19461" name="Symbol zastępczy stopki 29"/>
          <p:cNvSpPr>
            <a:spLocks noGrp="1"/>
          </p:cNvSpPr>
          <p:nvPr>
            <p:ph type="ftr" sz="quarter" idx="11"/>
          </p:nvPr>
        </p:nvSpPr>
        <p:spPr bwMode="auto">
          <a:xfrm>
            <a:off x="3124200" y="6356350"/>
            <a:ext cx="3103984" cy="365125"/>
          </a:xfrm>
          <a:noFill/>
          <a:ln>
            <a:miter lim="800000"/>
            <a:headEnd/>
            <a:tailEnd/>
          </a:ln>
        </p:spPr>
        <p:txBody>
          <a:bodyPr/>
          <a:lstStyle/>
          <a:p>
            <a:r>
              <a:rPr lang="en-US" smtClean="0"/>
              <a:t>IEEE Real Time Conference, Padova, June 2016</a:t>
            </a:r>
            <a:endParaRPr lang="en-US" dirty="0"/>
          </a:p>
        </p:txBody>
      </p:sp>
      <p:grpSp>
        <p:nvGrpSpPr>
          <p:cNvPr id="2" name="Grupa 39"/>
          <p:cNvGrpSpPr>
            <a:grpSpLocks/>
          </p:cNvGrpSpPr>
          <p:nvPr/>
        </p:nvGrpSpPr>
        <p:grpSpPr bwMode="auto">
          <a:xfrm>
            <a:off x="1331640" y="285753"/>
            <a:ext cx="6480720" cy="789004"/>
            <a:chOff x="928662" y="285728"/>
            <a:chExt cx="6858048" cy="788994"/>
          </a:xfrm>
        </p:grpSpPr>
        <p:cxnSp>
          <p:nvCxnSpPr>
            <p:cNvPr id="43" name="Łącznik prosty 42"/>
            <p:cNvCxnSpPr/>
            <p:nvPr/>
          </p:nvCxnSpPr>
          <p:spPr>
            <a:xfrm>
              <a:off x="928662" y="285728"/>
              <a:ext cx="6858048" cy="1588"/>
            </a:xfrm>
            <a:prstGeom prst="line">
              <a:avLst/>
            </a:prstGeom>
            <a:ln w="38100" cap="rnd" cmpd="dbl">
              <a:solidFill>
                <a:srgbClr val="0000CC"/>
              </a:solidFill>
            </a:ln>
            <a:effectLst>
              <a:innerShdw blurRad="63500" dist="50800" dir="2700000">
                <a:srgbClr val="0000CC">
                  <a:alpha val="50000"/>
                </a:srgbClr>
              </a:innerShdw>
            </a:effectLst>
            <a:scene3d>
              <a:camera prst="orthographicFront"/>
              <a:lightRig rig="threePt" dir="t"/>
            </a:scene3d>
            <a:sp3d>
              <a:bevelT/>
            </a:sp3d>
          </p:spPr>
          <p:style>
            <a:lnRef idx="1">
              <a:schemeClr val="accent1"/>
            </a:lnRef>
            <a:fillRef idx="0">
              <a:schemeClr val="accent1"/>
            </a:fillRef>
            <a:effectRef idx="0">
              <a:schemeClr val="accent1"/>
            </a:effectRef>
            <a:fontRef idx="minor">
              <a:schemeClr val="tx1"/>
            </a:fontRef>
          </p:style>
        </p:cxnSp>
        <p:cxnSp>
          <p:nvCxnSpPr>
            <p:cNvPr id="44" name="Łącznik prosty 43"/>
            <p:cNvCxnSpPr/>
            <p:nvPr/>
          </p:nvCxnSpPr>
          <p:spPr>
            <a:xfrm>
              <a:off x="928662" y="1073134"/>
              <a:ext cx="6858048" cy="1588"/>
            </a:xfrm>
            <a:prstGeom prst="line">
              <a:avLst/>
            </a:prstGeom>
            <a:ln w="38100" cap="rnd" cmpd="dbl">
              <a:solidFill>
                <a:srgbClr val="0000CC"/>
              </a:solidFill>
            </a:ln>
            <a:effectLst>
              <a:innerShdw blurRad="63500" dist="50800" dir="2700000">
                <a:srgbClr val="0000CC">
                  <a:alpha val="50000"/>
                </a:srgbClr>
              </a:innerShdw>
            </a:effectLst>
            <a:scene3d>
              <a:camera prst="orthographicFront"/>
              <a:lightRig rig="threePt" dir="t"/>
            </a:scene3d>
            <a:sp3d>
              <a:bevelT/>
            </a:sp3d>
          </p:spPr>
          <p:style>
            <a:lnRef idx="1">
              <a:schemeClr val="accent1"/>
            </a:lnRef>
            <a:fillRef idx="0">
              <a:schemeClr val="accent1"/>
            </a:fillRef>
            <a:effectRef idx="0">
              <a:schemeClr val="accent1"/>
            </a:effectRef>
            <a:fontRef idx="minor">
              <a:schemeClr val="tx1"/>
            </a:fontRef>
          </p:style>
        </p:cxnSp>
      </p:grpSp>
      <p:pic>
        <p:nvPicPr>
          <p:cNvPr id="13" name="Picture 6" descr="F:\zs\UL\logo_ul.jpg"/>
          <p:cNvPicPr>
            <a:picLocks noChangeArrowheads="1"/>
          </p:cNvPicPr>
          <p:nvPr/>
        </p:nvPicPr>
        <p:blipFill>
          <a:blip r:embed="rId2" cstate="print"/>
          <a:srcRect/>
          <a:stretch>
            <a:fillRect/>
          </a:stretch>
        </p:blipFill>
        <p:spPr bwMode="auto">
          <a:xfrm>
            <a:off x="107504" y="116632"/>
            <a:ext cx="1080000" cy="1080000"/>
          </a:xfrm>
          <a:prstGeom prst="rect">
            <a:avLst/>
          </a:prstGeom>
          <a:noFill/>
          <a:ln w="9525">
            <a:noFill/>
            <a:miter lim="800000"/>
            <a:headEnd/>
            <a:tailEnd/>
          </a:ln>
        </p:spPr>
      </p:pic>
      <p:pic>
        <p:nvPicPr>
          <p:cNvPr id="12" name="Obraz 11" descr="logo_WFiS.bmp"/>
          <p:cNvPicPr>
            <a:picLocks/>
          </p:cNvPicPr>
          <p:nvPr/>
        </p:nvPicPr>
        <p:blipFill>
          <a:blip r:embed="rId3" cstate="print"/>
          <a:stretch>
            <a:fillRect/>
          </a:stretch>
        </p:blipFill>
        <p:spPr>
          <a:xfrm>
            <a:off x="7956376" y="116632"/>
            <a:ext cx="1080000" cy="1080000"/>
          </a:xfrm>
          <a:prstGeom prst="rect">
            <a:avLst/>
          </a:prstGeom>
        </p:spPr>
      </p:pic>
      <p:pic>
        <p:nvPicPr>
          <p:cNvPr id="1126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1028" y="1268760"/>
            <a:ext cx="4432097" cy="245287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1267"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572001" y="1268760"/>
            <a:ext cx="4464496" cy="245287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1268" name="Picture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1028" y="3771589"/>
            <a:ext cx="4455306" cy="246572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1269" name="Picture 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572000" y="3771589"/>
            <a:ext cx="4455305" cy="246572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Symbol zastępczy daty 2"/>
          <p:cNvSpPr>
            <a:spLocks noGrp="1"/>
          </p:cNvSpPr>
          <p:nvPr>
            <p:ph type="dt" sz="half" idx="10"/>
          </p:nvPr>
        </p:nvSpPr>
        <p:spPr/>
        <p:txBody>
          <a:bodyPr/>
          <a:lstStyle/>
          <a:p>
            <a:pPr>
              <a:defRPr/>
            </a:pPr>
            <a:r>
              <a:rPr lang="pl-PL" smtClean="0"/>
              <a:t>Zbigniew Szadkowski</a:t>
            </a:r>
            <a:endParaRPr lang="en-US"/>
          </a:p>
        </p:txBody>
      </p:sp>
      <p:sp>
        <p:nvSpPr>
          <p:cNvPr id="4" name="Symbol zastępczy numeru slajdu 3"/>
          <p:cNvSpPr>
            <a:spLocks noGrp="1"/>
          </p:cNvSpPr>
          <p:nvPr>
            <p:ph type="sldNum" sz="quarter" idx="12"/>
          </p:nvPr>
        </p:nvSpPr>
        <p:spPr/>
        <p:txBody>
          <a:bodyPr/>
          <a:lstStyle/>
          <a:p>
            <a:pPr>
              <a:defRPr/>
            </a:pPr>
            <a:fld id="{6C430213-0F5A-4DAF-AA9E-01C7F0DA5DF2}" type="slidenum">
              <a:rPr lang="en-US" smtClean="0"/>
              <a:pPr>
                <a:defRPr/>
              </a:pPr>
              <a:t>33</a:t>
            </a:fld>
            <a:endParaRPr lang="en-US" dirty="0"/>
          </a:p>
        </p:txBody>
      </p:sp>
    </p:spTree>
    <p:extLst>
      <p:ext uri="{BB962C8B-B14F-4D97-AF65-F5344CB8AC3E}">
        <p14:creationId xmlns:p14="http://schemas.microsoft.com/office/powerpoint/2010/main" val="2541157702"/>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ytuł 10"/>
          <p:cNvSpPr>
            <a:spLocks noGrp="1"/>
          </p:cNvSpPr>
          <p:nvPr>
            <p:ph type="title"/>
          </p:nvPr>
        </p:nvSpPr>
        <p:spPr>
          <a:xfrm>
            <a:off x="457200" y="274638"/>
            <a:ext cx="8229600" cy="778098"/>
          </a:xfrm>
        </p:spPr>
        <p:txBody>
          <a:bodyPr/>
          <a:lstStyle/>
          <a:p>
            <a:r>
              <a:rPr lang="en-US" sz="3600" b="1" i="1" dirty="0" smtClean="0">
                <a:latin typeface="Times New Roman" panose="02020603050405020304" pitchFamily="18" charset="0"/>
                <a:cs typeface="Times New Roman" panose="02020603050405020304" pitchFamily="18" charset="0"/>
              </a:rPr>
              <a:t>Artificially generated pulses</a:t>
            </a:r>
          </a:p>
        </p:txBody>
      </p:sp>
      <p:sp>
        <p:nvSpPr>
          <p:cNvPr id="19461" name="Symbol zastępczy stopki 29"/>
          <p:cNvSpPr>
            <a:spLocks noGrp="1"/>
          </p:cNvSpPr>
          <p:nvPr>
            <p:ph type="ftr" sz="quarter" idx="11"/>
          </p:nvPr>
        </p:nvSpPr>
        <p:spPr bwMode="auto">
          <a:xfrm>
            <a:off x="3124200" y="6356350"/>
            <a:ext cx="3103984" cy="365125"/>
          </a:xfrm>
          <a:noFill/>
          <a:ln>
            <a:miter lim="800000"/>
            <a:headEnd/>
            <a:tailEnd/>
          </a:ln>
        </p:spPr>
        <p:txBody>
          <a:bodyPr/>
          <a:lstStyle/>
          <a:p>
            <a:r>
              <a:rPr lang="en-US" smtClean="0"/>
              <a:t>IEEE Real Time Conference, Padova, June 2016</a:t>
            </a:r>
            <a:endParaRPr lang="en-US" dirty="0"/>
          </a:p>
        </p:txBody>
      </p:sp>
      <p:grpSp>
        <p:nvGrpSpPr>
          <p:cNvPr id="2" name="Grupa 39"/>
          <p:cNvGrpSpPr>
            <a:grpSpLocks/>
          </p:cNvGrpSpPr>
          <p:nvPr/>
        </p:nvGrpSpPr>
        <p:grpSpPr bwMode="auto">
          <a:xfrm>
            <a:off x="1331640" y="285753"/>
            <a:ext cx="6480720" cy="789004"/>
            <a:chOff x="928662" y="285728"/>
            <a:chExt cx="6858048" cy="788994"/>
          </a:xfrm>
        </p:grpSpPr>
        <p:cxnSp>
          <p:nvCxnSpPr>
            <p:cNvPr id="43" name="Łącznik prosty 42"/>
            <p:cNvCxnSpPr/>
            <p:nvPr/>
          </p:nvCxnSpPr>
          <p:spPr>
            <a:xfrm>
              <a:off x="928662" y="285728"/>
              <a:ext cx="6858048" cy="1588"/>
            </a:xfrm>
            <a:prstGeom prst="line">
              <a:avLst/>
            </a:prstGeom>
            <a:ln w="38100" cap="rnd" cmpd="dbl">
              <a:solidFill>
                <a:srgbClr val="0000CC"/>
              </a:solidFill>
            </a:ln>
            <a:effectLst>
              <a:innerShdw blurRad="63500" dist="50800" dir="2700000">
                <a:srgbClr val="0000CC">
                  <a:alpha val="50000"/>
                </a:srgbClr>
              </a:innerShdw>
            </a:effectLst>
            <a:scene3d>
              <a:camera prst="orthographicFront"/>
              <a:lightRig rig="threePt" dir="t"/>
            </a:scene3d>
            <a:sp3d>
              <a:bevelT/>
            </a:sp3d>
          </p:spPr>
          <p:style>
            <a:lnRef idx="1">
              <a:schemeClr val="accent1"/>
            </a:lnRef>
            <a:fillRef idx="0">
              <a:schemeClr val="accent1"/>
            </a:fillRef>
            <a:effectRef idx="0">
              <a:schemeClr val="accent1"/>
            </a:effectRef>
            <a:fontRef idx="minor">
              <a:schemeClr val="tx1"/>
            </a:fontRef>
          </p:style>
        </p:cxnSp>
        <p:cxnSp>
          <p:nvCxnSpPr>
            <p:cNvPr id="44" name="Łącznik prosty 43"/>
            <p:cNvCxnSpPr/>
            <p:nvPr/>
          </p:nvCxnSpPr>
          <p:spPr>
            <a:xfrm>
              <a:off x="928662" y="1073134"/>
              <a:ext cx="6858048" cy="1588"/>
            </a:xfrm>
            <a:prstGeom prst="line">
              <a:avLst/>
            </a:prstGeom>
            <a:ln w="38100" cap="rnd" cmpd="dbl">
              <a:solidFill>
                <a:srgbClr val="0000CC"/>
              </a:solidFill>
            </a:ln>
            <a:effectLst>
              <a:innerShdw blurRad="63500" dist="50800" dir="2700000">
                <a:srgbClr val="0000CC">
                  <a:alpha val="50000"/>
                </a:srgbClr>
              </a:innerShdw>
            </a:effectLst>
            <a:scene3d>
              <a:camera prst="orthographicFront"/>
              <a:lightRig rig="threePt" dir="t"/>
            </a:scene3d>
            <a:sp3d>
              <a:bevelT/>
            </a:sp3d>
          </p:spPr>
          <p:style>
            <a:lnRef idx="1">
              <a:schemeClr val="accent1"/>
            </a:lnRef>
            <a:fillRef idx="0">
              <a:schemeClr val="accent1"/>
            </a:fillRef>
            <a:effectRef idx="0">
              <a:schemeClr val="accent1"/>
            </a:effectRef>
            <a:fontRef idx="minor">
              <a:schemeClr val="tx1"/>
            </a:fontRef>
          </p:style>
        </p:cxnSp>
      </p:grpSp>
      <p:pic>
        <p:nvPicPr>
          <p:cNvPr id="13" name="Picture 6" descr="F:\zs\UL\logo_ul.jpg"/>
          <p:cNvPicPr>
            <a:picLocks noChangeArrowheads="1"/>
          </p:cNvPicPr>
          <p:nvPr/>
        </p:nvPicPr>
        <p:blipFill>
          <a:blip r:embed="rId2" cstate="print"/>
          <a:srcRect/>
          <a:stretch>
            <a:fillRect/>
          </a:stretch>
        </p:blipFill>
        <p:spPr bwMode="auto">
          <a:xfrm>
            <a:off x="107504" y="116632"/>
            <a:ext cx="1080000" cy="1080000"/>
          </a:xfrm>
          <a:prstGeom prst="rect">
            <a:avLst/>
          </a:prstGeom>
          <a:noFill/>
          <a:ln w="9525">
            <a:noFill/>
            <a:miter lim="800000"/>
            <a:headEnd/>
            <a:tailEnd/>
          </a:ln>
        </p:spPr>
      </p:pic>
      <p:pic>
        <p:nvPicPr>
          <p:cNvPr id="12" name="Obraz 11" descr="logo_WFiS.bmp"/>
          <p:cNvPicPr>
            <a:picLocks/>
          </p:cNvPicPr>
          <p:nvPr/>
        </p:nvPicPr>
        <p:blipFill>
          <a:blip r:embed="rId3" cstate="print"/>
          <a:stretch>
            <a:fillRect/>
          </a:stretch>
        </p:blipFill>
        <p:spPr>
          <a:xfrm>
            <a:off x="7956376" y="116632"/>
            <a:ext cx="1080000" cy="1080000"/>
          </a:xfrm>
          <a:prstGeom prst="rect">
            <a:avLst/>
          </a:prstGeom>
        </p:spPr>
      </p:pic>
      <p:pic>
        <p:nvPicPr>
          <p:cNvPr id="1229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7504" y="1556792"/>
            <a:ext cx="4991100" cy="21717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2291"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7504" y="3933056"/>
            <a:ext cx="4991100" cy="21717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2292" name="Picture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093660" y="1486893"/>
            <a:ext cx="4050340" cy="2241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2293" name="Picture 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093660" y="3740317"/>
            <a:ext cx="4050340" cy="2241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Symbol zastępczy daty 2"/>
          <p:cNvSpPr>
            <a:spLocks noGrp="1"/>
          </p:cNvSpPr>
          <p:nvPr>
            <p:ph type="dt" sz="half" idx="10"/>
          </p:nvPr>
        </p:nvSpPr>
        <p:spPr/>
        <p:txBody>
          <a:bodyPr/>
          <a:lstStyle/>
          <a:p>
            <a:pPr>
              <a:defRPr/>
            </a:pPr>
            <a:r>
              <a:rPr lang="pl-PL" smtClean="0"/>
              <a:t>Zbigniew Szadkowski</a:t>
            </a:r>
            <a:endParaRPr lang="en-US"/>
          </a:p>
        </p:txBody>
      </p:sp>
      <p:sp>
        <p:nvSpPr>
          <p:cNvPr id="4" name="Symbol zastępczy numeru slajdu 3"/>
          <p:cNvSpPr>
            <a:spLocks noGrp="1"/>
          </p:cNvSpPr>
          <p:nvPr>
            <p:ph type="sldNum" sz="quarter" idx="12"/>
          </p:nvPr>
        </p:nvSpPr>
        <p:spPr/>
        <p:txBody>
          <a:bodyPr/>
          <a:lstStyle/>
          <a:p>
            <a:pPr>
              <a:defRPr/>
            </a:pPr>
            <a:fld id="{6C430213-0F5A-4DAF-AA9E-01C7F0DA5DF2}" type="slidenum">
              <a:rPr lang="en-US" smtClean="0"/>
              <a:pPr>
                <a:defRPr/>
              </a:pPr>
              <a:t>34</a:t>
            </a:fld>
            <a:endParaRPr lang="en-US" dirty="0"/>
          </a:p>
        </p:txBody>
      </p:sp>
    </p:spTree>
    <p:extLst>
      <p:ext uri="{BB962C8B-B14F-4D97-AF65-F5344CB8AC3E}">
        <p14:creationId xmlns:p14="http://schemas.microsoft.com/office/powerpoint/2010/main" val="362545281"/>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ytuł 10"/>
          <p:cNvSpPr>
            <a:spLocks noGrp="1"/>
          </p:cNvSpPr>
          <p:nvPr>
            <p:ph type="title"/>
          </p:nvPr>
        </p:nvSpPr>
        <p:spPr>
          <a:xfrm>
            <a:off x="457200" y="274638"/>
            <a:ext cx="8229600" cy="778098"/>
          </a:xfrm>
        </p:spPr>
        <p:txBody>
          <a:bodyPr/>
          <a:lstStyle/>
          <a:p>
            <a:r>
              <a:rPr lang="en-US" sz="3600" b="1" i="1" dirty="0" smtClean="0">
                <a:latin typeface="Times New Roman" panose="02020603050405020304" pitchFamily="18" charset="0"/>
                <a:cs typeface="Times New Roman" panose="02020603050405020304" pitchFamily="18" charset="0"/>
              </a:rPr>
              <a:t>Artificially generated pulses</a:t>
            </a:r>
          </a:p>
        </p:txBody>
      </p:sp>
      <p:sp>
        <p:nvSpPr>
          <p:cNvPr id="19461" name="Symbol zastępczy stopki 29"/>
          <p:cNvSpPr>
            <a:spLocks noGrp="1"/>
          </p:cNvSpPr>
          <p:nvPr>
            <p:ph type="ftr" sz="quarter" idx="11"/>
          </p:nvPr>
        </p:nvSpPr>
        <p:spPr bwMode="auto">
          <a:xfrm>
            <a:off x="3124200" y="6356350"/>
            <a:ext cx="3103984" cy="365125"/>
          </a:xfrm>
          <a:noFill/>
          <a:ln>
            <a:miter lim="800000"/>
            <a:headEnd/>
            <a:tailEnd/>
          </a:ln>
        </p:spPr>
        <p:txBody>
          <a:bodyPr/>
          <a:lstStyle/>
          <a:p>
            <a:r>
              <a:rPr lang="en-US" smtClean="0"/>
              <a:t>IEEE Real Time Conference, Padova, June 2016</a:t>
            </a:r>
            <a:endParaRPr lang="en-US" dirty="0"/>
          </a:p>
        </p:txBody>
      </p:sp>
      <p:grpSp>
        <p:nvGrpSpPr>
          <p:cNvPr id="2" name="Grupa 39"/>
          <p:cNvGrpSpPr>
            <a:grpSpLocks/>
          </p:cNvGrpSpPr>
          <p:nvPr/>
        </p:nvGrpSpPr>
        <p:grpSpPr bwMode="auto">
          <a:xfrm>
            <a:off x="1331640" y="285753"/>
            <a:ext cx="6480720" cy="789004"/>
            <a:chOff x="928662" y="285728"/>
            <a:chExt cx="6858048" cy="788994"/>
          </a:xfrm>
        </p:grpSpPr>
        <p:cxnSp>
          <p:nvCxnSpPr>
            <p:cNvPr id="43" name="Łącznik prosty 42"/>
            <p:cNvCxnSpPr/>
            <p:nvPr/>
          </p:nvCxnSpPr>
          <p:spPr>
            <a:xfrm>
              <a:off x="928662" y="285728"/>
              <a:ext cx="6858048" cy="1588"/>
            </a:xfrm>
            <a:prstGeom prst="line">
              <a:avLst/>
            </a:prstGeom>
            <a:ln w="38100" cap="rnd" cmpd="dbl">
              <a:solidFill>
                <a:srgbClr val="0000CC"/>
              </a:solidFill>
            </a:ln>
            <a:effectLst>
              <a:innerShdw blurRad="63500" dist="50800" dir="2700000">
                <a:srgbClr val="0000CC">
                  <a:alpha val="50000"/>
                </a:srgbClr>
              </a:innerShdw>
            </a:effectLst>
            <a:scene3d>
              <a:camera prst="orthographicFront"/>
              <a:lightRig rig="threePt" dir="t"/>
            </a:scene3d>
            <a:sp3d>
              <a:bevelT/>
            </a:sp3d>
          </p:spPr>
          <p:style>
            <a:lnRef idx="1">
              <a:schemeClr val="accent1"/>
            </a:lnRef>
            <a:fillRef idx="0">
              <a:schemeClr val="accent1"/>
            </a:fillRef>
            <a:effectRef idx="0">
              <a:schemeClr val="accent1"/>
            </a:effectRef>
            <a:fontRef idx="minor">
              <a:schemeClr val="tx1"/>
            </a:fontRef>
          </p:style>
        </p:cxnSp>
        <p:cxnSp>
          <p:nvCxnSpPr>
            <p:cNvPr id="44" name="Łącznik prosty 43"/>
            <p:cNvCxnSpPr/>
            <p:nvPr/>
          </p:nvCxnSpPr>
          <p:spPr>
            <a:xfrm>
              <a:off x="928662" y="1073134"/>
              <a:ext cx="6858048" cy="1588"/>
            </a:xfrm>
            <a:prstGeom prst="line">
              <a:avLst/>
            </a:prstGeom>
            <a:ln w="38100" cap="rnd" cmpd="dbl">
              <a:solidFill>
                <a:srgbClr val="0000CC"/>
              </a:solidFill>
            </a:ln>
            <a:effectLst>
              <a:innerShdw blurRad="63500" dist="50800" dir="2700000">
                <a:srgbClr val="0000CC">
                  <a:alpha val="50000"/>
                </a:srgbClr>
              </a:innerShdw>
            </a:effectLst>
            <a:scene3d>
              <a:camera prst="orthographicFront"/>
              <a:lightRig rig="threePt" dir="t"/>
            </a:scene3d>
            <a:sp3d>
              <a:bevelT/>
            </a:sp3d>
          </p:spPr>
          <p:style>
            <a:lnRef idx="1">
              <a:schemeClr val="accent1"/>
            </a:lnRef>
            <a:fillRef idx="0">
              <a:schemeClr val="accent1"/>
            </a:fillRef>
            <a:effectRef idx="0">
              <a:schemeClr val="accent1"/>
            </a:effectRef>
            <a:fontRef idx="minor">
              <a:schemeClr val="tx1"/>
            </a:fontRef>
          </p:style>
        </p:cxnSp>
      </p:grpSp>
      <p:pic>
        <p:nvPicPr>
          <p:cNvPr id="13" name="Picture 6" descr="F:\zs\UL\logo_ul.jpg"/>
          <p:cNvPicPr>
            <a:picLocks noChangeArrowheads="1"/>
          </p:cNvPicPr>
          <p:nvPr/>
        </p:nvPicPr>
        <p:blipFill>
          <a:blip r:embed="rId2" cstate="print"/>
          <a:srcRect/>
          <a:stretch>
            <a:fillRect/>
          </a:stretch>
        </p:blipFill>
        <p:spPr bwMode="auto">
          <a:xfrm>
            <a:off x="107504" y="116632"/>
            <a:ext cx="1080000" cy="1080000"/>
          </a:xfrm>
          <a:prstGeom prst="rect">
            <a:avLst/>
          </a:prstGeom>
          <a:noFill/>
          <a:ln w="9525">
            <a:noFill/>
            <a:miter lim="800000"/>
            <a:headEnd/>
            <a:tailEnd/>
          </a:ln>
        </p:spPr>
      </p:pic>
      <p:pic>
        <p:nvPicPr>
          <p:cNvPr id="12" name="Obraz 11" descr="logo_WFiS.bmp"/>
          <p:cNvPicPr>
            <a:picLocks/>
          </p:cNvPicPr>
          <p:nvPr/>
        </p:nvPicPr>
        <p:blipFill>
          <a:blip r:embed="rId3" cstate="print"/>
          <a:stretch>
            <a:fillRect/>
          </a:stretch>
        </p:blipFill>
        <p:spPr>
          <a:xfrm>
            <a:off x="7956376" y="116632"/>
            <a:ext cx="1080000" cy="1080000"/>
          </a:xfrm>
          <a:prstGeom prst="rect">
            <a:avLst/>
          </a:prstGeom>
        </p:spPr>
      </p:pic>
      <p:pic>
        <p:nvPicPr>
          <p:cNvPr id="13314"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7510" y="1276942"/>
            <a:ext cx="4432097" cy="245287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3315"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7510" y="3789040"/>
            <a:ext cx="4432097" cy="246133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3316" name="Picture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604399" y="1276942"/>
            <a:ext cx="4432097" cy="245287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3317" name="Picture 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604399" y="3769651"/>
            <a:ext cx="4432097" cy="245287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Symbol zastępczy daty 2"/>
          <p:cNvSpPr>
            <a:spLocks noGrp="1"/>
          </p:cNvSpPr>
          <p:nvPr>
            <p:ph type="dt" sz="half" idx="10"/>
          </p:nvPr>
        </p:nvSpPr>
        <p:spPr/>
        <p:txBody>
          <a:bodyPr/>
          <a:lstStyle/>
          <a:p>
            <a:pPr>
              <a:defRPr/>
            </a:pPr>
            <a:r>
              <a:rPr lang="pl-PL" smtClean="0"/>
              <a:t>Zbigniew Szadkowski</a:t>
            </a:r>
            <a:endParaRPr lang="en-US"/>
          </a:p>
        </p:txBody>
      </p:sp>
      <p:sp>
        <p:nvSpPr>
          <p:cNvPr id="4" name="Symbol zastępczy numeru slajdu 3"/>
          <p:cNvSpPr>
            <a:spLocks noGrp="1"/>
          </p:cNvSpPr>
          <p:nvPr>
            <p:ph type="sldNum" sz="quarter" idx="12"/>
          </p:nvPr>
        </p:nvSpPr>
        <p:spPr/>
        <p:txBody>
          <a:bodyPr/>
          <a:lstStyle/>
          <a:p>
            <a:pPr>
              <a:defRPr/>
            </a:pPr>
            <a:fld id="{6C430213-0F5A-4DAF-AA9E-01C7F0DA5DF2}" type="slidenum">
              <a:rPr lang="en-US" smtClean="0"/>
              <a:pPr>
                <a:defRPr/>
              </a:pPr>
              <a:t>35</a:t>
            </a:fld>
            <a:endParaRPr lang="en-US" dirty="0"/>
          </a:p>
        </p:txBody>
      </p:sp>
    </p:spTree>
    <p:extLst>
      <p:ext uri="{BB962C8B-B14F-4D97-AF65-F5344CB8AC3E}">
        <p14:creationId xmlns:p14="http://schemas.microsoft.com/office/powerpoint/2010/main" val="2512788472"/>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ytuł 10"/>
          <p:cNvSpPr>
            <a:spLocks noGrp="1"/>
          </p:cNvSpPr>
          <p:nvPr>
            <p:ph type="title"/>
          </p:nvPr>
        </p:nvSpPr>
        <p:spPr>
          <a:xfrm>
            <a:off x="1259632" y="404664"/>
            <a:ext cx="6624736" cy="1152128"/>
          </a:xfrm>
        </p:spPr>
        <p:txBody>
          <a:bodyPr/>
          <a:lstStyle/>
          <a:p>
            <a:r>
              <a:rPr lang="pl-PL" sz="3600" b="1" i="1" dirty="0" err="1">
                <a:latin typeface="Times New Roman" panose="02020603050405020304" pitchFamily="18" charset="0"/>
                <a:cs typeface="Times New Roman" panose="02020603050405020304" pitchFamily="18" charset="0"/>
              </a:rPr>
              <a:t>Brazilian</a:t>
            </a:r>
            <a:r>
              <a:rPr lang="pl-PL" sz="3600" b="1" i="1" dirty="0">
                <a:latin typeface="Times New Roman" panose="02020603050405020304" pitchFamily="18" charset="0"/>
                <a:cs typeface="Times New Roman" panose="02020603050405020304" pitchFamily="18" charset="0"/>
              </a:rPr>
              <a:t> </a:t>
            </a:r>
            <a:r>
              <a:rPr lang="pl-PL" sz="3600" b="1" i="1" dirty="0" err="1">
                <a:latin typeface="Times New Roman" panose="02020603050405020304" pitchFamily="18" charset="0"/>
                <a:cs typeface="Times New Roman" panose="02020603050405020304" pitchFamily="18" charset="0"/>
              </a:rPr>
              <a:t>Journal</a:t>
            </a:r>
            <a:r>
              <a:rPr lang="pl-PL" sz="3600" b="1" i="1" dirty="0">
                <a:latin typeface="Times New Roman" panose="02020603050405020304" pitchFamily="18" charset="0"/>
                <a:cs typeface="Times New Roman" panose="02020603050405020304" pitchFamily="18" charset="0"/>
              </a:rPr>
              <a:t> of </a:t>
            </a:r>
            <a:r>
              <a:rPr lang="pl-PL" sz="3600" b="1" i="1" dirty="0" err="1">
                <a:latin typeface="Times New Roman" panose="02020603050405020304" pitchFamily="18" charset="0"/>
                <a:cs typeface="Times New Roman" panose="02020603050405020304" pitchFamily="18" charset="0"/>
              </a:rPr>
              <a:t>Physics</a:t>
            </a:r>
            <a:r>
              <a:rPr lang="pl-PL" sz="3600" b="1" i="1" dirty="0">
                <a:latin typeface="Times New Roman" panose="02020603050405020304" pitchFamily="18" charset="0"/>
                <a:cs typeface="Times New Roman" panose="02020603050405020304" pitchFamily="18" charset="0"/>
              </a:rPr>
              <a:t> </a:t>
            </a:r>
            <a:r>
              <a:rPr lang="pl-PL" sz="3600" b="1" i="1" dirty="0" smtClean="0">
                <a:latin typeface="Times New Roman" panose="02020603050405020304" pitchFamily="18" charset="0"/>
                <a:cs typeface="Times New Roman" panose="02020603050405020304" pitchFamily="18" charset="0"/>
              </a:rPr>
              <a:t>2014</a:t>
            </a:r>
            <a:br>
              <a:rPr lang="pl-PL" sz="3600" b="1" i="1" dirty="0" smtClean="0">
                <a:latin typeface="Times New Roman" panose="02020603050405020304" pitchFamily="18" charset="0"/>
                <a:cs typeface="Times New Roman" panose="02020603050405020304" pitchFamily="18" charset="0"/>
              </a:rPr>
            </a:br>
            <a:r>
              <a:rPr lang="pl-PL" sz="3600" b="1" i="1" dirty="0" smtClean="0">
                <a:latin typeface="Times New Roman" panose="02020603050405020304" pitchFamily="18" charset="0"/>
                <a:cs typeface="Times New Roman" panose="02020603050405020304" pitchFamily="18" charset="0"/>
              </a:rPr>
              <a:t>Trans. on </a:t>
            </a:r>
            <a:r>
              <a:rPr lang="pl-PL" sz="3600" b="1" i="1" dirty="0" err="1" smtClean="0">
                <a:latin typeface="Times New Roman" panose="02020603050405020304" pitchFamily="18" charset="0"/>
                <a:cs typeface="Times New Roman" panose="02020603050405020304" pitchFamily="18" charset="0"/>
              </a:rPr>
              <a:t>Nucl</a:t>
            </a:r>
            <a:r>
              <a:rPr lang="pl-PL" sz="3600" b="1" i="1" dirty="0" smtClean="0">
                <a:latin typeface="Times New Roman" panose="02020603050405020304" pitchFamily="18" charset="0"/>
                <a:cs typeface="Times New Roman" panose="02020603050405020304" pitchFamily="18" charset="0"/>
              </a:rPr>
              <a:t>. Science 2015</a:t>
            </a:r>
            <a:endParaRPr lang="en-US" sz="3600" b="1" i="1" dirty="0" smtClean="0">
              <a:latin typeface="Times New Roman" panose="02020603050405020304" pitchFamily="18" charset="0"/>
              <a:cs typeface="Times New Roman" panose="02020603050405020304" pitchFamily="18" charset="0"/>
            </a:endParaRPr>
          </a:p>
        </p:txBody>
      </p:sp>
      <p:sp>
        <p:nvSpPr>
          <p:cNvPr id="19461" name="Symbol zastępczy stopki 29"/>
          <p:cNvSpPr>
            <a:spLocks noGrp="1"/>
          </p:cNvSpPr>
          <p:nvPr>
            <p:ph type="ftr" sz="quarter" idx="11"/>
          </p:nvPr>
        </p:nvSpPr>
        <p:spPr bwMode="auto">
          <a:xfrm>
            <a:off x="2643188" y="6356350"/>
            <a:ext cx="4089052" cy="365125"/>
          </a:xfrm>
          <a:noFill/>
          <a:ln>
            <a:miter lim="800000"/>
            <a:headEnd/>
            <a:tailEnd/>
          </a:ln>
        </p:spPr>
        <p:txBody>
          <a:bodyPr/>
          <a:lstStyle/>
          <a:p>
            <a:r>
              <a:rPr lang="en-US" smtClean="0"/>
              <a:t>IEEE Real Time Conference, Padova, June 2016</a:t>
            </a:r>
            <a:endParaRPr lang="en-US" dirty="0"/>
          </a:p>
        </p:txBody>
      </p:sp>
      <p:grpSp>
        <p:nvGrpSpPr>
          <p:cNvPr id="2" name="Grupa 39"/>
          <p:cNvGrpSpPr>
            <a:grpSpLocks/>
          </p:cNvGrpSpPr>
          <p:nvPr/>
        </p:nvGrpSpPr>
        <p:grpSpPr bwMode="auto">
          <a:xfrm>
            <a:off x="1331640" y="285753"/>
            <a:ext cx="6480720" cy="1343048"/>
            <a:chOff x="928662" y="285728"/>
            <a:chExt cx="6858048" cy="788994"/>
          </a:xfrm>
        </p:grpSpPr>
        <p:cxnSp>
          <p:nvCxnSpPr>
            <p:cNvPr id="43" name="Łącznik prosty 42"/>
            <p:cNvCxnSpPr/>
            <p:nvPr/>
          </p:nvCxnSpPr>
          <p:spPr>
            <a:xfrm>
              <a:off x="928662" y="285728"/>
              <a:ext cx="6858048" cy="1588"/>
            </a:xfrm>
            <a:prstGeom prst="line">
              <a:avLst/>
            </a:prstGeom>
            <a:ln w="38100" cap="rnd" cmpd="dbl">
              <a:solidFill>
                <a:srgbClr val="0000CC"/>
              </a:solidFill>
            </a:ln>
            <a:effectLst>
              <a:innerShdw blurRad="63500" dist="50800" dir="2700000">
                <a:srgbClr val="0000CC">
                  <a:alpha val="50000"/>
                </a:srgbClr>
              </a:innerShdw>
            </a:effectLst>
            <a:scene3d>
              <a:camera prst="orthographicFront"/>
              <a:lightRig rig="threePt" dir="t"/>
            </a:scene3d>
            <a:sp3d>
              <a:bevelT/>
            </a:sp3d>
          </p:spPr>
          <p:style>
            <a:lnRef idx="1">
              <a:schemeClr val="accent1"/>
            </a:lnRef>
            <a:fillRef idx="0">
              <a:schemeClr val="accent1"/>
            </a:fillRef>
            <a:effectRef idx="0">
              <a:schemeClr val="accent1"/>
            </a:effectRef>
            <a:fontRef idx="minor">
              <a:schemeClr val="tx1"/>
            </a:fontRef>
          </p:style>
        </p:cxnSp>
        <p:cxnSp>
          <p:nvCxnSpPr>
            <p:cNvPr id="44" name="Łącznik prosty 43"/>
            <p:cNvCxnSpPr/>
            <p:nvPr/>
          </p:nvCxnSpPr>
          <p:spPr>
            <a:xfrm>
              <a:off x="928662" y="1073134"/>
              <a:ext cx="6858048" cy="1588"/>
            </a:xfrm>
            <a:prstGeom prst="line">
              <a:avLst/>
            </a:prstGeom>
            <a:ln w="38100" cap="rnd" cmpd="dbl">
              <a:solidFill>
                <a:srgbClr val="0000CC"/>
              </a:solidFill>
            </a:ln>
            <a:effectLst>
              <a:innerShdw blurRad="63500" dist="50800" dir="2700000">
                <a:srgbClr val="0000CC">
                  <a:alpha val="50000"/>
                </a:srgbClr>
              </a:innerShdw>
            </a:effectLst>
            <a:scene3d>
              <a:camera prst="orthographicFront"/>
              <a:lightRig rig="threePt" dir="t"/>
            </a:scene3d>
            <a:sp3d>
              <a:bevelT/>
            </a:sp3d>
          </p:spPr>
          <p:style>
            <a:lnRef idx="1">
              <a:schemeClr val="accent1"/>
            </a:lnRef>
            <a:fillRef idx="0">
              <a:schemeClr val="accent1"/>
            </a:fillRef>
            <a:effectRef idx="0">
              <a:schemeClr val="accent1"/>
            </a:effectRef>
            <a:fontRef idx="minor">
              <a:schemeClr val="tx1"/>
            </a:fontRef>
          </p:style>
        </p:cxnSp>
      </p:grpSp>
      <p:pic>
        <p:nvPicPr>
          <p:cNvPr id="12" name="Obraz 11" descr="logo_WFiS.bmp"/>
          <p:cNvPicPr>
            <a:picLocks/>
          </p:cNvPicPr>
          <p:nvPr/>
        </p:nvPicPr>
        <p:blipFill>
          <a:blip r:embed="rId2" cstate="print"/>
          <a:stretch>
            <a:fillRect/>
          </a:stretch>
        </p:blipFill>
        <p:spPr>
          <a:xfrm>
            <a:off x="107624" y="116752"/>
            <a:ext cx="1080000" cy="1080000"/>
          </a:xfrm>
          <a:prstGeom prst="rect">
            <a:avLst/>
          </a:prstGeom>
        </p:spPr>
      </p:pic>
      <p:pic>
        <p:nvPicPr>
          <p:cNvPr id="13" name="Picture 6" descr="F:\zs\UL\logo_ul.jpg"/>
          <p:cNvPicPr>
            <a:picLocks noChangeArrowheads="1"/>
          </p:cNvPicPr>
          <p:nvPr/>
        </p:nvPicPr>
        <p:blipFill>
          <a:blip r:embed="rId3" cstate="print"/>
          <a:srcRect/>
          <a:stretch>
            <a:fillRect/>
          </a:stretch>
        </p:blipFill>
        <p:spPr bwMode="auto">
          <a:xfrm>
            <a:off x="7956376" y="116752"/>
            <a:ext cx="1080000" cy="1080000"/>
          </a:xfrm>
          <a:prstGeom prst="rect">
            <a:avLst/>
          </a:prstGeom>
          <a:noFill/>
          <a:ln w="9525">
            <a:noFill/>
            <a:miter lim="800000"/>
            <a:headEnd/>
            <a:tailEnd/>
          </a:ln>
        </p:spPr>
      </p:pic>
      <p:pic>
        <p:nvPicPr>
          <p:cNvPr id="14338"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4359" y="4423187"/>
            <a:ext cx="8794750" cy="18923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4" name="Picture 2"/>
          <p:cNvPicPr>
            <a:picLocks noChangeAspect="1" noChangeArrowheads="1"/>
          </p:cNvPicPr>
          <p:nvPr/>
        </p:nvPicPr>
        <p:blipFill>
          <a:blip r:embed="rId5" cstate="print"/>
          <a:srcRect/>
          <a:stretch>
            <a:fillRect/>
          </a:stretch>
        </p:blipFill>
        <p:spPr bwMode="auto">
          <a:xfrm>
            <a:off x="153651" y="1772816"/>
            <a:ext cx="8836698" cy="2574602"/>
          </a:xfrm>
          <a:prstGeom prst="rect">
            <a:avLst/>
          </a:prstGeom>
          <a:noFill/>
          <a:ln w="9525">
            <a:noFill/>
            <a:miter lim="800000"/>
            <a:headEnd/>
            <a:tailEnd/>
          </a:ln>
        </p:spPr>
      </p:pic>
      <p:sp>
        <p:nvSpPr>
          <p:cNvPr id="3" name="Symbol zastępczy daty 2"/>
          <p:cNvSpPr>
            <a:spLocks noGrp="1"/>
          </p:cNvSpPr>
          <p:nvPr>
            <p:ph type="dt" sz="half" idx="10"/>
          </p:nvPr>
        </p:nvSpPr>
        <p:spPr/>
        <p:txBody>
          <a:bodyPr/>
          <a:lstStyle/>
          <a:p>
            <a:pPr>
              <a:defRPr/>
            </a:pPr>
            <a:r>
              <a:rPr lang="pl-PL" smtClean="0"/>
              <a:t>Zbigniew Szadkowski</a:t>
            </a:r>
            <a:endParaRPr lang="en-US"/>
          </a:p>
        </p:txBody>
      </p:sp>
      <p:sp>
        <p:nvSpPr>
          <p:cNvPr id="4" name="Symbol zastępczy numeru slajdu 3"/>
          <p:cNvSpPr>
            <a:spLocks noGrp="1"/>
          </p:cNvSpPr>
          <p:nvPr>
            <p:ph type="sldNum" sz="quarter" idx="12"/>
          </p:nvPr>
        </p:nvSpPr>
        <p:spPr/>
        <p:txBody>
          <a:bodyPr/>
          <a:lstStyle/>
          <a:p>
            <a:pPr>
              <a:defRPr/>
            </a:pPr>
            <a:fld id="{6C430213-0F5A-4DAF-AA9E-01C7F0DA5DF2}" type="slidenum">
              <a:rPr lang="en-US" smtClean="0"/>
              <a:pPr>
                <a:defRPr/>
              </a:pPr>
              <a:t>36</a:t>
            </a:fld>
            <a:endParaRPr lang="en-US"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ytuł 10"/>
          <p:cNvSpPr>
            <a:spLocks noGrp="1"/>
          </p:cNvSpPr>
          <p:nvPr>
            <p:ph type="title"/>
          </p:nvPr>
        </p:nvSpPr>
        <p:spPr>
          <a:xfrm>
            <a:off x="457200" y="274638"/>
            <a:ext cx="8229600" cy="778098"/>
          </a:xfrm>
        </p:spPr>
        <p:txBody>
          <a:bodyPr/>
          <a:lstStyle/>
          <a:p>
            <a:r>
              <a:rPr lang="en-US" sz="3600" b="1" i="1" dirty="0" smtClean="0">
                <a:latin typeface="Times New Roman" panose="02020603050405020304" pitchFamily="18" charset="0"/>
                <a:cs typeface="Times New Roman" panose="02020603050405020304" pitchFamily="18" charset="0"/>
              </a:rPr>
              <a:t>Conclusions</a:t>
            </a:r>
          </a:p>
        </p:txBody>
      </p:sp>
      <p:sp>
        <p:nvSpPr>
          <p:cNvPr id="11" name="Symbol zastępczy zawartości 10"/>
          <p:cNvSpPr>
            <a:spLocks noGrp="1"/>
          </p:cNvSpPr>
          <p:nvPr>
            <p:ph idx="1"/>
          </p:nvPr>
        </p:nvSpPr>
        <p:spPr>
          <a:xfrm>
            <a:off x="251520" y="1600200"/>
            <a:ext cx="8640960" cy="4525963"/>
          </a:xfrm>
        </p:spPr>
        <p:txBody>
          <a:bodyPr/>
          <a:lstStyle/>
          <a:p>
            <a:pPr algn="just"/>
            <a:r>
              <a:rPr lang="en-US" sz="2400" b="1" dirty="0" smtClean="0">
                <a:latin typeface="Times New Roman" pitchFamily="18" charset="0"/>
                <a:cs typeface="Times New Roman" pitchFamily="18" charset="0"/>
              </a:rPr>
              <a:t>The wavelet trigger has been successfully implemented into prototype Front-End Board for the surface detector with 5CEFA9F31I7 FPGA from the Cyclone V family,</a:t>
            </a:r>
          </a:p>
          <a:p>
            <a:pPr algn="just"/>
            <a:r>
              <a:rPr lang="en-US" sz="2400" b="1" dirty="0" smtClean="0">
                <a:latin typeface="Times New Roman" pitchFamily="18" charset="0"/>
                <a:cs typeface="Times New Roman" pitchFamily="18" charset="0"/>
              </a:rPr>
              <a:t>Simultaneous analysis in real time in two-dimensional time-frequency domain allows an improvement of trigger efficiency and rejection of spurious triggers.</a:t>
            </a:r>
            <a:endParaRPr lang="pl-PL" sz="2400" b="1" dirty="0" smtClean="0">
              <a:latin typeface="Times New Roman" pitchFamily="18" charset="0"/>
              <a:cs typeface="Times New Roman" pitchFamily="18" charset="0"/>
            </a:endParaRPr>
          </a:p>
          <a:p>
            <a:pPr algn="just"/>
            <a:endParaRPr lang="en-US" sz="2400" b="1" dirty="0">
              <a:latin typeface="Times New Roman" pitchFamily="18" charset="0"/>
              <a:cs typeface="Times New Roman" pitchFamily="18" charset="0"/>
            </a:endParaRPr>
          </a:p>
        </p:txBody>
      </p:sp>
      <p:sp>
        <p:nvSpPr>
          <p:cNvPr id="19461" name="Symbol zastępczy stopki 29"/>
          <p:cNvSpPr>
            <a:spLocks noGrp="1"/>
          </p:cNvSpPr>
          <p:nvPr>
            <p:ph type="ftr" sz="quarter" idx="11"/>
          </p:nvPr>
        </p:nvSpPr>
        <p:spPr bwMode="auto">
          <a:xfrm>
            <a:off x="3124200" y="6356350"/>
            <a:ext cx="3103984" cy="365125"/>
          </a:xfrm>
          <a:noFill/>
          <a:ln>
            <a:miter lim="800000"/>
            <a:headEnd/>
            <a:tailEnd/>
          </a:ln>
        </p:spPr>
        <p:txBody>
          <a:bodyPr/>
          <a:lstStyle/>
          <a:p>
            <a:r>
              <a:rPr lang="en-US" smtClean="0"/>
              <a:t>IEEE Real Time Conference, Padova, June 2016</a:t>
            </a:r>
            <a:endParaRPr lang="en-US" dirty="0"/>
          </a:p>
        </p:txBody>
      </p:sp>
      <p:grpSp>
        <p:nvGrpSpPr>
          <p:cNvPr id="2" name="Grupa 39"/>
          <p:cNvGrpSpPr>
            <a:grpSpLocks/>
          </p:cNvGrpSpPr>
          <p:nvPr/>
        </p:nvGrpSpPr>
        <p:grpSpPr bwMode="auto">
          <a:xfrm>
            <a:off x="1331640" y="285753"/>
            <a:ext cx="6480720" cy="789004"/>
            <a:chOff x="928662" y="285728"/>
            <a:chExt cx="6858048" cy="788994"/>
          </a:xfrm>
        </p:grpSpPr>
        <p:cxnSp>
          <p:nvCxnSpPr>
            <p:cNvPr id="43" name="Łącznik prosty 42"/>
            <p:cNvCxnSpPr/>
            <p:nvPr/>
          </p:nvCxnSpPr>
          <p:spPr>
            <a:xfrm>
              <a:off x="928662" y="285728"/>
              <a:ext cx="6858048" cy="1588"/>
            </a:xfrm>
            <a:prstGeom prst="line">
              <a:avLst/>
            </a:prstGeom>
            <a:ln w="38100" cap="rnd" cmpd="dbl">
              <a:solidFill>
                <a:srgbClr val="0000CC"/>
              </a:solidFill>
            </a:ln>
            <a:effectLst>
              <a:innerShdw blurRad="63500" dist="50800" dir="2700000">
                <a:srgbClr val="0000CC">
                  <a:alpha val="50000"/>
                </a:srgbClr>
              </a:innerShdw>
            </a:effectLst>
            <a:scene3d>
              <a:camera prst="orthographicFront"/>
              <a:lightRig rig="threePt" dir="t"/>
            </a:scene3d>
            <a:sp3d>
              <a:bevelT/>
            </a:sp3d>
          </p:spPr>
          <p:style>
            <a:lnRef idx="1">
              <a:schemeClr val="accent1"/>
            </a:lnRef>
            <a:fillRef idx="0">
              <a:schemeClr val="accent1"/>
            </a:fillRef>
            <a:effectRef idx="0">
              <a:schemeClr val="accent1"/>
            </a:effectRef>
            <a:fontRef idx="minor">
              <a:schemeClr val="tx1"/>
            </a:fontRef>
          </p:style>
        </p:cxnSp>
        <p:cxnSp>
          <p:nvCxnSpPr>
            <p:cNvPr id="44" name="Łącznik prosty 43"/>
            <p:cNvCxnSpPr/>
            <p:nvPr/>
          </p:nvCxnSpPr>
          <p:spPr>
            <a:xfrm>
              <a:off x="928662" y="1073134"/>
              <a:ext cx="6858048" cy="1588"/>
            </a:xfrm>
            <a:prstGeom prst="line">
              <a:avLst/>
            </a:prstGeom>
            <a:ln w="38100" cap="rnd" cmpd="dbl">
              <a:solidFill>
                <a:srgbClr val="0000CC"/>
              </a:solidFill>
            </a:ln>
            <a:effectLst>
              <a:innerShdw blurRad="63500" dist="50800" dir="2700000">
                <a:srgbClr val="0000CC">
                  <a:alpha val="50000"/>
                </a:srgbClr>
              </a:innerShdw>
            </a:effectLst>
            <a:scene3d>
              <a:camera prst="orthographicFront"/>
              <a:lightRig rig="threePt" dir="t"/>
            </a:scene3d>
            <a:sp3d>
              <a:bevelT/>
            </a:sp3d>
          </p:spPr>
          <p:style>
            <a:lnRef idx="1">
              <a:schemeClr val="accent1"/>
            </a:lnRef>
            <a:fillRef idx="0">
              <a:schemeClr val="accent1"/>
            </a:fillRef>
            <a:effectRef idx="0">
              <a:schemeClr val="accent1"/>
            </a:effectRef>
            <a:fontRef idx="minor">
              <a:schemeClr val="tx1"/>
            </a:fontRef>
          </p:style>
        </p:cxnSp>
      </p:grpSp>
      <p:pic>
        <p:nvPicPr>
          <p:cNvPr id="13" name="Picture 6" descr="F:\zs\UL\logo_ul.jpg"/>
          <p:cNvPicPr>
            <a:picLocks noChangeArrowheads="1"/>
          </p:cNvPicPr>
          <p:nvPr/>
        </p:nvPicPr>
        <p:blipFill>
          <a:blip r:embed="rId2" cstate="print"/>
          <a:srcRect/>
          <a:stretch>
            <a:fillRect/>
          </a:stretch>
        </p:blipFill>
        <p:spPr bwMode="auto">
          <a:xfrm>
            <a:off x="107504" y="116632"/>
            <a:ext cx="1080000" cy="1080000"/>
          </a:xfrm>
          <a:prstGeom prst="rect">
            <a:avLst/>
          </a:prstGeom>
          <a:noFill/>
          <a:ln w="9525">
            <a:noFill/>
            <a:miter lim="800000"/>
            <a:headEnd/>
            <a:tailEnd/>
          </a:ln>
        </p:spPr>
      </p:pic>
      <p:pic>
        <p:nvPicPr>
          <p:cNvPr id="12" name="Obraz 11" descr="logo_WFiS.bmp"/>
          <p:cNvPicPr>
            <a:picLocks/>
          </p:cNvPicPr>
          <p:nvPr/>
        </p:nvPicPr>
        <p:blipFill>
          <a:blip r:embed="rId3" cstate="print"/>
          <a:stretch>
            <a:fillRect/>
          </a:stretch>
        </p:blipFill>
        <p:spPr>
          <a:xfrm>
            <a:off x="7956376" y="116632"/>
            <a:ext cx="1080000" cy="1080000"/>
          </a:xfrm>
          <a:prstGeom prst="rect">
            <a:avLst/>
          </a:prstGeom>
        </p:spPr>
      </p:pic>
      <p:sp>
        <p:nvSpPr>
          <p:cNvPr id="3" name="Symbol zastępczy daty 2"/>
          <p:cNvSpPr>
            <a:spLocks noGrp="1"/>
          </p:cNvSpPr>
          <p:nvPr>
            <p:ph type="dt" sz="half" idx="10"/>
          </p:nvPr>
        </p:nvSpPr>
        <p:spPr/>
        <p:txBody>
          <a:bodyPr/>
          <a:lstStyle/>
          <a:p>
            <a:pPr>
              <a:defRPr/>
            </a:pPr>
            <a:r>
              <a:rPr lang="pl-PL" smtClean="0"/>
              <a:t>Zbigniew Szadkowski</a:t>
            </a:r>
            <a:endParaRPr lang="en-US"/>
          </a:p>
        </p:txBody>
      </p:sp>
      <p:sp>
        <p:nvSpPr>
          <p:cNvPr id="4" name="Symbol zastępczy numeru slajdu 3"/>
          <p:cNvSpPr>
            <a:spLocks noGrp="1"/>
          </p:cNvSpPr>
          <p:nvPr>
            <p:ph type="sldNum" sz="quarter" idx="12"/>
          </p:nvPr>
        </p:nvSpPr>
        <p:spPr/>
        <p:txBody>
          <a:bodyPr/>
          <a:lstStyle/>
          <a:p>
            <a:pPr>
              <a:defRPr/>
            </a:pPr>
            <a:fld id="{6C430213-0F5A-4DAF-AA9E-01C7F0DA5DF2}" type="slidenum">
              <a:rPr lang="en-US" smtClean="0"/>
              <a:pPr>
                <a:defRPr/>
              </a:pPr>
              <a:t>37</a:t>
            </a:fld>
            <a:endParaRPr lang="en-US"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ytuł 10"/>
          <p:cNvSpPr>
            <a:spLocks noGrp="1"/>
          </p:cNvSpPr>
          <p:nvPr>
            <p:ph type="title"/>
          </p:nvPr>
        </p:nvSpPr>
        <p:spPr>
          <a:xfrm>
            <a:off x="266776" y="2708920"/>
            <a:ext cx="8229600" cy="778098"/>
          </a:xfrm>
        </p:spPr>
        <p:txBody>
          <a:bodyPr/>
          <a:lstStyle/>
          <a:p>
            <a:endParaRPr lang="en-US" sz="3600" b="1" i="1" dirty="0" smtClean="0">
              <a:latin typeface="Times New Roman" panose="02020603050405020304" pitchFamily="18" charset="0"/>
              <a:cs typeface="Times New Roman" panose="02020603050405020304" pitchFamily="18" charset="0"/>
            </a:endParaRPr>
          </a:p>
        </p:txBody>
      </p:sp>
      <p:sp>
        <p:nvSpPr>
          <p:cNvPr id="11" name="Symbol zastępczy zawartości 10"/>
          <p:cNvSpPr>
            <a:spLocks noGrp="1"/>
          </p:cNvSpPr>
          <p:nvPr>
            <p:ph idx="1"/>
          </p:nvPr>
        </p:nvSpPr>
        <p:spPr>
          <a:xfrm>
            <a:off x="251520" y="1600200"/>
            <a:ext cx="8640960" cy="4525963"/>
          </a:xfrm>
        </p:spPr>
        <p:txBody>
          <a:bodyPr/>
          <a:lstStyle/>
          <a:p>
            <a:pPr algn="just"/>
            <a:endParaRPr lang="en-US" sz="2400" b="1" dirty="0">
              <a:latin typeface="Times New Roman" pitchFamily="18" charset="0"/>
              <a:cs typeface="Times New Roman" pitchFamily="18" charset="0"/>
            </a:endParaRPr>
          </a:p>
        </p:txBody>
      </p:sp>
      <p:sp>
        <p:nvSpPr>
          <p:cNvPr id="19461" name="Symbol zastępczy stopki 29"/>
          <p:cNvSpPr>
            <a:spLocks noGrp="1"/>
          </p:cNvSpPr>
          <p:nvPr>
            <p:ph type="ftr" sz="quarter" idx="11"/>
          </p:nvPr>
        </p:nvSpPr>
        <p:spPr bwMode="auto">
          <a:xfrm>
            <a:off x="3124200" y="6356350"/>
            <a:ext cx="3103984" cy="365125"/>
          </a:xfrm>
          <a:noFill/>
          <a:ln>
            <a:miter lim="800000"/>
            <a:headEnd/>
            <a:tailEnd/>
          </a:ln>
        </p:spPr>
        <p:txBody>
          <a:bodyPr/>
          <a:lstStyle/>
          <a:p>
            <a:r>
              <a:rPr lang="en-US" smtClean="0"/>
              <a:t>IEEE Real Time Conference, Padova, June 2016</a:t>
            </a:r>
            <a:endParaRPr lang="en-US" dirty="0"/>
          </a:p>
        </p:txBody>
      </p:sp>
      <p:grpSp>
        <p:nvGrpSpPr>
          <p:cNvPr id="2" name="Grupa 39"/>
          <p:cNvGrpSpPr>
            <a:grpSpLocks/>
          </p:cNvGrpSpPr>
          <p:nvPr/>
        </p:nvGrpSpPr>
        <p:grpSpPr bwMode="auto">
          <a:xfrm>
            <a:off x="1331640" y="285753"/>
            <a:ext cx="6480720" cy="789004"/>
            <a:chOff x="928662" y="285728"/>
            <a:chExt cx="6858048" cy="788994"/>
          </a:xfrm>
        </p:grpSpPr>
        <p:cxnSp>
          <p:nvCxnSpPr>
            <p:cNvPr id="43" name="Łącznik prosty 42"/>
            <p:cNvCxnSpPr/>
            <p:nvPr/>
          </p:nvCxnSpPr>
          <p:spPr>
            <a:xfrm>
              <a:off x="928662" y="285728"/>
              <a:ext cx="6858048" cy="1588"/>
            </a:xfrm>
            <a:prstGeom prst="line">
              <a:avLst/>
            </a:prstGeom>
            <a:ln w="38100" cap="rnd" cmpd="dbl">
              <a:solidFill>
                <a:srgbClr val="0000CC"/>
              </a:solidFill>
            </a:ln>
            <a:effectLst>
              <a:innerShdw blurRad="63500" dist="50800" dir="2700000">
                <a:srgbClr val="0000CC">
                  <a:alpha val="50000"/>
                </a:srgbClr>
              </a:innerShdw>
            </a:effectLst>
            <a:scene3d>
              <a:camera prst="orthographicFront"/>
              <a:lightRig rig="threePt" dir="t"/>
            </a:scene3d>
            <a:sp3d>
              <a:bevelT/>
            </a:sp3d>
          </p:spPr>
          <p:style>
            <a:lnRef idx="1">
              <a:schemeClr val="accent1"/>
            </a:lnRef>
            <a:fillRef idx="0">
              <a:schemeClr val="accent1"/>
            </a:fillRef>
            <a:effectRef idx="0">
              <a:schemeClr val="accent1"/>
            </a:effectRef>
            <a:fontRef idx="minor">
              <a:schemeClr val="tx1"/>
            </a:fontRef>
          </p:style>
        </p:cxnSp>
        <p:cxnSp>
          <p:nvCxnSpPr>
            <p:cNvPr id="44" name="Łącznik prosty 43"/>
            <p:cNvCxnSpPr/>
            <p:nvPr/>
          </p:nvCxnSpPr>
          <p:spPr>
            <a:xfrm>
              <a:off x="928662" y="1073134"/>
              <a:ext cx="6858048" cy="1588"/>
            </a:xfrm>
            <a:prstGeom prst="line">
              <a:avLst/>
            </a:prstGeom>
            <a:ln w="38100" cap="rnd" cmpd="dbl">
              <a:solidFill>
                <a:srgbClr val="0000CC"/>
              </a:solidFill>
            </a:ln>
            <a:effectLst>
              <a:innerShdw blurRad="63500" dist="50800" dir="2700000">
                <a:srgbClr val="0000CC">
                  <a:alpha val="50000"/>
                </a:srgbClr>
              </a:innerShdw>
            </a:effectLst>
            <a:scene3d>
              <a:camera prst="orthographicFront"/>
              <a:lightRig rig="threePt" dir="t"/>
            </a:scene3d>
            <a:sp3d>
              <a:bevelT/>
            </a:sp3d>
          </p:spPr>
          <p:style>
            <a:lnRef idx="1">
              <a:schemeClr val="accent1"/>
            </a:lnRef>
            <a:fillRef idx="0">
              <a:schemeClr val="accent1"/>
            </a:fillRef>
            <a:effectRef idx="0">
              <a:schemeClr val="accent1"/>
            </a:effectRef>
            <a:fontRef idx="minor">
              <a:schemeClr val="tx1"/>
            </a:fontRef>
          </p:style>
        </p:cxnSp>
      </p:grpSp>
      <p:pic>
        <p:nvPicPr>
          <p:cNvPr id="13" name="Picture 6" descr="F:\zs\UL\logo_ul.jpg"/>
          <p:cNvPicPr>
            <a:picLocks noChangeArrowheads="1"/>
          </p:cNvPicPr>
          <p:nvPr/>
        </p:nvPicPr>
        <p:blipFill>
          <a:blip r:embed="rId2" cstate="print"/>
          <a:srcRect/>
          <a:stretch>
            <a:fillRect/>
          </a:stretch>
        </p:blipFill>
        <p:spPr bwMode="auto">
          <a:xfrm>
            <a:off x="107504" y="116632"/>
            <a:ext cx="1080000" cy="1080000"/>
          </a:xfrm>
          <a:prstGeom prst="rect">
            <a:avLst/>
          </a:prstGeom>
          <a:noFill/>
          <a:ln w="9525">
            <a:noFill/>
            <a:miter lim="800000"/>
            <a:headEnd/>
            <a:tailEnd/>
          </a:ln>
        </p:spPr>
      </p:pic>
      <p:pic>
        <p:nvPicPr>
          <p:cNvPr id="12" name="Obraz 11" descr="logo_WFiS.bmp"/>
          <p:cNvPicPr>
            <a:picLocks/>
          </p:cNvPicPr>
          <p:nvPr/>
        </p:nvPicPr>
        <p:blipFill>
          <a:blip r:embed="rId3" cstate="print"/>
          <a:stretch>
            <a:fillRect/>
          </a:stretch>
        </p:blipFill>
        <p:spPr>
          <a:xfrm>
            <a:off x="7956376" y="116632"/>
            <a:ext cx="1080000" cy="1080000"/>
          </a:xfrm>
          <a:prstGeom prst="rect">
            <a:avLst/>
          </a:prstGeom>
        </p:spPr>
      </p:pic>
      <p:sp>
        <p:nvSpPr>
          <p:cNvPr id="3" name="Symbol zastępczy daty 2"/>
          <p:cNvSpPr>
            <a:spLocks noGrp="1"/>
          </p:cNvSpPr>
          <p:nvPr>
            <p:ph type="dt" sz="half" idx="10"/>
          </p:nvPr>
        </p:nvSpPr>
        <p:spPr/>
        <p:txBody>
          <a:bodyPr/>
          <a:lstStyle/>
          <a:p>
            <a:pPr>
              <a:defRPr/>
            </a:pPr>
            <a:r>
              <a:rPr lang="pl-PL" smtClean="0"/>
              <a:t>Zbigniew Szadkowski</a:t>
            </a:r>
            <a:endParaRPr lang="en-US"/>
          </a:p>
        </p:txBody>
      </p:sp>
      <p:sp>
        <p:nvSpPr>
          <p:cNvPr id="4" name="Symbol zastępczy numeru slajdu 3"/>
          <p:cNvSpPr>
            <a:spLocks noGrp="1"/>
          </p:cNvSpPr>
          <p:nvPr>
            <p:ph type="sldNum" sz="quarter" idx="12"/>
          </p:nvPr>
        </p:nvSpPr>
        <p:spPr/>
        <p:txBody>
          <a:bodyPr/>
          <a:lstStyle/>
          <a:p>
            <a:pPr>
              <a:defRPr/>
            </a:pPr>
            <a:fld id="{6C430213-0F5A-4DAF-AA9E-01C7F0DA5DF2}" type="slidenum">
              <a:rPr lang="en-US" smtClean="0"/>
              <a:pPr>
                <a:defRPr/>
              </a:pPr>
              <a:t>38</a:t>
            </a:fld>
            <a:endParaRPr lang="en-US" dirty="0"/>
          </a:p>
        </p:txBody>
      </p:sp>
    </p:spTree>
    <p:extLst>
      <p:ext uri="{BB962C8B-B14F-4D97-AF65-F5344CB8AC3E}">
        <p14:creationId xmlns:p14="http://schemas.microsoft.com/office/powerpoint/2010/main" val="232721504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ytuł 5"/>
          <p:cNvSpPr>
            <a:spLocks noGrp="1"/>
          </p:cNvSpPr>
          <p:nvPr>
            <p:ph type="title"/>
          </p:nvPr>
        </p:nvSpPr>
        <p:spPr>
          <a:xfrm>
            <a:off x="428625" y="285750"/>
            <a:ext cx="8229600" cy="796925"/>
          </a:xfrm>
        </p:spPr>
        <p:txBody>
          <a:bodyPr/>
          <a:lstStyle/>
          <a:p>
            <a:pPr eaLnBrk="1" hangingPunct="1"/>
            <a:r>
              <a:rPr lang="en-US" sz="3600" b="1" i="1" dirty="0" smtClean="0">
                <a:latin typeface="Times New Roman" panose="02020603050405020304" pitchFamily="18" charset="0"/>
                <a:cs typeface="Times New Roman" panose="02020603050405020304" pitchFamily="18" charset="0"/>
              </a:rPr>
              <a:t>Bottom-up</a:t>
            </a:r>
          </a:p>
        </p:txBody>
      </p:sp>
      <p:sp>
        <p:nvSpPr>
          <p:cNvPr id="9219" name="Symbol zastępczy daty 3"/>
          <p:cNvSpPr>
            <a:spLocks noGrp="1"/>
          </p:cNvSpPr>
          <p:nvPr>
            <p:ph type="dt" sz="quarter" idx="10"/>
          </p:nvPr>
        </p:nvSpPr>
        <p:spPr bwMode="auto">
          <a:noFill/>
          <a:ln>
            <a:miter lim="800000"/>
            <a:headEnd/>
            <a:tailEnd/>
          </a:ln>
        </p:spPr>
        <p:txBody>
          <a:bodyPr/>
          <a:lstStyle/>
          <a:p>
            <a:r>
              <a:rPr lang="pl-PL" smtClean="0"/>
              <a:t>Zbigniew Szadkowski</a:t>
            </a:r>
            <a:endParaRPr lang="en-US" smtClean="0"/>
          </a:p>
        </p:txBody>
      </p:sp>
      <p:sp>
        <p:nvSpPr>
          <p:cNvPr id="9220" name="Symbol zastępczy stopki 9"/>
          <p:cNvSpPr>
            <a:spLocks noGrp="1"/>
          </p:cNvSpPr>
          <p:nvPr>
            <p:ph type="ftr" sz="quarter" idx="11"/>
          </p:nvPr>
        </p:nvSpPr>
        <p:spPr bwMode="auto">
          <a:noFill/>
          <a:ln>
            <a:miter lim="800000"/>
            <a:headEnd/>
            <a:tailEnd/>
          </a:ln>
        </p:spPr>
        <p:txBody>
          <a:bodyPr/>
          <a:lstStyle/>
          <a:p>
            <a:r>
              <a:rPr lang="pl-PL" smtClean="0"/>
              <a:t>IEEE Real Time Conference, Padova, June 2016</a:t>
            </a:r>
            <a:endParaRPr lang="pl-PL" smtClean="0"/>
          </a:p>
        </p:txBody>
      </p:sp>
      <p:sp>
        <p:nvSpPr>
          <p:cNvPr id="29" name="Symbol zastępczy numeru slajdu 5"/>
          <p:cNvSpPr>
            <a:spLocks noGrp="1"/>
          </p:cNvSpPr>
          <p:nvPr>
            <p:ph type="sldNum" sz="quarter" idx="12"/>
          </p:nvPr>
        </p:nvSpPr>
        <p:spPr/>
        <p:txBody>
          <a:bodyPr/>
          <a:lstStyle/>
          <a:p>
            <a:pPr>
              <a:defRPr/>
            </a:pPr>
            <a:fld id="{90F4CB37-DECA-4B2D-B340-6A01B6A0164E}" type="slidenum">
              <a:rPr lang="en-US"/>
              <a:pPr>
                <a:defRPr/>
              </a:pPr>
              <a:t>4</a:t>
            </a:fld>
            <a:endParaRPr lang="en-US" dirty="0"/>
          </a:p>
        </p:txBody>
      </p:sp>
      <p:grpSp>
        <p:nvGrpSpPr>
          <p:cNvPr id="9222" name="Grupa 39"/>
          <p:cNvGrpSpPr>
            <a:grpSpLocks/>
          </p:cNvGrpSpPr>
          <p:nvPr/>
        </p:nvGrpSpPr>
        <p:grpSpPr bwMode="auto">
          <a:xfrm>
            <a:off x="142875" y="142875"/>
            <a:ext cx="8853488" cy="1204913"/>
            <a:chOff x="142844" y="142852"/>
            <a:chExt cx="8853518" cy="1204897"/>
          </a:xfrm>
        </p:grpSpPr>
        <p:pic>
          <p:nvPicPr>
            <p:cNvPr id="9226" name="Picture 6" descr="F:\zs\UL\logo_ul.jpg"/>
            <p:cNvPicPr>
              <a:picLocks noChangeAspect="1" noChangeArrowheads="1"/>
            </p:cNvPicPr>
            <p:nvPr/>
          </p:nvPicPr>
          <p:blipFill>
            <a:blip r:embed="rId2" cstate="print"/>
            <a:srcRect/>
            <a:stretch>
              <a:fillRect/>
            </a:stretch>
          </p:blipFill>
          <p:spPr bwMode="auto">
            <a:xfrm>
              <a:off x="7929586" y="142852"/>
              <a:ext cx="1066776" cy="1060978"/>
            </a:xfrm>
            <a:prstGeom prst="rect">
              <a:avLst/>
            </a:prstGeom>
            <a:noFill/>
            <a:ln w="9525">
              <a:noFill/>
              <a:miter lim="800000"/>
              <a:headEnd/>
              <a:tailEnd/>
            </a:ln>
          </p:spPr>
        </p:pic>
        <p:pic>
          <p:nvPicPr>
            <p:cNvPr id="9227" name="Picture 7" descr="F:\Radio\Auger_logo.jpeg"/>
            <p:cNvPicPr>
              <a:picLocks noChangeAspect="1" noChangeArrowheads="1"/>
            </p:cNvPicPr>
            <p:nvPr/>
          </p:nvPicPr>
          <p:blipFill>
            <a:blip r:embed="rId3" cstate="print"/>
            <a:srcRect/>
            <a:stretch>
              <a:fillRect/>
            </a:stretch>
          </p:blipFill>
          <p:spPr bwMode="auto">
            <a:xfrm>
              <a:off x="142844" y="142852"/>
              <a:ext cx="636560" cy="1204897"/>
            </a:xfrm>
            <a:prstGeom prst="rect">
              <a:avLst/>
            </a:prstGeom>
            <a:noFill/>
            <a:ln w="9525">
              <a:noFill/>
              <a:miter lim="800000"/>
              <a:headEnd/>
              <a:tailEnd/>
            </a:ln>
          </p:spPr>
        </p:pic>
        <p:cxnSp>
          <p:nvCxnSpPr>
            <p:cNvPr id="43" name="Łącznik prosty 42"/>
            <p:cNvCxnSpPr/>
            <p:nvPr/>
          </p:nvCxnSpPr>
          <p:spPr>
            <a:xfrm>
              <a:off x="928662" y="285728"/>
              <a:ext cx="6858048" cy="1588"/>
            </a:xfrm>
            <a:prstGeom prst="line">
              <a:avLst/>
            </a:prstGeom>
            <a:ln w="38100" cap="rnd" cmpd="dbl">
              <a:solidFill>
                <a:srgbClr val="0000CC"/>
              </a:solidFill>
            </a:ln>
            <a:effectLst>
              <a:innerShdw blurRad="63500" dist="50800" dir="2700000">
                <a:srgbClr val="0000CC">
                  <a:alpha val="50000"/>
                </a:srgbClr>
              </a:innerShdw>
            </a:effectLst>
            <a:scene3d>
              <a:camera prst="orthographicFront"/>
              <a:lightRig rig="threePt" dir="t"/>
            </a:scene3d>
            <a:sp3d>
              <a:bevelT/>
            </a:sp3d>
          </p:spPr>
          <p:style>
            <a:lnRef idx="1">
              <a:schemeClr val="accent1"/>
            </a:lnRef>
            <a:fillRef idx="0">
              <a:schemeClr val="accent1"/>
            </a:fillRef>
            <a:effectRef idx="0">
              <a:schemeClr val="accent1"/>
            </a:effectRef>
            <a:fontRef idx="minor">
              <a:schemeClr val="tx1"/>
            </a:fontRef>
          </p:style>
        </p:cxnSp>
        <p:cxnSp>
          <p:nvCxnSpPr>
            <p:cNvPr id="44" name="Łącznik prosty 43"/>
            <p:cNvCxnSpPr/>
            <p:nvPr/>
          </p:nvCxnSpPr>
          <p:spPr>
            <a:xfrm>
              <a:off x="928662" y="1073134"/>
              <a:ext cx="6858048" cy="1588"/>
            </a:xfrm>
            <a:prstGeom prst="line">
              <a:avLst/>
            </a:prstGeom>
            <a:ln w="38100" cap="rnd" cmpd="dbl">
              <a:solidFill>
                <a:srgbClr val="0000CC"/>
              </a:solidFill>
            </a:ln>
            <a:effectLst>
              <a:innerShdw blurRad="63500" dist="50800" dir="2700000">
                <a:srgbClr val="0000CC">
                  <a:alpha val="50000"/>
                </a:srgbClr>
              </a:innerShdw>
            </a:effectLst>
            <a:scene3d>
              <a:camera prst="orthographicFront"/>
              <a:lightRig rig="threePt" dir="t"/>
            </a:scene3d>
            <a:sp3d>
              <a:bevelT/>
            </a:sp3d>
          </p:spPr>
          <p:style>
            <a:lnRef idx="1">
              <a:schemeClr val="accent1"/>
            </a:lnRef>
            <a:fillRef idx="0">
              <a:schemeClr val="accent1"/>
            </a:fillRef>
            <a:effectRef idx="0">
              <a:schemeClr val="accent1"/>
            </a:effectRef>
            <a:fontRef idx="minor">
              <a:schemeClr val="tx1"/>
            </a:fontRef>
          </p:style>
        </p:cxnSp>
      </p:grpSp>
      <p:sp>
        <p:nvSpPr>
          <p:cNvPr id="13" name="Symbol zastępczy zawartości 11"/>
          <p:cNvSpPr txBox="1">
            <a:spLocks/>
          </p:cNvSpPr>
          <p:nvPr/>
        </p:nvSpPr>
        <p:spPr bwMode="auto">
          <a:xfrm>
            <a:off x="500063" y="1500188"/>
            <a:ext cx="8186737" cy="1000125"/>
          </a:xfrm>
          <a:prstGeom prst="rect">
            <a:avLst/>
          </a:prstGeom>
          <a:noFill/>
          <a:ln w="9525">
            <a:noFill/>
            <a:miter lim="800000"/>
            <a:headEnd/>
            <a:tailEnd/>
          </a:ln>
        </p:spPr>
        <p:txBody>
          <a:bodyPr/>
          <a:lstStyle/>
          <a:p>
            <a:pPr marL="342900" indent="-342900" eaLnBrk="0" hangingPunct="0">
              <a:spcBef>
                <a:spcPct val="20000"/>
              </a:spcBef>
              <a:buFont typeface="Arial" charset="0"/>
              <a:buChar char="•"/>
              <a:defRPr/>
            </a:pPr>
            <a:r>
              <a:rPr lang="en-US" sz="2000" dirty="0"/>
              <a:t>A particle penetrating such a cloud from the front can be kicked back, like a tennis ball hit by a racket, with energy larger than its initial value.. </a:t>
            </a:r>
            <a:endParaRPr lang="pl-PL" sz="2000" b="1" dirty="0">
              <a:latin typeface="+mn-lt"/>
            </a:endParaRPr>
          </a:p>
        </p:txBody>
      </p:sp>
      <p:sp>
        <p:nvSpPr>
          <p:cNvPr id="12" name="Symbol zastępczy zawartości 11"/>
          <p:cNvSpPr txBox="1">
            <a:spLocks/>
          </p:cNvSpPr>
          <p:nvPr/>
        </p:nvSpPr>
        <p:spPr bwMode="auto">
          <a:xfrm>
            <a:off x="500063" y="2571750"/>
            <a:ext cx="8186737" cy="1643063"/>
          </a:xfrm>
          <a:prstGeom prst="rect">
            <a:avLst/>
          </a:prstGeom>
          <a:noFill/>
          <a:ln w="9525">
            <a:noFill/>
            <a:miter lim="800000"/>
            <a:headEnd/>
            <a:tailEnd/>
          </a:ln>
        </p:spPr>
        <p:txBody>
          <a:bodyPr/>
          <a:lstStyle/>
          <a:p>
            <a:pPr marL="342900" indent="-342900" eaLnBrk="0" hangingPunct="0">
              <a:spcBef>
                <a:spcPct val="20000"/>
              </a:spcBef>
              <a:buFont typeface="Arial" charset="0"/>
              <a:buChar char="•"/>
              <a:defRPr/>
            </a:pPr>
            <a:r>
              <a:rPr lang="en-US" sz="2000" dirty="0"/>
              <a:t>A more efficient and faster process is acceleration by crossing shock fronts generated in explosive phenomena (1</a:t>
            </a:r>
            <a:r>
              <a:rPr lang="en-US" sz="2000" baseline="30000" dirty="0"/>
              <a:t>st</a:t>
            </a:r>
            <a:r>
              <a:rPr lang="en-US" sz="2000" dirty="0"/>
              <a:t> order Fermi mechanism - ΔE &gt; 0)</a:t>
            </a:r>
            <a:r>
              <a:rPr lang="pl-PL" sz="2000" b="1" dirty="0">
                <a:latin typeface="+mn-lt"/>
              </a:rPr>
              <a:t>. </a:t>
            </a:r>
            <a:r>
              <a:rPr lang="en-US" sz="2000" dirty="0"/>
              <a:t>The energy of accelerating particles depends on the value and the size of the magnetic field and is limited by the </a:t>
            </a:r>
            <a:r>
              <a:rPr lang="en-US" sz="2000" dirty="0" err="1"/>
              <a:t>Larmor</a:t>
            </a:r>
            <a:r>
              <a:rPr lang="en-US" sz="2000" dirty="0"/>
              <a:t> radius related to their confinement. </a:t>
            </a:r>
            <a:endParaRPr lang="pl-PL" sz="2000" dirty="0"/>
          </a:p>
        </p:txBody>
      </p:sp>
      <p:sp>
        <p:nvSpPr>
          <p:cNvPr id="14" name="Symbol zastępczy zawartości 11"/>
          <p:cNvSpPr txBox="1">
            <a:spLocks/>
          </p:cNvSpPr>
          <p:nvPr/>
        </p:nvSpPr>
        <p:spPr bwMode="auto">
          <a:xfrm>
            <a:off x="571500" y="4214813"/>
            <a:ext cx="8186738" cy="2000250"/>
          </a:xfrm>
          <a:prstGeom prst="rect">
            <a:avLst/>
          </a:prstGeom>
          <a:noFill/>
          <a:ln w="9525">
            <a:noFill/>
            <a:miter lim="800000"/>
            <a:headEnd/>
            <a:tailEnd/>
          </a:ln>
        </p:spPr>
        <p:txBody>
          <a:bodyPr/>
          <a:lstStyle/>
          <a:p>
            <a:pPr marL="342900" indent="-342900" eaLnBrk="0" hangingPunct="0">
              <a:spcBef>
                <a:spcPct val="20000"/>
              </a:spcBef>
              <a:buFont typeface="Arial" charset="0"/>
              <a:buChar char="•"/>
              <a:defRPr/>
            </a:pPr>
            <a:r>
              <a:rPr lang="en-US" sz="2000" dirty="0"/>
              <a:t>Many theories and models propose either sophisticated explanations or require some new physics. One of the models explores ultra relativistic shock acceleration such as in hot spots of powerful radio galaxies and </a:t>
            </a:r>
            <a:r>
              <a:rPr lang="en-US" sz="2000" b="1" dirty="0"/>
              <a:t>G</a:t>
            </a:r>
            <a:r>
              <a:rPr lang="en-US" sz="2000" dirty="0"/>
              <a:t>amma </a:t>
            </a:r>
            <a:r>
              <a:rPr lang="en-US" sz="2000" b="1" dirty="0"/>
              <a:t>R</a:t>
            </a:r>
            <a:r>
              <a:rPr lang="en-US" sz="2000" dirty="0"/>
              <a:t>ay </a:t>
            </a:r>
            <a:r>
              <a:rPr lang="en-US" sz="2000" b="1" dirty="0"/>
              <a:t>B</a:t>
            </a:r>
            <a:r>
              <a:rPr lang="en-US" sz="2000" dirty="0"/>
              <a:t>ursts</a:t>
            </a:r>
            <a:r>
              <a:rPr lang="pl-PL" sz="2000" dirty="0"/>
              <a:t>. R</a:t>
            </a:r>
            <a:r>
              <a:rPr lang="en-US" sz="2000" dirty="0" err="1"/>
              <a:t>elativistic</a:t>
            </a:r>
            <a:r>
              <a:rPr lang="en-US" sz="2000" dirty="0"/>
              <a:t> jets are produced perpendicular to the accretion disk around a super–massive black hole in the central part of an active galactic nucleus. </a:t>
            </a:r>
            <a:endParaRPr lang="pl-PL" sz="2000" b="1" dirty="0">
              <a:latin typeface="+mn-lt"/>
            </a:endParaRPr>
          </a:p>
        </p:txBody>
      </p:sp>
    </p:spTree>
    <p:extLst>
      <p:ext uri="{BB962C8B-B14F-4D97-AF65-F5344CB8AC3E}">
        <p14:creationId xmlns:p14="http://schemas.microsoft.com/office/powerpoint/2010/main" val="24130635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200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blinds(horizontal)">
                                      <p:cBhvr>
                                        <p:cTn id="12"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ytuł 5"/>
          <p:cNvSpPr>
            <a:spLocks noGrp="1"/>
          </p:cNvSpPr>
          <p:nvPr>
            <p:ph type="title"/>
          </p:nvPr>
        </p:nvSpPr>
        <p:spPr>
          <a:xfrm>
            <a:off x="457200" y="274638"/>
            <a:ext cx="8229600" cy="796925"/>
          </a:xfrm>
        </p:spPr>
        <p:txBody>
          <a:bodyPr/>
          <a:lstStyle/>
          <a:p>
            <a:pPr eaLnBrk="1" hangingPunct="1"/>
            <a:r>
              <a:rPr lang="en-US" sz="3600" b="1" i="1" dirty="0" smtClean="0">
                <a:latin typeface="Times New Roman" panose="02020603050405020304" pitchFamily="18" charset="0"/>
                <a:cs typeface="Times New Roman" panose="02020603050405020304" pitchFamily="18" charset="0"/>
              </a:rPr>
              <a:t>Top-down</a:t>
            </a:r>
          </a:p>
        </p:txBody>
      </p:sp>
      <p:sp>
        <p:nvSpPr>
          <p:cNvPr id="10243" name="Symbol zastępczy daty 3"/>
          <p:cNvSpPr>
            <a:spLocks noGrp="1"/>
          </p:cNvSpPr>
          <p:nvPr>
            <p:ph type="dt" sz="quarter" idx="10"/>
          </p:nvPr>
        </p:nvSpPr>
        <p:spPr bwMode="auto">
          <a:noFill/>
          <a:ln>
            <a:miter lim="800000"/>
            <a:headEnd/>
            <a:tailEnd/>
          </a:ln>
        </p:spPr>
        <p:txBody>
          <a:bodyPr/>
          <a:lstStyle/>
          <a:p>
            <a:r>
              <a:rPr lang="pl-PL" smtClean="0"/>
              <a:t>Zbigniew Szadkowski</a:t>
            </a:r>
            <a:endParaRPr lang="en-US" dirty="0" smtClean="0"/>
          </a:p>
        </p:txBody>
      </p:sp>
      <p:sp>
        <p:nvSpPr>
          <p:cNvPr id="10244" name="Symbol zastępczy stopki 9"/>
          <p:cNvSpPr>
            <a:spLocks noGrp="1"/>
          </p:cNvSpPr>
          <p:nvPr>
            <p:ph type="ftr" sz="quarter" idx="11"/>
          </p:nvPr>
        </p:nvSpPr>
        <p:spPr bwMode="auto">
          <a:noFill/>
          <a:ln>
            <a:miter lim="800000"/>
            <a:headEnd/>
            <a:tailEnd/>
          </a:ln>
        </p:spPr>
        <p:txBody>
          <a:bodyPr/>
          <a:lstStyle/>
          <a:p>
            <a:r>
              <a:rPr lang="pl-PL" smtClean="0"/>
              <a:t>IEEE Real Time Conference, Padova, June 2016</a:t>
            </a:r>
            <a:endParaRPr lang="pl-PL" smtClean="0"/>
          </a:p>
        </p:txBody>
      </p:sp>
      <p:sp>
        <p:nvSpPr>
          <p:cNvPr id="29" name="Symbol zastępczy numeru slajdu 5"/>
          <p:cNvSpPr>
            <a:spLocks noGrp="1"/>
          </p:cNvSpPr>
          <p:nvPr>
            <p:ph type="sldNum" sz="quarter" idx="12"/>
          </p:nvPr>
        </p:nvSpPr>
        <p:spPr/>
        <p:txBody>
          <a:bodyPr/>
          <a:lstStyle/>
          <a:p>
            <a:pPr>
              <a:defRPr/>
            </a:pPr>
            <a:fld id="{2BD1D4BB-1A1D-45A4-941A-7DD0DD26CA7E}" type="slidenum">
              <a:rPr lang="en-US"/>
              <a:pPr>
                <a:defRPr/>
              </a:pPr>
              <a:t>5</a:t>
            </a:fld>
            <a:endParaRPr lang="en-US" dirty="0"/>
          </a:p>
        </p:txBody>
      </p:sp>
      <p:grpSp>
        <p:nvGrpSpPr>
          <p:cNvPr id="10246" name="Grupa 39"/>
          <p:cNvGrpSpPr>
            <a:grpSpLocks/>
          </p:cNvGrpSpPr>
          <p:nvPr/>
        </p:nvGrpSpPr>
        <p:grpSpPr bwMode="auto">
          <a:xfrm>
            <a:off x="142875" y="142875"/>
            <a:ext cx="8853488" cy="1204913"/>
            <a:chOff x="142844" y="142852"/>
            <a:chExt cx="8853518" cy="1204897"/>
          </a:xfrm>
        </p:grpSpPr>
        <p:pic>
          <p:nvPicPr>
            <p:cNvPr id="10250" name="Picture 6" descr="F:\zs\UL\logo_ul.jpg"/>
            <p:cNvPicPr>
              <a:picLocks noChangeAspect="1" noChangeArrowheads="1"/>
            </p:cNvPicPr>
            <p:nvPr/>
          </p:nvPicPr>
          <p:blipFill>
            <a:blip r:embed="rId2" cstate="print"/>
            <a:srcRect/>
            <a:stretch>
              <a:fillRect/>
            </a:stretch>
          </p:blipFill>
          <p:spPr bwMode="auto">
            <a:xfrm>
              <a:off x="7929586" y="142852"/>
              <a:ext cx="1066776" cy="1060978"/>
            </a:xfrm>
            <a:prstGeom prst="rect">
              <a:avLst/>
            </a:prstGeom>
            <a:noFill/>
            <a:ln w="9525">
              <a:noFill/>
              <a:miter lim="800000"/>
              <a:headEnd/>
              <a:tailEnd/>
            </a:ln>
          </p:spPr>
        </p:pic>
        <p:pic>
          <p:nvPicPr>
            <p:cNvPr id="10251" name="Picture 7" descr="F:\Radio\Auger_logo.jpeg"/>
            <p:cNvPicPr>
              <a:picLocks noChangeAspect="1" noChangeArrowheads="1"/>
            </p:cNvPicPr>
            <p:nvPr/>
          </p:nvPicPr>
          <p:blipFill>
            <a:blip r:embed="rId3" cstate="print"/>
            <a:srcRect/>
            <a:stretch>
              <a:fillRect/>
            </a:stretch>
          </p:blipFill>
          <p:spPr bwMode="auto">
            <a:xfrm>
              <a:off x="142844" y="142852"/>
              <a:ext cx="636560" cy="1204897"/>
            </a:xfrm>
            <a:prstGeom prst="rect">
              <a:avLst/>
            </a:prstGeom>
            <a:noFill/>
            <a:ln w="9525">
              <a:noFill/>
              <a:miter lim="800000"/>
              <a:headEnd/>
              <a:tailEnd/>
            </a:ln>
          </p:spPr>
        </p:pic>
        <p:cxnSp>
          <p:nvCxnSpPr>
            <p:cNvPr id="43" name="Łącznik prosty 42"/>
            <p:cNvCxnSpPr/>
            <p:nvPr/>
          </p:nvCxnSpPr>
          <p:spPr>
            <a:xfrm>
              <a:off x="928662" y="285728"/>
              <a:ext cx="6858048" cy="1588"/>
            </a:xfrm>
            <a:prstGeom prst="line">
              <a:avLst/>
            </a:prstGeom>
            <a:ln w="38100" cap="rnd" cmpd="dbl">
              <a:solidFill>
                <a:srgbClr val="0000CC"/>
              </a:solidFill>
            </a:ln>
            <a:effectLst>
              <a:innerShdw blurRad="63500" dist="50800" dir="2700000">
                <a:srgbClr val="0000CC">
                  <a:alpha val="50000"/>
                </a:srgbClr>
              </a:innerShdw>
            </a:effectLst>
            <a:scene3d>
              <a:camera prst="orthographicFront"/>
              <a:lightRig rig="threePt" dir="t"/>
            </a:scene3d>
            <a:sp3d>
              <a:bevelT/>
            </a:sp3d>
          </p:spPr>
          <p:style>
            <a:lnRef idx="1">
              <a:schemeClr val="accent1"/>
            </a:lnRef>
            <a:fillRef idx="0">
              <a:schemeClr val="accent1"/>
            </a:fillRef>
            <a:effectRef idx="0">
              <a:schemeClr val="accent1"/>
            </a:effectRef>
            <a:fontRef idx="minor">
              <a:schemeClr val="tx1"/>
            </a:fontRef>
          </p:style>
        </p:cxnSp>
        <p:cxnSp>
          <p:nvCxnSpPr>
            <p:cNvPr id="44" name="Łącznik prosty 43"/>
            <p:cNvCxnSpPr/>
            <p:nvPr/>
          </p:nvCxnSpPr>
          <p:spPr>
            <a:xfrm>
              <a:off x="928662" y="1073134"/>
              <a:ext cx="6858048" cy="1588"/>
            </a:xfrm>
            <a:prstGeom prst="line">
              <a:avLst/>
            </a:prstGeom>
            <a:ln w="38100" cap="rnd" cmpd="dbl">
              <a:solidFill>
                <a:srgbClr val="0000CC"/>
              </a:solidFill>
            </a:ln>
            <a:effectLst>
              <a:innerShdw blurRad="63500" dist="50800" dir="2700000">
                <a:srgbClr val="0000CC">
                  <a:alpha val="50000"/>
                </a:srgbClr>
              </a:innerShdw>
            </a:effectLst>
            <a:scene3d>
              <a:camera prst="orthographicFront"/>
              <a:lightRig rig="threePt" dir="t"/>
            </a:scene3d>
            <a:sp3d>
              <a:bevelT/>
            </a:sp3d>
          </p:spPr>
          <p:style>
            <a:lnRef idx="1">
              <a:schemeClr val="accent1"/>
            </a:lnRef>
            <a:fillRef idx="0">
              <a:schemeClr val="accent1"/>
            </a:fillRef>
            <a:effectRef idx="0">
              <a:schemeClr val="accent1"/>
            </a:effectRef>
            <a:fontRef idx="minor">
              <a:schemeClr val="tx1"/>
            </a:fontRef>
          </p:style>
        </p:cxnSp>
      </p:grpSp>
      <p:sp>
        <p:nvSpPr>
          <p:cNvPr id="13" name="Symbol zastępczy zawartości 11"/>
          <p:cNvSpPr txBox="1">
            <a:spLocks/>
          </p:cNvSpPr>
          <p:nvPr/>
        </p:nvSpPr>
        <p:spPr bwMode="auto">
          <a:xfrm>
            <a:off x="500063" y="1500188"/>
            <a:ext cx="8186737" cy="2071687"/>
          </a:xfrm>
          <a:prstGeom prst="rect">
            <a:avLst/>
          </a:prstGeom>
          <a:noFill/>
          <a:ln w="9525">
            <a:noFill/>
            <a:miter lim="800000"/>
            <a:headEnd/>
            <a:tailEnd/>
          </a:ln>
        </p:spPr>
        <p:txBody>
          <a:bodyPr/>
          <a:lstStyle/>
          <a:p>
            <a:pPr marL="342900" indent="-342900" eaLnBrk="0" hangingPunct="0">
              <a:spcBef>
                <a:spcPct val="20000"/>
              </a:spcBef>
              <a:buFont typeface="Arial" pitchFamily="34" charset="0"/>
              <a:buChar char="•"/>
              <a:defRPr/>
            </a:pPr>
            <a:r>
              <a:rPr lang="en-US" dirty="0"/>
              <a:t>Many theories propose top–down mechanism, decay of super–heavy, super–symmetric or </a:t>
            </a:r>
            <a:r>
              <a:rPr lang="en-US" b="1" dirty="0"/>
              <a:t>G</a:t>
            </a:r>
            <a:r>
              <a:rPr lang="en-US" dirty="0"/>
              <a:t>rand </a:t>
            </a:r>
            <a:r>
              <a:rPr lang="en-US" b="1" dirty="0"/>
              <a:t>U</a:t>
            </a:r>
            <a:r>
              <a:rPr lang="en-US" dirty="0"/>
              <a:t>nified </a:t>
            </a:r>
            <a:r>
              <a:rPr lang="en-US" b="1" dirty="0"/>
              <a:t>T</a:t>
            </a:r>
            <a:r>
              <a:rPr lang="en-US" dirty="0"/>
              <a:t>heories (GUT) particles</a:t>
            </a:r>
            <a:r>
              <a:rPr lang="pl-PL" dirty="0"/>
              <a:t>.</a:t>
            </a:r>
            <a:r>
              <a:rPr lang="en-US" dirty="0"/>
              <a:t> The only problem is a justification of their existence or their surviving after the Big Bang. They could have survived up to now by some yet unknown mechanism (a very weakly violated quantum number, particles trapped inside huge potential walls called topological defects and released via spontaneous symmetry breaking mechanism</a:t>
            </a:r>
            <a:r>
              <a:rPr lang="pl-PL" dirty="0"/>
              <a:t>),</a:t>
            </a:r>
          </a:p>
          <a:p>
            <a:pPr marL="342900" indent="-342900" eaLnBrk="0" hangingPunct="0">
              <a:spcBef>
                <a:spcPct val="20000"/>
              </a:spcBef>
              <a:buFont typeface="Arial" charset="0"/>
              <a:buChar char="•"/>
              <a:defRPr/>
            </a:pPr>
            <a:endParaRPr lang="en-US" sz="2400" b="1" dirty="0">
              <a:latin typeface="+mn-lt"/>
            </a:endParaRPr>
          </a:p>
        </p:txBody>
      </p:sp>
      <p:sp>
        <p:nvSpPr>
          <p:cNvPr id="12" name="Symbol zastępczy zawartości 11"/>
          <p:cNvSpPr txBox="1">
            <a:spLocks/>
          </p:cNvSpPr>
          <p:nvPr/>
        </p:nvSpPr>
        <p:spPr bwMode="auto">
          <a:xfrm>
            <a:off x="571500" y="3500438"/>
            <a:ext cx="8186738" cy="1500187"/>
          </a:xfrm>
          <a:prstGeom prst="rect">
            <a:avLst/>
          </a:prstGeom>
          <a:noFill/>
          <a:ln w="9525">
            <a:noFill/>
            <a:miter lim="800000"/>
            <a:headEnd/>
            <a:tailEnd/>
          </a:ln>
        </p:spPr>
        <p:txBody>
          <a:bodyPr/>
          <a:lstStyle/>
          <a:p>
            <a:pPr marL="342900" indent="-342900" eaLnBrk="0" hangingPunct="0">
              <a:spcBef>
                <a:spcPct val="20000"/>
              </a:spcBef>
              <a:buFont typeface="Arial" pitchFamily="34" charset="0"/>
              <a:buChar char="•"/>
              <a:defRPr/>
            </a:pPr>
            <a:r>
              <a:rPr lang="en-US" dirty="0"/>
              <a:t>Their decay into some ~10</a:t>
            </a:r>
            <a:r>
              <a:rPr lang="en-US" baseline="30000" dirty="0"/>
              <a:t>4</a:t>
            </a:r>
            <a:r>
              <a:rPr lang="en-US" dirty="0"/>
              <a:t> secondary particles (mainly </a:t>
            </a:r>
            <a:r>
              <a:rPr lang="en-US" dirty="0" err="1"/>
              <a:t>pions</a:t>
            </a:r>
            <a:r>
              <a:rPr lang="en-US" dirty="0"/>
              <a:t>) by </a:t>
            </a:r>
            <a:r>
              <a:rPr lang="en-US" dirty="0" err="1"/>
              <a:t>hadronization</a:t>
            </a:r>
            <a:r>
              <a:rPr lang="en-US" dirty="0"/>
              <a:t> of quark – </a:t>
            </a:r>
            <a:r>
              <a:rPr lang="en-US" dirty="0" err="1"/>
              <a:t>antiquark</a:t>
            </a:r>
            <a:r>
              <a:rPr lang="en-US" dirty="0"/>
              <a:t> pairs would easily produce the </a:t>
            </a:r>
            <a:r>
              <a:rPr lang="en-US" dirty="0" err="1"/>
              <a:t>ZeV</a:t>
            </a:r>
            <a:r>
              <a:rPr lang="en-US" dirty="0"/>
              <a:t> energies we need and their decay products would then be dominated by photons (coming from the decay of neutral </a:t>
            </a:r>
            <a:r>
              <a:rPr lang="en-US" dirty="0" err="1"/>
              <a:t>pions</a:t>
            </a:r>
            <a:r>
              <a:rPr lang="en-US" dirty="0"/>
              <a:t>) and neutrinos (decay of charged </a:t>
            </a:r>
            <a:r>
              <a:rPr lang="en-US" dirty="0" err="1"/>
              <a:t>pions</a:t>
            </a:r>
            <a:r>
              <a:rPr lang="en-US" dirty="0"/>
              <a:t>).</a:t>
            </a:r>
            <a:endParaRPr lang="pl-PL" dirty="0"/>
          </a:p>
          <a:p>
            <a:pPr marL="342900" indent="-342900" eaLnBrk="0" hangingPunct="0">
              <a:spcBef>
                <a:spcPct val="20000"/>
              </a:spcBef>
              <a:buFont typeface="Arial" charset="0"/>
              <a:buChar char="•"/>
              <a:defRPr/>
            </a:pPr>
            <a:endParaRPr lang="pl-PL" sz="2400" b="1" dirty="0">
              <a:latin typeface="+mn-lt"/>
            </a:endParaRPr>
          </a:p>
          <a:p>
            <a:pPr marL="342900" indent="-342900" eaLnBrk="0" hangingPunct="0">
              <a:spcBef>
                <a:spcPct val="20000"/>
              </a:spcBef>
              <a:buFont typeface="Arial" charset="0"/>
              <a:buChar char="•"/>
              <a:defRPr/>
            </a:pPr>
            <a:endParaRPr lang="en-US" sz="2400" b="1" dirty="0">
              <a:latin typeface="+mn-lt"/>
            </a:endParaRPr>
          </a:p>
        </p:txBody>
      </p:sp>
      <p:sp>
        <p:nvSpPr>
          <p:cNvPr id="14" name="Symbol zastępczy zawartości 11"/>
          <p:cNvSpPr txBox="1">
            <a:spLocks/>
          </p:cNvSpPr>
          <p:nvPr/>
        </p:nvSpPr>
        <p:spPr bwMode="auto">
          <a:xfrm>
            <a:off x="571500" y="5000625"/>
            <a:ext cx="8186738" cy="1428750"/>
          </a:xfrm>
          <a:prstGeom prst="rect">
            <a:avLst/>
          </a:prstGeom>
          <a:noFill/>
          <a:ln w="9525">
            <a:noFill/>
            <a:miter lim="800000"/>
            <a:headEnd/>
            <a:tailEnd/>
          </a:ln>
        </p:spPr>
        <p:txBody>
          <a:bodyPr/>
          <a:lstStyle/>
          <a:p>
            <a:pPr marL="342900" indent="-342900" eaLnBrk="0" hangingPunct="0">
              <a:spcBef>
                <a:spcPct val="20000"/>
              </a:spcBef>
              <a:buFont typeface="Arial" pitchFamily="34" charset="0"/>
              <a:buChar char="•"/>
              <a:defRPr/>
            </a:pPr>
            <a:r>
              <a:rPr lang="pl-PL" dirty="0"/>
              <a:t>T</a:t>
            </a:r>
            <a:r>
              <a:rPr lang="en-US" dirty="0"/>
              <a:t>here are a few experimental consequences of this model, which constitute, if observed, a unique and irrefutable signature of the existence of the Grand Unification, a horizon toward which all the modern quantum field theories are supposed to converge, i.e. heavy nuclei would rather exclude the top-down mechanism.</a:t>
            </a:r>
            <a:endParaRPr lang="pl-PL" dirty="0"/>
          </a:p>
          <a:p>
            <a:pPr marL="342900" indent="-342900" eaLnBrk="0" hangingPunct="0">
              <a:spcBef>
                <a:spcPct val="20000"/>
              </a:spcBef>
              <a:buFont typeface="Arial" charset="0"/>
              <a:buChar char="•"/>
              <a:defRPr/>
            </a:pPr>
            <a:endParaRPr lang="pl-PL" sz="2400" b="1" dirty="0">
              <a:latin typeface="+mn-lt"/>
            </a:endParaRPr>
          </a:p>
          <a:p>
            <a:pPr marL="342900" indent="-342900" eaLnBrk="0" hangingPunct="0">
              <a:spcBef>
                <a:spcPct val="20000"/>
              </a:spcBef>
              <a:buFont typeface="Arial" charset="0"/>
              <a:buChar char="•"/>
              <a:defRPr/>
            </a:pPr>
            <a:endParaRPr lang="en-US" sz="2400" b="1" dirty="0">
              <a:latin typeface="+mn-lt"/>
            </a:endParaRPr>
          </a:p>
        </p:txBody>
      </p:sp>
    </p:spTree>
    <p:extLst>
      <p:ext uri="{BB962C8B-B14F-4D97-AF65-F5344CB8AC3E}">
        <p14:creationId xmlns:p14="http://schemas.microsoft.com/office/powerpoint/2010/main" val="239440279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6" name="Symbol zastępczy daty 2"/>
          <p:cNvSpPr>
            <a:spLocks noGrp="1"/>
          </p:cNvSpPr>
          <p:nvPr>
            <p:ph type="dt" sz="quarter" idx="10"/>
          </p:nvPr>
        </p:nvSpPr>
        <p:spPr bwMode="auto">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defRPr/>
            </a:pPr>
            <a:r>
              <a:rPr lang="pl-PL" smtClean="0"/>
              <a:t>Zbigniew Szadkowski</a:t>
            </a:r>
            <a:endParaRPr lang="en-US" smtClean="0"/>
          </a:p>
        </p:txBody>
      </p:sp>
      <p:sp>
        <p:nvSpPr>
          <p:cNvPr id="3077" name="Symbol zastępczy stopki 3"/>
          <p:cNvSpPr>
            <a:spLocks noGrp="1"/>
          </p:cNvSpPr>
          <p:nvPr>
            <p:ph type="ftr" sz="quarter" idx="11"/>
          </p:nvPr>
        </p:nvSpPr>
        <p:spPr bwMode="auto">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defRPr/>
            </a:pPr>
            <a:r>
              <a:rPr lang="en-US" smtClean="0"/>
              <a:t>IEEE Real Time Conference, Padova, June 2016</a:t>
            </a:r>
            <a:endParaRPr lang="en-US" smtClean="0"/>
          </a:p>
        </p:txBody>
      </p:sp>
      <p:sp>
        <p:nvSpPr>
          <p:cNvPr id="3078" name="Symbol zastępczy numeru slajdu 4"/>
          <p:cNvSpPr>
            <a:spLocks noGrp="1"/>
          </p:cNvSpPr>
          <p:nvPr>
            <p:ph type="sldNum" sz="quarter" idx="12"/>
          </p:nvPr>
        </p:nvSpPr>
        <p:spPr bwMode="auto">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defRPr/>
            </a:pPr>
            <a:fld id="{567DD891-51FD-4F76-9843-9CCCF5496ECA}" type="slidenum">
              <a:rPr lang="en-US" smtClean="0"/>
              <a:pPr fontAlgn="base">
                <a:spcBef>
                  <a:spcPct val="0"/>
                </a:spcBef>
                <a:spcAft>
                  <a:spcPct val="0"/>
                </a:spcAft>
                <a:defRPr/>
              </a:pPr>
              <a:t>6</a:t>
            </a:fld>
            <a:endParaRPr lang="en-US" smtClean="0"/>
          </a:p>
        </p:txBody>
      </p:sp>
      <p:sp>
        <p:nvSpPr>
          <p:cNvPr id="6151" name="Rectangle 2"/>
          <p:cNvSpPr>
            <a:spLocks noGrp="1" noChangeArrowheads="1"/>
          </p:cNvSpPr>
          <p:nvPr>
            <p:ph type="title"/>
          </p:nvPr>
        </p:nvSpPr>
        <p:spPr>
          <a:xfrm>
            <a:off x="827584" y="355800"/>
            <a:ext cx="7344816" cy="601663"/>
          </a:xfrm>
        </p:spPr>
        <p:txBody>
          <a:bodyPr>
            <a:noAutofit/>
          </a:bodyPr>
          <a:lstStyle/>
          <a:p>
            <a:pPr marL="484632" indent="0" algn="ctr" eaLnBrk="1" fontAlgn="auto" hangingPunct="1">
              <a:spcAft>
                <a:spcPts val="0"/>
              </a:spcAft>
              <a:defRPr/>
            </a:pPr>
            <a:r>
              <a:rPr lang="pl-PL" sz="3600" b="1" i="1" dirty="0" smtClean="0">
                <a:latin typeface="Times New Roman" pitchFamily="18" charset="0"/>
                <a:cs typeface="Times New Roman" pitchFamily="18" charset="0"/>
              </a:rPr>
              <a:t>Max Planck &amp; Albert Einstein</a:t>
            </a:r>
            <a:endParaRPr lang="en-US" sz="3600" b="1" i="1" dirty="0" smtClean="0">
              <a:latin typeface="Times New Roman" pitchFamily="18" charset="0"/>
              <a:cs typeface="Times New Roman" pitchFamily="18" charset="0"/>
            </a:endParaRPr>
          </a:p>
        </p:txBody>
      </p:sp>
      <p:pic>
        <p:nvPicPr>
          <p:cNvPr id="72706" name="Picture 2" descr="http://t0.gstatic.com/images?q=tbn:ANd9GcTG9TYaH5Zy4FMDGSVj7OhIcnRybesOarWnrXvX25X3j-WL6Zwo"/>
          <p:cNvPicPr>
            <a:picLocks noChangeAspect="1" noChangeArrowheads="1"/>
          </p:cNvPicPr>
          <p:nvPr/>
        </p:nvPicPr>
        <p:blipFill>
          <a:blip r:embed="rId2" cstate="print"/>
          <a:srcRect/>
          <a:stretch>
            <a:fillRect/>
          </a:stretch>
        </p:blipFill>
        <p:spPr bwMode="auto">
          <a:xfrm>
            <a:off x="395536" y="1268760"/>
            <a:ext cx="3655097" cy="4536504"/>
          </a:xfrm>
          <a:prstGeom prst="rect">
            <a:avLst/>
          </a:prstGeom>
          <a:noFill/>
        </p:spPr>
      </p:pic>
      <p:pic>
        <p:nvPicPr>
          <p:cNvPr id="72708" name="Picture 4" descr="http://d3u5xmnnxiuz0w.cloudfront.net/wp-content/uploads/2014/01/albert-einstein-02.jpg"/>
          <p:cNvPicPr>
            <a:picLocks noChangeAspect="1" noChangeArrowheads="1"/>
          </p:cNvPicPr>
          <p:nvPr/>
        </p:nvPicPr>
        <p:blipFill>
          <a:blip r:embed="rId3" cstate="print"/>
          <a:srcRect/>
          <a:stretch>
            <a:fillRect/>
          </a:stretch>
        </p:blipFill>
        <p:spPr bwMode="auto">
          <a:xfrm>
            <a:off x="4211960" y="1233264"/>
            <a:ext cx="4572000" cy="4572000"/>
          </a:xfrm>
          <a:prstGeom prst="rect">
            <a:avLst/>
          </a:prstGeom>
          <a:noFill/>
        </p:spPr>
      </p:pic>
      <p:grpSp>
        <p:nvGrpSpPr>
          <p:cNvPr id="8" name="Grupa 39"/>
          <p:cNvGrpSpPr>
            <a:grpSpLocks/>
          </p:cNvGrpSpPr>
          <p:nvPr/>
        </p:nvGrpSpPr>
        <p:grpSpPr bwMode="auto">
          <a:xfrm>
            <a:off x="1334574" y="262130"/>
            <a:ext cx="6480720" cy="789004"/>
            <a:chOff x="928662" y="285728"/>
            <a:chExt cx="6858048" cy="788994"/>
          </a:xfrm>
        </p:grpSpPr>
        <p:cxnSp>
          <p:nvCxnSpPr>
            <p:cNvPr id="9" name="Łącznik prosty 42"/>
            <p:cNvCxnSpPr/>
            <p:nvPr/>
          </p:nvCxnSpPr>
          <p:spPr>
            <a:xfrm>
              <a:off x="928662" y="285728"/>
              <a:ext cx="6858048" cy="1588"/>
            </a:xfrm>
            <a:prstGeom prst="line">
              <a:avLst/>
            </a:prstGeom>
            <a:ln w="38100" cap="rnd" cmpd="dbl">
              <a:solidFill>
                <a:srgbClr val="0000CC"/>
              </a:solidFill>
            </a:ln>
            <a:effectLst>
              <a:innerShdw blurRad="63500" dist="50800" dir="2700000">
                <a:srgbClr val="0000CC">
                  <a:alpha val="50000"/>
                </a:srgbClr>
              </a:innerShdw>
            </a:effectLst>
            <a:scene3d>
              <a:camera prst="orthographicFront"/>
              <a:lightRig rig="threePt" dir="t"/>
            </a:scene3d>
            <a:sp3d>
              <a:bevelT/>
            </a:sp3d>
          </p:spPr>
          <p:style>
            <a:lnRef idx="1">
              <a:schemeClr val="accent1"/>
            </a:lnRef>
            <a:fillRef idx="0">
              <a:schemeClr val="accent1"/>
            </a:fillRef>
            <a:effectRef idx="0">
              <a:schemeClr val="accent1"/>
            </a:effectRef>
            <a:fontRef idx="minor">
              <a:schemeClr val="tx1"/>
            </a:fontRef>
          </p:style>
        </p:cxnSp>
        <p:cxnSp>
          <p:nvCxnSpPr>
            <p:cNvPr id="10" name="Łącznik prosty 43"/>
            <p:cNvCxnSpPr/>
            <p:nvPr/>
          </p:nvCxnSpPr>
          <p:spPr>
            <a:xfrm>
              <a:off x="928662" y="1073134"/>
              <a:ext cx="6858048" cy="1588"/>
            </a:xfrm>
            <a:prstGeom prst="line">
              <a:avLst/>
            </a:prstGeom>
            <a:ln w="38100" cap="rnd" cmpd="dbl">
              <a:solidFill>
                <a:srgbClr val="0000CC"/>
              </a:solidFill>
            </a:ln>
            <a:effectLst>
              <a:innerShdw blurRad="63500" dist="50800" dir="2700000">
                <a:srgbClr val="0000CC">
                  <a:alpha val="50000"/>
                </a:srgbClr>
              </a:innerShdw>
            </a:effectLst>
            <a:scene3d>
              <a:camera prst="orthographicFront"/>
              <a:lightRig rig="threePt" dir="t"/>
            </a:scene3d>
            <a:sp3d>
              <a:bevelT/>
            </a:sp3d>
          </p:spPr>
          <p:style>
            <a:lnRef idx="1">
              <a:schemeClr val="accent1"/>
            </a:lnRef>
            <a:fillRef idx="0">
              <a:schemeClr val="accent1"/>
            </a:fillRef>
            <a:effectRef idx="0">
              <a:schemeClr val="accent1"/>
            </a:effectRef>
            <a:fontRef idx="minor">
              <a:schemeClr val="tx1"/>
            </a:fontRef>
          </p:style>
        </p:cxnSp>
      </p:grpSp>
      <p:pic>
        <p:nvPicPr>
          <p:cNvPr id="11" name="Picture 6" descr="F:\zs\UL\logo_ul.jpg"/>
          <p:cNvPicPr>
            <a:picLocks noChangeArrowheads="1"/>
          </p:cNvPicPr>
          <p:nvPr/>
        </p:nvPicPr>
        <p:blipFill>
          <a:blip r:embed="rId4" cstate="print"/>
          <a:srcRect/>
          <a:stretch>
            <a:fillRect/>
          </a:stretch>
        </p:blipFill>
        <p:spPr bwMode="auto">
          <a:xfrm>
            <a:off x="107504" y="116632"/>
            <a:ext cx="1080000" cy="1080000"/>
          </a:xfrm>
          <a:prstGeom prst="rect">
            <a:avLst/>
          </a:prstGeom>
          <a:noFill/>
          <a:ln w="9525">
            <a:noFill/>
            <a:miter lim="800000"/>
            <a:headEnd/>
            <a:tailEnd/>
          </a:ln>
        </p:spPr>
      </p:pic>
      <p:pic>
        <p:nvPicPr>
          <p:cNvPr id="12" name="Picture 6" descr="F:\zs\UL\logo_ul.jpg"/>
          <p:cNvPicPr>
            <a:picLocks noChangeAspect="1" noChangeArrowheads="1"/>
          </p:cNvPicPr>
          <p:nvPr/>
        </p:nvPicPr>
        <p:blipFill>
          <a:blip r:embed="rId4" cstate="print"/>
          <a:srcRect/>
          <a:stretch>
            <a:fillRect/>
          </a:stretch>
        </p:blipFill>
        <p:spPr bwMode="auto">
          <a:xfrm>
            <a:off x="7929591" y="142875"/>
            <a:ext cx="1066772" cy="1060992"/>
          </a:xfrm>
          <a:prstGeom prst="rect">
            <a:avLst/>
          </a:prstGeom>
          <a:noFill/>
          <a:ln w="9525">
            <a:noFill/>
            <a:miter lim="800000"/>
            <a:headEnd/>
            <a:tailEnd/>
          </a:ln>
        </p:spPr>
      </p:pic>
    </p:spTree>
    <p:extLst>
      <p:ext uri="{BB962C8B-B14F-4D97-AF65-F5344CB8AC3E}">
        <p14:creationId xmlns:p14="http://schemas.microsoft.com/office/powerpoint/2010/main" val="2797759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6" name="Symbol zastępczy daty 2"/>
          <p:cNvSpPr>
            <a:spLocks noGrp="1"/>
          </p:cNvSpPr>
          <p:nvPr>
            <p:ph type="dt" sz="quarter" idx="10"/>
          </p:nvPr>
        </p:nvSpPr>
        <p:spPr bwMode="auto">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defRPr/>
            </a:pPr>
            <a:r>
              <a:rPr lang="pl-PL" smtClean="0"/>
              <a:t>Zbigniew Szadkowski</a:t>
            </a:r>
            <a:endParaRPr lang="en-US" smtClean="0"/>
          </a:p>
        </p:txBody>
      </p:sp>
      <p:sp>
        <p:nvSpPr>
          <p:cNvPr id="3077" name="Symbol zastępczy stopki 3"/>
          <p:cNvSpPr>
            <a:spLocks noGrp="1"/>
          </p:cNvSpPr>
          <p:nvPr>
            <p:ph type="ftr" sz="quarter" idx="11"/>
          </p:nvPr>
        </p:nvSpPr>
        <p:spPr bwMode="auto">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defRPr/>
            </a:pPr>
            <a:r>
              <a:rPr lang="en-US" smtClean="0"/>
              <a:t>IEEE Real Time Conference, Padova, June 2016</a:t>
            </a:r>
            <a:endParaRPr lang="en-US" smtClean="0"/>
          </a:p>
        </p:txBody>
      </p:sp>
      <p:sp>
        <p:nvSpPr>
          <p:cNvPr id="3078" name="Symbol zastępczy numeru slajdu 4"/>
          <p:cNvSpPr>
            <a:spLocks noGrp="1"/>
          </p:cNvSpPr>
          <p:nvPr>
            <p:ph type="sldNum" sz="quarter" idx="12"/>
          </p:nvPr>
        </p:nvSpPr>
        <p:spPr bwMode="auto">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defRPr/>
            </a:pPr>
            <a:fld id="{567DD891-51FD-4F76-9843-9CCCF5496ECA}" type="slidenum">
              <a:rPr lang="en-US" smtClean="0"/>
              <a:pPr fontAlgn="base">
                <a:spcBef>
                  <a:spcPct val="0"/>
                </a:spcBef>
                <a:spcAft>
                  <a:spcPct val="0"/>
                </a:spcAft>
                <a:defRPr/>
              </a:pPr>
              <a:t>7</a:t>
            </a:fld>
            <a:endParaRPr lang="en-US" smtClean="0"/>
          </a:p>
        </p:txBody>
      </p:sp>
      <p:sp>
        <p:nvSpPr>
          <p:cNvPr id="6151" name="Rectangle 2"/>
          <p:cNvSpPr>
            <a:spLocks noGrp="1" noChangeArrowheads="1"/>
          </p:cNvSpPr>
          <p:nvPr>
            <p:ph type="title"/>
          </p:nvPr>
        </p:nvSpPr>
        <p:spPr>
          <a:xfrm>
            <a:off x="838200" y="152400"/>
            <a:ext cx="7793038" cy="601663"/>
          </a:xfrm>
        </p:spPr>
        <p:txBody>
          <a:bodyPr>
            <a:noAutofit/>
          </a:bodyPr>
          <a:lstStyle/>
          <a:p>
            <a:pPr marL="484632" indent="0" algn="ctr" eaLnBrk="1" fontAlgn="auto" hangingPunct="1">
              <a:spcAft>
                <a:spcPts val="0"/>
              </a:spcAft>
              <a:defRPr/>
            </a:pPr>
            <a:r>
              <a:rPr lang="pl-PL" sz="3600" b="1" i="1" dirty="0" smtClean="0">
                <a:latin typeface="Times New Roman" pitchFamily="18" charset="0"/>
                <a:cs typeface="Times New Roman" pitchFamily="18" charset="0"/>
              </a:rPr>
              <a:t>Black body spectrum</a:t>
            </a:r>
            <a:endParaRPr lang="en-US" sz="3600" b="1" i="1" dirty="0" smtClean="0">
              <a:latin typeface="Times New Roman" pitchFamily="18" charset="0"/>
              <a:cs typeface="Times New Roman" pitchFamily="18" charset="0"/>
            </a:endParaRPr>
          </a:p>
        </p:txBody>
      </p:sp>
      <p:pic>
        <p:nvPicPr>
          <p:cNvPr id="73737" name="Picture 9"/>
          <p:cNvPicPr>
            <a:picLocks noChangeAspect="1" noChangeArrowheads="1"/>
          </p:cNvPicPr>
          <p:nvPr/>
        </p:nvPicPr>
        <p:blipFill>
          <a:blip r:embed="rId2" cstate="print"/>
          <a:srcRect/>
          <a:stretch>
            <a:fillRect/>
          </a:stretch>
        </p:blipFill>
        <p:spPr bwMode="auto">
          <a:xfrm>
            <a:off x="467544" y="3645024"/>
            <a:ext cx="3240360" cy="2565578"/>
          </a:xfrm>
          <a:prstGeom prst="rect">
            <a:avLst/>
          </a:prstGeom>
          <a:noFill/>
          <a:ln w="9525">
            <a:noFill/>
            <a:miter lim="800000"/>
            <a:headEnd/>
            <a:tailEnd/>
          </a:ln>
        </p:spPr>
      </p:pic>
      <p:pic>
        <p:nvPicPr>
          <p:cNvPr id="73738" name="Picture 10"/>
          <p:cNvPicPr>
            <a:picLocks noChangeAspect="1" noChangeArrowheads="1"/>
          </p:cNvPicPr>
          <p:nvPr/>
        </p:nvPicPr>
        <p:blipFill>
          <a:blip r:embed="rId3" cstate="print"/>
          <a:srcRect/>
          <a:stretch>
            <a:fillRect/>
          </a:stretch>
        </p:blipFill>
        <p:spPr bwMode="auto">
          <a:xfrm>
            <a:off x="467544" y="908720"/>
            <a:ext cx="3240360" cy="2657024"/>
          </a:xfrm>
          <a:prstGeom prst="rect">
            <a:avLst/>
          </a:prstGeom>
          <a:noFill/>
          <a:ln w="9525">
            <a:noFill/>
            <a:miter lim="800000"/>
            <a:headEnd/>
            <a:tailEnd/>
          </a:ln>
        </p:spPr>
      </p:pic>
      <p:pic>
        <p:nvPicPr>
          <p:cNvPr id="73739" name="Picture 11"/>
          <p:cNvPicPr>
            <a:picLocks noChangeAspect="1" noChangeArrowheads="1"/>
          </p:cNvPicPr>
          <p:nvPr/>
        </p:nvPicPr>
        <p:blipFill>
          <a:blip r:embed="rId4" cstate="print"/>
          <a:srcRect/>
          <a:stretch>
            <a:fillRect/>
          </a:stretch>
        </p:blipFill>
        <p:spPr bwMode="auto">
          <a:xfrm>
            <a:off x="3851920" y="908720"/>
            <a:ext cx="1809750" cy="638175"/>
          </a:xfrm>
          <a:prstGeom prst="rect">
            <a:avLst/>
          </a:prstGeom>
          <a:noFill/>
          <a:ln w="9525">
            <a:noFill/>
            <a:miter lim="800000"/>
            <a:headEnd/>
            <a:tailEnd/>
          </a:ln>
        </p:spPr>
      </p:pic>
      <p:pic>
        <p:nvPicPr>
          <p:cNvPr id="77826" name="Picture 2" descr="http://upload.wikimedia.org/wikipedia/commons/thumb/e/e0/Nagasakibomb.jpg/220px-Nagasakibomb.jpg"/>
          <p:cNvPicPr>
            <a:picLocks noChangeAspect="1" noChangeArrowheads="1"/>
          </p:cNvPicPr>
          <p:nvPr/>
        </p:nvPicPr>
        <p:blipFill>
          <a:blip r:embed="rId5" cstate="print"/>
          <a:srcRect/>
          <a:stretch>
            <a:fillRect/>
          </a:stretch>
        </p:blipFill>
        <p:spPr bwMode="auto">
          <a:xfrm>
            <a:off x="3851920" y="3818825"/>
            <a:ext cx="2016224" cy="2410305"/>
          </a:xfrm>
          <a:prstGeom prst="rect">
            <a:avLst/>
          </a:prstGeom>
          <a:noFill/>
        </p:spPr>
      </p:pic>
      <p:pic>
        <p:nvPicPr>
          <p:cNvPr id="77835" name="Picture 11"/>
          <p:cNvPicPr>
            <a:picLocks noChangeAspect="1" noChangeArrowheads="1"/>
          </p:cNvPicPr>
          <p:nvPr/>
        </p:nvPicPr>
        <p:blipFill>
          <a:blip r:embed="rId6" cstate="print"/>
          <a:srcRect/>
          <a:stretch>
            <a:fillRect/>
          </a:stretch>
        </p:blipFill>
        <p:spPr bwMode="auto">
          <a:xfrm>
            <a:off x="7452320" y="908720"/>
            <a:ext cx="1504950" cy="1390650"/>
          </a:xfrm>
          <a:prstGeom prst="rect">
            <a:avLst/>
          </a:prstGeom>
          <a:noFill/>
          <a:ln w="9525">
            <a:noFill/>
            <a:miter lim="800000"/>
            <a:headEnd/>
            <a:tailEnd/>
          </a:ln>
        </p:spPr>
      </p:pic>
      <p:pic>
        <p:nvPicPr>
          <p:cNvPr id="77836" name="Picture 12"/>
          <p:cNvPicPr>
            <a:picLocks noChangeAspect="1" noChangeArrowheads="1"/>
          </p:cNvPicPr>
          <p:nvPr/>
        </p:nvPicPr>
        <p:blipFill>
          <a:blip r:embed="rId7" cstate="print"/>
          <a:srcRect/>
          <a:stretch>
            <a:fillRect/>
          </a:stretch>
        </p:blipFill>
        <p:spPr bwMode="auto">
          <a:xfrm>
            <a:off x="5724128" y="908720"/>
            <a:ext cx="1638300" cy="1209675"/>
          </a:xfrm>
          <a:prstGeom prst="rect">
            <a:avLst/>
          </a:prstGeom>
          <a:noFill/>
          <a:ln w="9525">
            <a:noFill/>
            <a:miter lim="800000"/>
            <a:headEnd/>
            <a:tailEnd/>
          </a:ln>
        </p:spPr>
      </p:pic>
      <p:pic>
        <p:nvPicPr>
          <p:cNvPr id="77837" name="Picture 13"/>
          <p:cNvPicPr>
            <a:picLocks noChangeAspect="1" noChangeArrowheads="1"/>
          </p:cNvPicPr>
          <p:nvPr/>
        </p:nvPicPr>
        <p:blipFill>
          <a:blip r:embed="rId8" cstate="print"/>
          <a:srcRect/>
          <a:stretch>
            <a:fillRect/>
          </a:stretch>
        </p:blipFill>
        <p:spPr bwMode="auto">
          <a:xfrm>
            <a:off x="3851920" y="1628799"/>
            <a:ext cx="1008112" cy="1881809"/>
          </a:xfrm>
          <a:prstGeom prst="rect">
            <a:avLst/>
          </a:prstGeom>
          <a:noFill/>
          <a:ln w="9525">
            <a:noFill/>
            <a:miter lim="800000"/>
            <a:headEnd/>
            <a:tailEnd/>
          </a:ln>
        </p:spPr>
      </p:pic>
      <p:sp>
        <p:nvSpPr>
          <p:cNvPr id="77839" name="AutoShape 15" descr="data:image/jpeg;base64,/9j/4AAQSkZJRgABAQAAAQABAAD/2wCEAAkGBwgHBgkIBwgKCgkLDRYPDQwMDRsUFRAWIB0iIiAdHx8kKDQsJCYxJx8fLT0tMTU3Ojo6Iys/RD84QzQ5OjcBCgoKDQwNGg8PGjclHyU3Nzc3Nzc3Nzc3Nzc3Nzc3Nzc3Nzc3Nzc3Nzc3Nzc3Nzc3Nzc3Nzc3Nzc3Nzc3Nzc3N//AABEIAIUAyAMBIgACEQEDEQH/xAAcAAACAgMBAQAAAAAAAAAAAAAFBgMEAAIHAQj/xABGEAACAQMBBQQHBQQIBAcAAAABAgMABBEFBhIhMUETIlFxFDJhgZGxwSNCUnKhFTNi0Qckc4KisuHwNFOS8SU1Q1Rkg5P/xAAaAQEBAQEBAQEAAAAAAAAAAAAAAQIDBAUG/8QAJxEBAQACAQQCAQMFAAAAAAAAAAECEQMEEiExBUEiE1HhIzJhgbH/2gAMAwEAAhEDEQA/AONWWp3Fme428n4Wpisr+x1EBGIjlP3H+hpde0dea8KhMLDlxq7TRovtEBBMa4POgdzpzxHimPbU+na7eWO6kh7aEcNx+nkaZbHUNN1UbincmPON+B93jT2FSwvr7S3LWr9080bip91GYtq1YYvLL3xH6H+dErrQ4ySVGDQ2bRXGe7QTNqOkXo4S9mx6Sru/6VSm0+PtoZrcq27Ipypzw3qqT6YVJBQ+6qUUbW97BglR2i/Og6QT9r8fpSZrJ3del/KPlTeX+1+NJuvnGuzH2L8hShk2UYmY+2NvmK7VFZwalpdtvnEnYpuSj1l4fqK4fsm32y/kanzY7byObUJNGvmjhu4WMUDH1J1B4KfBv9+ytRKF7Z3s+zeqJbyW6brpv9oXwrnPT61V0baL9pX0VuIEUSEgur55DPhTL/ShYLrWjuqoVmhO+qHngcyPGubbHqItTtgox9tx94rNix0qNiOfPPWrkbUjbI6xd6jqV1HdTFwoIAIAAIOOnupvjYrwNY9KJxN0NScqqRPkUV0iK2u7pIbpnUHgCvXzqiqDk8K9FOkWg6cnOAv+diauRWltD+6gjXyWgRlWttyrN/B6PfSx44BsjyNRgUFdkqGRKuMtRstQDpYgRWVakWsqjituLW9XMLqx8OvwqOfSQwJXnSuvaxneRmU+KnBopZbRXlsQs2J08H5/GtbTTa40yRM5QmqEtkQcA49lNdlrOmXw3GfsXP3ZeGffyq5LpEMw3gAAeII60C3p2v6lYARyqLmEcN2Q8R5Gia7W254T2Mo8d1gfnW0uiFfV4iq76SwHq08iZte0mcZPbxnweP8AlVO4lsLgo0M8ZcOCoOQefgaim04rzjodPbGG4hYLgb44++gfM/aUn7R8NblPsX5U2g9/3GlHaX/zd/yr8qA5sm32iY54arut7NQavFNeaRMstxEcXdv95W8ceH+/ZQ3ZM4mT+98qsavY6lpeqftfTnaGRzlZF5EY5Hx5cuVAV0fbu9srL0HaKzlvAgws8ZHabvgwPPzzmhWlz2UmvCXTndrczqyh13SuehFHbTarRNXsOz12BbS85MTGxRvaCAceR/WlywitYNck9BnjmgaVGVkbI58qC1sXw2kvYh+OQAf/AGCngXsGd0vgg4xjiPOkTZqWO12xu3mIWNJpGcnkFyCaO7b6PbjVLHU7dlbDoGO7g4zwz4+YpoNEFwGUMuSp5GrkUxyCpwfEUmaffTftVoHbEKRqV94OflTJBN3uDA+RqaV0LT9pLb0NPSywlXgQq5zW7bUWufsoZm88AUlRP4ngRTDabPXU8SSrNBuMMghifpUGX18L+4Eoi7PCgEZzmo1q/NoL2ts8vbByozuhcVQGRjdXPjx5UGEZqNhU1aMtQVZBWVJIKyg+eTYnmpFQvZ/iXHuq/HmpcGukiAj2H4T8aktLrUdNP9XmIT8LcV+FGo7cSH1eNX4tELoJC24vQsedfV4fiuXkw774jHcqWW1aNgahbFT+KHiD7qsnaXSj0uP/AMv9ailsLVGIMsbMOeFJqL9noeKFCPZXm5+mx4/7cpVlby6/pLcu3z/Zf60Pu9U06eMova73TKAcfjVl7EfhFCNVs2ixKFOBz9leOtHGPjL8aVNpxjVm/ItNER+0+NLO1QxqvnEn1qUENlT9vGPFiP0onPtFf6RqU0VzF6ZpbkZibmmR909PLlQfZZj28WPxn5UyzXmkT3j6deyG2uVAxJJgI4I5Z6HzoLlrZaHrVr6Vpkm8vJlJwyHwIpZj086ZrMifcZkZT76MTbJw8S0UTcOBxQGPT20zV5owoVGVWXHsPGgntFQ7XX8chIRmcNgdCvGiN4uqaPo8cFvcQX+lMwaN2Gd1D+FgRgezpQ6LA24uQeTSfNKuyWMyaDO+z9672cmX3FOQT1GDyNQWUjabU1t1bdaaHdUnocsK92dmksmWO5lbG+yyk44kA+Hhiq6vnVrM75QPE3fHNe+ePuzUsKGe/ePVZInjefDyxgBWRo2w365oHa1u45UDwurLnAIpk0fWby3iFva7r7zZAZSSPKuS6Pcy6QEtyElYYidlOR3S3EedOmk6nFO29bzqzIeO4eRoH3tNcuFKsjqGGCAiiqJV0co/BlOCD0NELS+u7uHtW1KGAZwVZQCP0qldqFuM+kJOX4l16morzpUSOXQMV3Semc4rfpmtXYDhkVBE5415V2ytWuCsotZJogeSkAH3msqj50jqZeY4VDHVqBd5uNfU+P6f9blmLGV1BC0MFtA1xcglU5KObHwqve37XMhkVdzI4DPqL4VX2ii9H9CTOd8FyP0H1rxAMnPjX0fl+ovfOnw8RnCfYto2hT6ke4xBLbiqqbx3sZwR04VSvI5tNvfRr2Ps25q/QivdHuHXUN+OR1uXH2bh8Hf44/Wju0Usm0my76uyp6Xa4S6G7+8XmH9hwMH2gVzx6LpssPx9fv8Acv8AKXOygowVzQvXB/U34nlVrSZjPajJyVypNVta/wCCk/LXw8523TrBqDi/xpb2t4amv9ivzamO1OXXypf2vUjUkPjCv+ZqxRvsw2LiP+0+lHtU0uG+lLMO+R61LezrYuE9kg+VO9vcC2aWbcLsi/ZgDPfPBeHmRXq6PgnPy9tZyuoo2dnqemWxt4LuZYgeCcG3fLOceVBC14NYmS8meX7LKFz0yKLo8o02a5sBxWXJSQFmKs2MnHXJUe+h11KJ7+2uE5S2zNjw4ip1HHJe7Gax+ll22l4bdHHVk/y1dvLDTLvRbuXTbpIozkyAtubrDowofeNu7Zo3PPZHHjwpm1jS7T0WeC5REeULuFepYcCf73CuOPHcsbZ9LsCRv/ENJbxDD/Ep+tXrKO3GqTraQtEvbxs0cgxhiuCOHTjQvf7+iy/xkH/AaYZ4pE1mR52V427Hcym6RiRVIcYGDkn41zs8bWQOKG13ouyjgxIy9mSTjEg4KffXuk6hPouoyy2uSv3o5BgPxJ4j38Klv4Ftp5kWMwIHkKpjfyDIh+B556ZocwAuWA3f7pz0FJ6L7dP0Paa4uB2tukGSMEMoJX3VttVtZcaTpvp1+ofDCNI4lAyx/wCxpE2SlaPXbVQxCyDdYDqONdF13TtPvNMkj1eMPaghm5jBHI8ONYvgBdidqm2mnRbyFrWPf3RJGwYE+zkf+9O15s7MyZs78HwWRcfqP5VzuS3sLXUntNJuJkn0+8jM9q0RXdGTjvDgRnFdKsblzaCYjvMoPA8ya1hjubrWep6JuoRXcLvDLJIpXgVPSvKZtfgF3bi5x9pH3Gx4dP1r2sWarO3zynKr9l69UI6uWrANX6L4XPHHmkrnn6SbbIVfTZcd1oyM+TZ+tQZ7hoxrFudW2eKRDM9sxkQeI+8P9+FL1jN2kEZ6jgfOsfLcdw6iZX0mF8PW6U2aCCmzmtSSNiJbUk568Rj60FtbE3Tq0Ss4JxwHWjOt/wBS0P8AY8LDt7ple5wfUjHIE+Jr3cXBODp8vyl7v+MZ3dkLehRmO1y3XBrTWeNlN5UTh7KO17NIzvhvX3vu45Y8+tDtX42sg/hr85y3eVrtBKxOez/L9KDbY8byI9Oz+poppxyIfao+VDdsOM8B/gPzFcqqnoBxcx5/5i10PTY95ZXyq7hjOT0AdTmuc6GcXKf2i/Oug2dxHDOyTcY5UKuueJU8OFe/4y/1/wDVYz9KOzPappV5GWClbWRHBH3w4A/Wg88YWey4YBSbd8t/hRKCC4tZby1uiWhklEvaJwWQBg3PpxAOPOheo3iTazBDGjARoRkjA5dKz1V7Z+lZ5i4z7a6mcbV2pzxMcJ/XFM+qTie8uoQ5aQm2EfA/gYf5gKVdYONorEnrbxH/ABU36hLdFjcwo4nSEwhHwUYA5Vxjjn2cufjXPgy7ccrVpWvnAhsJEPdFw+P+kfyphKsuoElSD2wXw4icfQClW4yujadzyJfvfkpp1eNoNTysmY5YxKsX4W3hvH34HwNeffhpDPLMFtmBPaNERlueDj/fwqqzEzrvdmcoQN4cMBh/r7q21MQnUL2OAOyZchWOAD2WcD2VXuMCfI3e8mTjqeHP4Vkols/IseuWDbu8VYd1Obezzq/Y7data3E8e0T+hXO9mOOSzDxRg8RvgMG8OPhzoTszHPcbQ6fDbRPJIZgQqDjgcT+grsd3sxBeyyXc2mxelvF2RmKAybuOhPhUyI51sPHquva1qt6LhEsJrneumhHCZ19UANk4xx59K6bJuoYrcEnd6Cki42W2s0KeO42YVJI1hEUisQsnDkQp7hx5Aij2ykF3b6LZ/tETJepFuXCy898MQSfacZ99dMC62YRFv2ckPRwcfSsqWIYRfKspcZaj5kj41Yj4GgUdvIOIlbPmanSO5X1bh66cXLlxZTKFNem3ptpVYHrXmo6Rb3Mz3mkNHFI/GW2c7oY+KnofZS6npw9WbP8AdqykuqLw7pH5cV9+9bwdXx9vNhd/vHLtsu4tQSzW79wywv16H/Wpss+XlcnjxZjUMUmoPwYRoPGpDbZO/PIZWHLPIeVeDl6bjxx/DK2f58NbY9yFXdhUyHx5D40F1aW6ZO8yhfwoPrRwKOQHCoLy1WWJlAyccK+ZnfLcSaU2Ut/yj5VS2uHG2P8AC30qzpJ3VtwRx4A1DtcO5bn8w+VYoE6OcXC/nX5083VjbXTh50JYDAZTxApC01t2Y+40+ahc3Nu6ej2yzBs73eIxVwyuF2Jra0iQFBvup/G5Y0I1y1iiv7WUOolYlQvUrg8aK2d7cSZ7WzEZ6Evn6UH1q0f0+3vXbLFt1vgeFXk5Lnd00oa8SutWDf8AxU4+TGnM3ExNzGkBDKSI2LZDe3FJm0Zxeaew/wDbcPiachLM0kqrGqY4JIDkn3VhSdfCQaTarOcyLcYfz3Tmj+uGPt1dVbfNoSzEcxknHz+NL16pj0uGPf3+zuQu948GGf0o5rkpaOLLKB6IxCjyHH9aDTUH39YuFZw+cjjwA+ybhUKRT3t9b29rE800sYVEUZJ49KluY5rzaKO3twpmmZURDyBKMOPxzXStD0GDZa1jBVJdXaMiWdVP2an7qnocURmzOz0Wh26RDdl1Kbuzyjjjj6inw8T1rpNtbLbW6Qrx3RxI6nrS/srZM7teSjuod2MEdfGmY5xQeY69elc50jXHu9vtpNAnwTDIJ7bdHNQqh18+Kn410ZSc4xXzR/SSrwf0j6yWO5vyBlweO6VXw+VWXQ+gtPMFz2oSVZOybcZUYHdOM4PgeIrKTP6DTGdl74R4GL0jAGMDcTFZS3Y4dFGKtJGoqKKrK48RVlG47o4cKzfPKvd5AOLqPM1gaAc5Yx/eFdp1HJPVTTZSc1LxNQrPag/v4/8Aqr1rpcbsA3v4zyH8655cmWXuqmJWNd+Rgq0N1PULhYj6MojXq7et8OlWgCx3mJZvb9K0ntu1U58KxsRaO5MNuxOScVvtZxt4T/EwqLTV7KONPwvj9am2s/4WE4/9Q/KoF2zbdLnwWukXE0Me728yR55b5xmua2nrMDy3TXRJIIrmOIyoGIXIz5UE0E9rIfs5kcjopzQTX0mlvbS4YnskfG6OmQaNQW6R+qgUewUF2jkle4tREfsEfvY+8aAZtE3f05j/AMlvnTpCJWyCECMoCket76S9ov3emEccxyD9aaluJsbm8nZGMYGOPLqaKVrzsl0xUgOYluQF9o7wozcxTajPbWtlH2txJAYwAepAwD4UNt7G51iN4NNtZXfte0EagZABPHB8x8a7ds3YR7O7OWct7Aw1KSJfsHbO43XPlREWl6JY7LWsdwkUa6xLH3iCe5nmTknNawRT3dykaneeRvHr4msuGNzI00zMztzOedMWyemrGjXsgOW7seeg6mgPWVqlrbxwR53UGB7fbUkgYDnW6ZJyfdW0gGKKX9f0o61p0lhNPNFFJjeaCZo28sj68K41d/0P67DdyegS6ebcsdwyXD7xHtG4eNd7bnzqvKMtmgTP6M9ndW2Ysru31Oa0dZpFdRbsxwwGDnIHTFZTnGayg+PUgkPN2x51KLQN6zsakjHCrMa0RAljH1J+FTpYQdVqdYzmrEcVUQw2sSnuoKuxxZ6VtHGB0reSVIuB4n8IoN91UXeYgKOpobqV3K0LLbZQY4tjif5VM7PK2ZD7hyFemHeHLgaCjpDH0SPPPePzq9tRxsIz4S/Q1Qs9xEdY2DKHOCKvbR8dOX2SA/OoFq0P2vup+YztZ2/o8vZkou8d0HpXP7b96PbT7BcpHp1s8iuwKKAEGTnFBLbpNvd+4kkJ8TgD3UP2ilKejwxgYMqmRvkKIQ3cj5xAUHix40J1653BFCil5HYMSBndGf8Af60A7XWzFpx8BIP1FPmz2gXerxQz7sE1q6hRCzMCSOBzu/Kla30K62gSJLF4A8RPdlcrnPhgHwruWxujjZXZq3bVXjkuVBO7Ed5ck5wD186K80/ZzSNmrcXU1jaLOQAixKcsfM0NurqS5maWQjePQcQB0ArNQv57+7aaTB490fhFVHcKMFBge2iL2mW02oXsduvDe4s2OS9TXQo4o4YRHEu6qgBVHSguyVh6LZNcyruy3HEA8wnT4/yo4PWx4UVugxisk5V6OFRSk1BC/M8ahetnPPAzUDOfCg8zgVlQPIAcCsqj5Vi5VZDbi5rysqohl1JoeAiB8zWn7TuW9UqvktZWUE0Uk837ydyPAcKuxKN2vKygtRiqupSMUeJTugLkkdaysqAfpndgdRyEh+VFdd46S35lrKygV4P3op7suOnW35F+VZWUFlQACccgTU+iaHZatKJbxrnff8EgAHs9WsrKK65snsnpOjwN6LC7c2LSPvMffQrVtRlvbrDAJGgG6g5CvKykRU3ju1Z0m2jvNUt7eQdwtxHjXtZVHRzzxWinmfGvayorbePHyqCRjWVlQVpDVd2OaysqitM2ONZWVlB//9k="/>
          <p:cNvSpPr>
            <a:spLocks noChangeAspect="1" noChangeArrowheads="1"/>
          </p:cNvSpPr>
          <p:nvPr/>
        </p:nvSpPr>
        <p:spPr bwMode="auto">
          <a:xfrm>
            <a:off x="155575" y="-601663"/>
            <a:ext cx="1905000" cy="1266826"/>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77841" name="AutoShape 17" descr="data:image/jpeg;base64,/9j/4AAQSkZJRgABAQAAAQABAAD/2wCEAAkGBwgHBgkIBwgKCgkLDRYPDQwMDRsUFRAWIB0iIiAdHx8kKDQsJCYxJx8fLT0tMTU3Ojo6Iys/RD84QzQ5OjcBCgoKDQwNGg8PGjclHyU3Nzc3Nzc3Nzc3Nzc3Nzc3Nzc3Nzc3Nzc3Nzc3Nzc3Nzc3Nzc3Nzc3Nzc3Nzc3Nzc3N//AABEIAIUAyAMBIgACEQEDEQH/xAAcAAACAgMBAQAAAAAAAAAAAAAFBgMEAAIHAQj/xABGEAACAQMBBQQHBQQIBAcAAAABAgMABBEFBhIhMUETIlFxFDJhgZGxwSNCUnKhFTNi0Qckc4KisuHwNFOS8SU1Q1Rkg5P/xAAaAQEBAQEBAQEAAAAAAAAAAAAAAQIDBAUG/8QAJxEBAQACAQQCAQMFAAAAAAAAAAECEQMEEiExBUEiE1HhIzJhgbH/2gAMAwEAAhEDEQA/AONWWp3Fme428n4Wpisr+x1EBGIjlP3H+hpde0dea8KhMLDlxq7TRovtEBBMa4POgdzpzxHimPbU+na7eWO6kh7aEcNx+nkaZbHUNN1UbincmPON+B93jT2FSwvr7S3LWr9080bip91GYtq1YYvLL3xH6H+dErrQ4ySVGDQ2bRXGe7QTNqOkXo4S9mx6Sru/6VSm0+PtoZrcq27Ipypzw3qqT6YVJBQ+6qUUbW97BglR2i/Og6QT9r8fpSZrJ3del/KPlTeX+1+NJuvnGuzH2L8hShk2UYmY+2NvmK7VFZwalpdtvnEnYpuSj1l4fqK4fsm32y/kanzY7byObUJNGvmjhu4WMUDH1J1B4KfBv9+ytRKF7Z3s+zeqJbyW6brpv9oXwrnPT61V0baL9pX0VuIEUSEgur55DPhTL/ShYLrWjuqoVmhO+qHngcyPGubbHqItTtgox9tx94rNix0qNiOfPPWrkbUjbI6xd6jqV1HdTFwoIAIAAIOOnupvjYrwNY9KJxN0NScqqRPkUV0iK2u7pIbpnUHgCvXzqiqDk8K9FOkWg6cnOAv+diauRWltD+6gjXyWgRlWttyrN/B6PfSx44BsjyNRgUFdkqGRKuMtRstQDpYgRWVakWsqjituLW9XMLqx8OvwqOfSQwJXnSuvaxneRmU+KnBopZbRXlsQs2J08H5/GtbTTa40yRM5QmqEtkQcA49lNdlrOmXw3GfsXP3ZeGffyq5LpEMw3gAAeII60C3p2v6lYARyqLmEcN2Q8R5Gia7W254T2Mo8d1gfnW0uiFfV4iq76SwHq08iZte0mcZPbxnweP8AlVO4lsLgo0M8ZcOCoOQefgaim04rzjodPbGG4hYLgb44++gfM/aUn7R8NblPsX5U2g9/3GlHaX/zd/yr8qA5sm32iY54arut7NQavFNeaRMstxEcXdv95W8ceH+/ZQ3ZM4mT+98qsavY6lpeqftfTnaGRzlZF5EY5Hx5cuVAV0fbu9srL0HaKzlvAgws8ZHabvgwPPzzmhWlz2UmvCXTndrczqyh13SuehFHbTarRNXsOz12BbS85MTGxRvaCAceR/WlywitYNck9BnjmgaVGVkbI58qC1sXw2kvYh+OQAf/AGCngXsGd0vgg4xjiPOkTZqWO12xu3mIWNJpGcnkFyCaO7b6PbjVLHU7dlbDoGO7g4zwz4+YpoNEFwGUMuSp5GrkUxyCpwfEUmaffTftVoHbEKRqV94OflTJBN3uDA+RqaV0LT9pLb0NPSywlXgQq5zW7bUWufsoZm88AUlRP4ngRTDabPXU8SSrNBuMMghifpUGX18L+4Eoi7PCgEZzmo1q/NoL2ts8vbByozuhcVQGRjdXPjx5UGEZqNhU1aMtQVZBWVJIKyg+eTYnmpFQvZ/iXHuq/HmpcGukiAj2H4T8aktLrUdNP9XmIT8LcV+FGo7cSH1eNX4tELoJC24vQsedfV4fiuXkw774jHcqWW1aNgahbFT+KHiD7qsnaXSj0uP/AMv9ailsLVGIMsbMOeFJqL9noeKFCPZXm5+mx4/7cpVlby6/pLcu3z/Zf60Pu9U06eMova73TKAcfjVl7EfhFCNVs2ixKFOBz9leOtHGPjL8aVNpxjVm/ItNER+0+NLO1QxqvnEn1qUENlT9vGPFiP0onPtFf6RqU0VzF6ZpbkZibmmR909PLlQfZZj28WPxn5UyzXmkT3j6deyG2uVAxJJgI4I5Z6HzoLlrZaHrVr6Vpkm8vJlJwyHwIpZj086ZrMifcZkZT76MTbJw8S0UTcOBxQGPT20zV5owoVGVWXHsPGgntFQ7XX8chIRmcNgdCvGiN4uqaPo8cFvcQX+lMwaN2Gd1D+FgRgezpQ6LA24uQeTSfNKuyWMyaDO+z9672cmX3FOQT1GDyNQWUjabU1t1bdaaHdUnocsK92dmksmWO5lbG+yyk44kA+Hhiq6vnVrM75QPE3fHNe+ePuzUsKGe/ePVZInjefDyxgBWRo2w365oHa1u45UDwurLnAIpk0fWby3iFva7r7zZAZSSPKuS6Pcy6QEtyElYYidlOR3S3EedOmk6nFO29bzqzIeO4eRoH3tNcuFKsjqGGCAiiqJV0co/BlOCD0NELS+u7uHtW1KGAZwVZQCP0qldqFuM+kJOX4l16morzpUSOXQMV3Semc4rfpmtXYDhkVBE5415V2ytWuCsotZJogeSkAH3msqj50jqZeY4VDHVqBd5uNfU+P6f9blmLGV1BC0MFtA1xcglU5KObHwqve37XMhkVdzI4DPqL4VX2ii9H9CTOd8FyP0H1rxAMnPjX0fl+ovfOnw8RnCfYto2hT6ke4xBLbiqqbx3sZwR04VSvI5tNvfRr2Ps25q/QivdHuHXUN+OR1uXH2bh8Hf44/Wju0Usm0my76uyp6Xa4S6G7+8XmH9hwMH2gVzx6LpssPx9fv8Acv8AKXOygowVzQvXB/U34nlVrSZjPajJyVypNVta/wCCk/LXw8523TrBqDi/xpb2t4amv9ivzamO1OXXypf2vUjUkPjCv+ZqxRvsw2LiP+0+lHtU0uG+lLMO+R61LezrYuE9kg+VO9vcC2aWbcLsi/ZgDPfPBeHmRXq6PgnPy9tZyuoo2dnqemWxt4LuZYgeCcG3fLOceVBC14NYmS8meX7LKFz0yKLo8o02a5sBxWXJSQFmKs2MnHXJUe+h11KJ7+2uE5S2zNjw4ip1HHJe7Gax+ll22l4bdHHVk/y1dvLDTLvRbuXTbpIozkyAtubrDowofeNu7Zo3PPZHHjwpm1jS7T0WeC5REeULuFepYcCf73CuOPHcsbZ9LsCRv/ENJbxDD/Ep+tXrKO3GqTraQtEvbxs0cgxhiuCOHTjQvf7+iy/xkH/AaYZ4pE1mR52V427Hcym6RiRVIcYGDkn41zs8bWQOKG13ouyjgxIy9mSTjEg4KffXuk6hPouoyy2uSv3o5BgPxJ4j38Klv4Ftp5kWMwIHkKpjfyDIh+B556ZocwAuWA3f7pz0FJ6L7dP0Paa4uB2tukGSMEMoJX3VttVtZcaTpvp1+ofDCNI4lAyx/wCxpE2SlaPXbVQxCyDdYDqONdF13TtPvNMkj1eMPaghm5jBHI8ONYvgBdidqm2mnRbyFrWPf3RJGwYE+zkf+9O15s7MyZs78HwWRcfqP5VzuS3sLXUntNJuJkn0+8jM9q0RXdGTjvDgRnFdKsblzaCYjvMoPA8ya1hjubrWep6JuoRXcLvDLJIpXgVPSvKZtfgF3bi5x9pH3Gx4dP1r2sWarO3zynKr9l69UI6uWrANX6L4XPHHmkrnn6SbbIVfTZcd1oyM+TZ+tQZ7hoxrFudW2eKRDM9sxkQeI+8P9+FL1jN2kEZ6jgfOsfLcdw6iZX0mF8PW6U2aCCmzmtSSNiJbUk568Rj60FtbE3Tq0Ss4JxwHWjOt/wBS0P8AY8LDt7ple5wfUjHIE+Jr3cXBODp8vyl7v+MZ3dkLehRmO1y3XBrTWeNlN5UTh7KO17NIzvhvX3vu45Y8+tDtX42sg/hr85y3eVrtBKxOez/L9KDbY8byI9Oz+poppxyIfao+VDdsOM8B/gPzFcqqnoBxcx5/5i10PTY95ZXyq7hjOT0AdTmuc6GcXKf2i/Oug2dxHDOyTcY5UKuueJU8OFe/4y/1/wDVYz9KOzPappV5GWClbWRHBH3w4A/Wg88YWey4YBSbd8t/hRKCC4tZby1uiWhklEvaJwWQBg3PpxAOPOheo3iTazBDGjARoRkjA5dKz1V7Z+lZ5i4z7a6mcbV2pzxMcJ/XFM+qTie8uoQ5aQm2EfA/gYf5gKVdYONorEnrbxH/ABU36hLdFjcwo4nSEwhHwUYA5Vxjjn2cufjXPgy7ccrVpWvnAhsJEPdFw+P+kfyphKsuoElSD2wXw4icfQClW4yujadzyJfvfkpp1eNoNTysmY5YxKsX4W3hvH34HwNeffhpDPLMFtmBPaNERlueDj/fwqqzEzrvdmcoQN4cMBh/r7q21MQnUL2OAOyZchWOAD2WcD2VXuMCfI3e8mTjqeHP4Vkols/IseuWDbu8VYd1Obezzq/Y7data3E8e0T+hXO9mOOSzDxRg8RvgMG8OPhzoTszHPcbQ6fDbRPJIZgQqDjgcT+grsd3sxBeyyXc2mxelvF2RmKAybuOhPhUyI51sPHquva1qt6LhEsJrneumhHCZ19UANk4xx59K6bJuoYrcEnd6Cki42W2s0KeO42YVJI1hEUisQsnDkQp7hx5Aij2ykF3b6LZ/tETJepFuXCy898MQSfacZ99dMC62YRFv2ckPRwcfSsqWIYRfKspcZaj5kj41Yj4GgUdvIOIlbPmanSO5X1bh66cXLlxZTKFNem3ptpVYHrXmo6Rb3Mz3mkNHFI/GW2c7oY+KnofZS6npw9WbP8AdqykuqLw7pH5cV9+9bwdXx9vNhd/vHLtsu4tQSzW79wywv16H/Wpss+XlcnjxZjUMUmoPwYRoPGpDbZO/PIZWHLPIeVeDl6bjxx/DK2f58NbY9yFXdhUyHx5D40F1aW6ZO8yhfwoPrRwKOQHCoLy1WWJlAyccK+ZnfLcSaU2Ut/yj5VS2uHG2P8AC30qzpJ3VtwRx4A1DtcO5bn8w+VYoE6OcXC/nX5083VjbXTh50JYDAZTxApC01t2Y+40+ahc3Nu6ej2yzBs73eIxVwyuF2Jra0iQFBvup/G5Y0I1y1iiv7WUOolYlQvUrg8aK2d7cSZ7WzEZ6Evn6UH1q0f0+3vXbLFt1vgeFXk5Lnd00oa8SutWDf8AxU4+TGnM3ExNzGkBDKSI2LZDe3FJm0Zxeaew/wDbcPiachLM0kqrGqY4JIDkn3VhSdfCQaTarOcyLcYfz3Tmj+uGPt1dVbfNoSzEcxknHz+NL16pj0uGPf3+zuQu948GGf0o5rkpaOLLKB6IxCjyHH9aDTUH39YuFZw+cjjwA+ybhUKRT3t9b29rE800sYVEUZJ49KluY5rzaKO3twpmmZURDyBKMOPxzXStD0GDZa1jBVJdXaMiWdVP2an7qnocURmzOz0Wh26RDdl1Kbuzyjjjj6inw8T1rpNtbLbW6Qrx3RxI6nrS/srZM7teSjuod2MEdfGmY5xQeY69elc50jXHu9vtpNAnwTDIJ7bdHNQqh18+Kn410ZSc4xXzR/SSrwf0j6yWO5vyBlweO6VXw+VWXQ+gtPMFz2oSVZOybcZUYHdOM4PgeIrKTP6DTGdl74R4GL0jAGMDcTFZS3Y4dFGKtJGoqKKrK48RVlG47o4cKzfPKvd5AOLqPM1gaAc5Yx/eFdp1HJPVTTZSc1LxNQrPag/v4/8Aqr1rpcbsA3v4zyH8655cmWXuqmJWNd+Rgq0N1PULhYj6MojXq7et8OlWgCx3mJZvb9K0ntu1U58KxsRaO5MNuxOScVvtZxt4T/EwqLTV7KONPwvj9am2s/4WE4/9Q/KoF2zbdLnwWukXE0Me728yR55b5xmua2nrMDy3TXRJIIrmOIyoGIXIz5UE0E9rIfs5kcjopzQTX0mlvbS4YnskfG6OmQaNQW6R+qgUewUF2jkle4tREfsEfvY+8aAZtE3f05j/AMlvnTpCJWyCECMoCket76S9ov3emEccxyD9aaluJsbm8nZGMYGOPLqaKVrzsl0xUgOYluQF9o7wozcxTajPbWtlH2txJAYwAepAwD4UNt7G51iN4NNtZXfte0EagZABPHB8x8a7ds3YR7O7OWct7Aw1KSJfsHbO43XPlREWl6JY7LWsdwkUa6xLH3iCe5nmTknNawRT3dykaneeRvHr4msuGNzI00zMztzOedMWyemrGjXsgOW7seeg6mgPWVqlrbxwR53UGB7fbUkgYDnW6ZJyfdW0gGKKX9f0o61p0lhNPNFFJjeaCZo28sj68K41d/0P67DdyegS6ebcsdwyXD7xHtG4eNd7bnzqvKMtmgTP6M9ndW2Ysru31Oa0dZpFdRbsxwwGDnIHTFZTnGayg+PUgkPN2x51KLQN6zsakjHCrMa0RAljH1J+FTpYQdVqdYzmrEcVUQw2sSnuoKuxxZ6VtHGB0reSVIuB4n8IoN91UXeYgKOpobqV3K0LLbZQY4tjif5VM7PK2ZD7hyFemHeHLgaCjpDH0SPPPePzq9tRxsIz4S/Q1Qs9xEdY2DKHOCKvbR8dOX2SA/OoFq0P2vup+YztZ2/o8vZkou8d0HpXP7b96PbT7BcpHp1s8iuwKKAEGTnFBLbpNvd+4kkJ8TgD3UP2ilKejwxgYMqmRvkKIQ3cj5xAUHix40J1653BFCil5HYMSBndGf8Af60A7XWzFpx8BIP1FPmz2gXerxQz7sE1q6hRCzMCSOBzu/Kla30K62gSJLF4A8RPdlcrnPhgHwruWxujjZXZq3bVXjkuVBO7Ed5ck5wD186K80/ZzSNmrcXU1jaLOQAixKcsfM0NurqS5maWQjePQcQB0ArNQv57+7aaTB490fhFVHcKMFBge2iL2mW02oXsduvDe4s2OS9TXQo4o4YRHEu6qgBVHSguyVh6LZNcyruy3HEA8wnT4/yo4PWx4UVugxisk5V6OFRSk1BC/M8ahetnPPAzUDOfCg8zgVlQPIAcCsqj5Vi5VZDbi5rysqohl1JoeAiB8zWn7TuW9UqvktZWUE0Uk837ydyPAcKuxKN2vKygtRiqupSMUeJTugLkkdaysqAfpndgdRyEh+VFdd46S35lrKygV4P3op7suOnW35F+VZWUFlQACccgTU+iaHZatKJbxrnff8EgAHs9WsrKK65snsnpOjwN6LC7c2LSPvMffQrVtRlvbrDAJGgG6g5CvKykRU3ju1Z0m2jvNUt7eQdwtxHjXtZVHRzzxWinmfGvayorbePHyqCRjWVlQVpDVd2OaysqitM2ONZWVlB//9k="/>
          <p:cNvSpPr>
            <a:spLocks noChangeAspect="1" noChangeArrowheads="1"/>
          </p:cNvSpPr>
          <p:nvPr/>
        </p:nvSpPr>
        <p:spPr bwMode="auto">
          <a:xfrm>
            <a:off x="155575" y="-601663"/>
            <a:ext cx="1905000" cy="1266826"/>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77843" name="AutoShape 19" descr="data:image/jpeg;base64,/9j/4AAQSkZJRgABAQAAAQABAAD/2wCEAAkGBwgHBgkIBwgKCgkLDRYPDQwMDRsUFRAWIB0iIiAdHx8kKDQsJCYxJx8fLT0tMTU3Ojo6Iys/RD84QzQ5OjcBCgoKDQwNGg8PGjclHyU3Nzc3Nzc3Nzc3Nzc3Nzc3Nzc3Nzc3Nzc3Nzc3Nzc3Nzc3Nzc3Nzc3Nzc3Nzc3Nzc3N//AABEIAIUAyAMBIgACEQEDEQH/xAAcAAACAgMBAQAAAAAAAAAAAAAFBgMEAAIHAQj/xABGEAACAQMBBQQHBQQIBAcAAAABAgMABBEFBhIhMUETIlFxFDJhgZGxwSNCUnKhFTNi0Qckc4KisuHwNFOS8SU1Q1Rkg5P/xAAaAQEBAQEBAQEAAAAAAAAAAAAAAQIDBAUG/8QAJxEBAQACAQQCAQMFAAAAAAAAAAECEQMEEiExBUEiE1HhIzJhgbH/2gAMAwEAAhEDEQA/AONWWp3Fme428n4Wpisr+x1EBGIjlP3H+hpde0dea8KhMLDlxq7TRovtEBBMa4POgdzpzxHimPbU+na7eWO6kh7aEcNx+nkaZbHUNN1UbincmPON+B93jT2FSwvr7S3LWr9080bip91GYtq1YYvLL3xH6H+dErrQ4ySVGDQ2bRXGe7QTNqOkXo4S9mx6Sru/6VSm0+PtoZrcq27Ipypzw3qqT6YVJBQ+6qUUbW97BglR2i/Og6QT9r8fpSZrJ3del/KPlTeX+1+NJuvnGuzH2L8hShk2UYmY+2NvmK7VFZwalpdtvnEnYpuSj1l4fqK4fsm32y/kanzY7byObUJNGvmjhu4WMUDH1J1B4KfBv9+ytRKF7Z3s+zeqJbyW6brpv9oXwrnPT61V0baL9pX0VuIEUSEgur55DPhTL/ShYLrWjuqoVmhO+qHngcyPGubbHqItTtgox9tx94rNix0qNiOfPPWrkbUjbI6xd6jqV1HdTFwoIAIAAIOOnupvjYrwNY9KJxN0NScqqRPkUV0iK2u7pIbpnUHgCvXzqiqDk8K9FOkWg6cnOAv+diauRWltD+6gjXyWgRlWttyrN/B6PfSx44BsjyNRgUFdkqGRKuMtRstQDpYgRWVakWsqjituLW9XMLqx8OvwqOfSQwJXnSuvaxneRmU+KnBopZbRXlsQs2J08H5/GtbTTa40yRM5QmqEtkQcA49lNdlrOmXw3GfsXP3ZeGffyq5LpEMw3gAAeII60C3p2v6lYARyqLmEcN2Q8R5Gia7W254T2Mo8d1gfnW0uiFfV4iq76SwHq08iZte0mcZPbxnweP8AlVO4lsLgo0M8ZcOCoOQefgaim04rzjodPbGG4hYLgb44++gfM/aUn7R8NblPsX5U2g9/3GlHaX/zd/yr8qA5sm32iY54arut7NQavFNeaRMstxEcXdv95W8ceH+/ZQ3ZM4mT+98qsavY6lpeqftfTnaGRzlZF5EY5Hx5cuVAV0fbu9srL0HaKzlvAgws8ZHabvgwPPzzmhWlz2UmvCXTndrczqyh13SuehFHbTarRNXsOz12BbS85MTGxRvaCAceR/WlywitYNck9BnjmgaVGVkbI58qC1sXw2kvYh+OQAf/AGCngXsGd0vgg4xjiPOkTZqWO12xu3mIWNJpGcnkFyCaO7b6PbjVLHU7dlbDoGO7g4zwz4+YpoNEFwGUMuSp5GrkUxyCpwfEUmaffTftVoHbEKRqV94OflTJBN3uDA+RqaV0LT9pLb0NPSywlXgQq5zW7bUWufsoZm88AUlRP4ngRTDabPXU8SSrNBuMMghifpUGX18L+4Eoi7PCgEZzmo1q/NoL2ts8vbByozuhcVQGRjdXPjx5UGEZqNhU1aMtQVZBWVJIKyg+eTYnmpFQvZ/iXHuq/HmpcGukiAj2H4T8aktLrUdNP9XmIT8LcV+FGo7cSH1eNX4tELoJC24vQsedfV4fiuXkw774jHcqWW1aNgahbFT+KHiD7qsnaXSj0uP/AMv9ailsLVGIMsbMOeFJqL9noeKFCPZXm5+mx4/7cpVlby6/pLcu3z/Zf60Pu9U06eMova73TKAcfjVl7EfhFCNVs2ixKFOBz9leOtHGPjL8aVNpxjVm/ItNER+0+NLO1QxqvnEn1qUENlT9vGPFiP0onPtFf6RqU0VzF6ZpbkZibmmR909PLlQfZZj28WPxn5UyzXmkT3j6deyG2uVAxJJgI4I5Z6HzoLlrZaHrVr6Vpkm8vJlJwyHwIpZj086ZrMifcZkZT76MTbJw8S0UTcOBxQGPT20zV5owoVGVWXHsPGgntFQ7XX8chIRmcNgdCvGiN4uqaPo8cFvcQX+lMwaN2Gd1D+FgRgezpQ6LA24uQeTSfNKuyWMyaDO+z9672cmX3FOQT1GDyNQWUjabU1t1bdaaHdUnocsK92dmksmWO5lbG+yyk44kA+Hhiq6vnVrM75QPE3fHNe+ePuzUsKGe/ePVZInjefDyxgBWRo2w365oHa1u45UDwurLnAIpk0fWby3iFva7r7zZAZSSPKuS6Pcy6QEtyElYYidlOR3S3EedOmk6nFO29bzqzIeO4eRoH3tNcuFKsjqGGCAiiqJV0co/BlOCD0NELS+u7uHtW1KGAZwVZQCP0qldqFuM+kJOX4l16morzpUSOXQMV3Semc4rfpmtXYDhkVBE5415V2ytWuCsotZJogeSkAH3msqj50jqZeY4VDHVqBd5uNfU+P6f9blmLGV1BC0MFtA1xcglU5KObHwqve37XMhkVdzI4DPqL4VX2ii9H9CTOd8FyP0H1rxAMnPjX0fl+ovfOnw8RnCfYto2hT6ke4xBLbiqqbx3sZwR04VSvI5tNvfRr2Ps25q/QivdHuHXUN+OR1uXH2bh8Hf44/Wju0Usm0my76uyp6Xa4S6G7+8XmH9hwMH2gVzx6LpssPx9fv8Acv8AKXOygowVzQvXB/U34nlVrSZjPajJyVypNVta/wCCk/LXw8523TrBqDi/xpb2t4amv9ivzamO1OXXypf2vUjUkPjCv+ZqxRvsw2LiP+0+lHtU0uG+lLMO+R61LezrYuE9kg+VO9vcC2aWbcLsi/ZgDPfPBeHmRXq6PgnPy9tZyuoo2dnqemWxt4LuZYgeCcG3fLOceVBC14NYmS8meX7LKFz0yKLo8o02a5sBxWXJSQFmKs2MnHXJUe+h11KJ7+2uE5S2zNjw4ip1HHJe7Gax+ll22l4bdHHVk/y1dvLDTLvRbuXTbpIozkyAtubrDowofeNu7Zo3PPZHHjwpm1jS7T0WeC5REeULuFepYcCf73CuOPHcsbZ9LsCRv/ENJbxDD/Ep+tXrKO3GqTraQtEvbxs0cgxhiuCOHTjQvf7+iy/xkH/AaYZ4pE1mR52V427Hcym6RiRVIcYGDkn41zs8bWQOKG13ouyjgxIy9mSTjEg4KffXuk6hPouoyy2uSv3o5BgPxJ4j38Klv4Ftp5kWMwIHkKpjfyDIh+B556ZocwAuWA3f7pz0FJ6L7dP0Paa4uB2tukGSMEMoJX3VttVtZcaTpvp1+ofDCNI4lAyx/wCxpE2SlaPXbVQxCyDdYDqONdF13TtPvNMkj1eMPaghm5jBHI8ONYvgBdidqm2mnRbyFrWPf3RJGwYE+zkf+9O15s7MyZs78HwWRcfqP5VzuS3sLXUntNJuJkn0+8jM9q0RXdGTjvDgRnFdKsblzaCYjvMoPA8ya1hjubrWep6JuoRXcLvDLJIpXgVPSvKZtfgF3bi5x9pH3Gx4dP1r2sWarO3zynKr9l69UI6uWrANX6L4XPHHmkrnn6SbbIVfTZcd1oyM+TZ+tQZ7hoxrFudW2eKRDM9sxkQeI+8P9+FL1jN2kEZ6jgfOsfLcdw6iZX0mF8PW6U2aCCmzmtSSNiJbUk568Rj60FtbE3Tq0Ss4JxwHWjOt/wBS0P8AY8LDt7ple5wfUjHIE+Jr3cXBODp8vyl7v+MZ3dkLehRmO1y3XBrTWeNlN5UTh7KO17NIzvhvX3vu45Y8+tDtX42sg/hr85y3eVrtBKxOez/L9KDbY8byI9Oz+poppxyIfao+VDdsOM8B/gPzFcqqnoBxcx5/5i10PTY95ZXyq7hjOT0AdTmuc6GcXKf2i/Oug2dxHDOyTcY5UKuueJU8OFe/4y/1/wDVYz9KOzPappV5GWClbWRHBH3w4A/Wg88YWey4YBSbd8t/hRKCC4tZby1uiWhklEvaJwWQBg3PpxAOPOheo3iTazBDGjARoRkjA5dKz1V7Z+lZ5i4z7a6mcbV2pzxMcJ/XFM+qTie8uoQ5aQm2EfA/gYf5gKVdYONorEnrbxH/ABU36hLdFjcwo4nSEwhHwUYA5Vxjjn2cufjXPgy7ccrVpWvnAhsJEPdFw+P+kfyphKsuoElSD2wXw4icfQClW4yujadzyJfvfkpp1eNoNTysmY5YxKsX4W3hvH34HwNeffhpDPLMFtmBPaNERlueDj/fwqqzEzrvdmcoQN4cMBh/r7q21MQnUL2OAOyZchWOAD2WcD2VXuMCfI3e8mTjqeHP4Vkols/IseuWDbu8VYd1Obezzq/Y7data3E8e0T+hXO9mOOSzDxRg8RvgMG8OPhzoTszHPcbQ6fDbRPJIZgQqDjgcT+grsd3sxBeyyXc2mxelvF2RmKAybuOhPhUyI51sPHquva1qt6LhEsJrneumhHCZ19UANk4xx59K6bJuoYrcEnd6Cki42W2s0KeO42YVJI1hEUisQsnDkQp7hx5Aij2ykF3b6LZ/tETJepFuXCy898MQSfacZ99dMC62YRFv2ckPRwcfSsqWIYRfKspcZaj5kj41Yj4GgUdvIOIlbPmanSO5X1bh66cXLlxZTKFNem3ptpVYHrXmo6Rb3Mz3mkNHFI/GW2c7oY+KnofZS6npw9WbP8AdqykuqLw7pH5cV9+9bwdXx9vNhd/vHLtsu4tQSzW79wywv16H/Wpss+XlcnjxZjUMUmoPwYRoPGpDbZO/PIZWHLPIeVeDl6bjxx/DK2f58NbY9yFXdhUyHx5D40F1aW6ZO8yhfwoPrRwKOQHCoLy1WWJlAyccK+ZnfLcSaU2Ut/yj5VS2uHG2P8AC30qzpJ3VtwRx4A1DtcO5bn8w+VYoE6OcXC/nX5083VjbXTh50JYDAZTxApC01t2Y+40+ahc3Nu6ej2yzBs73eIxVwyuF2Jra0iQFBvup/G5Y0I1y1iiv7WUOolYlQvUrg8aK2d7cSZ7WzEZ6Evn6UH1q0f0+3vXbLFt1vgeFXk5Lnd00oa8SutWDf8AxU4+TGnM3ExNzGkBDKSI2LZDe3FJm0Zxeaew/wDbcPiachLM0kqrGqY4JIDkn3VhSdfCQaTarOcyLcYfz3Tmj+uGPt1dVbfNoSzEcxknHz+NL16pj0uGPf3+zuQu948GGf0o5rkpaOLLKB6IxCjyHH9aDTUH39YuFZw+cjjwA+ybhUKRT3t9b29rE800sYVEUZJ49KluY5rzaKO3twpmmZURDyBKMOPxzXStD0GDZa1jBVJdXaMiWdVP2an7qnocURmzOz0Wh26RDdl1Kbuzyjjjj6inw8T1rpNtbLbW6Qrx3RxI6nrS/srZM7teSjuod2MEdfGmY5xQeY69elc50jXHu9vtpNAnwTDIJ7bdHNQqh18+Kn410ZSc4xXzR/SSrwf0j6yWO5vyBlweO6VXw+VWXQ+gtPMFz2oSVZOybcZUYHdOM4PgeIrKTP6DTGdl74R4GL0jAGMDcTFZS3Y4dFGKtJGoqKKrK48RVlG47o4cKzfPKvd5AOLqPM1gaAc5Yx/eFdp1HJPVTTZSc1LxNQrPag/v4/8Aqr1rpcbsA3v4zyH8655cmWXuqmJWNd+Rgq0N1PULhYj6MojXq7et8OlWgCx3mJZvb9K0ntu1U58KxsRaO5MNuxOScVvtZxt4T/EwqLTV7KONPwvj9am2s/4WE4/9Q/KoF2zbdLnwWukXE0Me728yR55b5xmua2nrMDy3TXRJIIrmOIyoGIXIz5UE0E9rIfs5kcjopzQTX0mlvbS4YnskfG6OmQaNQW6R+qgUewUF2jkle4tREfsEfvY+8aAZtE3f05j/AMlvnTpCJWyCECMoCket76S9ov3emEccxyD9aaluJsbm8nZGMYGOPLqaKVrzsl0xUgOYluQF9o7wozcxTajPbWtlH2txJAYwAepAwD4UNt7G51iN4NNtZXfte0EagZABPHB8x8a7ds3YR7O7OWct7Aw1KSJfsHbO43XPlREWl6JY7LWsdwkUa6xLH3iCe5nmTknNawRT3dykaneeRvHr4msuGNzI00zMztzOedMWyemrGjXsgOW7seeg6mgPWVqlrbxwR53UGB7fbUkgYDnW6ZJyfdW0gGKKX9f0o61p0lhNPNFFJjeaCZo28sj68K41d/0P67DdyegS6ebcsdwyXD7xHtG4eNd7bnzqvKMtmgTP6M9ndW2Ysru31Oa0dZpFdRbsxwwGDnIHTFZTnGayg+PUgkPN2x51KLQN6zsakjHCrMa0RAljH1J+FTpYQdVqdYzmrEcVUQw2sSnuoKuxxZ6VtHGB0reSVIuB4n8IoN91UXeYgKOpobqV3K0LLbZQY4tjif5VM7PK2ZD7hyFemHeHLgaCjpDH0SPPPePzq9tRxsIz4S/Q1Qs9xEdY2DKHOCKvbR8dOX2SA/OoFq0P2vup+YztZ2/o8vZkou8d0HpXP7b96PbT7BcpHp1s8iuwKKAEGTnFBLbpNvd+4kkJ8TgD3UP2ilKejwxgYMqmRvkKIQ3cj5xAUHix40J1653BFCil5HYMSBndGf8Af60A7XWzFpx8BIP1FPmz2gXerxQz7sE1q6hRCzMCSOBzu/Kla30K62gSJLF4A8RPdlcrnPhgHwruWxujjZXZq3bVXjkuVBO7Ed5ck5wD186K80/ZzSNmrcXU1jaLOQAixKcsfM0NurqS5maWQjePQcQB0ArNQv57+7aaTB490fhFVHcKMFBge2iL2mW02oXsduvDe4s2OS9TXQo4o4YRHEu6qgBVHSguyVh6LZNcyruy3HEA8wnT4/yo4PWx4UVugxisk5V6OFRSk1BC/M8ahetnPPAzUDOfCg8zgVlQPIAcCsqj5Vi5VZDbi5rysqohl1JoeAiB8zWn7TuW9UqvktZWUE0Uk837ydyPAcKuxKN2vKygtRiqupSMUeJTugLkkdaysqAfpndgdRyEh+VFdd46S35lrKygV4P3op7suOnW35F+VZWUFlQACccgTU+iaHZatKJbxrnff8EgAHs9WsrKK65snsnpOjwN6LC7c2LSPvMffQrVtRlvbrDAJGgG6g5CvKykRU3ju1Z0m2jvNUt7eQdwtxHjXtZVHRzzxWinmfGvayorbePHyqCRjWVlQVpDVd2OaysqitM2ONZWVlB//9k="/>
          <p:cNvSpPr>
            <a:spLocks noChangeAspect="1" noChangeArrowheads="1"/>
          </p:cNvSpPr>
          <p:nvPr/>
        </p:nvSpPr>
        <p:spPr bwMode="auto">
          <a:xfrm>
            <a:off x="155575" y="-601663"/>
            <a:ext cx="1905000" cy="1266826"/>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21" name="Obraz 20" descr="http://upload.wikimedia.org/wikipedia/commons/thumb/b/b0/Titan1.jpg/400px-Titan1.jpg"/>
          <p:cNvPicPr/>
          <p:nvPr/>
        </p:nvPicPr>
        <p:blipFill>
          <a:blip r:embed="rId9" cstate="print"/>
          <a:srcRect/>
          <a:stretch>
            <a:fillRect/>
          </a:stretch>
        </p:blipFill>
        <p:spPr bwMode="auto">
          <a:xfrm>
            <a:off x="5148064" y="2348880"/>
            <a:ext cx="3810000" cy="1353185"/>
          </a:xfrm>
          <a:prstGeom prst="rect">
            <a:avLst/>
          </a:prstGeom>
          <a:noFill/>
          <a:ln w="9525">
            <a:noFill/>
            <a:miter lim="800000"/>
            <a:headEnd/>
            <a:tailEnd/>
          </a:ln>
        </p:spPr>
      </p:pic>
      <p:pic>
        <p:nvPicPr>
          <p:cNvPr id="77844" name="Picture 20"/>
          <p:cNvPicPr>
            <a:picLocks noChangeAspect="1" noChangeArrowheads="1"/>
          </p:cNvPicPr>
          <p:nvPr/>
        </p:nvPicPr>
        <p:blipFill>
          <a:blip r:embed="rId10" cstate="print"/>
          <a:srcRect/>
          <a:stretch>
            <a:fillRect/>
          </a:stretch>
        </p:blipFill>
        <p:spPr bwMode="auto">
          <a:xfrm>
            <a:off x="6588224" y="3789040"/>
            <a:ext cx="1666351" cy="2409453"/>
          </a:xfrm>
          <a:prstGeom prst="rect">
            <a:avLst/>
          </a:prstGeom>
          <a:noFill/>
          <a:ln w="9525">
            <a:noFill/>
            <a:miter lim="800000"/>
            <a:headEnd/>
            <a:tailEnd/>
          </a:ln>
        </p:spPr>
      </p:pic>
    </p:spTree>
    <p:extLst>
      <p:ext uri="{BB962C8B-B14F-4D97-AF65-F5344CB8AC3E}">
        <p14:creationId xmlns:p14="http://schemas.microsoft.com/office/powerpoint/2010/main" val="21494407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73738"/>
                                        </p:tgtEl>
                                        <p:attrNameLst>
                                          <p:attrName>style.visibility</p:attrName>
                                        </p:attrNameLst>
                                      </p:cBhvr>
                                      <p:to>
                                        <p:strVal val="visible"/>
                                      </p:to>
                                    </p:set>
                                    <p:animEffect transition="in" filter="checkerboard(across)">
                                      <p:cBhvr>
                                        <p:cTn id="7" dur="500"/>
                                        <p:tgtEl>
                                          <p:spTgt spid="73738"/>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73739"/>
                                        </p:tgtEl>
                                        <p:attrNameLst>
                                          <p:attrName>style.visibility</p:attrName>
                                        </p:attrNameLst>
                                      </p:cBhvr>
                                      <p:to>
                                        <p:strVal val="visible"/>
                                      </p:to>
                                    </p:set>
                                    <p:animEffect transition="in" filter="blinds(horizontal)">
                                      <p:cBhvr>
                                        <p:cTn id="12" dur="500"/>
                                        <p:tgtEl>
                                          <p:spTgt spid="73739"/>
                                        </p:tgtEl>
                                      </p:cBhvr>
                                    </p:animEffect>
                                  </p:childTnLst>
                                </p:cTn>
                              </p:par>
                            </p:childTnLst>
                          </p:cTn>
                        </p:par>
                      </p:childTnLst>
                    </p:cTn>
                  </p:par>
                  <p:par>
                    <p:cTn id="13" fill="hold">
                      <p:stCondLst>
                        <p:cond delay="indefinite"/>
                      </p:stCondLst>
                      <p:childTnLst>
                        <p:par>
                          <p:cTn id="14" fill="hold">
                            <p:stCondLst>
                              <p:cond delay="0"/>
                            </p:stCondLst>
                            <p:childTnLst>
                              <p:par>
                                <p:cTn id="15" presetID="8" presetClass="entr" presetSubtype="16" fill="hold" nodeType="clickEffect">
                                  <p:stCondLst>
                                    <p:cond delay="0"/>
                                  </p:stCondLst>
                                  <p:childTnLst>
                                    <p:set>
                                      <p:cBhvr>
                                        <p:cTn id="16" dur="1" fill="hold">
                                          <p:stCondLst>
                                            <p:cond delay="0"/>
                                          </p:stCondLst>
                                        </p:cTn>
                                        <p:tgtEl>
                                          <p:spTgt spid="73737"/>
                                        </p:tgtEl>
                                        <p:attrNameLst>
                                          <p:attrName>style.visibility</p:attrName>
                                        </p:attrNameLst>
                                      </p:cBhvr>
                                      <p:to>
                                        <p:strVal val="visible"/>
                                      </p:to>
                                    </p:set>
                                    <p:animEffect transition="in" filter="diamond(in)">
                                      <p:cBhvr>
                                        <p:cTn id="17" dur="500"/>
                                        <p:tgtEl>
                                          <p:spTgt spid="73737"/>
                                        </p:tgtEl>
                                      </p:cBhvr>
                                    </p:animEffect>
                                  </p:childTnLst>
                                </p:cTn>
                              </p:par>
                            </p:childTnLst>
                          </p:cTn>
                        </p:par>
                      </p:childTnLst>
                    </p:cTn>
                  </p:par>
                  <p:par>
                    <p:cTn id="18" fill="hold">
                      <p:stCondLst>
                        <p:cond delay="indefinite"/>
                      </p:stCondLst>
                      <p:childTnLst>
                        <p:par>
                          <p:cTn id="19" fill="hold">
                            <p:stCondLst>
                              <p:cond delay="0"/>
                            </p:stCondLst>
                            <p:childTnLst>
                              <p:par>
                                <p:cTn id="20" presetID="18" presetClass="entr" presetSubtype="12" fill="hold" nodeType="clickEffect">
                                  <p:stCondLst>
                                    <p:cond delay="0"/>
                                  </p:stCondLst>
                                  <p:childTnLst>
                                    <p:set>
                                      <p:cBhvr>
                                        <p:cTn id="21" dur="1" fill="hold">
                                          <p:stCondLst>
                                            <p:cond delay="0"/>
                                          </p:stCondLst>
                                        </p:cTn>
                                        <p:tgtEl>
                                          <p:spTgt spid="77837"/>
                                        </p:tgtEl>
                                        <p:attrNameLst>
                                          <p:attrName>style.visibility</p:attrName>
                                        </p:attrNameLst>
                                      </p:cBhvr>
                                      <p:to>
                                        <p:strVal val="visible"/>
                                      </p:to>
                                    </p:set>
                                    <p:animEffect transition="in" filter="strips(downLeft)">
                                      <p:cBhvr>
                                        <p:cTn id="22" dur="500"/>
                                        <p:tgtEl>
                                          <p:spTgt spid="77837"/>
                                        </p:tgtEl>
                                      </p:cBhvr>
                                    </p:animEffect>
                                  </p:childTnLst>
                                </p:cTn>
                              </p:par>
                            </p:childTnLst>
                          </p:cTn>
                        </p:par>
                      </p:childTnLst>
                    </p:cTn>
                  </p:par>
                  <p:par>
                    <p:cTn id="23" fill="hold">
                      <p:stCondLst>
                        <p:cond delay="indefinite"/>
                      </p:stCondLst>
                      <p:childTnLst>
                        <p:par>
                          <p:cTn id="24" fill="hold">
                            <p:stCondLst>
                              <p:cond delay="0"/>
                            </p:stCondLst>
                            <p:childTnLst>
                              <p:par>
                                <p:cTn id="25" presetID="4" presetClass="entr" presetSubtype="16" fill="hold" nodeType="clickEffect">
                                  <p:stCondLst>
                                    <p:cond delay="0"/>
                                  </p:stCondLst>
                                  <p:childTnLst>
                                    <p:set>
                                      <p:cBhvr>
                                        <p:cTn id="26" dur="1" fill="hold">
                                          <p:stCondLst>
                                            <p:cond delay="0"/>
                                          </p:stCondLst>
                                        </p:cTn>
                                        <p:tgtEl>
                                          <p:spTgt spid="77836"/>
                                        </p:tgtEl>
                                        <p:attrNameLst>
                                          <p:attrName>style.visibility</p:attrName>
                                        </p:attrNameLst>
                                      </p:cBhvr>
                                      <p:to>
                                        <p:strVal val="visible"/>
                                      </p:to>
                                    </p:set>
                                    <p:animEffect transition="in" filter="box(in)">
                                      <p:cBhvr>
                                        <p:cTn id="27" dur="500"/>
                                        <p:tgtEl>
                                          <p:spTgt spid="77836"/>
                                        </p:tgtEl>
                                      </p:cBhvr>
                                    </p:animEffect>
                                  </p:childTnLst>
                                </p:cTn>
                              </p:par>
                            </p:childTnLst>
                          </p:cTn>
                        </p:par>
                      </p:childTnLst>
                    </p:cTn>
                  </p:par>
                  <p:par>
                    <p:cTn id="28" fill="hold">
                      <p:stCondLst>
                        <p:cond delay="indefinite"/>
                      </p:stCondLst>
                      <p:childTnLst>
                        <p:par>
                          <p:cTn id="29" fill="hold">
                            <p:stCondLst>
                              <p:cond delay="0"/>
                            </p:stCondLst>
                            <p:childTnLst>
                              <p:par>
                                <p:cTn id="30" presetID="8" presetClass="entr" presetSubtype="16" fill="hold" nodeType="clickEffect">
                                  <p:stCondLst>
                                    <p:cond delay="0"/>
                                  </p:stCondLst>
                                  <p:childTnLst>
                                    <p:set>
                                      <p:cBhvr>
                                        <p:cTn id="31" dur="1" fill="hold">
                                          <p:stCondLst>
                                            <p:cond delay="0"/>
                                          </p:stCondLst>
                                        </p:cTn>
                                        <p:tgtEl>
                                          <p:spTgt spid="77835"/>
                                        </p:tgtEl>
                                        <p:attrNameLst>
                                          <p:attrName>style.visibility</p:attrName>
                                        </p:attrNameLst>
                                      </p:cBhvr>
                                      <p:to>
                                        <p:strVal val="visible"/>
                                      </p:to>
                                    </p:set>
                                    <p:animEffect transition="in" filter="diamond(in)">
                                      <p:cBhvr>
                                        <p:cTn id="32" dur="500"/>
                                        <p:tgtEl>
                                          <p:spTgt spid="77835"/>
                                        </p:tgtEl>
                                      </p:cBhvr>
                                    </p:animEffect>
                                  </p:childTnLst>
                                </p:cTn>
                              </p:par>
                            </p:childTnLst>
                          </p:cTn>
                        </p:par>
                      </p:childTnLst>
                    </p:cTn>
                  </p:par>
                  <p:par>
                    <p:cTn id="33" fill="hold">
                      <p:stCondLst>
                        <p:cond delay="indefinite"/>
                      </p:stCondLst>
                      <p:childTnLst>
                        <p:par>
                          <p:cTn id="34" fill="hold">
                            <p:stCondLst>
                              <p:cond delay="0"/>
                            </p:stCondLst>
                            <p:childTnLst>
                              <p:par>
                                <p:cTn id="35" presetID="18" presetClass="entr" presetSubtype="12" fill="hold" nodeType="clickEffect">
                                  <p:stCondLst>
                                    <p:cond delay="0"/>
                                  </p:stCondLst>
                                  <p:childTnLst>
                                    <p:set>
                                      <p:cBhvr>
                                        <p:cTn id="36" dur="1" fill="hold">
                                          <p:stCondLst>
                                            <p:cond delay="0"/>
                                          </p:stCondLst>
                                        </p:cTn>
                                        <p:tgtEl>
                                          <p:spTgt spid="21"/>
                                        </p:tgtEl>
                                        <p:attrNameLst>
                                          <p:attrName>style.visibility</p:attrName>
                                        </p:attrNameLst>
                                      </p:cBhvr>
                                      <p:to>
                                        <p:strVal val="visible"/>
                                      </p:to>
                                    </p:set>
                                    <p:animEffect transition="in" filter="strips(downLeft)">
                                      <p:cBhvr>
                                        <p:cTn id="37" dur="500"/>
                                        <p:tgtEl>
                                          <p:spTgt spid="21"/>
                                        </p:tgtEl>
                                      </p:cBhvr>
                                    </p:animEffect>
                                  </p:childTnLst>
                                </p:cTn>
                              </p:par>
                            </p:childTnLst>
                          </p:cTn>
                        </p:par>
                      </p:childTnLst>
                    </p:cTn>
                  </p:par>
                  <p:par>
                    <p:cTn id="38" fill="hold">
                      <p:stCondLst>
                        <p:cond delay="indefinite"/>
                      </p:stCondLst>
                      <p:childTnLst>
                        <p:par>
                          <p:cTn id="39" fill="hold">
                            <p:stCondLst>
                              <p:cond delay="0"/>
                            </p:stCondLst>
                            <p:childTnLst>
                              <p:par>
                                <p:cTn id="40" presetID="3" presetClass="entr" presetSubtype="10" fill="hold" nodeType="clickEffect">
                                  <p:stCondLst>
                                    <p:cond delay="0"/>
                                  </p:stCondLst>
                                  <p:childTnLst>
                                    <p:set>
                                      <p:cBhvr>
                                        <p:cTn id="41" dur="1" fill="hold">
                                          <p:stCondLst>
                                            <p:cond delay="0"/>
                                          </p:stCondLst>
                                        </p:cTn>
                                        <p:tgtEl>
                                          <p:spTgt spid="77826"/>
                                        </p:tgtEl>
                                        <p:attrNameLst>
                                          <p:attrName>style.visibility</p:attrName>
                                        </p:attrNameLst>
                                      </p:cBhvr>
                                      <p:to>
                                        <p:strVal val="visible"/>
                                      </p:to>
                                    </p:set>
                                    <p:animEffect transition="in" filter="blinds(horizontal)">
                                      <p:cBhvr>
                                        <p:cTn id="42" dur="500"/>
                                        <p:tgtEl>
                                          <p:spTgt spid="77826"/>
                                        </p:tgtEl>
                                      </p:cBhvr>
                                    </p:animEffect>
                                  </p:childTnLst>
                                </p:cTn>
                              </p:par>
                              <p:par>
                                <p:cTn id="43" presetID="3" presetClass="entr" presetSubtype="10" fill="hold" nodeType="withEffect">
                                  <p:stCondLst>
                                    <p:cond delay="0"/>
                                  </p:stCondLst>
                                  <p:childTnLst>
                                    <p:set>
                                      <p:cBhvr>
                                        <p:cTn id="44" dur="1" fill="hold">
                                          <p:stCondLst>
                                            <p:cond delay="0"/>
                                          </p:stCondLst>
                                        </p:cTn>
                                        <p:tgtEl>
                                          <p:spTgt spid="77844"/>
                                        </p:tgtEl>
                                        <p:attrNameLst>
                                          <p:attrName>style.visibility</p:attrName>
                                        </p:attrNameLst>
                                      </p:cBhvr>
                                      <p:to>
                                        <p:strVal val="visible"/>
                                      </p:to>
                                    </p:set>
                                    <p:animEffect transition="in" filter="blinds(horizontal)">
                                      <p:cBhvr>
                                        <p:cTn id="45" dur="500"/>
                                        <p:tgtEl>
                                          <p:spTgt spid="778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6" name="Symbol zastępczy daty 2"/>
          <p:cNvSpPr>
            <a:spLocks noGrp="1"/>
          </p:cNvSpPr>
          <p:nvPr>
            <p:ph type="dt" sz="quarter" idx="10"/>
          </p:nvPr>
        </p:nvSpPr>
        <p:spPr bwMode="auto">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defRPr/>
            </a:pPr>
            <a:r>
              <a:rPr lang="pl-PL" smtClean="0"/>
              <a:t>Zbigniew Szadkowski</a:t>
            </a:r>
            <a:endParaRPr lang="en-US" smtClean="0"/>
          </a:p>
        </p:txBody>
      </p:sp>
      <p:sp>
        <p:nvSpPr>
          <p:cNvPr id="3077" name="Symbol zastępczy stopki 3"/>
          <p:cNvSpPr>
            <a:spLocks noGrp="1"/>
          </p:cNvSpPr>
          <p:nvPr>
            <p:ph type="ftr" sz="quarter" idx="11"/>
          </p:nvPr>
        </p:nvSpPr>
        <p:spPr bwMode="auto">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defRPr/>
            </a:pPr>
            <a:r>
              <a:rPr lang="en-US" smtClean="0"/>
              <a:t>IEEE Real Time Conference, Padova, June 2016</a:t>
            </a:r>
            <a:endParaRPr lang="en-US" smtClean="0"/>
          </a:p>
        </p:txBody>
      </p:sp>
      <p:sp>
        <p:nvSpPr>
          <p:cNvPr id="3078" name="Symbol zastępczy numeru slajdu 4"/>
          <p:cNvSpPr>
            <a:spLocks noGrp="1"/>
          </p:cNvSpPr>
          <p:nvPr>
            <p:ph type="sldNum" sz="quarter" idx="12"/>
          </p:nvPr>
        </p:nvSpPr>
        <p:spPr bwMode="auto">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defRPr/>
            </a:pPr>
            <a:fld id="{567DD891-51FD-4F76-9843-9CCCF5496ECA}" type="slidenum">
              <a:rPr lang="en-US" smtClean="0"/>
              <a:pPr fontAlgn="base">
                <a:spcBef>
                  <a:spcPct val="0"/>
                </a:spcBef>
                <a:spcAft>
                  <a:spcPct val="0"/>
                </a:spcAft>
                <a:defRPr/>
              </a:pPr>
              <a:t>8</a:t>
            </a:fld>
            <a:endParaRPr lang="en-US" smtClean="0"/>
          </a:p>
        </p:txBody>
      </p:sp>
      <p:sp>
        <p:nvSpPr>
          <p:cNvPr id="6151" name="Rectangle 2"/>
          <p:cNvSpPr>
            <a:spLocks noGrp="1" noChangeArrowheads="1"/>
          </p:cNvSpPr>
          <p:nvPr>
            <p:ph type="title"/>
          </p:nvPr>
        </p:nvSpPr>
        <p:spPr>
          <a:xfrm>
            <a:off x="832098" y="279909"/>
            <a:ext cx="7793038" cy="601663"/>
          </a:xfrm>
        </p:spPr>
        <p:txBody>
          <a:bodyPr>
            <a:noAutofit/>
          </a:bodyPr>
          <a:lstStyle/>
          <a:p>
            <a:pPr marL="484632" indent="0" algn="ctr" eaLnBrk="1" fontAlgn="auto" hangingPunct="1">
              <a:spcAft>
                <a:spcPts val="0"/>
              </a:spcAft>
              <a:defRPr/>
            </a:pPr>
            <a:r>
              <a:rPr lang="en-US" sz="3600" b="1" i="1" dirty="0" smtClean="0">
                <a:latin typeface="Times New Roman" pitchFamily="18" charset="0"/>
                <a:cs typeface="Times New Roman" pitchFamily="18" charset="0"/>
              </a:rPr>
              <a:t>Electromagnetic waves</a:t>
            </a:r>
          </a:p>
        </p:txBody>
      </p:sp>
      <p:pic>
        <p:nvPicPr>
          <p:cNvPr id="78850" name="Picture 2"/>
          <p:cNvPicPr>
            <a:picLocks noChangeAspect="1" noChangeArrowheads="1"/>
          </p:cNvPicPr>
          <p:nvPr/>
        </p:nvPicPr>
        <p:blipFill>
          <a:blip r:embed="rId2" cstate="print"/>
          <a:srcRect/>
          <a:stretch>
            <a:fillRect/>
          </a:stretch>
        </p:blipFill>
        <p:spPr bwMode="auto">
          <a:xfrm>
            <a:off x="467544" y="1484784"/>
            <a:ext cx="2552700" cy="1133475"/>
          </a:xfrm>
          <a:prstGeom prst="rect">
            <a:avLst/>
          </a:prstGeom>
          <a:noFill/>
          <a:ln w="9525">
            <a:noFill/>
            <a:miter lim="800000"/>
            <a:headEnd/>
            <a:tailEnd/>
          </a:ln>
        </p:spPr>
      </p:pic>
      <p:pic>
        <p:nvPicPr>
          <p:cNvPr id="78851" name="Picture 3"/>
          <p:cNvPicPr>
            <a:picLocks noChangeAspect="1" noChangeArrowheads="1"/>
          </p:cNvPicPr>
          <p:nvPr/>
        </p:nvPicPr>
        <p:blipFill>
          <a:blip r:embed="rId3" cstate="print"/>
          <a:srcRect/>
          <a:stretch>
            <a:fillRect/>
          </a:stretch>
        </p:blipFill>
        <p:spPr bwMode="auto">
          <a:xfrm>
            <a:off x="3203848" y="1484784"/>
            <a:ext cx="3124200" cy="904875"/>
          </a:xfrm>
          <a:prstGeom prst="rect">
            <a:avLst/>
          </a:prstGeom>
          <a:noFill/>
          <a:ln w="9525">
            <a:noFill/>
            <a:miter lim="800000"/>
            <a:headEnd/>
            <a:tailEnd/>
          </a:ln>
        </p:spPr>
      </p:pic>
      <p:pic>
        <p:nvPicPr>
          <p:cNvPr id="78852" name="Picture 4"/>
          <p:cNvPicPr>
            <a:picLocks noChangeAspect="1" noChangeArrowheads="1"/>
          </p:cNvPicPr>
          <p:nvPr/>
        </p:nvPicPr>
        <p:blipFill>
          <a:blip r:embed="rId4" cstate="print"/>
          <a:srcRect/>
          <a:stretch>
            <a:fillRect/>
          </a:stretch>
        </p:blipFill>
        <p:spPr bwMode="auto">
          <a:xfrm>
            <a:off x="6516216" y="1484784"/>
            <a:ext cx="1447800" cy="638175"/>
          </a:xfrm>
          <a:prstGeom prst="rect">
            <a:avLst/>
          </a:prstGeom>
          <a:noFill/>
          <a:ln w="9525">
            <a:noFill/>
            <a:miter lim="800000"/>
            <a:headEnd/>
            <a:tailEnd/>
          </a:ln>
        </p:spPr>
      </p:pic>
      <p:pic>
        <p:nvPicPr>
          <p:cNvPr id="78853" name="Picture 5"/>
          <p:cNvPicPr>
            <a:picLocks noChangeAspect="1" noChangeArrowheads="1"/>
          </p:cNvPicPr>
          <p:nvPr/>
        </p:nvPicPr>
        <p:blipFill>
          <a:blip r:embed="rId5" cstate="print"/>
          <a:srcRect/>
          <a:stretch>
            <a:fillRect/>
          </a:stretch>
        </p:blipFill>
        <p:spPr bwMode="auto">
          <a:xfrm>
            <a:off x="4211960" y="908720"/>
            <a:ext cx="1047750" cy="352425"/>
          </a:xfrm>
          <a:prstGeom prst="rect">
            <a:avLst/>
          </a:prstGeom>
          <a:noFill/>
          <a:ln w="9525">
            <a:noFill/>
            <a:miter lim="800000"/>
            <a:headEnd/>
            <a:tailEnd/>
          </a:ln>
        </p:spPr>
      </p:pic>
      <p:pic>
        <p:nvPicPr>
          <p:cNvPr id="78854" name="Picture 6"/>
          <p:cNvPicPr>
            <a:picLocks noChangeAspect="1" noChangeArrowheads="1"/>
          </p:cNvPicPr>
          <p:nvPr/>
        </p:nvPicPr>
        <p:blipFill>
          <a:blip r:embed="rId6" cstate="print"/>
          <a:srcRect/>
          <a:stretch>
            <a:fillRect/>
          </a:stretch>
        </p:blipFill>
        <p:spPr bwMode="auto">
          <a:xfrm>
            <a:off x="3851920" y="3068960"/>
            <a:ext cx="2857500" cy="514350"/>
          </a:xfrm>
          <a:prstGeom prst="rect">
            <a:avLst/>
          </a:prstGeom>
          <a:noFill/>
          <a:ln w="15875">
            <a:solidFill>
              <a:schemeClr val="tx1"/>
            </a:solidFill>
            <a:miter lim="800000"/>
            <a:headEnd/>
            <a:tailEnd/>
          </a:ln>
        </p:spPr>
      </p:pic>
      <p:sp>
        <p:nvSpPr>
          <p:cNvPr id="11" name="pole tekstowe 10"/>
          <p:cNvSpPr txBox="1"/>
          <p:nvPr/>
        </p:nvSpPr>
        <p:spPr>
          <a:xfrm>
            <a:off x="395536" y="908720"/>
            <a:ext cx="3096344" cy="369332"/>
          </a:xfrm>
          <a:prstGeom prst="rect">
            <a:avLst/>
          </a:prstGeom>
          <a:noFill/>
        </p:spPr>
        <p:txBody>
          <a:bodyPr wrap="square" rtlCol="0">
            <a:spAutoFit/>
          </a:bodyPr>
          <a:lstStyle/>
          <a:p>
            <a:pPr algn="ctr"/>
            <a:r>
              <a:rPr lang="en-US" dirty="0" smtClean="0"/>
              <a:t>Special Theory of Relativity</a:t>
            </a:r>
            <a:endParaRPr lang="en-US" dirty="0"/>
          </a:p>
        </p:txBody>
      </p:sp>
      <p:sp>
        <p:nvSpPr>
          <p:cNvPr id="12" name="pole tekstowe 11"/>
          <p:cNvSpPr txBox="1"/>
          <p:nvPr/>
        </p:nvSpPr>
        <p:spPr>
          <a:xfrm>
            <a:off x="251520" y="3140968"/>
            <a:ext cx="3096344" cy="369332"/>
          </a:xfrm>
          <a:prstGeom prst="rect">
            <a:avLst/>
          </a:prstGeom>
          <a:noFill/>
        </p:spPr>
        <p:txBody>
          <a:bodyPr wrap="square" rtlCol="0">
            <a:spAutoFit/>
          </a:bodyPr>
          <a:lstStyle/>
          <a:p>
            <a:pPr algn="ctr"/>
            <a:r>
              <a:rPr lang="pl-PL" dirty="0" smtClean="0"/>
              <a:t>General </a:t>
            </a:r>
            <a:r>
              <a:rPr lang="en-US" dirty="0" smtClean="0"/>
              <a:t>Theory of Relativity</a:t>
            </a:r>
            <a:endParaRPr lang="en-US" dirty="0"/>
          </a:p>
        </p:txBody>
      </p:sp>
      <p:pic>
        <p:nvPicPr>
          <p:cNvPr id="78856" name="Picture 8" descr="http://kopalniawiedzy.pl/media/lib/77/gpb-6a79af24119c2958a719ce08a8724324.jpg"/>
          <p:cNvPicPr>
            <a:picLocks noChangeAspect="1" noChangeArrowheads="1"/>
          </p:cNvPicPr>
          <p:nvPr/>
        </p:nvPicPr>
        <p:blipFill>
          <a:blip r:embed="rId7" cstate="print"/>
          <a:srcRect/>
          <a:stretch>
            <a:fillRect/>
          </a:stretch>
        </p:blipFill>
        <p:spPr bwMode="auto">
          <a:xfrm>
            <a:off x="107504" y="3933056"/>
            <a:ext cx="2664297" cy="1998223"/>
          </a:xfrm>
          <a:prstGeom prst="rect">
            <a:avLst/>
          </a:prstGeom>
          <a:noFill/>
        </p:spPr>
      </p:pic>
      <p:pic>
        <p:nvPicPr>
          <p:cNvPr id="78858" name="Picture 10" descr="http://kopalniawiedzy.pl/media/lib/151/czarnadziura-1787f815d2e280c7c460b5ab841162f6.jpg"/>
          <p:cNvPicPr>
            <a:picLocks noChangeAspect="1" noChangeArrowheads="1"/>
          </p:cNvPicPr>
          <p:nvPr/>
        </p:nvPicPr>
        <p:blipFill>
          <a:blip r:embed="rId8" cstate="print"/>
          <a:srcRect/>
          <a:stretch>
            <a:fillRect/>
          </a:stretch>
        </p:blipFill>
        <p:spPr bwMode="auto">
          <a:xfrm>
            <a:off x="2915816" y="3933056"/>
            <a:ext cx="2616205" cy="1963907"/>
          </a:xfrm>
          <a:prstGeom prst="rect">
            <a:avLst/>
          </a:prstGeom>
          <a:noFill/>
        </p:spPr>
      </p:pic>
      <p:pic>
        <p:nvPicPr>
          <p:cNvPr id="78860" name="Picture 12" descr="http://paradoks.net.pl/doattach/serve/def=1466/tunel"/>
          <p:cNvPicPr>
            <a:picLocks noChangeAspect="1" noChangeArrowheads="1"/>
          </p:cNvPicPr>
          <p:nvPr/>
        </p:nvPicPr>
        <p:blipFill>
          <a:blip r:embed="rId9" cstate="print"/>
          <a:srcRect/>
          <a:stretch>
            <a:fillRect/>
          </a:stretch>
        </p:blipFill>
        <p:spPr bwMode="auto">
          <a:xfrm>
            <a:off x="5652120" y="4005064"/>
            <a:ext cx="3335191" cy="1800200"/>
          </a:xfrm>
          <a:prstGeom prst="rect">
            <a:avLst/>
          </a:prstGeom>
          <a:noFill/>
        </p:spPr>
      </p:pic>
      <p:sp>
        <p:nvSpPr>
          <p:cNvPr id="16" name="Tytuł 2"/>
          <p:cNvSpPr txBox="1">
            <a:spLocks/>
          </p:cNvSpPr>
          <p:nvPr/>
        </p:nvSpPr>
        <p:spPr bwMode="auto">
          <a:xfrm>
            <a:off x="395536" y="987747"/>
            <a:ext cx="8229600" cy="798531"/>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a:lstStyle>
          <a:p>
            <a:endParaRPr lang="en-US" sz="3600" b="1" i="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6880610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strips(downLeft)">
                                      <p:cBhvr>
                                        <p:cTn id="7" dur="500"/>
                                        <p:tgtEl>
                                          <p:spTgt spid="11"/>
                                        </p:tgtEl>
                                      </p:cBhvr>
                                    </p:animEffect>
                                  </p:childTnLst>
                                </p:cTn>
                              </p:par>
                              <p:par>
                                <p:cTn id="8" presetID="3" presetClass="entr" presetSubtype="10" fill="hold" nodeType="withEffect">
                                  <p:stCondLst>
                                    <p:cond delay="0"/>
                                  </p:stCondLst>
                                  <p:childTnLst>
                                    <p:set>
                                      <p:cBhvr>
                                        <p:cTn id="9" dur="1" fill="hold">
                                          <p:stCondLst>
                                            <p:cond delay="0"/>
                                          </p:stCondLst>
                                        </p:cTn>
                                        <p:tgtEl>
                                          <p:spTgt spid="78853"/>
                                        </p:tgtEl>
                                        <p:attrNameLst>
                                          <p:attrName>style.visibility</p:attrName>
                                        </p:attrNameLst>
                                      </p:cBhvr>
                                      <p:to>
                                        <p:strVal val="visible"/>
                                      </p:to>
                                    </p:set>
                                    <p:animEffect transition="in" filter="blinds(horizontal)">
                                      <p:cBhvr>
                                        <p:cTn id="10" dur="500"/>
                                        <p:tgtEl>
                                          <p:spTgt spid="78853"/>
                                        </p:tgtEl>
                                      </p:cBhvr>
                                    </p:animEffect>
                                  </p:childTnLst>
                                </p:cTn>
                              </p:par>
                            </p:childTnLst>
                          </p:cTn>
                        </p:par>
                      </p:childTnLst>
                    </p:cTn>
                  </p:par>
                  <p:par>
                    <p:cTn id="11" fill="hold">
                      <p:stCondLst>
                        <p:cond delay="indefinite"/>
                      </p:stCondLst>
                      <p:childTnLst>
                        <p:par>
                          <p:cTn id="12" fill="hold">
                            <p:stCondLst>
                              <p:cond delay="0"/>
                            </p:stCondLst>
                            <p:childTnLst>
                              <p:par>
                                <p:cTn id="13" presetID="5" presetClass="entr" presetSubtype="10" fill="hold" nodeType="clickEffect">
                                  <p:stCondLst>
                                    <p:cond delay="0"/>
                                  </p:stCondLst>
                                  <p:childTnLst>
                                    <p:set>
                                      <p:cBhvr>
                                        <p:cTn id="14" dur="1" fill="hold">
                                          <p:stCondLst>
                                            <p:cond delay="0"/>
                                          </p:stCondLst>
                                        </p:cTn>
                                        <p:tgtEl>
                                          <p:spTgt spid="78850"/>
                                        </p:tgtEl>
                                        <p:attrNameLst>
                                          <p:attrName>style.visibility</p:attrName>
                                        </p:attrNameLst>
                                      </p:cBhvr>
                                      <p:to>
                                        <p:strVal val="visible"/>
                                      </p:to>
                                    </p:set>
                                    <p:animEffect transition="in" filter="checkerboard(across)">
                                      <p:cBhvr>
                                        <p:cTn id="15" dur="500"/>
                                        <p:tgtEl>
                                          <p:spTgt spid="78850"/>
                                        </p:tgtEl>
                                      </p:cBhvr>
                                    </p:animEffect>
                                  </p:childTnLst>
                                </p:cTn>
                              </p:par>
                            </p:childTnLst>
                          </p:cTn>
                        </p:par>
                      </p:childTnLst>
                    </p:cTn>
                  </p:par>
                  <p:par>
                    <p:cTn id="16" fill="hold">
                      <p:stCondLst>
                        <p:cond delay="indefinite"/>
                      </p:stCondLst>
                      <p:childTnLst>
                        <p:par>
                          <p:cTn id="17" fill="hold">
                            <p:stCondLst>
                              <p:cond delay="0"/>
                            </p:stCondLst>
                            <p:childTnLst>
                              <p:par>
                                <p:cTn id="18" presetID="5" presetClass="entr" presetSubtype="10" fill="hold" nodeType="clickEffect">
                                  <p:stCondLst>
                                    <p:cond delay="0"/>
                                  </p:stCondLst>
                                  <p:childTnLst>
                                    <p:set>
                                      <p:cBhvr>
                                        <p:cTn id="19" dur="1" fill="hold">
                                          <p:stCondLst>
                                            <p:cond delay="0"/>
                                          </p:stCondLst>
                                        </p:cTn>
                                        <p:tgtEl>
                                          <p:spTgt spid="78851"/>
                                        </p:tgtEl>
                                        <p:attrNameLst>
                                          <p:attrName>style.visibility</p:attrName>
                                        </p:attrNameLst>
                                      </p:cBhvr>
                                      <p:to>
                                        <p:strVal val="visible"/>
                                      </p:to>
                                    </p:set>
                                    <p:animEffect transition="in" filter="checkerboard(across)">
                                      <p:cBhvr>
                                        <p:cTn id="20" dur="500"/>
                                        <p:tgtEl>
                                          <p:spTgt spid="78851"/>
                                        </p:tgtEl>
                                      </p:cBhvr>
                                    </p:animEffect>
                                  </p:childTnLst>
                                </p:cTn>
                              </p:par>
                            </p:childTnLst>
                          </p:cTn>
                        </p:par>
                      </p:childTnLst>
                    </p:cTn>
                  </p:par>
                  <p:par>
                    <p:cTn id="21" fill="hold">
                      <p:stCondLst>
                        <p:cond delay="indefinite"/>
                      </p:stCondLst>
                      <p:childTnLst>
                        <p:par>
                          <p:cTn id="22" fill="hold">
                            <p:stCondLst>
                              <p:cond delay="0"/>
                            </p:stCondLst>
                            <p:childTnLst>
                              <p:par>
                                <p:cTn id="23" presetID="5" presetClass="entr" presetSubtype="10" fill="hold" nodeType="clickEffect">
                                  <p:stCondLst>
                                    <p:cond delay="0"/>
                                  </p:stCondLst>
                                  <p:childTnLst>
                                    <p:set>
                                      <p:cBhvr>
                                        <p:cTn id="24" dur="1" fill="hold">
                                          <p:stCondLst>
                                            <p:cond delay="0"/>
                                          </p:stCondLst>
                                        </p:cTn>
                                        <p:tgtEl>
                                          <p:spTgt spid="78852"/>
                                        </p:tgtEl>
                                        <p:attrNameLst>
                                          <p:attrName>style.visibility</p:attrName>
                                        </p:attrNameLst>
                                      </p:cBhvr>
                                      <p:to>
                                        <p:strVal val="visible"/>
                                      </p:to>
                                    </p:set>
                                    <p:animEffect transition="in" filter="checkerboard(across)">
                                      <p:cBhvr>
                                        <p:cTn id="25" dur="500"/>
                                        <p:tgtEl>
                                          <p:spTgt spid="78852"/>
                                        </p:tgtEl>
                                      </p:cBhvr>
                                    </p:animEffect>
                                  </p:childTnLst>
                                </p:cTn>
                              </p:par>
                            </p:childTnLst>
                          </p:cTn>
                        </p:par>
                      </p:childTnLst>
                    </p:cTn>
                  </p:par>
                  <p:par>
                    <p:cTn id="26" fill="hold">
                      <p:stCondLst>
                        <p:cond delay="indefinite"/>
                      </p:stCondLst>
                      <p:childTnLst>
                        <p:par>
                          <p:cTn id="27" fill="hold">
                            <p:stCondLst>
                              <p:cond delay="0"/>
                            </p:stCondLst>
                            <p:childTnLst>
                              <p:par>
                                <p:cTn id="28" presetID="55" presetClass="entr" presetSubtype="0" fill="hold" grpId="0" nodeType="clickEffect">
                                  <p:stCondLst>
                                    <p:cond delay="0"/>
                                  </p:stCondLst>
                                  <p:childTnLst>
                                    <p:set>
                                      <p:cBhvr>
                                        <p:cTn id="29" dur="1" fill="hold">
                                          <p:stCondLst>
                                            <p:cond delay="0"/>
                                          </p:stCondLst>
                                        </p:cTn>
                                        <p:tgtEl>
                                          <p:spTgt spid="12"/>
                                        </p:tgtEl>
                                        <p:attrNameLst>
                                          <p:attrName>style.visibility</p:attrName>
                                        </p:attrNameLst>
                                      </p:cBhvr>
                                      <p:to>
                                        <p:strVal val="visible"/>
                                      </p:to>
                                    </p:set>
                                    <p:anim calcmode="lin" valueType="num">
                                      <p:cBhvr>
                                        <p:cTn id="30" dur="1000" fill="hold"/>
                                        <p:tgtEl>
                                          <p:spTgt spid="12"/>
                                        </p:tgtEl>
                                        <p:attrNameLst>
                                          <p:attrName>ppt_w</p:attrName>
                                        </p:attrNameLst>
                                      </p:cBhvr>
                                      <p:tavLst>
                                        <p:tav tm="0">
                                          <p:val>
                                            <p:strVal val="#ppt_w*0.70"/>
                                          </p:val>
                                        </p:tav>
                                        <p:tav tm="100000">
                                          <p:val>
                                            <p:strVal val="#ppt_w"/>
                                          </p:val>
                                        </p:tav>
                                      </p:tavLst>
                                    </p:anim>
                                    <p:anim calcmode="lin" valueType="num">
                                      <p:cBhvr>
                                        <p:cTn id="31" dur="1000" fill="hold"/>
                                        <p:tgtEl>
                                          <p:spTgt spid="12"/>
                                        </p:tgtEl>
                                        <p:attrNameLst>
                                          <p:attrName>ppt_h</p:attrName>
                                        </p:attrNameLst>
                                      </p:cBhvr>
                                      <p:tavLst>
                                        <p:tav tm="0">
                                          <p:val>
                                            <p:strVal val="#ppt_h"/>
                                          </p:val>
                                        </p:tav>
                                        <p:tav tm="100000">
                                          <p:val>
                                            <p:strVal val="#ppt_h"/>
                                          </p:val>
                                        </p:tav>
                                      </p:tavLst>
                                    </p:anim>
                                    <p:animEffect transition="in" filter="fade">
                                      <p:cBhvr>
                                        <p:cTn id="32" dur="1000"/>
                                        <p:tgtEl>
                                          <p:spTgt spid="12"/>
                                        </p:tgtEl>
                                      </p:cBhvr>
                                    </p:animEffect>
                                  </p:childTnLst>
                                </p:cTn>
                              </p:par>
                            </p:childTnLst>
                          </p:cTn>
                        </p:par>
                      </p:childTnLst>
                    </p:cTn>
                  </p:par>
                  <p:par>
                    <p:cTn id="33" fill="hold">
                      <p:stCondLst>
                        <p:cond delay="indefinite"/>
                      </p:stCondLst>
                      <p:childTnLst>
                        <p:par>
                          <p:cTn id="34" fill="hold">
                            <p:stCondLst>
                              <p:cond delay="0"/>
                            </p:stCondLst>
                            <p:childTnLst>
                              <p:par>
                                <p:cTn id="35" presetID="5" presetClass="entr" presetSubtype="10" fill="hold" nodeType="clickEffect">
                                  <p:stCondLst>
                                    <p:cond delay="0"/>
                                  </p:stCondLst>
                                  <p:childTnLst>
                                    <p:set>
                                      <p:cBhvr>
                                        <p:cTn id="36" dur="1" fill="hold">
                                          <p:stCondLst>
                                            <p:cond delay="0"/>
                                          </p:stCondLst>
                                        </p:cTn>
                                        <p:tgtEl>
                                          <p:spTgt spid="78854"/>
                                        </p:tgtEl>
                                        <p:attrNameLst>
                                          <p:attrName>style.visibility</p:attrName>
                                        </p:attrNameLst>
                                      </p:cBhvr>
                                      <p:to>
                                        <p:strVal val="visible"/>
                                      </p:to>
                                    </p:set>
                                    <p:animEffect transition="in" filter="checkerboard(across)">
                                      <p:cBhvr>
                                        <p:cTn id="37" dur="500"/>
                                        <p:tgtEl>
                                          <p:spTgt spid="78854"/>
                                        </p:tgtEl>
                                      </p:cBhvr>
                                    </p:animEffect>
                                  </p:childTnLst>
                                </p:cTn>
                              </p:par>
                            </p:childTnLst>
                          </p:cTn>
                        </p:par>
                      </p:childTnLst>
                    </p:cTn>
                  </p:par>
                  <p:par>
                    <p:cTn id="38" fill="hold">
                      <p:stCondLst>
                        <p:cond delay="indefinite"/>
                      </p:stCondLst>
                      <p:childTnLst>
                        <p:par>
                          <p:cTn id="39" fill="hold">
                            <p:stCondLst>
                              <p:cond delay="0"/>
                            </p:stCondLst>
                            <p:childTnLst>
                              <p:par>
                                <p:cTn id="40" presetID="4" presetClass="entr" presetSubtype="16" fill="hold" nodeType="clickEffect">
                                  <p:stCondLst>
                                    <p:cond delay="0"/>
                                  </p:stCondLst>
                                  <p:childTnLst>
                                    <p:set>
                                      <p:cBhvr>
                                        <p:cTn id="41" dur="1" fill="hold">
                                          <p:stCondLst>
                                            <p:cond delay="0"/>
                                          </p:stCondLst>
                                        </p:cTn>
                                        <p:tgtEl>
                                          <p:spTgt spid="78856"/>
                                        </p:tgtEl>
                                        <p:attrNameLst>
                                          <p:attrName>style.visibility</p:attrName>
                                        </p:attrNameLst>
                                      </p:cBhvr>
                                      <p:to>
                                        <p:strVal val="visible"/>
                                      </p:to>
                                    </p:set>
                                    <p:animEffect transition="in" filter="box(in)">
                                      <p:cBhvr>
                                        <p:cTn id="42" dur="500"/>
                                        <p:tgtEl>
                                          <p:spTgt spid="78856"/>
                                        </p:tgtEl>
                                      </p:cBhvr>
                                    </p:animEffect>
                                  </p:childTnLst>
                                </p:cTn>
                              </p:par>
                            </p:childTnLst>
                          </p:cTn>
                        </p:par>
                      </p:childTnLst>
                    </p:cTn>
                  </p:par>
                  <p:par>
                    <p:cTn id="43" fill="hold">
                      <p:stCondLst>
                        <p:cond delay="indefinite"/>
                      </p:stCondLst>
                      <p:childTnLst>
                        <p:par>
                          <p:cTn id="44" fill="hold">
                            <p:stCondLst>
                              <p:cond delay="0"/>
                            </p:stCondLst>
                            <p:childTnLst>
                              <p:par>
                                <p:cTn id="45" presetID="55" presetClass="entr" presetSubtype="0" fill="hold" nodeType="clickEffect">
                                  <p:stCondLst>
                                    <p:cond delay="0"/>
                                  </p:stCondLst>
                                  <p:childTnLst>
                                    <p:set>
                                      <p:cBhvr>
                                        <p:cTn id="46" dur="1" fill="hold">
                                          <p:stCondLst>
                                            <p:cond delay="0"/>
                                          </p:stCondLst>
                                        </p:cTn>
                                        <p:tgtEl>
                                          <p:spTgt spid="78858"/>
                                        </p:tgtEl>
                                        <p:attrNameLst>
                                          <p:attrName>style.visibility</p:attrName>
                                        </p:attrNameLst>
                                      </p:cBhvr>
                                      <p:to>
                                        <p:strVal val="visible"/>
                                      </p:to>
                                    </p:set>
                                    <p:anim calcmode="lin" valueType="num">
                                      <p:cBhvr>
                                        <p:cTn id="47" dur="1000" fill="hold"/>
                                        <p:tgtEl>
                                          <p:spTgt spid="78858"/>
                                        </p:tgtEl>
                                        <p:attrNameLst>
                                          <p:attrName>ppt_w</p:attrName>
                                        </p:attrNameLst>
                                      </p:cBhvr>
                                      <p:tavLst>
                                        <p:tav tm="0">
                                          <p:val>
                                            <p:strVal val="#ppt_w*0.70"/>
                                          </p:val>
                                        </p:tav>
                                        <p:tav tm="100000">
                                          <p:val>
                                            <p:strVal val="#ppt_w"/>
                                          </p:val>
                                        </p:tav>
                                      </p:tavLst>
                                    </p:anim>
                                    <p:anim calcmode="lin" valueType="num">
                                      <p:cBhvr>
                                        <p:cTn id="48" dur="1000" fill="hold"/>
                                        <p:tgtEl>
                                          <p:spTgt spid="78858"/>
                                        </p:tgtEl>
                                        <p:attrNameLst>
                                          <p:attrName>ppt_h</p:attrName>
                                        </p:attrNameLst>
                                      </p:cBhvr>
                                      <p:tavLst>
                                        <p:tav tm="0">
                                          <p:val>
                                            <p:strVal val="#ppt_h"/>
                                          </p:val>
                                        </p:tav>
                                        <p:tav tm="100000">
                                          <p:val>
                                            <p:strVal val="#ppt_h"/>
                                          </p:val>
                                        </p:tav>
                                      </p:tavLst>
                                    </p:anim>
                                    <p:animEffect transition="in" filter="fade">
                                      <p:cBhvr>
                                        <p:cTn id="49" dur="1000"/>
                                        <p:tgtEl>
                                          <p:spTgt spid="78858"/>
                                        </p:tgtEl>
                                      </p:cBhvr>
                                    </p:animEffect>
                                  </p:childTnLst>
                                </p:cTn>
                              </p:par>
                            </p:childTnLst>
                          </p:cTn>
                        </p:par>
                      </p:childTnLst>
                    </p:cTn>
                  </p:par>
                  <p:par>
                    <p:cTn id="50" fill="hold">
                      <p:stCondLst>
                        <p:cond delay="indefinite"/>
                      </p:stCondLst>
                      <p:childTnLst>
                        <p:par>
                          <p:cTn id="51" fill="hold">
                            <p:stCondLst>
                              <p:cond delay="0"/>
                            </p:stCondLst>
                            <p:childTnLst>
                              <p:par>
                                <p:cTn id="52" presetID="4" presetClass="entr" presetSubtype="16" fill="hold" nodeType="clickEffect">
                                  <p:stCondLst>
                                    <p:cond delay="0"/>
                                  </p:stCondLst>
                                  <p:childTnLst>
                                    <p:set>
                                      <p:cBhvr>
                                        <p:cTn id="53" dur="1" fill="hold">
                                          <p:stCondLst>
                                            <p:cond delay="0"/>
                                          </p:stCondLst>
                                        </p:cTn>
                                        <p:tgtEl>
                                          <p:spTgt spid="78860"/>
                                        </p:tgtEl>
                                        <p:attrNameLst>
                                          <p:attrName>style.visibility</p:attrName>
                                        </p:attrNameLst>
                                      </p:cBhvr>
                                      <p:to>
                                        <p:strVal val="visible"/>
                                      </p:to>
                                    </p:set>
                                    <p:animEffect transition="in" filter="box(in)">
                                      <p:cBhvr>
                                        <p:cTn id="54" dur="500"/>
                                        <p:tgtEl>
                                          <p:spTgt spid="788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78" name="Rectangle 3"/>
          <p:cNvSpPr>
            <a:spLocks noGrp="1" noChangeArrowheads="1"/>
          </p:cNvSpPr>
          <p:nvPr>
            <p:ph idx="1"/>
          </p:nvPr>
        </p:nvSpPr>
        <p:spPr>
          <a:xfrm>
            <a:off x="5715000" y="3810000"/>
            <a:ext cx="3124200" cy="533400"/>
          </a:xfrm>
        </p:spPr>
        <p:txBody>
          <a:bodyPr>
            <a:normAutofit/>
          </a:bodyPr>
          <a:lstStyle/>
          <a:p>
            <a:pPr marL="448056" indent="-384048" algn="ctr" eaLnBrk="1" fontAlgn="auto" hangingPunct="1">
              <a:spcAft>
                <a:spcPts val="0"/>
              </a:spcAft>
              <a:buFontTx/>
              <a:buNone/>
              <a:defRPr/>
            </a:pPr>
            <a:r>
              <a:rPr lang="en-US" sz="2400" smtClean="0"/>
              <a:t>Topological Defects</a:t>
            </a:r>
            <a:r>
              <a:rPr lang="pl-PL" sz="2400" smtClean="0"/>
              <a:t>?</a:t>
            </a:r>
            <a:endParaRPr lang="en-US" sz="2400" smtClean="0"/>
          </a:p>
        </p:txBody>
      </p:sp>
      <p:sp>
        <p:nvSpPr>
          <p:cNvPr id="13317" name="Symbol zastępczy stopki 4"/>
          <p:cNvSpPr>
            <a:spLocks noGrp="1"/>
          </p:cNvSpPr>
          <p:nvPr>
            <p:ph type="ftr" sz="quarter" idx="11"/>
          </p:nvPr>
        </p:nvSpPr>
        <p:spPr bwMode="auto">
          <a:xfrm>
            <a:off x="2627784" y="6381328"/>
            <a:ext cx="2895600" cy="365125"/>
          </a:xfrm>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defRPr/>
            </a:pPr>
            <a:r>
              <a:rPr lang="en-US" smtClean="0"/>
              <a:t>IEEE Real Time Conference, Padova, June 2016</a:t>
            </a:r>
            <a:endParaRPr lang="en-US" dirty="0" smtClean="0"/>
          </a:p>
        </p:txBody>
      </p:sp>
      <p:pic>
        <p:nvPicPr>
          <p:cNvPr id="12295" name="Picture 4"/>
          <p:cNvPicPr>
            <a:picLocks noChangeAspect="1" noChangeArrowheads="1"/>
          </p:cNvPicPr>
          <p:nvPr/>
        </p:nvPicPr>
        <p:blipFill>
          <a:blip r:embed="rId2" cstate="print"/>
          <a:srcRect/>
          <a:stretch>
            <a:fillRect/>
          </a:stretch>
        </p:blipFill>
        <p:spPr bwMode="auto">
          <a:xfrm>
            <a:off x="467544" y="1340768"/>
            <a:ext cx="4419600" cy="3883025"/>
          </a:xfrm>
          <a:prstGeom prst="rect">
            <a:avLst/>
          </a:prstGeom>
          <a:noFill/>
          <a:ln w="9525">
            <a:noFill/>
            <a:miter lim="800000"/>
            <a:headEnd/>
            <a:tailEnd/>
          </a:ln>
        </p:spPr>
      </p:pic>
      <p:grpSp>
        <p:nvGrpSpPr>
          <p:cNvPr id="2" name="Group 9"/>
          <p:cNvGrpSpPr>
            <a:grpSpLocks/>
          </p:cNvGrpSpPr>
          <p:nvPr/>
        </p:nvGrpSpPr>
        <p:grpSpPr bwMode="auto">
          <a:xfrm>
            <a:off x="228600" y="3962400"/>
            <a:ext cx="4876800" cy="2438400"/>
            <a:chOff x="0" y="96"/>
            <a:chExt cx="3072" cy="1536"/>
          </a:xfrm>
        </p:grpSpPr>
        <p:pic>
          <p:nvPicPr>
            <p:cNvPr id="12304" name="Picture 10"/>
            <p:cNvPicPr>
              <a:picLocks noChangeAspect="1" noChangeArrowheads="1"/>
            </p:cNvPicPr>
            <p:nvPr/>
          </p:nvPicPr>
          <p:blipFill>
            <a:blip r:embed="rId3" cstate="print"/>
            <a:srcRect/>
            <a:stretch>
              <a:fillRect/>
            </a:stretch>
          </p:blipFill>
          <p:spPr bwMode="auto">
            <a:xfrm>
              <a:off x="960" y="528"/>
              <a:ext cx="1200" cy="681"/>
            </a:xfrm>
            <a:prstGeom prst="rect">
              <a:avLst/>
            </a:prstGeom>
            <a:noFill/>
            <a:ln w="9525">
              <a:noFill/>
              <a:miter lim="800000"/>
              <a:headEnd/>
              <a:tailEnd/>
            </a:ln>
          </p:spPr>
        </p:pic>
        <p:sp>
          <p:nvSpPr>
            <p:cNvPr id="12305" name="AutoShape 11"/>
            <p:cNvSpPr>
              <a:spLocks noChangeArrowheads="1"/>
            </p:cNvSpPr>
            <p:nvPr/>
          </p:nvSpPr>
          <p:spPr bwMode="auto">
            <a:xfrm>
              <a:off x="0" y="96"/>
              <a:ext cx="3072" cy="1536"/>
            </a:xfrm>
            <a:custGeom>
              <a:avLst/>
              <a:gdLst>
                <a:gd name="T0" fmla="*/ 31 w 21600"/>
                <a:gd name="T1" fmla="*/ 0 h 21600"/>
                <a:gd name="T2" fmla="*/ 9 w 21600"/>
                <a:gd name="T3" fmla="*/ 1 h 21600"/>
                <a:gd name="T4" fmla="*/ 0 w 21600"/>
                <a:gd name="T5" fmla="*/ 4 h 21600"/>
                <a:gd name="T6" fmla="*/ 9 w 21600"/>
                <a:gd name="T7" fmla="*/ 7 h 21600"/>
                <a:gd name="T8" fmla="*/ 31 w 21600"/>
                <a:gd name="T9" fmla="*/ 8 h 21600"/>
                <a:gd name="T10" fmla="*/ 53 w 21600"/>
                <a:gd name="T11" fmla="*/ 7 h 21600"/>
                <a:gd name="T12" fmla="*/ 62 w 21600"/>
                <a:gd name="T13" fmla="*/ 4 h 21600"/>
                <a:gd name="T14" fmla="*/ 53 w 21600"/>
                <a:gd name="T15" fmla="*/ 1 h 21600"/>
                <a:gd name="T16" fmla="*/ 0 60000 65536"/>
                <a:gd name="T17" fmla="*/ 0 60000 65536"/>
                <a:gd name="T18" fmla="*/ 0 60000 65536"/>
                <a:gd name="T19" fmla="*/ 0 60000 65536"/>
                <a:gd name="T20" fmla="*/ 0 60000 65536"/>
                <a:gd name="T21" fmla="*/ 0 60000 65536"/>
                <a:gd name="T22" fmla="*/ 0 60000 65536"/>
                <a:gd name="T23" fmla="*/ 0 60000 65536"/>
                <a:gd name="T24" fmla="*/ 3164 w 21600"/>
                <a:gd name="T25" fmla="*/ 3164 h 21600"/>
                <a:gd name="T26" fmla="*/ 18436 w 21600"/>
                <a:gd name="T27" fmla="*/ 18436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6940" y="10800"/>
                  </a:moveTo>
                  <a:cubicBezTo>
                    <a:pt x="6940" y="12932"/>
                    <a:pt x="8668" y="14660"/>
                    <a:pt x="10800" y="14660"/>
                  </a:cubicBezTo>
                  <a:cubicBezTo>
                    <a:pt x="12932" y="14660"/>
                    <a:pt x="14660" y="12932"/>
                    <a:pt x="14660" y="10800"/>
                  </a:cubicBezTo>
                  <a:cubicBezTo>
                    <a:pt x="14660" y="8668"/>
                    <a:pt x="12932" y="6940"/>
                    <a:pt x="10800" y="6940"/>
                  </a:cubicBezTo>
                  <a:cubicBezTo>
                    <a:pt x="8668" y="6940"/>
                    <a:pt x="6940" y="8668"/>
                    <a:pt x="6940" y="10800"/>
                  </a:cubicBezTo>
                  <a:close/>
                </a:path>
              </a:pathLst>
            </a:custGeom>
            <a:solidFill>
              <a:srgbClr val="333399"/>
            </a:solidFill>
            <a:ln w="9525">
              <a:noFill/>
              <a:round/>
              <a:headEnd/>
              <a:tailEnd/>
            </a:ln>
          </p:spPr>
          <p:txBody>
            <a:bodyPr wrap="none" anchor="ctr"/>
            <a:lstStyle/>
            <a:p>
              <a:endParaRPr lang="pl-PL">
                <a:latin typeface="Century Gothic" pitchFamily="34" charset="0"/>
              </a:endParaRPr>
            </a:p>
          </p:txBody>
        </p:sp>
      </p:grpSp>
      <p:pic>
        <p:nvPicPr>
          <p:cNvPr id="12297" name="Picture 12"/>
          <p:cNvPicPr>
            <a:picLocks noChangeAspect="1" noChangeArrowheads="1"/>
          </p:cNvPicPr>
          <p:nvPr/>
        </p:nvPicPr>
        <p:blipFill>
          <a:blip r:embed="rId4" cstate="print"/>
          <a:srcRect/>
          <a:stretch>
            <a:fillRect/>
          </a:stretch>
        </p:blipFill>
        <p:spPr bwMode="auto">
          <a:xfrm>
            <a:off x="5486400" y="1412776"/>
            <a:ext cx="3657600" cy="5445224"/>
          </a:xfrm>
          <a:prstGeom prst="rect">
            <a:avLst/>
          </a:prstGeom>
          <a:noFill/>
          <a:ln w="9525">
            <a:noFill/>
            <a:miter lim="800000"/>
            <a:headEnd/>
            <a:tailEnd/>
          </a:ln>
        </p:spPr>
      </p:pic>
      <p:sp>
        <p:nvSpPr>
          <p:cNvPr id="12298" name="Text Box 13"/>
          <p:cNvSpPr txBox="1">
            <a:spLocks noChangeArrowheads="1"/>
          </p:cNvSpPr>
          <p:nvPr/>
        </p:nvSpPr>
        <p:spPr bwMode="auto">
          <a:xfrm>
            <a:off x="251520" y="1556792"/>
            <a:ext cx="4267200" cy="369332"/>
          </a:xfrm>
          <a:prstGeom prst="rect">
            <a:avLst/>
          </a:prstGeom>
          <a:noFill/>
          <a:ln w="12700">
            <a:noFill/>
            <a:miter lim="800000"/>
            <a:headEnd type="none" w="sm" len="sm"/>
            <a:tailEnd type="none" w="sm" len="sm"/>
          </a:ln>
        </p:spPr>
        <p:txBody>
          <a:bodyPr>
            <a:spAutoFit/>
          </a:bodyPr>
          <a:lstStyle/>
          <a:p>
            <a:pPr>
              <a:spcBef>
                <a:spcPct val="50000"/>
              </a:spcBef>
            </a:pPr>
            <a:r>
              <a:rPr kumimoji="1" lang="en-US" b="1" dirty="0">
                <a:latin typeface="Century Gothic" pitchFamily="34" charset="0"/>
              </a:rPr>
              <a:t>Galaxy Jets from Black Holes?</a:t>
            </a:r>
          </a:p>
        </p:txBody>
      </p:sp>
      <p:sp>
        <p:nvSpPr>
          <p:cNvPr id="12299" name="Text Box 15"/>
          <p:cNvSpPr txBox="1">
            <a:spLocks noChangeArrowheads="1"/>
          </p:cNvSpPr>
          <p:nvPr/>
        </p:nvSpPr>
        <p:spPr bwMode="auto">
          <a:xfrm>
            <a:off x="762000" y="2057400"/>
            <a:ext cx="2895600" cy="369332"/>
          </a:xfrm>
          <a:prstGeom prst="rect">
            <a:avLst/>
          </a:prstGeom>
          <a:noFill/>
          <a:ln w="12700">
            <a:noFill/>
            <a:miter lim="800000"/>
            <a:headEnd type="none" w="sm" len="sm"/>
            <a:tailEnd type="none" w="sm" len="sm"/>
          </a:ln>
        </p:spPr>
        <p:txBody>
          <a:bodyPr>
            <a:spAutoFit/>
          </a:bodyPr>
          <a:lstStyle/>
          <a:p>
            <a:pPr>
              <a:spcBef>
                <a:spcPct val="50000"/>
              </a:spcBef>
            </a:pPr>
            <a:r>
              <a:rPr kumimoji="1" lang="en-US" b="1" dirty="0">
                <a:latin typeface="Century Gothic" pitchFamily="34" charset="0"/>
              </a:rPr>
              <a:t>Gamma Ray Bursts?</a:t>
            </a:r>
          </a:p>
        </p:txBody>
      </p:sp>
      <p:sp>
        <p:nvSpPr>
          <p:cNvPr id="12300" name="Text Box 18"/>
          <p:cNvSpPr txBox="1">
            <a:spLocks noChangeArrowheads="1"/>
          </p:cNvSpPr>
          <p:nvPr/>
        </p:nvSpPr>
        <p:spPr bwMode="auto">
          <a:xfrm>
            <a:off x="685800" y="2590800"/>
            <a:ext cx="3581400" cy="369332"/>
          </a:xfrm>
          <a:prstGeom prst="rect">
            <a:avLst/>
          </a:prstGeom>
          <a:noFill/>
          <a:ln w="12700">
            <a:noFill/>
            <a:miter lim="800000"/>
            <a:headEnd type="none" w="sm" len="sm"/>
            <a:tailEnd type="none" w="sm" len="sm"/>
          </a:ln>
        </p:spPr>
        <p:txBody>
          <a:bodyPr>
            <a:spAutoFit/>
          </a:bodyPr>
          <a:lstStyle/>
          <a:p>
            <a:pPr>
              <a:spcBef>
                <a:spcPct val="20000"/>
              </a:spcBef>
              <a:buClr>
                <a:schemeClr val="tx2"/>
              </a:buClr>
            </a:pPr>
            <a:r>
              <a:rPr kumimoji="1" lang="en-US" b="1" dirty="0">
                <a:latin typeface="Century Gothic" pitchFamily="34" charset="0"/>
              </a:rPr>
              <a:t>Young Neutron Stars?</a:t>
            </a:r>
            <a:endParaRPr lang="en-US" b="1" dirty="0">
              <a:latin typeface="Century Gothic" pitchFamily="34" charset="0"/>
            </a:endParaRPr>
          </a:p>
        </p:txBody>
      </p:sp>
      <p:sp>
        <p:nvSpPr>
          <p:cNvPr id="12301" name="Text Box 19"/>
          <p:cNvSpPr txBox="1">
            <a:spLocks noChangeArrowheads="1"/>
          </p:cNvSpPr>
          <p:nvPr/>
        </p:nvSpPr>
        <p:spPr bwMode="auto">
          <a:xfrm>
            <a:off x="467544" y="3140968"/>
            <a:ext cx="4267200" cy="369332"/>
          </a:xfrm>
          <a:prstGeom prst="rect">
            <a:avLst/>
          </a:prstGeom>
          <a:noFill/>
          <a:ln w="12700">
            <a:noFill/>
            <a:miter lim="800000"/>
            <a:headEnd type="none" w="sm" len="sm"/>
            <a:tailEnd type="none" w="sm" len="sm"/>
          </a:ln>
        </p:spPr>
        <p:txBody>
          <a:bodyPr>
            <a:spAutoFit/>
          </a:bodyPr>
          <a:lstStyle/>
          <a:p>
            <a:pPr>
              <a:spcBef>
                <a:spcPct val="50000"/>
              </a:spcBef>
            </a:pPr>
            <a:r>
              <a:rPr kumimoji="1" lang="en-US" b="1" dirty="0">
                <a:latin typeface="Century Gothic" pitchFamily="34" charset="0"/>
              </a:rPr>
              <a:t>Fast </a:t>
            </a:r>
            <a:r>
              <a:rPr kumimoji="1" lang="pl-PL" b="1" dirty="0" err="1">
                <a:latin typeface="Century Gothic" pitchFamily="34" charset="0"/>
              </a:rPr>
              <a:t>Extra-galactic</a:t>
            </a:r>
            <a:r>
              <a:rPr kumimoji="1" lang="pl-PL" b="1" dirty="0">
                <a:latin typeface="Century Gothic" pitchFamily="34" charset="0"/>
              </a:rPr>
              <a:t> </a:t>
            </a:r>
            <a:r>
              <a:rPr kumimoji="1" lang="en-US" b="1" dirty="0" err="1">
                <a:latin typeface="Century Gothic" pitchFamily="34" charset="0"/>
              </a:rPr>
              <a:t>Magnetars</a:t>
            </a:r>
            <a:r>
              <a:rPr kumimoji="1" lang="en-US" b="1" dirty="0">
                <a:latin typeface="Century Gothic" pitchFamily="34" charset="0"/>
              </a:rPr>
              <a:t>?</a:t>
            </a:r>
          </a:p>
        </p:txBody>
      </p:sp>
      <p:sp>
        <p:nvSpPr>
          <p:cNvPr id="12302" name="Text Box 20"/>
          <p:cNvSpPr txBox="1">
            <a:spLocks noChangeArrowheads="1"/>
          </p:cNvSpPr>
          <p:nvPr/>
        </p:nvSpPr>
        <p:spPr bwMode="auto">
          <a:xfrm>
            <a:off x="685800" y="3962400"/>
            <a:ext cx="3962400" cy="646331"/>
          </a:xfrm>
          <a:prstGeom prst="rect">
            <a:avLst/>
          </a:prstGeom>
          <a:noFill/>
          <a:ln w="12700">
            <a:noFill/>
            <a:miter lim="800000"/>
            <a:headEnd type="none" w="sm" len="sm"/>
            <a:tailEnd type="none" w="sm" len="sm"/>
          </a:ln>
        </p:spPr>
        <p:txBody>
          <a:bodyPr>
            <a:spAutoFit/>
          </a:bodyPr>
          <a:lstStyle/>
          <a:p>
            <a:pPr>
              <a:spcBef>
                <a:spcPct val="20000"/>
              </a:spcBef>
              <a:buClr>
                <a:schemeClr val="tx2"/>
              </a:buClr>
            </a:pPr>
            <a:r>
              <a:rPr lang="en-US" b="1" dirty="0">
                <a:latin typeface="Century Gothic" pitchFamily="34" charset="0"/>
              </a:rPr>
              <a:t>Super Heavy Relics</a:t>
            </a:r>
            <a:r>
              <a:rPr lang="pl-PL" b="1" dirty="0">
                <a:latin typeface="Century Gothic" pitchFamily="34" charset="0"/>
              </a:rPr>
              <a:t> </a:t>
            </a:r>
            <a:r>
              <a:rPr kumimoji="1" lang="en-US" b="1" dirty="0">
                <a:latin typeface="Century Gothic" pitchFamily="34" charset="0"/>
              </a:rPr>
              <a:t>in the Dark Halo of our Galaxy</a:t>
            </a:r>
            <a:r>
              <a:rPr kumimoji="1" lang="pl-PL" b="1" dirty="0">
                <a:latin typeface="Century Gothic" pitchFamily="34" charset="0"/>
              </a:rPr>
              <a:t>?</a:t>
            </a:r>
            <a:endParaRPr lang="en-US" b="1" dirty="0">
              <a:latin typeface="Century Gothic" pitchFamily="34" charset="0"/>
            </a:endParaRPr>
          </a:p>
        </p:txBody>
      </p:sp>
      <p:sp>
        <p:nvSpPr>
          <p:cNvPr id="17" name="Rectangle 3"/>
          <p:cNvSpPr txBox="1">
            <a:spLocks noChangeArrowheads="1"/>
          </p:cNvSpPr>
          <p:nvPr/>
        </p:nvSpPr>
        <p:spPr>
          <a:xfrm>
            <a:off x="5867400" y="3962400"/>
            <a:ext cx="3124200" cy="533400"/>
          </a:xfrm>
          <a:prstGeom prst="rect">
            <a:avLst/>
          </a:prstGeom>
        </p:spPr>
        <p:txBody>
          <a:bodyPr>
            <a:normAutofit/>
          </a:bodyPr>
          <a:lstStyle/>
          <a:p>
            <a:pPr marL="448056" indent="-384048" algn="ctr" fontAlgn="auto">
              <a:spcBef>
                <a:spcPct val="20000"/>
              </a:spcBef>
              <a:spcAft>
                <a:spcPts val="0"/>
              </a:spcAft>
              <a:buClr>
                <a:schemeClr val="accent1"/>
              </a:buClr>
              <a:buSzPct val="80000"/>
              <a:defRPr/>
            </a:pPr>
            <a:r>
              <a:rPr lang="en-US" sz="2400" b="1" dirty="0">
                <a:latin typeface="+mn-lt"/>
              </a:rPr>
              <a:t>Topological Defects</a:t>
            </a:r>
            <a:r>
              <a:rPr lang="pl-PL" sz="2400" b="1" dirty="0">
                <a:latin typeface="+mn-lt"/>
              </a:rPr>
              <a:t>?</a:t>
            </a:r>
            <a:endParaRPr lang="en-US" sz="2400" b="1" dirty="0">
              <a:latin typeface="+mn-lt"/>
            </a:endParaRPr>
          </a:p>
        </p:txBody>
      </p:sp>
      <p:grpSp>
        <p:nvGrpSpPr>
          <p:cNvPr id="19" name="Grupa 39"/>
          <p:cNvGrpSpPr>
            <a:grpSpLocks/>
          </p:cNvGrpSpPr>
          <p:nvPr/>
        </p:nvGrpSpPr>
        <p:grpSpPr bwMode="auto">
          <a:xfrm>
            <a:off x="1331640" y="285753"/>
            <a:ext cx="6480720" cy="789004"/>
            <a:chOff x="928662" y="285728"/>
            <a:chExt cx="6858048" cy="788994"/>
          </a:xfrm>
        </p:grpSpPr>
        <p:cxnSp>
          <p:nvCxnSpPr>
            <p:cNvPr id="20" name="Łącznik prosty 19"/>
            <p:cNvCxnSpPr/>
            <p:nvPr/>
          </p:nvCxnSpPr>
          <p:spPr>
            <a:xfrm>
              <a:off x="928662" y="285728"/>
              <a:ext cx="6858048" cy="1588"/>
            </a:xfrm>
            <a:prstGeom prst="line">
              <a:avLst/>
            </a:prstGeom>
            <a:ln w="38100" cap="rnd" cmpd="dbl">
              <a:solidFill>
                <a:srgbClr val="0000CC"/>
              </a:solidFill>
            </a:ln>
            <a:effectLst>
              <a:innerShdw blurRad="63500" dist="50800" dir="2700000">
                <a:srgbClr val="0000CC">
                  <a:alpha val="50000"/>
                </a:srgbClr>
              </a:innerShdw>
            </a:effectLst>
            <a:scene3d>
              <a:camera prst="orthographicFront"/>
              <a:lightRig rig="threePt" dir="t"/>
            </a:scene3d>
            <a:sp3d>
              <a:bevelT/>
            </a:sp3d>
          </p:spPr>
          <p:style>
            <a:lnRef idx="1">
              <a:schemeClr val="accent1"/>
            </a:lnRef>
            <a:fillRef idx="0">
              <a:schemeClr val="accent1"/>
            </a:fillRef>
            <a:effectRef idx="0">
              <a:schemeClr val="accent1"/>
            </a:effectRef>
            <a:fontRef idx="minor">
              <a:schemeClr val="tx1"/>
            </a:fontRef>
          </p:style>
        </p:cxnSp>
        <p:cxnSp>
          <p:nvCxnSpPr>
            <p:cNvPr id="21" name="Łącznik prosty 20"/>
            <p:cNvCxnSpPr/>
            <p:nvPr/>
          </p:nvCxnSpPr>
          <p:spPr>
            <a:xfrm>
              <a:off x="928662" y="1073134"/>
              <a:ext cx="6858048" cy="1588"/>
            </a:xfrm>
            <a:prstGeom prst="line">
              <a:avLst/>
            </a:prstGeom>
            <a:ln w="38100" cap="rnd" cmpd="dbl">
              <a:solidFill>
                <a:srgbClr val="0000CC"/>
              </a:solidFill>
            </a:ln>
            <a:effectLst>
              <a:innerShdw blurRad="63500" dist="50800" dir="2700000">
                <a:srgbClr val="0000CC">
                  <a:alpha val="50000"/>
                </a:srgbClr>
              </a:innerShdw>
            </a:effectLst>
            <a:scene3d>
              <a:camera prst="orthographicFront"/>
              <a:lightRig rig="threePt" dir="t"/>
            </a:scene3d>
            <a:sp3d>
              <a:bevelT/>
            </a:sp3d>
          </p:spPr>
          <p:style>
            <a:lnRef idx="1">
              <a:schemeClr val="accent1"/>
            </a:lnRef>
            <a:fillRef idx="0">
              <a:schemeClr val="accent1"/>
            </a:fillRef>
            <a:effectRef idx="0">
              <a:schemeClr val="accent1"/>
            </a:effectRef>
            <a:fontRef idx="minor">
              <a:schemeClr val="tx1"/>
            </a:fontRef>
          </p:style>
        </p:cxnSp>
      </p:grpSp>
      <p:pic>
        <p:nvPicPr>
          <p:cNvPr id="22" name="Picture 6" descr="F:\zs\UL\logo_ul.jpg"/>
          <p:cNvPicPr>
            <a:picLocks noChangeArrowheads="1"/>
          </p:cNvPicPr>
          <p:nvPr/>
        </p:nvPicPr>
        <p:blipFill>
          <a:blip r:embed="rId5" cstate="print"/>
          <a:srcRect/>
          <a:stretch>
            <a:fillRect/>
          </a:stretch>
        </p:blipFill>
        <p:spPr bwMode="auto">
          <a:xfrm>
            <a:off x="107504" y="116632"/>
            <a:ext cx="1080000" cy="1080000"/>
          </a:xfrm>
          <a:prstGeom prst="rect">
            <a:avLst/>
          </a:prstGeom>
          <a:noFill/>
          <a:ln w="9525">
            <a:noFill/>
            <a:miter lim="800000"/>
            <a:headEnd/>
            <a:tailEnd/>
          </a:ln>
        </p:spPr>
      </p:pic>
      <p:pic>
        <p:nvPicPr>
          <p:cNvPr id="23" name="Obraz 22" descr="logo_WFiS.bmp"/>
          <p:cNvPicPr>
            <a:picLocks/>
          </p:cNvPicPr>
          <p:nvPr/>
        </p:nvPicPr>
        <p:blipFill>
          <a:blip r:embed="rId6" cstate="print"/>
          <a:stretch>
            <a:fillRect/>
          </a:stretch>
        </p:blipFill>
        <p:spPr>
          <a:xfrm>
            <a:off x="7956376" y="116632"/>
            <a:ext cx="1080000" cy="1080000"/>
          </a:xfrm>
          <a:prstGeom prst="rect">
            <a:avLst/>
          </a:prstGeom>
        </p:spPr>
      </p:pic>
      <p:sp>
        <p:nvSpPr>
          <p:cNvPr id="3" name="Tytuł 2"/>
          <p:cNvSpPr>
            <a:spLocks noGrp="1"/>
          </p:cNvSpPr>
          <p:nvPr>
            <p:ph type="title"/>
          </p:nvPr>
        </p:nvSpPr>
        <p:spPr>
          <a:xfrm>
            <a:off x="457200" y="274638"/>
            <a:ext cx="8229600" cy="798531"/>
          </a:xfrm>
        </p:spPr>
        <p:txBody>
          <a:bodyPr/>
          <a:lstStyle/>
          <a:p>
            <a:r>
              <a:rPr lang="en-US" sz="3600" b="1" i="1" dirty="0" smtClean="0">
                <a:latin typeface="Times New Roman" panose="02020603050405020304" pitchFamily="18" charset="0"/>
                <a:cs typeface="Times New Roman" panose="02020603050405020304" pitchFamily="18" charset="0"/>
              </a:rPr>
              <a:t>Origin of UHECRs</a:t>
            </a:r>
            <a:endParaRPr lang="en-US" sz="3600" b="1" i="1" dirty="0">
              <a:latin typeface="Times New Roman" panose="02020603050405020304" pitchFamily="18" charset="0"/>
              <a:cs typeface="Times New Roman" panose="02020603050405020304" pitchFamily="18" charset="0"/>
            </a:endParaRPr>
          </a:p>
        </p:txBody>
      </p:sp>
      <p:sp>
        <p:nvSpPr>
          <p:cNvPr id="4" name="Symbol zastępczy daty 3"/>
          <p:cNvSpPr>
            <a:spLocks noGrp="1"/>
          </p:cNvSpPr>
          <p:nvPr>
            <p:ph type="dt" sz="half" idx="10"/>
          </p:nvPr>
        </p:nvSpPr>
        <p:spPr/>
        <p:txBody>
          <a:bodyPr/>
          <a:lstStyle/>
          <a:p>
            <a:pPr>
              <a:defRPr/>
            </a:pPr>
            <a:r>
              <a:rPr lang="pl-PL" smtClean="0"/>
              <a:t>Zbigniew Szadkowski</a:t>
            </a:r>
            <a:endParaRPr lang="en-US"/>
          </a:p>
        </p:txBody>
      </p:sp>
      <p:sp>
        <p:nvSpPr>
          <p:cNvPr id="5" name="Symbol zastępczy numeru slajdu 4"/>
          <p:cNvSpPr>
            <a:spLocks noGrp="1"/>
          </p:cNvSpPr>
          <p:nvPr>
            <p:ph type="sldNum" sz="quarter" idx="12"/>
          </p:nvPr>
        </p:nvSpPr>
        <p:spPr/>
        <p:txBody>
          <a:bodyPr/>
          <a:lstStyle/>
          <a:p>
            <a:pPr>
              <a:defRPr/>
            </a:pPr>
            <a:fld id="{6C430213-0F5A-4DAF-AA9E-01C7F0DA5DF2}" type="slidenum">
              <a:rPr lang="en-US" smtClean="0"/>
              <a:pPr>
                <a:defRPr/>
              </a:pPr>
              <a:t>9</a:t>
            </a:fld>
            <a:endParaRPr lang="en-US" dirty="0"/>
          </a:p>
        </p:txBody>
      </p:sp>
    </p:spTree>
    <p:extLst>
      <p:ext uri="{BB962C8B-B14F-4D97-AF65-F5344CB8AC3E}">
        <p14:creationId xmlns:p14="http://schemas.microsoft.com/office/powerpoint/2010/main" val="1762409466"/>
      </p:ext>
    </p:extLst>
  </p:cSld>
  <p:clrMapOvr>
    <a:masterClrMapping/>
  </p:clrMapOvr>
  <p:timing>
    <p:tnLst>
      <p:par>
        <p:cTn id="1" dur="indefinite" restart="never" nodeType="tmRoot"/>
      </p:par>
    </p:tnLst>
  </p:timing>
</p:sld>
</file>

<file path=ppt/theme/theme1.xml><?xml version="1.0" encoding="utf-8"?>
<a:theme xmlns:a="http://schemas.openxmlformats.org/drawingml/2006/main" name="szablon_LOPES">
  <a:themeElements>
    <a:clrScheme name="Pakiet 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Pakiet 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Pakiet 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Motyw pakietu Office">
  <a:themeElements>
    <a:clrScheme name="Pakiet 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Pakiet 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Pakiet 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Motyw pakietu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Pakiet 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Pakiet 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55204</TotalTime>
  <Words>1196</Words>
  <Application>Microsoft Office PowerPoint</Application>
  <PresentationFormat>Pokaz na ekranie (4:3)</PresentationFormat>
  <Paragraphs>218</Paragraphs>
  <Slides>38</Slides>
  <Notes>2</Notes>
  <HiddenSlides>0</HiddenSlides>
  <MMClips>0</MMClips>
  <ScaleCrop>false</ScaleCrop>
  <HeadingPairs>
    <vt:vector size="6" baseType="variant">
      <vt:variant>
        <vt:lpstr>Motyw</vt:lpstr>
      </vt:variant>
      <vt:variant>
        <vt:i4>1</vt:i4>
      </vt:variant>
      <vt:variant>
        <vt:lpstr>Osadzone serwery OLE</vt:lpstr>
      </vt:variant>
      <vt:variant>
        <vt:i4>3</vt:i4>
      </vt:variant>
      <vt:variant>
        <vt:lpstr>Tytuły slajdów</vt:lpstr>
      </vt:variant>
      <vt:variant>
        <vt:i4>38</vt:i4>
      </vt:variant>
    </vt:vector>
  </HeadingPairs>
  <TitlesOfParts>
    <vt:vector size="42" baseType="lpstr">
      <vt:lpstr>szablon_LOPES</vt:lpstr>
      <vt:lpstr>Microsoft Word Picture</vt:lpstr>
      <vt:lpstr>Microsoft Equation 3.0</vt:lpstr>
      <vt:lpstr>Equation</vt:lpstr>
      <vt:lpstr>Wavelet trigger</vt:lpstr>
      <vt:lpstr>Prezentacja programu PowerPoint</vt:lpstr>
      <vt:lpstr>GZK cut-off</vt:lpstr>
      <vt:lpstr>Bottom-up</vt:lpstr>
      <vt:lpstr>Top-down</vt:lpstr>
      <vt:lpstr>Max Planck &amp; Albert Einstein</vt:lpstr>
      <vt:lpstr>Black body spectrum</vt:lpstr>
      <vt:lpstr>Electromagnetic waves</vt:lpstr>
      <vt:lpstr>Origin of UHECRs</vt:lpstr>
      <vt:lpstr>3 independent experiments observe  Ultra High-Energy Cosmic Rays</vt:lpstr>
      <vt:lpstr>Auger North and Auger South</vt:lpstr>
      <vt:lpstr>Location of the Auger South detectors</vt:lpstr>
      <vt:lpstr>Prezentacja programu PowerPoint</vt:lpstr>
      <vt:lpstr>Fluorescence detector</vt:lpstr>
      <vt:lpstr>view of Los Leones FD</vt:lpstr>
      <vt:lpstr>Prezentacja programu PowerPoint</vt:lpstr>
      <vt:lpstr>Surface Detector</vt:lpstr>
      <vt:lpstr>Prezentacja programu PowerPoint</vt:lpstr>
      <vt:lpstr>Radio detector</vt:lpstr>
      <vt:lpstr>Auger Engineering Radio Array</vt:lpstr>
      <vt:lpstr>Geo-magnetic radiation and charge excess</vt:lpstr>
      <vt:lpstr>Wavelet formulas</vt:lpstr>
      <vt:lpstr>FFT32 in the FPGA</vt:lpstr>
      <vt:lpstr>FPGA implementation</vt:lpstr>
      <vt:lpstr>Front-End Board</vt:lpstr>
      <vt:lpstr>Accuracy</vt:lpstr>
      <vt:lpstr>Motivations</vt:lpstr>
      <vt:lpstr>Spurious triggers</vt:lpstr>
      <vt:lpstr>Burst pulses</vt:lpstr>
      <vt:lpstr>Real radio pulses</vt:lpstr>
      <vt:lpstr>Optimization</vt:lpstr>
      <vt:lpstr>Thresholds</vt:lpstr>
      <vt:lpstr>Power over threshold</vt:lpstr>
      <vt:lpstr>Artificially generated pulses</vt:lpstr>
      <vt:lpstr>Artificially generated pulses</vt:lpstr>
      <vt:lpstr>Brazilian Journal of Physics 2014 Trans. on Nucl. Science 2015</vt:lpstr>
      <vt:lpstr>Conclusions</vt:lpstr>
      <vt:lpstr>Prezentacja programu PowerPoint</vt:lpstr>
    </vt:vector>
  </TitlesOfParts>
  <Company>Katedra Fizyki Doświaqdczalnej U.Ł.</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Prototype for a real time digital self trigger for radio detection</dc:title>
  <dc:creator>Zbigniew Szadkowski</dc:creator>
  <cp:lastModifiedBy>Zbigniew</cp:lastModifiedBy>
  <cp:revision>490</cp:revision>
  <dcterms:created xsi:type="dcterms:W3CDTF">2007-10-26T10:12:48Z</dcterms:created>
  <dcterms:modified xsi:type="dcterms:W3CDTF">2016-06-09T05:55:05Z</dcterms:modified>
</cp:coreProperties>
</file>