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1" r:id="rId1"/>
  </p:sldMasterIdLst>
  <p:notesMasterIdLst>
    <p:notesMasterId r:id="rId28"/>
  </p:notesMasterIdLst>
  <p:handoutMasterIdLst>
    <p:handoutMasterId r:id="rId29"/>
  </p:handoutMasterIdLst>
  <p:sldIdLst>
    <p:sldId id="256" r:id="rId2"/>
    <p:sldId id="688" r:id="rId3"/>
    <p:sldId id="731" r:id="rId4"/>
    <p:sldId id="730" r:id="rId5"/>
    <p:sldId id="732" r:id="rId6"/>
    <p:sldId id="733" r:id="rId7"/>
    <p:sldId id="724" r:id="rId8"/>
    <p:sldId id="734" r:id="rId9"/>
    <p:sldId id="729" r:id="rId10"/>
    <p:sldId id="735" r:id="rId11"/>
    <p:sldId id="736" r:id="rId12"/>
    <p:sldId id="742" r:id="rId13"/>
    <p:sldId id="716" r:id="rId14"/>
    <p:sldId id="743" r:id="rId15"/>
    <p:sldId id="744" r:id="rId16"/>
    <p:sldId id="726" r:id="rId17"/>
    <p:sldId id="725" r:id="rId18"/>
    <p:sldId id="727" r:id="rId19"/>
    <p:sldId id="728" r:id="rId20"/>
    <p:sldId id="737" r:id="rId21"/>
    <p:sldId id="738" r:id="rId22"/>
    <p:sldId id="745" r:id="rId23"/>
    <p:sldId id="740" r:id="rId24"/>
    <p:sldId id="741" r:id="rId25"/>
    <p:sldId id="739" r:id="rId26"/>
    <p:sldId id="574" r:id="rId27"/>
  </p:sldIdLst>
  <p:sldSz cx="9144000" cy="6858000" type="screen4x3"/>
  <p:notesSz cx="9283700" cy="6985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200" userDrawn="1">
          <p15:clr>
            <a:srgbClr val="A4A3A4"/>
          </p15:clr>
        </p15:guide>
        <p15:guide id="2" pos="29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7C80"/>
    <a:srgbClr val="CCCC00"/>
    <a:srgbClr val="FF99FF"/>
    <a:srgbClr val="66CCFF"/>
    <a:srgbClr val="FFCC99"/>
    <a:srgbClr val="99CCFF"/>
    <a:srgbClr val="CCFFCC"/>
    <a:srgbClr val="003399"/>
    <a:srgbClr val="006600"/>
    <a:srgbClr val="66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4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112" d="100"/>
          <a:sy n="112" d="100"/>
        </p:scale>
        <p:origin x="-546" y="-90"/>
      </p:cViewPr>
      <p:guideLst>
        <p:guide orient="horz" pos="2200"/>
        <p:guide pos="292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58846" y="1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34792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58846" y="6634792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3F7960DC-FF2D-43D2-996B-1B67120D5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505707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8846" y="1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95600" y="525463"/>
            <a:ext cx="3492500" cy="2619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8691" y="3318196"/>
            <a:ext cx="7426320" cy="3142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34792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58846" y="6634792"/>
            <a:ext cx="4023257" cy="34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8" tIns="46039" rIns="92078" bIns="4603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4A02B48E-CF87-4126-B39F-F022833F89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524415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3497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1503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9176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12718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02B48E-CF87-4126-B39F-F022833F89E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21066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533400" y="1524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67056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623175" cy="1524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733800"/>
            <a:ext cx="4495800" cy="1371600"/>
          </a:xfrm>
        </p:spPr>
        <p:txBody>
          <a:bodyPr/>
          <a:lstStyle>
            <a:lvl1pPr marL="0" indent="0">
              <a:buFont typeface="Wingdings" charset="2"/>
              <a:buNone/>
              <a:defRPr sz="2400">
                <a:solidFill>
                  <a:srgbClr val="FFFF99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4038600" cy="457200"/>
          </a:xfrm>
        </p:spPr>
        <p:txBody>
          <a:bodyPr/>
          <a:lstStyle>
            <a:lvl1pPr>
              <a:defRPr sz="180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800600" y="6248400"/>
            <a:ext cx="2895600" cy="457200"/>
          </a:xfrm>
        </p:spPr>
        <p:txBody>
          <a:bodyPr/>
          <a:lstStyle>
            <a:lvl1pPr>
              <a:defRPr sz="180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924800" y="6243638"/>
            <a:ext cx="762000" cy="457200"/>
          </a:xfrm>
        </p:spPr>
        <p:txBody>
          <a:bodyPr/>
          <a:lstStyle>
            <a:lvl1pPr>
              <a:defRPr sz="1800">
                <a:solidFill>
                  <a:srgbClr val="FFFF99"/>
                </a:solidFill>
              </a:defRPr>
            </a:lvl1pPr>
          </a:lstStyle>
          <a:p>
            <a:pPr>
              <a:defRPr/>
            </a:pPr>
            <a:fld id="{2F08B592-D950-4B59-867F-B53CC44E89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Register-Like Block RAM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33CFE-7A07-4171-80D7-122C68CBD5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6122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6122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Register-Like Block RAM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45A6D-F7F5-4B28-A5F5-945BE25E0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12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457200" y="1066800"/>
            <a:ext cx="4038600" cy="5334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066800"/>
            <a:ext cx="40386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14800" y="6477000"/>
            <a:ext cx="26670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477000"/>
            <a:ext cx="1676400" cy="2238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92F02-156C-4C02-9AB3-AC3EA9A340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Register-Like Block RAM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C00BB-DE7F-457D-BC49-D05A2D860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Register-Like Block RAM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6C65D-61E7-47FD-9A72-E0B6D1F32F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Register-Like Block RAM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B72E1-F273-4B81-B16E-C263F608B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Register-Like Block RAM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69B7C3-0C4E-4E7A-97C8-D618FBC1DF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Register-Like Block RAM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5F039-6D60-4D32-BABB-899E8261C1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Register-Like Block RAM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4A064-A0DD-4A76-AFAD-01B88FDADD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Register-Like Block RAM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9E13D-DA1B-4E10-87BB-3BAB0409B5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Register-Like Block RAM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16837-CA20-4B0E-B58F-D93DFB675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3505200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 dirty="0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40080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Register-Like Block RAM</a:t>
            </a:r>
            <a:endParaRPr lang="en-US" dirty="0"/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4770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77EDF827-9EFC-4DD4-AC20-AC7CB2BC24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1383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1384" name="Line 8"/>
          <p:cNvSpPr>
            <a:spLocks noChangeShapeType="1"/>
          </p:cNvSpPr>
          <p:nvPr/>
        </p:nvSpPr>
        <p:spPr bwMode="auto">
          <a:xfrm>
            <a:off x="457200" y="64770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1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aramond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aramond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aramond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aramond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aramon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aramon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aramon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aramond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8" charset="2"/>
        <a:buChar char="n"/>
        <a:defRPr sz="30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8" charset="2"/>
        <a:buChar char="q"/>
        <a:defRPr sz="26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8" charset="2"/>
        <a:buChar char="n"/>
        <a:defRPr sz="22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8" charset="2"/>
        <a:buChar char="q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8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28600"/>
            <a:ext cx="7848600" cy="1676400"/>
          </a:xfrm>
        </p:spPr>
        <p:txBody>
          <a:bodyPr/>
          <a:lstStyle/>
          <a:p>
            <a:pPr eaLnBrk="1" hangingPunct="1"/>
            <a:r>
              <a:rPr lang="en-US" sz="3200" dirty="0">
                <a:ea typeface="ＭＳ Ｐゴシック" pitchFamily="28" charset="-128"/>
              </a:rPr>
              <a:t>Register-Like Block RAM: Implementation, Testing in FPGA and Applications for High Energy Physics Trigger Systems</a:t>
            </a:r>
            <a:endParaRPr lang="en-US" sz="3200" b="1" i="1" dirty="0" smtClean="0">
              <a:solidFill>
                <a:srgbClr val="FF0000"/>
              </a:solidFill>
              <a:ea typeface="ＭＳ Ｐゴシック" pitchFamily="28" charset="-128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581400"/>
            <a:ext cx="7467600" cy="2438400"/>
          </a:xfrm>
          <a:noFill/>
        </p:spPr>
        <p:txBody>
          <a:bodyPr/>
          <a:lstStyle/>
          <a:p>
            <a:pPr eaLnBrk="1" hangingPunct="1">
              <a:buFont typeface="Wingdings" pitchFamily="28" charset="2"/>
              <a:buNone/>
            </a:pPr>
            <a:r>
              <a:rPr lang="en-US" dirty="0" smtClean="0">
                <a:ea typeface="ＭＳ Ｐゴシック" pitchFamily="28" charset="-128"/>
              </a:rPr>
              <a:t>Wu, </a:t>
            </a:r>
            <a:r>
              <a:rPr lang="en-US" dirty="0" err="1" smtClean="0">
                <a:ea typeface="ＭＳ Ｐゴシック" pitchFamily="28" charset="-128"/>
              </a:rPr>
              <a:t>Jinyuan</a:t>
            </a:r>
            <a:endParaRPr lang="en-US" dirty="0" smtClean="0">
              <a:ea typeface="ＭＳ Ｐゴシック" pitchFamily="28" charset="-128"/>
            </a:endParaRPr>
          </a:p>
          <a:p>
            <a:pPr eaLnBrk="1" hangingPunct="1">
              <a:buFont typeface="Wingdings" pitchFamily="28" charset="2"/>
              <a:buNone/>
            </a:pPr>
            <a:r>
              <a:rPr lang="en-US" dirty="0" err="1" smtClean="0">
                <a:ea typeface="ＭＳ Ｐゴシック" pitchFamily="28" charset="-128"/>
              </a:rPr>
              <a:t>Fermilab</a:t>
            </a:r>
            <a:endParaRPr lang="en-US" dirty="0" smtClean="0">
              <a:ea typeface="ＭＳ Ｐゴシック" pitchFamily="28" charset="-128"/>
            </a:endParaRPr>
          </a:p>
          <a:p>
            <a:pPr eaLnBrk="1" hangingPunct="1"/>
            <a:r>
              <a:rPr lang="en-US" dirty="0" smtClean="0">
                <a:ea typeface="ＭＳ Ｐゴシック" pitchFamily="28" charset="-128"/>
              </a:rPr>
              <a:t>May.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10</a:t>
            </a:fld>
            <a:endParaRPr lang="en-US" smtClean="0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68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28" charset="-128"/>
              </a:rPr>
              <a:t>Multiple Hits Per Bin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304800" y="4571996"/>
            <a:ext cx="8229600" cy="1828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Each bin may store multiple hits.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 bin takes three steps to update: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Reading out the bin contents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Attaching new data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Writing back to the bin</a:t>
            </a:r>
            <a:endParaRPr lang="en-US" sz="2000" dirty="0">
              <a:solidFill>
                <a:schemeClr val="accent2"/>
              </a:solidFill>
              <a:latin typeface="Times New Roman" pitchFamily="28" charset="0"/>
              <a:sym typeface="Wingdings" pitchFamily="28" charset="2"/>
            </a:endParaRPr>
          </a:p>
        </p:txBody>
      </p:sp>
      <p:sp>
        <p:nvSpPr>
          <p:cNvPr id="145" name="Rectangle 80"/>
          <p:cNvSpPr>
            <a:spLocks noChangeArrowheads="1"/>
          </p:cNvSpPr>
          <p:nvPr/>
        </p:nvSpPr>
        <p:spPr bwMode="auto">
          <a:xfrm>
            <a:off x="18288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6" name="Rectangle 80"/>
          <p:cNvSpPr>
            <a:spLocks noChangeArrowheads="1"/>
          </p:cNvSpPr>
          <p:nvPr/>
        </p:nvSpPr>
        <p:spPr bwMode="auto">
          <a:xfrm>
            <a:off x="18288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9" name="Rectangle 80"/>
          <p:cNvSpPr>
            <a:spLocks noChangeArrowheads="1"/>
          </p:cNvSpPr>
          <p:nvPr/>
        </p:nvSpPr>
        <p:spPr bwMode="auto">
          <a:xfrm>
            <a:off x="18288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0" name="Rectangle 80"/>
          <p:cNvSpPr>
            <a:spLocks noChangeArrowheads="1"/>
          </p:cNvSpPr>
          <p:nvPr/>
        </p:nvSpPr>
        <p:spPr bwMode="auto">
          <a:xfrm>
            <a:off x="18288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1" name="Rectangle 80"/>
          <p:cNvSpPr>
            <a:spLocks noChangeArrowheads="1"/>
          </p:cNvSpPr>
          <p:nvPr/>
        </p:nvSpPr>
        <p:spPr bwMode="auto">
          <a:xfrm>
            <a:off x="19050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2" name="Rectangle 80"/>
          <p:cNvSpPr>
            <a:spLocks noChangeArrowheads="1"/>
          </p:cNvSpPr>
          <p:nvPr/>
        </p:nvSpPr>
        <p:spPr bwMode="auto">
          <a:xfrm>
            <a:off x="19050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3" name="Rectangle 80"/>
          <p:cNvSpPr>
            <a:spLocks noChangeArrowheads="1"/>
          </p:cNvSpPr>
          <p:nvPr/>
        </p:nvSpPr>
        <p:spPr bwMode="auto">
          <a:xfrm>
            <a:off x="19050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4" name="Rectangle 80"/>
          <p:cNvSpPr>
            <a:spLocks noChangeArrowheads="1"/>
          </p:cNvSpPr>
          <p:nvPr/>
        </p:nvSpPr>
        <p:spPr bwMode="auto">
          <a:xfrm>
            <a:off x="19050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6" name="Rectangle 80"/>
          <p:cNvSpPr>
            <a:spLocks noChangeArrowheads="1"/>
          </p:cNvSpPr>
          <p:nvPr/>
        </p:nvSpPr>
        <p:spPr bwMode="auto">
          <a:xfrm>
            <a:off x="19812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7" name="Rectangle 80"/>
          <p:cNvSpPr>
            <a:spLocks noChangeArrowheads="1"/>
          </p:cNvSpPr>
          <p:nvPr/>
        </p:nvSpPr>
        <p:spPr bwMode="auto">
          <a:xfrm>
            <a:off x="19812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8" name="Rectangle 80"/>
          <p:cNvSpPr>
            <a:spLocks noChangeArrowheads="1"/>
          </p:cNvSpPr>
          <p:nvPr/>
        </p:nvSpPr>
        <p:spPr bwMode="auto">
          <a:xfrm>
            <a:off x="19812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9" name="Rectangle 80"/>
          <p:cNvSpPr>
            <a:spLocks noChangeArrowheads="1"/>
          </p:cNvSpPr>
          <p:nvPr/>
        </p:nvSpPr>
        <p:spPr bwMode="auto">
          <a:xfrm>
            <a:off x="19812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0" name="Rectangle 80"/>
          <p:cNvSpPr>
            <a:spLocks noChangeArrowheads="1"/>
          </p:cNvSpPr>
          <p:nvPr/>
        </p:nvSpPr>
        <p:spPr bwMode="auto">
          <a:xfrm>
            <a:off x="20574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1" name="Rectangle 80"/>
          <p:cNvSpPr>
            <a:spLocks noChangeArrowheads="1"/>
          </p:cNvSpPr>
          <p:nvPr/>
        </p:nvSpPr>
        <p:spPr bwMode="auto">
          <a:xfrm>
            <a:off x="20574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2" name="Rectangle 80"/>
          <p:cNvSpPr>
            <a:spLocks noChangeArrowheads="1"/>
          </p:cNvSpPr>
          <p:nvPr/>
        </p:nvSpPr>
        <p:spPr bwMode="auto">
          <a:xfrm>
            <a:off x="20574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4" name="Rectangle 80"/>
          <p:cNvSpPr>
            <a:spLocks noChangeArrowheads="1"/>
          </p:cNvSpPr>
          <p:nvPr/>
        </p:nvSpPr>
        <p:spPr bwMode="auto">
          <a:xfrm>
            <a:off x="21336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5" name="Rectangle 80"/>
          <p:cNvSpPr>
            <a:spLocks noChangeArrowheads="1"/>
          </p:cNvSpPr>
          <p:nvPr/>
        </p:nvSpPr>
        <p:spPr bwMode="auto">
          <a:xfrm>
            <a:off x="21336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6" name="Rectangle 80"/>
          <p:cNvSpPr>
            <a:spLocks noChangeArrowheads="1"/>
          </p:cNvSpPr>
          <p:nvPr/>
        </p:nvSpPr>
        <p:spPr bwMode="auto">
          <a:xfrm>
            <a:off x="21336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8" name="Rectangle 80"/>
          <p:cNvSpPr>
            <a:spLocks noChangeArrowheads="1"/>
          </p:cNvSpPr>
          <p:nvPr/>
        </p:nvSpPr>
        <p:spPr bwMode="auto">
          <a:xfrm>
            <a:off x="22098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9" name="Rectangle 80"/>
          <p:cNvSpPr>
            <a:spLocks noChangeArrowheads="1"/>
          </p:cNvSpPr>
          <p:nvPr/>
        </p:nvSpPr>
        <p:spPr bwMode="auto">
          <a:xfrm>
            <a:off x="22098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0" name="Rectangle 80"/>
          <p:cNvSpPr>
            <a:spLocks noChangeArrowheads="1"/>
          </p:cNvSpPr>
          <p:nvPr/>
        </p:nvSpPr>
        <p:spPr bwMode="auto">
          <a:xfrm>
            <a:off x="22098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1" name="Rectangle 80"/>
          <p:cNvSpPr>
            <a:spLocks noChangeArrowheads="1"/>
          </p:cNvSpPr>
          <p:nvPr/>
        </p:nvSpPr>
        <p:spPr bwMode="auto">
          <a:xfrm>
            <a:off x="22098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2" name="Rectangle 80"/>
          <p:cNvSpPr>
            <a:spLocks noChangeArrowheads="1"/>
          </p:cNvSpPr>
          <p:nvPr/>
        </p:nvSpPr>
        <p:spPr bwMode="auto">
          <a:xfrm>
            <a:off x="22860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3" name="Rectangle 80"/>
          <p:cNvSpPr>
            <a:spLocks noChangeArrowheads="1"/>
          </p:cNvSpPr>
          <p:nvPr/>
        </p:nvSpPr>
        <p:spPr bwMode="auto">
          <a:xfrm>
            <a:off x="22860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4" name="Rectangle 80"/>
          <p:cNvSpPr>
            <a:spLocks noChangeArrowheads="1"/>
          </p:cNvSpPr>
          <p:nvPr/>
        </p:nvSpPr>
        <p:spPr bwMode="auto">
          <a:xfrm>
            <a:off x="22860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5" name="Rectangle 80"/>
          <p:cNvSpPr>
            <a:spLocks noChangeArrowheads="1"/>
          </p:cNvSpPr>
          <p:nvPr/>
        </p:nvSpPr>
        <p:spPr bwMode="auto">
          <a:xfrm>
            <a:off x="22860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6" name="Rectangle 80"/>
          <p:cNvSpPr>
            <a:spLocks noChangeArrowheads="1"/>
          </p:cNvSpPr>
          <p:nvPr/>
        </p:nvSpPr>
        <p:spPr bwMode="auto">
          <a:xfrm>
            <a:off x="23622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7" name="Rectangle 80"/>
          <p:cNvSpPr>
            <a:spLocks noChangeArrowheads="1"/>
          </p:cNvSpPr>
          <p:nvPr/>
        </p:nvSpPr>
        <p:spPr bwMode="auto">
          <a:xfrm>
            <a:off x="23622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8" name="Rectangle 80"/>
          <p:cNvSpPr>
            <a:spLocks noChangeArrowheads="1"/>
          </p:cNvSpPr>
          <p:nvPr/>
        </p:nvSpPr>
        <p:spPr bwMode="auto">
          <a:xfrm>
            <a:off x="23622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9" name="Rectangle 80"/>
          <p:cNvSpPr>
            <a:spLocks noChangeArrowheads="1"/>
          </p:cNvSpPr>
          <p:nvPr/>
        </p:nvSpPr>
        <p:spPr bwMode="auto">
          <a:xfrm>
            <a:off x="23622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0" name="Rectangle 80"/>
          <p:cNvSpPr>
            <a:spLocks noChangeArrowheads="1"/>
          </p:cNvSpPr>
          <p:nvPr/>
        </p:nvSpPr>
        <p:spPr bwMode="auto">
          <a:xfrm>
            <a:off x="24384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1" name="Rectangle 80"/>
          <p:cNvSpPr>
            <a:spLocks noChangeArrowheads="1"/>
          </p:cNvSpPr>
          <p:nvPr/>
        </p:nvSpPr>
        <p:spPr bwMode="auto">
          <a:xfrm>
            <a:off x="24384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2" name="Rectangle 80"/>
          <p:cNvSpPr>
            <a:spLocks noChangeArrowheads="1"/>
          </p:cNvSpPr>
          <p:nvPr/>
        </p:nvSpPr>
        <p:spPr bwMode="auto">
          <a:xfrm>
            <a:off x="24384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3" name="Rectangle 80"/>
          <p:cNvSpPr>
            <a:spLocks noChangeArrowheads="1"/>
          </p:cNvSpPr>
          <p:nvPr/>
        </p:nvSpPr>
        <p:spPr bwMode="auto">
          <a:xfrm>
            <a:off x="24384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4" name="Rectangle 80"/>
          <p:cNvSpPr>
            <a:spLocks noChangeArrowheads="1"/>
          </p:cNvSpPr>
          <p:nvPr/>
        </p:nvSpPr>
        <p:spPr bwMode="auto">
          <a:xfrm>
            <a:off x="25146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7" name="Rectangle 80"/>
          <p:cNvSpPr>
            <a:spLocks noChangeArrowheads="1"/>
          </p:cNvSpPr>
          <p:nvPr/>
        </p:nvSpPr>
        <p:spPr bwMode="auto">
          <a:xfrm>
            <a:off x="2514600" y="22860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8" name="Rectangle 80"/>
          <p:cNvSpPr>
            <a:spLocks noChangeArrowheads="1"/>
          </p:cNvSpPr>
          <p:nvPr/>
        </p:nvSpPr>
        <p:spPr bwMode="auto">
          <a:xfrm>
            <a:off x="25908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9" name="Rectangle 80"/>
          <p:cNvSpPr>
            <a:spLocks noChangeArrowheads="1"/>
          </p:cNvSpPr>
          <p:nvPr/>
        </p:nvSpPr>
        <p:spPr bwMode="auto">
          <a:xfrm>
            <a:off x="25908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0" name="Rectangle 80"/>
          <p:cNvSpPr>
            <a:spLocks noChangeArrowheads="1"/>
          </p:cNvSpPr>
          <p:nvPr/>
        </p:nvSpPr>
        <p:spPr bwMode="auto">
          <a:xfrm>
            <a:off x="25908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1" name="Rectangle 80"/>
          <p:cNvSpPr>
            <a:spLocks noChangeArrowheads="1"/>
          </p:cNvSpPr>
          <p:nvPr/>
        </p:nvSpPr>
        <p:spPr bwMode="auto">
          <a:xfrm>
            <a:off x="25908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2" name="Rectangle 80"/>
          <p:cNvSpPr>
            <a:spLocks noChangeArrowheads="1"/>
          </p:cNvSpPr>
          <p:nvPr/>
        </p:nvSpPr>
        <p:spPr bwMode="auto">
          <a:xfrm>
            <a:off x="26670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3" name="Rectangle 80"/>
          <p:cNvSpPr>
            <a:spLocks noChangeArrowheads="1"/>
          </p:cNvSpPr>
          <p:nvPr/>
        </p:nvSpPr>
        <p:spPr bwMode="auto">
          <a:xfrm>
            <a:off x="26670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4" name="Rectangle 80"/>
          <p:cNvSpPr>
            <a:spLocks noChangeArrowheads="1"/>
          </p:cNvSpPr>
          <p:nvPr/>
        </p:nvSpPr>
        <p:spPr bwMode="auto">
          <a:xfrm>
            <a:off x="26670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5" name="Rectangle 80"/>
          <p:cNvSpPr>
            <a:spLocks noChangeArrowheads="1"/>
          </p:cNvSpPr>
          <p:nvPr/>
        </p:nvSpPr>
        <p:spPr bwMode="auto">
          <a:xfrm>
            <a:off x="26670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6" name="Rectangle 80"/>
          <p:cNvSpPr>
            <a:spLocks noChangeArrowheads="1"/>
          </p:cNvSpPr>
          <p:nvPr/>
        </p:nvSpPr>
        <p:spPr bwMode="auto">
          <a:xfrm>
            <a:off x="27432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7" name="Rectangle 80"/>
          <p:cNvSpPr>
            <a:spLocks noChangeArrowheads="1"/>
          </p:cNvSpPr>
          <p:nvPr/>
        </p:nvSpPr>
        <p:spPr bwMode="auto">
          <a:xfrm>
            <a:off x="27432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8" name="Rectangle 80"/>
          <p:cNvSpPr>
            <a:spLocks noChangeArrowheads="1"/>
          </p:cNvSpPr>
          <p:nvPr/>
        </p:nvSpPr>
        <p:spPr bwMode="auto">
          <a:xfrm>
            <a:off x="27432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0" name="Rectangle 80"/>
          <p:cNvSpPr>
            <a:spLocks noChangeArrowheads="1"/>
          </p:cNvSpPr>
          <p:nvPr/>
        </p:nvSpPr>
        <p:spPr bwMode="auto">
          <a:xfrm>
            <a:off x="28194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1" name="Rectangle 80"/>
          <p:cNvSpPr>
            <a:spLocks noChangeArrowheads="1"/>
          </p:cNvSpPr>
          <p:nvPr/>
        </p:nvSpPr>
        <p:spPr bwMode="auto">
          <a:xfrm>
            <a:off x="28194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2" name="Rectangle 80"/>
          <p:cNvSpPr>
            <a:spLocks noChangeArrowheads="1"/>
          </p:cNvSpPr>
          <p:nvPr/>
        </p:nvSpPr>
        <p:spPr bwMode="auto">
          <a:xfrm>
            <a:off x="28194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3" name="Rectangle 80"/>
          <p:cNvSpPr>
            <a:spLocks noChangeArrowheads="1"/>
          </p:cNvSpPr>
          <p:nvPr/>
        </p:nvSpPr>
        <p:spPr bwMode="auto">
          <a:xfrm>
            <a:off x="28194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4" name="Rectangle 80"/>
          <p:cNvSpPr>
            <a:spLocks noChangeArrowheads="1"/>
          </p:cNvSpPr>
          <p:nvPr/>
        </p:nvSpPr>
        <p:spPr bwMode="auto">
          <a:xfrm>
            <a:off x="28956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5" name="Rectangle 80"/>
          <p:cNvSpPr>
            <a:spLocks noChangeArrowheads="1"/>
          </p:cNvSpPr>
          <p:nvPr/>
        </p:nvSpPr>
        <p:spPr bwMode="auto">
          <a:xfrm>
            <a:off x="28956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6" name="Rectangle 80"/>
          <p:cNvSpPr>
            <a:spLocks noChangeArrowheads="1"/>
          </p:cNvSpPr>
          <p:nvPr/>
        </p:nvSpPr>
        <p:spPr bwMode="auto">
          <a:xfrm>
            <a:off x="28956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7" name="Rectangle 80"/>
          <p:cNvSpPr>
            <a:spLocks noChangeArrowheads="1"/>
          </p:cNvSpPr>
          <p:nvPr/>
        </p:nvSpPr>
        <p:spPr bwMode="auto">
          <a:xfrm>
            <a:off x="28956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8" name="Rectangle 80"/>
          <p:cNvSpPr>
            <a:spLocks noChangeArrowheads="1"/>
          </p:cNvSpPr>
          <p:nvPr/>
        </p:nvSpPr>
        <p:spPr bwMode="auto">
          <a:xfrm>
            <a:off x="29718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9" name="Rectangle 80"/>
          <p:cNvSpPr>
            <a:spLocks noChangeArrowheads="1"/>
          </p:cNvSpPr>
          <p:nvPr/>
        </p:nvSpPr>
        <p:spPr bwMode="auto">
          <a:xfrm>
            <a:off x="29718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0" name="Rectangle 80"/>
          <p:cNvSpPr>
            <a:spLocks noChangeArrowheads="1"/>
          </p:cNvSpPr>
          <p:nvPr/>
        </p:nvSpPr>
        <p:spPr bwMode="auto">
          <a:xfrm>
            <a:off x="29718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1" name="Rectangle 80"/>
          <p:cNvSpPr>
            <a:spLocks noChangeArrowheads="1"/>
          </p:cNvSpPr>
          <p:nvPr/>
        </p:nvSpPr>
        <p:spPr bwMode="auto">
          <a:xfrm>
            <a:off x="29718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2" name="Line 112"/>
          <p:cNvSpPr>
            <a:spLocks noChangeShapeType="1"/>
          </p:cNvSpPr>
          <p:nvPr/>
        </p:nvSpPr>
        <p:spPr bwMode="auto">
          <a:xfrm>
            <a:off x="1071562" y="2743196"/>
            <a:ext cx="1443038" cy="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7" name="Rectangle 80"/>
          <p:cNvSpPr>
            <a:spLocks noChangeArrowheads="1"/>
          </p:cNvSpPr>
          <p:nvPr/>
        </p:nvSpPr>
        <p:spPr bwMode="auto">
          <a:xfrm>
            <a:off x="914400" y="2362200"/>
            <a:ext cx="76200" cy="2286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8" name="Rectangle 80"/>
          <p:cNvSpPr>
            <a:spLocks noChangeArrowheads="1"/>
          </p:cNvSpPr>
          <p:nvPr/>
        </p:nvSpPr>
        <p:spPr bwMode="auto">
          <a:xfrm>
            <a:off x="914400" y="2590800"/>
            <a:ext cx="76200" cy="228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9" name="Text Box 171"/>
          <p:cNvSpPr txBox="1">
            <a:spLocks noChangeArrowheads="1"/>
          </p:cNvSpPr>
          <p:nvPr/>
        </p:nvSpPr>
        <p:spPr bwMode="auto">
          <a:xfrm>
            <a:off x="304800" y="2634734"/>
            <a:ext cx="56265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BIN_NB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260" name="Text Box 171"/>
          <p:cNvSpPr txBox="1">
            <a:spLocks noChangeArrowheads="1"/>
          </p:cNvSpPr>
          <p:nvPr/>
        </p:nvSpPr>
        <p:spPr bwMode="auto">
          <a:xfrm>
            <a:off x="426612" y="2286000"/>
            <a:ext cx="41158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DATA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261" name="Line 112"/>
          <p:cNvSpPr>
            <a:spLocks noChangeShapeType="1"/>
          </p:cNvSpPr>
          <p:nvPr/>
        </p:nvSpPr>
        <p:spPr bwMode="auto">
          <a:xfrm>
            <a:off x="1066800" y="2438398"/>
            <a:ext cx="685800" cy="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2" name="Line 112"/>
          <p:cNvSpPr>
            <a:spLocks noChangeShapeType="1"/>
          </p:cNvSpPr>
          <p:nvPr/>
        </p:nvSpPr>
        <p:spPr bwMode="auto">
          <a:xfrm flipV="1">
            <a:off x="2514600" y="2590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9" name="Rectangle 80"/>
          <p:cNvSpPr>
            <a:spLocks noChangeArrowheads="1"/>
          </p:cNvSpPr>
          <p:nvPr/>
        </p:nvSpPr>
        <p:spPr bwMode="auto">
          <a:xfrm>
            <a:off x="2514600" y="2057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1" name="Rectangle 80"/>
          <p:cNvSpPr>
            <a:spLocks noChangeArrowheads="1"/>
          </p:cNvSpPr>
          <p:nvPr/>
        </p:nvSpPr>
        <p:spPr bwMode="auto">
          <a:xfrm>
            <a:off x="2743200" y="22860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2" name="Rectangle 80"/>
          <p:cNvSpPr>
            <a:spLocks noChangeArrowheads="1"/>
          </p:cNvSpPr>
          <p:nvPr/>
        </p:nvSpPr>
        <p:spPr bwMode="auto">
          <a:xfrm>
            <a:off x="2057400" y="22860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3" name="Rectangle 80"/>
          <p:cNvSpPr>
            <a:spLocks noChangeArrowheads="1"/>
          </p:cNvSpPr>
          <p:nvPr/>
        </p:nvSpPr>
        <p:spPr bwMode="auto">
          <a:xfrm>
            <a:off x="2133600" y="22860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88" name="Right Arrow 87"/>
          <p:cNvSpPr/>
          <p:nvPr/>
        </p:nvSpPr>
        <p:spPr>
          <a:xfrm>
            <a:off x="3974592" y="175260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0"/>
          <p:cNvSpPr>
            <a:spLocks noChangeArrowheads="1"/>
          </p:cNvSpPr>
          <p:nvPr/>
        </p:nvSpPr>
        <p:spPr bwMode="auto">
          <a:xfrm>
            <a:off x="54864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0" name="Rectangle 80"/>
          <p:cNvSpPr>
            <a:spLocks noChangeArrowheads="1"/>
          </p:cNvSpPr>
          <p:nvPr/>
        </p:nvSpPr>
        <p:spPr bwMode="auto">
          <a:xfrm>
            <a:off x="54864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1" name="Rectangle 80"/>
          <p:cNvSpPr>
            <a:spLocks noChangeArrowheads="1"/>
          </p:cNvSpPr>
          <p:nvPr/>
        </p:nvSpPr>
        <p:spPr bwMode="auto">
          <a:xfrm>
            <a:off x="54864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2" name="Rectangle 80"/>
          <p:cNvSpPr>
            <a:spLocks noChangeArrowheads="1"/>
          </p:cNvSpPr>
          <p:nvPr/>
        </p:nvSpPr>
        <p:spPr bwMode="auto">
          <a:xfrm>
            <a:off x="54864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3" name="Rectangle 80"/>
          <p:cNvSpPr>
            <a:spLocks noChangeArrowheads="1"/>
          </p:cNvSpPr>
          <p:nvPr/>
        </p:nvSpPr>
        <p:spPr bwMode="auto">
          <a:xfrm>
            <a:off x="55626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4" name="Rectangle 80"/>
          <p:cNvSpPr>
            <a:spLocks noChangeArrowheads="1"/>
          </p:cNvSpPr>
          <p:nvPr/>
        </p:nvSpPr>
        <p:spPr bwMode="auto">
          <a:xfrm>
            <a:off x="55626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5" name="Rectangle 80"/>
          <p:cNvSpPr>
            <a:spLocks noChangeArrowheads="1"/>
          </p:cNvSpPr>
          <p:nvPr/>
        </p:nvSpPr>
        <p:spPr bwMode="auto">
          <a:xfrm>
            <a:off x="55626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6" name="Rectangle 80"/>
          <p:cNvSpPr>
            <a:spLocks noChangeArrowheads="1"/>
          </p:cNvSpPr>
          <p:nvPr/>
        </p:nvSpPr>
        <p:spPr bwMode="auto">
          <a:xfrm>
            <a:off x="55626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7" name="Rectangle 80"/>
          <p:cNvSpPr>
            <a:spLocks noChangeArrowheads="1"/>
          </p:cNvSpPr>
          <p:nvPr/>
        </p:nvSpPr>
        <p:spPr bwMode="auto">
          <a:xfrm>
            <a:off x="56388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8" name="Rectangle 80"/>
          <p:cNvSpPr>
            <a:spLocks noChangeArrowheads="1"/>
          </p:cNvSpPr>
          <p:nvPr/>
        </p:nvSpPr>
        <p:spPr bwMode="auto">
          <a:xfrm>
            <a:off x="56388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9" name="Rectangle 80"/>
          <p:cNvSpPr>
            <a:spLocks noChangeArrowheads="1"/>
          </p:cNvSpPr>
          <p:nvPr/>
        </p:nvSpPr>
        <p:spPr bwMode="auto">
          <a:xfrm>
            <a:off x="56388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0" name="Rectangle 80"/>
          <p:cNvSpPr>
            <a:spLocks noChangeArrowheads="1"/>
          </p:cNvSpPr>
          <p:nvPr/>
        </p:nvSpPr>
        <p:spPr bwMode="auto">
          <a:xfrm>
            <a:off x="56388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1" name="Rectangle 80"/>
          <p:cNvSpPr>
            <a:spLocks noChangeArrowheads="1"/>
          </p:cNvSpPr>
          <p:nvPr/>
        </p:nvSpPr>
        <p:spPr bwMode="auto">
          <a:xfrm>
            <a:off x="57150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2" name="Rectangle 80"/>
          <p:cNvSpPr>
            <a:spLocks noChangeArrowheads="1"/>
          </p:cNvSpPr>
          <p:nvPr/>
        </p:nvSpPr>
        <p:spPr bwMode="auto">
          <a:xfrm>
            <a:off x="57150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3" name="Rectangle 80"/>
          <p:cNvSpPr>
            <a:spLocks noChangeArrowheads="1"/>
          </p:cNvSpPr>
          <p:nvPr/>
        </p:nvSpPr>
        <p:spPr bwMode="auto">
          <a:xfrm>
            <a:off x="57150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4" name="Rectangle 80"/>
          <p:cNvSpPr>
            <a:spLocks noChangeArrowheads="1"/>
          </p:cNvSpPr>
          <p:nvPr/>
        </p:nvSpPr>
        <p:spPr bwMode="auto">
          <a:xfrm>
            <a:off x="57912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5" name="Rectangle 80"/>
          <p:cNvSpPr>
            <a:spLocks noChangeArrowheads="1"/>
          </p:cNvSpPr>
          <p:nvPr/>
        </p:nvSpPr>
        <p:spPr bwMode="auto">
          <a:xfrm>
            <a:off x="57912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6" name="Rectangle 80"/>
          <p:cNvSpPr>
            <a:spLocks noChangeArrowheads="1"/>
          </p:cNvSpPr>
          <p:nvPr/>
        </p:nvSpPr>
        <p:spPr bwMode="auto">
          <a:xfrm>
            <a:off x="57912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7" name="Rectangle 80"/>
          <p:cNvSpPr>
            <a:spLocks noChangeArrowheads="1"/>
          </p:cNvSpPr>
          <p:nvPr/>
        </p:nvSpPr>
        <p:spPr bwMode="auto">
          <a:xfrm>
            <a:off x="58674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8" name="Rectangle 80"/>
          <p:cNvSpPr>
            <a:spLocks noChangeArrowheads="1"/>
          </p:cNvSpPr>
          <p:nvPr/>
        </p:nvSpPr>
        <p:spPr bwMode="auto">
          <a:xfrm>
            <a:off x="58674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9" name="Rectangle 80"/>
          <p:cNvSpPr>
            <a:spLocks noChangeArrowheads="1"/>
          </p:cNvSpPr>
          <p:nvPr/>
        </p:nvSpPr>
        <p:spPr bwMode="auto">
          <a:xfrm>
            <a:off x="58674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0" name="Rectangle 80"/>
          <p:cNvSpPr>
            <a:spLocks noChangeArrowheads="1"/>
          </p:cNvSpPr>
          <p:nvPr/>
        </p:nvSpPr>
        <p:spPr bwMode="auto">
          <a:xfrm>
            <a:off x="58674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1" name="Rectangle 80"/>
          <p:cNvSpPr>
            <a:spLocks noChangeArrowheads="1"/>
          </p:cNvSpPr>
          <p:nvPr/>
        </p:nvSpPr>
        <p:spPr bwMode="auto">
          <a:xfrm>
            <a:off x="59436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2" name="Rectangle 80"/>
          <p:cNvSpPr>
            <a:spLocks noChangeArrowheads="1"/>
          </p:cNvSpPr>
          <p:nvPr/>
        </p:nvSpPr>
        <p:spPr bwMode="auto">
          <a:xfrm>
            <a:off x="59436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3" name="Rectangle 80"/>
          <p:cNvSpPr>
            <a:spLocks noChangeArrowheads="1"/>
          </p:cNvSpPr>
          <p:nvPr/>
        </p:nvSpPr>
        <p:spPr bwMode="auto">
          <a:xfrm>
            <a:off x="59436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4" name="Rectangle 80"/>
          <p:cNvSpPr>
            <a:spLocks noChangeArrowheads="1"/>
          </p:cNvSpPr>
          <p:nvPr/>
        </p:nvSpPr>
        <p:spPr bwMode="auto">
          <a:xfrm>
            <a:off x="59436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5" name="Rectangle 80"/>
          <p:cNvSpPr>
            <a:spLocks noChangeArrowheads="1"/>
          </p:cNvSpPr>
          <p:nvPr/>
        </p:nvSpPr>
        <p:spPr bwMode="auto">
          <a:xfrm>
            <a:off x="60198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6" name="Rectangle 80"/>
          <p:cNvSpPr>
            <a:spLocks noChangeArrowheads="1"/>
          </p:cNvSpPr>
          <p:nvPr/>
        </p:nvSpPr>
        <p:spPr bwMode="auto">
          <a:xfrm>
            <a:off x="60198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7" name="Rectangle 80"/>
          <p:cNvSpPr>
            <a:spLocks noChangeArrowheads="1"/>
          </p:cNvSpPr>
          <p:nvPr/>
        </p:nvSpPr>
        <p:spPr bwMode="auto">
          <a:xfrm>
            <a:off x="60198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8" name="Rectangle 80"/>
          <p:cNvSpPr>
            <a:spLocks noChangeArrowheads="1"/>
          </p:cNvSpPr>
          <p:nvPr/>
        </p:nvSpPr>
        <p:spPr bwMode="auto">
          <a:xfrm>
            <a:off x="60198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9" name="Rectangle 80"/>
          <p:cNvSpPr>
            <a:spLocks noChangeArrowheads="1"/>
          </p:cNvSpPr>
          <p:nvPr/>
        </p:nvSpPr>
        <p:spPr bwMode="auto">
          <a:xfrm>
            <a:off x="60960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0" name="Rectangle 80"/>
          <p:cNvSpPr>
            <a:spLocks noChangeArrowheads="1"/>
          </p:cNvSpPr>
          <p:nvPr/>
        </p:nvSpPr>
        <p:spPr bwMode="auto">
          <a:xfrm>
            <a:off x="60960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1" name="Rectangle 80"/>
          <p:cNvSpPr>
            <a:spLocks noChangeArrowheads="1"/>
          </p:cNvSpPr>
          <p:nvPr/>
        </p:nvSpPr>
        <p:spPr bwMode="auto">
          <a:xfrm>
            <a:off x="60960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2" name="Rectangle 80"/>
          <p:cNvSpPr>
            <a:spLocks noChangeArrowheads="1"/>
          </p:cNvSpPr>
          <p:nvPr/>
        </p:nvSpPr>
        <p:spPr bwMode="auto">
          <a:xfrm>
            <a:off x="60960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3" name="Rectangle 80"/>
          <p:cNvSpPr>
            <a:spLocks noChangeArrowheads="1"/>
          </p:cNvSpPr>
          <p:nvPr/>
        </p:nvSpPr>
        <p:spPr bwMode="auto">
          <a:xfrm>
            <a:off x="61722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4" name="Rectangle 80"/>
          <p:cNvSpPr>
            <a:spLocks noChangeArrowheads="1"/>
          </p:cNvSpPr>
          <p:nvPr/>
        </p:nvSpPr>
        <p:spPr bwMode="auto">
          <a:xfrm>
            <a:off x="6172200" y="2286000"/>
            <a:ext cx="76200" cy="2286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5" name="Rectangle 80"/>
          <p:cNvSpPr>
            <a:spLocks noChangeArrowheads="1"/>
          </p:cNvSpPr>
          <p:nvPr/>
        </p:nvSpPr>
        <p:spPr bwMode="auto">
          <a:xfrm>
            <a:off x="62484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6" name="Rectangle 80"/>
          <p:cNvSpPr>
            <a:spLocks noChangeArrowheads="1"/>
          </p:cNvSpPr>
          <p:nvPr/>
        </p:nvSpPr>
        <p:spPr bwMode="auto">
          <a:xfrm>
            <a:off x="62484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7" name="Rectangle 80"/>
          <p:cNvSpPr>
            <a:spLocks noChangeArrowheads="1"/>
          </p:cNvSpPr>
          <p:nvPr/>
        </p:nvSpPr>
        <p:spPr bwMode="auto">
          <a:xfrm>
            <a:off x="62484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8" name="Rectangle 80"/>
          <p:cNvSpPr>
            <a:spLocks noChangeArrowheads="1"/>
          </p:cNvSpPr>
          <p:nvPr/>
        </p:nvSpPr>
        <p:spPr bwMode="auto">
          <a:xfrm>
            <a:off x="62484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9" name="Rectangle 80"/>
          <p:cNvSpPr>
            <a:spLocks noChangeArrowheads="1"/>
          </p:cNvSpPr>
          <p:nvPr/>
        </p:nvSpPr>
        <p:spPr bwMode="auto">
          <a:xfrm>
            <a:off x="63246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0" name="Rectangle 80"/>
          <p:cNvSpPr>
            <a:spLocks noChangeArrowheads="1"/>
          </p:cNvSpPr>
          <p:nvPr/>
        </p:nvSpPr>
        <p:spPr bwMode="auto">
          <a:xfrm>
            <a:off x="63246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1" name="Rectangle 80"/>
          <p:cNvSpPr>
            <a:spLocks noChangeArrowheads="1"/>
          </p:cNvSpPr>
          <p:nvPr/>
        </p:nvSpPr>
        <p:spPr bwMode="auto">
          <a:xfrm>
            <a:off x="63246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2" name="Rectangle 80"/>
          <p:cNvSpPr>
            <a:spLocks noChangeArrowheads="1"/>
          </p:cNvSpPr>
          <p:nvPr/>
        </p:nvSpPr>
        <p:spPr bwMode="auto">
          <a:xfrm>
            <a:off x="63246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3" name="Rectangle 80"/>
          <p:cNvSpPr>
            <a:spLocks noChangeArrowheads="1"/>
          </p:cNvSpPr>
          <p:nvPr/>
        </p:nvSpPr>
        <p:spPr bwMode="auto">
          <a:xfrm>
            <a:off x="64008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4" name="Rectangle 80"/>
          <p:cNvSpPr>
            <a:spLocks noChangeArrowheads="1"/>
          </p:cNvSpPr>
          <p:nvPr/>
        </p:nvSpPr>
        <p:spPr bwMode="auto">
          <a:xfrm>
            <a:off x="64008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5" name="Rectangle 80"/>
          <p:cNvSpPr>
            <a:spLocks noChangeArrowheads="1"/>
          </p:cNvSpPr>
          <p:nvPr/>
        </p:nvSpPr>
        <p:spPr bwMode="auto">
          <a:xfrm>
            <a:off x="64008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6" name="Rectangle 80"/>
          <p:cNvSpPr>
            <a:spLocks noChangeArrowheads="1"/>
          </p:cNvSpPr>
          <p:nvPr/>
        </p:nvSpPr>
        <p:spPr bwMode="auto">
          <a:xfrm>
            <a:off x="64770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7" name="Rectangle 80"/>
          <p:cNvSpPr>
            <a:spLocks noChangeArrowheads="1"/>
          </p:cNvSpPr>
          <p:nvPr/>
        </p:nvSpPr>
        <p:spPr bwMode="auto">
          <a:xfrm>
            <a:off x="64770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8" name="Rectangle 80"/>
          <p:cNvSpPr>
            <a:spLocks noChangeArrowheads="1"/>
          </p:cNvSpPr>
          <p:nvPr/>
        </p:nvSpPr>
        <p:spPr bwMode="auto">
          <a:xfrm>
            <a:off x="64770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9" name="Rectangle 80"/>
          <p:cNvSpPr>
            <a:spLocks noChangeArrowheads="1"/>
          </p:cNvSpPr>
          <p:nvPr/>
        </p:nvSpPr>
        <p:spPr bwMode="auto">
          <a:xfrm>
            <a:off x="64770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0" name="Rectangle 80"/>
          <p:cNvSpPr>
            <a:spLocks noChangeArrowheads="1"/>
          </p:cNvSpPr>
          <p:nvPr/>
        </p:nvSpPr>
        <p:spPr bwMode="auto">
          <a:xfrm>
            <a:off x="65532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1" name="Rectangle 80"/>
          <p:cNvSpPr>
            <a:spLocks noChangeArrowheads="1"/>
          </p:cNvSpPr>
          <p:nvPr/>
        </p:nvSpPr>
        <p:spPr bwMode="auto">
          <a:xfrm>
            <a:off x="65532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2" name="Rectangle 80"/>
          <p:cNvSpPr>
            <a:spLocks noChangeArrowheads="1"/>
          </p:cNvSpPr>
          <p:nvPr/>
        </p:nvSpPr>
        <p:spPr bwMode="auto">
          <a:xfrm>
            <a:off x="65532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3" name="Rectangle 80"/>
          <p:cNvSpPr>
            <a:spLocks noChangeArrowheads="1"/>
          </p:cNvSpPr>
          <p:nvPr/>
        </p:nvSpPr>
        <p:spPr bwMode="auto">
          <a:xfrm>
            <a:off x="65532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4" name="Rectangle 80"/>
          <p:cNvSpPr>
            <a:spLocks noChangeArrowheads="1"/>
          </p:cNvSpPr>
          <p:nvPr/>
        </p:nvSpPr>
        <p:spPr bwMode="auto">
          <a:xfrm>
            <a:off x="66294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7" name="Rectangle 80"/>
          <p:cNvSpPr>
            <a:spLocks noChangeArrowheads="1"/>
          </p:cNvSpPr>
          <p:nvPr/>
        </p:nvSpPr>
        <p:spPr bwMode="auto">
          <a:xfrm>
            <a:off x="66294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8" name="Rectangle 80"/>
          <p:cNvSpPr>
            <a:spLocks noChangeArrowheads="1"/>
          </p:cNvSpPr>
          <p:nvPr/>
        </p:nvSpPr>
        <p:spPr bwMode="auto">
          <a:xfrm>
            <a:off x="66294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5" name="Rectangle 80"/>
          <p:cNvSpPr>
            <a:spLocks noChangeArrowheads="1"/>
          </p:cNvSpPr>
          <p:nvPr/>
        </p:nvSpPr>
        <p:spPr bwMode="auto">
          <a:xfrm>
            <a:off x="66294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6" name="Rectangle 80"/>
          <p:cNvSpPr>
            <a:spLocks noChangeArrowheads="1"/>
          </p:cNvSpPr>
          <p:nvPr/>
        </p:nvSpPr>
        <p:spPr bwMode="auto">
          <a:xfrm>
            <a:off x="6172200" y="2057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7" name="Rectangle 80"/>
          <p:cNvSpPr>
            <a:spLocks noChangeArrowheads="1"/>
          </p:cNvSpPr>
          <p:nvPr/>
        </p:nvSpPr>
        <p:spPr bwMode="auto">
          <a:xfrm>
            <a:off x="6172200" y="18288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8" name="Rectangle 80"/>
          <p:cNvSpPr>
            <a:spLocks noChangeArrowheads="1"/>
          </p:cNvSpPr>
          <p:nvPr/>
        </p:nvSpPr>
        <p:spPr bwMode="auto">
          <a:xfrm>
            <a:off x="6400800" y="22860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9" name="Rectangle 80"/>
          <p:cNvSpPr>
            <a:spLocks noChangeArrowheads="1"/>
          </p:cNvSpPr>
          <p:nvPr/>
        </p:nvSpPr>
        <p:spPr bwMode="auto">
          <a:xfrm>
            <a:off x="5715000" y="22860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0" name="Rectangle 80"/>
          <p:cNvSpPr>
            <a:spLocks noChangeArrowheads="1"/>
          </p:cNvSpPr>
          <p:nvPr/>
        </p:nvSpPr>
        <p:spPr bwMode="auto">
          <a:xfrm>
            <a:off x="5791200" y="22860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1" name="Rectangle 80"/>
          <p:cNvSpPr>
            <a:spLocks noChangeArrowheads="1"/>
          </p:cNvSpPr>
          <p:nvPr/>
        </p:nvSpPr>
        <p:spPr bwMode="auto">
          <a:xfrm>
            <a:off x="27432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2" name="Rectangle 80"/>
          <p:cNvSpPr>
            <a:spLocks noChangeArrowheads="1"/>
          </p:cNvSpPr>
          <p:nvPr/>
        </p:nvSpPr>
        <p:spPr bwMode="auto">
          <a:xfrm>
            <a:off x="2133600" y="4343400"/>
            <a:ext cx="76200" cy="2286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3" name="Rectangle 80"/>
          <p:cNvSpPr>
            <a:spLocks noChangeArrowheads="1"/>
          </p:cNvSpPr>
          <p:nvPr/>
        </p:nvSpPr>
        <p:spPr bwMode="auto">
          <a:xfrm>
            <a:off x="2743200" y="41148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4" name="Rectangle 80"/>
          <p:cNvSpPr>
            <a:spLocks noChangeArrowheads="1"/>
          </p:cNvSpPr>
          <p:nvPr/>
        </p:nvSpPr>
        <p:spPr bwMode="auto">
          <a:xfrm>
            <a:off x="2743200" y="38862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5" name="Rectangle 80"/>
          <p:cNvSpPr>
            <a:spLocks noChangeArrowheads="1"/>
          </p:cNvSpPr>
          <p:nvPr/>
        </p:nvSpPr>
        <p:spPr bwMode="auto">
          <a:xfrm>
            <a:off x="2743200" y="3429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6" name="Right Arrow 165"/>
          <p:cNvSpPr/>
          <p:nvPr/>
        </p:nvSpPr>
        <p:spPr>
          <a:xfrm rot="5400000">
            <a:off x="2400297" y="2876964"/>
            <a:ext cx="381005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80"/>
          <p:cNvSpPr>
            <a:spLocks noChangeArrowheads="1"/>
          </p:cNvSpPr>
          <p:nvPr/>
        </p:nvSpPr>
        <p:spPr bwMode="auto">
          <a:xfrm>
            <a:off x="4572000" y="3429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8" name="Rectangle 80"/>
          <p:cNvSpPr>
            <a:spLocks noChangeArrowheads="1"/>
          </p:cNvSpPr>
          <p:nvPr/>
        </p:nvSpPr>
        <p:spPr bwMode="auto">
          <a:xfrm>
            <a:off x="4572000" y="4114800"/>
            <a:ext cx="76200" cy="2286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9" name="Rectangle 80"/>
          <p:cNvSpPr>
            <a:spLocks noChangeArrowheads="1"/>
          </p:cNvSpPr>
          <p:nvPr/>
        </p:nvSpPr>
        <p:spPr bwMode="auto">
          <a:xfrm>
            <a:off x="4572000" y="38862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0" name="Rectangle 80"/>
          <p:cNvSpPr>
            <a:spLocks noChangeArrowheads="1"/>
          </p:cNvSpPr>
          <p:nvPr/>
        </p:nvSpPr>
        <p:spPr bwMode="auto">
          <a:xfrm>
            <a:off x="4572000" y="36576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1" name="Right Arrow 170"/>
          <p:cNvSpPr/>
          <p:nvPr/>
        </p:nvSpPr>
        <p:spPr>
          <a:xfrm>
            <a:off x="3200400" y="365760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ent Arrow 1"/>
          <p:cNvSpPr/>
          <p:nvPr/>
        </p:nvSpPr>
        <p:spPr>
          <a:xfrm rot="16200000" flipV="1">
            <a:off x="5524500" y="3159252"/>
            <a:ext cx="813816" cy="868680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2" name="Oval 171"/>
          <p:cNvSpPr/>
          <p:nvPr/>
        </p:nvSpPr>
        <p:spPr>
          <a:xfrm>
            <a:off x="1981199" y="3429000"/>
            <a:ext cx="457200" cy="457200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3" name="Oval 172"/>
          <p:cNvSpPr/>
          <p:nvPr/>
        </p:nvSpPr>
        <p:spPr>
          <a:xfrm>
            <a:off x="3505200" y="3200400"/>
            <a:ext cx="457200" cy="457200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74" name="Oval 173"/>
          <p:cNvSpPr/>
          <p:nvPr/>
        </p:nvSpPr>
        <p:spPr>
          <a:xfrm>
            <a:off x="5486400" y="3124200"/>
            <a:ext cx="457200" cy="457200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558777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7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7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  <p:bldP spid="172" grpId="0" animBg="1"/>
      <p:bldP spid="173" grpId="0" animBg="1"/>
      <p:bldP spid="17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11</a:t>
            </a:fld>
            <a:endParaRPr lang="en-US" smtClean="0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68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28" charset="-128"/>
              </a:rPr>
              <a:t>Read-after-Write (RAW) Hazard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304800" y="5105398"/>
            <a:ext cx="8229600" cy="129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If the same bin is to be booked in two adjacent clock cycles, a read-after-write (RAW) hazard will occur.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When the second data arrives, the bin has not been updated by the first data.</a:t>
            </a:r>
          </a:p>
        </p:txBody>
      </p:sp>
      <p:sp>
        <p:nvSpPr>
          <p:cNvPr id="145" name="Rectangle 80"/>
          <p:cNvSpPr>
            <a:spLocks noChangeArrowheads="1"/>
          </p:cNvSpPr>
          <p:nvPr/>
        </p:nvSpPr>
        <p:spPr bwMode="auto">
          <a:xfrm>
            <a:off x="18288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6" name="Rectangle 80"/>
          <p:cNvSpPr>
            <a:spLocks noChangeArrowheads="1"/>
          </p:cNvSpPr>
          <p:nvPr/>
        </p:nvSpPr>
        <p:spPr bwMode="auto">
          <a:xfrm>
            <a:off x="18288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9" name="Rectangle 80"/>
          <p:cNvSpPr>
            <a:spLocks noChangeArrowheads="1"/>
          </p:cNvSpPr>
          <p:nvPr/>
        </p:nvSpPr>
        <p:spPr bwMode="auto">
          <a:xfrm>
            <a:off x="18288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0" name="Rectangle 80"/>
          <p:cNvSpPr>
            <a:spLocks noChangeArrowheads="1"/>
          </p:cNvSpPr>
          <p:nvPr/>
        </p:nvSpPr>
        <p:spPr bwMode="auto">
          <a:xfrm>
            <a:off x="18288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1" name="Rectangle 80"/>
          <p:cNvSpPr>
            <a:spLocks noChangeArrowheads="1"/>
          </p:cNvSpPr>
          <p:nvPr/>
        </p:nvSpPr>
        <p:spPr bwMode="auto">
          <a:xfrm>
            <a:off x="19050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2" name="Rectangle 80"/>
          <p:cNvSpPr>
            <a:spLocks noChangeArrowheads="1"/>
          </p:cNvSpPr>
          <p:nvPr/>
        </p:nvSpPr>
        <p:spPr bwMode="auto">
          <a:xfrm>
            <a:off x="19050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3" name="Rectangle 80"/>
          <p:cNvSpPr>
            <a:spLocks noChangeArrowheads="1"/>
          </p:cNvSpPr>
          <p:nvPr/>
        </p:nvSpPr>
        <p:spPr bwMode="auto">
          <a:xfrm>
            <a:off x="19050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4" name="Rectangle 80"/>
          <p:cNvSpPr>
            <a:spLocks noChangeArrowheads="1"/>
          </p:cNvSpPr>
          <p:nvPr/>
        </p:nvSpPr>
        <p:spPr bwMode="auto">
          <a:xfrm>
            <a:off x="19050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6" name="Rectangle 80"/>
          <p:cNvSpPr>
            <a:spLocks noChangeArrowheads="1"/>
          </p:cNvSpPr>
          <p:nvPr/>
        </p:nvSpPr>
        <p:spPr bwMode="auto">
          <a:xfrm>
            <a:off x="19812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7" name="Rectangle 80"/>
          <p:cNvSpPr>
            <a:spLocks noChangeArrowheads="1"/>
          </p:cNvSpPr>
          <p:nvPr/>
        </p:nvSpPr>
        <p:spPr bwMode="auto">
          <a:xfrm>
            <a:off x="19812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8" name="Rectangle 80"/>
          <p:cNvSpPr>
            <a:spLocks noChangeArrowheads="1"/>
          </p:cNvSpPr>
          <p:nvPr/>
        </p:nvSpPr>
        <p:spPr bwMode="auto">
          <a:xfrm>
            <a:off x="19812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9" name="Rectangle 80"/>
          <p:cNvSpPr>
            <a:spLocks noChangeArrowheads="1"/>
          </p:cNvSpPr>
          <p:nvPr/>
        </p:nvSpPr>
        <p:spPr bwMode="auto">
          <a:xfrm>
            <a:off x="19812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0" name="Rectangle 80"/>
          <p:cNvSpPr>
            <a:spLocks noChangeArrowheads="1"/>
          </p:cNvSpPr>
          <p:nvPr/>
        </p:nvSpPr>
        <p:spPr bwMode="auto">
          <a:xfrm>
            <a:off x="20574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1" name="Rectangle 80"/>
          <p:cNvSpPr>
            <a:spLocks noChangeArrowheads="1"/>
          </p:cNvSpPr>
          <p:nvPr/>
        </p:nvSpPr>
        <p:spPr bwMode="auto">
          <a:xfrm>
            <a:off x="20574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2" name="Rectangle 80"/>
          <p:cNvSpPr>
            <a:spLocks noChangeArrowheads="1"/>
          </p:cNvSpPr>
          <p:nvPr/>
        </p:nvSpPr>
        <p:spPr bwMode="auto">
          <a:xfrm>
            <a:off x="20574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4" name="Rectangle 80"/>
          <p:cNvSpPr>
            <a:spLocks noChangeArrowheads="1"/>
          </p:cNvSpPr>
          <p:nvPr/>
        </p:nvSpPr>
        <p:spPr bwMode="auto">
          <a:xfrm>
            <a:off x="21336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5" name="Rectangle 80"/>
          <p:cNvSpPr>
            <a:spLocks noChangeArrowheads="1"/>
          </p:cNvSpPr>
          <p:nvPr/>
        </p:nvSpPr>
        <p:spPr bwMode="auto">
          <a:xfrm>
            <a:off x="21336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6" name="Rectangle 80"/>
          <p:cNvSpPr>
            <a:spLocks noChangeArrowheads="1"/>
          </p:cNvSpPr>
          <p:nvPr/>
        </p:nvSpPr>
        <p:spPr bwMode="auto">
          <a:xfrm>
            <a:off x="21336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8" name="Rectangle 80"/>
          <p:cNvSpPr>
            <a:spLocks noChangeArrowheads="1"/>
          </p:cNvSpPr>
          <p:nvPr/>
        </p:nvSpPr>
        <p:spPr bwMode="auto">
          <a:xfrm>
            <a:off x="22098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9" name="Rectangle 80"/>
          <p:cNvSpPr>
            <a:spLocks noChangeArrowheads="1"/>
          </p:cNvSpPr>
          <p:nvPr/>
        </p:nvSpPr>
        <p:spPr bwMode="auto">
          <a:xfrm>
            <a:off x="22098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0" name="Rectangle 80"/>
          <p:cNvSpPr>
            <a:spLocks noChangeArrowheads="1"/>
          </p:cNvSpPr>
          <p:nvPr/>
        </p:nvSpPr>
        <p:spPr bwMode="auto">
          <a:xfrm>
            <a:off x="22098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1" name="Rectangle 80"/>
          <p:cNvSpPr>
            <a:spLocks noChangeArrowheads="1"/>
          </p:cNvSpPr>
          <p:nvPr/>
        </p:nvSpPr>
        <p:spPr bwMode="auto">
          <a:xfrm>
            <a:off x="22098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2" name="Rectangle 80"/>
          <p:cNvSpPr>
            <a:spLocks noChangeArrowheads="1"/>
          </p:cNvSpPr>
          <p:nvPr/>
        </p:nvSpPr>
        <p:spPr bwMode="auto">
          <a:xfrm>
            <a:off x="22860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3" name="Rectangle 80"/>
          <p:cNvSpPr>
            <a:spLocks noChangeArrowheads="1"/>
          </p:cNvSpPr>
          <p:nvPr/>
        </p:nvSpPr>
        <p:spPr bwMode="auto">
          <a:xfrm>
            <a:off x="22860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4" name="Rectangle 80"/>
          <p:cNvSpPr>
            <a:spLocks noChangeArrowheads="1"/>
          </p:cNvSpPr>
          <p:nvPr/>
        </p:nvSpPr>
        <p:spPr bwMode="auto">
          <a:xfrm>
            <a:off x="22860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5" name="Rectangle 80"/>
          <p:cNvSpPr>
            <a:spLocks noChangeArrowheads="1"/>
          </p:cNvSpPr>
          <p:nvPr/>
        </p:nvSpPr>
        <p:spPr bwMode="auto">
          <a:xfrm>
            <a:off x="22860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6" name="Rectangle 80"/>
          <p:cNvSpPr>
            <a:spLocks noChangeArrowheads="1"/>
          </p:cNvSpPr>
          <p:nvPr/>
        </p:nvSpPr>
        <p:spPr bwMode="auto">
          <a:xfrm>
            <a:off x="23622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7" name="Rectangle 80"/>
          <p:cNvSpPr>
            <a:spLocks noChangeArrowheads="1"/>
          </p:cNvSpPr>
          <p:nvPr/>
        </p:nvSpPr>
        <p:spPr bwMode="auto">
          <a:xfrm>
            <a:off x="23622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8" name="Rectangle 80"/>
          <p:cNvSpPr>
            <a:spLocks noChangeArrowheads="1"/>
          </p:cNvSpPr>
          <p:nvPr/>
        </p:nvSpPr>
        <p:spPr bwMode="auto">
          <a:xfrm>
            <a:off x="23622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9" name="Rectangle 80"/>
          <p:cNvSpPr>
            <a:spLocks noChangeArrowheads="1"/>
          </p:cNvSpPr>
          <p:nvPr/>
        </p:nvSpPr>
        <p:spPr bwMode="auto">
          <a:xfrm>
            <a:off x="23622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0" name="Rectangle 80"/>
          <p:cNvSpPr>
            <a:spLocks noChangeArrowheads="1"/>
          </p:cNvSpPr>
          <p:nvPr/>
        </p:nvSpPr>
        <p:spPr bwMode="auto">
          <a:xfrm>
            <a:off x="24384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1" name="Rectangle 80"/>
          <p:cNvSpPr>
            <a:spLocks noChangeArrowheads="1"/>
          </p:cNvSpPr>
          <p:nvPr/>
        </p:nvSpPr>
        <p:spPr bwMode="auto">
          <a:xfrm>
            <a:off x="24384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2" name="Rectangle 80"/>
          <p:cNvSpPr>
            <a:spLocks noChangeArrowheads="1"/>
          </p:cNvSpPr>
          <p:nvPr/>
        </p:nvSpPr>
        <p:spPr bwMode="auto">
          <a:xfrm>
            <a:off x="24384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3" name="Rectangle 80"/>
          <p:cNvSpPr>
            <a:spLocks noChangeArrowheads="1"/>
          </p:cNvSpPr>
          <p:nvPr/>
        </p:nvSpPr>
        <p:spPr bwMode="auto">
          <a:xfrm>
            <a:off x="24384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4" name="Rectangle 80"/>
          <p:cNvSpPr>
            <a:spLocks noChangeArrowheads="1"/>
          </p:cNvSpPr>
          <p:nvPr/>
        </p:nvSpPr>
        <p:spPr bwMode="auto">
          <a:xfrm>
            <a:off x="25146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7" name="Rectangle 80"/>
          <p:cNvSpPr>
            <a:spLocks noChangeArrowheads="1"/>
          </p:cNvSpPr>
          <p:nvPr/>
        </p:nvSpPr>
        <p:spPr bwMode="auto">
          <a:xfrm>
            <a:off x="2514600" y="22860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8" name="Rectangle 80"/>
          <p:cNvSpPr>
            <a:spLocks noChangeArrowheads="1"/>
          </p:cNvSpPr>
          <p:nvPr/>
        </p:nvSpPr>
        <p:spPr bwMode="auto">
          <a:xfrm>
            <a:off x="25908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9" name="Rectangle 80"/>
          <p:cNvSpPr>
            <a:spLocks noChangeArrowheads="1"/>
          </p:cNvSpPr>
          <p:nvPr/>
        </p:nvSpPr>
        <p:spPr bwMode="auto">
          <a:xfrm>
            <a:off x="25908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0" name="Rectangle 80"/>
          <p:cNvSpPr>
            <a:spLocks noChangeArrowheads="1"/>
          </p:cNvSpPr>
          <p:nvPr/>
        </p:nvSpPr>
        <p:spPr bwMode="auto">
          <a:xfrm>
            <a:off x="25908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1" name="Rectangle 80"/>
          <p:cNvSpPr>
            <a:spLocks noChangeArrowheads="1"/>
          </p:cNvSpPr>
          <p:nvPr/>
        </p:nvSpPr>
        <p:spPr bwMode="auto">
          <a:xfrm>
            <a:off x="25908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2" name="Rectangle 80"/>
          <p:cNvSpPr>
            <a:spLocks noChangeArrowheads="1"/>
          </p:cNvSpPr>
          <p:nvPr/>
        </p:nvSpPr>
        <p:spPr bwMode="auto">
          <a:xfrm>
            <a:off x="26670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3" name="Rectangle 80"/>
          <p:cNvSpPr>
            <a:spLocks noChangeArrowheads="1"/>
          </p:cNvSpPr>
          <p:nvPr/>
        </p:nvSpPr>
        <p:spPr bwMode="auto">
          <a:xfrm>
            <a:off x="26670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4" name="Rectangle 80"/>
          <p:cNvSpPr>
            <a:spLocks noChangeArrowheads="1"/>
          </p:cNvSpPr>
          <p:nvPr/>
        </p:nvSpPr>
        <p:spPr bwMode="auto">
          <a:xfrm>
            <a:off x="26670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5" name="Rectangle 80"/>
          <p:cNvSpPr>
            <a:spLocks noChangeArrowheads="1"/>
          </p:cNvSpPr>
          <p:nvPr/>
        </p:nvSpPr>
        <p:spPr bwMode="auto">
          <a:xfrm>
            <a:off x="26670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6" name="Rectangle 80"/>
          <p:cNvSpPr>
            <a:spLocks noChangeArrowheads="1"/>
          </p:cNvSpPr>
          <p:nvPr/>
        </p:nvSpPr>
        <p:spPr bwMode="auto">
          <a:xfrm>
            <a:off x="27432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7" name="Rectangle 80"/>
          <p:cNvSpPr>
            <a:spLocks noChangeArrowheads="1"/>
          </p:cNvSpPr>
          <p:nvPr/>
        </p:nvSpPr>
        <p:spPr bwMode="auto">
          <a:xfrm>
            <a:off x="27432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8" name="Rectangle 80"/>
          <p:cNvSpPr>
            <a:spLocks noChangeArrowheads="1"/>
          </p:cNvSpPr>
          <p:nvPr/>
        </p:nvSpPr>
        <p:spPr bwMode="auto">
          <a:xfrm>
            <a:off x="27432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0" name="Rectangle 80"/>
          <p:cNvSpPr>
            <a:spLocks noChangeArrowheads="1"/>
          </p:cNvSpPr>
          <p:nvPr/>
        </p:nvSpPr>
        <p:spPr bwMode="auto">
          <a:xfrm>
            <a:off x="28194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1" name="Rectangle 80"/>
          <p:cNvSpPr>
            <a:spLocks noChangeArrowheads="1"/>
          </p:cNvSpPr>
          <p:nvPr/>
        </p:nvSpPr>
        <p:spPr bwMode="auto">
          <a:xfrm>
            <a:off x="28194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2" name="Rectangle 80"/>
          <p:cNvSpPr>
            <a:spLocks noChangeArrowheads="1"/>
          </p:cNvSpPr>
          <p:nvPr/>
        </p:nvSpPr>
        <p:spPr bwMode="auto">
          <a:xfrm>
            <a:off x="28194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3" name="Rectangle 80"/>
          <p:cNvSpPr>
            <a:spLocks noChangeArrowheads="1"/>
          </p:cNvSpPr>
          <p:nvPr/>
        </p:nvSpPr>
        <p:spPr bwMode="auto">
          <a:xfrm>
            <a:off x="28194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4" name="Rectangle 80"/>
          <p:cNvSpPr>
            <a:spLocks noChangeArrowheads="1"/>
          </p:cNvSpPr>
          <p:nvPr/>
        </p:nvSpPr>
        <p:spPr bwMode="auto">
          <a:xfrm>
            <a:off x="28956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5" name="Rectangle 80"/>
          <p:cNvSpPr>
            <a:spLocks noChangeArrowheads="1"/>
          </p:cNvSpPr>
          <p:nvPr/>
        </p:nvSpPr>
        <p:spPr bwMode="auto">
          <a:xfrm>
            <a:off x="28956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6" name="Rectangle 80"/>
          <p:cNvSpPr>
            <a:spLocks noChangeArrowheads="1"/>
          </p:cNvSpPr>
          <p:nvPr/>
        </p:nvSpPr>
        <p:spPr bwMode="auto">
          <a:xfrm>
            <a:off x="28956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7" name="Rectangle 80"/>
          <p:cNvSpPr>
            <a:spLocks noChangeArrowheads="1"/>
          </p:cNvSpPr>
          <p:nvPr/>
        </p:nvSpPr>
        <p:spPr bwMode="auto">
          <a:xfrm>
            <a:off x="28956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8" name="Rectangle 80"/>
          <p:cNvSpPr>
            <a:spLocks noChangeArrowheads="1"/>
          </p:cNvSpPr>
          <p:nvPr/>
        </p:nvSpPr>
        <p:spPr bwMode="auto">
          <a:xfrm>
            <a:off x="29718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9" name="Rectangle 80"/>
          <p:cNvSpPr>
            <a:spLocks noChangeArrowheads="1"/>
          </p:cNvSpPr>
          <p:nvPr/>
        </p:nvSpPr>
        <p:spPr bwMode="auto">
          <a:xfrm>
            <a:off x="29718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0" name="Rectangle 80"/>
          <p:cNvSpPr>
            <a:spLocks noChangeArrowheads="1"/>
          </p:cNvSpPr>
          <p:nvPr/>
        </p:nvSpPr>
        <p:spPr bwMode="auto">
          <a:xfrm>
            <a:off x="29718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1" name="Rectangle 80"/>
          <p:cNvSpPr>
            <a:spLocks noChangeArrowheads="1"/>
          </p:cNvSpPr>
          <p:nvPr/>
        </p:nvSpPr>
        <p:spPr bwMode="auto">
          <a:xfrm>
            <a:off x="29718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2" name="Line 112"/>
          <p:cNvSpPr>
            <a:spLocks noChangeShapeType="1"/>
          </p:cNvSpPr>
          <p:nvPr/>
        </p:nvSpPr>
        <p:spPr bwMode="auto">
          <a:xfrm>
            <a:off x="1071562" y="2743196"/>
            <a:ext cx="1443038" cy="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7" name="Rectangle 80"/>
          <p:cNvSpPr>
            <a:spLocks noChangeArrowheads="1"/>
          </p:cNvSpPr>
          <p:nvPr/>
        </p:nvSpPr>
        <p:spPr bwMode="auto">
          <a:xfrm>
            <a:off x="914400" y="2362200"/>
            <a:ext cx="76200" cy="2286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8" name="Rectangle 80"/>
          <p:cNvSpPr>
            <a:spLocks noChangeArrowheads="1"/>
          </p:cNvSpPr>
          <p:nvPr/>
        </p:nvSpPr>
        <p:spPr bwMode="auto">
          <a:xfrm>
            <a:off x="914400" y="2590800"/>
            <a:ext cx="76200" cy="228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9" name="Text Box 171"/>
          <p:cNvSpPr txBox="1">
            <a:spLocks noChangeArrowheads="1"/>
          </p:cNvSpPr>
          <p:nvPr/>
        </p:nvSpPr>
        <p:spPr bwMode="auto">
          <a:xfrm>
            <a:off x="76200" y="2634734"/>
            <a:ext cx="56265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BIN_NB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260" name="Text Box 171"/>
          <p:cNvSpPr txBox="1">
            <a:spLocks noChangeArrowheads="1"/>
          </p:cNvSpPr>
          <p:nvPr/>
        </p:nvSpPr>
        <p:spPr bwMode="auto">
          <a:xfrm>
            <a:off x="198012" y="2286000"/>
            <a:ext cx="41158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DATA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261" name="Line 112"/>
          <p:cNvSpPr>
            <a:spLocks noChangeShapeType="1"/>
          </p:cNvSpPr>
          <p:nvPr/>
        </p:nvSpPr>
        <p:spPr bwMode="auto">
          <a:xfrm>
            <a:off x="1066800" y="2438398"/>
            <a:ext cx="685800" cy="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2" name="Line 112"/>
          <p:cNvSpPr>
            <a:spLocks noChangeShapeType="1"/>
          </p:cNvSpPr>
          <p:nvPr/>
        </p:nvSpPr>
        <p:spPr bwMode="auto">
          <a:xfrm flipV="1">
            <a:off x="2514600" y="2590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9" name="Rectangle 80"/>
          <p:cNvSpPr>
            <a:spLocks noChangeArrowheads="1"/>
          </p:cNvSpPr>
          <p:nvPr/>
        </p:nvSpPr>
        <p:spPr bwMode="auto">
          <a:xfrm>
            <a:off x="2514600" y="2057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1" name="Rectangle 80"/>
          <p:cNvSpPr>
            <a:spLocks noChangeArrowheads="1"/>
          </p:cNvSpPr>
          <p:nvPr/>
        </p:nvSpPr>
        <p:spPr bwMode="auto">
          <a:xfrm>
            <a:off x="2743200" y="22860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2" name="Rectangle 80"/>
          <p:cNvSpPr>
            <a:spLocks noChangeArrowheads="1"/>
          </p:cNvSpPr>
          <p:nvPr/>
        </p:nvSpPr>
        <p:spPr bwMode="auto">
          <a:xfrm>
            <a:off x="2057400" y="22860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3" name="Rectangle 80"/>
          <p:cNvSpPr>
            <a:spLocks noChangeArrowheads="1"/>
          </p:cNvSpPr>
          <p:nvPr/>
        </p:nvSpPr>
        <p:spPr bwMode="auto">
          <a:xfrm>
            <a:off x="2133600" y="22860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88" name="Right Arrow 87"/>
          <p:cNvSpPr/>
          <p:nvPr/>
        </p:nvSpPr>
        <p:spPr>
          <a:xfrm>
            <a:off x="3974592" y="175260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0"/>
          <p:cNvSpPr>
            <a:spLocks noChangeArrowheads="1"/>
          </p:cNvSpPr>
          <p:nvPr/>
        </p:nvSpPr>
        <p:spPr bwMode="auto">
          <a:xfrm>
            <a:off x="54864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0" name="Rectangle 80"/>
          <p:cNvSpPr>
            <a:spLocks noChangeArrowheads="1"/>
          </p:cNvSpPr>
          <p:nvPr/>
        </p:nvSpPr>
        <p:spPr bwMode="auto">
          <a:xfrm>
            <a:off x="54864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1" name="Rectangle 80"/>
          <p:cNvSpPr>
            <a:spLocks noChangeArrowheads="1"/>
          </p:cNvSpPr>
          <p:nvPr/>
        </p:nvSpPr>
        <p:spPr bwMode="auto">
          <a:xfrm>
            <a:off x="54864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2" name="Rectangle 80"/>
          <p:cNvSpPr>
            <a:spLocks noChangeArrowheads="1"/>
          </p:cNvSpPr>
          <p:nvPr/>
        </p:nvSpPr>
        <p:spPr bwMode="auto">
          <a:xfrm>
            <a:off x="54864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3" name="Rectangle 80"/>
          <p:cNvSpPr>
            <a:spLocks noChangeArrowheads="1"/>
          </p:cNvSpPr>
          <p:nvPr/>
        </p:nvSpPr>
        <p:spPr bwMode="auto">
          <a:xfrm>
            <a:off x="55626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4" name="Rectangle 80"/>
          <p:cNvSpPr>
            <a:spLocks noChangeArrowheads="1"/>
          </p:cNvSpPr>
          <p:nvPr/>
        </p:nvSpPr>
        <p:spPr bwMode="auto">
          <a:xfrm>
            <a:off x="55626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5" name="Rectangle 80"/>
          <p:cNvSpPr>
            <a:spLocks noChangeArrowheads="1"/>
          </p:cNvSpPr>
          <p:nvPr/>
        </p:nvSpPr>
        <p:spPr bwMode="auto">
          <a:xfrm>
            <a:off x="55626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6" name="Rectangle 80"/>
          <p:cNvSpPr>
            <a:spLocks noChangeArrowheads="1"/>
          </p:cNvSpPr>
          <p:nvPr/>
        </p:nvSpPr>
        <p:spPr bwMode="auto">
          <a:xfrm>
            <a:off x="55626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7" name="Rectangle 80"/>
          <p:cNvSpPr>
            <a:spLocks noChangeArrowheads="1"/>
          </p:cNvSpPr>
          <p:nvPr/>
        </p:nvSpPr>
        <p:spPr bwMode="auto">
          <a:xfrm>
            <a:off x="56388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8" name="Rectangle 80"/>
          <p:cNvSpPr>
            <a:spLocks noChangeArrowheads="1"/>
          </p:cNvSpPr>
          <p:nvPr/>
        </p:nvSpPr>
        <p:spPr bwMode="auto">
          <a:xfrm>
            <a:off x="56388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9" name="Rectangle 80"/>
          <p:cNvSpPr>
            <a:spLocks noChangeArrowheads="1"/>
          </p:cNvSpPr>
          <p:nvPr/>
        </p:nvSpPr>
        <p:spPr bwMode="auto">
          <a:xfrm>
            <a:off x="56388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0" name="Rectangle 80"/>
          <p:cNvSpPr>
            <a:spLocks noChangeArrowheads="1"/>
          </p:cNvSpPr>
          <p:nvPr/>
        </p:nvSpPr>
        <p:spPr bwMode="auto">
          <a:xfrm>
            <a:off x="56388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1" name="Rectangle 80"/>
          <p:cNvSpPr>
            <a:spLocks noChangeArrowheads="1"/>
          </p:cNvSpPr>
          <p:nvPr/>
        </p:nvSpPr>
        <p:spPr bwMode="auto">
          <a:xfrm>
            <a:off x="57150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2" name="Rectangle 80"/>
          <p:cNvSpPr>
            <a:spLocks noChangeArrowheads="1"/>
          </p:cNvSpPr>
          <p:nvPr/>
        </p:nvSpPr>
        <p:spPr bwMode="auto">
          <a:xfrm>
            <a:off x="57150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3" name="Rectangle 80"/>
          <p:cNvSpPr>
            <a:spLocks noChangeArrowheads="1"/>
          </p:cNvSpPr>
          <p:nvPr/>
        </p:nvSpPr>
        <p:spPr bwMode="auto">
          <a:xfrm>
            <a:off x="57150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4" name="Rectangle 80"/>
          <p:cNvSpPr>
            <a:spLocks noChangeArrowheads="1"/>
          </p:cNvSpPr>
          <p:nvPr/>
        </p:nvSpPr>
        <p:spPr bwMode="auto">
          <a:xfrm>
            <a:off x="57912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5" name="Rectangle 80"/>
          <p:cNvSpPr>
            <a:spLocks noChangeArrowheads="1"/>
          </p:cNvSpPr>
          <p:nvPr/>
        </p:nvSpPr>
        <p:spPr bwMode="auto">
          <a:xfrm>
            <a:off x="57912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6" name="Rectangle 80"/>
          <p:cNvSpPr>
            <a:spLocks noChangeArrowheads="1"/>
          </p:cNvSpPr>
          <p:nvPr/>
        </p:nvSpPr>
        <p:spPr bwMode="auto">
          <a:xfrm>
            <a:off x="57912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7" name="Rectangle 80"/>
          <p:cNvSpPr>
            <a:spLocks noChangeArrowheads="1"/>
          </p:cNvSpPr>
          <p:nvPr/>
        </p:nvSpPr>
        <p:spPr bwMode="auto">
          <a:xfrm>
            <a:off x="58674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8" name="Rectangle 80"/>
          <p:cNvSpPr>
            <a:spLocks noChangeArrowheads="1"/>
          </p:cNvSpPr>
          <p:nvPr/>
        </p:nvSpPr>
        <p:spPr bwMode="auto">
          <a:xfrm>
            <a:off x="58674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9" name="Rectangle 80"/>
          <p:cNvSpPr>
            <a:spLocks noChangeArrowheads="1"/>
          </p:cNvSpPr>
          <p:nvPr/>
        </p:nvSpPr>
        <p:spPr bwMode="auto">
          <a:xfrm>
            <a:off x="58674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0" name="Rectangle 80"/>
          <p:cNvSpPr>
            <a:spLocks noChangeArrowheads="1"/>
          </p:cNvSpPr>
          <p:nvPr/>
        </p:nvSpPr>
        <p:spPr bwMode="auto">
          <a:xfrm>
            <a:off x="58674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1" name="Rectangle 80"/>
          <p:cNvSpPr>
            <a:spLocks noChangeArrowheads="1"/>
          </p:cNvSpPr>
          <p:nvPr/>
        </p:nvSpPr>
        <p:spPr bwMode="auto">
          <a:xfrm>
            <a:off x="59436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2" name="Rectangle 80"/>
          <p:cNvSpPr>
            <a:spLocks noChangeArrowheads="1"/>
          </p:cNvSpPr>
          <p:nvPr/>
        </p:nvSpPr>
        <p:spPr bwMode="auto">
          <a:xfrm>
            <a:off x="59436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3" name="Rectangle 80"/>
          <p:cNvSpPr>
            <a:spLocks noChangeArrowheads="1"/>
          </p:cNvSpPr>
          <p:nvPr/>
        </p:nvSpPr>
        <p:spPr bwMode="auto">
          <a:xfrm>
            <a:off x="59436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4" name="Rectangle 80"/>
          <p:cNvSpPr>
            <a:spLocks noChangeArrowheads="1"/>
          </p:cNvSpPr>
          <p:nvPr/>
        </p:nvSpPr>
        <p:spPr bwMode="auto">
          <a:xfrm>
            <a:off x="59436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5" name="Rectangle 80"/>
          <p:cNvSpPr>
            <a:spLocks noChangeArrowheads="1"/>
          </p:cNvSpPr>
          <p:nvPr/>
        </p:nvSpPr>
        <p:spPr bwMode="auto">
          <a:xfrm>
            <a:off x="60198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6" name="Rectangle 80"/>
          <p:cNvSpPr>
            <a:spLocks noChangeArrowheads="1"/>
          </p:cNvSpPr>
          <p:nvPr/>
        </p:nvSpPr>
        <p:spPr bwMode="auto">
          <a:xfrm>
            <a:off x="60198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7" name="Rectangle 80"/>
          <p:cNvSpPr>
            <a:spLocks noChangeArrowheads="1"/>
          </p:cNvSpPr>
          <p:nvPr/>
        </p:nvSpPr>
        <p:spPr bwMode="auto">
          <a:xfrm>
            <a:off x="60198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8" name="Rectangle 80"/>
          <p:cNvSpPr>
            <a:spLocks noChangeArrowheads="1"/>
          </p:cNvSpPr>
          <p:nvPr/>
        </p:nvSpPr>
        <p:spPr bwMode="auto">
          <a:xfrm>
            <a:off x="60198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9" name="Rectangle 80"/>
          <p:cNvSpPr>
            <a:spLocks noChangeArrowheads="1"/>
          </p:cNvSpPr>
          <p:nvPr/>
        </p:nvSpPr>
        <p:spPr bwMode="auto">
          <a:xfrm>
            <a:off x="60960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0" name="Rectangle 80"/>
          <p:cNvSpPr>
            <a:spLocks noChangeArrowheads="1"/>
          </p:cNvSpPr>
          <p:nvPr/>
        </p:nvSpPr>
        <p:spPr bwMode="auto">
          <a:xfrm>
            <a:off x="60960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1" name="Rectangle 80"/>
          <p:cNvSpPr>
            <a:spLocks noChangeArrowheads="1"/>
          </p:cNvSpPr>
          <p:nvPr/>
        </p:nvSpPr>
        <p:spPr bwMode="auto">
          <a:xfrm>
            <a:off x="60960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2" name="Rectangle 80"/>
          <p:cNvSpPr>
            <a:spLocks noChangeArrowheads="1"/>
          </p:cNvSpPr>
          <p:nvPr/>
        </p:nvSpPr>
        <p:spPr bwMode="auto">
          <a:xfrm>
            <a:off x="60960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3" name="Rectangle 80"/>
          <p:cNvSpPr>
            <a:spLocks noChangeArrowheads="1"/>
          </p:cNvSpPr>
          <p:nvPr/>
        </p:nvSpPr>
        <p:spPr bwMode="auto">
          <a:xfrm>
            <a:off x="61722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4" name="Rectangle 80"/>
          <p:cNvSpPr>
            <a:spLocks noChangeArrowheads="1"/>
          </p:cNvSpPr>
          <p:nvPr/>
        </p:nvSpPr>
        <p:spPr bwMode="auto">
          <a:xfrm>
            <a:off x="6172200" y="2286000"/>
            <a:ext cx="76200" cy="2286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5" name="Rectangle 80"/>
          <p:cNvSpPr>
            <a:spLocks noChangeArrowheads="1"/>
          </p:cNvSpPr>
          <p:nvPr/>
        </p:nvSpPr>
        <p:spPr bwMode="auto">
          <a:xfrm>
            <a:off x="62484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6" name="Rectangle 80"/>
          <p:cNvSpPr>
            <a:spLocks noChangeArrowheads="1"/>
          </p:cNvSpPr>
          <p:nvPr/>
        </p:nvSpPr>
        <p:spPr bwMode="auto">
          <a:xfrm>
            <a:off x="62484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7" name="Rectangle 80"/>
          <p:cNvSpPr>
            <a:spLocks noChangeArrowheads="1"/>
          </p:cNvSpPr>
          <p:nvPr/>
        </p:nvSpPr>
        <p:spPr bwMode="auto">
          <a:xfrm>
            <a:off x="62484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8" name="Rectangle 80"/>
          <p:cNvSpPr>
            <a:spLocks noChangeArrowheads="1"/>
          </p:cNvSpPr>
          <p:nvPr/>
        </p:nvSpPr>
        <p:spPr bwMode="auto">
          <a:xfrm>
            <a:off x="62484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9" name="Rectangle 80"/>
          <p:cNvSpPr>
            <a:spLocks noChangeArrowheads="1"/>
          </p:cNvSpPr>
          <p:nvPr/>
        </p:nvSpPr>
        <p:spPr bwMode="auto">
          <a:xfrm>
            <a:off x="63246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0" name="Rectangle 80"/>
          <p:cNvSpPr>
            <a:spLocks noChangeArrowheads="1"/>
          </p:cNvSpPr>
          <p:nvPr/>
        </p:nvSpPr>
        <p:spPr bwMode="auto">
          <a:xfrm>
            <a:off x="63246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1" name="Rectangle 80"/>
          <p:cNvSpPr>
            <a:spLocks noChangeArrowheads="1"/>
          </p:cNvSpPr>
          <p:nvPr/>
        </p:nvSpPr>
        <p:spPr bwMode="auto">
          <a:xfrm>
            <a:off x="63246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2" name="Rectangle 80"/>
          <p:cNvSpPr>
            <a:spLocks noChangeArrowheads="1"/>
          </p:cNvSpPr>
          <p:nvPr/>
        </p:nvSpPr>
        <p:spPr bwMode="auto">
          <a:xfrm>
            <a:off x="63246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3" name="Rectangle 80"/>
          <p:cNvSpPr>
            <a:spLocks noChangeArrowheads="1"/>
          </p:cNvSpPr>
          <p:nvPr/>
        </p:nvSpPr>
        <p:spPr bwMode="auto">
          <a:xfrm>
            <a:off x="64008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4" name="Rectangle 80"/>
          <p:cNvSpPr>
            <a:spLocks noChangeArrowheads="1"/>
          </p:cNvSpPr>
          <p:nvPr/>
        </p:nvSpPr>
        <p:spPr bwMode="auto">
          <a:xfrm>
            <a:off x="64008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5" name="Rectangle 80"/>
          <p:cNvSpPr>
            <a:spLocks noChangeArrowheads="1"/>
          </p:cNvSpPr>
          <p:nvPr/>
        </p:nvSpPr>
        <p:spPr bwMode="auto">
          <a:xfrm>
            <a:off x="64008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6" name="Rectangle 80"/>
          <p:cNvSpPr>
            <a:spLocks noChangeArrowheads="1"/>
          </p:cNvSpPr>
          <p:nvPr/>
        </p:nvSpPr>
        <p:spPr bwMode="auto">
          <a:xfrm>
            <a:off x="64770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7" name="Rectangle 80"/>
          <p:cNvSpPr>
            <a:spLocks noChangeArrowheads="1"/>
          </p:cNvSpPr>
          <p:nvPr/>
        </p:nvSpPr>
        <p:spPr bwMode="auto">
          <a:xfrm>
            <a:off x="64770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8" name="Rectangle 80"/>
          <p:cNvSpPr>
            <a:spLocks noChangeArrowheads="1"/>
          </p:cNvSpPr>
          <p:nvPr/>
        </p:nvSpPr>
        <p:spPr bwMode="auto">
          <a:xfrm>
            <a:off x="64770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9" name="Rectangle 80"/>
          <p:cNvSpPr>
            <a:spLocks noChangeArrowheads="1"/>
          </p:cNvSpPr>
          <p:nvPr/>
        </p:nvSpPr>
        <p:spPr bwMode="auto">
          <a:xfrm>
            <a:off x="64770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0" name="Rectangle 80"/>
          <p:cNvSpPr>
            <a:spLocks noChangeArrowheads="1"/>
          </p:cNvSpPr>
          <p:nvPr/>
        </p:nvSpPr>
        <p:spPr bwMode="auto">
          <a:xfrm>
            <a:off x="65532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1" name="Rectangle 80"/>
          <p:cNvSpPr>
            <a:spLocks noChangeArrowheads="1"/>
          </p:cNvSpPr>
          <p:nvPr/>
        </p:nvSpPr>
        <p:spPr bwMode="auto">
          <a:xfrm>
            <a:off x="65532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2" name="Rectangle 80"/>
          <p:cNvSpPr>
            <a:spLocks noChangeArrowheads="1"/>
          </p:cNvSpPr>
          <p:nvPr/>
        </p:nvSpPr>
        <p:spPr bwMode="auto">
          <a:xfrm>
            <a:off x="65532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3" name="Rectangle 80"/>
          <p:cNvSpPr>
            <a:spLocks noChangeArrowheads="1"/>
          </p:cNvSpPr>
          <p:nvPr/>
        </p:nvSpPr>
        <p:spPr bwMode="auto">
          <a:xfrm>
            <a:off x="65532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4" name="Rectangle 80"/>
          <p:cNvSpPr>
            <a:spLocks noChangeArrowheads="1"/>
          </p:cNvSpPr>
          <p:nvPr/>
        </p:nvSpPr>
        <p:spPr bwMode="auto">
          <a:xfrm>
            <a:off x="66294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7" name="Rectangle 80"/>
          <p:cNvSpPr>
            <a:spLocks noChangeArrowheads="1"/>
          </p:cNvSpPr>
          <p:nvPr/>
        </p:nvSpPr>
        <p:spPr bwMode="auto">
          <a:xfrm>
            <a:off x="66294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8" name="Rectangle 80"/>
          <p:cNvSpPr>
            <a:spLocks noChangeArrowheads="1"/>
          </p:cNvSpPr>
          <p:nvPr/>
        </p:nvSpPr>
        <p:spPr bwMode="auto">
          <a:xfrm>
            <a:off x="66294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5" name="Rectangle 80"/>
          <p:cNvSpPr>
            <a:spLocks noChangeArrowheads="1"/>
          </p:cNvSpPr>
          <p:nvPr/>
        </p:nvSpPr>
        <p:spPr bwMode="auto">
          <a:xfrm>
            <a:off x="66294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6" name="Rectangle 80"/>
          <p:cNvSpPr>
            <a:spLocks noChangeArrowheads="1"/>
          </p:cNvSpPr>
          <p:nvPr/>
        </p:nvSpPr>
        <p:spPr bwMode="auto">
          <a:xfrm>
            <a:off x="6172200" y="2057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7" name="Rectangle 80"/>
          <p:cNvSpPr>
            <a:spLocks noChangeArrowheads="1"/>
          </p:cNvSpPr>
          <p:nvPr/>
        </p:nvSpPr>
        <p:spPr bwMode="auto">
          <a:xfrm>
            <a:off x="6172200" y="18288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8" name="Rectangle 80"/>
          <p:cNvSpPr>
            <a:spLocks noChangeArrowheads="1"/>
          </p:cNvSpPr>
          <p:nvPr/>
        </p:nvSpPr>
        <p:spPr bwMode="auto">
          <a:xfrm>
            <a:off x="6400800" y="22860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9" name="Rectangle 80"/>
          <p:cNvSpPr>
            <a:spLocks noChangeArrowheads="1"/>
          </p:cNvSpPr>
          <p:nvPr/>
        </p:nvSpPr>
        <p:spPr bwMode="auto">
          <a:xfrm>
            <a:off x="5715000" y="22860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0" name="Rectangle 80"/>
          <p:cNvSpPr>
            <a:spLocks noChangeArrowheads="1"/>
          </p:cNvSpPr>
          <p:nvPr/>
        </p:nvSpPr>
        <p:spPr bwMode="auto">
          <a:xfrm>
            <a:off x="5791200" y="22860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1" name="Rectangle 80"/>
          <p:cNvSpPr>
            <a:spLocks noChangeArrowheads="1"/>
          </p:cNvSpPr>
          <p:nvPr/>
        </p:nvSpPr>
        <p:spPr bwMode="auto">
          <a:xfrm>
            <a:off x="27432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2" name="Rectangle 80"/>
          <p:cNvSpPr>
            <a:spLocks noChangeArrowheads="1"/>
          </p:cNvSpPr>
          <p:nvPr/>
        </p:nvSpPr>
        <p:spPr bwMode="auto">
          <a:xfrm>
            <a:off x="2133600" y="4343400"/>
            <a:ext cx="76200" cy="2286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3" name="Rectangle 80"/>
          <p:cNvSpPr>
            <a:spLocks noChangeArrowheads="1"/>
          </p:cNvSpPr>
          <p:nvPr/>
        </p:nvSpPr>
        <p:spPr bwMode="auto">
          <a:xfrm>
            <a:off x="2743200" y="41148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4" name="Rectangle 80"/>
          <p:cNvSpPr>
            <a:spLocks noChangeArrowheads="1"/>
          </p:cNvSpPr>
          <p:nvPr/>
        </p:nvSpPr>
        <p:spPr bwMode="auto">
          <a:xfrm>
            <a:off x="2743200" y="38862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5" name="Rectangle 80"/>
          <p:cNvSpPr>
            <a:spLocks noChangeArrowheads="1"/>
          </p:cNvSpPr>
          <p:nvPr/>
        </p:nvSpPr>
        <p:spPr bwMode="auto">
          <a:xfrm>
            <a:off x="2743200" y="3429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6" name="Right Arrow 165"/>
          <p:cNvSpPr/>
          <p:nvPr/>
        </p:nvSpPr>
        <p:spPr>
          <a:xfrm rot="5400000">
            <a:off x="2400297" y="2876964"/>
            <a:ext cx="381005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80"/>
          <p:cNvSpPr>
            <a:spLocks noChangeArrowheads="1"/>
          </p:cNvSpPr>
          <p:nvPr/>
        </p:nvSpPr>
        <p:spPr bwMode="auto">
          <a:xfrm>
            <a:off x="4572000" y="3429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8" name="Rectangle 80"/>
          <p:cNvSpPr>
            <a:spLocks noChangeArrowheads="1"/>
          </p:cNvSpPr>
          <p:nvPr/>
        </p:nvSpPr>
        <p:spPr bwMode="auto">
          <a:xfrm>
            <a:off x="4572000" y="4114800"/>
            <a:ext cx="76200" cy="2286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9" name="Rectangle 80"/>
          <p:cNvSpPr>
            <a:spLocks noChangeArrowheads="1"/>
          </p:cNvSpPr>
          <p:nvPr/>
        </p:nvSpPr>
        <p:spPr bwMode="auto">
          <a:xfrm>
            <a:off x="4572000" y="38862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0" name="Rectangle 80"/>
          <p:cNvSpPr>
            <a:spLocks noChangeArrowheads="1"/>
          </p:cNvSpPr>
          <p:nvPr/>
        </p:nvSpPr>
        <p:spPr bwMode="auto">
          <a:xfrm>
            <a:off x="4572000" y="36576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1" name="Right Arrow 170"/>
          <p:cNvSpPr/>
          <p:nvPr/>
        </p:nvSpPr>
        <p:spPr>
          <a:xfrm>
            <a:off x="3200400" y="365760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ent Arrow 1"/>
          <p:cNvSpPr/>
          <p:nvPr/>
        </p:nvSpPr>
        <p:spPr>
          <a:xfrm rot="16200000" flipV="1">
            <a:off x="5524500" y="3159252"/>
            <a:ext cx="813816" cy="868680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2" name="Oval 171"/>
          <p:cNvSpPr/>
          <p:nvPr/>
        </p:nvSpPr>
        <p:spPr>
          <a:xfrm>
            <a:off x="1981199" y="3429000"/>
            <a:ext cx="457200" cy="457200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5" name="Rectangle 80"/>
          <p:cNvSpPr>
            <a:spLocks noChangeArrowheads="1"/>
          </p:cNvSpPr>
          <p:nvPr/>
        </p:nvSpPr>
        <p:spPr bwMode="auto">
          <a:xfrm>
            <a:off x="838200" y="2362200"/>
            <a:ext cx="76200" cy="2286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6" name="Rectangle 80"/>
          <p:cNvSpPr>
            <a:spLocks noChangeArrowheads="1"/>
          </p:cNvSpPr>
          <p:nvPr/>
        </p:nvSpPr>
        <p:spPr bwMode="auto">
          <a:xfrm>
            <a:off x="838200" y="2590800"/>
            <a:ext cx="76200" cy="228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7" name="Rectangle 80"/>
          <p:cNvSpPr>
            <a:spLocks noChangeArrowheads="1"/>
          </p:cNvSpPr>
          <p:nvPr/>
        </p:nvSpPr>
        <p:spPr bwMode="auto">
          <a:xfrm>
            <a:off x="2057400" y="4343400"/>
            <a:ext cx="76200" cy="2286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303504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  <p:bldP spid="17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Oct. 2007, Wu Jinyuan, Fermilab</a:t>
            </a:r>
            <a:endParaRPr lang="en-US" altLang="en-US"/>
          </a:p>
        </p:txBody>
      </p:sp>
      <p:sp>
        <p:nvSpPr>
          <p:cNvPr id="14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IEEE NSS Refresher Course</a:t>
            </a:r>
          </a:p>
        </p:txBody>
      </p:sp>
      <p:sp>
        <p:nvSpPr>
          <p:cNvPr id="14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7BD0-8E27-4393-8A16-18387D2A806C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924800" cy="685800"/>
          </a:xfrm>
        </p:spPr>
        <p:txBody>
          <a:bodyPr/>
          <a:lstStyle/>
          <a:p>
            <a:r>
              <a:rPr lang="en-US"/>
              <a:t>Read-After-Write (RAW) Hazard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828800" y="2835275"/>
            <a:ext cx="381000" cy="685800"/>
            <a:chOff x="3216" y="768"/>
            <a:chExt cx="240" cy="432"/>
          </a:xfrm>
        </p:grpSpPr>
        <p:sp>
          <p:nvSpPr>
            <p:cNvPr id="393220" name="Rectangle 4"/>
            <p:cNvSpPr>
              <a:spLocks noChangeArrowheads="1"/>
            </p:cNvSpPr>
            <p:nvPr/>
          </p:nvSpPr>
          <p:spPr bwMode="auto">
            <a:xfrm>
              <a:off x="3216" y="768"/>
              <a:ext cx="240" cy="432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dist"/>
              <a:r>
                <a:rPr lang="en-US" sz="1400">
                  <a:latin typeface="Times New Roman" pitchFamily="18" charset="0"/>
                </a:rPr>
                <a:t>D  Q</a:t>
              </a:r>
            </a:p>
          </p:txBody>
        </p:sp>
        <p:sp>
          <p:nvSpPr>
            <p:cNvPr id="393221" name="AutoShape 5"/>
            <p:cNvSpPr>
              <a:spLocks noChangeArrowheads="1"/>
            </p:cNvSpPr>
            <p:nvPr/>
          </p:nvSpPr>
          <p:spPr bwMode="auto">
            <a:xfrm rot="5400000">
              <a:off x="3192" y="1080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endParaRPr lang="en-US"/>
            </a:p>
          </p:txBody>
        </p:sp>
      </p:grpSp>
      <p:sp>
        <p:nvSpPr>
          <p:cNvPr id="393222" name="Line 6"/>
          <p:cNvSpPr>
            <a:spLocks noChangeShapeType="1"/>
          </p:cNvSpPr>
          <p:nvPr/>
        </p:nvSpPr>
        <p:spPr bwMode="auto">
          <a:xfrm>
            <a:off x="1143000" y="2911475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23" name="Line 7"/>
          <p:cNvSpPr>
            <a:spLocks noChangeShapeType="1"/>
          </p:cNvSpPr>
          <p:nvPr/>
        </p:nvSpPr>
        <p:spPr bwMode="auto">
          <a:xfrm>
            <a:off x="2514600" y="2895600"/>
            <a:ext cx="0" cy="3048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24" name="Line 8"/>
          <p:cNvSpPr>
            <a:spLocks noChangeShapeType="1"/>
          </p:cNvSpPr>
          <p:nvPr/>
        </p:nvSpPr>
        <p:spPr bwMode="auto">
          <a:xfrm>
            <a:off x="1143000" y="2987675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25" name="Text Box 9"/>
          <p:cNvSpPr txBox="1">
            <a:spLocks noChangeArrowheads="1"/>
          </p:cNvSpPr>
          <p:nvPr/>
        </p:nvSpPr>
        <p:spPr bwMode="auto">
          <a:xfrm>
            <a:off x="1219200" y="2590800"/>
            <a:ext cx="260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latin typeface="Times New Roman" pitchFamily="18" charset="0"/>
              </a:rPr>
              <a:t>K4</a:t>
            </a:r>
          </a:p>
        </p:txBody>
      </p:sp>
      <p:sp>
        <p:nvSpPr>
          <p:cNvPr id="393226" name="Text Box 10"/>
          <p:cNvSpPr txBox="1">
            <a:spLocks noChangeArrowheads="1"/>
          </p:cNvSpPr>
          <p:nvPr/>
        </p:nvSpPr>
        <p:spPr bwMode="auto">
          <a:xfrm>
            <a:off x="1219200" y="2987675"/>
            <a:ext cx="2921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latin typeface="Times New Roman" pitchFamily="18" charset="0"/>
              </a:rPr>
              <a:t>DV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4114800" y="5029200"/>
            <a:ext cx="1371600" cy="1371600"/>
            <a:chOff x="1488" y="1680"/>
            <a:chExt cx="864" cy="864"/>
          </a:xfrm>
        </p:grpSpPr>
        <p:sp>
          <p:nvSpPr>
            <p:cNvPr id="393228" name="Rectangle 12"/>
            <p:cNvSpPr>
              <a:spLocks noChangeArrowheads="1"/>
            </p:cNvSpPr>
            <p:nvPr/>
          </p:nvSpPr>
          <p:spPr bwMode="auto">
            <a:xfrm>
              <a:off x="1488" y="1680"/>
              <a:ext cx="864" cy="86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latin typeface="Times New Roman" pitchFamily="18" charset="0"/>
                </a:rPr>
                <a:t>RAM</a:t>
              </a:r>
            </a:p>
          </p:txBody>
        </p:sp>
        <p:sp>
          <p:nvSpPr>
            <p:cNvPr id="393229" name="Rectangle 13"/>
            <p:cNvSpPr>
              <a:spLocks noChangeArrowheads="1"/>
            </p:cNvSpPr>
            <p:nvPr/>
          </p:nvSpPr>
          <p:spPr bwMode="auto">
            <a:xfrm>
              <a:off x="2112" y="1776"/>
              <a:ext cx="240" cy="67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r"/>
              <a:r>
                <a:rPr lang="en-US" sz="1400">
                  <a:latin typeface="Times New Roman" pitchFamily="18" charset="0"/>
                </a:rPr>
                <a:t>Q</a:t>
              </a:r>
            </a:p>
          </p:txBody>
        </p:sp>
        <p:sp>
          <p:nvSpPr>
            <p:cNvPr id="393230" name="Rectangle 14"/>
            <p:cNvSpPr>
              <a:spLocks noChangeArrowheads="1"/>
            </p:cNvSpPr>
            <p:nvPr/>
          </p:nvSpPr>
          <p:spPr bwMode="auto">
            <a:xfrm>
              <a:off x="1488" y="1776"/>
              <a:ext cx="240" cy="672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r>
                <a:rPr lang="en-US" sz="1400">
                  <a:latin typeface="Times New Roman" pitchFamily="18" charset="0"/>
                </a:rPr>
                <a:t>D</a:t>
              </a:r>
            </a:p>
            <a:p>
              <a:r>
                <a:rPr lang="en-US" sz="1400">
                  <a:latin typeface="Times New Roman" pitchFamily="18" charset="0"/>
                </a:rPr>
                <a:t>WA</a:t>
              </a:r>
            </a:p>
            <a:p>
              <a:r>
                <a:rPr lang="en-US" sz="1400">
                  <a:latin typeface="Times New Roman" pitchFamily="18" charset="0"/>
                </a:rPr>
                <a:t>WE</a:t>
              </a:r>
            </a:p>
            <a:p>
              <a:r>
                <a:rPr lang="en-US" sz="1400">
                  <a:latin typeface="Times New Roman" pitchFamily="18" charset="0"/>
                </a:rPr>
                <a:t>RA</a:t>
              </a:r>
            </a:p>
          </p:txBody>
        </p:sp>
        <p:sp>
          <p:nvSpPr>
            <p:cNvPr id="393231" name="AutoShape 15"/>
            <p:cNvSpPr>
              <a:spLocks noChangeArrowheads="1"/>
            </p:cNvSpPr>
            <p:nvPr/>
          </p:nvSpPr>
          <p:spPr bwMode="auto">
            <a:xfrm rot="5400000">
              <a:off x="1464" y="2376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3232" name="AutoShape 16"/>
            <p:cNvSpPr>
              <a:spLocks noChangeArrowheads="1"/>
            </p:cNvSpPr>
            <p:nvPr/>
          </p:nvSpPr>
          <p:spPr bwMode="auto">
            <a:xfrm rot="5400000">
              <a:off x="2088" y="2376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5105400" y="2819400"/>
            <a:ext cx="381000" cy="685800"/>
            <a:chOff x="3216" y="768"/>
            <a:chExt cx="240" cy="432"/>
          </a:xfrm>
        </p:grpSpPr>
        <p:sp>
          <p:nvSpPr>
            <p:cNvPr id="393234" name="Rectangle 18"/>
            <p:cNvSpPr>
              <a:spLocks noChangeArrowheads="1"/>
            </p:cNvSpPr>
            <p:nvPr/>
          </p:nvSpPr>
          <p:spPr bwMode="auto">
            <a:xfrm>
              <a:off x="3216" y="768"/>
              <a:ext cx="240" cy="432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dist"/>
              <a:r>
                <a:rPr lang="en-US" sz="1400">
                  <a:latin typeface="Times New Roman" pitchFamily="18" charset="0"/>
                </a:rPr>
                <a:t>D  Q</a:t>
              </a:r>
            </a:p>
          </p:txBody>
        </p:sp>
        <p:sp>
          <p:nvSpPr>
            <p:cNvPr id="393235" name="AutoShape 19"/>
            <p:cNvSpPr>
              <a:spLocks noChangeArrowheads="1"/>
            </p:cNvSpPr>
            <p:nvPr/>
          </p:nvSpPr>
          <p:spPr bwMode="auto">
            <a:xfrm rot="5400000">
              <a:off x="3192" y="1080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endParaRPr lang="en-US"/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4114800" y="2819400"/>
            <a:ext cx="381000" cy="685800"/>
            <a:chOff x="3216" y="768"/>
            <a:chExt cx="240" cy="432"/>
          </a:xfrm>
        </p:grpSpPr>
        <p:sp>
          <p:nvSpPr>
            <p:cNvPr id="393237" name="Rectangle 21"/>
            <p:cNvSpPr>
              <a:spLocks noChangeArrowheads="1"/>
            </p:cNvSpPr>
            <p:nvPr/>
          </p:nvSpPr>
          <p:spPr bwMode="auto">
            <a:xfrm>
              <a:off x="3216" y="768"/>
              <a:ext cx="240" cy="432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dist"/>
              <a:r>
                <a:rPr lang="en-US" sz="1400">
                  <a:latin typeface="Times New Roman" pitchFamily="18" charset="0"/>
                </a:rPr>
                <a:t>D  Q</a:t>
              </a:r>
            </a:p>
          </p:txBody>
        </p:sp>
        <p:sp>
          <p:nvSpPr>
            <p:cNvPr id="393238" name="AutoShape 22"/>
            <p:cNvSpPr>
              <a:spLocks noChangeArrowheads="1"/>
            </p:cNvSpPr>
            <p:nvPr/>
          </p:nvSpPr>
          <p:spPr bwMode="auto">
            <a:xfrm rot="5400000">
              <a:off x="3192" y="1080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endParaRPr lang="en-US"/>
            </a:p>
          </p:txBody>
        </p:sp>
      </p:grpSp>
      <p:sp>
        <p:nvSpPr>
          <p:cNvPr id="393239" name="Line 23"/>
          <p:cNvSpPr>
            <a:spLocks noChangeShapeType="1"/>
          </p:cNvSpPr>
          <p:nvPr/>
        </p:nvSpPr>
        <p:spPr bwMode="auto">
          <a:xfrm>
            <a:off x="4495800" y="289560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40" name="Line 24"/>
          <p:cNvSpPr>
            <a:spLocks noChangeShapeType="1"/>
          </p:cNvSpPr>
          <p:nvPr/>
        </p:nvSpPr>
        <p:spPr bwMode="auto">
          <a:xfrm>
            <a:off x="2514600" y="5943600"/>
            <a:ext cx="1600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41" name="Line 25"/>
          <p:cNvSpPr>
            <a:spLocks noChangeShapeType="1"/>
          </p:cNvSpPr>
          <p:nvPr/>
        </p:nvSpPr>
        <p:spPr bwMode="auto">
          <a:xfrm>
            <a:off x="2209800" y="2895600"/>
            <a:ext cx="190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42" name="Line 26"/>
          <p:cNvSpPr>
            <a:spLocks noChangeShapeType="1"/>
          </p:cNvSpPr>
          <p:nvPr/>
        </p:nvSpPr>
        <p:spPr bwMode="auto">
          <a:xfrm>
            <a:off x="5486400" y="5334000"/>
            <a:ext cx="1600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43" name="Rectangle 27"/>
          <p:cNvSpPr>
            <a:spLocks noChangeArrowheads="1"/>
          </p:cNvSpPr>
          <p:nvPr/>
        </p:nvSpPr>
        <p:spPr bwMode="auto">
          <a:xfrm>
            <a:off x="7086600" y="5257800"/>
            <a:ext cx="304800" cy="3048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+1</a:t>
            </a:r>
          </a:p>
        </p:txBody>
      </p: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7848600" y="2819400"/>
            <a:ext cx="381000" cy="685800"/>
            <a:chOff x="3216" y="768"/>
            <a:chExt cx="240" cy="432"/>
          </a:xfrm>
        </p:grpSpPr>
        <p:sp>
          <p:nvSpPr>
            <p:cNvPr id="393245" name="Rectangle 29"/>
            <p:cNvSpPr>
              <a:spLocks noChangeArrowheads="1"/>
            </p:cNvSpPr>
            <p:nvPr/>
          </p:nvSpPr>
          <p:spPr bwMode="auto">
            <a:xfrm>
              <a:off x="3216" y="768"/>
              <a:ext cx="240" cy="432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dist"/>
              <a:r>
                <a:rPr lang="en-US" sz="1400">
                  <a:latin typeface="Times New Roman" pitchFamily="18" charset="0"/>
                </a:rPr>
                <a:t>D  Q</a:t>
              </a:r>
            </a:p>
          </p:txBody>
        </p:sp>
        <p:sp>
          <p:nvSpPr>
            <p:cNvPr id="393246" name="AutoShape 30"/>
            <p:cNvSpPr>
              <a:spLocks noChangeArrowheads="1"/>
            </p:cNvSpPr>
            <p:nvPr/>
          </p:nvSpPr>
          <p:spPr bwMode="auto">
            <a:xfrm rot="5400000">
              <a:off x="3192" y="1080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endParaRPr lang="en-US"/>
            </a:p>
          </p:txBody>
        </p:sp>
      </p:grpSp>
      <p:sp>
        <p:nvSpPr>
          <p:cNvPr id="393247" name="Line 31"/>
          <p:cNvSpPr>
            <a:spLocks noChangeShapeType="1"/>
          </p:cNvSpPr>
          <p:nvPr/>
        </p:nvSpPr>
        <p:spPr bwMode="auto">
          <a:xfrm>
            <a:off x="7391400" y="54102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7620000" y="5257800"/>
            <a:ext cx="381000" cy="685800"/>
            <a:chOff x="3216" y="768"/>
            <a:chExt cx="240" cy="432"/>
          </a:xfrm>
        </p:grpSpPr>
        <p:sp>
          <p:nvSpPr>
            <p:cNvPr id="393249" name="Rectangle 33"/>
            <p:cNvSpPr>
              <a:spLocks noChangeArrowheads="1"/>
            </p:cNvSpPr>
            <p:nvPr/>
          </p:nvSpPr>
          <p:spPr bwMode="auto">
            <a:xfrm>
              <a:off x="3216" y="768"/>
              <a:ext cx="240" cy="43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dist"/>
              <a:r>
                <a:rPr lang="en-US" sz="1400">
                  <a:latin typeface="Times New Roman" pitchFamily="18" charset="0"/>
                </a:rPr>
                <a:t>D  Q</a:t>
              </a:r>
            </a:p>
          </p:txBody>
        </p:sp>
        <p:sp>
          <p:nvSpPr>
            <p:cNvPr id="393250" name="AutoShape 34"/>
            <p:cNvSpPr>
              <a:spLocks noChangeArrowheads="1"/>
            </p:cNvSpPr>
            <p:nvPr/>
          </p:nvSpPr>
          <p:spPr bwMode="auto">
            <a:xfrm rot="5400000">
              <a:off x="3192" y="1080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endParaRPr lang="en-US"/>
            </a:p>
          </p:txBody>
        </p:sp>
      </p:grpSp>
      <p:sp>
        <p:nvSpPr>
          <p:cNvPr id="393251" name="Line 35"/>
          <p:cNvSpPr>
            <a:spLocks noChangeShapeType="1"/>
          </p:cNvSpPr>
          <p:nvPr/>
        </p:nvSpPr>
        <p:spPr bwMode="auto">
          <a:xfrm>
            <a:off x="5486400" y="2895600"/>
            <a:ext cx="2362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52" name="Line 36"/>
          <p:cNvSpPr>
            <a:spLocks noChangeShapeType="1"/>
          </p:cNvSpPr>
          <p:nvPr/>
        </p:nvSpPr>
        <p:spPr bwMode="auto">
          <a:xfrm>
            <a:off x="8001000" y="53340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53" name="Line 37"/>
          <p:cNvSpPr>
            <a:spLocks noChangeShapeType="1"/>
          </p:cNvSpPr>
          <p:nvPr/>
        </p:nvSpPr>
        <p:spPr bwMode="auto">
          <a:xfrm>
            <a:off x="8229600" y="28956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54" name="Line 38"/>
          <p:cNvSpPr>
            <a:spLocks noChangeShapeType="1"/>
          </p:cNvSpPr>
          <p:nvPr/>
        </p:nvSpPr>
        <p:spPr bwMode="auto">
          <a:xfrm flipV="1">
            <a:off x="8382000" y="49530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55" name="Line 39"/>
          <p:cNvSpPr>
            <a:spLocks noChangeShapeType="1"/>
          </p:cNvSpPr>
          <p:nvPr/>
        </p:nvSpPr>
        <p:spPr bwMode="auto">
          <a:xfrm>
            <a:off x="3429000" y="53340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56" name="Line 40"/>
          <p:cNvSpPr>
            <a:spLocks noChangeShapeType="1"/>
          </p:cNvSpPr>
          <p:nvPr/>
        </p:nvSpPr>
        <p:spPr bwMode="auto">
          <a:xfrm>
            <a:off x="2743200" y="5562600"/>
            <a:ext cx="137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57" name="Line 41"/>
          <p:cNvSpPr>
            <a:spLocks noChangeShapeType="1"/>
          </p:cNvSpPr>
          <p:nvPr/>
        </p:nvSpPr>
        <p:spPr bwMode="auto">
          <a:xfrm flipH="1">
            <a:off x="2667000" y="57150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58" name="Line 42"/>
          <p:cNvSpPr>
            <a:spLocks noChangeShapeType="1"/>
          </p:cNvSpPr>
          <p:nvPr/>
        </p:nvSpPr>
        <p:spPr bwMode="auto">
          <a:xfrm flipH="1">
            <a:off x="2209800" y="29718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59" name="Line 43"/>
          <p:cNvSpPr>
            <a:spLocks noChangeShapeType="1"/>
          </p:cNvSpPr>
          <p:nvPr/>
        </p:nvSpPr>
        <p:spPr bwMode="auto">
          <a:xfrm>
            <a:off x="4495800" y="2971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60" name="Line 44"/>
          <p:cNvSpPr>
            <a:spLocks noChangeShapeType="1"/>
          </p:cNvSpPr>
          <p:nvPr/>
        </p:nvSpPr>
        <p:spPr bwMode="auto">
          <a:xfrm>
            <a:off x="3429000" y="4953000"/>
            <a:ext cx="495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61" name="Line 45"/>
          <p:cNvSpPr>
            <a:spLocks noChangeShapeType="1"/>
          </p:cNvSpPr>
          <p:nvPr/>
        </p:nvSpPr>
        <p:spPr bwMode="auto">
          <a:xfrm>
            <a:off x="2743200" y="4800600"/>
            <a:ext cx="5791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62" name="Line 46"/>
          <p:cNvSpPr>
            <a:spLocks noChangeShapeType="1"/>
          </p:cNvSpPr>
          <p:nvPr/>
        </p:nvSpPr>
        <p:spPr bwMode="auto">
          <a:xfrm flipV="1">
            <a:off x="8534400" y="2895600"/>
            <a:ext cx="0" cy="1905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63" name="Line 47"/>
          <p:cNvSpPr>
            <a:spLocks noChangeShapeType="1"/>
          </p:cNvSpPr>
          <p:nvPr/>
        </p:nvSpPr>
        <p:spPr bwMode="auto">
          <a:xfrm flipV="1">
            <a:off x="3429000" y="49530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64" name="Line 48"/>
          <p:cNvSpPr>
            <a:spLocks noChangeShapeType="1"/>
          </p:cNvSpPr>
          <p:nvPr/>
        </p:nvSpPr>
        <p:spPr bwMode="auto">
          <a:xfrm>
            <a:off x="5486400" y="29718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65" name="Line 49"/>
          <p:cNvSpPr>
            <a:spLocks noChangeShapeType="1"/>
          </p:cNvSpPr>
          <p:nvPr/>
        </p:nvSpPr>
        <p:spPr bwMode="auto">
          <a:xfrm>
            <a:off x="8229600" y="2971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66" name="Line 50"/>
          <p:cNvSpPr>
            <a:spLocks noChangeShapeType="1"/>
          </p:cNvSpPr>
          <p:nvPr/>
        </p:nvSpPr>
        <p:spPr bwMode="auto">
          <a:xfrm>
            <a:off x="8458200" y="29718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67" name="Line 51"/>
          <p:cNvSpPr>
            <a:spLocks noChangeShapeType="1"/>
          </p:cNvSpPr>
          <p:nvPr/>
        </p:nvSpPr>
        <p:spPr bwMode="auto">
          <a:xfrm flipH="1">
            <a:off x="2667000" y="4724400"/>
            <a:ext cx="579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68" name="Line 52"/>
          <p:cNvSpPr>
            <a:spLocks noChangeShapeType="1"/>
          </p:cNvSpPr>
          <p:nvPr/>
        </p:nvSpPr>
        <p:spPr bwMode="auto">
          <a:xfrm>
            <a:off x="2743200" y="4800600"/>
            <a:ext cx="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69" name="Line 53"/>
          <p:cNvSpPr>
            <a:spLocks noChangeShapeType="1"/>
          </p:cNvSpPr>
          <p:nvPr/>
        </p:nvSpPr>
        <p:spPr bwMode="auto">
          <a:xfrm>
            <a:off x="2667000" y="47244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3270" name="Text Box 54"/>
          <p:cNvSpPr txBox="1">
            <a:spLocks noChangeArrowheads="1"/>
          </p:cNvSpPr>
          <p:nvPr/>
        </p:nvSpPr>
        <p:spPr bwMode="auto">
          <a:xfrm>
            <a:off x="2743200" y="2590800"/>
            <a:ext cx="269875" cy="2540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latin typeface="Times New Roman" pitchFamily="18" charset="0"/>
              </a:rPr>
              <a:t>K1</a:t>
            </a:r>
          </a:p>
        </p:txBody>
      </p:sp>
      <p:sp>
        <p:nvSpPr>
          <p:cNvPr id="393271" name="Text Box 55"/>
          <p:cNvSpPr txBox="1">
            <a:spLocks noChangeArrowheads="1"/>
          </p:cNvSpPr>
          <p:nvPr/>
        </p:nvSpPr>
        <p:spPr bwMode="auto">
          <a:xfrm>
            <a:off x="5791200" y="2590800"/>
            <a:ext cx="269875" cy="2540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latin typeface="Times New Roman" pitchFamily="18" charset="0"/>
              </a:rPr>
              <a:t>K1</a:t>
            </a:r>
          </a:p>
        </p:txBody>
      </p:sp>
      <p:sp>
        <p:nvSpPr>
          <p:cNvPr id="393272" name="Text Box 56"/>
          <p:cNvSpPr txBox="1">
            <a:spLocks noChangeArrowheads="1"/>
          </p:cNvSpPr>
          <p:nvPr/>
        </p:nvSpPr>
        <p:spPr bwMode="auto">
          <a:xfrm>
            <a:off x="8305800" y="2590800"/>
            <a:ext cx="260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latin typeface="Times New Roman" pitchFamily="18" charset="0"/>
              </a:rPr>
              <a:t>K0</a:t>
            </a:r>
          </a:p>
        </p:txBody>
      </p:sp>
      <p:sp>
        <p:nvSpPr>
          <p:cNvPr id="393273" name="Text Box 57"/>
          <p:cNvSpPr txBox="1">
            <a:spLocks noChangeArrowheads="1"/>
          </p:cNvSpPr>
          <p:nvPr/>
        </p:nvSpPr>
        <p:spPr bwMode="auto">
          <a:xfrm>
            <a:off x="4648200" y="2590800"/>
            <a:ext cx="260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latin typeface="Times New Roman" pitchFamily="18" charset="0"/>
              </a:rPr>
              <a:t>K2</a:t>
            </a:r>
          </a:p>
        </p:txBody>
      </p:sp>
      <p:sp>
        <p:nvSpPr>
          <p:cNvPr id="393274" name="Text Box 58"/>
          <p:cNvSpPr txBox="1">
            <a:spLocks noChangeArrowheads="1"/>
          </p:cNvSpPr>
          <p:nvPr/>
        </p:nvSpPr>
        <p:spPr bwMode="auto">
          <a:xfrm>
            <a:off x="5715000" y="5410200"/>
            <a:ext cx="257175" cy="2540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latin typeface="Times New Roman" pitchFamily="18" charset="0"/>
              </a:rPr>
              <a:t>N1</a:t>
            </a:r>
          </a:p>
        </p:txBody>
      </p:sp>
      <p:sp>
        <p:nvSpPr>
          <p:cNvPr id="393275" name="Text Box 59"/>
          <p:cNvSpPr txBox="1">
            <a:spLocks noChangeArrowheads="1"/>
          </p:cNvSpPr>
          <p:nvPr/>
        </p:nvSpPr>
        <p:spPr bwMode="auto">
          <a:xfrm>
            <a:off x="5867400" y="3733800"/>
            <a:ext cx="1611313" cy="4984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3366FF"/>
                </a:solidFill>
                <a:latin typeface="Times New Roman" pitchFamily="18" charset="0"/>
              </a:rPr>
              <a:t>Wrong!</a:t>
            </a:r>
          </a:p>
          <a:p>
            <a:r>
              <a:rPr lang="en-US" sz="1600">
                <a:solidFill>
                  <a:srgbClr val="3366FF"/>
                </a:solidFill>
                <a:latin typeface="Times New Roman" pitchFamily="18" charset="0"/>
              </a:rPr>
              <a:t>Wanted to be </a:t>
            </a:r>
            <a:r>
              <a:rPr lang="en-US" sz="1600" b="1">
                <a:solidFill>
                  <a:srgbClr val="3366FF"/>
                </a:solidFill>
                <a:latin typeface="Times New Roman" pitchFamily="18" charset="0"/>
              </a:rPr>
              <a:t>N1+1</a:t>
            </a:r>
          </a:p>
        </p:txBody>
      </p:sp>
      <p:graphicFrame>
        <p:nvGraphicFramePr>
          <p:cNvPr id="393276" name="Group 60"/>
          <p:cNvGraphicFramePr>
            <a:graphicFrameLocks noGrp="1"/>
          </p:cNvGraphicFramePr>
          <p:nvPr/>
        </p:nvGraphicFramePr>
        <p:xfrm>
          <a:off x="2971800" y="838200"/>
          <a:ext cx="5486400" cy="170688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196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K0</a:t>
                      </a:r>
                    </a:p>
                  </a:txBody>
                  <a:tcPr marL="45720" marR="4572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K1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K2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K1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K4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K0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K1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K2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K1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K4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K0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K1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K2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K1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K4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K0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K1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K2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K1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K4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N0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N1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N2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N1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N4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K0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K1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K2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K1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K4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N0+1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N1+1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N2+1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N1+1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N4+1</a:t>
                      </a:r>
                    </a:p>
                  </a:txBody>
                  <a:tcPr marL="45720" marR="457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3358" name="Arc 142"/>
          <p:cNvSpPr>
            <a:spLocks/>
          </p:cNvSpPr>
          <p:nvPr/>
        </p:nvSpPr>
        <p:spPr bwMode="auto">
          <a:xfrm rot="-5400000">
            <a:off x="2057400" y="1524000"/>
            <a:ext cx="1600200" cy="990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3359" name="Line 143"/>
          <p:cNvSpPr>
            <a:spLocks noChangeShapeType="1"/>
          </p:cNvSpPr>
          <p:nvPr/>
        </p:nvSpPr>
        <p:spPr bwMode="auto">
          <a:xfrm flipV="1">
            <a:off x="6934200" y="2057400"/>
            <a:ext cx="76200" cy="1676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93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93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93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93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275" grpId="0" animBg="1"/>
      <p:bldP spid="393358" grpId="0" animBg="1"/>
      <p:bldP spid="39335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13</a:t>
            </a:fld>
            <a:endParaRPr lang="en-US" smtClean="0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68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28" charset="-128"/>
              </a:rPr>
              <a:t>Data Forwarding Scheme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304800" y="5257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 data forwarding unit is used to eliminate the RAW hazard.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data forwarding is a scheme transplanted from micro-processor design method.</a:t>
            </a:r>
          </a:p>
        </p:txBody>
      </p:sp>
      <p:sp>
        <p:nvSpPr>
          <p:cNvPr id="11" name="Line 98"/>
          <p:cNvSpPr>
            <a:spLocks noChangeShapeType="1"/>
          </p:cNvSpPr>
          <p:nvPr/>
        </p:nvSpPr>
        <p:spPr bwMode="auto">
          <a:xfrm flipH="1" flipV="1">
            <a:off x="3428998" y="1752598"/>
            <a:ext cx="4766" cy="182880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98"/>
          <p:cNvSpPr>
            <a:spLocks noChangeShapeType="1"/>
          </p:cNvSpPr>
          <p:nvPr/>
        </p:nvSpPr>
        <p:spPr bwMode="auto">
          <a:xfrm flipV="1">
            <a:off x="3276600" y="1752600"/>
            <a:ext cx="0" cy="1219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828800" y="2971800"/>
            <a:ext cx="1371600" cy="1371600"/>
            <a:chOff x="8382000" y="3429000"/>
            <a:chExt cx="1371600" cy="1371600"/>
          </a:xfrm>
        </p:grpSpPr>
        <p:sp>
          <p:nvSpPr>
            <p:cNvPr id="14" name="Rectangle 24"/>
            <p:cNvSpPr>
              <a:spLocks noChangeArrowheads="1"/>
            </p:cNvSpPr>
            <p:nvPr/>
          </p:nvSpPr>
          <p:spPr bwMode="auto">
            <a:xfrm>
              <a:off x="8382000" y="3429000"/>
              <a:ext cx="1371600" cy="13716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 sz="1400" dirty="0">
                  <a:latin typeface="Times New Roman" panose="02020603050405020304" pitchFamily="18" charset="0"/>
                </a:rPr>
                <a:t>RAM</a:t>
              </a:r>
            </a:p>
          </p:txBody>
        </p:sp>
        <p:sp>
          <p:nvSpPr>
            <p:cNvPr id="15" name="Rectangle 25"/>
            <p:cNvSpPr>
              <a:spLocks noChangeArrowheads="1"/>
            </p:cNvSpPr>
            <p:nvPr/>
          </p:nvSpPr>
          <p:spPr bwMode="auto">
            <a:xfrm>
              <a:off x="9296400" y="3505200"/>
              <a:ext cx="457200" cy="1219200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/>
            <a:lstStyle/>
            <a:p>
              <a:pPr algn="r"/>
              <a:r>
                <a:rPr lang="en-US" altLang="en-US" sz="1000" dirty="0" smtClean="0">
                  <a:latin typeface="Times New Roman" panose="02020603050405020304" pitchFamily="18" charset="0"/>
                </a:rPr>
                <a:t>QA</a:t>
              </a:r>
            </a:p>
            <a:p>
              <a:pPr algn="r"/>
              <a:endParaRPr lang="en-US" altLang="en-US" sz="1000" dirty="0">
                <a:latin typeface="Times New Roman" panose="02020603050405020304" pitchFamily="18" charset="0"/>
              </a:endParaRPr>
            </a:p>
            <a:p>
              <a:pPr algn="r"/>
              <a:endParaRPr lang="en-US" altLang="en-US" sz="1000" dirty="0" smtClean="0">
                <a:latin typeface="Times New Roman" panose="02020603050405020304" pitchFamily="18" charset="0"/>
              </a:endParaRPr>
            </a:p>
            <a:p>
              <a:pPr algn="r"/>
              <a:endParaRPr lang="en-US" altLang="en-US" sz="1000" dirty="0">
                <a:latin typeface="Times New Roman" panose="02020603050405020304" pitchFamily="18" charset="0"/>
              </a:endParaRPr>
            </a:p>
            <a:p>
              <a:pPr algn="r"/>
              <a:r>
                <a:rPr lang="en-US" altLang="en-US" sz="1000" dirty="0" smtClean="0">
                  <a:latin typeface="Times New Roman" panose="02020603050405020304" pitchFamily="18" charset="0"/>
                </a:rPr>
                <a:t>QB</a:t>
              </a:r>
              <a:endParaRPr lang="en-US" altLang="en-US" sz="1000" dirty="0">
                <a:latin typeface="Times New Roman" panose="02020603050405020304" pitchFamily="18" charset="0"/>
              </a:endParaRPr>
            </a:p>
          </p:txBody>
        </p:sp>
        <p:sp>
          <p:nvSpPr>
            <p:cNvPr id="16" name="Rectangle 26"/>
            <p:cNvSpPr>
              <a:spLocks noChangeArrowheads="1"/>
            </p:cNvSpPr>
            <p:nvPr/>
          </p:nvSpPr>
          <p:spPr bwMode="auto">
            <a:xfrm>
              <a:off x="8382000" y="3505202"/>
              <a:ext cx="457200" cy="121920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/>
            <a:lstStyle/>
            <a:p>
              <a:r>
                <a:rPr lang="en-US" altLang="en-US" sz="900" dirty="0" smtClean="0">
                  <a:latin typeface="Times New Roman" panose="02020603050405020304" pitchFamily="18" charset="0"/>
                </a:rPr>
                <a:t>DA</a:t>
              </a:r>
              <a:endParaRPr lang="en-US" altLang="en-US" sz="900" dirty="0">
                <a:latin typeface="Times New Roman" panose="02020603050405020304" pitchFamily="18" charset="0"/>
              </a:endParaRPr>
            </a:p>
            <a:p>
              <a:r>
                <a:rPr lang="en-US" altLang="en-US" sz="900" dirty="0">
                  <a:latin typeface="Times New Roman" panose="02020603050405020304" pitchFamily="18" charset="0"/>
                </a:rPr>
                <a:t>A</a:t>
              </a:r>
              <a:r>
                <a:rPr lang="en-US" altLang="en-US" sz="900" dirty="0" smtClean="0">
                  <a:latin typeface="Times New Roman" panose="02020603050405020304" pitchFamily="18" charset="0"/>
                </a:rPr>
                <a:t>A</a:t>
              </a:r>
              <a:endParaRPr lang="en-US" altLang="en-US" sz="900" dirty="0">
                <a:latin typeface="Times New Roman" panose="02020603050405020304" pitchFamily="18" charset="0"/>
              </a:endParaRPr>
            </a:p>
            <a:p>
              <a:r>
                <a:rPr lang="en-US" altLang="en-US" sz="900" dirty="0" smtClean="0">
                  <a:latin typeface="Times New Roman" panose="02020603050405020304" pitchFamily="18" charset="0"/>
                </a:rPr>
                <a:t>WEA</a:t>
              </a:r>
              <a:endParaRPr lang="en-US" altLang="en-US" sz="900" dirty="0">
                <a:latin typeface="Times New Roman" panose="02020603050405020304" pitchFamily="18" charset="0"/>
              </a:endParaRPr>
            </a:p>
            <a:p>
              <a:endParaRPr lang="en-US" altLang="en-US" sz="900" dirty="0">
                <a:latin typeface="Times New Roman" panose="02020603050405020304" pitchFamily="18" charset="0"/>
              </a:endParaRPr>
            </a:p>
            <a:p>
              <a:r>
                <a:rPr lang="en-US" altLang="en-US" sz="900" dirty="0" smtClean="0">
                  <a:latin typeface="Times New Roman" panose="02020603050405020304" pitchFamily="18" charset="0"/>
                </a:rPr>
                <a:t>DB</a:t>
              </a:r>
            </a:p>
            <a:p>
              <a:r>
                <a:rPr lang="en-US" altLang="en-US" sz="900" dirty="0" smtClean="0">
                  <a:latin typeface="Times New Roman" panose="02020603050405020304" pitchFamily="18" charset="0"/>
                </a:rPr>
                <a:t>AB</a:t>
              </a:r>
            </a:p>
            <a:p>
              <a:r>
                <a:rPr lang="en-US" altLang="en-US" sz="900" dirty="0" smtClean="0">
                  <a:latin typeface="Times New Roman" panose="02020603050405020304" pitchFamily="18" charset="0"/>
                </a:rPr>
                <a:t>WEB</a:t>
              </a:r>
              <a:endParaRPr lang="en-US" altLang="en-US" sz="900" dirty="0">
                <a:latin typeface="Times New Roman" panose="02020603050405020304" pitchFamily="18" charset="0"/>
              </a:endParaRPr>
            </a:p>
          </p:txBody>
        </p:sp>
        <p:sp>
          <p:nvSpPr>
            <p:cNvPr id="17" name="AutoShape 27"/>
            <p:cNvSpPr>
              <a:spLocks noChangeArrowheads="1"/>
            </p:cNvSpPr>
            <p:nvPr/>
          </p:nvSpPr>
          <p:spPr bwMode="auto">
            <a:xfrm rot="5400000">
              <a:off x="8343900" y="4610102"/>
              <a:ext cx="152400" cy="76200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AutoShape 28"/>
            <p:cNvSpPr>
              <a:spLocks noChangeArrowheads="1"/>
            </p:cNvSpPr>
            <p:nvPr/>
          </p:nvSpPr>
          <p:spPr bwMode="auto">
            <a:xfrm rot="5400000">
              <a:off x="9258300" y="4610100"/>
              <a:ext cx="152400" cy="76200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" name="Rectangle 80"/>
          <p:cNvSpPr>
            <a:spLocks noChangeArrowheads="1"/>
          </p:cNvSpPr>
          <p:nvPr/>
        </p:nvSpPr>
        <p:spPr bwMode="auto">
          <a:xfrm>
            <a:off x="3657600" y="2819400"/>
            <a:ext cx="457200" cy="4572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Refresh</a:t>
            </a:r>
          </a:p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Logic</a:t>
            </a:r>
          </a:p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Unit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0" name="Rectangle 80"/>
          <p:cNvSpPr>
            <a:spLocks noChangeArrowheads="1"/>
          </p:cNvSpPr>
          <p:nvPr/>
        </p:nvSpPr>
        <p:spPr bwMode="auto">
          <a:xfrm>
            <a:off x="4572000" y="2209800"/>
            <a:ext cx="457200" cy="1143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Data</a:t>
            </a:r>
          </a:p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Update</a:t>
            </a:r>
          </a:p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Unit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1" name="Rectangle 80"/>
          <p:cNvSpPr>
            <a:spLocks noChangeArrowheads="1"/>
          </p:cNvSpPr>
          <p:nvPr/>
        </p:nvSpPr>
        <p:spPr bwMode="auto">
          <a:xfrm>
            <a:off x="1828800" y="2463804"/>
            <a:ext cx="2286000" cy="203196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Input Data Pipeline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2" name="Rectangle 80"/>
          <p:cNvSpPr>
            <a:spLocks noChangeArrowheads="1"/>
          </p:cNvSpPr>
          <p:nvPr/>
        </p:nvSpPr>
        <p:spPr bwMode="auto">
          <a:xfrm>
            <a:off x="1828800" y="1905001"/>
            <a:ext cx="2286000" cy="4572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Data Forwarding Unit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3" name="Rectangle 80"/>
          <p:cNvSpPr>
            <a:spLocks noChangeArrowheads="1"/>
          </p:cNvSpPr>
          <p:nvPr/>
        </p:nvSpPr>
        <p:spPr bwMode="auto">
          <a:xfrm>
            <a:off x="1828800" y="1524000"/>
            <a:ext cx="3200400" cy="2286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Forwarding Control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4" name="Rectangle 80"/>
          <p:cNvSpPr>
            <a:spLocks noChangeArrowheads="1"/>
          </p:cNvSpPr>
          <p:nvPr/>
        </p:nvSpPr>
        <p:spPr bwMode="auto">
          <a:xfrm>
            <a:off x="1828800" y="1295400"/>
            <a:ext cx="3200400" cy="2286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Refresh Counter Control &amp; Pipeline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5" name="Line 113"/>
          <p:cNvSpPr>
            <a:spLocks noChangeShapeType="1"/>
          </p:cNvSpPr>
          <p:nvPr/>
        </p:nvSpPr>
        <p:spPr bwMode="auto">
          <a:xfrm>
            <a:off x="914400" y="16764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112"/>
          <p:cNvSpPr>
            <a:spLocks noChangeShapeType="1"/>
          </p:cNvSpPr>
          <p:nvPr/>
        </p:nvSpPr>
        <p:spPr bwMode="auto">
          <a:xfrm>
            <a:off x="914400" y="1600198"/>
            <a:ext cx="914400" cy="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112"/>
          <p:cNvSpPr>
            <a:spLocks noChangeShapeType="1"/>
          </p:cNvSpPr>
          <p:nvPr/>
        </p:nvSpPr>
        <p:spPr bwMode="auto">
          <a:xfrm>
            <a:off x="2057400" y="1752598"/>
            <a:ext cx="0" cy="1365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Rectangle 80"/>
          <p:cNvSpPr>
            <a:spLocks noChangeArrowheads="1"/>
          </p:cNvSpPr>
          <p:nvPr/>
        </p:nvSpPr>
        <p:spPr bwMode="auto">
          <a:xfrm>
            <a:off x="3657600" y="3429000"/>
            <a:ext cx="457200" cy="4572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Refresh</a:t>
            </a:r>
          </a:p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Logic</a:t>
            </a:r>
          </a:p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Unit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9" name="Line 112"/>
          <p:cNvSpPr>
            <a:spLocks noChangeShapeType="1"/>
          </p:cNvSpPr>
          <p:nvPr/>
        </p:nvSpPr>
        <p:spPr bwMode="auto">
          <a:xfrm>
            <a:off x="2895600" y="1752600"/>
            <a:ext cx="0" cy="1365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Line 112"/>
          <p:cNvSpPr>
            <a:spLocks noChangeShapeType="1"/>
          </p:cNvSpPr>
          <p:nvPr/>
        </p:nvSpPr>
        <p:spPr bwMode="auto">
          <a:xfrm>
            <a:off x="3733800" y="1752600"/>
            <a:ext cx="0" cy="1365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Line 112"/>
          <p:cNvSpPr>
            <a:spLocks noChangeShapeType="1"/>
          </p:cNvSpPr>
          <p:nvPr/>
        </p:nvSpPr>
        <p:spPr bwMode="auto">
          <a:xfrm flipH="1">
            <a:off x="4724400" y="1752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113"/>
          <p:cNvSpPr>
            <a:spLocks noChangeShapeType="1"/>
          </p:cNvSpPr>
          <p:nvPr/>
        </p:nvSpPr>
        <p:spPr bwMode="auto">
          <a:xfrm flipH="1" flipV="1">
            <a:off x="4114800" y="19812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113"/>
          <p:cNvSpPr>
            <a:spLocks noChangeShapeType="1"/>
          </p:cNvSpPr>
          <p:nvPr/>
        </p:nvSpPr>
        <p:spPr bwMode="auto">
          <a:xfrm>
            <a:off x="4114800" y="22860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13"/>
          <p:cNvSpPr>
            <a:spLocks noChangeShapeType="1"/>
          </p:cNvSpPr>
          <p:nvPr/>
        </p:nvSpPr>
        <p:spPr bwMode="auto">
          <a:xfrm>
            <a:off x="4114800" y="25908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13"/>
          <p:cNvSpPr>
            <a:spLocks noChangeShapeType="1"/>
          </p:cNvSpPr>
          <p:nvPr/>
        </p:nvSpPr>
        <p:spPr bwMode="auto">
          <a:xfrm>
            <a:off x="4114800" y="31242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113"/>
          <p:cNvSpPr>
            <a:spLocks noChangeShapeType="1"/>
          </p:cNvSpPr>
          <p:nvPr/>
        </p:nvSpPr>
        <p:spPr bwMode="auto">
          <a:xfrm>
            <a:off x="3200400" y="31242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113"/>
          <p:cNvSpPr>
            <a:spLocks noChangeShapeType="1"/>
          </p:cNvSpPr>
          <p:nvPr/>
        </p:nvSpPr>
        <p:spPr bwMode="auto">
          <a:xfrm>
            <a:off x="3200400" y="37338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Line 113"/>
          <p:cNvSpPr>
            <a:spLocks noChangeShapeType="1"/>
          </p:cNvSpPr>
          <p:nvPr/>
        </p:nvSpPr>
        <p:spPr bwMode="auto">
          <a:xfrm>
            <a:off x="3276600" y="29718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113"/>
          <p:cNvSpPr>
            <a:spLocks noChangeShapeType="1"/>
          </p:cNvSpPr>
          <p:nvPr/>
        </p:nvSpPr>
        <p:spPr bwMode="auto">
          <a:xfrm>
            <a:off x="3429000" y="35814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Line 113"/>
          <p:cNvSpPr>
            <a:spLocks noChangeShapeType="1"/>
          </p:cNvSpPr>
          <p:nvPr/>
        </p:nvSpPr>
        <p:spPr bwMode="auto">
          <a:xfrm>
            <a:off x="1600200" y="32766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Line 98"/>
          <p:cNvSpPr>
            <a:spLocks noChangeShapeType="1"/>
          </p:cNvSpPr>
          <p:nvPr/>
        </p:nvSpPr>
        <p:spPr bwMode="auto">
          <a:xfrm flipV="1">
            <a:off x="1600200" y="1676400"/>
            <a:ext cx="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98"/>
          <p:cNvSpPr>
            <a:spLocks noChangeShapeType="1"/>
          </p:cNvSpPr>
          <p:nvPr/>
        </p:nvSpPr>
        <p:spPr bwMode="auto">
          <a:xfrm flipV="1">
            <a:off x="5253035" y="1981200"/>
            <a:ext cx="4765" cy="2438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Line 113"/>
          <p:cNvSpPr>
            <a:spLocks noChangeShapeType="1"/>
          </p:cNvSpPr>
          <p:nvPr/>
        </p:nvSpPr>
        <p:spPr bwMode="auto">
          <a:xfrm>
            <a:off x="5029200" y="26670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13"/>
          <p:cNvSpPr>
            <a:spLocks noChangeShapeType="1"/>
          </p:cNvSpPr>
          <p:nvPr/>
        </p:nvSpPr>
        <p:spPr bwMode="auto">
          <a:xfrm flipV="1">
            <a:off x="4114800" y="3657600"/>
            <a:ext cx="1828800" cy="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13"/>
          <p:cNvSpPr>
            <a:spLocks noChangeShapeType="1"/>
          </p:cNvSpPr>
          <p:nvPr/>
        </p:nvSpPr>
        <p:spPr bwMode="auto">
          <a:xfrm>
            <a:off x="4840514" y="1752599"/>
            <a:ext cx="0" cy="45720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Line 113"/>
          <p:cNvSpPr>
            <a:spLocks noChangeShapeType="1"/>
          </p:cNvSpPr>
          <p:nvPr/>
        </p:nvSpPr>
        <p:spPr bwMode="auto">
          <a:xfrm>
            <a:off x="5024436" y="1676400"/>
            <a:ext cx="38576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12"/>
          <p:cNvSpPr>
            <a:spLocks noChangeShapeType="1"/>
          </p:cNvSpPr>
          <p:nvPr/>
        </p:nvSpPr>
        <p:spPr bwMode="auto">
          <a:xfrm>
            <a:off x="5024436" y="1600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Line 98"/>
          <p:cNvSpPr>
            <a:spLocks noChangeShapeType="1"/>
          </p:cNvSpPr>
          <p:nvPr/>
        </p:nvSpPr>
        <p:spPr bwMode="auto">
          <a:xfrm flipV="1">
            <a:off x="5410199" y="1676398"/>
            <a:ext cx="1" cy="281940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14"/>
          <p:cNvSpPr>
            <a:spLocks noChangeShapeType="1"/>
          </p:cNvSpPr>
          <p:nvPr/>
        </p:nvSpPr>
        <p:spPr bwMode="auto">
          <a:xfrm>
            <a:off x="5481636" y="1600200"/>
            <a:ext cx="0" cy="297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Line 47"/>
          <p:cNvSpPr>
            <a:spLocks noChangeShapeType="1"/>
          </p:cNvSpPr>
          <p:nvPr/>
        </p:nvSpPr>
        <p:spPr bwMode="auto">
          <a:xfrm>
            <a:off x="1600200" y="4419600"/>
            <a:ext cx="3657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Line 47"/>
          <p:cNvSpPr>
            <a:spLocks noChangeShapeType="1"/>
          </p:cNvSpPr>
          <p:nvPr/>
        </p:nvSpPr>
        <p:spPr bwMode="auto">
          <a:xfrm>
            <a:off x="1524000" y="4476742"/>
            <a:ext cx="388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Line 61"/>
          <p:cNvSpPr>
            <a:spLocks noChangeShapeType="1"/>
          </p:cNvSpPr>
          <p:nvPr/>
        </p:nvSpPr>
        <p:spPr bwMode="auto">
          <a:xfrm flipV="1">
            <a:off x="1447800" y="4571998"/>
            <a:ext cx="4038600" cy="31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Line 113"/>
          <p:cNvSpPr>
            <a:spLocks noChangeShapeType="1"/>
          </p:cNvSpPr>
          <p:nvPr/>
        </p:nvSpPr>
        <p:spPr bwMode="auto">
          <a:xfrm>
            <a:off x="1600200" y="3662362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Line 113"/>
          <p:cNvSpPr>
            <a:spLocks noChangeShapeType="1"/>
          </p:cNvSpPr>
          <p:nvPr/>
        </p:nvSpPr>
        <p:spPr bwMode="auto">
          <a:xfrm>
            <a:off x="1524000" y="3809999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Line 112"/>
          <p:cNvSpPr>
            <a:spLocks noChangeShapeType="1"/>
          </p:cNvSpPr>
          <p:nvPr/>
        </p:nvSpPr>
        <p:spPr bwMode="auto">
          <a:xfrm>
            <a:off x="1447800" y="3962398"/>
            <a:ext cx="381000" cy="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Line 98"/>
          <p:cNvSpPr>
            <a:spLocks noChangeShapeType="1"/>
          </p:cNvSpPr>
          <p:nvPr/>
        </p:nvSpPr>
        <p:spPr bwMode="auto">
          <a:xfrm flipV="1">
            <a:off x="1600200" y="3657600"/>
            <a:ext cx="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Line 98"/>
          <p:cNvSpPr>
            <a:spLocks noChangeShapeType="1"/>
          </p:cNvSpPr>
          <p:nvPr/>
        </p:nvSpPr>
        <p:spPr bwMode="auto">
          <a:xfrm flipV="1">
            <a:off x="1524000" y="3809999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Line 114"/>
          <p:cNvSpPr>
            <a:spLocks noChangeShapeType="1"/>
          </p:cNvSpPr>
          <p:nvPr/>
        </p:nvSpPr>
        <p:spPr bwMode="auto">
          <a:xfrm>
            <a:off x="1447800" y="3962399"/>
            <a:ext cx="0" cy="60959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" name="Line 112"/>
          <p:cNvSpPr>
            <a:spLocks noChangeShapeType="1"/>
          </p:cNvSpPr>
          <p:nvPr/>
        </p:nvSpPr>
        <p:spPr bwMode="auto">
          <a:xfrm>
            <a:off x="914400" y="1371598"/>
            <a:ext cx="914400" cy="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" name="Line 113"/>
          <p:cNvSpPr>
            <a:spLocks noChangeShapeType="1"/>
          </p:cNvSpPr>
          <p:nvPr/>
        </p:nvSpPr>
        <p:spPr bwMode="auto">
          <a:xfrm>
            <a:off x="914400" y="25908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" name="Text Box 171"/>
          <p:cNvSpPr txBox="1">
            <a:spLocks noChangeArrowheads="1"/>
          </p:cNvSpPr>
          <p:nvPr/>
        </p:nvSpPr>
        <p:spPr bwMode="auto">
          <a:xfrm>
            <a:off x="990600" y="1143000"/>
            <a:ext cx="520976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RFRSH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64" name="Text Box 171"/>
          <p:cNvSpPr txBox="1">
            <a:spLocks noChangeArrowheads="1"/>
          </p:cNvSpPr>
          <p:nvPr/>
        </p:nvSpPr>
        <p:spPr bwMode="auto">
          <a:xfrm>
            <a:off x="990600" y="1415534"/>
            <a:ext cx="264496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WR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65" name="Text Box 171"/>
          <p:cNvSpPr txBox="1">
            <a:spLocks noChangeArrowheads="1"/>
          </p:cNvSpPr>
          <p:nvPr/>
        </p:nvSpPr>
        <p:spPr bwMode="auto">
          <a:xfrm>
            <a:off x="1003024" y="1720334"/>
            <a:ext cx="56265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BIN_NB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66" name="Text Box 171"/>
          <p:cNvSpPr txBox="1">
            <a:spLocks noChangeArrowheads="1"/>
          </p:cNvSpPr>
          <p:nvPr/>
        </p:nvSpPr>
        <p:spPr bwMode="auto">
          <a:xfrm>
            <a:off x="1003024" y="2329934"/>
            <a:ext cx="41158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DATA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1676400" y="1219200"/>
            <a:ext cx="3962400" cy="12192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377074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  <p:bldP spid="6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Oct. 2007, Wu Jinyuan, Fermilab</a:t>
            </a:r>
            <a:endParaRPr lang="en-US" altLang="en-US"/>
          </a:p>
        </p:txBody>
      </p:sp>
      <p:sp>
        <p:nvSpPr>
          <p:cNvPr id="11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IEEE NSS Refresher Course</a:t>
            </a:r>
          </a:p>
        </p:txBody>
      </p:sp>
      <p:sp>
        <p:nvSpPr>
          <p:cNvPr id="1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DD08-B16D-495A-BB73-C1469073F41D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924800" cy="685800"/>
          </a:xfrm>
        </p:spPr>
        <p:txBody>
          <a:bodyPr/>
          <a:lstStyle/>
          <a:p>
            <a:r>
              <a:rPr lang="en-US"/>
              <a:t>RAW Hazard Prevention: Data Forwarding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828800" y="2835275"/>
            <a:ext cx="381000" cy="685800"/>
            <a:chOff x="3216" y="768"/>
            <a:chExt cx="240" cy="432"/>
          </a:xfrm>
        </p:grpSpPr>
        <p:sp>
          <p:nvSpPr>
            <p:cNvPr id="131076" name="Rectangle 4"/>
            <p:cNvSpPr>
              <a:spLocks noChangeArrowheads="1"/>
            </p:cNvSpPr>
            <p:nvPr/>
          </p:nvSpPr>
          <p:spPr bwMode="auto">
            <a:xfrm>
              <a:off x="3216" y="768"/>
              <a:ext cx="240" cy="432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dist"/>
              <a:r>
                <a:rPr lang="en-US" sz="1400">
                  <a:latin typeface="Times New Roman" pitchFamily="18" charset="0"/>
                </a:rPr>
                <a:t>D  Q</a:t>
              </a:r>
            </a:p>
          </p:txBody>
        </p:sp>
        <p:sp>
          <p:nvSpPr>
            <p:cNvPr id="131077" name="AutoShape 5"/>
            <p:cNvSpPr>
              <a:spLocks noChangeArrowheads="1"/>
            </p:cNvSpPr>
            <p:nvPr/>
          </p:nvSpPr>
          <p:spPr bwMode="auto">
            <a:xfrm rot="5400000">
              <a:off x="3192" y="1080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endParaRPr lang="en-US"/>
            </a:p>
          </p:txBody>
        </p:sp>
      </p:grpSp>
      <p:sp>
        <p:nvSpPr>
          <p:cNvPr id="131084" name="Line 12"/>
          <p:cNvSpPr>
            <a:spLocks noChangeShapeType="1"/>
          </p:cNvSpPr>
          <p:nvPr/>
        </p:nvSpPr>
        <p:spPr bwMode="auto">
          <a:xfrm>
            <a:off x="1143000" y="2911475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86" name="Line 14"/>
          <p:cNvSpPr>
            <a:spLocks noChangeShapeType="1"/>
          </p:cNvSpPr>
          <p:nvPr/>
        </p:nvSpPr>
        <p:spPr bwMode="auto">
          <a:xfrm>
            <a:off x="2514600" y="2895600"/>
            <a:ext cx="0" cy="3048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92" name="Line 20"/>
          <p:cNvSpPr>
            <a:spLocks noChangeShapeType="1"/>
          </p:cNvSpPr>
          <p:nvPr/>
        </p:nvSpPr>
        <p:spPr bwMode="auto">
          <a:xfrm>
            <a:off x="1143000" y="2987675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94" name="Text Box 22"/>
          <p:cNvSpPr txBox="1">
            <a:spLocks noChangeArrowheads="1"/>
          </p:cNvSpPr>
          <p:nvPr/>
        </p:nvSpPr>
        <p:spPr bwMode="auto">
          <a:xfrm>
            <a:off x="1219200" y="2987675"/>
            <a:ext cx="2921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latin typeface="Times New Roman" pitchFamily="18" charset="0"/>
              </a:rPr>
              <a:t>DV</a:t>
            </a: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4114800" y="5029200"/>
            <a:ext cx="1371600" cy="1371600"/>
            <a:chOff x="1488" y="1680"/>
            <a:chExt cx="864" cy="864"/>
          </a:xfrm>
        </p:grpSpPr>
        <p:sp>
          <p:nvSpPr>
            <p:cNvPr id="131096" name="Rectangle 24"/>
            <p:cNvSpPr>
              <a:spLocks noChangeArrowheads="1"/>
            </p:cNvSpPr>
            <p:nvPr/>
          </p:nvSpPr>
          <p:spPr bwMode="auto">
            <a:xfrm>
              <a:off x="1488" y="1680"/>
              <a:ext cx="864" cy="86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latin typeface="Times New Roman" pitchFamily="18" charset="0"/>
                </a:rPr>
                <a:t>RAM</a:t>
              </a:r>
            </a:p>
          </p:txBody>
        </p:sp>
        <p:sp>
          <p:nvSpPr>
            <p:cNvPr id="131097" name="Rectangle 25"/>
            <p:cNvSpPr>
              <a:spLocks noChangeArrowheads="1"/>
            </p:cNvSpPr>
            <p:nvPr/>
          </p:nvSpPr>
          <p:spPr bwMode="auto">
            <a:xfrm>
              <a:off x="2112" y="1776"/>
              <a:ext cx="240" cy="67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r"/>
              <a:r>
                <a:rPr lang="en-US" sz="1400">
                  <a:latin typeface="Times New Roman" pitchFamily="18" charset="0"/>
                </a:rPr>
                <a:t>Q</a:t>
              </a:r>
            </a:p>
          </p:txBody>
        </p:sp>
        <p:sp>
          <p:nvSpPr>
            <p:cNvPr id="131098" name="Rectangle 26"/>
            <p:cNvSpPr>
              <a:spLocks noChangeArrowheads="1"/>
            </p:cNvSpPr>
            <p:nvPr/>
          </p:nvSpPr>
          <p:spPr bwMode="auto">
            <a:xfrm>
              <a:off x="1488" y="1776"/>
              <a:ext cx="240" cy="672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r>
                <a:rPr lang="en-US" sz="1400">
                  <a:latin typeface="Times New Roman" pitchFamily="18" charset="0"/>
                </a:rPr>
                <a:t>D</a:t>
              </a:r>
            </a:p>
            <a:p>
              <a:r>
                <a:rPr lang="en-US" sz="1400">
                  <a:latin typeface="Times New Roman" pitchFamily="18" charset="0"/>
                </a:rPr>
                <a:t>WA</a:t>
              </a:r>
            </a:p>
            <a:p>
              <a:r>
                <a:rPr lang="en-US" sz="1400">
                  <a:latin typeface="Times New Roman" pitchFamily="18" charset="0"/>
                </a:rPr>
                <a:t>WE</a:t>
              </a:r>
            </a:p>
            <a:p>
              <a:r>
                <a:rPr lang="en-US" sz="1400">
                  <a:latin typeface="Times New Roman" pitchFamily="18" charset="0"/>
                </a:rPr>
                <a:t>RA</a:t>
              </a:r>
            </a:p>
          </p:txBody>
        </p:sp>
        <p:sp>
          <p:nvSpPr>
            <p:cNvPr id="131099" name="AutoShape 27"/>
            <p:cNvSpPr>
              <a:spLocks noChangeArrowheads="1"/>
            </p:cNvSpPr>
            <p:nvPr/>
          </p:nvSpPr>
          <p:spPr bwMode="auto">
            <a:xfrm rot="5400000">
              <a:off x="1464" y="2376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100" name="AutoShape 28"/>
            <p:cNvSpPr>
              <a:spLocks noChangeArrowheads="1"/>
            </p:cNvSpPr>
            <p:nvPr/>
          </p:nvSpPr>
          <p:spPr bwMode="auto">
            <a:xfrm rot="5400000">
              <a:off x="2088" y="2376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5105400" y="2819400"/>
            <a:ext cx="381000" cy="685800"/>
            <a:chOff x="3216" y="768"/>
            <a:chExt cx="240" cy="432"/>
          </a:xfrm>
        </p:grpSpPr>
        <p:sp>
          <p:nvSpPr>
            <p:cNvPr id="131102" name="Rectangle 30"/>
            <p:cNvSpPr>
              <a:spLocks noChangeArrowheads="1"/>
            </p:cNvSpPr>
            <p:nvPr/>
          </p:nvSpPr>
          <p:spPr bwMode="auto">
            <a:xfrm>
              <a:off x="3216" y="768"/>
              <a:ext cx="240" cy="432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dist"/>
              <a:r>
                <a:rPr lang="en-US" sz="1400">
                  <a:latin typeface="Times New Roman" pitchFamily="18" charset="0"/>
                </a:rPr>
                <a:t>D  Q</a:t>
              </a:r>
            </a:p>
          </p:txBody>
        </p:sp>
        <p:sp>
          <p:nvSpPr>
            <p:cNvPr id="131103" name="AutoShape 31"/>
            <p:cNvSpPr>
              <a:spLocks noChangeArrowheads="1"/>
            </p:cNvSpPr>
            <p:nvPr/>
          </p:nvSpPr>
          <p:spPr bwMode="auto">
            <a:xfrm rot="5400000">
              <a:off x="3192" y="1080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endParaRPr lang="en-US"/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4114800" y="2819400"/>
            <a:ext cx="381000" cy="685800"/>
            <a:chOff x="3216" y="768"/>
            <a:chExt cx="240" cy="432"/>
          </a:xfrm>
        </p:grpSpPr>
        <p:sp>
          <p:nvSpPr>
            <p:cNvPr id="131105" name="Rectangle 33"/>
            <p:cNvSpPr>
              <a:spLocks noChangeArrowheads="1"/>
            </p:cNvSpPr>
            <p:nvPr/>
          </p:nvSpPr>
          <p:spPr bwMode="auto">
            <a:xfrm>
              <a:off x="3216" y="768"/>
              <a:ext cx="240" cy="432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dist"/>
              <a:r>
                <a:rPr lang="en-US" sz="1400">
                  <a:latin typeface="Times New Roman" pitchFamily="18" charset="0"/>
                </a:rPr>
                <a:t>D  Q</a:t>
              </a:r>
            </a:p>
          </p:txBody>
        </p:sp>
        <p:sp>
          <p:nvSpPr>
            <p:cNvPr id="131106" name="AutoShape 34"/>
            <p:cNvSpPr>
              <a:spLocks noChangeArrowheads="1"/>
            </p:cNvSpPr>
            <p:nvPr/>
          </p:nvSpPr>
          <p:spPr bwMode="auto">
            <a:xfrm rot="5400000">
              <a:off x="3192" y="1080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endParaRPr lang="en-US"/>
            </a:p>
          </p:txBody>
        </p:sp>
      </p:grpSp>
      <p:sp>
        <p:nvSpPr>
          <p:cNvPr id="131107" name="Line 35"/>
          <p:cNvSpPr>
            <a:spLocks noChangeShapeType="1"/>
          </p:cNvSpPr>
          <p:nvPr/>
        </p:nvSpPr>
        <p:spPr bwMode="auto">
          <a:xfrm>
            <a:off x="4495800" y="289560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08" name="Line 36"/>
          <p:cNvSpPr>
            <a:spLocks noChangeShapeType="1"/>
          </p:cNvSpPr>
          <p:nvPr/>
        </p:nvSpPr>
        <p:spPr bwMode="auto">
          <a:xfrm>
            <a:off x="2514600" y="5943600"/>
            <a:ext cx="1600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09" name="Line 37"/>
          <p:cNvSpPr>
            <a:spLocks noChangeShapeType="1"/>
          </p:cNvSpPr>
          <p:nvPr/>
        </p:nvSpPr>
        <p:spPr bwMode="auto">
          <a:xfrm>
            <a:off x="2209800" y="2895600"/>
            <a:ext cx="1905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10" name="Line 38"/>
          <p:cNvSpPr>
            <a:spLocks noChangeShapeType="1"/>
          </p:cNvSpPr>
          <p:nvPr/>
        </p:nvSpPr>
        <p:spPr bwMode="auto">
          <a:xfrm>
            <a:off x="5486400" y="53340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11" name="Rectangle 39"/>
          <p:cNvSpPr>
            <a:spLocks noChangeArrowheads="1"/>
          </p:cNvSpPr>
          <p:nvPr/>
        </p:nvSpPr>
        <p:spPr bwMode="auto">
          <a:xfrm>
            <a:off x="7086600" y="5257800"/>
            <a:ext cx="304800" cy="3048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+1</a:t>
            </a:r>
          </a:p>
        </p:txBody>
      </p:sp>
      <p:grpSp>
        <p:nvGrpSpPr>
          <p:cNvPr id="6" name="Group 40"/>
          <p:cNvGrpSpPr>
            <a:grpSpLocks/>
          </p:cNvGrpSpPr>
          <p:nvPr/>
        </p:nvGrpSpPr>
        <p:grpSpPr bwMode="auto">
          <a:xfrm>
            <a:off x="7848600" y="2819400"/>
            <a:ext cx="381000" cy="685800"/>
            <a:chOff x="3216" y="768"/>
            <a:chExt cx="240" cy="432"/>
          </a:xfrm>
        </p:grpSpPr>
        <p:sp>
          <p:nvSpPr>
            <p:cNvPr id="131113" name="Rectangle 41"/>
            <p:cNvSpPr>
              <a:spLocks noChangeArrowheads="1"/>
            </p:cNvSpPr>
            <p:nvPr/>
          </p:nvSpPr>
          <p:spPr bwMode="auto">
            <a:xfrm>
              <a:off x="3216" y="768"/>
              <a:ext cx="240" cy="432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dist"/>
              <a:r>
                <a:rPr lang="en-US" sz="1400">
                  <a:latin typeface="Times New Roman" pitchFamily="18" charset="0"/>
                </a:rPr>
                <a:t>D  Q</a:t>
              </a:r>
            </a:p>
          </p:txBody>
        </p:sp>
        <p:sp>
          <p:nvSpPr>
            <p:cNvPr id="131114" name="AutoShape 42"/>
            <p:cNvSpPr>
              <a:spLocks noChangeArrowheads="1"/>
            </p:cNvSpPr>
            <p:nvPr/>
          </p:nvSpPr>
          <p:spPr bwMode="auto">
            <a:xfrm rot="5400000">
              <a:off x="3192" y="1080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endParaRPr lang="en-US"/>
            </a:p>
          </p:txBody>
        </p:sp>
      </p:grpSp>
      <p:sp>
        <p:nvSpPr>
          <p:cNvPr id="131115" name="Line 43"/>
          <p:cNvSpPr>
            <a:spLocks noChangeShapeType="1"/>
          </p:cNvSpPr>
          <p:nvPr/>
        </p:nvSpPr>
        <p:spPr bwMode="auto">
          <a:xfrm>
            <a:off x="7391400" y="54102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7" name="Group 44"/>
          <p:cNvGrpSpPr>
            <a:grpSpLocks/>
          </p:cNvGrpSpPr>
          <p:nvPr/>
        </p:nvGrpSpPr>
        <p:grpSpPr bwMode="auto">
          <a:xfrm>
            <a:off x="7620000" y="5257800"/>
            <a:ext cx="381000" cy="685800"/>
            <a:chOff x="3216" y="768"/>
            <a:chExt cx="240" cy="432"/>
          </a:xfrm>
        </p:grpSpPr>
        <p:sp>
          <p:nvSpPr>
            <p:cNvPr id="131117" name="Rectangle 45"/>
            <p:cNvSpPr>
              <a:spLocks noChangeArrowheads="1"/>
            </p:cNvSpPr>
            <p:nvPr/>
          </p:nvSpPr>
          <p:spPr bwMode="auto">
            <a:xfrm>
              <a:off x="3216" y="768"/>
              <a:ext cx="240" cy="43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dist"/>
              <a:r>
                <a:rPr lang="en-US" sz="1400">
                  <a:latin typeface="Times New Roman" pitchFamily="18" charset="0"/>
                </a:rPr>
                <a:t>D  Q</a:t>
              </a:r>
            </a:p>
          </p:txBody>
        </p:sp>
        <p:sp>
          <p:nvSpPr>
            <p:cNvPr id="131118" name="AutoShape 46"/>
            <p:cNvSpPr>
              <a:spLocks noChangeArrowheads="1"/>
            </p:cNvSpPr>
            <p:nvPr/>
          </p:nvSpPr>
          <p:spPr bwMode="auto">
            <a:xfrm rot="5400000">
              <a:off x="3192" y="1080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endParaRPr lang="en-US"/>
            </a:p>
          </p:txBody>
        </p:sp>
      </p:grpSp>
      <p:sp>
        <p:nvSpPr>
          <p:cNvPr id="131119" name="Line 47"/>
          <p:cNvSpPr>
            <a:spLocks noChangeShapeType="1"/>
          </p:cNvSpPr>
          <p:nvPr/>
        </p:nvSpPr>
        <p:spPr bwMode="auto">
          <a:xfrm>
            <a:off x="5486400" y="2895600"/>
            <a:ext cx="2362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20" name="Line 48"/>
          <p:cNvSpPr>
            <a:spLocks noChangeShapeType="1"/>
          </p:cNvSpPr>
          <p:nvPr/>
        </p:nvSpPr>
        <p:spPr bwMode="auto">
          <a:xfrm>
            <a:off x="8001000" y="53340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21" name="Line 49"/>
          <p:cNvSpPr>
            <a:spLocks noChangeShapeType="1"/>
          </p:cNvSpPr>
          <p:nvPr/>
        </p:nvSpPr>
        <p:spPr bwMode="auto">
          <a:xfrm>
            <a:off x="8229600" y="28956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22" name="Line 50"/>
          <p:cNvSpPr>
            <a:spLocks noChangeShapeType="1"/>
          </p:cNvSpPr>
          <p:nvPr/>
        </p:nvSpPr>
        <p:spPr bwMode="auto">
          <a:xfrm flipV="1">
            <a:off x="8382000" y="49530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23" name="Line 51"/>
          <p:cNvSpPr>
            <a:spLocks noChangeShapeType="1"/>
          </p:cNvSpPr>
          <p:nvPr/>
        </p:nvSpPr>
        <p:spPr bwMode="auto">
          <a:xfrm>
            <a:off x="3429000" y="53340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24" name="Line 52"/>
          <p:cNvSpPr>
            <a:spLocks noChangeShapeType="1"/>
          </p:cNvSpPr>
          <p:nvPr/>
        </p:nvSpPr>
        <p:spPr bwMode="auto">
          <a:xfrm>
            <a:off x="2743200" y="5562600"/>
            <a:ext cx="137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25" name="Line 53"/>
          <p:cNvSpPr>
            <a:spLocks noChangeShapeType="1"/>
          </p:cNvSpPr>
          <p:nvPr/>
        </p:nvSpPr>
        <p:spPr bwMode="auto">
          <a:xfrm flipH="1">
            <a:off x="2667000" y="57150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26" name="Line 54"/>
          <p:cNvSpPr>
            <a:spLocks noChangeShapeType="1"/>
          </p:cNvSpPr>
          <p:nvPr/>
        </p:nvSpPr>
        <p:spPr bwMode="auto">
          <a:xfrm flipH="1">
            <a:off x="2209800" y="29718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27" name="Line 55"/>
          <p:cNvSpPr>
            <a:spLocks noChangeShapeType="1"/>
          </p:cNvSpPr>
          <p:nvPr/>
        </p:nvSpPr>
        <p:spPr bwMode="auto">
          <a:xfrm>
            <a:off x="4495800" y="2971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28" name="Line 56"/>
          <p:cNvSpPr>
            <a:spLocks noChangeShapeType="1"/>
          </p:cNvSpPr>
          <p:nvPr/>
        </p:nvSpPr>
        <p:spPr bwMode="auto">
          <a:xfrm>
            <a:off x="3429000" y="4953000"/>
            <a:ext cx="495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29" name="Line 57"/>
          <p:cNvSpPr>
            <a:spLocks noChangeShapeType="1"/>
          </p:cNvSpPr>
          <p:nvPr/>
        </p:nvSpPr>
        <p:spPr bwMode="auto">
          <a:xfrm>
            <a:off x="2743200" y="4800600"/>
            <a:ext cx="5791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30" name="Line 58"/>
          <p:cNvSpPr>
            <a:spLocks noChangeShapeType="1"/>
          </p:cNvSpPr>
          <p:nvPr/>
        </p:nvSpPr>
        <p:spPr bwMode="auto">
          <a:xfrm flipV="1">
            <a:off x="8534400" y="2895600"/>
            <a:ext cx="0" cy="1905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31" name="Line 59"/>
          <p:cNvSpPr>
            <a:spLocks noChangeShapeType="1"/>
          </p:cNvSpPr>
          <p:nvPr/>
        </p:nvSpPr>
        <p:spPr bwMode="auto">
          <a:xfrm flipV="1">
            <a:off x="3429000" y="49530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33" name="Line 61"/>
          <p:cNvSpPr>
            <a:spLocks noChangeShapeType="1"/>
          </p:cNvSpPr>
          <p:nvPr/>
        </p:nvSpPr>
        <p:spPr bwMode="auto">
          <a:xfrm>
            <a:off x="5486400" y="29718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34" name="Line 62"/>
          <p:cNvSpPr>
            <a:spLocks noChangeShapeType="1"/>
          </p:cNvSpPr>
          <p:nvPr/>
        </p:nvSpPr>
        <p:spPr bwMode="auto">
          <a:xfrm>
            <a:off x="8229600" y="2971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35" name="Line 63"/>
          <p:cNvSpPr>
            <a:spLocks noChangeShapeType="1"/>
          </p:cNvSpPr>
          <p:nvPr/>
        </p:nvSpPr>
        <p:spPr bwMode="auto">
          <a:xfrm>
            <a:off x="8458200" y="29718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36" name="Line 64"/>
          <p:cNvSpPr>
            <a:spLocks noChangeShapeType="1"/>
          </p:cNvSpPr>
          <p:nvPr/>
        </p:nvSpPr>
        <p:spPr bwMode="auto">
          <a:xfrm flipH="1">
            <a:off x="2667000" y="4724400"/>
            <a:ext cx="579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40" name="Line 68"/>
          <p:cNvSpPr>
            <a:spLocks noChangeShapeType="1"/>
          </p:cNvSpPr>
          <p:nvPr/>
        </p:nvSpPr>
        <p:spPr bwMode="auto">
          <a:xfrm>
            <a:off x="5867400" y="55626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49" name="Line 77"/>
          <p:cNvSpPr>
            <a:spLocks noChangeShapeType="1"/>
          </p:cNvSpPr>
          <p:nvPr/>
        </p:nvSpPr>
        <p:spPr bwMode="auto">
          <a:xfrm>
            <a:off x="5867400" y="6172200"/>
            <a:ext cx="2514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50" name="Line 78"/>
          <p:cNvSpPr>
            <a:spLocks noChangeShapeType="1"/>
          </p:cNvSpPr>
          <p:nvPr/>
        </p:nvSpPr>
        <p:spPr bwMode="auto">
          <a:xfrm flipV="1">
            <a:off x="5867400" y="5334000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8" name="Group 79"/>
          <p:cNvGrpSpPr>
            <a:grpSpLocks/>
          </p:cNvGrpSpPr>
          <p:nvPr/>
        </p:nvGrpSpPr>
        <p:grpSpPr bwMode="auto">
          <a:xfrm>
            <a:off x="5105400" y="3962400"/>
            <a:ext cx="381000" cy="685800"/>
            <a:chOff x="3216" y="768"/>
            <a:chExt cx="240" cy="432"/>
          </a:xfrm>
        </p:grpSpPr>
        <p:sp>
          <p:nvSpPr>
            <p:cNvPr id="131152" name="Rectangle 80"/>
            <p:cNvSpPr>
              <a:spLocks noChangeArrowheads="1"/>
            </p:cNvSpPr>
            <p:nvPr/>
          </p:nvSpPr>
          <p:spPr bwMode="auto">
            <a:xfrm>
              <a:off x="3216" y="768"/>
              <a:ext cx="240" cy="43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dist"/>
              <a:r>
                <a:rPr lang="en-US" sz="1400">
                  <a:latin typeface="Times New Roman" pitchFamily="18" charset="0"/>
                </a:rPr>
                <a:t>D  Q</a:t>
              </a:r>
            </a:p>
          </p:txBody>
        </p:sp>
        <p:sp>
          <p:nvSpPr>
            <p:cNvPr id="131153" name="AutoShape 81"/>
            <p:cNvSpPr>
              <a:spLocks noChangeArrowheads="1"/>
            </p:cNvSpPr>
            <p:nvPr/>
          </p:nvSpPr>
          <p:spPr bwMode="auto">
            <a:xfrm rot="5400000">
              <a:off x="3192" y="1080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endParaRPr lang="en-US"/>
            </a:p>
          </p:txBody>
        </p:sp>
      </p:grpSp>
      <p:grpSp>
        <p:nvGrpSpPr>
          <p:cNvPr id="9" name="Group 82"/>
          <p:cNvGrpSpPr>
            <a:grpSpLocks/>
          </p:cNvGrpSpPr>
          <p:nvPr/>
        </p:nvGrpSpPr>
        <p:grpSpPr bwMode="auto">
          <a:xfrm>
            <a:off x="4114800" y="3962400"/>
            <a:ext cx="381000" cy="685800"/>
            <a:chOff x="3216" y="768"/>
            <a:chExt cx="240" cy="432"/>
          </a:xfrm>
        </p:grpSpPr>
        <p:sp>
          <p:nvSpPr>
            <p:cNvPr id="131155" name="Rectangle 83"/>
            <p:cNvSpPr>
              <a:spLocks noChangeArrowheads="1"/>
            </p:cNvSpPr>
            <p:nvPr/>
          </p:nvSpPr>
          <p:spPr bwMode="auto">
            <a:xfrm>
              <a:off x="3216" y="768"/>
              <a:ext cx="240" cy="43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dist"/>
              <a:r>
                <a:rPr lang="en-US" sz="1400">
                  <a:latin typeface="Times New Roman" pitchFamily="18" charset="0"/>
                </a:rPr>
                <a:t>D  Q</a:t>
              </a:r>
            </a:p>
          </p:txBody>
        </p:sp>
        <p:sp>
          <p:nvSpPr>
            <p:cNvPr id="131156" name="AutoShape 84"/>
            <p:cNvSpPr>
              <a:spLocks noChangeArrowheads="1"/>
            </p:cNvSpPr>
            <p:nvPr/>
          </p:nvSpPr>
          <p:spPr bwMode="auto">
            <a:xfrm rot="5400000">
              <a:off x="3192" y="1080"/>
              <a:ext cx="96" cy="48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endParaRPr lang="en-US"/>
            </a:p>
          </p:txBody>
        </p:sp>
      </p:grpSp>
      <p:sp>
        <p:nvSpPr>
          <p:cNvPr id="131157" name="Line 85"/>
          <p:cNvSpPr>
            <a:spLocks noChangeShapeType="1"/>
          </p:cNvSpPr>
          <p:nvPr/>
        </p:nvSpPr>
        <p:spPr bwMode="auto">
          <a:xfrm>
            <a:off x="6553200" y="5334000"/>
            <a:ext cx="152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58" name="Line 86"/>
          <p:cNvSpPr>
            <a:spLocks noChangeShapeType="1"/>
          </p:cNvSpPr>
          <p:nvPr/>
        </p:nvSpPr>
        <p:spPr bwMode="auto">
          <a:xfrm>
            <a:off x="6858000" y="54102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64" name="Line 92"/>
          <p:cNvSpPr>
            <a:spLocks noChangeShapeType="1"/>
          </p:cNvSpPr>
          <p:nvPr/>
        </p:nvSpPr>
        <p:spPr bwMode="auto">
          <a:xfrm>
            <a:off x="2743200" y="4800600"/>
            <a:ext cx="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65" name="Line 93"/>
          <p:cNvSpPr>
            <a:spLocks noChangeShapeType="1"/>
          </p:cNvSpPr>
          <p:nvPr/>
        </p:nvSpPr>
        <p:spPr bwMode="auto">
          <a:xfrm>
            <a:off x="2667000" y="47244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66" name="Line 94"/>
          <p:cNvSpPr>
            <a:spLocks noChangeShapeType="1"/>
          </p:cNvSpPr>
          <p:nvPr/>
        </p:nvSpPr>
        <p:spPr bwMode="auto">
          <a:xfrm>
            <a:off x="4495800" y="4267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67" name="Line 95"/>
          <p:cNvSpPr>
            <a:spLocks noChangeShapeType="1"/>
          </p:cNvSpPr>
          <p:nvPr/>
        </p:nvSpPr>
        <p:spPr bwMode="auto">
          <a:xfrm>
            <a:off x="4953000" y="4114800"/>
            <a:ext cx="152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68" name="Line 96"/>
          <p:cNvSpPr>
            <a:spLocks noChangeShapeType="1"/>
          </p:cNvSpPr>
          <p:nvPr/>
        </p:nvSpPr>
        <p:spPr bwMode="auto">
          <a:xfrm>
            <a:off x="4648200" y="3962400"/>
            <a:ext cx="152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69" name="Line 97"/>
          <p:cNvSpPr>
            <a:spLocks noChangeShapeType="1"/>
          </p:cNvSpPr>
          <p:nvPr/>
        </p:nvSpPr>
        <p:spPr bwMode="auto">
          <a:xfrm flipV="1">
            <a:off x="3657600" y="3962400"/>
            <a:ext cx="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70" name="Line 98"/>
          <p:cNvSpPr>
            <a:spLocks noChangeShapeType="1"/>
          </p:cNvSpPr>
          <p:nvPr/>
        </p:nvSpPr>
        <p:spPr bwMode="auto">
          <a:xfrm flipV="1">
            <a:off x="4648200" y="3962400"/>
            <a:ext cx="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71" name="Line 99"/>
          <p:cNvSpPr>
            <a:spLocks noChangeShapeType="1"/>
          </p:cNvSpPr>
          <p:nvPr/>
        </p:nvSpPr>
        <p:spPr bwMode="auto">
          <a:xfrm>
            <a:off x="5486400" y="41148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72" name="Line 100"/>
          <p:cNvSpPr>
            <a:spLocks noChangeShapeType="1"/>
          </p:cNvSpPr>
          <p:nvPr/>
        </p:nvSpPr>
        <p:spPr bwMode="auto">
          <a:xfrm flipV="1">
            <a:off x="6553200" y="49530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73" name="Line 101"/>
          <p:cNvSpPr>
            <a:spLocks noChangeShapeType="1"/>
          </p:cNvSpPr>
          <p:nvPr/>
        </p:nvSpPr>
        <p:spPr bwMode="auto">
          <a:xfrm flipV="1">
            <a:off x="6172200" y="4114800"/>
            <a:ext cx="0" cy="1295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74" name="Line 102"/>
          <p:cNvSpPr>
            <a:spLocks noChangeShapeType="1"/>
          </p:cNvSpPr>
          <p:nvPr/>
        </p:nvSpPr>
        <p:spPr bwMode="auto">
          <a:xfrm>
            <a:off x="6477000" y="54864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75" name="AutoShape 103"/>
          <p:cNvSpPr>
            <a:spLocks noChangeArrowheads="1"/>
          </p:cNvSpPr>
          <p:nvPr/>
        </p:nvSpPr>
        <p:spPr bwMode="auto">
          <a:xfrm rot="-5400000">
            <a:off x="6096000" y="5410200"/>
            <a:ext cx="609600" cy="152400"/>
          </a:xfrm>
          <a:custGeom>
            <a:avLst/>
            <a:gdLst>
              <a:gd name="G0" fmla="+- 6074 0 0"/>
              <a:gd name="G1" fmla="+- 21600 0 6074"/>
              <a:gd name="G2" fmla="*/ 6074 1 2"/>
              <a:gd name="G3" fmla="+- 21600 0 G2"/>
              <a:gd name="G4" fmla="+/ 6074 21600 2"/>
              <a:gd name="G5" fmla="+/ G1 0 2"/>
              <a:gd name="G6" fmla="*/ 21600 21600 6074"/>
              <a:gd name="G7" fmla="*/ G6 1 2"/>
              <a:gd name="G8" fmla="+- 21600 0 G7"/>
              <a:gd name="G9" fmla="*/ 21600 1 2"/>
              <a:gd name="G10" fmla="+- 6074 0 G9"/>
              <a:gd name="G11" fmla="?: G10 G8 0"/>
              <a:gd name="G12" fmla="?: G10 G7 21600"/>
              <a:gd name="T0" fmla="*/ 18563 w 21600"/>
              <a:gd name="T1" fmla="*/ 10800 h 21600"/>
              <a:gd name="T2" fmla="*/ 10800 w 21600"/>
              <a:gd name="T3" fmla="*/ 21600 h 21600"/>
              <a:gd name="T4" fmla="*/ 3037 w 21600"/>
              <a:gd name="T5" fmla="*/ 10800 h 21600"/>
              <a:gd name="T6" fmla="*/ 10800 w 21600"/>
              <a:gd name="T7" fmla="*/ 0 h 21600"/>
              <a:gd name="T8" fmla="*/ 4837 w 21600"/>
              <a:gd name="T9" fmla="*/ 4837 h 21600"/>
              <a:gd name="T10" fmla="*/ 16763 w 21600"/>
              <a:gd name="T11" fmla="*/ 1676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6074" y="21600"/>
                </a:lnTo>
                <a:lnTo>
                  <a:pt x="15526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1176" name="AutoShape 104"/>
          <p:cNvSpPr>
            <a:spLocks noChangeArrowheads="1"/>
          </p:cNvSpPr>
          <p:nvPr/>
        </p:nvSpPr>
        <p:spPr bwMode="auto">
          <a:xfrm rot="-5400000">
            <a:off x="6477000" y="5334000"/>
            <a:ext cx="609600" cy="152400"/>
          </a:xfrm>
          <a:custGeom>
            <a:avLst/>
            <a:gdLst>
              <a:gd name="G0" fmla="+- 6074 0 0"/>
              <a:gd name="G1" fmla="+- 21600 0 6074"/>
              <a:gd name="G2" fmla="*/ 6074 1 2"/>
              <a:gd name="G3" fmla="+- 21600 0 G2"/>
              <a:gd name="G4" fmla="+/ 6074 21600 2"/>
              <a:gd name="G5" fmla="+/ G1 0 2"/>
              <a:gd name="G6" fmla="*/ 21600 21600 6074"/>
              <a:gd name="G7" fmla="*/ G6 1 2"/>
              <a:gd name="G8" fmla="+- 21600 0 G7"/>
              <a:gd name="G9" fmla="*/ 21600 1 2"/>
              <a:gd name="G10" fmla="+- 6074 0 G9"/>
              <a:gd name="G11" fmla="?: G10 G8 0"/>
              <a:gd name="G12" fmla="?: G10 G7 21600"/>
              <a:gd name="T0" fmla="*/ 18563 w 21600"/>
              <a:gd name="T1" fmla="*/ 10800 h 21600"/>
              <a:gd name="T2" fmla="*/ 10800 w 21600"/>
              <a:gd name="T3" fmla="*/ 21600 h 21600"/>
              <a:gd name="T4" fmla="*/ 3037 w 21600"/>
              <a:gd name="T5" fmla="*/ 10800 h 21600"/>
              <a:gd name="T6" fmla="*/ 10800 w 21600"/>
              <a:gd name="T7" fmla="*/ 0 h 21600"/>
              <a:gd name="T8" fmla="*/ 4837 w 21600"/>
              <a:gd name="T9" fmla="*/ 4837 h 21600"/>
              <a:gd name="T10" fmla="*/ 16763 w 21600"/>
              <a:gd name="T11" fmla="*/ 1676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6074" y="21600"/>
                </a:lnTo>
                <a:lnTo>
                  <a:pt x="15526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1177" name="Line 105"/>
          <p:cNvSpPr>
            <a:spLocks noChangeShapeType="1"/>
          </p:cNvSpPr>
          <p:nvPr/>
        </p:nvSpPr>
        <p:spPr bwMode="auto">
          <a:xfrm>
            <a:off x="6172200" y="5410200"/>
            <a:ext cx="152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78" name="AutoShape 106"/>
          <p:cNvSpPr>
            <a:spLocks noChangeArrowheads="1"/>
          </p:cNvSpPr>
          <p:nvPr/>
        </p:nvSpPr>
        <p:spPr bwMode="auto">
          <a:xfrm rot="-5400000">
            <a:off x="4572000" y="4038600"/>
            <a:ext cx="609600" cy="152400"/>
          </a:xfrm>
          <a:custGeom>
            <a:avLst/>
            <a:gdLst>
              <a:gd name="G0" fmla="+- 6074 0 0"/>
              <a:gd name="G1" fmla="+- 21600 0 6074"/>
              <a:gd name="G2" fmla="*/ 6074 1 2"/>
              <a:gd name="G3" fmla="+- 21600 0 G2"/>
              <a:gd name="G4" fmla="+/ 6074 21600 2"/>
              <a:gd name="G5" fmla="+/ G1 0 2"/>
              <a:gd name="G6" fmla="*/ 21600 21600 6074"/>
              <a:gd name="G7" fmla="*/ G6 1 2"/>
              <a:gd name="G8" fmla="+- 21600 0 G7"/>
              <a:gd name="G9" fmla="*/ 21600 1 2"/>
              <a:gd name="G10" fmla="+- 6074 0 G9"/>
              <a:gd name="G11" fmla="?: G10 G8 0"/>
              <a:gd name="G12" fmla="?: G10 G7 21600"/>
              <a:gd name="T0" fmla="*/ 18563 w 21600"/>
              <a:gd name="T1" fmla="*/ 10800 h 21600"/>
              <a:gd name="T2" fmla="*/ 10800 w 21600"/>
              <a:gd name="T3" fmla="*/ 21600 h 21600"/>
              <a:gd name="T4" fmla="*/ 3037 w 21600"/>
              <a:gd name="T5" fmla="*/ 10800 h 21600"/>
              <a:gd name="T6" fmla="*/ 10800 w 21600"/>
              <a:gd name="T7" fmla="*/ 0 h 21600"/>
              <a:gd name="T8" fmla="*/ 4837 w 21600"/>
              <a:gd name="T9" fmla="*/ 4837 h 21600"/>
              <a:gd name="T10" fmla="*/ 16763 w 21600"/>
              <a:gd name="T11" fmla="*/ 1676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6074" y="21600"/>
                </a:lnTo>
                <a:lnTo>
                  <a:pt x="15526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1179" name="Rectangle 107"/>
          <p:cNvSpPr>
            <a:spLocks noChangeArrowheads="1"/>
          </p:cNvSpPr>
          <p:nvPr/>
        </p:nvSpPr>
        <p:spPr bwMode="auto">
          <a:xfrm>
            <a:off x="4572000" y="3429000"/>
            <a:ext cx="457200" cy="3048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/>
              <a:t>&amp;&amp;==</a:t>
            </a:r>
          </a:p>
        </p:txBody>
      </p:sp>
      <p:sp>
        <p:nvSpPr>
          <p:cNvPr id="131180" name="Line 108"/>
          <p:cNvSpPr>
            <a:spLocks noChangeShapeType="1"/>
          </p:cNvSpPr>
          <p:nvPr/>
        </p:nvSpPr>
        <p:spPr bwMode="auto">
          <a:xfrm>
            <a:off x="3962400" y="2667000"/>
            <a:ext cx="441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81" name="Line 109"/>
          <p:cNvSpPr>
            <a:spLocks noChangeShapeType="1"/>
          </p:cNvSpPr>
          <p:nvPr/>
        </p:nvSpPr>
        <p:spPr bwMode="auto">
          <a:xfrm flipH="1">
            <a:off x="3733800" y="2743200"/>
            <a:ext cx="457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82" name="Line 110"/>
          <p:cNvSpPr>
            <a:spLocks noChangeShapeType="1"/>
          </p:cNvSpPr>
          <p:nvPr/>
        </p:nvSpPr>
        <p:spPr bwMode="auto">
          <a:xfrm>
            <a:off x="4876800" y="28956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83" name="Line 111"/>
          <p:cNvSpPr>
            <a:spLocks noChangeShapeType="1"/>
          </p:cNvSpPr>
          <p:nvPr/>
        </p:nvSpPr>
        <p:spPr bwMode="auto">
          <a:xfrm>
            <a:off x="4648200" y="2971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84" name="Line 112"/>
          <p:cNvSpPr>
            <a:spLocks noChangeShapeType="1"/>
          </p:cNvSpPr>
          <p:nvPr/>
        </p:nvSpPr>
        <p:spPr bwMode="auto">
          <a:xfrm>
            <a:off x="4724400" y="2743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85" name="Line 113"/>
          <p:cNvSpPr>
            <a:spLocks noChangeShapeType="1"/>
          </p:cNvSpPr>
          <p:nvPr/>
        </p:nvSpPr>
        <p:spPr bwMode="auto">
          <a:xfrm>
            <a:off x="4953000" y="2667000"/>
            <a:ext cx="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86" name="Line 114"/>
          <p:cNvSpPr>
            <a:spLocks noChangeShapeType="1"/>
          </p:cNvSpPr>
          <p:nvPr/>
        </p:nvSpPr>
        <p:spPr bwMode="auto">
          <a:xfrm>
            <a:off x="4876800" y="3733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87" name="Line 115"/>
          <p:cNvSpPr>
            <a:spLocks noChangeShapeType="1"/>
          </p:cNvSpPr>
          <p:nvPr/>
        </p:nvSpPr>
        <p:spPr bwMode="auto">
          <a:xfrm>
            <a:off x="3962400" y="4114800"/>
            <a:ext cx="152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88" name="Line 116"/>
          <p:cNvSpPr>
            <a:spLocks noChangeShapeType="1"/>
          </p:cNvSpPr>
          <p:nvPr/>
        </p:nvSpPr>
        <p:spPr bwMode="auto">
          <a:xfrm>
            <a:off x="3657600" y="3962400"/>
            <a:ext cx="152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89" name="AutoShape 117"/>
          <p:cNvSpPr>
            <a:spLocks noChangeArrowheads="1"/>
          </p:cNvSpPr>
          <p:nvPr/>
        </p:nvSpPr>
        <p:spPr bwMode="auto">
          <a:xfrm rot="-5400000">
            <a:off x="3581400" y="4038600"/>
            <a:ext cx="609600" cy="152400"/>
          </a:xfrm>
          <a:custGeom>
            <a:avLst/>
            <a:gdLst>
              <a:gd name="G0" fmla="+- 6074 0 0"/>
              <a:gd name="G1" fmla="+- 21600 0 6074"/>
              <a:gd name="G2" fmla="*/ 6074 1 2"/>
              <a:gd name="G3" fmla="+- 21600 0 G2"/>
              <a:gd name="G4" fmla="+/ 6074 21600 2"/>
              <a:gd name="G5" fmla="+/ G1 0 2"/>
              <a:gd name="G6" fmla="*/ 21600 21600 6074"/>
              <a:gd name="G7" fmla="*/ G6 1 2"/>
              <a:gd name="G8" fmla="+- 21600 0 G7"/>
              <a:gd name="G9" fmla="*/ 21600 1 2"/>
              <a:gd name="G10" fmla="+- 6074 0 G9"/>
              <a:gd name="G11" fmla="?: G10 G8 0"/>
              <a:gd name="G12" fmla="?: G10 G7 21600"/>
              <a:gd name="T0" fmla="*/ 18563 w 21600"/>
              <a:gd name="T1" fmla="*/ 10800 h 21600"/>
              <a:gd name="T2" fmla="*/ 10800 w 21600"/>
              <a:gd name="T3" fmla="*/ 21600 h 21600"/>
              <a:gd name="T4" fmla="*/ 3037 w 21600"/>
              <a:gd name="T5" fmla="*/ 10800 h 21600"/>
              <a:gd name="T6" fmla="*/ 10800 w 21600"/>
              <a:gd name="T7" fmla="*/ 0 h 21600"/>
              <a:gd name="T8" fmla="*/ 4837 w 21600"/>
              <a:gd name="T9" fmla="*/ 4837 h 21600"/>
              <a:gd name="T10" fmla="*/ 16763 w 21600"/>
              <a:gd name="T11" fmla="*/ 1676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6074" y="21600"/>
                </a:lnTo>
                <a:lnTo>
                  <a:pt x="15526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1190" name="Rectangle 118"/>
          <p:cNvSpPr>
            <a:spLocks noChangeArrowheads="1"/>
          </p:cNvSpPr>
          <p:nvPr/>
        </p:nvSpPr>
        <p:spPr bwMode="auto">
          <a:xfrm>
            <a:off x="3581400" y="3429000"/>
            <a:ext cx="457200" cy="3048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/>
              <a:t>&amp;&amp;==</a:t>
            </a:r>
          </a:p>
        </p:txBody>
      </p:sp>
      <p:sp>
        <p:nvSpPr>
          <p:cNvPr id="131191" name="Line 119"/>
          <p:cNvSpPr>
            <a:spLocks noChangeShapeType="1"/>
          </p:cNvSpPr>
          <p:nvPr/>
        </p:nvSpPr>
        <p:spPr bwMode="auto">
          <a:xfrm>
            <a:off x="3886200" y="28956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92" name="Line 120"/>
          <p:cNvSpPr>
            <a:spLocks noChangeShapeType="1"/>
          </p:cNvSpPr>
          <p:nvPr/>
        </p:nvSpPr>
        <p:spPr bwMode="auto">
          <a:xfrm>
            <a:off x="3657600" y="2971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93" name="Line 121"/>
          <p:cNvSpPr>
            <a:spLocks noChangeShapeType="1"/>
          </p:cNvSpPr>
          <p:nvPr/>
        </p:nvSpPr>
        <p:spPr bwMode="auto">
          <a:xfrm>
            <a:off x="3733800" y="2743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94" name="Line 122"/>
          <p:cNvSpPr>
            <a:spLocks noChangeShapeType="1"/>
          </p:cNvSpPr>
          <p:nvPr/>
        </p:nvSpPr>
        <p:spPr bwMode="auto">
          <a:xfrm>
            <a:off x="3962400" y="2667000"/>
            <a:ext cx="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95" name="Line 123"/>
          <p:cNvSpPr>
            <a:spLocks noChangeShapeType="1"/>
          </p:cNvSpPr>
          <p:nvPr/>
        </p:nvSpPr>
        <p:spPr bwMode="auto">
          <a:xfrm>
            <a:off x="3886200" y="3733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96" name="Line 124"/>
          <p:cNvSpPr>
            <a:spLocks noChangeShapeType="1"/>
          </p:cNvSpPr>
          <p:nvPr/>
        </p:nvSpPr>
        <p:spPr bwMode="auto">
          <a:xfrm flipH="1">
            <a:off x="3962400" y="4038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97" name="Line 125"/>
          <p:cNvSpPr>
            <a:spLocks noChangeShapeType="1"/>
          </p:cNvSpPr>
          <p:nvPr/>
        </p:nvSpPr>
        <p:spPr bwMode="auto">
          <a:xfrm flipH="1">
            <a:off x="4495800" y="4191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98" name="Line 126"/>
          <p:cNvSpPr>
            <a:spLocks noChangeShapeType="1"/>
          </p:cNvSpPr>
          <p:nvPr/>
        </p:nvSpPr>
        <p:spPr bwMode="auto">
          <a:xfrm flipH="1">
            <a:off x="4953000" y="4038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199" name="Line 127"/>
          <p:cNvSpPr>
            <a:spLocks noChangeShapeType="1"/>
          </p:cNvSpPr>
          <p:nvPr/>
        </p:nvSpPr>
        <p:spPr bwMode="auto">
          <a:xfrm flipH="1">
            <a:off x="5486400" y="4038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200" name="Line 128"/>
          <p:cNvSpPr>
            <a:spLocks noChangeShapeType="1"/>
          </p:cNvSpPr>
          <p:nvPr/>
        </p:nvSpPr>
        <p:spPr bwMode="auto">
          <a:xfrm>
            <a:off x="6400800" y="40386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201" name="Rectangle 129"/>
          <p:cNvSpPr>
            <a:spLocks noChangeArrowheads="1"/>
          </p:cNvSpPr>
          <p:nvPr/>
        </p:nvSpPr>
        <p:spPr bwMode="auto">
          <a:xfrm>
            <a:off x="6477000" y="3429000"/>
            <a:ext cx="457200" cy="3048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/>
              <a:t>&amp;&amp;==</a:t>
            </a:r>
          </a:p>
        </p:txBody>
      </p:sp>
      <p:sp>
        <p:nvSpPr>
          <p:cNvPr id="131202" name="Line 130"/>
          <p:cNvSpPr>
            <a:spLocks noChangeShapeType="1"/>
          </p:cNvSpPr>
          <p:nvPr/>
        </p:nvSpPr>
        <p:spPr bwMode="auto">
          <a:xfrm>
            <a:off x="6781800" y="28956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203" name="Line 131"/>
          <p:cNvSpPr>
            <a:spLocks noChangeShapeType="1"/>
          </p:cNvSpPr>
          <p:nvPr/>
        </p:nvSpPr>
        <p:spPr bwMode="auto">
          <a:xfrm>
            <a:off x="6553200" y="2971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204" name="Line 132"/>
          <p:cNvSpPr>
            <a:spLocks noChangeShapeType="1"/>
          </p:cNvSpPr>
          <p:nvPr/>
        </p:nvSpPr>
        <p:spPr bwMode="auto">
          <a:xfrm>
            <a:off x="6629400" y="2743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205" name="Line 133"/>
          <p:cNvSpPr>
            <a:spLocks noChangeShapeType="1"/>
          </p:cNvSpPr>
          <p:nvPr/>
        </p:nvSpPr>
        <p:spPr bwMode="auto">
          <a:xfrm>
            <a:off x="6858000" y="2667000"/>
            <a:ext cx="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206" name="Line 134"/>
          <p:cNvSpPr>
            <a:spLocks noChangeShapeType="1"/>
          </p:cNvSpPr>
          <p:nvPr/>
        </p:nvSpPr>
        <p:spPr bwMode="auto">
          <a:xfrm>
            <a:off x="6781800" y="37338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207" name="Line 135"/>
          <p:cNvSpPr>
            <a:spLocks noChangeShapeType="1"/>
          </p:cNvSpPr>
          <p:nvPr/>
        </p:nvSpPr>
        <p:spPr bwMode="auto">
          <a:xfrm>
            <a:off x="8305800" y="2743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208" name="Line 136"/>
          <p:cNvSpPr>
            <a:spLocks noChangeShapeType="1"/>
          </p:cNvSpPr>
          <p:nvPr/>
        </p:nvSpPr>
        <p:spPr bwMode="auto">
          <a:xfrm flipV="1">
            <a:off x="8382000" y="26670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214" name="AutoShape 142"/>
          <p:cNvSpPr>
            <a:spLocks noChangeArrowheads="1"/>
          </p:cNvSpPr>
          <p:nvPr/>
        </p:nvSpPr>
        <p:spPr bwMode="auto">
          <a:xfrm>
            <a:off x="152400" y="3962400"/>
            <a:ext cx="2133600" cy="1981200"/>
          </a:xfrm>
          <a:prstGeom prst="wedgeRectCallout">
            <a:avLst>
              <a:gd name="adj1" fmla="val 123213"/>
              <a:gd name="adj2" fmla="val -23157"/>
            </a:avLst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If any bin is to be re-hit before data is written back to RAM, it is forwarded to these registers.</a:t>
            </a:r>
          </a:p>
        </p:txBody>
      </p:sp>
      <p:sp>
        <p:nvSpPr>
          <p:cNvPr id="131215" name="AutoShape 143"/>
          <p:cNvSpPr>
            <a:spLocks noChangeArrowheads="1"/>
          </p:cNvSpPr>
          <p:nvPr/>
        </p:nvSpPr>
        <p:spPr bwMode="auto">
          <a:xfrm>
            <a:off x="4572000" y="1600200"/>
            <a:ext cx="1752600" cy="609600"/>
          </a:xfrm>
          <a:prstGeom prst="wedgeRectCallout">
            <a:avLst>
              <a:gd name="adj1" fmla="val 57065"/>
              <a:gd name="adj2" fmla="val 229426"/>
            </a:avLst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Re-hit of a bin is detected.</a:t>
            </a:r>
          </a:p>
        </p:txBody>
      </p:sp>
      <p:sp>
        <p:nvSpPr>
          <p:cNvPr id="131243" name="Text Box 171"/>
          <p:cNvSpPr txBox="1">
            <a:spLocks noChangeArrowheads="1"/>
          </p:cNvSpPr>
          <p:nvPr/>
        </p:nvSpPr>
        <p:spPr bwMode="auto">
          <a:xfrm>
            <a:off x="1219200" y="2590800"/>
            <a:ext cx="158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latin typeface="Times New Roman" pitchFamily="18" charset="0"/>
              </a:rPr>
              <a:t>K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3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214" grpId="0" animBg="1"/>
      <p:bldP spid="1312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15</a:t>
            </a:fld>
            <a:endParaRPr lang="en-US" smtClean="0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68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28" charset="-128"/>
              </a:rPr>
              <a:t>The Entire Design</a:t>
            </a:r>
            <a:endParaRPr lang="en-US" sz="2800" dirty="0" smtClean="0">
              <a:ea typeface="ＭＳ Ｐゴシック" pitchFamily="28" charset="-128"/>
            </a:endParaRP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304800" y="5257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data, bin number and operation command are sent through a pipeline.</a:t>
            </a:r>
            <a:endParaRPr lang="en-US" sz="2000" dirty="0" smtClean="0">
              <a:solidFill>
                <a:schemeClr val="accent2"/>
              </a:solidFill>
              <a:latin typeface="Times New Roman" pitchFamily="28" charset="0"/>
              <a:sym typeface="Wingdings" pitchFamily="28" charset="2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are stored in RAM along with EVID.</a:t>
            </a:r>
            <a:endParaRPr lang="en-US" sz="2000" dirty="0" smtClean="0">
              <a:solidFill>
                <a:schemeClr val="accent2"/>
              </a:solidFill>
              <a:latin typeface="Times New Roman" pitchFamily="28" charset="0"/>
              <a:sym typeface="Wingdings" pitchFamily="28" charset="2"/>
            </a:endParaRPr>
          </a:p>
        </p:txBody>
      </p:sp>
      <p:sp>
        <p:nvSpPr>
          <p:cNvPr id="11" name="Line 98"/>
          <p:cNvSpPr>
            <a:spLocks noChangeShapeType="1"/>
          </p:cNvSpPr>
          <p:nvPr/>
        </p:nvSpPr>
        <p:spPr bwMode="auto">
          <a:xfrm flipH="1" flipV="1">
            <a:off x="4648198" y="1978020"/>
            <a:ext cx="4766" cy="182880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98"/>
          <p:cNvSpPr>
            <a:spLocks noChangeShapeType="1"/>
          </p:cNvSpPr>
          <p:nvPr/>
        </p:nvSpPr>
        <p:spPr bwMode="auto">
          <a:xfrm flipV="1">
            <a:off x="4495800" y="1978022"/>
            <a:ext cx="0" cy="1219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" name="Group 12"/>
          <p:cNvGrpSpPr/>
          <p:nvPr/>
        </p:nvGrpSpPr>
        <p:grpSpPr>
          <a:xfrm>
            <a:off x="3048000" y="3197222"/>
            <a:ext cx="1371600" cy="1371600"/>
            <a:chOff x="8382000" y="3429000"/>
            <a:chExt cx="1371600" cy="1371600"/>
          </a:xfrm>
        </p:grpSpPr>
        <p:sp>
          <p:nvSpPr>
            <p:cNvPr id="14" name="Rectangle 24"/>
            <p:cNvSpPr>
              <a:spLocks noChangeArrowheads="1"/>
            </p:cNvSpPr>
            <p:nvPr/>
          </p:nvSpPr>
          <p:spPr bwMode="auto">
            <a:xfrm>
              <a:off x="8382000" y="3429000"/>
              <a:ext cx="1371600" cy="13716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 sz="1400" dirty="0">
                  <a:latin typeface="Times New Roman" panose="02020603050405020304" pitchFamily="18" charset="0"/>
                </a:rPr>
                <a:t>RAM</a:t>
              </a:r>
            </a:p>
          </p:txBody>
        </p:sp>
        <p:sp>
          <p:nvSpPr>
            <p:cNvPr id="15" name="Rectangle 25"/>
            <p:cNvSpPr>
              <a:spLocks noChangeArrowheads="1"/>
            </p:cNvSpPr>
            <p:nvPr/>
          </p:nvSpPr>
          <p:spPr bwMode="auto">
            <a:xfrm>
              <a:off x="9296400" y="3505200"/>
              <a:ext cx="457200" cy="1219200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/>
            <a:lstStyle/>
            <a:p>
              <a:pPr algn="r"/>
              <a:r>
                <a:rPr lang="en-US" altLang="en-US" sz="1000" dirty="0" smtClean="0">
                  <a:latin typeface="Times New Roman" panose="02020603050405020304" pitchFamily="18" charset="0"/>
                </a:rPr>
                <a:t>QA</a:t>
              </a:r>
            </a:p>
            <a:p>
              <a:pPr algn="r"/>
              <a:endParaRPr lang="en-US" altLang="en-US" sz="1000" dirty="0">
                <a:latin typeface="Times New Roman" panose="02020603050405020304" pitchFamily="18" charset="0"/>
              </a:endParaRPr>
            </a:p>
            <a:p>
              <a:pPr algn="r"/>
              <a:endParaRPr lang="en-US" altLang="en-US" sz="1000" dirty="0" smtClean="0">
                <a:latin typeface="Times New Roman" panose="02020603050405020304" pitchFamily="18" charset="0"/>
              </a:endParaRPr>
            </a:p>
            <a:p>
              <a:pPr algn="r"/>
              <a:endParaRPr lang="en-US" altLang="en-US" sz="1000" dirty="0">
                <a:latin typeface="Times New Roman" panose="02020603050405020304" pitchFamily="18" charset="0"/>
              </a:endParaRPr>
            </a:p>
            <a:p>
              <a:pPr algn="r"/>
              <a:r>
                <a:rPr lang="en-US" altLang="en-US" sz="1000" dirty="0" smtClean="0">
                  <a:latin typeface="Times New Roman" panose="02020603050405020304" pitchFamily="18" charset="0"/>
                </a:rPr>
                <a:t>QB</a:t>
              </a:r>
              <a:endParaRPr lang="en-US" altLang="en-US" sz="1000" dirty="0">
                <a:latin typeface="Times New Roman" panose="02020603050405020304" pitchFamily="18" charset="0"/>
              </a:endParaRPr>
            </a:p>
          </p:txBody>
        </p:sp>
        <p:sp>
          <p:nvSpPr>
            <p:cNvPr id="16" name="Rectangle 26"/>
            <p:cNvSpPr>
              <a:spLocks noChangeArrowheads="1"/>
            </p:cNvSpPr>
            <p:nvPr/>
          </p:nvSpPr>
          <p:spPr bwMode="auto">
            <a:xfrm>
              <a:off x="8382000" y="3505202"/>
              <a:ext cx="457200" cy="121920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/>
            <a:lstStyle/>
            <a:p>
              <a:r>
                <a:rPr lang="en-US" altLang="en-US" sz="900" dirty="0" smtClean="0">
                  <a:latin typeface="Times New Roman" panose="02020603050405020304" pitchFamily="18" charset="0"/>
                </a:rPr>
                <a:t>DA</a:t>
              </a:r>
              <a:endParaRPr lang="en-US" altLang="en-US" sz="900" dirty="0">
                <a:latin typeface="Times New Roman" panose="02020603050405020304" pitchFamily="18" charset="0"/>
              </a:endParaRPr>
            </a:p>
            <a:p>
              <a:r>
                <a:rPr lang="en-US" altLang="en-US" sz="900" dirty="0">
                  <a:latin typeface="Times New Roman" panose="02020603050405020304" pitchFamily="18" charset="0"/>
                </a:rPr>
                <a:t>A</a:t>
              </a:r>
              <a:r>
                <a:rPr lang="en-US" altLang="en-US" sz="900" dirty="0" smtClean="0">
                  <a:latin typeface="Times New Roman" panose="02020603050405020304" pitchFamily="18" charset="0"/>
                </a:rPr>
                <a:t>A</a:t>
              </a:r>
              <a:endParaRPr lang="en-US" altLang="en-US" sz="900" dirty="0">
                <a:latin typeface="Times New Roman" panose="02020603050405020304" pitchFamily="18" charset="0"/>
              </a:endParaRPr>
            </a:p>
            <a:p>
              <a:r>
                <a:rPr lang="en-US" altLang="en-US" sz="900" dirty="0" smtClean="0">
                  <a:latin typeface="Times New Roman" panose="02020603050405020304" pitchFamily="18" charset="0"/>
                </a:rPr>
                <a:t>WEA</a:t>
              </a:r>
              <a:endParaRPr lang="en-US" altLang="en-US" sz="900" dirty="0">
                <a:latin typeface="Times New Roman" panose="02020603050405020304" pitchFamily="18" charset="0"/>
              </a:endParaRPr>
            </a:p>
            <a:p>
              <a:endParaRPr lang="en-US" altLang="en-US" sz="900" dirty="0">
                <a:latin typeface="Times New Roman" panose="02020603050405020304" pitchFamily="18" charset="0"/>
              </a:endParaRPr>
            </a:p>
            <a:p>
              <a:r>
                <a:rPr lang="en-US" altLang="en-US" sz="900" dirty="0" smtClean="0">
                  <a:latin typeface="Times New Roman" panose="02020603050405020304" pitchFamily="18" charset="0"/>
                </a:rPr>
                <a:t>DB</a:t>
              </a:r>
            </a:p>
            <a:p>
              <a:r>
                <a:rPr lang="en-US" altLang="en-US" sz="900" dirty="0" smtClean="0">
                  <a:latin typeface="Times New Roman" panose="02020603050405020304" pitchFamily="18" charset="0"/>
                </a:rPr>
                <a:t>AB</a:t>
              </a:r>
            </a:p>
            <a:p>
              <a:r>
                <a:rPr lang="en-US" altLang="en-US" sz="900" dirty="0" smtClean="0">
                  <a:latin typeface="Times New Roman" panose="02020603050405020304" pitchFamily="18" charset="0"/>
                </a:rPr>
                <a:t>WEB</a:t>
              </a:r>
              <a:endParaRPr lang="en-US" altLang="en-US" sz="900" dirty="0">
                <a:latin typeface="Times New Roman" panose="02020603050405020304" pitchFamily="18" charset="0"/>
              </a:endParaRPr>
            </a:p>
          </p:txBody>
        </p:sp>
        <p:sp>
          <p:nvSpPr>
            <p:cNvPr id="17" name="AutoShape 27"/>
            <p:cNvSpPr>
              <a:spLocks noChangeArrowheads="1"/>
            </p:cNvSpPr>
            <p:nvPr/>
          </p:nvSpPr>
          <p:spPr bwMode="auto">
            <a:xfrm rot="5400000">
              <a:off x="8343900" y="4610102"/>
              <a:ext cx="152400" cy="76200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AutoShape 28"/>
            <p:cNvSpPr>
              <a:spLocks noChangeArrowheads="1"/>
            </p:cNvSpPr>
            <p:nvPr/>
          </p:nvSpPr>
          <p:spPr bwMode="auto">
            <a:xfrm rot="5400000">
              <a:off x="9258300" y="4610100"/>
              <a:ext cx="152400" cy="76200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" name="Rectangle 80"/>
          <p:cNvSpPr>
            <a:spLocks noChangeArrowheads="1"/>
          </p:cNvSpPr>
          <p:nvPr/>
        </p:nvSpPr>
        <p:spPr bwMode="auto">
          <a:xfrm>
            <a:off x="4876800" y="3044822"/>
            <a:ext cx="457200" cy="4572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Refresh</a:t>
            </a:r>
          </a:p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Logic</a:t>
            </a:r>
          </a:p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Unit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0" name="Rectangle 80"/>
          <p:cNvSpPr>
            <a:spLocks noChangeArrowheads="1"/>
          </p:cNvSpPr>
          <p:nvPr/>
        </p:nvSpPr>
        <p:spPr bwMode="auto">
          <a:xfrm>
            <a:off x="5791200" y="2435222"/>
            <a:ext cx="457200" cy="1143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Data</a:t>
            </a:r>
          </a:p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Update</a:t>
            </a:r>
          </a:p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Unit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1" name="Rectangle 80"/>
          <p:cNvSpPr>
            <a:spLocks noChangeArrowheads="1"/>
          </p:cNvSpPr>
          <p:nvPr/>
        </p:nvSpPr>
        <p:spPr bwMode="auto">
          <a:xfrm>
            <a:off x="3048000" y="2689226"/>
            <a:ext cx="2286000" cy="203196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Input Data Pipeline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2" name="Rectangle 80"/>
          <p:cNvSpPr>
            <a:spLocks noChangeArrowheads="1"/>
          </p:cNvSpPr>
          <p:nvPr/>
        </p:nvSpPr>
        <p:spPr bwMode="auto">
          <a:xfrm>
            <a:off x="3048000" y="2130423"/>
            <a:ext cx="2286000" cy="4572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Data Forwarding Unit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3" name="Rectangle 80"/>
          <p:cNvSpPr>
            <a:spLocks noChangeArrowheads="1"/>
          </p:cNvSpPr>
          <p:nvPr/>
        </p:nvSpPr>
        <p:spPr bwMode="auto">
          <a:xfrm>
            <a:off x="3048000" y="1749422"/>
            <a:ext cx="3200400" cy="2286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Forwarding Control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4" name="Rectangle 80"/>
          <p:cNvSpPr>
            <a:spLocks noChangeArrowheads="1"/>
          </p:cNvSpPr>
          <p:nvPr/>
        </p:nvSpPr>
        <p:spPr bwMode="auto">
          <a:xfrm>
            <a:off x="3048000" y="1520822"/>
            <a:ext cx="3200400" cy="2286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Refresh Counter Control &amp; Pipeline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5" name="Line 113"/>
          <p:cNvSpPr>
            <a:spLocks noChangeShapeType="1"/>
          </p:cNvSpPr>
          <p:nvPr/>
        </p:nvSpPr>
        <p:spPr bwMode="auto">
          <a:xfrm>
            <a:off x="2133600" y="1901822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112"/>
          <p:cNvSpPr>
            <a:spLocks noChangeShapeType="1"/>
          </p:cNvSpPr>
          <p:nvPr/>
        </p:nvSpPr>
        <p:spPr bwMode="auto">
          <a:xfrm>
            <a:off x="2133600" y="1825620"/>
            <a:ext cx="914400" cy="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112"/>
          <p:cNvSpPr>
            <a:spLocks noChangeShapeType="1"/>
          </p:cNvSpPr>
          <p:nvPr/>
        </p:nvSpPr>
        <p:spPr bwMode="auto">
          <a:xfrm>
            <a:off x="3276600" y="1978020"/>
            <a:ext cx="0" cy="1365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Rectangle 80"/>
          <p:cNvSpPr>
            <a:spLocks noChangeArrowheads="1"/>
          </p:cNvSpPr>
          <p:nvPr/>
        </p:nvSpPr>
        <p:spPr bwMode="auto">
          <a:xfrm>
            <a:off x="4876800" y="3654422"/>
            <a:ext cx="457200" cy="4572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Refresh</a:t>
            </a:r>
          </a:p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Logic</a:t>
            </a:r>
          </a:p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Unit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9" name="Line 112"/>
          <p:cNvSpPr>
            <a:spLocks noChangeShapeType="1"/>
          </p:cNvSpPr>
          <p:nvPr/>
        </p:nvSpPr>
        <p:spPr bwMode="auto">
          <a:xfrm>
            <a:off x="4114800" y="1978022"/>
            <a:ext cx="0" cy="1365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Line 112"/>
          <p:cNvSpPr>
            <a:spLocks noChangeShapeType="1"/>
          </p:cNvSpPr>
          <p:nvPr/>
        </p:nvSpPr>
        <p:spPr bwMode="auto">
          <a:xfrm>
            <a:off x="4953000" y="1978022"/>
            <a:ext cx="0" cy="1365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Line 112"/>
          <p:cNvSpPr>
            <a:spLocks noChangeShapeType="1"/>
          </p:cNvSpPr>
          <p:nvPr/>
        </p:nvSpPr>
        <p:spPr bwMode="auto">
          <a:xfrm flipH="1">
            <a:off x="5943600" y="1978022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113"/>
          <p:cNvSpPr>
            <a:spLocks noChangeShapeType="1"/>
          </p:cNvSpPr>
          <p:nvPr/>
        </p:nvSpPr>
        <p:spPr bwMode="auto">
          <a:xfrm flipH="1" flipV="1">
            <a:off x="5334000" y="2206622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113"/>
          <p:cNvSpPr>
            <a:spLocks noChangeShapeType="1"/>
          </p:cNvSpPr>
          <p:nvPr/>
        </p:nvSpPr>
        <p:spPr bwMode="auto">
          <a:xfrm>
            <a:off x="5334000" y="2511422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13"/>
          <p:cNvSpPr>
            <a:spLocks noChangeShapeType="1"/>
          </p:cNvSpPr>
          <p:nvPr/>
        </p:nvSpPr>
        <p:spPr bwMode="auto">
          <a:xfrm>
            <a:off x="5334000" y="2816222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13"/>
          <p:cNvSpPr>
            <a:spLocks noChangeShapeType="1"/>
          </p:cNvSpPr>
          <p:nvPr/>
        </p:nvSpPr>
        <p:spPr bwMode="auto">
          <a:xfrm>
            <a:off x="5334000" y="3349622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113"/>
          <p:cNvSpPr>
            <a:spLocks noChangeShapeType="1"/>
          </p:cNvSpPr>
          <p:nvPr/>
        </p:nvSpPr>
        <p:spPr bwMode="auto">
          <a:xfrm>
            <a:off x="4419600" y="3349622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113"/>
          <p:cNvSpPr>
            <a:spLocks noChangeShapeType="1"/>
          </p:cNvSpPr>
          <p:nvPr/>
        </p:nvSpPr>
        <p:spPr bwMode="auto">
          <a:xfrm>
            <a:off x="4419600" y="3959222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Line 113"/>
          <p:cNvSpPr>
            <a:spLocks noChangeShapeType="1"/>
          </p:cNvSpPr>
          <p:nvPr/>
        </p:nvSpPr>
        <p:spPr bwMode="auto">
          <a:xfrm>
            <a:off x="4495800" y="3197222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113"/>
          <p:cNvSpPr>
            <a:spLocks noChangeShapeType="1"/>
          </p:cNvSpPr>
          <p:nvPr/>
        </p:nvSpPr>
        <p:spPr bwMode="auto">
          <a:xfrm>
            <a:off x="4648200" y="3806822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Line 113"/>
          <p:cNvSpPr>
            <a:spLocks noChangeShapeType="1"/>
          </p:cNvSpPr>
          <p:nvPr/>
        </p:nvSpPr>
        <p:spPr bwMode="auto">
          <a:xfrm>
            <a:off x="2819400" y="3502022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Line 98"/>
          <p:cNvSpPr>
            <a:spLocks noChangeShapeType="1"/>
          </p:cNvSpPr>
          <p:nvPr/>
        </p:nvSpPr>
        <p:spPr bwMode="auto">
          <a:xfrm flipV="1">
            <a:off x="2819400" y="1901822"/>
            <a:ext cx="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98"/>
          <p:cNvSpPr>
            <a:spLocks noChangeShapeType="1"/>
          </p:cNvSpPr>
          <p:nvPr/>
        </p:nvSpPr>
        <p:spPr bwMode="auto">
          <a:xfrm flipV="1">
            <a:off x="6472235" y="2206622"/>
            <a:ext cx="4765" cy="2438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Line 113"/>
          <p:cNvSpPr>
            <a:spLocks noChangeShapeType="1"/>
          </p:cNvSpPr>
          <p:nvPr/>
        </p:nvSpPr>
        <p:spPr bwMode="auto">
          <a:xfrm>
            <a:off x="6248400" y="2892422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13"/>
          <p:cNvSpPr>
            <a:spLocks noChangeShapeType="1"/>
          </p:cNvSpPr>
          <p:nvPr/>
        </p:nvSpPr>
        <p:spPr bwMode="auto">
          <a:xfrm flipV="1">
            <a:off x="5334000" y="3883022"/>
            <a:ext cx="1828800" cy="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13"/>
          <p:cNvSpPr>
            <a:spLocks noChangeShapeType="1"/>
          </p:cNvSpPr>
          <p:nvPr/>
        </p:nvSpPr>
        <p:spPr bwMode="auto">
          <a:xfrm>
            <a:off x="6059714" y="1978021"/>
            <a:ext cx="0" cy="45720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Line 113"/>
          <p:cNvSpPr>
            <a:spLocks noChangeShapeType="1"/>
          </p:cNvSpPr>
          <p:nvPr/>
        </p:nvSpPr>
        <p:spPr bwMode="auto">
          <a:xfrm>
            <a:off x="6243636" y="1901822"/>
            <a:ext cx="38576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12"/>
          <p:cNvSpPr>
            <a:spLocks noChangeShapeType="1"/>
          </p:cNvSpPr>
          <p:nvPr/>
        </p:nvSpPr>
        <p:spPr bwMode="auto">
          <a:xfrm>
            <a:off x="6243636" y="1825622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Line 98"/>
          <p:cNvSpPr>
            <a:spLocks noChangeShapeType="1"/>
          </p:cNvSpPr>
          <p:nvPr/>
        </p:nvSpPr>
        <p:spPr bwMode="auto">
          <a:xfrm flipV="1">
            <a:off x="6629399" y="1901820"/>
            <a:ext cx="1" cy="281940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14"/>
          <p:cNvSpPr>
            <a:spLocks noChangeShapeType="1"/>
          </p:cNvSpPr>
          <p:nvPr/>
        </p:nvSpPr>
        <p:spPr bwMode="auto">
          <a:xfrm>
            <a:off x="6700836" y="1825622"/>
            <a:ext cx="0" cy="297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Line 47"/>
          <p:cNvSpPr>
            <a:spLocks noChangeShapeType="1"/>
          </p:cNvSpPr>
          <p:nvPr/>
        </p:nvSpPr>
        <p:spPr bwMode="auto">
          <a:xfrm>
            <a:off x="2819400" y="4645022"/>
            <a:ext cx="3657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Line 47"/>
          <p:cNvSpPr>
            <a:spLocks noChangeShapeType="1"/>
          </p:cNvSpPr>
          <p:nvPr/>
        </p:nvSpPr>
        <p:spPr bwMode="auto">
          <a:xfrm>
            <a:off x="2743200" y="4702164"/>
            <a:ext cx="388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Line 61"/>
          <p:cNvSpPr>
            <a:spLocks noChangeShapeType="1"/>
          </p:cNvSpPr>
          <p:nvPr/>
        </p:nvSpPr>
        <p:spPr bwMode="auto">
          <a:xfrm flipV="1">
            <a:off x="2667000" y="4797420"/>
            <a:ext cx="4038600" cy="31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Line 113"/>
          <p:cNvSpPr>
            <a:spLocks noChangeShapeType="1"/>
          </p:cNvSpPr>
          <p:nvPr/>
        </p:nvSpPr>
        <p:spPr bwMode="auto">
          <a:xfrm>
            <a:off x="2819400" y="3887784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Line 113"/>
          <p:cNvSpPr>
            <a:spLocks noChangeShapeType="1"/>
          </p:cNvSpPr>
          <p:nvPr/>
        </p:nvSpPr>
        <p:spPr bwMode="auto">
          <a:xfrm>
            <a:off x="2743200" y="4035421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Line 112"/>
          <p:cNvSpPr>
            <a:spLocks noChangeShapeType="1"/>
          </p:cNvSpPr>
          <p:nvPr/>
        </p:nvSpPr>
        <p:spPr bwMode="auto">
          <a:xfrm>
            <a:off x="2667000" y="4187820"/>
            <a:ext cx="381000" cy="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Line 98"/>
          <p:cNvSpPr>
            <a:spLocks noChangeShapeType="1"/>
          </p:cNvSpPr>
          <p:nvPr/>
        </p:nvSpPr>
        <p:spPr bwMode="auto">
          <a:xfrm flipV="1">
            <a:off x="2819400" y="3883022"/>
            <a:ext cx="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Line 98"/>
          <p:cNvSpPr>
            <a:spLocks noChangeShapeType="1"/>
          </p:cNvSpPr>
          <p:nvPr/>
        </p:nvSpPr>
        <p:spPr bwMode="auto">
          <a:xfrm flipV="1">
            <a:off x="2743200" y="4035421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Line 114"/>
          <p:cNvSpPr>
            <a:spLocks noChangeShapeType="1"/>
          </p:cNvSpPr>
          <p:nvPr/>
        </p:nvSpPr>
        <p:spPr bwMode="auto">
          <a:xfrm>
            <a:off x="2667000" y="4187821"/>
            <a:ext cx="0" cy="60959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" name="Line 112"/>
          <p:cNvSpPr>
            <a:spLocks noChangeShapeType="1"/>
          </p:cNvSpPr>
          <p:nvPr/>
        </p:nvSpPr>
        <p:spPr bwMode="auto">
          <a:xfrm>
            <a:off x="2133600" y="1597020"/>
            <a:ext cx="914400" cy="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" name="Line 113"/>
          <p:cNvSpPr>
            <a:spLocks noChangeShapeType="1"/>
          </p:cNvSpPr>
          <p:nvPr/>
        </p:nvSpPr>
        <p:spPr bwMode="auto">
          <a:xfrm>
            <a:off x="2133600" y="2816222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" name="Text Box 171"/>
          <p:cNvSpPr txBox="1">
            <a:spLocks noChangeArrowheads="1"/>
          </p:cNvSpPr>
          <p:nvPr/>
        </p:nvSpPr>
        <p:spPr bwMode="auto">
          <a:xfrm>
            <a:off x="2209800" y="1368422"/>
            <a:ext cx="520976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RFRSH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64" name="Text Box 171"/>
          <p:cNvSpPr txBox="1">
            <a:spLocks noChangeArrowheads="1"/>
          </p:cNvSpPr>
          <p:nvPr/>
        </p:nvSpPr>
        <p:spPr bwMode="auto">
          <a:xfrm>
            <a:off x="2209800" y="1640956"/>
            <a:ext cx="264496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WR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65" name="Text Box 171"/>
          <p:cNvSpPr txBox="1">
            <a:spLocks noChangeArrowheads="1"/>
          </p:cNvSpPr>
          <p:nvPr/>
        </p:nvSpPr>
        <p:spPr bwMode="auto">
          <a:xfrm>
            <a:off x="2222224" y="1945756"/>
            <a:ext cx="56265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BIN_NB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66" name="Text Box 171"/>
          <p:cNvSpPr txBox="1">
            <a:spLocks noChangeArrowheads="1"/>
          </p:cNvSpPr>
          <p:nvPr/>
        </p:nvSpPr>
        <p:spPr bwMode="auto">
          <a:xfrm>
            <a:off x="2222224" y="2555356"/>
            <a:ext cx="41158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DATA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68" name="Arc 67"/>
          <p:cNvSpPr/>
          <p:nvPr/>
        </p:nvSpPr>
        <p:spPr>
          <a:xfrm>
            <a:off x="1143000" y="1981200"/>
            <a:ext cx="5334000" cy="2590800"/>
          </a:xfrm>
          <a:prstGeom prst="arc">
            <a:avLst>
              <a:gd name="adj1" fmla="val 18191105"/>
              <a:gd name="adj2" fmla="val 7692750"/>
            </a:avLst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377074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  <p:bldP spid="6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16</a:t>
            </a:fld>
            <a:endParaRPr lang="en-US" smtClean="0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68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28" charset="-128"/>
              </a:rPr>
              <a:t>Actual Implementation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304800" y="5257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Implemented </a:t>
            </a:r>
            <a:r>
              <a:rPr lang="en-US" sz="20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in an EP3C25F324C6 device.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219200"/>
            <a:ext cx="8795694" cy="34623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4206996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17</a:t>
            </a:fld>
            <a:endParaRPr lang="en-US" smtClean="0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68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28" charset="-128"/>
              </a:rPr>
              <a:t>Fast Book &amp; Fast Reset Block Memory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304800" y="5257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interface of the block</a:t>
            </a: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system clock is 250 MHz</a:t>
            </a:r>
            <a:endParaRPr lang="en-US" sz="2000" dirty="0">
              <a:solidFill>
                <a:schemeClr val="accent2"/>
              </a:solidFill>
              <a:latin typeface="Times New Roman" pitchFamily="28" charset="0"/>
              <a:sym typeface="Wingdings" pitchFamily="2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600200"/>
            <a:ext cx="7836076" cy="2696625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457200" y="3200400"/>
            <a:ext cx="2743200" cy="533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9301226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18</a:t>
            </a:fld>
            <a:endParaRPr lang="en-US" smtClean="0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68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28" charset="-128"/>
              </a:rPr>
              <a:t>The Test Platform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304800" y="5257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Altera evaluation board.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 l="5790" t="7442" r="6948" b="5581"/>
          <a:stretch>
            <a:fillRect/>
          </a:stretch>
        </p:blipFill>
        <p:spPr bwMode="auto">
          <a:xfrm>
            <a:off x="2620799" y="2055491"/>
            <a:ext cx="3445202" cy="213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8412508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19</a:t>
            </a:fld>
            <a:endParaRPr lang="en-US" smtClean="0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68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28" charset="-128"/>
              </a:rPr>
              <a:t>Operations (1)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5486401" y="5124440"/>
            <a:ext cx="320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In event 001, 6 data are written into 4 bins.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9565099"/>
              </p:ext>
            </p:extLst>
          </p:nvPr>
        </p:nvGraphicFramePr>
        <p:xfrm>
          <a:off x="476250" y="933450"/>
          <a:ext cx="4761223" cy="5333990"/>
        </p:xfrm>
        <a:graphic>
          <a:graphicData uri="http://schemas.openxmlformats.org/drawingml/2006/table">
            <a:tbl>
              <a:tblPr/>
              <a:tblGrid>
                <a:gridCol w="250121"/>
                <a:gridCol w="1202960"/>
                <a:gridCol w="738451"/>
                <a:gridCol w="464510"/>
                <a:gridCol w="357315"/>
                <a:gridCol w="416867"/>
                <a:gridCol w="276919"/>
                <a:gridCol w="276919"/>
                <a:gridCol w="312651"/>
                <a:gridCol w="464510"/>
              </a:tblGrid>
              <a:tr h="1521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Mem Data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Raw Data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Op. Code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InData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Addr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EvtID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Valid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00000800000000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&lt;&lt;&lt;&lt;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20000800000000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2: Refresh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1A1018010000A1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3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1A20180100A1A2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4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1A3038010000A3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1A401801A1A2A4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6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1A5058010000A5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7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1A6068010000A6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A6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06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A6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8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00000000000000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9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00001801A1A2A4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&lt;&lt;&lt;&lt;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00002000000000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000038010000A3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&lt;&lt;&lt;&lt;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12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00004000000000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13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000058010000A5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&lt;&lt;&lt;&lt;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14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000068010000A6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06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A6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&lt;&lt;&lt;&lt;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00007000000000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07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16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20001801000000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2: Refresh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17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1B1078020000B1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B1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07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B1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18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20002802000000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2: Refresh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19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1C1048030000C1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1C20480300C1C2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1C3018030000C3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22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1C40180300C3C4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23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1C504803C1C2C5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24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00000000000000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0000180300C3C4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&lt;&lt;&lt;&lt;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26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00002002000000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27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000030010000A3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28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00004803C1C2C5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&lt;&lt;&lt;&lt;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29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000050010000A5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30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000060010000A6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06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A6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109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31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000070020000B1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07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B1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" name="Right Brace 2"/>
          <p:cNvSpPr/>
          <p:nvPr/>
        </p:nvSpPr>
        <p:spPr>
          <a:xfrm>
            <a:off x="5256523" y="1676400"/>
            <a:ext cx="277449" cy="21336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Box 171"/>
          <p:cNvSpPr txBox="1">
            <a:spLocks noChangeArrowheads="1"/>
          </p:cNvSpPr>
          <p:nvPr/>
        </p:nvSpPr>
        <p:spPr bwMode="auto">
          <a:xfrm>
            <a:off x="5617568" y="2635478"/>
            <a:ext cx="76302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400" b="1" dirty="0" smtClean="0">
                <a:latin typeface="Times New Roman" panose="02020603050405020304" pitchFamily="18" charset="0"/>
              </a:rPr>
              <a:t>Event 001</a:t>
            </a:r>
            <a:endParaRPr lang="en-US" altLang="en-US" sz="1400" b="1" dirty="0">
              <a:latin typeface="Times New Roman" panose="02020603050405020304" pitchFamily="18" charset="0"/>
            </a:endParaRPr>
          </a:p>
        </p:txBody>
      </p:sp>
      <p:sp>
        <p:nvSpPr>
          <p:cNvPr id="10" name="Rectangle 80"/>
          <p:cNvSpPr>
            <a:spLocks noChangeArrowheads="1"/>
          </p:cNvSpPr>
          <p:nvPr/>
        </p:nvSpPr>
        <p:spPr bwMode="auto">
          <a:xfrm>
            <a:off x="7315200" y="685800"/>
            <a:ext cx="457200" cy="228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A1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1" name="Rectangle 80"/>
          <p:cNvSpPr>
            <a:spLocks noChangeArrowheads="1"/>
          </p:cNvSpPr>
          <p:nvPr/>
        </p:nvSpPr>
        <p:spPr bwMode="auto">
          <a:xfrm>
            <a:off x="7772400" y="685800"/>
            <a:ext cx="457200" cy="2286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01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2" name="Rectangle 80"/>
          <p:cNvSpPr>
            <a:spLocks noChangeArrowheads="1"/>
          </p:cNvSpPr>
          <p:nvPr/>
        </p:nvSpPr>
        <p:spPr bwMode="auto">
          <a:xfrm>
            <a:off x="7315200" y="914400"/>
            <a:ext cx="457200" cy="228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A2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3" name="Rectangle 80"/>
          <p:cNvSpPr>
            <a:spLocks noChangeArrowheads="1"/>
          </p:cNvSpPr>
          <p:nvPr/>
        </p:nvSpPr>
        <p:spPr bwMode="auto">
          <a:xfrm>
            <a:off x="7772400" y="914400"/>
            <a:ext cx="457200" cy="2286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01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4" name="Rectangle 80"/>
          <p:cNvSpPr>
            <a:spLocks noChangeArrowheads="1"/>
          </p:cNvSpPr>
          <p:nvPr/>
        </p:nvSpPr>
        <p:spPr bwMode="auto">
          <a:xfrm>
            <a:off x="7315200" y="1143000"/>
            <a:ext cx="457200" cy="228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A3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5" name="Rectangle 80"/>
          <p:cNvSpPr>
            <a:spLocks noChangeArrowheads="1"/>
          </p:cNvSpPr>
          <p:nvPr/>
        </p:nvSpPr>
        <p:spPr bwMode="auto">
          <a:xfrm>
            <a:off x="7772400" y="1143000"/>
            <a:ext cx="457200" cy="2286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03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6" name="Rectangle 80"/>
          <p:cNvSpPr>
            <a:spLocks noChangeArrowheads="1"/>
          </p:cNvSpPr>
          <p:nvPr/>
        </p:nvSpPr>
        <p:spPr bwMode="auto">
          <a:xfrm>
            <a:off x="7315200" y="1371600"/>
            <a:ext cx="457200" cy="228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A4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7" name="Rectangle 80"/>
          <p:cNvSpPr>
            <a:spLocks noChangeArrowheads="1"/>
          </p:cNvSpPr>
          <p:nvPr/>
        </p:nvSpPr>
        <p:spPr bwMode="auto">
          <a:xfrm>
            <a:off x="7772400" y="1371600"/>
            <a:ext cx="457200" cy="2286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01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8" name="Rectangle 80"/>
          <p:cNvSpPr>
            <a:spLocks noChangeArrowheads="1"/>
          </p:cNvSpPr>
          <p:nvPr/>
        </p:nvSpPr>
        <p:spPr bwMode="auto">
          <a:xfrm>
            <a:off x="7315200" y="1600200"/>
            <a:ext cx="457200" cy="228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A5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9" name="Rectangle 80"/>
          <p:cNvSpPr>
            <a:spLocks noChangeArrowheads="1"/>
          </p:cNvSpPr>
          <p:nvPr/>
        </p:nvSpPr>
        <p:spPr bwMode="auto">
          <a:xfrm>
            <a:off x="7772400" y="1600200"/>
            <a:ext cx="457200" cy="2286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05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0" name="Rectangle 80"/>
          <p:cNvSpPr>
            <a:spLocks noChangeArrowheads="1"/>
          </p:cNvSpPr>
          <p:nvPr/>
        </p:nvSpPr>
        <p:spPr bwMode="auto">
          <a:xfrm>
            <a:off x="7315200" y="1828800"/>
            <a:ext cx="457200" cy="228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A6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1" name="Rectangle 80"/>
          <p:cNvSpPr>
            <a:spLocks noChangeArrowheads="1"/>
          </p:cNvSpPr>
          <p:nvPr/>
        </p:nvSpPr>
        <p:spPr bwMode="auto">
          <a:xfrm>
            <a:off x="7772400" y="1828800"/>
            <a:ext cx="457200" cy="2286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06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2" name="Rectangle 80"/>
          <p:cNvSpPr>
            <a:spLocks noChangeArrowheads="1"/>
          </p:cNvSpPr>
          <p:nvPr/>
        </p:nvSpPr>
        <p:spPr bwMode="auto">
          <a:xfrm>
            <a:off x="8229600" y="29718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3" name="Rectangle 80"/>
          <p:cNvSpPr>
            <a:spLocks noChangeArrowheads="1"/>
          </p:cNvSpPr>
          <p:nvPr/>
        </p:nvSpPr>
        <p:spPr bwMode="auto">
          <a:xfrm>
            <a:off x="7772400" y="29718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4" name="Rectangle 80"/>
          <p:cNvSpPr>
            <a:spLocks noChangeArrowheads="1"/>
          </p:cNvSpPr>
          <p:nvPr/>
        </p:nvSpPr>
        <p:spPr bwMode="auto">
          <a:xfrm>
            <a:off x="7315200" y="29718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0" name="Rectangle 80"/>
          <p:cNvSpPr>
            <a:spLocks noChangeArrowheads="1"/>
          </p:cNvSpPr>
          <p:nvPr/>
        </p:nvSpPr>
        <p:spPr bwMode="auto">
          <a:xfrm>
            <a:off x="8229600" y="34290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1" name="Rectangle 80"/>
          <p:cNvSpPr>
            <a:spLocks noChangeArrowheads="1"/>
          </p:cNvSpPr>
          <p:nvPr/>
        </p:nvSpPr>
        <p:spPr bwMode="auto">
          <a:xfrm>
            <a:off x="7772400" y="34290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2" name="Rectangle 80"/>
          <p:cNvSpPr>
            <a:spLocks noChangeArrowheads="1"/>
          </p:cNvSpPr>
          <p:nvPr/>
        </p:nvSpPr>
        <p:spPr bwMode="auto">
          <a:xfrm>
            <a:off x="7315200" y="34290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5" name="Rectangle 80"/>
          <p:cNvSpPr>
            <a:spLocks noChangeArrowheads="1"/>
          </p:cNvSpPr>
          <p:nvPr/>
        </p:nvSpPr>
        <p:spPr bwMode="auto">
          <a:xfrm>
            <a:off x="7772400" y="36576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6" name="Rectangle 80"/>
          <p:cNvSpPr>
            <a:spLocks noChangeArrowheads="1"/>
          </p:cNvSpPr>
          <p:nvPr/>
        </p:nvSpPr>
        <p:spPr bwMode="auto">
          <a:xfrm>
            <a:off x="7315200" y="36576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9" name="Rectangle 80"/>
          <p:cNvSpPr>
            <a:spLocks noChangeArrowheads="1"/>
          </p:cNvSpPr>
          <p:nvPr/>
        </p:nvSpPr>
        <p:spPr bwMode="auto">
          <a:xfrm>
            <a:off x="8229600" y="38862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0" name="Rectangle 80"/>
          <p:cNvSpPr>
            <a:spLocks noChangeArrowheads="1"/>
          </p:cNvSpPr>
          <p:nvPr/>
        </p:nvSpPr>
        <p:spPr bwMode="auto">
          <a:xfrm>
            <a:off x="7772400" y="38862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1" name="Rectangle 80"/>
          <p:cNvSpPr>
            <a:spLocks noChangeArrowheads="1"/>
          </p:cNvSpPr>
          <p:nvPr/>
        </p:nvSpPr>
        <p:spPr bwMode="auto">
          <a:xfrm>
            <a:off x="7315200" y="38862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3" name="Rectangle 80"/>
          <p:cNvSpPr>
            <a:spLocks noChangeArrowheads="1"/>
          </p:cNvSpPr>
          <p:nvPr/>
        </p:nvSpPr>
        <p:spPr bwMode="auto">
          <a:xfrm>
            <a:off x="7772400" y="41148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4" name="Rectangle 80"/>
          <p:cNvSpPr>
            <a:spLocks noChangeArrowheads="1"/>
          </p:cNvSpPr>
          <p:nvPr/>
        </p:nvSpPr>
        <p:spPr bwMode="auto">
          <a:xfrm>
            <a:off x="7315200" y="41148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6" name="Rectangle 80"/>
          <p:cNvSpPr>
            <a:spLocks noChangeArrowheads="1"/>
          </p:cNvSpPr>
          <p:nvPr/>
        </p:nvSpPr>
        <p:spPr bwMode="auto">
          <a:xfrm>
            <a:off x="7772400" y="43434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7" name="Rectangle 80"/>
          <p:cNvSpPr>
            <a:spLocks noChangeArrowheads="1"/>
          </p:cNvSpPr>
          <p:nvPr/>
        </p:nvSpPr>
        <p:spPr bwMode="auto">
          <a:xfrm>
            <a:off x="7315200" y="43434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8" name="Rectangle 80"/>
          <p:cNvSpPr>
            <a:spLocks noChangeArrowheads="1"/>
          </p:cNvSpPr>
          <p:nvPr/>
        </p:nvSpPr>
        <p:spPr bwMode="auto">
          <a:xfrm>
            <a:off x="8229600" y="45720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9" name="Rectangle 80"/>
          <p:cNvSpPr>
            <a:spLocks noChangeArrowheads="1"/>
          </p:cNvSpPr>
          <p:nvPr/>
        </p:nvSpPr>
        <p:spPr bwMode="auto">
          <a:xfrm>
            <a:off x="7772400" y="45720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50" name="Rectangle 80"/>
          <p:cNvSpPr>
            <a:spLocks noChangeArrowheads="1"/>
          </p:cNvSpPr>
          <p:nvPr/>
        </p:nvSpPr>
        <p:spPr bwMode="auto">
          <a:xfrm>
            <a:off x="7315200" y="45720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51" name="Rectangle 80"/>
          <p:cNvSpPr>
            <a:spLocks noChangeArrowheads="1"/>
          </p:cNvSpPr>
          <p:nvPr/>
        </p:nvSpPr>
        <p:spPr bwMode="auto">
          <a:xfrm>
            <a:off x="7315200" y="3200400"/>
            <a:ext cx="457200" cy="228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A1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52" name="Rectangle 80"/>
          <p:cNvSpPr>
            <a:spLocks noChangeArrowheads="1"/>
          </p:cNvSpPr>
          <p:nvPr/>
        </p:nvSpPr>
        <p:spPr bwMode="auto">
          <a:xfrm>
            <a:off x="7772400" y="3200400"/>
            <a:ext cx="457200" cy="228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A2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53" name="Rectangle 80"/>
          <p:cNvSpPr>
            <a:spLocks noChangeArrowheads="1"/>
          </p:cNvSpPr>
          <p:nvPr/>
        </p:nvSpPr>
        <p:spPr bwMode="auto">
          <a:xfrm>
            <a:off x="8229600" y="3200400"/>
            <a:ext cx="457200" cy="228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A4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54" name="Rectangle 80"/>
          <p:cNvSpPr>
            <a:spLocks noChangeArrowheads="1"/>
          </p:cNvSpPr>
          <p:nvPr/>
        </p:nvSpPr>
        <p:spPr bwMode="auto">
          <a:xfrm>
            <a:off x="6858000" y="29718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55" name="Rectangle 80"/>
          <p:cNvSpPr>
            <a:spLocks noChangeArrowheads="1"/>
          </p:cNvSpPr>
          <p:nvPr/>
        </p:nvSpPr>
        <p:spPr bwMode="auto">
          <a:xfrm>
            <a:off x="6858000" y="34290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56" name="Rectangle 80"/>
          <p:cNvSpPr>
            <a:spLocks noChangeArrowheads="1"/>
          </p:cNvSpPr>
          <p:nvPr/>
        </p:nvSpPr>
        <p:spPr bwMode="auto">
          <a:xfrm>
            <a:off x="6858000" y="38862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57" name="Rectangle 80"/>
          <p:cNvSpPr>
            <a:spLocks noChangeArrowheads="1"/>
          </p:cNvSpPr>
          <p:nvPr/>
        </p:nvSpPr>
        <p:spPr bwMode="auto">
          <a:xfrm>
            <a:off x="6858000" y="45720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61" name="Rectangle 80"/>
          <p:cNvSpPr>
            <a:spLocks noChangeArrowheads="1"/>
          </p:cNvSpPr>
          <p:nvPr/>
        </p:nvSpPr>
        <p:spPr bwMode="auto">
          <a:xfrm>
            <a:off x="8229600" y="3657600"/>
            <a:ext cx="457200" cy="228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A3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62" name="Rectangle 80"/>
          <p:cNvSpPr>
            <a:spLocks noChangeArrowheads="1"/>
          </p:cNvSpPr>
          <p:nvPr/>
        </p:nvSpPr>
        <p:spPr bwMode="auto">
          <a:xfrm>
            <a:off x="8229600" y="4114800"/>
            <a:ext cx="457200" cy="228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A5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63" name="Rectangle 80"/>
          <p:cNvSpPr>
            <a:spLocks noChangeArrowheads="1"/>
          </p:cNvSpPr>
          <p:nvPr/>
        </p:nvSpPr>
        <p:spPr bwMode="auto">
          <a:xfrm>
            <a:off x="8229600" y="4343400"/>
            <a:ext cx="457200" cy="228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A6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64" name="Right Arrow 63"/>
          <p:cNvSpPr/>
          <p:nvPr/>
        </p:nvSpPr>
        <p:spPr>
          <a:xfrm rot="5400000">
            <a:off x="7568181" y="2310387"/>
            <a:ext cx="381005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 Box 171"/>
          <p:cNvSpPr txBox="1">
            <a:spLocks noChangeArrowheads="1"/>
          </p:cNvSpPr>
          <p:nvPr/>
        </p:nvSpPr>
        <p:spPr bwMode="auto">
          <a:xfrm>
            <a:off x="7819345" y="457200"/>
            <a:ext cx="56265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BIN_NB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66" name="Text Box 171"/>
          <p:cNvSpPr txBox="1">
            <a:spLocks noChangeArrowheads="1"/>
          </p:cNvSpPr>
          <p:nvPr/>
        </p:nvSpPr>
        <p:spPr bwMode="auto">
          <a:xfrm>
            <a:off x="7239000" y="457200"/>
            <a:ext cx="41158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DATA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67" name="Text Box 171"/>
          <p:cNvSpPr txBox="1">
            <a:spLocks noChangeArrowheads="1"/>
          </p:cNvSpPr>
          <p:nvPr/>
        </p:nvSpPr>
        <p:spPr bwMode="auto">
          <a:xfrm>
            <a:off x="6858000" y="2710934"/>
            <a:ext cx="38311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EVID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68" name="Rectangle 80"/>
          <p:cNvSpPr>
            <a:spLocks noChangeArrowheads="1"/>
          </p:cNvSpPr>
          <p:nvPr/>
        </p:nvSpPr>
        <p:spPr bwMode="auto">
          <a:xfrm>
            <a:off x="6858000" y="3200400"/>
            <a:ext cx="457200" cy="228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001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69" name="Rectangle 80"/>
          <p:cNvSpPr>
            <a:spLocks noChangeArrowheads="1"/>
          </p:cNvSpPr>
          <p:nvPr/>
        </p:nvSpPr>
        <p:spPr bwMode="auto">
          <a:xfrm>
            <a:off x="6858000" y="3657600"/>
            <a:ext cx="457200" cy="228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001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70" name="Rectangle 80"/>
          <p:cNvSpPr>
            <a:spLocks noChangeArrowheads="1"/>
          </p:cNvSpPr>
          <p:nvPr/>
        </p:nvSpPr>
        <p:spPr bwMode="auto">
          <a:xfrm>
            <a:off x="6858000" y="4114800"/>
            <a:ext cx="457200" cy="228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001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71" name="Rectangle 80"/>
          <p:cNvSpPr>
            <a:spLocks noChangeArrowheads="1"/>
          </p:cNvSpPr>
          <p:nvPr/>
        </p:nvSpPr>
        <p:spPr bwMode="auto">
          <a:xfrm>
            <a:off x="6858000" y="4343400"/>
            <a:ext cx="457200" cy="228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001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1734608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E873AE-6F7B-475E-906A-5BDAFDA7F831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</a:t>
            </a:fld>
            <a:endParaRPr lang="en-US" smtClean="0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458200" cy="712787"/>
          </a:xfrm>
        </p:spPr>
        <p:txBody>
          <a:bodyPr/>
          <a:lstStyle/>
          <a:p>
            <a:pPr eaLnBrk="1" hangingPunct="1"/>
            <a:r>
              <a:rPr lang="en-US" smtClean="0">
                <a:ea typeface="ＭＳ Ｐゴシック" pitchFamily="28" charset="-128"/>
              </a:rPr>
              <a:t>Introduction</a:t>
            </a:r>
          </a:p>
        </p:txBody>
      </p:sp>
      <p:sp>
        <p:nvSpPr>
          <p:cNvPr id="3348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28" charset="-128"/>
              </a:rPr>
              <a:t>A basic building block for data storage is presented.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28" charset="-128"/>
              </a:rPr>
              <a:t>The block RAM operates as if it is a register, supporting: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28" charset="-128"/>
              </a:rPr>
              <a:t>Single clock cycle booking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28" charset="-128"/>
              </a:rPr>
              <a:t>Single clock cycle reading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28" charset="-128"/>
              </a:rPr>
              <a:t>Single clock cycle refreshing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28" charset="-128"/>
              </a:rPr>
              <a:t>The RAM is organized in bins supporting multiple hits per bin.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dirty="0" smtClean="0">
              <a:ea typeface="ＭＳ Ｐゴシック" pitchFamily="28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494438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4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4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48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48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48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48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48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48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48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48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48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48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4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20</a:t>
            </a:fld>
            <a:endParaRPr lang="en-US" smtClean="0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68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28" charset="-128"/>
              </a:rPr>
              <a:t>Operations (2)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5486401" y="5124440"/>
            <a:ext cx="320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In event 002, </a:t>
            </a:r>
            <a:r>
              <a:rPr lang="en-US" sz="2000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1</a:t>
            </a: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 data is written into 1 bins.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9565099"/>
              </p:ext>
            </p:extLst>
          </p:nvPr>
        </p:nvGraphicFramePr>
        <p:xfrm>
          <a:off x="476250" y="933450"/>
          <a:ext cx="4761223" cy="5333990"/>
        </p:xfrm>
        <a:graphic>
          <a:graphicData uri="http://schemas.openxmlformats.org/drawingml/2006/table">
            <a:tbl>
              <a:tblPr/>
              <a:tblGrid>
                <a:gridCol w="250121"/>
                <a:gridCol w="1202960"/>
                <a:gridCol w="738451"/>
                <a:gridCol w="464510"/>
                <a:gridCol w="357315"/>
                <a:gridCol w="416867"/>
                <a:gridCol w="276919"/>
                <a:gridCol w="276919"/>
                <a:gridCol w="312651"/>
                <a:gridCol w="464510"/>
              </a:tblGrid>
              <a:tr h="1521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Mem Data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Raw Data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Op. Code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InData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Addr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EvtID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Valid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00000800000000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&lt;&lt;&lt;&lt;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20000800000000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2: Refresh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1A1018010000A1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3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1A20180100A1A2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4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1A3038010000A3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1A401801A1A2A4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6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1A5058010000A5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7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1A6068010000A6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A6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06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A6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8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00000000000000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9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00001801A1A2A4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&lt;&lt;&lt;&lt;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00002000000000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000038010000A3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&lt;&lt;&lt;&lt;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12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00004000000000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13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000058010000A5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&lt;&lt;&lt;&lt;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14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000068010000A6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06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A6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&lt;&lt;&lt;&lt;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00007000000000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07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16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20001801000000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2: Refresh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17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1B1078020000B1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B1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07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B1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18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20002802000000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2: Refresh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19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1C1048030000C1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1C20480300C1C2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1C3018030000C3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22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1C40180300C3C4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23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1C504803C1C2C5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24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00000000000000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0000180300C3C4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&lt;&lt;&lt;&lt;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26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00002002000000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27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000030010000A3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28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00004803C1C2C5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&lt;&lt;&lt;&lt;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29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000050010000A5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30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000060010000A6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06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A6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109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31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000070020000B1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07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B1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9" name="Text Box 171"/>
          <p:cNvSpPr txBox="1">
            <a:spLocks noChangeArrowheads="1"/>
          </p:cNvSpPr>
          <p:nvPr/>
        </p:nvSpPr>
        <p:spPr bwMode="auto">
          <a:xfrm>
            <a:off x="5332971" y="3962400"/>
            <a:ext cx="76302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400" b="1" dirty="0" smtClean="0">
                <a:latin typeface="Times New Roman" panose="02020603050405020304" pitchFamily="18" charset="0"/>
              </a:rPr>
              <a:t>Event 002</a:t>
            </a:r>
            <a:endParaRPr lang="en-US" altLang="en-US" sz="1400" b="1" dirty="0">
              <a:latin typeface="Times New Roman" panose="02020603050405020304" pitchFamily="18" charset="0"/>
            </a:endParaRPr>
          </a:p>
        </p:txBody>
      </p:sp>
      <p:sp>
        <p:nvSpPr>
          <p:cNvPr id="20" name="Rectangle 80"/>
          <p:cNvSpPr>
            <a:spLocks noChangeArrowheads="1"/>
          </p:cNvSpPr>
          <p:nvPr/>
        </p:nvSpPr>
        <p:spPr bwMode="auto">
          <a:xfrm>
            <a:off x="7315200" y="1828800"/>
            <a:ext cx="457200" cy="2286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B</a:t>
            </a:r>
            <a:r>
              <a:rPr lang="en-US" altLang="en-US" sz="1000" dirty="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21" name="Rectangle 80"/>
          <p:cNvSpPr>
            <a:spLocks noChangeArrowheads="1"/>
          </p:cNvSpPr>
          <p:nvPr/>
        </p:nvSpPr>
        <p:spPr bwMode="auto">
          <a:xfrm>
            <a:off x="7772400" y="1828800"/>
            <a:ext cx="457200" cy="2286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07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2" name="Rectangle 80"/>
          <p:cNvSpPr>
            <a:spLocks noChangeArrowheads="1"/>
          </p:cNvSpPr>
          <p:nvPr/>
        </p:nvSpPr>
        <p:spPr bwMode="auto">
          <a:xfrm>
            <a:off x="8229600" y="29718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3" name="Rectangle 80"/>
          <p:cNvSpPr>
            <a:spLocks noChangeArrowheads="1"/>
          </p:cNvSpPr>
          <p:nvPr/>
        </p:nvSpPr>
        <p:spPr bwMode="auto">
          <a:xfrm>
            <a:off x="7772400" y="29718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4" name="Rectangle 80"/>
          <p:cNvSpPr>
            <a:spLocks noChangeArrowheads="1"/>
          </p:cNvSpPr>
          <p:nvPr/>
        </p:nvSpPr>
        <p:spPr bwMode="auto">
          <a:xfrm>
            <a:off x="7315200" y="29718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0" name="Rectangle 80"/>
          <p:cNvSpPr>
            <a:spLocks noChangeArrowheads="1"/>
          </p:cNvSpPr>
          <p:nvPr/>
        </p:nvSpPr>
        <p:spPr bwMode="auto">
          <a:xfrm>
            <a:off x="8229600" y="34290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1" name="Rectangle 80"/>
          <p:cNvSpPr>
            <a:spLocks noChangeArrowheads="1"/>
          </p:cNvSpPr>
          <p:nvPr/>
        </p:nvSpPr>
        <p:spPr bwMode="auto">
          <a:xfrm>
            <a:off x="7772400" y="34290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2" name="Rectangle 80"/>
          <p:cNvSpPr>
            <a:spLocks noChangeArrowheads="1"/>
          </p:cNvSpPr>
          <p:nvPr/>
        </p:nvSpPr>
        <p:spPr bwMode="auto">
          <a:xfrm>
            <a:off x="7315200" y="34290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5" name="Rectangle 80"/>
          <p:cNvSpPr>
            <a:spLocks noChangeArrowheads="1"/>
          </p:cNvSpPr>
          <p:nvPr/>
        </p:nvSpPr>
        <p:spPr bwMode="auto">
          <a:xfrm>
            <a:off x="7772400" y="36576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6" name="Rectangle 80"/>
          <p:cNvSpPr>
            <a:spLocks noChangeArrowheads="1"/>
          </p:cNvSpPr>
          <p:nvPr/>
        </p:nvSpPr>
        <p:spPr bwMode="auto">
          <a:xfrm>
            <a:off x="7315200" y="36576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8" name="Rectangle 80"/>
          <p:cNvSpPr>
            <a:spLocks noChangeArrowheads="1"/>
          </p:cNvSpPr>
          <p:nvPr/>
        </p:nvSpPr>
        <p:spPr bwMode="auto">
          <a:xfrm>
            <a:off x="6858000" y="3200400"/>
            <a:ext cx="457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001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9" name="Rectangle 80"/>
          <p:cNvSpPr>
            <a:spLocks noChangeArrowheads="1"/>
          </p:cNvSpPr>
          <p:nvPr/>
        </p:nvSpPr>
        <p:spPr bwMode="auto">
          <a:xfrm>
            <a:off x="8229600" y="38862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0" name="Rectangle 80"/>
          <p:cNvSpPr>
            <a:spLocks noChangeArrowheads="1"/>
          </p:cNvSpPr>
          <p:nvPr/>
        </p:nvSpPr>
        <p:spPr bwMode="auto">
          <a:xfrm>
            <a:off x="7772400" y="38862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1" name="Rectangle 80"/>
          <p:cNvSpPr>
            <a:spLocks noChangeArrowheads="1"/>
          </p:cNvSpPr>
          <p:nvPr/>
        </p:nvSpPr>
        <p:spPr bwMode="auto">
          <a:xfrm>
            <a:off x="7315200" y="38862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3" name="Rectangle 80"/>
          <p:cNvSpPr>
            <a:spLocks noChangeArrowheads="1"/>
          </p:cNvSpPr>
          <p:nvPr/>
        </p:nvSpPr>
        <p:spPr bwMode="auto">
          <a:xfrm>
            <a:off x="7772400" y="41148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4" name="Rectangle 80"/>
          <p:cNvSpPr>
            <a:spLocks noChangeArrowheads="1"/>
          </p:cNvSpPr>
          <p:nvPr/>
        </p:nvSpPr>
        <p:spPr bwMode="auto">
          <a:xfrm>
            <a:off x="7315200" y="41148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6" name="Rectangle 80"/>
          <p:cNvSpPr>
            <a:spLocks noChangeArrowheads="1"/>
          </p:cNvSpPr>
          <p:nvPr/>
        </p:nvSpPr>
        <p:spPr bwMode="auto">
          <a:xfrm>
            <a:off x="7772400" y="43434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7" name="Rectangle 80"/>
          <p:cNvSpPr>
            <a:spLocks noChangeArrowheads="1"/>
          </p:cNvSpPr>
          <p:nvPr/>
        </p:nvSpPr>
        <p:spPr bwMode="auto">
          <a:xfrm>
            <a:off x="7315200" y="43434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9" name="Rectangle 80"/>
          <p:cNvSpPr>
            <a:spLocks noChangeArrowheads="1"/>
          </p:cNvSpPr>
          <p:nvPr/>
        </p:nvSpPr>
        <p:spPr bwMode="auto">
          <a:xfrm>
            <a:off x="7772400" y="45720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50" name="Rectangle 80"/>
          <p:cNvSpPr>
            <a:spLocks noChangeArrowheads="1"/>
          </p:cNvSpPr>
          <p:nvPr/>
        </p:nvSpPr>
        <p:spPr bwMode="auto">
          <a:xfrm>
            <a:off x="7315200" y="45720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51" name="Rectangle 80"/>
          <p:cNvSpPr>
            <a:spLocks noChangeArrowheads="1"/>
          </p:cNvSpPr>
          <p:nvPr/>
        </p:nvSpPr>
        <p:spPr bwMode="auto">
          <a:xfrm>
            <a:off x="7315200" y="3200400"/>
            <a:ext cx="457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A1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52" name="Rectangle 80"/>
          <p:cNvSpPr>
            <a:spLocks noChangeArrowheads="1"/>
          </p:cNvSpPr>
          <p:nvPr/>
        </p:nvSpPr>
        <p:spPr bwMode="auto">
          <a:xfrm>
            <a:off x="7772400" y="3200400"/>
            <a:ext cx="457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A2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53" name="Rectangle 80"/>
          <p:cNvSpPr>
            <a:spLocks noChangeArrowheads="1"/>
          </p:cNvSpPr>
          <p:nvPr/>
        </p:nvSpPr>
        <p:spPr bwMode="auto">
          <a:xfrm>
            <a:off x="8229600" y="3200400"/>
            <a:ext cx="457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A4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54" name="Rectangle 80"/>
          <p:cNvSpPr>
            <a:spLocks noChangeArrowheads="1"/>
          </p:cNvSpPr>
          <p:nvPr/>
        </p:nvSpPr>
        <p:spPr bwMode="auto">
          <a:xfrm>
            <a:off x="6858000" y="29718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58" name="Rectangle 80"/>
          <p:cNvSpPr>
            <a:spLocks noChangeArrowheads="1"/>
          </p:cNvSpPr>
          <p:nvPr/>
        </p:nvSpPr>
        <p:spPr bwMode="auto">
          <a:xfrm>
            <a:off x="6858000" y="3657600"/>
            <a:ext cx="457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001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59" name="Rectangle 80"/>
          <p:cNvSpPr>
            <a:spLocks noChangeArrowheads="1"/>
          </p:cNvSpPr>
          <p:nvPr/>
        </p:nvSpPr>
        <p:spPr bwMode="auto">
          <a:xfrm>
            <a:off x="6858000" y="4114800"/>
            <a:ext cx="457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001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60" name="Rectangle 80"/>
          <p:cNvSpPr>
            <a:spLocks noChangeArrowheads="1"/>
          </p:cNvSpPr>
          <p:nvPr/>
        </p:nvSpPr>
        <p:spPr bwMode="auto">
          <a:xfrm>
            <a:off x="6858000" y="4343400"/>
            <a:ext cx="457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001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61" name="Rectangle 80"/>
          <p:cNvSpPr>
            <a:spLocks noChangeArrowheads="1"/>
          </p:cNvSpPr>
          <p:nvPr/>
        </p:nvSpPr>
        <p:spPr bwMode="auto">
          <a:xfrm>
            <a:off x="8229600" y="3657600"/>
            <a:ext cx="457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A3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62" name="Rectangle 80"/>
          <p:cNvSpPr>
            <a:spLocks noChangeArrowheads="1"/>
          </p:cNvSpPr>
          <p:nvPr/>
        </p:nvSpPr>
        <p:spPr bwMode="auto">
          <a:xfrm>
            <a:off x="8229600" y="4114800"/>
            <a:ext cx="457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A5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63" name="Rectangle 80"/>
          <p:cNvSpPr>
            <a:spLocks noChangeArrowheads="1"/>
          </p:cNvSpPr>
          <p:nvPr/>
        </p:nvSpPr>
        <p:spPr bwMode="auto">
          <a:xfrm>
            <a:off x="8229600" y="4343400"/>
            <a:ext cx="457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A6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64" name="Right Arrow 63"/>
          <p:cNvSpPr/>
          <p:nvPr/>
        </p:nvSpPr>
        <p:spPr>
          <a:xfrm rot="5400000">
            <a:off x="7568181" y="2310387"/>
            <a:ext cx="381005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 Box 171"/>
          <p:cNvSpPr txBox="1">
            <a:spLocks noChangeArrowheads="1"/>
          </p:cNvSpPr>
          <p:nvPr/>
        </p:nvSpPr>
        <p:spPr bwMode="auto">
          <a:xfrm>
            <a:off x="7819345" y="1491734"/>
            <a:ext cx="56265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BIN_NB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66" name="Text Box 171"/>
          <p:cNvSpPr txBox="1">
            <a:spLocks noChangeArrowheads="1"/>
          </p:cNvSpPr>
          <p:nvPr/>
        </p:nvSpPr>
        <p:spPr bwMode="auto">
          <a:xfrm>
            <a:off x="7239000" y="1491734"/>
            <a:ext cx="41158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DATA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67" name="Text Box 171"/>
          <p:cNvSpPr txBox="1">
            <a:spLocks noChangeArrowheads="1"/>
          </p:cNvSpPr>
          <p:nvPr/>
        </p:nvSpPr>
        <p:spPr bwMode="auto">
          <a:xfrm>
            <a:off x="6858000" y="2710934"/>
            <a:ext cx="38311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EVID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69" name="Rectangle 80"/>
          <p:cNvSpPr>
            <a:spLocks noChangeArrowheads="1"/>
          </p:cNvSpPr>
          <p:nvPr/>
        </p:nvSpPr>
        <p:spPr bwMode="auto">
          <a:xfrm>
            <a:off x="6858000" y="4572000"/>
            <a:ext cx="457200" cy="2286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002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70" name="Rectangle 80"/>
          <p:cNvSpPr>
            <a:spLocks noChangeArrowheads="1"/>
          </p:cNvSpPr>
          <p:nvPr/>
        </p:nvSpPr>
        <p:spPr bwMode="auto">
          <a:xfrm>
            <a:off x="8229600" y="4572000"/>
            <a:ext cx="457200" cy="2286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B</a:t>
            </a:r>
            <a:r>
              <a:rPr lang="en-US" altLang="en-US" sz="1000" dirty="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72" name="Rectangle 80"/>
          <p:cNvSpPr>
            <a:spLocks noChangeArrowheads="1"/>
          </p:cNvSpPr>
          <p:nvPr/>
        </p:nvSpPr>
        <p:spPr bwMode="auto">
          <a:xfrm>
            <a:off x="6858000" y="38862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74" name="Rectangle 80"/>
          <p:cNvSpPr>
            <a:spLocks noChangeArrowheads="1"/>
          </p:cNvSpPr>
          <p:nvPr/>
        </p:nvSpPr>
        <p:spPr bwMode="auto">
          <a:xfrm>
            <a:off x="6858000" y="34290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10351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21</a:t>
            </a:fld>
            <a:endParaRPr lang="en-US" smtClean="0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68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28" charset="-128"/>
              </a:rPr>
              <a:t>Operations (3)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5486401" y="5124440"/>
            <a:ext cx="320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In event 003, 5 data is written into 2 bins.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9565099"/>
              </p:ext>
            </p:extLst>
          </p:nvPr>
        </p:nvGraphicFramePr>
        <p:xfrm>
          <a:off x="476250" y="933450"/>
          <a:ext cx="4761223" cy="5333990"/>
        </p:xfrm>
        <a:graphic>
          <a:graphicData uri="http://schemas.openxmlformats.org/drawingml/2006/table">
            <a:tbl>
              <a:tblPr/>
              <a:tblGrid>
                <a:gridCol w="250121"/>
                <a:gridCol w="1202960"/>
                <a:gridCol w="738451"/>
                <a:gridCol w="464510"/>
                <a:gridCol w="357315"/>
                <a:gridCol w="416867"/>
                <a:gridCol w="276919"/>
                <a:gridCol w="276919"/>
                <a:gridCol w="312651"/>
                <a:gridCol w="464510"/>
              </a:tblGrid>
              <a:tr h="1521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Mem Data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Raw Data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Op. Code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InData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Addr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EvtID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Valid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00000800000000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&lt;&lt;&lt;&lt;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20000800000000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2: Refresh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1A1018010000A1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3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1A20180100A1A2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4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1A3038010000A3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1A401801A1A2A4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6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1A5058010000A5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7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1A6068010000A6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A6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06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A6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8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00000000000000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9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00001801A1A2A4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&lt;&lt;&lt;&lt;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00002000000000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000038010000A3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&lt;&lt;&lt;&lt;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12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00004000000000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13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000058010000A5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&lt;&lt;&lt;&lt;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14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000068010000A6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06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A6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&lt;&lt;&lt;&lt;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00007000000000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07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16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20001801000000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2: Refresh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17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1B1078020000B1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B1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07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B1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18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20002802000000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2: Refresh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19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1C1048030000C1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1C20480300C1C2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1C3018030000C3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22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1C40180300C3C4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23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1C504803C1C2C5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1: Write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24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00000000000000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0000180300C3C4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&lt;&lt;&lt;&lt;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26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00002002000000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27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000030010000A3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28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00004803C1C2C5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04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003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C5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&lt;&lt;&lt;&lt;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29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000050010000A5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A5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5214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30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000060010000A6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06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A6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109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31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000070020000B1</a:t>
                      </a:r>
                    </a:p>
                  </a:txBody>
                  <a:tcPr marL="8950" marR="8950" marT="89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0: Read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07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002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Verdana" panose="020B0604030504040204" pitchFamily="34" charset="0"/>
                        </a:rPr>
                        <a:t>B1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effectLst/>
                          <a:latin typeface="Verdana" panose="020B0604030504040204" pitchFamily="34" charset="0"/>
                        </a:rPr>
                        <a:t>|</a:t>
                      </a:r>
                    </a:p>
                  </a:txBody>
                  <a:tcPr marL="8950" marR="8950" marT="89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9" name="Text Box 171"/>
          <p:cNvSpPr txBox="1">
            <a:spLocks noChangeArrowheads="1"/>
          </p:cNvSpPr>
          <p:nvPr/>
        </p:nvSpPr>
        <p:spPr bwMode="auto">
          <a:xfrm>
            <a:off x="5505453" y="4480376"/>
            <a:ext cx="76302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400" b="1" dirty="0" smtClean="0">
                <a:latin typeface="Times New Roman" panose="02020603050405020304" pitchFamily="18" charset="0"/>
              </a:rPr>
              <a:t>Event 002</a:t>
            </a:r>
            <a:endParaRPr lang="en-US" altLang="en-US" sz="1400" b="1" dirty="0">
              <a:latin typeface="Times New Roman" panose="02020603050405020304" pitchFamily="18" charset="0"/>
            </a:endParaRPr>
          </a:p>
        </p:txBody>
      </p:sp>
      <p:sp>
        <p:nvSpPr>
          <p:cNvPr id="22" name="Rectangle 80"/>
          <p:cNvSpPr>
            <a:spLocks noChangeArrowheads="1"/>
          </p:cNvSpPr>
          <p:nvPr/>
        </p:nvSpPr>
        <p:spPr bwMode="auto">
          <a:xfrm>
            <a:off x="8229600" y="29718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3" name="Rectangle 80"/>
          <p:cNvSpPr>
            <a:spLocks noChangeArrowheads="1"/>
          </p:cNvSpPr>
          <p:nvPr/>
        </p:nvSpPr>
        <p:spPr bwMode="auto">
          <a:xfrm>
            <a:off x="7772400" y="29718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24" name="Rectangle 80"/>
          <p:cNvSpPr>
            <a:spLocks noChangeArrowheads="1"/>
          </p:cNvSpPr>
          <p:nvPr/>
        </p:nvSpPr>
        <p:spPr bwMode="auto">
          <a:xfrm>
            <a:off x="7315200" y="29718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0" name="Rectangle 80"/>
          <p:cNvSpPr>
            <a:spLocks noChangeArrowheads="1"/>
          </p:cNvSpPr>
          <p:nvPr/>
        </p:nvSpPr>
        <p:spPr bwMode="auto">
          <a:xfrm>
            <a:off x="8229600" y="34290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1" name="Rectangle 80"/>
          <p:cNvSpPr>
            <a:spLocks noChangeArrowheads="1"/>
          </p:cNvSpPr>
          <p:nvPr/>
        </p:nvSpPr>
        <p:spPr bwMode="auto">
          <a:xfrm>
            <a:off x="7772400" y="34290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2" name="Rectangle 80"/>
          <p:cNvSpPr>
            <a:spLocks noChangeArrowheads="1"/>
          </p:cNvSpPr>
          <p:nvPr/>
        </p:nvSpPr>
        <p:spPr bwMode="auto">
          <a:xfrm>
            <a:off x="7315200" y="34290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5" name="Rectangle 80"/>
          <p:cNvSpPr>
            <a:spLocks noChangeArrowheads="1"/>
          </p:cNvSpPr>
          <p:nvPr/>
        </p:nvSpPr>
        <p:spPr bwMode="auto">
          <a:xfrm>
            <a:off x="7772400" y="36576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6" name="Rectangle 80"/>
          <p:cNvSpPr>
            <a:spLocks noChangeArrowheads="1"/>
          </p:cNvSpPr>
          <p:nvPr/>
        </p:nvSpPr>
        <p:spPr bwMode="auto">
          <a:xfrm>
            <a:off x="7315200" y="36576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8" name="Rectangle 80"/>
          <p:cNvSpPr>
            <a:spLocks noChangeArrowheads="1"/>
          </p:cNvSpPr>
          <p:nvPr/>
        </p:nvSpPr>
        <p:spPr bwMode="auto">
          <a:xfrm>
            <a:off x="6858000" y="3200400"/>
            <a:ext cx="457200" cy="2286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003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3" name="Rectangle 80"/>
          <p:cNvSpPr>
            <a:spLocks noChangeArrowheads="1"/>
          </p:cNvSpPr>
          <p:nvPr/>
        </p:nvSpPr>
        <p:spPr bwMode="auto">
          <a:xfrm>
            <a:off x="7772400" y="41148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4" name="Rectangle 80"/>
          <p:cNvSpPr>
            <a:spLocks noChangeArrowheads="1"/>
          </p:cNvSpPr>
          <p:nvPr/>
        </p:nvSpPr>
        <p:spPr bwMode="auto">
          <a:xfrm>
            <a:off x="7315200" y="41148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6" name="Rectangle 80"/>
          <p:cNvSpPr>
            <a:spLocks noChangeArrowheads="1"/>
          </p:cNvSpPr>
          <p:nvPr/>
        </p:nvSpPr>
        <p:spPr bwMode="auto">
          <a:xfrm>
            <a:off x="7772400" y="43434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7" name="Rectangle 80"/>
          <p:cNvSpPr>
            <a:spLocks noChangeArrowheads="1"/>
          </p:cNvSpPr>
          <p:nvPr/>
        </p:nvSpPr>
        <p:spPr bwMode="auto">
          <a:xfrm>
            <a:off x="7315200" y="43434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49" name="Rectangle 80"/>
          <p:cNvSpPr>
            <a:spLocks noChangeArrowheads="1"/>
          </p:cNvSpPr>
          <p:nvPr/>
        </p:nvSpPr>
        <p:spPr bwMode="auto">
          <a:xfrm>
            <a:off x="7772400" y="45720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50" name="Rectangle 80"/>
          <p:cNvSpPr>
            <a:spLocks noChangeArrowheads="1"/>
          </p:cNvSpPr>
          <p:nvPr/>
        </p:nvSpPr>
        <p:spPr bwMode="auto">
          <a:xfrm>
            <a:off x="7315200" y="45720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54" name="Rectangle 80"/>
          <p:cNvSpPr>
            <a:spLocks noChangeArrowheads="1"/>
          </p:cNvSpPr>
          <p:nvPr/>
        </p:nvSpPr>
        <p:spPr bwMode="auto">
          <a:xfrm>
            <a:off x="6858000" y="29718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58" name="Rectangle 80"/>
          <p:cNvSpPr>
            <a:spLocks noChangeArrowheads="1"/>
          </p:cNvSpPr>
          <p:nvPr/>
        </p:nvSpPr>
        <p:spPr bwMode="auto">
          <a:xfrm>
            <a:off x="6858000" y="3657600"/>
            <a:ext cx="457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001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59" name="Rectangle 80"/>
          <p:cNvSpPr>
            <a:spLocks noChangeArrowheads="1"/>
          </p:cNvSpPr>
          <p:nvPr/>
        </p:nvSpPr>
        <p:spPr bwMode="auto">
          <a:xfrm>
            <a:off x="6858000" y="4114800"/>
            <a:ext cx="457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001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60" name="Rectangle 80"/>
          <p:cNvSpPr>
            <a:spLocks noChangeArrowheads="1"/>
          </p:cNvSpPr>
          <p:nvPr/>
        </p:nvSpPr>
        <p:spPr bwMode="auto">
          <a:xfrm>
            <a:off x="6858000" y="4343400"/>
            <a:ext cx="457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001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61" name="Rectangle 80"/>
          <p:cNvSpPr>
            <a:spLocks noChangeArrowheads="1"/>
          </p:cNvSpPr>
          <p:nvPr/>
        </p:nvSpPr>
        <p:spPr bwMode="auto">
          <a:xfrm>
            <a:off x="8229600" y="3657600"/>
            <a:ext cx="457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A3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62" name="Rectangle 80"/>
          <p:cNvSpPr>
            <a:spLocks noChangeArrowheads="1"/>
          </p:cNvSpPr>
          <p:nvPr/>
        </p:nvSpPr>
        <p:spPr bwMode="auto">
          <a:xfrm>
            <a:off x="8229600" y="4114800"/>
            <a:ext cx="457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A5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63" name="Rectangle 80"/>
          <p:cNvSpPr>
            <a:spLocks noChangeArrowheads="1"/>
          </p:cNvSpPr>
          <p:nvPr/>
        </p:nvSpPr>
        <p:spPr bwMode="auto">
          <a:xfrm>
            <a:off x="8229600" y="4343400"/>
            <a:ext cx="457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A6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64" name="Right Arrow 63"/>
          <p:cNvSpPr/>
          <p:nvPr/>
        </p:nvSpPr>
        <p:spPr>
          <a:xfrm rot="5400000">
            <a:off x="7568181" y="2310387"/>
            <a:ext cx="381005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 Box 171"/>
          <p:cNvSpPr txBox="1">
            <a:spLocks noChangeArrowheads="1"/>
          </p:cNvSpPr>
          <p:nvPr/>
        </p:nvSpPr>
        <p:spPr bwMode="auto">
          <a:xfrm>
            <a:off x="6858000" y="2710934"/>
            <a:ext cx="38311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EVID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69" name="Rectangle 80"/>
          <p:cNvSpPr>
            <a:spLocks noChangeArrowheads="1"/>
          </p:cNvSpPr>
          <p:nvPr/>
        </p:nvSpPr>
        <p:spPr bwMode="auto">
          <a:xfrm>
            <a:off x="6858000" y="4572000"/>
            <a:ext cx="457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002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70" name="Rectangle 80"/>
          <p:cNvSpPr>
            <a:spLocks noChangeArrowheads="1"/>
          </p:cNvSpPr>
          <p:nvPr/>
        </p:nvSpPr>
        <p:spPr bwMode="auto">
          <a:xfrm>
            <a:off x="8229600" y="4572000"/>
            <a:ext cx="457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B</a:t>
            </a:r>
            <a:r>
              <a:rPr lang="en-US" altLang="en-US" sz="1000" dirty="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48" name="Rectangle 80"/>
          <p:cNvSpPr>
            <a:spLocks noChangeArrowheads="1"/>
          </p:cNvSpPr>
          <p:nvPr/>
        </p:nvSpPr>
        <p:spPr bwMode="auto">
          <a:xfrm>
            <a:off x="7315200" y="685800"/>
            <a:ext cx="457200" cy="2286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>
                <a:latin typeface="Times New Roman" panose="02020603050405020304" pitchFamily="18" charset="0"/>
              </a:rPr>
              <a:t>C</a:t>
            </a:r>
            <a:r>
              <a:rPr lang="en-US" altLang="en-US" sz="1000" dirty="0" smtClean="0">
                <a:latin typeface="Times New Roman" panose="02020603050405020304" pitchFamily="18" charset="0"/>
              </a:rPr>
              <a:t>1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55" name="Rectangle 80"/>
          <p:cNvSpPr>
            <a:spLocks noChangeArrowheads="1"/>
          </p:cNvSpPr>
          <p:nvPr/>
        </p:nvSpPr>
        <p:spPr bwMode="auto">
          <a:xfrm>
            <a:off x="7772400" y="685800"/>
            <a:ext cx="457200" cy="2286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04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56" name="Rectangle 80"/>
          <p:cNvSpPr>
            <a:spLocks noChangeArrowheads="1"/>
          </p:cNvSpPr>
          <p:nvPr/>
        </p:nvSpPr>
        <p:spPr bwMode="auto">
          <a:xfrm>
            <a:off x="7315200" y="914400"/>
            <a:ext cx="457200" cy="2286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>
                <a:latin typeface="Times New Roman" panose="02020603050405020304" pitchFamily="18" charset="0"/>
              </a:rPr>
              <a:t>C</a:t>
            </a:r>
            <a:r>
              <a:rPr lang="en-US" altLang="en-US" sz="1000" dirty="0" smtClean="0">
                <a:latin typeface="Times New Roman" panose="02020603050405020304" pitchFamily="18" charset="0"/>
              </a:rPr>
              <a:t>2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57" name="Rectangle 80"/>
          <p:cNvSpPr>
            <a:spLocks noChangeArrowheads="1"/>
          </p:cNvSpPr>
          <p:nvPr/>
        </p:nvSpPr>
        <p:spPr bwMode="auto">
          <a:xfrm>
            <a:off x="7772400" y="914400"/>
            <a:ext cx="457200" cy="2286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04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68" name="Rectangle 80"/>
          <p:cNvSpPr>
            <a:spLocks noChangeArrowheads="1"/>
          </p:cNvSpPr>
          <p:nvPr/>
        </p:nvSpPr>
        <p:spPr bwMode="auto">
          <a:xfrm>
            <a:off x="7315200" y="1143000"/>
            <a:ext cx="457200" cy="2286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>
                <a:latin typeface="Times New Roman" panose="02020603050405020304" pitchFamily="18" charset="0"/>
              </a:rPr>
              <a:t>C</a:t>
            </a:r>
            <a:r>
              <a:rPr lang="en-US" altLang="en-US" sz="1000" dirty="0" smtClean="0">
                <a:latin typeface="Times New Roman" panose="02020603050405020304" pitchFamily="18" charset="0"/>
              </a:rPr>
              <a:t>3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73" name="Rectangle 80"/>
          <p:cNvSpPr>
            <a:spLocks noChangeArrowheads="1"/>
          </p:cNvSpPr>
          <p:nvPr/>
        </p:nvSpPr>
        <p:spPr bwMode="auto">
          <a:xfrm>
            <a:off x="7772400" y="1143000"/>
            <a:ext cx="457200" cy="2286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01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74" name="Rectangle 80"/>
          <p:cNvSpPr>
            <a:spLocks noChangeArrowheads="1"/>
          </p:cNvSpPr>
          <p:nvPr/>
        </p:nvSpPr>
        <p:spPr bwMode="auto">
          <a:xfrm>
            <a:off x="7315200" y="1371600"/>
            <a:ext cx="457200" cy="2286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>
                <a:latin typeface="Times New Roman" panose="02020603050405020304" pitchFamily="18" charset="0"/>
              </a:rPr>
              <a:t>C</a:t>
            </a:r>
            <a:r>
              <a:rPr lang="en-US" altLang="en-US" sz="1000" dirty="0" smtClean="0">
                <a:latin typeface="Times New Roman" panose="02020603050405020304" pitchFamily="18" charset="0"/>
              </a:rPr>
              <a:t>4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75" name="Rectangle 80"/>
          <p:cNvSpPr>
            <a:spLocks noChangeArrowheads="1"/>
          </p:cNvSpPr>
          <p:nvPr/>
        </p:nvSpPr>
        <p:spPr bwMode="auto">
          <a:xfrm>
            <a:off x="7772400" y="1371600"/>
            <a:ext cx="457200" cy="2286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01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76" name="Rectangle 80"/>
          <p:cNvSpPr>
            <a:spLocks noChangeArrowheads="1"/>
          </p:cNvSpPr>
          <p:nvPr/>
        </p:nvSpPr>
        <p:spPr bwMode="auto">
          <a:xfrm>
            <a:off x="7315200" y="1600200"/>
            <a:ext cx="457200" cy="2286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>
                <a:latin typeface="Times New Roman" panose="02020603050405020304" pitchFamily="18" charset="0"/>
              </a:rPr>
              <a:t>C</a:t>
            </a:r>
            <a:r>
              <a:rPr lang="en-US" altLang="en-US" sz="1000" dirty="0" smtClean="0">
                <a:latin typeface="Times New Roman" panose="02020603050405020304" pitchFamily="18" charset="0"/>
              </a:rPr>
              <a:t>5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77" name="Rectangle 80"/>
          <p:cNvSpPr>
            <a:spLocks noChangeArrowheads="1"/>
          </p:cNvSpPr>
          <p:nvPr/>
        </p:nvSpPr>
        <p:spPr bwMode="auto">
          <a:xfrm>
            <a:off x="7772400" y="1600200"/>
            <a:ext cx="457200" cy="2286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04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80" name="Text Box 171"/>
          <p:cNvSpPr txBox="1">
            <a:spLocks noChangeArrowheads="1"/>
          </p:cNvSpPr>
          <p:nvPr/>
        </p:nvSpPr>
        <p:spPr bwMode="auto">
          <a:xfrm>
            <a:off x="7819345" y="457200"/>
            <a:ext cx="56265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BIN_NB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81" name="Text Box 171"/>
          <p:cNvSpPr txBox="1">
            <a:spLocks noChangeArrowheads="1"/>
          </p:cNvSpPr>
          <p:nvPr/>
        </p:nvSpPr>
        <p:spPr bwMode="auto">
          <a:xfrm>
            <a:off x="7239000" y="457200"/>
            <a:ext cx="41158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DATA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82" name="Right Brace 81"/>
          <p:cNvSpPr/>
          <p:nvPr/>
        </p:nvSpPr>
        <p:spPr>
          <a:xfrm>
            <a:off x="5256524" y="4267200"/>
            <a:ext cx="229878" cy="200024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0"/>
          <p:cNvSpPr>
            <a:spLocks noChangeArrowheads="1"/>
          </p:cNvSpPr>
          <p:nvPr/>
        </p:nvSpPr>
        <p:spPr bwMode="auto">
          <a:xfrm>
            <a:off x="6858000" y="3429000"/>
            <a:ext cx="457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002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84" name="Rectangle 80"/>
          <p:cNvSpPr>
            <a:spLocks noChangeArrowheads="1"/>
          </p:cNvSpPr>
          <p:nvPr/>
        </p:nvSpPr>
        <p:spPr bwMode="auto">
          <a:xfrm>
            <a:off x="7772400" y="3200400"/>
            <a:ext cx="457200" cy="2286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>
                <a:latin typeface="Times New Roman" panose="02020603050405020304" pitchFamily="18" charset="0"/>
              </a:rPr>
              <a:t>C</a:t>
            </a:r>
            <a:r>
              <a:rPr lang="en-US" altLang="en-US" sz="1000" dirty="0" smtClean="0">
                <a:latin typeface="Times New Roman" panose="02020603050405020304" pitchFamily="18" charset="0"/>
              </a:rPr>
              <a:t>3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85" name="Rectangle 80"/>
          <p:cNvSpPr>
            <a:spLocks noChangeArrowheads="1"/>
          </p:cNvSpPr>
          <p:nvPr/>
        </p:nvSpPr>
        <p:spPr bwMode="auto">
          <a:xfrm>
            <a:off x="8229600" y="3200400"/>
            <a:ext cx="457200" cy="2286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>
                <a:latin typeface="Times New Roman" panose="02020603050405020304" pitchFamily="18" charset="0"/>
              </a:rPr>
              <a:t>C</a:t>
            </a:r>
            <a:r>
              <a:rPr lang="en-US" altLang="en-US" sz="1000" dirty="0" smtClean="0">
                <a:latin typeface="Times New Roman" panose="02020603050405020304" pitchFamily="18" charset="0"/>
              </a:rPr>
              <a:t>4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86" name="Rectangle 80"/>
          <p:cNvSpPr>
            <a:spLocks noChangeArrowheads="1"/>
          </p:cNvSpPr>
          <p:nvPr/>
        </p:nvSpPr>
        <p:spPr bwMode="auto">
          <a:xfrm>
            <a:off x="7315200" y="32004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87" name="Rectangle 80"/>
          <p:cNvSpPr>
            <a:spLocks noChangeArrowheads="1"/>
          </p:cNvSpPr>
          <p:nvPr/>
        </p:nvSpPr>
        <p:spPr bwMode="auto">
          <a:xfrm>
            <a:off x="6858000" y="3886200"/>
            <a:ext cx="457200" cy="2286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 smtClean="0">
                <a:latin typeface="Times New Roman" panose="02020603050405020304" pitchFamily="18" charset="0"/>
              </a:rPr>
              <a:t>003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88" name="Rectangle 80"/>
          <p:cNvSpPr>
            <a:spLocks noChangeArrowheads="1"/>
          </p:cNvSpPr>
          <p:nvPr/>
        </p:nvSpPr>
        <p:spPr bwMode="auto">
          <a:xfrm>
            <a:off x="7315200" y="3886200"/>
            <a:ext cx="457200" cy="2286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>
                <a:latin typeface="Times New Roman" panose="02020603050405020304" pitchFamily="18" charset="0"/>
              </a:rPr>
              <a:t>C</a:t>
            </a:r>
            <a:r>
              <a:rPr lang="en-US" altLang="en-US" sz="1000" dirty="0" smtClean="0">
                <a:latin typeface="Times New Roman" panose="02020603050405020304" pitchFamily="18" charset="0"/>
              </a:rPr>
              <a:t>1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89" name="Rectangle 80"/>
          <p:cNvSpPr>
            <a:spLocks noChangeArrowheads="1"/>
          </p:cNvSpPr>
          <p:nvPr/>
        </p:nvSpPr>
        <p:spPr bwMode="auto">
          <a:xfrm>
            <a:off x="7772400" y="3886200"/>
            <a:ext cx="457200" cy="2286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>
                <a:latin typeface="Times New Roman" panose="02020603050405020304" pitchFamily="18" charset="0"/>
              </a:rPr>
              <a:t>C</a:t>
            </a:r>
            <a:r>
              <a:rPr lang="en-US" altLang="en-US" sz="1000" dirty="0" smtClean="0">
                <a:latin typeface="Times New Roman" panose="02020603050405020304" pitchFamily="18" charset="0"/>
              </a:rPr>
              <a:t>2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90" name="Rectangle 80"/>
          <p:cNvSpPr>
            <a:spLocks noChangeArrowheads="1"/>
          </p:cNvSpPr>
          <p:nvPr/>
        </p:nvSpPr>
        <p:spPr bwMode="auto">
          <a:xfrm>
            <a:off x="8229600" y="3886200"/>
            <a:ext cx="457200" cy="2286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000" dirty="0">
                <a:latin typeface="Times New Roman" panose="02020603050405020304" pitchFamily="18" charset="0"/>
              </a:rPr>
              <a:t>C</a:t>
            </a:r>
            <a:r>
              <a:rPr lang="en-US" altLang="en-US" sz="1000" dirty="0" smtClean="0">
                <a:latin typeface="Times New Roman" panose="02020603050405020304" pitchFamily="18" charset="0"/>
              </a:rPr>
              <a:t>5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510010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22</a:t>
            </a:fld>
            <a:endParaRPr lang="en-US" smtClean="0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68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28" charset="-128"/>
              </a:rPr>
              <a:t>Event ID Updating</a:t>
            </a:r>
            <a:endParaRPr lang="en-US" sz="2800" dirty="0" smtClean="0">
              <a:ea typeface="ＭＳ Ｐゴシック" pitchFamily="28" charset="-128"/>
            </a:endParaRP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304800" y="2362200"/>
            <a:ext cx="4305300" cy="403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More than several thousands events are fed through the RAM block.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4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Event ID for each bin is updated as expected.</a:t>
            </a:r>
            <a:endParaRPr lang="en-US" sz="2400" dirty="0" smtClean="0">
              <a:solidFill>
                <a:schemeClr val="accent2"/>
              </a:solidFill>
              <a:latin typeface="Times New Roman" pitchFamily="28" charset="0"/>
              <a:sym typeface="Wingdings" pitchFamily="28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2210" y="873877"/>
            <a:ext cx="3869704" cy="46887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3621447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23</a:t>
            </a:fld>
            <a:endParaRPr lang="en-US" smtClean="0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68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28" charset="-128"/>
              </a:rPr>
              <a:t>Future Improvement (1) Boundary Coverage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914400" y="5105400"/>
            <a:ext cx="7772401" cy="1162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For each detector layer, once a bin is addressed, the actual hit data may be found in up to 4 bins to ensure correct boundary coverage.</a:t>
            </a:r>
          </a:p>
        </p:txBody>
      </p:sp>
      <p:sp>
        <p:nvSpPr>
          <p:cNvPr id="65" name="Rectangle 80"/>
          <p:cNvSpPr>
            <a:spLocks noChangeArrowheads="1"/>
          </p:cNvSpPr>
          <p:nvPr/>
        </p:nvSpPr>
        <p:spPr bwMode="auto">
          <a:xfrm>
            <a:off x="18288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66" name="Rectangle 80"/>
          <p:cNvSpPr>
            <a:spLocks noChangeArrowheads="1"/>
          </p:cNvSpPr>
          <p:nvPr/>
        </p:nvSpPr>
        <p:spPr bwMode="auto">
          <a:xfrm>
            <a:off x="18288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71" name="Rectangle 80"/>
          <p:cNvSpPr>
            <a:spLocks noChangeArrowheads="1"/>
          </p:cNvSpPr>
          <p:nvPr/>
        </p:nvSpPr>
        <p:spPr bwMode="auto">
          <a:xfrm>
            <a:off x="18288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72" name="Rectangle 80"/>
          <p:cNvSpPr>
            <a:spLocks noChangeArrowheads="1"/>
          </p:cNvSpPr>
          <p:nvPr/>
        </p:nvSpPr>
        <p:spPr bwMode="auto">
          <a:xfrm>
            <a:off x="1828800" y="2286000"/>
            <a:ext cx="762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79" name="Rectangle 80"/>
          <p:cNvSpPr>
            <a:spLocks noChangeArrowheads="1"/>
          </p:cNvSpPr>
          <p:nvPr/>
        </p:nvSpPr>
        <p:spPr bwMode="auto">
          <a:xfrm>
            <a:off x="18288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1" name="Rectangle 80"/>
          <p:cNvSpPr>
            <a:spLocks noChangeArrowheads="1"/>
          </p:cNvSpPr>
          <p:nvPr/>
        </p:nvSpPr>
        <p:spPr bwMode="auto">
          <a:xfrm>
            <a:off x="18288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2" name="Rectangle 80"/>
          <p:cNvSpPr>
            <a:spLocks noChangeArrowheads="1"/>
          </p:cNvSpPr>
          <p:nvPr/>
        </p:nvSpPr>
        <p:spPr bwMode="auto">
          <a:xfrm>
            <a:off x="18288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3" name="Rectangle 80"/>
          <p:cNvSpPr>
            <a:spLocks noChangeArrowheads="1"/>
          </p:cNvSpPr>
          <p:nvPr/>
        </p:nvSpPr>
        <p:spPr bwMode="auto">
          <a:xfrm>
            <a:off x="18288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4" name="Rectangle 80"/>
          <p:cNvSpPr>
            <a:spLocks noChangeArrowheads="1"/>
          </p:cNvSpPr>
          <p:nvPr/>
        </p:nvSpPr>
        <p:spPr bwMode="auto">
          <a:xfrm>
            <a:off x="9144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5" name="Rectangle 80"/>
          <p:cNvSpPr>
            <a:spLocks noChangeArrowheads="1"/>
          </p:cNvSpPr>
          <p:nvPr/>
        </p:nvSpPr>
        <p:spPr bwMode="auto">
          <a:xfrm>
            <a:off x="9144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6" name="Rectangle 80"/>
          <p:cNvSpPr>
            <a:spLocks noChangeArrowheads="1"/>
          </p:cNvSpPr>
          <p:nvPr/>
        </p:nvSpPr>
        <p:spPr bwMode="auto">
          <a:xfrm>
            <a:off x="9144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7" name="Rectangle 80"/>
          <p:cNvSpPr>
            <a:spLocks noChangeArrowheads="1"/>
          </p:cNvSpPr>
          <p:nvPr/>
        </p:nvSpPr>
        <p:spPr bwMode="auto">
          <a:xfrm>
            <a:off x="9144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8" name="Rectangle 80"/>
          <p:cNvSpPr>
            <a:spLocks noChangeArrowheads="1"/>
          </p:cNvSpPr>
          <p:nvPr/>
        </p:nvSpPr>
        <p:spPr bwMode="auto">
          <a:xfrm>
            <a:off x="914400" y="2514600"/>
            <a:ext cx="762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9" name="Rectangle 80"/>
          <p:cNvSpPr>
            <a:spLocks noChangeArrowheads="1"/>
          </p:cNvSpPr>
          <p:nvPr/>
        </p:nvSpPr>
        <p:spPr bwMode="auto">
          <a:xfrm>
            <a:off x="914400" y="2743200"/>
            <a:ext cx="762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0" name="Rectangle 80"/>
          <p:cNvSpPr>
            <a:spLocks noChangeArrowheads="1"/>
          </p:cNvSpPr>
          <p:nvPr/>
        </p:nvSpPr>
        <p:spPr bwMode="auto">
          <a:xfrm>
            <a:off x="9144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1" name="Rectangle 80"/>
          <p:cNvSpPr>
            <a:spLocks noChangeArrowheads="1"/>
          </p:cNvSpPr>
          <p:nvPr/>
        </p:nvSpPr>
        <p:spPr bwMode="auto">
          <a:xfrm>
            <a:off x="9144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2" name="Rectangle 80"/>
          <p:cNvSpPr>
            <a:spLocks noChangeArrowheads="1"/>
          </p:cNvSpPr>
          <p:nvPr/>
        </p:nvSpPr>
        <p:spPr bwMode="auto">
          <a:xfrm>
            <a:off x="27432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3" name="Rectangle 80"/>
          <p:cNvSpPr>
            <a:spLocks noChangeArrowheads="1"/>
          </p:cNvSpPr>
          <p:nvPr/>
        </p:nvSpPr>
        <p:spPr bwMode="auto">
          <a:xfrm>
            <a:off x="2743200" y="1828800"/>
            <a:ext cx="762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4" name="Rectangle 80"/>
          <p:cNvSpPr>
            <a:spLocks noChangeArrowheads="1"/>
          </p:cNvSpPr>
          <p:nvPr/>
        </p:nvSpPr>
        <p:spPr bwMode="auto">
          <a:xfrm>
            <a:off x="2743200" y="2057400"/>
            <a:ext cx="762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5" name="Rectangle 80"/>
          <p:cNvSpPr>
            <a:spLocks noChangeArrowheads="1"/>
          </p:cNvSpPr>
          <p:nvPr/>
        </p:nvSpPr>
        <p:spPr bwMode="auto">
          <a:xfrm>
            <a:off x="27432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6" name="Rectangle 80"/>
          <p:cNvSpPr>
            <a:spLocks noChangeArrowheads="1"/>
          </p:cNvSpPr>
          <p:nvPr/>
        </p:nvSpPr>
        <p:spPr bwMode="auto">
          <a:xfrm>
            <a:off x="27432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7" name="Rectangle 80"/>
          <p:cNvSpPr>
            <a:spLocks noChangeArrowheads="1"/>
          </p:cNvSpPr>
          <p:nvPr/>
        </p:nvSpPr>
        <p:spPr bwMode="auto">
          <a:xfrm>
            <a:off x="27432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8" name="Rectangle 80"/>
          <p:cNvSpPr>
            <a:spLocks noChangeArrowheads="1"/>
          </p:cNvSpPr>
          <p:nvPr/>
        </p:nvSpPr>
        <p:spPr bwMode="auto">
          <a:xfrm>
            <a:off x="27432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9" name="Rectangle 80"/>
          <p:cNvSpPr>
            <a:spLocks noChangeArrowheads="1"/>
          </p:cNvSpPr>
          <p:nvPr/>
        </p:nvSpPr>
        <p:spPr bwMode="auto">
          <a:xfrm>
            <a:off x="27432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78" name="Line 112"/>
          <p:cNvSpPr>
            <a:spLocks noChangeShapeType="1"/>
          </p:cNvSpPr>
          <p:nvPr/>
        </p:nvSpPr>
        <p:spPr bwMode="auto">
          <a:xfrm flipV="1">
            <a:off x="609600" y="1933575"/>
            <a:ext cx="2590800" cy="97811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" name="Rectangle 80"/>
          <p:cNvSpPr>
            <a:spLocks noChangeArrowheads="1"/>
          </p:cNvSpPr>
          <p:nvPr/>
        </p:nvSpPr>
        <p:spPr bwMode="auto">
          <a:xfrm>
            <a:off x="4572000" y="2514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11" name="Rectangle 80"/>
          <p:cNvSpPr>
            <a:spLocks noChangeArrowheads="1"/>
          </p:cNvSpPr>
          <p:nvPr/>
        </p:nvSpPr>
        <p:spPr bwMode="auto">
          <a:xfrm>
            <a:off x="5029200" y="2514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12" name="Rectangle 80"/>
          <p:cNvSpPr>
            <a:spLocks noChangeArrowheads="1"/>
          </p:cNvSpPr>
          <p:nvPr/>
        </p:nvSpPr>
        <p:spPr bwMode="auto">
          <a:xfrm>
            <a:off x="5486400" y="2514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13" name="Rectangle 80"/>
          <p:cNvSpPr>
            <a:spLocks noChangeArrowheads="1"/>
          </p:cNvSpPr>
          <p:nvPr/>
        </p:nvSpPr>
        <p:spPr bwMode="auto">
          <a:xfrm>
            <a:off x="5943600" y="2514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14" name="Rectangle 80"/>
          <p:cNvSpPr>
            <a:spLocks noChangeArrowheads="1"/>
          </p:cNvSpPr>
          <p:nvPr/>
        </p:nvSpPr>
        <p:spPr bwMode="auto">
          <a:xfrm>
            <a:off x="4572000" y="2971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15" name="Rectangle 80"/>
          <p:cNvSpPr>
            <a:spLocks noChangeArrowheads="1"/>
          </p:cNvSpPr>
          <p:nvPr/>
        </p:nvSpPr>
        <p:spPr bwMode="auto">
          <a:xfrm>
            <a:off x="5029200" y="2971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16" name="Rectangle 80"/>
          <p:cNvSpPr>
            <a:spLocks noChangeArrowheads="1"/>
          </p:cNvSpPr>
          <p:nvPr/>
        </p:nvSpPr>
        <p:spPr bwMode="auto">
          <a:xfrm>
            <a:off x="5486400" y="2971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17" name="Rectangle 80"/>
          <p:cNvSpPr>
            <a:spLocks noChangeArrowheads="1"/>
          </p:cNvSpPr>
          <p:nvPr/>
        </p:nvSpPr>
        <p:spPr bwMode="auto">
          <a:xfrm>
            <a:off x="5943600" y="2971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18" name="Rectangle 80"/>
          <p:cNvSpPr>
            <a:spLocks noChangeArrowheads="1"/>
          </p:cNvSpPr>
          <p:nvPr/>
        </p:nvSpPr>
        <p:spPr bwMode="auto">
          <a:xfrm>
            <a:off x="4572000" y="16002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19" name="Rectangle 80"/>
          <p:cNvSpPr>
            <a:spLocks noChangeArrowheads="1"/>
          </p:cNvSpPr>
          <p:nvPr/>
        </p:nvSpPr>
        <p:spPr bwMode="auto">
          <a:xfrm>
            <a:off x="5029200" y="16002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20" name="Rectangle 80"/>
          <p:cNvSpPr>
            <a:spLocks noChangeArrowheads="1"/>
          </p:cNvSpPr>
          <p:nvPr/>
        </p:nvSpPr>
        <p:spPr bwMode="auto">
          <a:xfrm>
            <a:off x="5486400" y="16002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21" name="Rectangle 80"/>
          <p:cNvSpPr>
            <a:spLocks noChangeArrowheads="1"/>
          </p:cNvSpPr>
          <p:nvPr/>
        </p:nvSpPr>
        <p:spPr bwMode="auto">
          <a:xfrm>
            <a:off x="5943600" y="16002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22" name="Rectangle 80"/>
          <p:cNvSpPr>
            <a:spLocks noChangeArrowheads="1"/>
          </p:cNvSpPr>
          <p:nvPr/>
        </p:nvSpPr>
        <p:spPr bwMode="auto">
          <a:xfrm>
            <a:off x="4572000" y="20574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23" name="Rectangle 80"/>
          <p:cNvSpPr>
            <a:spLocks noChangeArrowheads="1"/>
          </p:cNvSpPr>
          <p:nvPr/>
        </p:nvSpPr>
        <p:spPr bwMode="auto">
          <a:xfrm>
            <a:off x="5029200" y="20574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24" name="Rectangle 80"/>
          <p:cNvSpPr>
            <a:spLocks noChangeArrowheads="1"/>
          </p:cNvSpPr>
          <p:nvPr/>
        </p:nvSpPr>
        <p:spPr bwMode="auto">
          <a:xfrm>
            <a:off x="5486400" y="20574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25" name="Rectangle 80"/>
          <p:cNvSpPr>
            <a:spLocks noChangeArrowheads="1"/>
          </p:cNvSpPr>
          <p:nvPr/>
        </p:nvSpPr>
        <p:spPr bwMode="auto">
          <a:xfrm>
            <a:off x="5943600" y="20574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26" name="Rectangle 80"/>
          <p:cNvSpPr>
            <a:spLocks noChangeArrowheads="1"/>
          </p:cNvSpPr>
          <p:nvPr/>
        </p:nvSpPr>
        <p:spPr bwMode="auto">
          <a:xfrm>
            <a:off x="6400800" y="2514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27" name="Rectangle 80"/>
          <p:cNvSpPr>
            <a:spLocks noChangeArrowheads="1"/>
          </p:cNvSpPr>
          <p:nvPr/>
        </p:nvSpPr>
        <p:spPr bwMode="auto">
          <a:xfrm>
            <a:off x="6858000" y="2514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28" name="Rectangle 80"/>
          <p:cNvSpPr>
            <a:spLocks noChangeArrowheads="1"/>
          </p:cNvSpPr>
          <p:nvPr/>
        </p:nvSpPr>
        <p:spPr bwMode="auto">
          <a:xfrm>
            <a:off x="7315200" y="2514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29" name="Rectangle 80"/>
          <p:cNvSpPr>
            <a:spLocks noChangeArrowheads="1"/>
          </p:cNvSpPr>
          <p:nvPr/>
        </p:nvSpPr>
        <p:spPr bwMode="auto">
          <a:xfrm>
            <a:off x="7772400" y="2514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30" name="Rectangle 80"/>
          <p:cNvSpPr>
            <a:spLocks noChangeArrowheads="1"/>
          </p:cNvSpPr>
          <p:nvPr/>
        </p:nvSpPr>
        <p:spPr bwMode="auto">
          <a:xfrm>
            <a:off x="6400800" y="2971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31" name="Rectangle 80"/>
          <p:cNvSpPr>
            <a:spLocks noChangeArrowheads="1"/>
          </p:cNvSpPr>
          <p:nvPr/>
        </p:nvSpPr>
        <p:spPr bwMode="auto">
          <a:xfrm>
            <a:off x="6858000" y="2971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32" name="Rectangle 80"/>
          <p:cNvSpPr>
            <a:spLocks noChangeArrowheads="1"/>
          </p:cNvSpPr>
          <p:nvPr/>
        </p:nvSpPr>
        <p:spPr bwMode="auto">
          <a:xfrm>
            <a:off x="7315200" y="2971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33" name="Rectangle 80"/>
          <p:cNvSpPr>
            <a:spLocks noChangeArrowheads="1"/>
          </p:cNvSpPr>
          <p:nvPr/>
        </p:nvSpPr>
        <p:spPr bwMode="auto">
          <a:xfrm>
            <a:off x="7772400" y="2971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34" name="Rectangle 80"/>
          <p:cNvSpPr>
            <a:spLocks noChangeArrowheads="1"/>
          </p:cNvSpPr>
          <p:nvPr/>
        </p:nvSpPr>
        <p:spPr bwMode="auto">
          <a:xfrm>
            <a:off x="6400800" y="16002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35" name="Rectangle 80"/>
          <p:cNvSpPr>
            <a:spLocks noChangeArrowheads="1"/>
          </p:cNvSpPr>
          <p:nvPr/>
        </p:nvSpPr>
        <p:spPr bwMode="auto">
          <a:xfrm>
            <a:off x="6858000" y="16002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36" name="Rectangle 80"/>
          <p:cNvSpPr>
            <a:spLocks noChangeArrowheads="1"/>
          </p:cNvSpPr>
          <p:nvPr/>
        </p:nvSpPr>
        <p:spPr bwMode="auto">
          <a:xfrm>
            <a:off x="7315200" y="16002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37" name="Rectangle 80"/>
          <p:cNvSpPr>
            <a:spLocks noChangeArrowheads="1"/>
          </p:cNvSpPr>
          <p:nvPr/>
        </p:nvSpPr>
        <p:spPr bwMode="auto">
          <a:xfrm>
            <a:off x="7772400" y="16002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38" name="Rectangle 80"/>
          <p:cNvSpPr>
            <a:spLocks noChangeArrowheads="1"/>
          </p:cNvSpPr>
          <p:nvPr/>
        </p:nvSpPr>
        <p:spPr bwMode="auto">
          <a:xfrm>
            <a:off x="6400800" y="20574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39" name="Rectangle 80"/>
          <p:cNvSpPr>
            <a:spLocks noChangeArrowheads="1"/>
          </p:cNvSpPr>
          <p:nvPr/>
        </p:nvSpPr>
        <p:spPr bwMode="auto">
          <a:xfrm>
            <a:off x="6858000" y="20574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40" name="Rectangle 80"/>
          <p:cNvSpPr>
            <a:spLocks noChangeArrowheads="1"/>
          </p:cNvSpPr>
          <p:nvPr/>
        </p:nvSpPr>
        <p:spPr bwMode="auto">
          <a:xfrm>
            <a:off x="7315200" y="20574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41" name="Rectangle 80"/>
          <p:cNvSpPr>
            <a:spLocks noChangeArrowheads="1"/>
          </p:cNvSpPr>
          <p:nvPr/>
        </p:nvSpPr>
        <p:spPr bwMode="auto">
          <a:xfrm>
            <a:off x="7772400" y="20574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42" name="Rectangle 80"/>
          <p:cNvSpPr>
            <a:spLocks noChangeArrowheads="1"/>
          </p:cNvSpPr>
          <p:nvPr/>
        </p:nvSpPr>
        <p:spPr bwMode="auto">
          <a:xfrm>
            <a:off x="4572000" y="34290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43" name="Rectangle 80"/>
          <p:cNvSpPr>
            <a:spLocks noChangeArrowheads="1"/>
          </p:cNvSpPr>
          <p:nvPr/>
        </p:nvSpPr>
        <p:spPr bwMode="auto">
          <a:xfrm>
            <a:off x="5029200" y="34290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44" name="Rectangle 80"/>
          <p:cNvSpPr>
            <a:spLocks noChangeArrowheads="1"/>
          </p:cNvSpPr>
          <p:nvPr/>
        </p:nvSpPr>
        <p:spPr bwMode="auto">
          <a:xfrm>
            <a:off x="5486400" y="34290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45" name="Rectangle 80"/>
          <p:cNvSpPr>
            <a:spLocks noChangeArrowheads="1"/>
          </p:cNvSpPr>
          <p:nvPr/>
        </p:nvSpPr>
        <p:spPr bwMode="auto">
          <a:xfrm>
            <a:off x="5943600" y="34290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46" name="Rectangle 80"/>
          <p:cNvSpPr>
            <a:spLocks noChangeArrowheads="1"/>
          </p:cNvSpPr>
          <p:nvPr/>
        </p:nvSpPr>
        <p:spPr bwMode="auto">
          <a:xfrm>
            <a:off x="4572000" y="38862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47" name="Rectangle 80"/>
          <p:cNvSpPr>
            <a:spLocks noChangeArrowheads="1"/>
          </p:cNvSpPr>
          <p:nvPr/>
        </p:nvSpPr>
        <p:spPr bwMode="auto">
          <a:xfrm>
            <a:off x="5029200" y="38862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48" name="Rectangle 80"/>
          <p:cNvSpPr>
            <a:spLocks noChangeArrowheads="1"/>
          </p:cNvSpPr>
          <p:nvPr/>
        </p:nvSpPr>
        <p:spPr bwMode="auto">
          <a:xfrm>
            <a:off x="5486400" y="38862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49" name="Rectangle 80"/>
          <p:cNvSpPr>
            <a:spLocks noChangeArrowheads="1"/>
          </p:cNvSpPr>
          <p:nvPr/>
        </p:nvSpPr>
        <p:spPr bwMode="auto">
          <a:xfrm>
            <a:off x="5943600" y="38862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50" name="Rectangle 80"/>
          <p:cNvSpPr>
            <a:spLocks noChangeArrowheads="1"/>
          </p:cNvSpPr>
          <p:nvPr/>
        </p:nvSpPr>
        <p:spPr bwMode="auto">
          <a:xfrm>
            <a:off x="6400800" y="34290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51" name="Rectangle 80"/>
          <p:cNvSpPr>
            <a:spLocks noChangeArrowheads="1"/>
          </p:cNvSpPr>
          <p:nvPr/>
        </p:nvSpPr>
        <p:spPr bwMode="auto">
          <a:xfrm>
            <a:off x="6858000" y="34290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52" name="Rectangle 80"/>
          <p:cNvSpPr>
            <a:spLocks noChangeArrowheads="1"/>
          </p:cNvSpPr>
          <p:nvPr/>
        </p:nvSpPr>
        <p:spPr bwMode="auto">
          <a:xfrm>
            <a:off x="7315200" y="34290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53" name="Rectangle 80"/>
          <p:cNvSpPr>
            <a:spLocks noChangeArrowheads="1"/>
          </p:cNvSpPr>
          <p:nvPr/>
        </p:nvSpPr>
        <p:spPr bwMode="auto">
          <a:xfrm>
            <a:off x="7772400" y="34290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54" name="Rectangle 80"/>
          <p:cNvSpPr>
            <a:spLocks noChangeArrowheads="1"/>
          </p:cNvSpPr>
          <p:nvPr/>
        </p:nvSpPr>
        <p:spPr bwMode="auto">
          <a:xfrm>
            <a:off x="6400800" y="38862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55" name="Rectangle 80"/>
          <p:cNvSpPr>
            <a:spLocks noChangeArrowheads="1"/>
          </p:cNvSpPr>
          <p:nvPr/>
        </p:nvSpPr>
        <p:spPr bwMode="auto">
          <a:xfrm>
            <a:off x="6858000" y="38862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56" name="Rectangle 80"/>
          <p:cNvSpPr>
            <a:spLocks noChangeArrowheads="1"/>
          </p:cNvSpPr>
          <p:nvPr/>
        </p:nvSpPr>
        <p:spPr bwMode="auto">
          <a:xfrm>
            <a:off x="7315200" y="38862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157" name="Rectangle 80"/>
          <p:cNvSpPr>
            <a:spLocks noChangeArrowheads="1"/>
          </p:cNvSpPr>
          <p:nvPr/>
        </p:nvSpPr>
        <p:spPr bwMode="auto">
          <a:xfrm>
            <a:off x="7772400" y="38862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3" name="Explosion 1 2"/>
          <p:cNvSpPr/>
          <p:nvPr/>
        </p:nvSpPr>
        <p:spPr>
          <a:xfrm>
            <a:off x="5715000" y="2743200"/>
            <a:ext cx="228600" cy="228600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5486400" y="2514600"/>
            <a:ext cx="914400" cy="9144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094428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  <p:bldP spid="3" grpId="0" animBg="1"/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24</a:t>
            </a:fld>
            <a:endParaRPr lang="en-US" smtClean="0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68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28" charset="-128"/>
              </a:rPr>
              <a:t>Future Improvement (2) Hidden Refreshing Process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914400" y="5105400"/>
            <a:ext cx="7772401" cy="1162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refreshing process can be hidden during the event transition.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Totally no dead time between two events.</a:t>
            </a:r>
          </a:p>
        </p:txBody>
      </p:sp>
      <p:sp>
        <p:nvSpPr>
          <p:cNvPr id="82" name="Hexagon 81"/>
          <p:cNvSpPr/>
          <p:nvPr/>
        </p:nvSpPr>
        <p:spPr>
          <a:xfrm>
            <a:off x="914400" y="2286000"/>
            <a:ext cx="3657600" cy="457200"/>
          </a:xfrm>
          <a:prstGeom prst="hex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Event 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3" name="Hexagon 82"/>
          <p:cNvSpPr/>
          <p:nvPr/>
        </p:nvSpPr>
        <p:spPr>
          <a:xfrm>
            <a:off x="4572000" y="2286000"/>
            <a:ext cx="3657600" cy="457200"/>
          </a:xfrm>
          <a:prstGeom prst="hex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Event n+1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4" name="Hexagon 83"/>
          <p:cNvSpPr/>
          <p:nvPr/>
        </p:nvSpPr>
        <p:spPr>
          <a:xfrm>
            <a:off x="4572000" y="2819400"/>
            <a:ext cx="914400" cy="457200"/>
          </a:xfrm>
          <a:prstGeom prst="hex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Refresh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833981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E873AE-6F7B-475E-906A-5BDAFDA7F831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25</a:t>
            </a:fld>
            <a:endParaRPr lang="en-US" smtClean="0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458200" cy="712787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28" charset="-128"/>
              </a:rPr>
              <a:t>Summary</a:t>
            </a:r>
          </a:p>
        </p:txBody>
      </p:sp>
      <p:sp>
        <p:nvSpPr>
          <p:cNvPr id="3348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28" charset="-128"/>
              </a:rPr>
              <a:t>The block RAM operates as if it is a register. It supports: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28" charset="-128"/>
              </a:rPr>
              <a:t>Single clock cycle booking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28" charset="-128"/>
              </a:rPr>
              <a:t>Single clock cycle reading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28" charset="-128"/>
              </a:rPr>
              <a:t>Single clock cycle refreshing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28" charset="-128"/>
              </a:rPr>
              <a:t>The RAM is organized in bins supporting multiple hits per bin.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dirty="0" smtClean="0">
              <a:ea typeface="ＭＳ Ｐゴシック" pitchFamily="28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62036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4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4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48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48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48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48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48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48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48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48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1981200" cy="838200"/>
          </a:xfrm>
          <a:solidFill>
            <a:srgbClr val="0033CC"/>
          </a:solidFill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FF99"/>
                </a:solidFill>
                <a:latin typeface="Times New Roman" pitchFamily="28" charset="0"/>
                <a:ea typeface="ＭＳ Ｐゴシック" pitchFamily="28" charset="-128"/>
              </a:rPr>
              <a:t>The End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733800"/>
            <a:ext cx="1295400" cy="609600"/>
          </a:xfrm>
          <a:solidFill>
            <a:srgbClr val="0033CC"/>
          </a:solidFill>
        </p:spPr>
        <p:txBody>
          <a:bodyPr/>
          <a:lstStyle/>
          <a:p>
            <a:pPr eaLnBrk="1" hangingPunct="1">
              <a:buFont typeface="Wingdings" pitchFamily="28" charset="2"/>
              <a:buNone/>
            </a:pPr>
            <a:r>
              <a:rPr lang="en-US" smtClean="0">
                <a:ea typeface="ＭＳ Ｐゴシック" pitchFamily="28" charset="-128"/>
              </a:rPr>
              <a:t>Thanks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3</a:t>
            </a:fld>
            <a:endParaRPr lang="en-US" smtClean="0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68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28" charset="-128"/>
              </a:rPr>
              <a:t>Contemporary Tracking Trigger Schemes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228600" y="4648191"/>
            <a:ext cx="8382000" cy="1752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Detector hit data are partially used in Segment </a:t>
            </a:r>
            <a:r>
              <a:rPr lang="en-US" dirty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F</a:t>
            </a:r>
            <a:r>
              <a:rPr lang="en-US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inding block while full data are stored in Data Buffer.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Segment Finding block finds segments and output address of the hits in each segment.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Full hit data are read out and sent to Track Fitting block to calculate track parameters.</a:t>
            </a:r>
            <a:endParaRPr lang="en-US" dirty="0">
              <a:solidFill>
                <a:schemeClr val="accent2"/>
              </a:solidFill>
              <a:latin typeface="Times New Roman" pitchFamily="28" charset="0"/>
              <a:sym typeface="Wingdings" pitchFamily="28" charset="2"/>
            </a:endParaRPr>
          </a:p>
        </p:txBody>
      </p:sp>
      <p:sp>
        <p:nvSpPr>
          <p:cNvPr id="68" name="Rectangle 80"/>
          <p:cNvSpPr>
            <a:spLocks noChangeArrowheads="1"/>
          </p:cNvSpPr>
          <p:nvPr/>
        </p:nvSpPr>
        <p:spPr bwMode="auto">
          <a:xfrm>
            <a:off x="3667397" y="914400"/>
            <a:ext cx="1828800" cy="1371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600" dirty="0" smtClean="0">
                <a:latin typeface="Times New Roman" panose="02020603050405020304" pitchFamily="18" charset="0"/>
              </a:rPr>
              <a:t>Segment </a:t>
            </a:r>
          </a:p>
          <a:p>
            <a:pPr algn="ctr"/>
            <a:r>
              <a:rPr lang="en-US" altLang="en-US" sz="1600" dirty="0" smtClean="0">
                <a:latin typeface="Times New Roman" panose="02020603050405020304" pitchFamily="18" charset="0"/>
              </a:rPr>
              <a:t>Finding</a:t>
            </a:r>
          </a:p>
          <a:p>
            <a:pPr algn="ctr"/>
            <a:r>
              <a:rPr lang="en-US" altLang="en-US" sz="1600" dirty="0" smtClean="0">
                <a:latin typeface="Times New Roman" panose="02020603050405020304" pitchFamily="18" charset="0"/>
              </a:rPr>
              <a:t>(</a:t>
            </a:r>
            <a:r>
              <a:rPr lang="en-US" altLang="en-US" sz="16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AM, </a:t>
            </a:r>
          </a:p>
          <a:p>
            <a:pPr algn="ctr"/>
            <a:r>
              <a:rPr lang="en-US" altLang="en-US" sz="16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Artificial Retina,</a:t>
            </a:r>
          </a:p>
          <a:p>
            <a:pPr algn="ctr"/>
            <a:r>
              <a:rPr lang="en-US" altLang="en-US" sz="1600" dirty="0" err="1" smtClean="0">
                <a:solidFill>
                  <a:srgbClr val="C00000"/>
                </a:solidFill>
                <a:latin typeface="Times New Roman" panose="02020603050405020304" pitchFamily="18" charset="0"/>
              </a:rPr>
              <a:t>Kalman</a:t>
            </a:r>
            <a:r>
              <a:rPr lang="en-US" altLang="en-US" sz="16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 Filter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)</a:t>
            </a:r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77" name="Line 112"/>
          <p:cNvSpPr>
            <a:spLocks noChangeShapeType="1"/>
          </p:cNvSpPr>
          <p:nvPr/>
        </p:nvSpPr>
        <p:spPr bwMode="auto">
          <a:xfrm>
            <a:off x="2286000" y="12192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" name="Line 139"/>
          <p:cNvSpPr>
            <a:spLocks noChangeShapeType="1"/>
          </p:cNvSpPr>
          <p:nvPr/>
        </p:nvSpPr>
        <p:spPr bwMode="auto">
          <a:xfrm flipH="1" flipV="1">
            <a:off x="2286000" y="12192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" name="Line 98"/>
          <p:cNvSpPr>
            <a:spLocks noChangeShapeType="1"/>
          </p:cNvSpPr>
          <p:nvPr/>
        </p:nvSpPr>
        <p:spPr bwMode="auto">
          <a:xfrm flipH="1">
            <a:off x="1828800" y="25908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" name="Line 113"/>
          <p:cNvSpPr>
            <a:spLocks noChangeShapeType="1"/>
          </p:cNvSpPr>
          <p:nvPr/>
        </p:nvSpPr>
        <p:spPr bwMode="auto">
          <a:xfrm>
            <a:off x="1828800" y="3047997"/>
            <a:ext cx="1828800" cy="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Text Box 171"/>
          <p:cNvSpPr txBox="1">
            <a:spLocks noChangeArrowheads="1"/>
          </p:cNvSpPr>
          <p:nvPr/>
        </p:nvSpPr>
        <p:spPr bwMode="auto">
          <a:xfrm>
            <a:off x="5132856" y="2375356"/>
            <a:ext cx="106086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400" b="1" dirty="0" smtClean="0">
                <a:latin typeface="Times New Roman" panose="02020603050405020304" pitchFamily="18" charset="0"/>
              </a:rPr>
              <a:t>Hit Addresses</a:t>
            </a:r>
            <a:endParaRPr lang="en-US" altLang="en-US" sz="1400" b="1" dirty="0">
              <a:latin typeface="Times New Roman" panose="02020603050405020304" pitchFamily="18" charset="0"/>
            </a:endParaRPr>
          </a:p>
        </p:txBody>
      </p:sp>
      <p:sp>
        <p:nvSpPr>
          <p:cNvPr id="5" name="Arc 4"/>
          <p:cNvSpPr/>
          <p:nvPr/>
        </p:nvSpPr>
        <p:spPr>
          <a:xfrm>
            <a:off x="457200" y="2057400"/>
            <a:ext cx="914400" cy="914400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6" name="Arc 275"/>
          <p:cNvSpPr/>
          <p:nvPr/>
        </p:nvSpPr>
        <p:spPr>
          <a:xfrm>
            <a:off x="228600" y="1828800"/>
            <a:ext cx="1371600" cy="1371600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Arc 277"/>
          <p:cNvSpPr/>
          <p:nvPr/>
        </p:nvSpPr>
        <p:spPr>
          <a:xfrm>
            <a:off x="685800" y="2286000"/>
            <a:ext cx="457200" cy="457200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9" name="Arc 278"/>
          <p:cNvSpPr/>
          <p:nvPr/>
        </p:nvSpPr>
        <p:spPr>
          <a:xfrm>
            <a:off x="0" y="1600200"/>
            <a:ext cx="1828800" cy="1828800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914400" y="1445623"/>
            <a:ext cx="312522" cy="1079863"/>
          </a:xfrm>
          <a:custGeom>
            <a:avLst/>
            <a:gdLst>
              <a:gd name="connsiteX0" fmla="*/ 0 w 312522"/>
              <a:gd name="connsiteY0" fmla="*/ 1079863 h 1079863"/>
              <a:gd name="connsiteX1" fmla="*/ 139337 w 312522"/>
              <a:gd name="connsiteY1" fmla="*/ 905691 h 1079863"/>
              <a:gd name="connsiteX2" fmla="*/ 304800 w 312522"/>
              <a:gd name="connsiteY2" fmla="*/ 461554 h 1079863"/>
              <a:gd name="connsiteX3" fmla="*/ 269966 w 312522"/>
              <a:gd name="connsiteY3" fmla="*/ 0 h 107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522" h="1079863">
                <a:moveTo>
                  <a:pt x="0" y="1079863"/>
                </a:moveTo>
                <a:cubicBezTo>
                  <a:pt x="44268" y="1044302"/>
                  <a:pt x="88537" y="1008742"/>
                  <a:pt x="139337" y="905691"/>
                </a:cubicBezTo>
                <a:cubicBezTo>
                  <a:pt x="190137" y="802640"/>
                  <a:pt x="283029" y="612502"/>
                  <a:pt x="304800" y="461554"/>
                </a:cubicBezTo>
                <a:cubicBezTo>
                  <a:pt x="326571" y="310606"/>
                  <a:pt x="298268" y="155303"/>
                  <a:pt x="269966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Freeform 357"/>
          <p:cNvSpPr/>
          <p:nvPr/>
        </p:nvSpPr>
        <p:spPr>
          <a:xfrm rot="1200000">
            <a:off x="1066800" y="1544883"/>
            <a:ext cx="312522" cy="1079863"/>
          </a:xfrm>
          <a:custGeom>
            <a:avLst/>
            <a:gdLst>
              <a:gd name="connsiteX0" fmla="*/ 0 w 312522"/>
              <a:gd name="connsiteY0" fmla="*/ 1079863 h 1079863"/>
              <a:gd name="connsiteX1" fmla="*/ 139337 w 312522"/>
              <a:gd name="connsiteY1" fmla="*/ 905691 h 1079863"/>
              <a:gd name="connsiteX2" fmla="*/ 304800 w 312522"/>
              <a:gd name="connsiteY2" fmla="*/ 461554 h 1079863"/>
              <a:gd name="connsiteX3" fmla="*/ 269966 w 312522"/>
              <a:gd name="connsiteY3" fmla="*/ 0 h 107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522" h="1079863">
                <a:moveTo>
                  <a:pt x="0" y="1079863"/>
                </a:moveTo>
                <a:cubicBezTo>
                  <a:pt x="44268" y="1044302"/>
                  <a:pt x="88537" y="1008742"/>
                  <a:pt x="139337" y="905691"/>
                </a:cubicBezTo>
                <a:cubicBezTo>
                  <a:pt x="190137" y="802640"/>
                  <a:pt x="283029" y="612502"/>
                  <a:pt x="304800" y="461554"/>
                </a:cubicBezTo>
                <a:cubicBezTo>
                  <a:pt x="326571" y="310606"/>
                  <a:pt x="298268" y="155303"/>
                  <a:pt x="269966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Freeform 359"/>
          <p:cNvSpPr/>
          <p:nvPr/>
        </p:nvSpPr>
        <p:spPr>
          <a:xfrm rot="2700000" flipH="1">
            <a:off x="1021822" y="1476351"/>
            <a:ext cx="312522" cy="1079863"/>
          </a:xfrm>
          <a:custGeom>
            <a:avLst/>
            <a:gdLst>
              <a:gd name="connsiteX0" fmla="*/ 0 w 312522"/>
              <a:gd name="connsiteY0" fmla="*/ 1079863 h 1079863"/>
              <a:gd name="connsiteX1" fmla="*/ 139337 w 312522"/>
              <a:gd name="connsiteY1" fmla="*/ 905691 h 1079863"/>
              <a:gd name="connsiteX2" fmla="*/ 304800 w 312522"/>
              <a:gd name="connsiteY2" fmla="*/ 461554 h 1079863"/>
              <a:gd name="connsiteX3" fmla="*/ 269966 w 312522"/>
              <a:gd name="connsiteY3" fmla="*/ 0 h 107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522" h="1079863">
                <a:moveTo>
                  <a:pt x="0" y="1079863"/>
                </a:moveTo>
                <a:cubicBezTo>
                  <a:pt x="44268" y="1044302"/>
                  <a:pt x="88537" y="1008742"/>
                  <a:pt x="139337" y="905691"/>
                </a:cubicBezTo>
                <a:cubicBezTo>
                  <a:pt x="190137" y="802640"/>
                  <a:pt x="283029" y="612502"/>
                  <a:pt x="304800" y="461554"/>
                </a:cubicBezTo>
                <a:cubicBezTo>
                  <a:pt x="326571" y="310606"/>
                  <a:pt x="298268" y="155303"/>
                  <a:pt x="269966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6" name="Rectangle 80"/>
          <p:cNvSpPr>
            <a:spLocks noChangeArrowheads="1"/>
          </p:cNvSpPr>
          <p:nvPr/>
        </p:nvSpPr>
        <p:spPr bwMode="auto">
          <a:xfrm>
            <a:off x="3657600" y="2819400"/>
            <a:ext cx="1828800" cy="457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600" dirty="0" smtClean="0">
                <a:latin typeface="Times New Roman" panose="02020603050405020304" pitchFamily="18" charset="0"/>
              </a:rPr>
              <a:t>Data Buffer</a:t>
            </a:r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381" name="Rectangle 80"/>
          <p:cNvSpPr>
            <a:spLocks noChangeArrowheads="1"/>
          </p:cNvSpPr>
          <p:nvPr/>
        </p:nvSpPr>
        <p:spPr bwMode="auto">
          <a:xfrm>
            <a:off x="3657600" y="3276600"/>
            <a:ext cx="1828800" cy="457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600" dirty="0" smtClean="0">
                <a:latin typeface="Times New Roman" panose="02020603050405020304" pitchFamily="18" charset="0"/>
              </a:rPr>
              <a:t>Data Buffer</a:t>
            </a:r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382" name="Rectangle 80"/>
          <p:cNvSpPr>
            <a:spLocks noChangeArrowheads="1"/>
          </p:cNvSpPr>
          <p:nvPr/>
        </p:nvSpPr>
        <p:spPr bwMode="auto">
          <a:xfrm>
            <a:off x="3657600" y="3733800"/>
            <a:ext cx="1828800" cy="457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600" dirty="0" smtClean="0">
                <a:latin typeface="Times New Roman" panose="02020603050405020304" pitchFamily="18" charset="0"/>
              </a:rPr>
              <a:t>Data Buffer</a:t>
            </a:r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383" name="Rectangle 80"/>
          <p:cNvSpPr>
            <a:spLocks noChangeArrowheads="1"/>
          </p:cNvSpPr>
          <p:nvPr/>
        </p:nvSpPr>
        <p:spPr bwMode="auto">
          <a:xfrm>
            <a:off x="3657600" y="4191000"/>
            <a:ext cx="1828800" cy="457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600" dirty="0" smtClean="0">
                <a:latin typeface="Times New Roman" panose="02020603050405020304" pitchFamily="18" charset="0"/>
              </a:rPr>
              <a:t>Data Buffer</a:t>
            </a:r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393" name="Line 98"/>
          <p:cNvSpPr>
            <a:spLocks noChangeShapeType="1"/>
          </p:cNvSpPr>
          <p:nvPr/>
        </p:nvSpPr>
        <p:spPr bwMode="auto">
          <a:xfrm flipH="1">
            <a:off x="1600200" y="25908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" name="Line 113"/>
          <p:cNvSpPr>
            <a:spLocks noChangeShapeType="1"/>
          </p:cNvSpPr>
          <p:nvPr/>
        </p:nvSpPr>
        <p:spPr bwMode="auto">
          <a:xfrm>
            <a:off x="1600200" y="3505200"/>
            <a:ext cx="2057400" cy="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" name="Line 98"/>
          <p:cNvSpPr>
            <a:spLocks noChangeShapeType="1"/>
          </p:cNvSpPr>
          <p:nvPr/>
        </p:nvSpPr>
        <p:spPr bwMode="auto">
          <a:xfrm flipH="1">
            <a:off x="1371600" y="2590800"/>
            <a:ext cx="0" cy="1371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" name="Line 98"/>
          <p:cNvSpPr>
            <a:spLocks noChangeShapeType="1"/>
          </p:cNvSpPr>
          <p:nvPr/>
        </p:nvSpPr>
        <p:spPr bwMode="auto">
          <a:xfrm flipH="1">
            <a:off x="1143000" y="2590800"/>
            <a:ext cx="0" cy="1828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" name="Line 113"/>
          <p:cNvSpPr>
            <a:spLocks noChangeShapeType="1"/>
          </p:cNvSpPr>
          <p:nvPr/>
        </p:nvSpPr>
        <p:spPr bwMode="auto">
          <a:xfrm>
            <a:off x="1371600" y="3962394"/>
            <a:ext cx="2286000" cy="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" name="Line 113"/>
          <p:cNvSpPr>
            <a:spLocks noChangeShapeType="1"/>
          </p:cNvSpPr>
          <p:nvPr/>
        </p:nvSpPr>
        <p:spPr bwMode="auto">
          <a:xfrm>
            <a:off x="1143000" y="4419600"/>
            <a:ext cx="2514600" cy="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" name="Line 139"/>
          <p:cNvSpPr>
            <a:spLocks noChangeShapeType="1"/>
          </p:cNvSpPr>
          <p:nvPr/>
        </p:nvSpPr>
        <p:spPr bwMode="auto">
          <a:xfrm flipH="1" flipV="1">
            <a:off x="2514600" y="14478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" name="Line 112"/>
          <p:cNvSpPr>
            <a:spLocks noChangeShapeType="1"/>
          </p:cNvSpPr>
          <p:nvPr/>
        </p:nvSpPr>
        <p:spPr bwMode="auto">
          <a:xfrm>
            <a:off x="2514600" y="14478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" name="Line 112"/>
          <p:cNvSpPr>
            <a:spLocks noChangeShapeType="1"/>
          </p:cNvSpPr>
          <p:nvPr/>
        </p:nvSpPr>
        <p:spPr bwMode="auto">
          <a:xfrm>
            <a:off x="2743200" y="1676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" name="Line 112"/>
          <p:cNvSpPr>
            <a:spLocks noChangeShapeType="1"/>
          </p:cNvSpPr>
          <p:nvPr/>
        </p:nvSpPr>
        <p:spPr bwMode="auto">
          <a:xfrm>
            <a:off x="2971800" y="19050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" name="Line 139"/>
          <p:cNvSpPr>
            <a:spLocks noChangeShapeType="1"/>
          </p:cNvSpPr>
          <p:nvPr/>
        </p:nvSpPr>
        <p:spPr bwMode="auto">
          <a:xfrm flipH="1" flipV="1">
            <a:off x="2743200" y="16764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" name="Line 139"/>
          <p:cNvSpPr>
            <a:spLocks noChangeShapeType="1"/>
          </p:cNvSpPr>
          <p:nvPr/>
        </p:nvSpPr>
        <p:spPr bwMode="auto">
          <a:xfrm flipH="1" flipV="1">
            <a:off x="2971800" y="1905000"/>
            <a:ext cx="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" name="Line 112"/>
          <p:cNvSpPr>
            <a:spLocks noChangeShapeType="1"/>
          </p:cNvSpPr>
          <p:nvPr/>
        </p:nvSpPr>
        <p:spPr bwMode="auto">
          <a:xfrm>
            <a:off x="4572000" y="2286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" name="Line 112"/>
          <p:cNvSpPr>
            <a:spLocks noChangeShapeType="1"/>
          </p:cNvSpPr>
          <p:nvPr/>
        </p:nvSpPr>
        <p:spPr bwMode="auto">
          <a:xfrm>
            <a:off x="4724400" y="2286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" name="Line 112"/>
          <p:cNvSpPr>
            <a:spLocks noChangeShapeType="1"/>
          </p:cNvSpPr>
          <p:nvPr/>
        </p:nvSpPr>
        <p:spPr bwMode="auto">
          <a:xfrm>
            <a:off x="4876800" y="2286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" name="Line 112"/>
          <p:cNvSpPr>
            <a:spLocks noChangeShapeType="1"/>
          </p:cNvSpPr>
          <p:nvPr/>
        </p:nvSpPr>
        <p:spPr bwMode="auto">
          <a:xfrm>
            <a:off x="5029200" y="2286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" name="Line 113"/>
          <p:cNvSpPr>
            <a:spLocks noChangeShapeType="1"/>
          </p:cNvSpPr>
          <p:nvPr/>
        </p:nvSpPr>
        <p:spPr bwMode="auto">
          <a:xfrm>
            <a:off x="5486400" y="3048000"/>
            <a:ext cx="914400" cy="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" name="Line 113"/>
          <p:cNvSpPr>
            <a:spLocks noChangeShapeType="1"/>
          </p:cNvSpPr>
          <p:nvPr/>
        </p:nvSpPr>
        <p:spPr bwMode="auto">
          <a:xfrm>
            <a:off x="5486400" y="3505197"/>
            <a:ext cx="914400" cy="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" name="Line 113"/>
          <p:cNvSpPr>
            <a:spLocks noChangeShapeType="1"/>
          </p:cNvSpPr>
          <p:nvPr/>
        </p:nvSpPr>
        <p:spPr bwMode="auto">
          <a:xfrm>
            <a:off x="5486400" y="3962397"/>
            <a:ext cx="914400" cy="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" name="Line 113"/>
          <p:cNvSpPr>
            <a:spLocks noChangeShapeType="1"/>
          </p:cNvSpPr>
          <p:nvPr/>
        </p:nvSpPr>
        <p:spPr bwMode="auto">
          <a:xfrm>
            <a:off x="5486400" y="4419597"/>
            <a:ext cx="914400" cy="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" name="Rectangle 80"/>
          <p:cNvSpPr>
            <a:spLocks noChangeArrowheads="1"/>
          </p:cNvSpPr>
          <p:nvPr/>
        </p:nvSpPr>
        <p:spPr bwMode="auto">
          <a:xfrm>
            <a:off x="6400800" y="2819400"/>
            <a:ext cx="914400" cy="18288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600" dirty="0" smtClean="0">
                <a:latin typeface="Times New Roman" panose="02020603050405020304" pitchFamily="18" charset="0"/>
              </a:rPr>
              <a:t>Track</a:t>
            </a:r>
          </a:p>
          <a:p>
            <a:pPr algn="ctr"/>
            <a:r>
              <a:rPr lang="en-US" altLang="en-US" sz="1600" dirty="0" smtClean="0">
                <a:latin typeface="Times New Roman" panose="02020603050405020304" pitchFamily="18" charset="0"/>
              </a:rPr>
              <a:t>Fitting</a:t>
            </a:r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414" name="Line 113"/>
          <p:cNvSpPr>
            <a:spLocks noChangeShapeType="1"/>
          </p:cNvSpPr>
          <p:nvPr/>
        </p:nvSpPr>
        <p:spPr bwMode="auto">
          <a:xfrm>
            <a:off x="7315200" y="3276597"/>
            <a:ext cx="914400" cy="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" name="Line 113"/>
          <p:cNvSpPr>
            <a:spLocks noChangeShapeType="1"/>
          </p:cNvSpPr>
          <p:nvPr/>
        </p:nvSpPr>
        <p:spPr bwMode="auto">
          <a:xfrm>
            <a:off x="7315200" y="3428997"/>
            <a:ext cx="914400" cy="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" name="Line 113"/>
          <p:cNvSpPr>
            <a:spLocks noChangeShapeType="1"/>
          </p:cNvSpPr>
          <p:nvPr/>
        </p:nvSpPr>
        <p:spPr bwMode="auto">
          <a:xfrm>
            <a:off x="7315200" y="3581397"/>
            <a:ext cx="914400" cy="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ounded Rectangle 47"/>
          <p:cNvSpPr/>
          <p:nvPr/>
        </p:nvSpPr>
        <p:spPr>
          <a:xfrm>
            <a:off x="3505200" y="2667000"/>
            <a:ext cx="2057400" cy="20574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87348598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  <p:bldP spid="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4</a:t>
            </a:fld>
            <a:endParaRPr lang="en-US" smtClean="0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68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28" charset="-128"/>
              </a:rPr>
              <a:t>Block RAM in Trigger System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304800" y="4082534"/>
            <a:ext cx="8229600" cy="2318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RAM is organized in bins.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Hit data arrives along with bin numbers (e.g., hit coordinates).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Hit data are stored in corresponding bins.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Each bin may store multiple hits.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Hits in each bin are read out for fitting once addressed.</a:t>
            </a:r>
            <a:endParaRPr lang="en-US" sz="2000" dirty="0">
              <a:solidFill>
                <a:schemeClr val="accent2"/>
              </a:solidFill>
              <a:latin typeface="Times New Roman" pitchFamily="28" charset="0"/>
              <a:sym typeface="Wingdings" pitchFamily="28" charset="2"/>
            </a:endParaRPr>
          </a:p>
        </p:txBody>
      </p:sp>
      <p:sp>
        <p:nvSpPr>
          <p:cNvPr id="145" name="Rectangle 80"/>
          <p:cNvSpPr>
            <a:spLocks noChangeArrowheads="1"/>
          </p:cNvSpPr>
          <p:nvPr/>
        </p:nvSpPr>
        <p:spPr bwMode="auto">
          <a:xfrm>
            <a:off x="33528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6" name="Rectangle 80"/>
          <p:cNvSpPr>
            <a:spLocks noChangeArrowheads="1"/>
          </p:cNvSpPr>
          <p:nvPr/>
        </p:nvSpPr>
        <p:spPr bwMode="auto">
          <a:xfrm>
            <a:off x="33528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9" name="Rectangle 80"/>
          <p:cNvSpPr>
            <a:spLocks noChangeArrowheads="1"/>
          </p:cNvSpPr>
          <p:nvPr/>
        </p:nvSpPr>
        <p:spPr bwMode="auto">
          <a:xfrm>
            <a:off x="33528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0" name="Rectangle 80"/>
          <p:cNvSpPr>
            <a:spLocks noChangeArrowheads="1"/>
          </p:cNvSpPr>
          <p:nvPr/>
        </p:nvSpPr>
        <p:spPr bwMode="auto">
          <a:xfrm>
            <a:off x="33528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1" name="Rectangle 80"/>
          <p:cNvSpPr>
            <a:spLocks noChangeArrowheads="1"/>
          </p:cNvSpPr>
          <p:nvPr/>
        </p:nvSpPr>
        <p:spPr bwMode="auto">
          <a:xfrm>
            <a:off x="34290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2" name="Rectangle 80"/>
          <p:cNvSpPr>
            <a:spLocks noChangeArrowheads="1"/>
          </p:cNvSpPr>
          <p:nvPr/>
        </p:nvSpPr>
        <p:spPr bwMode="auto">
          <a:xfrm>
            <a:off x="34290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3" name="Rectangle 80"/>
          <p:cNvSpPr>
            <a:spLocks noChangeArrowheads="1"/>
          </p:cNvSpPr>
          <p:nvPr/>
        </p:nvSpPr>
        <p:spPr bwMode="auto">
          <a:xfrm>
            <a:off x="34290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4" name="Rectangle 80"/>
          <p:cNvSpPr>
            <a:spLocks noChangeArrowheads="1"/>
          </p:cNvSpPr>
          <p:nvPr/>
        </p:nvSpPr>
        <p:spPr bwMode="auto">
          <a:xfrm>
            <a:off x="34290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6" name="Rectangle 80"/>
          <p:cNvSpPr>
            <a:spLocks noChangeArrowheads="1"/>
          </p:cNvSpPr>
          <p:nvPr/>
        </p:nvSpPr>
        <p:spPr bwMode="auto">
          <a:xfrm>
            <a:off x="35052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7" name="Rectangle 80"/>
          <p:cNvSpPr>
            <a:spLocks noChangeArrowheads="1"/>
          </p:cNvSpPr>
          <p:nvPr/>
        </p:nvSpPr>
        <p:spPr bwMode="auto">
          <a:xfrm>
            <a:off x="35052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8" name="Rectangle 80"/>
          <p:cNvSpPr>
            <a:spLocks noChangeArrowheads="1"/>
          </p:cNvSpPr>
          <p:nvPr/>
        </p:nvSpPr>
        <p:spPr bwMode="auto">
          <a:xfrm>
            <a:off x="35052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9" name="Rectangle 80"/>
          <p:cNvSpPr>
            <a:spLocks noChangeArrowheads="1"/>
          </p:cNvSpPr>
          <p:nvPr/>
        </p:nvSpPr>
        <p:spPr bwMode="auto">
          <a:xfrm>
            <a:off x="35052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0" name="Rectangle 80"/>
          <p:cNvSpPr>
            <a:spLocks noChangeArrowheads="1"/>
          </p:cNvSpPr>
          <p:nvPr/>
        </p:nvSpPr>
        <p:spPr bwMode="auto">
          <a:xfrm>
            <a:off x="35814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1" name="Rectangle 80"/>
          <p:cNvSpPr>
            <a:spLocks noChangeArrowheads="1"/>
          </p:cNvSpPr>
          <p:nvPr/>
        </p:nvSpPr>
        <p:spPr bwMode="auto">
          <a:xfrm>
            <a:off x="35814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2" name="Rectangle 80"/>
          <p:cNvSpPr>
            <a:spLocks noChangeArrowheads="1"/>
          </p:cNvSpPr>
          <p:nvPr/>
        </p:nvSpPr>
        <p:spPr bwMode="auto">
          <a:xfrm>
            <a:off x="35814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4" name="Rectangle 80"/>
          <p:cNvSpPr>
            <a:spLocks noChangeArrowheads="1"/>
          </p:cNvSpPr>
          <p:nvPr/>
        </p:nvSpPr>
        <p:spPr bwMode="auto">
          <a:xfrm>
            <a:off x="36576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5" name="Rectangle 80"/>
          <p:cNvSpPr>
            <a:spLocks noChangeArrowheads="1"/>
          </p:cNvSpPr>
          <p:nvPr/>
        </p:nvSpPr>
        <p:spPr bwMode="auto">
          <a:xfrm>
            <a:off x="36576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6" name="Rectangle 80"/>
          <p:cNvSpPr>
            <a:spLocks noChangeArrowheads="1"/>
          </p:cNvSpPr>
          <p:nvPr/>
        </p:nvSpPr>
        <p:spPr bwMode="auto">
          <a:xfrm>
            <a:off x="36576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8" name="Rectangle 80"/>
          <p:cNvSpPr>
            <a:spLocks noChangeArrowheads="1"/>
          </p:cNvSpPr>
          <p:nvPr/>
        </p:nvSpPr>
        <p:spPr bwMode="auto">
          <a:xfrm>
            <a:off x="37338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9" name="Rectangle 80"/>
          <p:cNvSpPr>
            <a:spLocks noChangeArrowheads="1"/>
          </p:cNvSpPr>
          <p:nvPr/>
        </p:nvSpPr>
        <p:spPr bwMode="auto">
          <a:xfrm>
            <a:off x="37338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0" name="Rectangle 80"/>
          <p:cNvSpPr>
            <a:spLocks noChangeArrowheads="1"/>
          </p:cNvSpPr>
          <p:nvPr/>
        </p:nvSpPr>
        <p:spPr bwMode="auto">
          <a:xfrm>
            <a:off x="37338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1" name="Rectangle 80"/>
          <p:cNvSpPr>
            <a:spLocks noChangeArrowheads="1"/>
          </p:cNvSpPr>
          <p:nvPr/>
        </p:nvSpPr>
        <p:spPr bwMode="auto">
          <a:xfrm>
            <a:off x="37338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2" name="Rectangle 80"/>
          <p:cNvSpPr>
            <a:spLocks noChangeArrowheads="1"/>
          </p:cNvSpPr>
          <p:nvPr/>
        </p:nvSpPr>
        <p:spPr bwMode="auto">
          <a:xfrm>
            <a:off x="38100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3" name="Rectangle 80"/>
          <p:cNvSpPr>
            <a:spLocks noChangeArrowheads="1"/>
          </p:cNvSpPr>
          <p:nvPr/>
        </p:nvSpPr>
        <p:spPr bwMode="auto">
          <a:xfrm>
            <a:off x="38100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4" name="Rectangle 80"/>
          <p:cNvSpPr>
            <a:spLocks noChangeArrowheads="1"/>
          </p:cNvSpPr>
          <p:nvPr/>
        </p:nvSpPr>
        <p:spPr bwMode="auto">
          <a:xfrm>
            <a:off x="38100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5" name="Rectangle 80"/>
          <p:cNvSpPr>
            <a:spLocks noChangeArrowheads="1"/>
          </p:cNvSpPr>
          <p:nvPr/>
        </p:nvSpPr>
        <p:spPr bwMode="auto">
          <a:xfrm>
            <a:off x="38100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6" name="Rectangle 80"/>
          <p:cNvSpPr>
            <a:spLocks noChangeArrowheads="1"/>
          </p:cNvSpPr>
          <p:nvPr/>
        </p:nvSpPr>
        <p:spPr bwMode="auto">
          <a:xfrm>
            <a:off x="38862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7" name="Rectangle 80"/>
          <p:cNvSpPr>
            <a:spLocks noChangeArrowheads="1"/>
          </p:cNvSpPr>
          <p:nvPr/>
        </p:nvSpPr>
        <p:spPr bwMode="auto">
          <a:xfrm>
            <a:off x="38862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8" name="Rectangle 80"/>
          <p:cNvSpPr>
            <a:spLocks noChangeArrowheads="1"/>
          </p:cNvSpPr>
          <p:nvPr/>
        </p:nvSpPr>
        <p:spPr bwMode="auto">
          <a:xfrm>
            <a:off x="38862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9" name="Rectangle 80"/>
          <p:cNvSpPr>
            <a:spLocks noChangeArrowheads="1"/>
          </p:cNvSpPr>
          <p:nvPr/>
        </p:nvSpPr>
        <p:spPr bwMode="auto">
          <a:xfrm>
            <a:off x="38862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0" name="Rectangle 80"/>
          <p:cNvSpPr>
            <a:spLocks noChangeArrowheads="1"/>
          </p:cNvSpPr>
          <p:nvPr/>
        </p:nvSpPr>
        <p:spPr bwMode="auto">
          <a:xfrm>
            <a:off x="39624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1" name="Rectangle 80"/>
          <p:cNvSpPr>
            <a:spLocks noChangeArrowheads="1"/>
          </p:cNvSpPr>
          <p:nvPr/>
        </p:nvSpPr>
        <p:spPr bwMode="auto">
          <a:xfrm>
            <a:off x="39624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2" name="Rectangle 80"/>
          <p:cNvSpPr>
            <a:spLocks noChangeArrowheads="1"/>
          </p:cNvSpPr>
          <p:nvPr/>
        </p:nvSpPr>
        <p:spPr bwMode="auto">
          <a:xfrm>
            <a:off x="39624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3" name="Rectangle 80"/>
          <p:cNvSpPr>
            <a:spLocks noChangeArrowheads="1"/>
          </p:cNvSpPr>
          <p:nvPr/>
        </p:nvSpPr>
        <p:spPr bwMode="auto">
          <a:xfrm>
            <a:off x="39624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4" name="Rectangle 80"/>
          <p:cNvSpPr>
            <a:spLocks noChangeArrowheads="1"/>
          </p:cNvSpPr>
          <p:nvPr/>
        </p:nvSpPr>
        <p:spPr bwMode="auto">
          <a:xfrm>
            <a:off x="40386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7" name="Rectangle 80"/>
          <p:cNvSpPr>
            <a:spLocks noChangeArrowheads="1"/>
          </p:cNvSpPr>
          <p:nvPr/>
        </p:nvSpPr>
        <p:spPr bwMode="auto">
          <a:xfrm>
            <a:off x="4038600" y="3200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8" name="Rectangle 80"/>
          <p:cNvSpPr>
            <a:spLocks noChangeArrowheads="1"/>
          </p:cNvSpPr>
          <p:nvPr/>
        </p:nvSpPr>
        <p:spPr bwMode="auto">
          <a:xfrm>
            <a:off x="41148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9" name="Rectangle 80"/>
          <p:cNvSpPr>
            <a:spLocks noChangeArrowheads="1"/>
          </p:cNvSpPr>
          <p:nvPr/>
        </p:nvSpPr>
        <p:spPr bwMode="auto">
          <a:xfrm>
            <a:off x="41148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0" name="Rectangle 80"/>
          <p:cNvSpPr>
            <a:spLocks noChangeArrowheads="1"/>
          </p:cNvSpPr>
          <p:nvPr/>
        </p:nvSpPr>
        <p:spPr bwMode="auto">
          <a:xfrm>
            <a:off x="41148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1" name="Rectangle 80"/>
          <p:cNvSpPr>
            <a:spLocks noChangeArrowheads="1"/>
          </p:cNvSpPr>
          <p:nvPr/>
        </p:nvSpPr>
        <p:spPr bwMode="auto">
          <a:xfrm>
            <a:off x="41148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2" name="Rectangle 80"/>
          <p:cNvSpPr>
            <a:spLocks noChangeArrowheads="1"/>
          </p:cNvSpPr>
          <p:nvPr/>
        </p:nvSpPr>
        <p:spPr bwMode="auto">
          <a:xfrm>
            <a:off x="41910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3" name="Rectangle 80"/>
          <p:cNvSpPr>
            <a:spLocks noChangeArrowheads="1"/>
          </p:cNvSpPr>
          <p:nvPr/>
        </p:nvSpPr>
        <p:spPr bwMode="auto">
          <a:xfrm>
            <a:off x="41910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4" name="Rectangle 80"/>
          <p:cNvSpPr>
            <a:spLocks noChangeArrowheads="1"/>
          </p:cNvSpPr>
          <p:nvPr/>
        </p:nvSpPr>
        <p:spPr bwMode="auto">
          <a:xfrm>
            <a:off x="41910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5" name="Rectangle 80"/>
          <p:cNvSpPr>
            <a:spLocks noChangeArrowheads="1"/>
          </p:cNvSpPr>
          <p:nvPr/>
        </p:nvSpPr>
        <p:spPr bwMode="auto">
          <a:xfrm>
            <a:off x="41910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6" name="Rectangle 80"/>
          <p:cNvSpPr>
            <a:spLocks noChangeArrowheads="1"/>
          </p:cNvSpPr>
          <p:nvPr/>
        </p:nvSpPr>
        <p:spPr bwMode="auto">
          <a:xfrm>
            <a:off x="42672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7" name="Rectangle 80"/>
          <p:cNvSpPr>
            <a:spLocks noChangeArrowheads="1"/>
          </p:cNvSpPr>
          <p:nvPr/>
        </p:nvSpPr>
        <p:spPr bwMode="auto">
          <a:xfrm>
            <a:off x="42672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8" name="Rectangle 80"/>
          <p:cNvSpPr>
            <a:spLocks noChangeArrowheads="1"/>
          </p:cNvSpPr>
          <p:nvPr/>
        </p:nvSpPr>
        <p:spPr bwMode="auto">
          <a:xfrm>
            <a:off x="42672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0" name="Rectangle 80"/>
          <p:cNvSpPr>
            <a:spLocks noChangeArrowheads="1"/>
          </p:cNvSpPr>
          <p:nvPr/>
        </p:nvSpPr>
        <p:spPr bwMode="auto">
          <a:xfrm>
            <a:off x="43434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1" name="Rectangle 80"/>
          <p:cNvSpPr>
            <a:spLocks noChangeArrowheads="1"/>
          </p:cNvSpPr>
          <p:nvPr/>
        </p:nvSpPr>
        <p:spPr bwMode="auto">
          <a:xfrm>
            <a:off x="43434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2" name="Rectangle 80"/>
          <p:cNvSpPr>
            <a:spLocks noChangeArrowheads="1"/>
          </p:cNvSpPr>
          <p:nvPr/>
        </p:nvSpPr>
        <p:spPr bwMode="auto">
          <a:xfrm>
            <a:off x="43434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3" name="Rectangle 80"/>
          <p:cNvSpPr>
            <a:spLocks noChangeArrowheads="1"/>
          </p:cNvSpPr>
          <p:nvPr/>
        </p:nvSpPr>
        <p:spPr bwMode="auto">
          <a:xfrm>
            <a:off x="43434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4" name="Rectangle 80"/>
          <p:cNvSpPr>
            <a:spLocks noChangeArrowheads="1"/>
          </p:cNvSpPr>
          <p:nvPr/>
        </p:nvSpPr>
        <p:spPr bwMode="auto">
          <a:xfrm>
            <a:off x="44196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5" name="Rectangle 80"/>
          <p:cNvSpPr>
            <a:spLocks noChangeArrowheads="1"/>
          </p:cNvSpPr>
          <p:nvPr/>
        </p:nvSpPr>
        <p:spPr bwMode="auto">
          <a:xfrm>
            <a:off x="44196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6" name="Rectangle 80"/>
          <p:cNvSpPr>
            <a:spLocks noChangeArrowheads="1"/>
          </p:cNvSpPr>
          <p:nvPr/>
        </p:nvSpPr>
        <p:spPr bwMode="auto">
          <a:xfrm>
            <a:off x="44196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7" name="Rectangle 80"/>
          <p:cNvSpPr>
            <a:spLocks noChangeArrowheads="1"/>
          </p:cNvSpPr>
          <p:nvPr/>
        </p:nvSpPr>
        <p:spPr bwMode="auto">
          <a:xfrm>
            <a:off x="44196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8" name="Rectangle 80"/>
          <p:cNvSpPr>
            <a:spLocks noChangeArrowheads="1"/>
          </p:cNvSpPr>
          <p:nvPr/>
        </p:nvSpPr>
        <p:spPr bwMode="auto">
          <a:xfrm>
            <a:off x="44958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9" name="Rectangle 80"/>
          <p:cNvSpPr>
            <a:spLocks noChangeArrowheads="1"/>
          </p:cNvSpPr>
          <p:nvPr/>
        </p:nvSpPr>
        <p:spPr bwMode="auto">
          <a:xfrm>
            <a:off x="44958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0" name="Rectangle 80"/>
          <p:cNvSpPr>
            <a:spLocks noChangeArrowheads="1"/>
          </p:cNvSpPr>
          <p:nvPr/>
        </p:nvSpPr>
        <p:spPr bwMode="auto">
          <a:xfrm>
            <a:off x="44958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1" name="Rectangle 80"/>
          <p:cNvSpPr>
            <a:spLocks noChangeArrowheads="1"/>
          </p:cNvSpPr>
          <p:nvPr/>
        </p:nvSpPr>
        <p:spPr bwMode="auto">
          <a:xfrm>
            <a:off x="44958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2" name="Line 112"/>
          <p:cNvSpPr>
            <a:spLocks noChangeShapeType="1"/>
          </p:cNvSpPr>
          <p:nvPr/>
        </p:nvSpPr>
        <p:spPr bwMode="auto">
          <a:xfrm>
            <a:off x="2595562" y="3657596"/>
            <a:ext cx="1443038" cy="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3" name="Rectangle 80"/>
          <p:cNvSpPr>
            <a:spLocks noChangeArrowheads="1"/>
          </p:cNvSpPr>
          <p:nvPr/>
        </p:nvSpPr>
        <p:spPr bwMode="auto">
          <a:xfrm>
            <a:off x="2286000" y="32766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4" name="Rectangle 80"/>
          <p:cNvSpPr>
            <a:spLocks noChangeArrowheads="1"/>
          </p:cNvSpPr>
          <p:nvPr/>
        </p:nvSpPr>
        <p:spPr bwMode="auto">
          <a:xfrm>
            <a:off x="2286000" y="3505200"/>
            <a:ext cx="76200" cy="228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5" name="Rectangle 80"/>
          <p:cNvSpPr>
            <a:spLocks noChangeArrowheads="1"/>
          </p:cNvSpPr>
          <p:nvPr/>
        </p:nvSpPr>
        <p:spPr bwMode="auto">
          <a:xfrm>
            <a:off x="2362200" y="32766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6" name="Rectangle 80"/>
          <p:cNvSpPr>
            <a:spLocks noChangeArrowheads="1"/>
          </p:cNvSpPr>
          <p:nvPr/>
        </p:nvSpPr>
        <p:spPr bwMode="auto">
          <a:xfrm>
            <a:off x="2362200" y="3505200"/>
            <a:ext cx="76200" cy="228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7" name="Rectangle 80"/>
          <p:cNvSpPr>
            <a:spLocks noChangeArrowheads="1"/>
          </p:cNvSpPr>
          <p:nvPr/>
        </p:nvSpPr>
        <p:spPr bwMode="auto">
          <a:xfrm>
            <a:off x="2438400" y="32766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8" name="Rectangle 80"/>
          <p:cNvSpPr>
            <a:spLocks noChangeArrowheads="1"/>
          </p:cNvSpPr>
          <p:nvPr/>
        </p:nvSpPr>
        <p:spPr bwMode="auto">
          <a:xfrm>
            <a:off x="2438400" y="3505200"/>
            <a:ext cx="76200" cy="228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9" name="Text Box 171"/>
          <p:cNvSpPr txBox="1">
            <a:spLocks noChangeArrowheads="1"/>
          </p:cNvSpPr>
          <p:nvPr/>
        </p:nvSpPr>
        <p:spPr bwMode="auto">
          <a:xfrm>
            <a:off x="1371600" y="3472934"/>
            <a:ext cx="56265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BIN_NB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260" name="Text Box 171"/>
          <p:cNvSpPr txBox="1">
            <a:spLocks noChangeArrowheads="1"/>
          </p:cNvSpPr>
          <p:nvPr/>
        </p:nvSpPr>
        <p:spPr bwMode="auto">
          <a:xfrm>
            <a:off x="1522667" y="3200400"/>
            <a:ext cx="41158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200" b="1" dirty="0" smtClean="0">
                <a:latin typeface="Times New Roman" panose="02020603050405020304" pitchFamily="18" charset="0"/>
              </a:rPr>
              <a:t>DATA</a:t>
            </a:r>
            <a:endParaRPr lang="en-US" altLang="en-US" sz="1200" b="1" dirty="0">
              <a:latin typeface="Times New Roman" panose="02020603050405020304" pitchFamily="18" charset="0"/>
            </a:endParaRPr>
          </a:p>
        </p:txBody>
      </p:sp>
      <p:sp>
        <p:nvSpPr>
          <p:cNvPr id="261" name="Line 112"/>
          <p:cNvSpPr>
            <a:spLocks noChangeShapeType="1"/>
          </p:cNvSpPr>
          <p:nvPr/>
        </p:nvSpPr>
        <p:spPr bwMode="auto">
          <a:xfrm>
            <a:off x="2590800" y="3352798"/>
            <a:ext cx="685800" cy="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2" name="Line 112"/>
          <p:cNvSpPr>
            <a:spLocks noChangeShapeType="1"/>
          </p:cNvSpPr>
          <p:nvPr/>
        </p:nvSpPr>
        <p:spPr bwMode="auto">
          <a:xfrm flipV="1">
            <a:off x="4038600" y="3505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3" name="Rectangle 80"/>
          <p:cNvSpPr>
            <a:spLocks noChangeArrowheads="1"/>
          </p:cNvSpPr>
          <p:nvPr/>
        </p:nvSpPr>
        <p:spPr bwMode="auto">
          <a:xfrm>
            <a:off x="2057400" y="32766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4" name="Rectangle 80"/>
          <p:cNvSpPr>
            <a:spLocks noChangeArrowheads="1"/>
          </p:cNvSpPr>
          <p:nvPr/>
        </p:nvSpPr>
        <p:spPr bwMode="auto">
          <a:xfrm>
            <a:off x="2057400" y="3505200"/>
            <a:ext cx="76200" cy="228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5" name="Rectangle 80"/>
          <p:cNvSpPr>
            <a:spLocks noChangeArrowheads="1"/>
          </p:cNvSpPr>
          <p:nvPr/>
        </p:nvSpPr>
        <p:spPr bwMode="auto">
          <a:xfrm>
            <a:off x="2133600" y="32766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6" name="Rectangle 80"/>
          <p:cNvSpPr>
            <a:spLocks noChangeArrowheads="1"/>
          </p:cNvSpPr>
          <p:nvPr/>
        </p:nvSpPr>
        <p:spPr bwMode="auto">
          <a:xfrm>
            <a:off x="2133600" y="3505200"/>
            <a:ext cx="76200" cy="228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7" name="Rectangle 80"/>
          <p:cNvSpPr>
            <a:spLocks noChangeArrowheads="1"/>
          </p:cNvSpPr>
          <p:nvPr/>
        </p:nvSpPr>
        <p:spPr bwMode="auto">
          <a:xfrm>
            <a:off x="2209800" y="32766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8" name="Rectangle 80"/>
          <p:cNvSpPr>
            <a:spLocks noChangeArrowheads="1"/>
          </p:cNvSpPr>
          <p:nvPr/>
        </p:nvSpPr>
        <p:spPr bwMode="auto">
          <a:xfrm>
            <a:off x="2209800" y="3505200"/>
            <a:ext cx="76200" cy="228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9" name="Rectangle 80"/>
          <p:cNvSpPr>
            <a:spLocks noChangeArrowheads="1"/>
          </p:cNvSpPr>
          <p:nvPr/>
        </p:nvSpPr>
        <p:spPr bwMode="auto">
          <a:xfrm>
            <a:off x="4038600" y="29718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0" name="Rectangle 80"/>
          <p:cNvSpPr>
            <a:spLocks noChangeArrowheads="1"/>
          </p:cNvSpPr>
          <p:nvPr/>
        </p:nvSpPr>
        <p:spPr bwMode="auto">
          <a:xfrm>
            <a:off x="4038600" y="27432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1" name="Rectangle 80"/>
          <p:cNvSpPr>
            <a:spLocks noChangeArrowheads="1"/>
          </p:cNvSpPr>
          <p:nvPr/>
        </p:nvSpPr>
        <p:spPr bwMode="auto">
          <a:xfrm>
            <a:off x="4267200" y="3200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2" name="Rectangle 80"/>
          <p:cNvSpPr>
            <a:spLocks noChangeArrowheads="1"/>
          </p:cNvSpPr>
          <p:nvPr/>
        </p:nvSpPr>
        <p:spPr bwMode="auto">
          <a:xfrm>
            <a:off x="3581400" y="3200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3" name="Rectangle 80"/>
          <p:cNvSpPr>
            <a:spLocks noChangeArrowheads="1"/>
          </p:cNvSpPr>
          <p:nvPr/>
        </p:nvSpPr>
        <p:spPr bwMode="auto">
          <a:xfrm>
            <a:off x="3657600" y="3200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88" name="Rectangle 80"/>
          <p:cNvSpPr>
            <a:spLocks noChangeArrowheads="1"/>
          </p:cNvSpPr>
          <p:nvPr/>
        </p:nvSpPr>
        <p:spPr bwMode="auto">
          <a:xfrm>
            <a:off x="7086600" y="1066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89" name="Rectangle 80"/>
          <p:cNvSpPr>
            <a:spLocks noChangeArrowheads="1"/>
          </p:cNvSpPr>
          <p:nvPr/>
        </p:nvSpPr>
        <p:spPr bwMode="auto">
          <a:xfrm>
            <a:off x="7086600" y="1295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0" name="Rectangle 80"/>
          <p:cNvSpPr>
            <a:spLocks noChangeArrowheads="1"/>
          </p:cNvSpPr>
          <p:nvPr/>
        </p:nvSpPr>
        <p:spPr bwMode="auto">
          <a:xfrm>
            <a:off x="7086600" y="1524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1" name="Rectangle 80"/>
          <p:cNvSpPr>
            <a:spLocks noChangeArrowheads="1"/>
          </p:cNvSpPr>
          <p:nvPr/>
        </p:nvSpPr>
        <p:spPr bwMode="auto">
          <a:xfrm>
            <a:off x="7086600" y="1752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2" name="Rectangle 80"/>
          <p:cNvSpPr>
            <a:spLocks noChangeArrowheads="1"/>
          </p:cNvSpPr>
          <p:nvPr/>
        </p:nvSpPr>
        <p:spPr bwMode="auto">
          <a:xfrm>
            <a:off x="7086600" y="1981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3" name="Rectangle 80"/>
          <p:cNvSpPr>
            <a:spLocks noChangeArrowheads="1"/>
          </p:cNvSpPr>
          <p:nvPr/>
        </p:nvSpPr>
        <p:spPr bwMode="auto">
          <a:xfrm>
            <a:off x="7086600" y="2209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4" name="Rectangle 80"/>
          <p:cNvSpPr>
            <a:spLocks noChangeArrowheads="1"/>
          </p:cNvSpPr>
          <p:nvPr/>
        </p:nvSpPr>
        <p:spPr bwMode="auto">
          <a:xfrm>
            <a:off x="7086600" y="2438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5" name="Rectangle 80"/>
          <p:cNvSpPr>
            <a:spLocks noChangeArrowheads="1"/>
          </p:cNvSpPr>
          <p:nvPr/>
        </p:nvSpPr>
        <p:spPr bwMode="auto">
          <a:xfrm>
            <a:off x="7086600" y="2667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6" name="Rectangle 80"/>
          <p:cNvSpPr>
            <a:spLocks noChangeArrowheads="1"/>
          </p:cNvSpPr>
          <p:nvPr/>
        </p:nvSpPr>
        <p:spPr bwMode="auto">
          <a:xfrm>
            <a:off x="6172200" y="1066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7" name="Rectangle 80"/>
          <p:cNvSpPr>
            <a:spLocks noChangeArrowheads="1"/>
          </p:cNvSpPr>
          <p:nvPr/>
        </p:nvSpPr>
        <p:spPr bwMode="auto">
          <a:xfrm>
            <a:off x="6172200" y="1295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8" name="Rectangle 80"/>
          <p:cNvSpPr>
            <a:spLocks noChangeArrowheads="1"/>
          </p:cNvSpPr>
          <p:nvPr/>
        </p:nvSpPr>
        <p:spPr bwMode="auto">
          <a:xfrm>
            <a:off x="6172200" y="1524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9" name="Rectangle 80"/>
          <p:cNvSpPr>
            <a:spLocks noChangeArrowheads="1"/>
          </p:cNvSpPr>
          <p:nvPr/>
        </p:nvSpPr>
        <p:spPr bwMode="auto">
          <a:xfrm>
            <a:off x="6172200" y="1752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0" name="Rectangle 80"/>
          <p:cNvSpPr>
            <a:spLocks noChangeArrowheads="1"/>
          </p:cNvSpPr>
          <p:nvPr/>
        </p:nvSpPr>
        <p:spPr bwMode="auto">
          <a:xfrm>
            <a:off x="6172200" y="1981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1" name="Rectangle 80"/>
          <p:cNvSpPr>
            <a:spLocks noChangeArrowheads="1"/>
          </p:cNvSpPr>
          <p:nvPr/>
        </p:nvSpPr>
        <p:spPr bwMode="auto">
          <a:xfrm>
            <a:off x="6172200" y="2209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2" name="Rectangle 80"/>
          <p:cNvSpPr>
            <a:spLocks noChangeArrowheads="1"/>
          </p:cNvSpPr>
          <p:nvPr/>
        </p:nvSpPr>
        <p:spPr bwMode="auto">
          <a:xfrm>
            <a:off x="6172200" y="2438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3" name="Rectangle 80"/>
          <p:cNvSpPr>
            <a:spLocks noChangeArrowheads="1"/>
          </p:cNvSpPr>
          <p:nvPr/>
        </p:nvSpPr>
        <p:spPr bwMode="auto">
          <a:xfrm>
            <a:off x="6172200" y="2667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4" name="Rectangle 80"/>
          <p:cNvSpPr>
            <a:spLocks noChangeArrowheads="1"/>
          </p:cNvSpPr>
          <p:nvPr/>
        </p:nvSpPr>
        <p:spPr bwMode="auto">
          <a:xfrm>
            <a:off x="8001000" y="1066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5" name="Rectangle 80"/>
          <p:cNvSpPr>
            <a:spLocks noChangeArrowheads="1"/>
          </p:cNvSpPr>
          <p:nvPr/>
        </p:nvSpPr>
        <p:spPr bwMode="auto">
          <a:xfrm>
            <a:off x="8001000" y="1295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6" name="Rectangle 80"/>
          <p:cNvSpPr>
            <a:spLocks noChangeArrowheads="1"/>
          </p:cNvSpPr>
          <p:nvPr/>
        </p:nvSpPr>
        <p:spPr bwMode="auto">
          <a:xfrm>
            <a:off x="8001000" y="1524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7" name="Rectangle 80"/>
          <p:cNvSpPr>
            <a:spLocks noChangeArrowheads="1"/>
          </p:cNvSpPr>
          <p:nvPr/>
        </p:nvSpPr>
        <p:spPr bwMode="auto">
          <a:xfrm>
            <a:off x="8001000" y="1752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8" name="Rectangle 80"/>
          <p:cNvSpPr>
            <a:spLocks noChangeArrowheads="1"/>
          </p:cNvSpPr>
          <p:nvPr/>
        </p:nvSpPr>
        <p:spPr bwMode="auto">
          <a:xfrm>
            <a:off x="8001000" y="1981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9" name="Rectangle 80"/>
          <p:cNvSpPr>
            <a:spLocks noChangeArrowheads="1"/>
          </p:cNvSpPr>
          <p:nvPr/>
        </p:nvSpPr>
        <p:spPr bwMode="auto">
          <a:xfrm>
            <a:off x="8001000" y="2209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0" name="Rectangle 80"/>
          <p:cNvSpPr>
            <a:spLocks noChangeArrowheads="1"/>
          </p:cNvSpPr>
          <p:nvPr/>
        </p:nvSpPr>
        <p:spPr bwMode="auto">
          <a:xfrm>
            <a:off x="8001000" y="2438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1" name="Rectangle 80"/>
          <p:cNvSpPr>
            <a:spLocks noChangeArrowheads="1"/>
          </p:cNvSpPr>
          <p:nvPr/>
        </p:nvSpPr>
        <p:spPr bwMode="auto">
          <a:xfrm>
            <a:off x="8001000" y="2667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2" name="Line 112"/>
          <p:cNvSpPr>
            <a:spLocks noChangeShapeType="1"/>
          </p:cNvSpPr>
          <p:nvPr/>
        </p:nvSpPr>
        <p:spPr bwMode="auto">
          <a:xfrm flipV="1">
            <a:off x="5867400" y="1400175"/>
            <a:ext cx="2590800" cy="97811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5123378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7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7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5</a:t>
            </a:fld>
            <a:endParaRPr lang="en-US" smtClean="0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68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28" charset="-128"/>
              </a:rPr>
              <a:t>Fast Refresh between Events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304800" y="4648200"/>
            <a:ext cx="8229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buffer operates event by event.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It is desirable to refresh the buffer, i.e., to clean up the contents, between two events.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refreshing process should be as fast as possible, ideally in single clock cycle.</a:t>
            </a:r>
            <a:endParaRPr lang="en-US" sz="2000" dirty="0">
              <a:solidFill>
                <a:schemeClr val="accent2"/>
              </a:solidFill>
              <a:latin typeface="Times New Roman" pitchFamily="28" charset="0"/>
              <a:sym typeface="Wingdings" pitchFamily="28" charset="2"/>
            </a:endParaRPr>
          </a:p>
        </p:txBody>
      </p:sp>
      <p:sp>
        <p:nvSpPr>
          <p:cNvPr id="145" name="Rectangle 80"/>
          <p:cNvSpPr>
            <a:spLocks noChangeArrowheads="1"/>
          </p:cNvSpPr>
          <p:nvPr/>
        </p:nvSpPr>
        <p:spPr bwMode="auto">
          <a:xfrm>
            <a:off x="15240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6" name="Rectangle 80"/>
          <p:cNvSpPr>
            <a:spLocks noChangeArrowheads="1"/>
          </p:cNvSpPr>
          <p:nvPr/>
        </p:nvSpPr>
        <p:spPr bwMode="auto">
          <a:xfrm>
            <a:off x="15240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9" name="Rectangle 80"/>
          <p:cNvSpPr>
            <a:spLocks noChangeArrowheads="1"/>
          </p:cNvSpPr>
          <p:nvPr/>
        </p:nvSpPr>
        <p:spPr bwMode="auto">
          <a:xfrm>
            <a:off x="15240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0" name="Rectangle 80"/>
          <p:cNvSpPr>
            <a:spLocks noChangeArrowheads="1"/>
          </p:cNvSpPr>
          <p:nvPr/>
        </p:nvSpPr>
        <p:spPr bwMode="auto">
          <a:xfrm>
            <a:off x="15240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1" name="Rectangle 80"/>
          <p:cNvSpPr>
            <a:spLocks noChangeArrowheads="1"/>
          </p:cNvSpPr>
          <p:nvPr/>
        </p:nvSpPr>
        <p:spPr bwMode="auto">
          <a:xfrm>
            <a:off x="16002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2" name="Rectangle 80"/>
          <p:cNvSpPr>
            <a:spLocks noChangeArrowheads="1"/>
          </p:cNvSpPr>
          <p:nvPr/>
        </p:nvSpPr>
        <p:spPr bwMode="auto">
          <a:xfrm>
            <a:off x="16002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3" name="Rectangle 80"/>
          <p:cNvSpPr>
            <a:spLocks noChangeArrowheads="1"/>
          </p:cNvSpPr>
          <p:nvPr/>
        </p:nvSpPr>
        <p:spPr bwMode="auto">
          <a:xfrm>
            <a:off x="16002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4" name="Rectangle 80"/>
          <p:cNvSpPr>
            <a:spLocks noChangeArrowheads="1"/>
          </p:cNvSpPr>
          <p:nvPr/>
        </p:nvSpPr>
        <p:spPr bwMode="auto">
          <a:xfrm>
            <a:off x="16002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6" name="Rectangle 80"/>
          <p:cNvSpPr>
            <a:spLocks noChangeArrowheads="1"/>
          </p:cNvSpPr>
          <p:nvPr/>
        </p:nvSpPr>
        <p:spPr bwMode="auto">
          <a:xfrm>
            <a:off x="16764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7" name="Rectangle 80"/>
          <p:cNvSpPr>
            <a:spLocks noChangeArrowheads="1"/>
          </p:cNvSpPr>
          <p:nvPr/>
        </p:nvSpPr>
        <p:spPr bwMode="auto">
          <a:xfrm>
            <a:off x="16764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8" name="Rectangle 80"/>
          <p:cNvSpPr>
            <a:spLocks noChangeArrowheads="1"/>
          </p:cNvSpPr>
          <p:nvPr/>
        </p:nvSpPr>
        <p:spPr bwMode="auto">
          <a:xfrm>
            <a:off x="16764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9" name="Rectangle 80"/>
          <p:cNvSpPr>
            <a:spLocks noChangeArrowheads="1"/>
          </p:cNvSpPr>
          <p:nvPr/>
        </p:nvSpPr>
        <p:spPr bwMode="auto">
          <a:xfrm>
            <a:off x="16764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0" name="Rectangle 80"/>
          <p:cNvSpPr>
            <a:spLocks noChangeArrowheads="1"/>
          </p:cNvSpPr>
          <p:nvPr/>
        </p:nvSpPr>
        <p:spPr bwMode="auto">
          <a:xfrm>
            <a:off x="17526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1" name="Rectangle 80"/>
          <p:cNvSpPr>
            <a:spLocks noChangeArrowheads="1"/>
          </p:cNvSpPr>
          <p:nvPr/>
        </p:nvSpPr>
        <p:spPr bwMode="auto">
          <a:xfrm>
            <a:off x="17526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2" name="Rectangle 80"/>
          <p:cNvSpPr>
            <a:spLocks noChangeArrowheads="1"/>
          </p:cNvSpPr>
          <p:nvPr/>
        </p:nvSpPr>
        <p:spPr bwMode="auto">
          <a:xfrm>
            <a:off x="17526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4" name="Rectangle 80"/>
          <p:cNvSpPr>
            <a:spLocks noChangeArrowheads="1"/>
          </p:cNvSpPr>
          <p:nvPr/>
        </p:nvSpPr>
        <p:spPr bwMode="auto">
          <a:xfrm>
            <a:off x="18288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5" name="Rectangle 80"/>
          <p:cNvSpPr>
            <a:spLocks noChangeArrowheads="1"/>
          </p:cNvSpPr>
          <p:nvPr/>
        </p:nvSpPr>
        <p:spPr bwMode="auto">
          <a:xfrm>
            <a:off x="18288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6" name="Rectangle 80"/>
          <p:cNvSpPr>
            <a:spLocks noChangeArrowheads="1"/>
          </p:cNvSpPr>
          <p:nvPr/>
        </p:nvSpPr>
        <p:spPr bwMode="auto">
          <a:xfrm>
            <a:off x="18288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8" name="Rectangle 80"/>
          <p:cNvSpPr>
            <a:spLocks noChangeArrowheads="1"/>
          </p:cNvSpPr>
          <p:nvPr/>
        </p:nvSpPr>
        <p:spPr bwMode="auto">
          <a:xfrm>
            <a:off x="19050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9" name="Rectangle 80"/>
          <p:cNvSpPr>
            <a:spLocks noChangeArrowheads="1"/>
          </p:cNvSpPr>
          <p:nvPr/>
        </p:nvSpPr>
        <p:spPr bwMode="auto">
          <a:xfrm>
            <a:off x="19050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0" name="Rectangle 80"/>
          <p:cNvSpPr>
            <a:spLocks noChangeArrowheads="1"/>
          </p:cNvSpPr>
          <p:nvPr/>
        </p:nvSpPr>
        <p:spPr bwMode="auto">
          <a:xfrm>
            <a:off x="19050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1" name="Rectangle 80"/>
          <p:cNvSpPr>
            <a:spLocks noChangeArrowheads="1"/>
          </p:cNvSpPr>
          <p:nvPr/>
        </p:nvSpPr>
        <p:spPr bwMode="auto">
          <a:xfrm>
            <a:off x="19050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2" name="Rectangle 80"/>
          <p:cNvSpPr>
            <a:spLocks noChangeArrowheads="1"/>
          </p:cNvSpPr>
          <p:nvPr/>
        </p:nvSpPr>
        <p:spPr bwMode="auto">
          <a:xfrm>
            <a:off x="19812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3" name="Rectangle 80"/>
          <p:cNvSpPr>
            <a:spLocks noChangeArrowheads="1"/>
          </p:cNvSpPr>
          <p:nvPr/>
        </p:nvSpPr>
        <p:spPr bwMode="auto">
          <a:xfrm>
            <a:off x="19812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4" name="Rectangle 80"/>
          <p:cNvSpPr>
            <a:spLocks noChangeArrowheads="1"/>
          </p:cNvSpPr>
          <p:nvPr/>
        </p:nvSpPr>
        <p:spPr bwMode="auto">
          <a:xfrm>
            <a:off x="19812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5" name="Rectangle 80"/>
          <p:cNvSpPr>
            <a:spLocks noChangeArrowheads="1"/>
          </p:cNvSpPr>
          <p:nvPr/>
        </p:nvSpPr>
        <p:spPr bwMode="auto">
          <a:xfrm>
            <a:off x="19812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6" name="Rectangle 80"/>
          <p:cNvSpPr>
            <a:spLocks noChangeArrowheads="1"/>
          </p:cNvSpPr>
          <p:nvPr/>
        </p:nvSpPr>
        <p:spPr bwMode="auto">
          <a:xfrm>
            <a:off x="20574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7" name="Rectangle 80"/>
          <p:cNvSpPr>
            <a:spLocks noChangeArrowheads="1"/>
          </p:cNvSpPr>
          <p:nvPr/>
        </p:nvSpPr>
        <p:spPr bwMode="auto">
          <a:xfrm>
            <a:off x="20574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8" name="Rectangle 80"/>
          <p:cNvSpPr>
            <a:spLocks noChangeArrowheads="1"/>
          </p:cNvSpPr>
          <p:nvPr/>
        </p:nvSpPr>
        <p:spPr bwMode="auto">
          <a:xfrm>
            <a:off x="20574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9" name="Rectangle 80"/>
          <p:cNvSpPr>
            <a:spLocks noChangeArrowheads="1"/>
          </p:cNvSpPr>
          <p:nvPr/>
        </p:nvSpPr>
        <p:spPr bwMode="auto">
          <a:xfrm>
            <a:off x="20574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0" name="Rectangle 80"/>
          <p:cNvSpPr>
            <a:spLocks noChangeArrowheads="1"/>
          </p:cNvSpPr>
          <p:nvPr/>
        </p:nvSpPr>
        <p:spPr bwMode="auto">
          <a:xfrm>
            <a:off x="21336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1" name="Rectangle 80"/>
          <p:cNvSpPr>
            <a:spLocks noChangeArrowheads="1"/>
          </p:cNvSpPr>
          <p:nvPr/>
        </p:nvSpPr>
        <p:spPr bwMode="auto">
          <a:xfrm>
            <a:off x="21336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2" name="Rectangle 80"/>
          <p:cNvSpPr>
            <a:spLocks noChangeArrowheads="1"/>
          </p:cNvSpPr>
          <p:nvPr/>
        </p:nvSpPr>
        <p:spPr bwMode="auto">
          <a:xfrm>
            <a:off x="21336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3" name="Rectangle 80"/>
          <p:cNvSpPr>
            <a:spLocks noChangeArrowheads="1"/>
          </p:cNvSpPr>
          <p:nvPr/>
        </p:nvSpPr>
        <p:spPr bwMode="auto">
          <a:xfrm>
            <a:off x="21336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4" name="Rectangle 80"/>
          <p:cNvSpPr>
            <a:spLocks noChangeArrowheads="1"/>
          </p:cNvSpPr>
          <p:nvPr/>
        </p:nvSpPr>
        <p:spPr bwMode="auto">
          <a:xfrm>
            <a:off x="22098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7" name="Rectangle 80"/>
          <p:cNvSpPr>
            <a:spLocks noChangeArrowheads="1"/>
          </p:cNvSpPr>
          <p:nvPr/>
        </p:nvSpPr>
        <p:spPr bwMode="auto">
          <a:xfrm>
            <a:off x="2209800" y="22860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8" name="Rectangle 80"/>
          <p:cNvSpPr>
            <a:spLocks noChangeArrowheads="1"/>
          </p:cNvSpPr>
          <p:nvPr/>
        </p:nvSpPr>
        <p:spPr bwMode="auto">
          <a:xfrm>
            <a:off x="22860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9" name="Rectangle 80"/>
          <p:cNvSpPr>
            <a:spLocks noChangeArrowheads="1"/>
          </p:cNvSpPr>
          <p:nvPr/>
        </p:nvSpPr>
        <p:spPr bwMode="auto">
          <a:xfrm>
            <a:off x="22860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0" name="Rectangle 80"/>
          <p:cNvSpPr>
            <a:spLocks noChangeArrowheads="1"/>
          </p:cNvSpPr>
          <p:nvPr/>
        </p:nvSpPr>
        <p:spPr bwMode="auto">
          <a:xfrm>
            <a:off x="22860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1" name="Rectangle 80"/>
          <p:cNvSpPr>
            <a:spLocks noChangeArrowheads="1"/>
          </p:cNvSpPr>
          <p:nvPr/>
        </p:nvSpPr>
        <p:spPr bwMode="auto">
          <a:xfrm>
            <a:off x="22860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2" name="Rectangle 80"/>
          <p:cNvSpPr>
            <a:spLocks noChangeArrowheads="1"/>
          </p:cNvSpPr>
          <p:nvPr/>
        </p:nvSpPr>
        <p:spPr bwMode="auto">
          <a:xfrm>
            <a:off x="23622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3" name="Rectangle 80"/>
          <p:cNvSpPr>
            <a:spLocks noChangeArrowheads="1"/>
          </p:cNvSpPr>
          <p:nvPr/>
        </p:nvSpPr>
        <p:spPr bwMode="auto">
          <a:xfrm>
            <a:off x="23622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4" name="Rectangle 80"/>
          <p:cNvSpPr>
            <a:spLocks noChangeArrowheads="1"/>
          </p:cNvSpPr>
          <p:nvPr/>
        </p:nvSpPr>
        <p:spPr bwMode="auto">
          <a:xfrm>
            <a:off x="23622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5" name="Rectangle 80"/>
          <p:cNvSpPr>
            <a:spLocks noChangeArrowheads="1"/>
          </p:cNvSpPr>
          <p:nvPr/>
        </p:nvSpPr>
        <p:spPr bwMode="auto">
          <a:xfrm>
            <a:off x="23622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6" name="Rectangle 80"/>
          <p:cNvSpPr>
            <a:spLocks noChangeArrowheads="1"/>
          </p:cNvSpPr>
          <p:nvPr/>
        </p:nvSpPr>
        <p:spPr bwMode="auto">
          <a:xfrm>
            <a:off x="24384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7" name="Rectangle 80"/>
          <p:cNvSpPr>
            <a:spLocks noChangeArrowheads="1"/>
          </p:cNvSpPr>
          <p:nvPr/>
        </p:nvSpPr>
        <p:spPr bwMode="auto">
          <a:xfrm>
            <a:off x="24384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8" name="Rectangle 80"/>
          <p:cNvSpPr>
            <a:spLocks noChangeArrowheads="1"/>
          </p:cNvSpPr>
          <p:nvPr/>
        </p:nvSpPr>
        <p:spPr bwMode="auto">
          <a:xfrm>
            <a:off x="24384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0" name="Rectangle 80"/>
          <p:cNvSpPr>
            <a:spLocks noChangeArrowheads="1"/>
          </p:cNvSpPr>
          <p:nvPr/>
        </p:nvSpPr>
        <p:spPr bwMode="auto">
          <a:xfrm>
            <a:off x="25146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1" name="Rectangle 80"/>
          <p:cNvSpPr>
            <a:spLocks noChangeArrowheads="1"/>
          </p:cNvSpPr>
          <p:nvPr/>
        </p:nvSpPr>
        <p:spPr bwMode="auto">
          <a:xfrm>
            <a:off x="25146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2" name="Rectangle 80"/>
          <p:cNvSpPr>
            <a:spLocks noChangeArrowheads="1"/>
          </p:cNvSpPr>
          <p:nvPr/>
        </p:nvSpPr>
        <p:spPr bwMode="auto">
          <a:xfrm>
            <a:off x="25146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3" name="Rectangle 80"/>
          <p:cNvSpPr>
            <a:spLocks noChangeArrowheads="1"/>
          </p:cNvSpPr>
          <p:nvPr/>
        </p:nvSpPr>
        <p:spPr bwMode="auto">
          <a:xfrm>
            <a:off x="25146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4" name="Rectangle 80"/>
          <p:cNvSpPr>
            <a:spLocks noChangeArrowheads="1"/>
          </p:cNvSpPr>
          <p:nvPr/>
        </p:nvSpPr>
        <p:spPr bwMode="auto">
          <a:xfrm>
            <a:off x="25908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5" name="Rectangle 80"/>
          <p:cNvSpPr>
            <a:spLocks noChangeArrowheads="1"/>
          </p:cNvSpPr>
          <p:nvPr/>
        </p:nvSpPr>
        <p:spPr bwMode="auto">
          <a:xfrm>
            <a:off x="25908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6" name="Rectangle 80"/>
          <p:cNvSpPr>
            <a:spLocks noChangeArrowheads="1"/>
          </p:cNvSpPr>
          <p:nvPr/>
        </p:nvSpPr>
        <p:spPr bwMode="auto">
          <a:xfrm>
            <a:off x="25908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7" name="Rectangle 80"/>
          <p:cNvSpPr>
            <a:spLocks noChangeArrowheads="1"/>
          </p:cNvSpPr>
          <p:nvPr/>
        </p:nvSpPr>
        <p:spPr bwMode="auto">
          <a:xfrm>
            <a:off x="25908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8" name="Rectangle 80"/>
          <p:cNvSpPr>
            <a:spLocks noChangeArrowheads="1"/>
          </p:cNvSpPr>
          <p:nvPr/>
        </p:nvSpPr>
        <p:spPr bwMode="auto">
          <a:xfrm>
            <a:off x="2667000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9" name="Rectangle 80"/>
          <p:cNvSpPr>
            <a:spLocks noChangeArrowheads="1"/>
          </p:cNvSpPr>
          <p:nvPr/>
        </p:nvSpPr>
        <p:spPr bwMode="auto">
          <a:xfrm>
            <a:off x="2667000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0" name="Rectangle 80"/>
          <p:cNvSpPr>
            <a:spLocks noChangeArrowheads="1"/>
          </p:cNvSpPr>
          <p:nvPr/>
        </p:nvSpPr>
        <p:spPr bwMode="auto">
          <a:xfrm>
            <a:off x="2667000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1" name="Rectangle 80"/>
          <p:cNvSpPr>
            <a:spLocks noChangeArrowheads="1"/>
          </p:cNvSpPr>
          <p:nvPr/>
        </p:nvSpPr>
        <p:spPr bwMode="auto">
          <a:xfrm>
            <a:off x="2667000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1" name="Line 112"/>
          <p:cNvSpPr>
            <a:spLocks noChangeShapeType="1"/>
          </p:cNvSpPr>
          <p:nvPr/>
        </p:nvSpPr>
        <p:spPr bwMode="auto">
          <a:xfrm>
            <a:off x="762000" y="2438398"/>
            <a:ext cx="685800" cy="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2" name="Line 112"/>
          <p:cNvSpPr>
            <a:spLocks noChangeShapeType="1"/>
          </p:cNvSpPr>
          <p:nvPr/>
        </p:nvSpPr>
        <p:spPr bwMode="auto">
          <a:xfrm flipV="1">
            <a:off x="2209800" y="2590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9" name="Rectangle 80"/>
          <p:cNvSpPr>
            <a:spLocks noChangeArrowheads="1"/>
          </p:cNvSpPr>
          <p:nvPr/>
        </p:nvSpPr>
        <p:spPr bwMode="auto">
          <a:xfrm>
            <a:off x="2209800" y="2057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0" name="Rectangle 80"/>
          <p:cNvSpPr>
            <a:spLocks noChangeArrowheads="1"/>
          </p:cNvSpPr>
          <p:nvPr/>
        </p:nvSpPr>
        <p:spPr bwMode="auto">
          <a:xfrm>
            <a:off x="2209800" y="18288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1" name="Rectangle 80"/>
          <p:cNvSpPr>
            <a:spLocks noChangeArrowheads="1"/>
          </p:cNvSpPr>
          <p:nvPr/>
        </p:nvSpPr>
        <p:spPr bwMode="auto">
          <a:xfrm>
            <a:off x="2438400" y="22860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2" name="Rectangle 80"/>
          <p:cNvSpPr>
            <a:spLocks noChangeArrowheads="1"/>
          </p:cNvSpPr>
          <p:nvPr/>
        </p:nvSpPr>
        <p:spPr bwMode="auto">
          <a:xfrm>
            <a:off x="1752600" y="22860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3" name="Rectangle 80"/>
          <p:cNvSpPr>
            <a:spLocks noChangeArrowheads="1"/>
          </p:cNvSpPr>
          <p:nvPr/>
        </p:nvSpPr>
        <p:spPr bwMode="auto">
          <a:xfrm>
            <a:off x="1828800" y="22860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88" name="Rectangle 80"/>
          <p:cNvSpPr>
            <a:spLocks noChangeArrowheads="1"/>
          </p:cNvSpPr>
          <p:nvPr/>
        </p:nvSpPr>
        <p:spPr bwMode="auto">
          <a:xfrm>
            <a:off x="4267200" y="16002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89" name="Rectangle 80"/>
          <p:cNvSpPr>
            <a:spLocks noChangeArrowheads="1"/>
          </p:cNvSpPr>
          <p:nvPr/>
        </p:nvSpPr>
        <p:spPr bwMode="auto">
          <a:xfrm>
            <a:off x="4267200" y="18288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0" name="Rectangle 80"/>
          <p:cNvSpPr>
            <a:spLocks noChangeArrowheads="1"/>
          </p:cNvSpPr>
          <p:nvPr/>
        </p:nvSpPr>
        <p:spPr bwMode="auto">
          <a:xfrm>
            <a:off x="4267200" y="20574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1" name="Rectangle 80"/>
          <p:cNvSpPr>
            <a:spLocks noChangeArrowheads="1"/>
          </p:cNvSpPr>
          <p:nvPr/>
        </p:nvSpPr>
        <p:spPr bwMode="auto">
          <a:xfrm>
            <a:off x="4267200" y="22860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2" name="Rectangle 80"/>
          <p:cNvSpPr>
            <a:spLocks noChangeArrowheads="1"/>
          </p:cNvSpPr>
          <p:nvPr/>
        </p:nvSpPr>
        <p:spPr bwMode="auto">
          <a:xfrm>
            <a:off x="4343400" y="16002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3" name="Rectangle 80"/>
          <p:cNvSpPr>
            <a:spLocks noChangeArrowheads="1"/>
          </p:cNvSpPr>
          <p:nvPr/>
        </p:nvSpPr>
        <p:spPr bwMode="auto">
          <a:xfrm>
            <a:off x="4343400" y="18288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4" name="Rectangle 80"/>
          <p:cNvSpPr>
            <a:spLocks noChangeArrowheads="1"/>
          </p:cNvSpPr>
          <p:nvPr/>
        </p:nvSpPr>
        <p:spPr bwMode="auto">
          <a:xfrm>
            <a:off x="4343400" y="20574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5" name="Rectangle 80"/>
          <p:cNvSpPr>
            <a:spLocks noChangeArrowheads="1"/>
          </p:cNvSpPr>
          <p:nvPr/>
        </p:nvSpPr>
        <p:spPr bwMode="auto">
          <a:xfrm>
            <a:off x="4343400" y="22860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6" name="Rectangle 80"/>
          <p:cNvSpPr>
            <a:spLocks noChangeArrowheads="1"/>
          </p:cNvSpPr>
          <p:nvPr/>
        </p:nvSpPr>
        <p:spPr bwMode="auto">
          <a:xfrm>
            <a:off x="4419600" y="16002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7" name="Rectangle 80"/>
          <p:cNvSpPr>
            <a:spLocks noChangeArrowheads="1"/>
          </p:cNvSpPr>
          <p:nvPr/>
        </p:nvSpPr>
        <p:spPr bwMode="auto">
          <a:xfrm>
            <a:off x="4419600" y="18288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8" name="Rectangle 80"/>
          <p:cNvSpPr>
            <a:spLocks noChangeArrowheads="1"/>
          </p:cNvSpPr>
          <p:nvPr/>
        </p:nvSpPr>
        <p:spPr bwMode="auto">
          <a:xfrm>
            <a:off x="4419600" y="20574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9" name="Rectangle 80"/>
          <p:cNvSpPr>
            <a:spLocks noChangeArrowheads="1"/>
          </p:cNvSpPr>
          <p:nvPr/>
        </p:nvSpPr>
        <p:spPr bwMode="auto">
          <a:xfrm>
            <a:off x="4419600" y="22860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0" name="Rectangle 80"/>
          <p:cNvSpPr>
            <a:spLocks noChangeArrowheads="1"/>
          </p:cNvSpPr>
          <p:nvPr/>
        </p:nvSpPr>
        <p:spPr bwMode="auto">
          <a:xfrm>
            <a:off x="4495800" y="16002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1" name="Rectangle 80"/>
          <p:cNvSpPr>
            <a:spLocks noChangeArrowheads="1"/>
          </p:cNvSpPr>
          <p:nvPr/>
        </p:nvSpPr>
        <p:spPr bwMode="auto">
          <a:xfrm>
            <a:off x="4495800" y="18288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2" name="Rectangle 80"/>
          <p:cNvSpPr>
            <a:spLocks noChangeArrowheads="1"/>
          </p:cNvSpPr>
          <p:nvPr/>
        </p:nvSpPr>
        <p:spPr bwMode="auto">
          <a:xfrm>
            <a:off x="4495800" y="20574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3" name="Rectangle 80"/>
          <p:cNvSpPr>
            <a:spLocks noChangeArrowheads="1"/>
          </p:cNvSpPr>
          <p:nvPr/>
        </p:nvSpPr>
        <p:spPr bwMode="auto">
          <a:xfrm>
            <a:off x="4572000" y="16002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4" name="Rectangle 80"/>
          <p:cNvSpPr>
            <a:spLocks noChangeArrowheads="1"/>
          </p:cNvSpPr>
          <p:nvPr/>
        </p:nvSpPr>
        <p:spPr bwMode="auto">
          <a:xfrm>
            <a:off x="4572000" y="18288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5" name="Rectangle 80"/>
          <p:cNvSpPr>
            <a:spLocks noChangeArrowheads="1"/>
          </p:cNvSpPr>
          <p:nvPr/>
        </p:nvSpPr>
        <p:spPr bwMode="auto">
          <a:xfrm>
            <a:off x="4572000" y="20574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6" name="Rectangle 80"/>
          <p:cNvSpPr>
            <a:spLocks noChangeArrowheads="1"/>
          </p:cNvSpPr>
          <p:nvPr/>
        </p:nvSpPr>
        <p:spPr bwMode="auto">
          <a:xfrm>
            <a:off x="4648200" y="16002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7" name="Rectangle 80"/>
          <p:cNvSpPr>
            <a:spLocks noChangeArrowheads="1"/>
          </p:cNvSpPr>
          <p:nvPr/>
        </p:nvSpPr>
        <p:spPr bwMode="auto">
          <a:xfrm>
            <a:off x="4648200" y="18288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8" name="Rectangle 80"/>
          <p:cNvSpPr>
            <a:spLocks noChangeArrowheads="1"/>
          </p:cNvSpPr>
          <p:nvPr/>
        </p:nvSpPr>
        <p:spPr bwMode="auto">
          <a:xfrm>
            <a:off x="4648200" y="20574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9" name="Rectangle 80"/>
          <p:cNvSpPr>
            <a:spLocks noChangeArrowheads="1"/>
          </p:cNvSpPr>
          <p:nvPr/>
        </p:nvSpPr>
        <p:spPr bwMode="auto">
          <a:xfrm>
            <a:off x="4648200" y="22860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0" name="Rectangle 80"/>
          <p:cNvSpPr>
            <a:spLocks noChangeArrowheads="1"/>
          </p:cNvSpPr>
          <p:nvPr/>
        </p:nvSpPr>
        <p:spPr bwMode="auto">
          <a:xfrm>
            <a:off x="4724400" y="16002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1" name="Rectangle 80"/>
          <p:cNvSpPr>
            <a:spLocks noChangeArrowheads="1"/>
          </p:cNvSpPr>
          <p:nvPr/>
        </p:nvSpPr>
        <p:spPr bwMode="auto">
          <a:xfrm>
            <a:off x="4724400" y="18288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2" name="Rectangle 80"/>
          <p:cNvSpPr>
            <a:spLocks noChangeArrowheads="1"/>
          </p:cNvSpPr>
          <p:nvPr/>
        </p:nvSpPr>
        <p:spPr bwMode="auto">
          <a:xfrm>
            <a:off x="4724400" y="20574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3" name="Rectangle 80"/>
          <p:cNvSpPr>
            <a:spLocks noChangeArrowheads="1"/>
          </p:cNvSpPr>
          <p:nvPr/>
        </p:nvSpPr>
        <p:spPr bwMode="auto">
          <a:xfrm>
            <a:off x="4724400" y="22860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4" name="Rectangle 80"/>
          <p:cNvSpPr>
            <a:spLocks noChangeArrowheads="1"/>
          </p:cNvSpPr>
          <p:nvPr/>
        </p:nvSpPr>
        <p:spPr bwMode="auto">
          <a:xfrm>
            <a:off x="4800600" y="16002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5" name="Rectangle 80"/>
          <p:cNvSpPr>
            <a:spLocks noChangeArrowheads="1"/>
          </p:cNvSpPr>
          <p:nvPr/>
        </p:nvSpPr>
        <p:spPr bwMode="auto">
          <a:xfrm>
            <a:off x="4800600" y="18288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6" name="Rectangle 80"/>
          <p:cNvSpPr>
            <a:spLocks noChangeArrowheads="1"/>
          </p:cNvSpPr>
          <p:nvPr/>
        </p:nvSpPr>
        <p:spPr bwMode="auto">
          <a:xfrm>
            <a:off x="4800600" y="20574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7" name="Rectangle 80"/>
          <p:cNvSpPr>
            <a:spLocks noChangeArrowheads="1"/>
          </p:cNvSpPr>
          <p:nvPr/>
        </p:nvSpPr>
        <p:spPr bwMode="auto">
          <a:xfrm>
            <a:off x="4800600" y="22860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8" name="Rectangle 80"/>
          <p:cNvSpPr>
            <a:spLocks noChangeArrowheads="1"/>
          </p:cNvSpPr>
          <p:nvPr/>
        </p:nvSpPr>
        <p:spPr bwMode="auto">
          <a:xfrm>
            <a:off x="4876800" y="16002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9" name="Rectangle 80"/>
          <p:cNvSpPr>
            <a:spLocks noChangeArrowheads="1"/>
          </p:cNvSpPr>
          <p:nvPr/>
        </p:nvSpPr>
        <p:spPr bwMode="auto">
          <a:xfrm>
            <a:off x="4876800" y="18288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0" name="Rectangle 80"/>
          <p:cNvSpPr>
            <a:spLocks noChangeArrowheads="1"/>
          </p:cNvSpPr>
          <p:nvPr/>
        </p:nvSpPr>
        <p:spPr bwMode="auto">
          <a:xfrm>
            <a:off x="4876800" y="20574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1" name="Rectangle 80"/>
          <p:cNvSpPr>
            <a:spLocks noChangeArrowheads="1"/>
          </p:cNvSpPr>
          <p:nvPr/>
        </p:nvSpPr>
        <p:spPr bwMode="auto">
          <a:xfrm>
            <a:off x="4876800" y="22860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2" name="Rectangle 80"/>
          <p:cNvSpPr>
            <a:spLocks noChangeArrowheads="1"/>
          </p:cNvSpPr>
          <p:nvPr/>
        </p:nvSpPr>
        <p:spPr bwMode="auto">
          <a:xfrm>
            <a:off x="4953000" y="16002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3" name="Rectangle 80"/>
          <p:cNvSpPr>
            <a:spLocks noChangeArrowheads="1"/>
          </p:cNvSpPr>
          <p:nvPr/>
        </p:nvSpPr>
        <p:spPr bwMode="auto">
          <a:xfrm>
            <a:off x="4953000" y="22860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4" name="Rectangle 80"/>
          <p:cNvSpPr>
            <a:spLocks noChangeArrowheads="1"/>
          </p:cNvSpPr>
          <p:nvPr/>
        </p:nvSpPr>
        <p:spPr bwMode="auto">
          <a:xfrm>
            <a:off x="5029200" y="16002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5" name="Rectangle 80"/>
          <p:cNvSpPr>
            <a:spLocks noChangeArrowheads="1"/>
          </p:cNvSpPr>
          <p:nvPr/>
        </p:nvSpPr>
        <p:spPr bwMode="auto">
          <a:xfrm>
            <a:off x="5029200" y="18288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6" name="Rectangle 80"/>
          <p:cNvSpPr>
            <a:spLocks noChangeArrowheads="1"/>
          </p:cNvSpPr>
          <p:nvPr/>
        </p:nvSpPr>
        <p:spPr bwMode="auto">
          <a:xfrm>
            <a:off x="5029200" y="20574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7" name="Rectangle 80"/>
          <p:cNvSpPr>
            <a:spLocks noChangeArrowheads="1"/>
          </p:cNvSpPr>
          <p:nvPr/>
        </p:nvSpPr>
        <p:spPr bwMode="auto">
          <a:xfrm>
            <a:off x="5029200" y="22860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8" name="Rectangle 80"/>
          <p:cNvSpPr>
            <a:spLocks noChangeArrowheads="1"/>
          </p:cNvSpPr>
          <p:nvPr/>
        </p:nvSpPr>
        <p:spPr bwMode="auto">
          <a:xfrm>
            <a:off x="5105400" y="16002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9" name="Rectangle 80"/>
          <p:cNvSpPr>
            <a:spLocks noChangeArrowheads="1"/>
          </p:cNvSpPr>
          <p:nvPr/>
        </p:nvSpPr>
        <p:spPr bwMode="auto">
          <a:xfrm>
            <a:off x="5105400" y="18288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0" name="Rectangle 80"/>
          <p:cNvSpPr>
            <a:spLocks noChangeArrowheads="1"/>
          </p:cNvSpPr>
          <p:nvPr/>
        </p:nvSpPr>
        <p:spPr bwMode="auto">
          <a:xfrm>
            <a:off x="5105400" y="20574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1" name="Rectangle 80"/>
          <p:cNvSpPr>
            <a:spLocks noChangeArrowheads="1"/>
          </p:cNvSpPr>
          <p:nvPr/>
        </p:nvSpPr>
        <p:spPr bwMode="auto">
          <a:xfrm>
            <a:off x="5105400" y="22860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2" name="Rectangle 80"/>
          <p:cNvSpPr>
            <a:spLocks noChangeArrowheads="1"/>
          </p:cNvSpPr>
          <p:nvPr/>
        </p:nvSpPr>
        <p:spPr bwMode="auto">
          <a:xfrm>
            <a:off x="5181600" y="16002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3" name="Rectangle 80"/>
          <p:cNvSpPr>
            <a:spLocks noChangeArrowheads="1"/>
          </p:cNvSpPr>
          <p:nvPr/>
        </p:nvSpPr>
        <p:spPr bwMode="auto">
          <a:xfrm>
            <a:off x="5181600" y="18288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4" name="Rectangle 80"/>
          <p:cNvSpPr>
            <a:spLocks noChangeArrowheads="1"/>
          </p:cNvSpPr>
          <p:nvPr/>
        </p:nvSpPr>
        <p:spPr bwMode="auto">
          <a:xfrm>
            <a:off x="5181600" y="20574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5" name="Rectangle 80"/>
          <p:cNvSpPr>
            <a:spLocks noChangeArrowheads="1"/>
          </p:cNvSpPr>
          <p:nvPr/>
        </p:nvSpPr>
        <p:spPr bwMode="auto">
          <a:xfrm>
            <a:off x="5257800" y="16002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6" name="Rectangle 80"/>
          <p:cNvSpPr>
            <a:spLocks noChangeArrowheads="1"/>
          </p:cNvSpPr>
          <p:nvPr/>
        </p:nvSpPr>
        <p:spPr bwMode="auto">
          <a:xfrm>
            <a:off x="5257800" y="18288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7" name="Rectangle 80"/>
          <p:cNvSpPr>
            <a:spLocks noChangeArrowheads="1"/>
          </p:cNvSpPr>
          <p:nvPr/>
        </p:nvSpPr>
        <p:spPr bwMode="auto">
          <a:xfrm>
            <a:off x="5257800" y="20574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8" name="Rectangle 80"/>
          <p:cNvSpPr>
            <a:spLocks noChangeArrowheads="1"/>
          </p:cNvSpPr>
          <p:nvPr/>
        </p:nvSpPr>
        <p:spPr bwMode="auto">
          <a:xfrm>
            <a:off x="5257800" y="22860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9" name="Rectangle 80"/>
          <p:cNvSpPr>
            <a:spLocks noChangeArrowheads="1"/>
          </p:cNvSpPr>
          <p:nvPr/>
        </p:nvSpPr>
        <p:spPr bwMode="auto">
          <a:xfrm>
            <a:off x="5334000" y="16002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0" name="Rectangle 80"/>
          <p:cNvSpPr>
            <a:spLocks noChangeArrowheads="1"/>
          </p:cNvSpPr>
          <p:nvPr/>
        </p:nvSpPr>
        <p:spPr bwMode="auto">
          <a:xfrm>
            <a:off x="5334000" y="18288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1" name="Rectangle 80"/>
          <p:cNvSpPr>
            <a:spLocks noChangeArrowheads="1"/>
          </p:cNvSpPr>
          <p:nvPr/>
        </p:nvSpPr>
        <p:spPr bwMode="auto">
          <a:xfrm>
            <a:off x="5334000" y="20574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2" name="Rectangle 80"/>
          <p:cNvSpPr>
            <a:spLocks noChangeArrowheads="1"/>
          </p:cNvSpPr>
          <p:nvPr/>
        </p:nvSpPr>
        <p:spPr bwMode="auto">
          <a:xfrm>
            <a:off x="5334000" y="22860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3" name="Rectangle 80"/>
          <p:cNvSpPr>
            <a:spLocks noChangeArrowheads="1"/>
          </p:cNvSpPr>
          <p:nvPr/>
        </p:nvSpPr>
        <p:spPr bwMode="auto">
          <a:xfrm>
            <a:off x="5410200" y="16002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4" name="Rectangle 80"/>
          <p:cNvSpPr>
            <a:spLocks noChangeArrowheads="1"/>
          </p:cNvSpPr>
          <p:nvPr/>
        </p:nvSpPr>
        <p:spPr bwMode="auto">
          <a:xfrm>
            <a:off x="5410200" y="18288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7" name="Rectangle 80"/>
          <p:cNvSpPr>
            <a:spLocks noChangeArrowheads="1"/>
          </p:cNvSpPr>
          <p:nvPr/>
        </p:nvSpPr>
        <p:spPr bwMode="auto">
          <a:xfrm>
            <a:off x="5410200" y="20574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8" name="Rectangle 80"/>
          <p:cNvSpPr>
            <a:spLocks noChangeArrowheads="1"/>
          </p:cNvSpPr>
          <p:nvPr/>
        </p:nvSpPr>
        <p:spPr bwMode="auto">
          <a:xfrm>
            <a:off x="5410200" y="22860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5" name="Rectangle 80"/>
          <p:cNvSpPr>
            <a:spLocks noChangeArrowheads="1"/>
          </p:cNvSpPr>
          <p:nvPr/>
        </p:nvSpPr>
        <p:spPr bwMode="auto">
          <a:xfrm>
            <a:off x="4953000" y="20574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6" name="Rectangle 80"/>
          <p:cNvSpPr>
            <a:spLocks noChangeArrowheads="1"/>
          </p:cNvSpPr>
          <p:nvPr/>
        </p:nvSpPr>
        <p:spPr bwMode="auto">
          <a:xfrm>
            <a:off x="4953000" y="18288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7" name="Rectangle 80"/>
          <p:cNvSpPr>
            <a:spLocks noChangeArrowheads="1"/>
          </p:cNvSpPr>
          <p:nvPr/>
        </p:nvSpPr>
        <p:spPr bwMode="auto">
          <a:xfrm>
            <a:off x="5181600" y="22860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8" name="Rectangle 80"/>
          <p:cNvSpPr>
            <a:spLocks noChangeArrowheads="1"/>
          </p:cNvSpPr>
          <p:nvPr/>
        </p:nvSpPr>
        <p:spPr bwMode="auto">
          <a:xfrm>
            <a:off x="4495800" y="22860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9" name="Rectangle 80"/>
          <p:cNvSpPr>
            <a:spLocks noChangeArrowheads="1"/>
          </p:cNvSpPr>
          <p:nvPr/>
        </p:nvSpPr>
        <p:spPr bwMode="auto">
          <a:xfrm>
            <a:off x="4572000" y="2286000"/>
            <a:ext cx="762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0" name="Rectangle 80"/>
          <p:cNvSpPr>
            <a:spLocks noChangeArrowheads="1"/>
          </p:cNvSpPr>
          <p:nvPr/>
        </p:nvSpPr>
        <p:spPr bwMode="auto">
          <a:xfrm>
            <a:off x="6998208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1" name="Rectangle 80"/>
          <p:cNvSpPr>
            <a:spLocks noChangeArrowheads="1"/>
          </p:cNvSpPr>
          <p:nvPr/>
        </p:nvSpPr>
        <p:spPr bwMode="auto">
          <a:xfrm>
            <a:off x="6998208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2" name="Rectangle 80"/>
          <p:cNvSpPr>
            <a:spLocks noChangeArrowheads="1"/>
          </p:cNvSpPr>
          <p:nvPr/>
        </p:nvSpPr>
        <p:spPr bwMode="auto">
          <a:xfrm>
            <a:off x="6998208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3" name="Rectangle 80"/>
          <p:cNvSpPr>
            <a:spLocks noChangeArrowheads="1"/>
          </p:cNvSpPr>
          <p:nvPr/>
        </p:nvSpPr>
        <p:spPr bwMode="auto">
          <a:xfrm>
            <a:off x="6998208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4" name="Rectangle 80"/>
          <p:cNvSpPr>
            <a:spLocks noChangeArrowheads="1"/>
          </p:cNvSpPr>
          <p:nvPr/>
        </p:nvSpPr>
        <p:spPr bwMode="auto">
          <a:xfrm>
            <a:off x="7074408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5" name="Rectangle 80"/>
          <p:cNvSpPr>
            <a:spLocks noChangeArrowheads="1"/>
          </p:cNvSpPr>
          <p:nvPr/>
        </p:nvSpPr>
        <p:spPr bwMode="auto">
          <a:xfrm>
            <a:off x="7074408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6" name="Rectangle 80"/>
          <p:cNvSpPr>
            <a:spLocks noChangeArrowheads="1"/>
          </p:cNvSpPr>
          <p:nvPr/>
        </p:nvSpPr>
        <p:spPr bwMode="auto">
          <a:xfrm>
            <a:off x="7074408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7" name="Rectangle 80"/>
          <p:cNvSpPr>
            <a:spLocks noChangeArrowheads="1"/>
          </p:cNvSpPr>
          <p:nvPr/>
        </p:nvSpPr>
        <p:spPr bwMode="auto">
          <a:xfrm>
            <a:off x="7074408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8" name="Rectangle 80"/>
          <p:cNvSpPr>
            <a:spLocks noChangeArrowheads="1"/>
          </p:cNvSpPr>
          <p:nvPr/>
        </p:nvSpPr>
        <p:spPr bwMode="auto">
          <a:xfrm>
            <a:off x="7150608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9" name="Rectangle 80"/>
          <p:cNvSpPr>
            <a:spLocks noChangeArrowheads="1"/>
          </p:cNvSpPr>
          <p:nvPr/>
        </p:nvSpPr>
        <p:spPr bwMode="auto">
          <a:xfrm>
            <a:off x="7150608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0" name="Rectangle 80"/>
          <p:cNvSpPr>
            <a:spLocks noChangeArrowheads="1"/>
          </p:cNvSpPr>
          <p:nvPr/>
        </p:nvSpPr>
        <p:spPr bwMode="auto">
          <a:xfrm>
            <a:off x="7150608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1" name="Rectangle 80"/>
          <p:cNvSpPr>
            <a:spLocks noChangeArrowheads="1"/>
          </p:cNvSpPr>
          <p:nvPr/>
        </p:nvSpPr>
        <p:spPr bwMode="auto">
          <a:xfrm>
            <a:off x="7150608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2" name="Rectangle 80"/>
          <p:cNvSpPr>
            <a:spLocks noChangeArrowheads="1"/>
          </p:cNvSpPr>
          <p:nvPr/>
        </p:nvSpPr>
        <p:spPr bwMode="auto">
          <a:xfrm>
            <a:off x="7226808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3" name="Rectangle 80"/>
          <p:cNvSpPr>
            <a:spLocks noChangeArrowheads="1"/>
          </p:cNvSpPr>
          <p:nvPr/>
        </p:nvSpPr>
        <p:spPr bwMode="auto">
          <a:xfrm>
            <a:off x="7226808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4" name="Rectangle 80"/>
          <p:cNvSpPr>
            <a:spLocks noChangeArrowheads="1"/>
          </p:cNvSpPr>
          <p:nvPr/>
        </p:nvSpPr>
        <p:spPr bwMode="auto">
          <a:xfrm>
            <a:off x="7226808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5" name="Rectangle 80"/>
          <p:cNvSpPr>
            <a:spLocks noChangeArrowheads="1"/>
          </p:cNvSpPr>
          <p:nvPr/>
        </p:nvSpPr>
        <p:spPr bwMode="auto">
          <a:xfrm>
            <a:off x="7303008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6" name="Rectangle 80"/>
          <p:cNvSpPr>
            <a:spLocks noChangeArrowheads="1"/>
          </p:cNvSpPr>
          <p:nvPr/>
        </p:nvSpPr>
        <p:spPr bwMode="auto">
          <a:xfrm>
            <a:off x="7303008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7" name="Rectangle 80"/>
          <p:cNvSpPr>
            <a:spLocks noChangeArrowheads="1"/>
          </p:cNvSpPr>
          <p:nvPr/>
        </p:nvSpPr>
        <p:spPr bwMode="auto">
          <a:xfrm>
            <a:off x="7303008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8" name="Rectangle 80"/>
          <p:cNvSpPr>
            <a:spLocks noChangeArrowheads="1"/>
          </p:cNvSpPr>
          <p:nvPr/>
        </p:nvSpPr>
        <p:spPr bwMode="auto">
          <a:xfrm>
            <a:off x="7379208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9" name="Rectangle 80"/>
          <p:cNvSpPr>
            <a:spLocks noChangeArrowheads="1"/>
          </p:cNvSpPr>
          <p:nvPr/>
        </p:nvSpPr>
        <p:spPr bwMode="auto">
          <a:xfrm>
            <a:off x="7379208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80" name="Rectangle 80"/>
          <p:cNvSpPr>
            <a:spLocks noChangeArrowheads="1"/>
          </p:cNvSpPr>
          <p:nvPr/>
        </p:nvSpPr>
        <p:spPr bwMode="auto">
          <a:xfrm>
            <a:off x="7379208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81" name="Rectangle 80"/>
          <p:cNvSpPr>
            <a:spLocks noChangeArrowheads="1"/>
          </p:cNvSpPr>
          <p:nvPr/>
        </p:nvSpPr>
        <p:spPr bwMode="auto">
          <a:xfrm>
            <a:off x="7379208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82" name="Rectangle 80"/>
          <p:cNvSpPr>
            <a:spLocks noChangeArrowheads="1"/>
          </p:cNvSpPr>
          <p:nvPr/>
        </p:nvSpPr>
        <p:spPr bwMode="auto">
          <a:xfrm>
            <a:off x="7455408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83" name="Rectangle 80"/>
          <p:cNvSpPr>
            <a:spLocks noChangeArrowheads="1"/>
          </p:cNvSpPr>
          <p:nvPr/>
        </p:nvSpPr>
        <p:spPr bwMode="auto">
          <a:xfrm>
            <a:off x="7455408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86" name="Rectangle 80"/>
          <p:cNvSpPr>
            <a:spLocks noChangeArrowheads="1"/>
          </p:cNvSpPr>
          <p:nvPr/>
        </p:nvSpPr>
        <p:spPr bwMode="auto">
          <a:xfrm>
            <a:off x="7455408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87" name="Rectangle 80"/>
          <p:cNvSpPr>
            <a:spLocks noChangeArrowheads="1"/>
          </p:cNvSpPr>
          <p:nvPr/>
        </p:nvSpPr>
        <p:spPr bwMode="auto">
          <a:xfrm>
            <a:off x="7455408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88" name="Rectangle 80"/>
          <p:cNvSpPr>
            <a:spLocks noChangeArrowheads="1"/>
          </p:cNvSpPr>
          <p:nvPr/>
        </p:nvSpPr>
        <p:spPr bwMode="auto">
          <a:xfrm>
            <a:off x="7531608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89" name="Rectangle 80"/>
          <p:cNvSpPr>
            <a:spLocks noChangeArrowheads="1"/>
          </p:cNvSpPr>
          <p:nvPr/>
        </p:nvSpPr>
        <p:spPr bwMode="auto">
          <a:xfrm>
            <a:off x="7531608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0" name="Rectangle 80"/>
          <p:cNvSpPr>
            <a:spLocks noChangeArrowheads="1"/>
          </p:cNvSpPr>
          <p:nvPr/>
        </p:nvSpPr>
        <p:spPr bwMode="auto">
          <a:xfrm>
            <a:off x="7531608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1" name="Rectangle 80"/>
          <p:cNvSpPr>
            <a:spLocks noChangeArrowheads="1"/>
          </p:cNvSpPr>
          <p:nvPr/>
        </p:nvSpPr>
        <p:spPr bwMode="auto">
          <a:xfrm>
            <a:off x="7531608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2" name="Rectangle 80"/>
          <p:cNvSpPr>
            <a:spLocks noChangeArrowheads="1"/>
          </p:cNvSpPr>
          <p:nvPr/>
        </p:nvSpPr>
        <p:spPr bwMode="auto">
          <a:xfrm>
            <a:off x="7607808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3" name="Rectangle 80"/>
          <p:cNvSpPr>
            <a:spLocks noChangeArrowheads="1"/>
          </p:cNvSpPr>
          <p:nvPr/>
        </p:nvSpPr>
        <p:spPr bwMode="auto">
          <a:xfrm>
            <a:off x="7607808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4" name="Rectangle 80"/>
          <p:cNvSpPr>
            <a:spLocks noChangeArrowheads="1"/>
          </p:cNvSpPr>
          <p:nvPr/>
        </p:nvSpPr>
        <p:spPr bwMode="auto">
          <a:xfrm>
            <a:off x="7607808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5" name="Rectangle 80"/>
          <p:cNvSpPr>
            <a:spLocks noChangeArrowheads="1"/>
          </p:cNvSpPr>
          <p:nvPr/>
        </p:nvSpPr>
        <p:spPr bwMode="auto">
          <a:xfrm>
            <a:off x="7607808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3" name="Rectangle 80"/>
          <p:cNvSpPr>
            <a:spLocks noChangeArrowheads="1"/>
          </p:cNvSpPr>
          <p:nvPr/>
        </p:nvSpPr>
        <p:spPr bwMode="auto">
          <a:xfrm>
            <a:off x="7684008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7" name="Rectangle 80"/>
          <p:cNvSpPr>
            <a:spLocks noChangeArrowheads="1"/>
          </p:cNvSpPr>
          <p:nvPr/>
        </p:nvSpPr>
        <p:spPr bwMode="auto">
          <a:xfrm>
            <a:off x="7684008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5" name="Rectangle 80"/>
          <p:cNvSpPr>
            <a:spLocks noChangeArrowheads="1"/>
          </p:cNvSpPr>
          <p:nvPr/>
        </p:nvSpPr>
        <p:spPr bwMode="auto">
          <a:xfrm>
            <a:off x="7760208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6" name="Rectangle 80"/>
          <p:cNvSpPr>
            <a:spLocks noChangeArrowheads="1"/>
          </p:cNvSpPr>
          <p:nvPr/>
        </p:nvSpPr>
        <p:spPr bwMode="auto">
          <a:xfrm>
            <a:off x="7760208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9" name="Rectangle 80"/>
          <p:cNvSpPr>
            <a:spLocks noChangeArrowheads="1"/>
          </p:cNvSpPr>
          <p:nvPr/>
        </p:nvSpPr>
        <p:spPr bwMode="auto">
          <a:xfrm>
            <a:off x="7760208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4" name="Rectangle 80"/>
          <p:cNvSpPr>
            <a:spLocks noChangeArrowheads="1"/>
          </p:cNvSpPr>
          <p:nvPr/>
        </p:nvSpPr>
        <p:spPr bwMode="auto">
          <a:xfrm>
            <a:off x="7760208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5" name="Rectangle 80"/>
          <p:cNvSpPr>
            <a:spLocks noChangeArrowheads="1"/>
          </p:cNvSpPr>
          <p:nvPr/>
        </p:nvSpPr>
        <p:spPr bwMode="auto">
          <a:xfrm>
            <a:off x="7836408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6" name="Rectangle 80"/>
          <p:cNvSpPr>
            <a:spLocks noChangeArrowheads="1"/>
          </p:cNvSpPr>
          <p:nvPr/>
        </p:nvSpPr>
        <p:spPr bwMode="auto">
          <a:xfrm>
            <a:off x="7836408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7" name="Rectangle 80"/>
          <p:cNvSpPr>
            <a:spLocks noChangeArrowheads="1"/>
          </p:cNvSpPr>
          <p:nvPr/>
        </p:nvSpPr>
        <p:spPr bwMode="auto">
          <a:xfrm>
            <a:off x="7836408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8" name="Rectangle 80"/>
          <p:cNvSpPr>
            <a:spLocks noChangeArrowheads="1"/>
          </p:cNvSpPr>
          <p:nvPr/>
        </p:nvSpPr>
        <p:spPr bwMode="auto">
          <a:xfrm>
            <a:off x="7836408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9" name="Rectangle 80"/>
          <p:cNvSpPr>
            <a:spLocks noChangeArrowheads="1"/>
          </p:cNvSpPr>
          <p:nvPr/>
        </p:nvSpPr>
        <p:spPr bwMode="auto">
          <a:xfrm>
            <a:off x="7912608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0" name="Rectangle 80"/>
          <p:cNvSpPr>
            <a:spLocks noChangeArrowheads="1"/>
          </p:cNvSpPr>
          <p:nvPr/>
        </p:nvSpPr>
        <p:spPr bwMode="auto">
          <a:xfrm>
            <a:off x="7912608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1" name="Rectangle 80"/>
          <p:cNvSpPr>
            <a:spLocks noChangeArrowheads="1"/>
          </p:cNvSpPr>
          <p:nvPr/>
        </p:nvSpPr>
        <p:spPr bwMode="auto">
          <a:xfrm>
            <a:off x="7912608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2" name="Rectangle 80"/>
          <p:cNvSpPr>
            <a:spLocks noChangeArrowheads="1"/>
          </p:cNvSpPr>
          <p:nvPr/>
        </p:nvSpPr>
        <p:spPr bwMode="auto">
          <a:xfrm>
            <a:off x="7988808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3" name="Rectangle 80"/>
          <p:cNvSpPr>
            <a:spLocks noChangeArrowheads="1"/>
          </p:cNvSpPr>
          <p:nvPr/>
        </p:nvSpPr>
        <p:spPr bwMode="auto">
          <a:xfrm>
            <a:off x="7988808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4" name="Rectangle 80"/>
          <p:cNvSpPr>
            <a:spLocks noChangeArrowheads="1"/>
          </p:cNvSpPr>
          <p:nvPr/>
        </p:nvSpPr>
        <p:spPr bwMode="auto">
          <a:xfrm>
            <a:off x="7988808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5" name="Rectangle 80"/>
          <p:cNvSpPr>
            <a:spLocks noChangeArrowheads="1"/>
          </p:cNvSpPr>
          <p:nvPr/>
        </p:nvSpPr>
        <p:spPr bwMode="auto">
          <a:xfrm>
            <a:off x="7988808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6" name="Rectangle 80"/>
          <p:cNvSpPr>
            <a:spLocks noChangeArrowheads="1"/>
          </p:cNvSpPr>
          <p:nvPr/>
        </p:nvSpPr>
        <p:spPr bwMode="auto">
          <a:xfrm>
            <a:off x="8065008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7" name="Rectangle 80"/>
          <p:cNvSpPr>
            <a:spLocks noChangeArrowheads="1"/>
          </p:cNvSpPr>
          <p:nvPr/>
        </p:nvSpPr>
        <p:spPr bwMode="auto">
          <a:xfrm>
            <a:off x="8065008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8" name="Rectangle 80"/>
          <p:cNvSpPr>
            <a:spLocks noChangeArrowheads="1"/>
          </p:cNvSpPr>
          <p:nvPr/>
        </p:nvSpPr>
        <p:spPr bwMode="auto">
          <a:xfrm>
            <a:off x="8065008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9" name="Rectangle 80"/>
          <p:cNvSpPr>
            <a:spLocks noChangeArrowheads="1"/>
          </p:cNvSpPr>
          <p:nvPr/>
        </p:nvSpPr>
        <p:spPr bwMode="auto">
          <a:xfrm>
            <a:off x="8065008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0" name="Rectangle 80"/>
          <p:cNvSpPr>
            <a:spLocks noChangeArrowheads="1"/>
          </p:cNvSpPr>
          <p:nvPr/>
        </p:nvSpPr>
        <p:spPr bwMode="auto">
          <a:xfrm>
            <a:off x="8141208" y="1600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1" name="Rectangle 80"/>
          <p:cNvSpPr>
            <a:spLocks noChangeArrowheads="1"/>
          </p:cNvSpPr>
          <p:nvPr/>
        </p:nvSpPr>
        <p:spPr bwMode="auto">
          <a:xfrm>
            <a:off x="8141208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2" name="Rectangle 80"/>
          <p:cNvSpPr>
            <a:spLocks noChangeArrowheads="1"/>
          </p:cNvSpPr>
          <p:nvPr/>
        </p:nvSpPr>
        <p:spPr bwMode="auto">
          <a:xfrm>
            <a:off x="8141208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3" name="Rectangle 80"/>
          <p:cNvSpPr>
            <a:spLocks noChangeArrowheads="1"/>
          </p:cNvSpPr>
          <p:nvPr/>
        </p:nvSpPr>
        <p:spPr bwMode="auto">
          <a:xfrm>
            <a:off x="8141208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4" name="Rectangle 80"/>
          <p:cNvSpPr>
            <a:spLocks noChangeArrowheads="1"/>
          </p:cNvSpPr>
          <p:nvPr/>
        </p:nvSpPr>
        <p:spPr bwMode="auto">
          <a:xfrm>
            <a:off x="7684008" y="2057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5" name="Rectangle 80"/>
          <p:cNvSpPr>
            <a:spLocks noChangeArrowheads="1"/>
          </p:cNvSpPr>
          <p:nvPr/>
        </p:nvSpPr>
        <p:spPr bwMode="auto">
          <a:xfrm>
            <a:off x="7684008" y="1828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6" name="Rectangle 80"/>
          <p:cNvSpPr>
            <a:spLocks noChangeArrowheads="1"/>
          </p:cNvSpPr>
          <p:nvPr/>
        </p:nvSpPr>
        <p:spPr bwMode="auto">
          <a:xfrm>
            <a:off x="7912608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7" name="Rectangle 80"/>
          <p:cNvSpPr>
            <a:spLocks noChangeArrowheads="1"/>
          </p:cNvSpPr>
          <p:nvPr/>
        </p:nvSpPr>
        <p:spPr bwMode="auto">
          <a:xfrm>
            <a:off x="7226808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8" name="Rectangle 80"/>
          <p:cNvSpPr>
            <a:spLocks noChangeArrowheads="1"/>
          </p:cNvSpPr>
          <p:nvPr/>
        </p:nvSpPr>
        <p:spPr bwMode="auto">
          <a:xfrm>
            <a:off x="7303008" y="2286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3048000" y="182880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Right Arrow 298"/>
          <p:cNvSpPr/>
          <p:nvPr/>
        </p:nvSpPr>
        <p:spPr>
          <a:xfrm>
            <a:off x="5791200" y="1820962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Hexagon 2"/>
          <p:cNvSpPr/>
          <p:nvPr/>
        </p:nvSpPr>
        <p:spPr>
          <a:xfrm>
            <a:off x="457200" y="3200400"/>
            <a:ext cx="3657600" cy="457200"/>
          </a:xfrm>
          <a:prstGeom prst="hex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Event 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00" name="Hexagon 299"/>
          <p:cNvSpPr/>
          <p:nvPr/>
        </p:nvSpPr>
        <p:spPr>
          <a:xfrm>
            <a:off x="5029200" y="3200400"/>
            <a:ext cx="3657600" cy="457200"/>
          </a:xfrm>
          <a:prstGeom prst="hex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Event n+1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01" name="Hexagon 300"/>
          <p:cNvSpPr/>
          <p:nvPr/>
        </p:nvSpPr>
        <p:spPr>
          <a:xfrm>
            <a:off x="4114800" y="3200400"/>
            <a:ext cx="914400" cy="457200"/>
          </a:xfrm>
          <a:prstGeom prst="hex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Refresh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841333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6</a:t>
            </a:fld>
            <a:endParaRPr lang="en-US" smtClean="0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68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28" charset="-128"/>
              </a:rPr>
              <a:t>Typical Refreshing Process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304800" y="5029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regular RAM devices are not resettable globally.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In order to refresh a memory buffer for next event, all locations are to be written with 0.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process takes many clock cycles.</a:t>
            </a:r>
            <a:endParaRPr lang="en-US" sz="2000" dirty="0">
              <a:solidFill>
                <a:schemeClr val="accent2"/>
              </a:solidFill>
              <a:latin typeface="Times New Roman" pitchFamily="28" charset="0"/>
              <a:sym typeface="Wingdings" pitchFamily="28" charset="2"/>
            </a:endParaRPr>
          </a:p>
        </p:txBody>
      </p:sp>
      <p:sp>
        <p:nvSpPr>
          <p:cNvPr id="145" name="Rectangle 80"/>
          <p:cNvSpPr>
            <a:spLocks noChangeArrowheads="1"/>
          </p:cNvSpPr>
          <p:nvPr/>
        </p:nvSpPr>
        <p:spPr bwMode="auto">
          <a:xfrm>
            <a:off x="15240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6" name="Rectangle 80"/>
          <p:cNvSpPr>
            <a:spLocks noChangeArrowheads="1"/>
          </p:cNvSpPr>
          <p:nvPr/>
        </p:nvSpPr>
        <p:spPr bwMode="auto">
          <a:xfrm>
            <a:off x="15240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9" name="Rectangle 80"/>
          <p:cNvSpPr>
            <a:spLocks noChangeArrowheads="1"/>
          </p:cNvSpPr>
          <p:nvPr/>
        </p:nvSpPr>
        <p:spPr bwMode="auto">
          <a:xfrm>
            <a:off x="15240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0" name="Rectangle 80"/>
          <p:cNvSpPr>
            <a:spLocks noChangeArrowheads="1"/>
          </p:cNvSpPr>
          <p:nvPr/>
        </p:nvSpPr>
        <p:spPr bwMode="auto">
          <a:xfrm>
            <a:off x="15240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1" name="Rectangle 80"/>
          <p:cNvSpPr>
            <a:spLocks noChangeArrowheads="1"/>
          </p:cNvSpPr>
          <p:nvPr/>
        </p:nvSpPr>
        <p:spPr bwMode="auto">
          <a:xfrm>
            <a:off x="16002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2" name="Rectangle 80"/>
          <p:cNvSpPr>
            <a:spLocks noChangeArrowheads="1"/>
          </p:cNvSpPr>
          <p:nvPr/>
        </p:nvSpPr>
        <p:spPr bwMode="auto">
          <a:xfrm>
            <a:off x="16002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3" name="Rectangle 80"/>
          <p:cNvSpPr>
            <a:spLocks noChangeArrowheads="1"/>
          </p:cNvSpPr>
          <p:nvPr/>
        </p:nvSpPr>
        <p:spPr bwMode="auto">
          <a:xfrm>
            <a:off x="16002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4" name="Rectangle 80"/>
          <p:cNvSpPr>
            <a:spLocks noChangeArrowheads="1"/>
          </p:cNvSpPr>
          <p:nvPr/>
        </p:nvSpPr>
        <p:spPr bwMode="auto">
          <a:xfrm>
            <a:off x="16002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6" name="Rectangle 80"/>
          <p:cNvSpPr>
            <a:spLocks noChangeArrowheads="1"/>
          </p:cNvSpPr>
          <p:nvPr/>
        </p:nvSpPr>
        <p:spPr bwMode="auto">
          <a:xfrm>
            <a:off x="16764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7" name="Rectangle 80"/>
          <p:cNvSpPr>
            <a:spLocks noChangeArrowheads="1"/>
          </p:cNvSpPr>
          <p:nvPr/>
        </p:nvSpPr>
        <p:spPr bwMode="auto">
          <a:xfrm>
            <a:off x="16764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8" name="Rectangle 80"/>
          <p:cNvSpPr>
            <a:spLocks noChangeArrowheads="1"/>
          </p:cNvSpPr>
          <p:nvPr/>
        </p:nvSpPr>
        <p:spPr bwMode="auto">
          <a:xfrm>
            <a:off x="16764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9" name="Rectangle 80"/>
          <p:cNvSpPr>
            <a:spLocks noChangeArrowheads="1"/>
          </p:cNvSpPr>
          <p:nvPr/>
        </p:nvSpPr>
        <p:spPr bwMode="auto">
          <a:xfrm>
            <a:off x="16764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0" name="Rectangle 80"/>
          <p:cNvSpPr>
            <a:spLocks noChangeArrowheads="1"/>
          </p:cNvSpPr>
          <p:nvPr/>
        </p:nvSpPr>
        <p:spPr bwMode="auto">
          <a:xfrm>
            <a:off x="17526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1" name="Rectangle 80"/>
          <p:cNvSpPr>
            <a:spLocks noChangeArrowheads="1"/>
          </p:cNvSpPr>
          <p:nvPr/>
        </p:nvSpPr>
        <p:spPr bwMode="auto">
          <a:xfrm>
            <a:off x="17526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2" name="Rectangle 80"/>
          <p:cNvSpPr>
            <a:spLocks noChangeArrowheads="1"/>
          </p:cNvSpPr>
          <p:nvPr/>
        </p:nvSpPr>
        <p:spPr bwMode="auto">
          <a:xfrm>
            <a:off x="17526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4" name="Rectangle 80"/>
          <p:cNvSpPr>
            <a:spLocks noChangeArrowheads="1"/>
          </p:cNvSpPr>
          <p:nvPr/>
        </p:nvSpPr>
        <p:spPr bwMode="auto">
          <a:xfrm>
            <a:off x="18288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5" name="Rectangle 80"/>
          <p:cNvSpPr>
            <a:spLocks noChangeArrowheads="1"/>
          </p:cNvSpPr>
          <p:nvPr/>
        </p:nvSpPr>
        <p:spPr bwMode="auto">
          <a:xfrm>
            <a:off x="18288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6" name="Rectangle 80"/>
          <p:cNvSpPr>
            <a:spLocks noChangeArrowheads="1"/>
          </p:cNvSpPr>
          <p:nvPr/>
        </p:nvSpPr>
        <p:spPr bwMode="auto">
          <a:xfrm>
            <a:off x="18288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8" name="Rectangle 80"/>
          <p:cNvSpPr>
            <a:spLocks noChangeArrowheads="1"/>
          </p:cNvSpPr>
          <p:nvPr/>
        </p:nvSpPr>
        <p:spPr bwMode="auto">
          <a:xfrm>
            <a:off x="19050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9" name="Rectangle 80"/>
          <p:cNvSpPr>
            <a:spLocks noChangeArrowheads="1"/>
          </p:cNvSpPr>
          <p:nvPr/>
        </p:nvSpPr>
        <p:spPr bwMode="auto">
          <a:xfrm>
            <a:off x="19050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0" name="Rectangle 80"/>
          <p:cNvSpPr>
            <a:spLocks noChangeArrowheads="1"/>
          </p:cNvSpPr>
          <p:nvPr/>
        </p:nvSpPr>
        <p:spPr bwMode="auto">
          <a:xfrm>
            <a:off x="19050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1" name="Rectangle 80"/>
          <p:cNvSpPr>
            <a:spLocks noChangeArrowheads="1"/>
          </p:cNvSpPr>
          <p:nvPr/>
        </p:nvSpPr>
        <p:spPr bwMode="auto">
          <a:xfrm>
            <a:off x="19050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2" name="Rectangle 80"/>
          <p:cNvSpPr>
            <a:spLocks noChangeArrowheads="1"/>
          </p:cNvSpPr>
          <p:nvPr/>
        </p:nvSpPr>
        <p:spPr bwMode="auto">
          <a:xfrm>
            <a:off x="19812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3" name="Rectangle 80"/>
          <p:cNvSpPr>
            <a:spLocks noChangeArrowheads="1"/>
          </p:cNvSpPr>
          <p:nvPr/>
        </p:nvSpPr>
        <p:spPr bwMode="auto">
          <a:xfrm>
            <a:off x="19812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4" name="Rectangle 80"/>
          <p:cNvSpPr>
            <a:spLocks noChangeArrowheads="1"/>
          </p:cNvSpPr>
          <p:nvPr/>
        </p:nvSpPr>
        <p:spPr bwMode="auto">
          <a:xfrm>
            <a:off x="19812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5" name="Rectangle 80"/>
          <p:cNvSpPr>
            <a:spLocks noChangeArrowheads="1"/>
          </p:cNvSpPr>
          <p:nvPr/>
        </p:nvSpPr>
        <p:spPr bwMode="auto">
          <a:xfrm>
            <a:off x="19812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6" name="Rectangle 80"/>
          <p:cNvSpPr>
            <a:spLocks noChangeArrowheads="1"/>
          </p:cNvSpPr>
          <p:nvPr/>
        </p:nvSpPr>
        <p:spPr bwMode="auto">
          <a:xfrm>
            <a:off x="20574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7" name="Rectangle 80"/>
          <p:cNvSpPr>
            <a:spLocks noChangeArrowheads="1"/>
          </p:cNvSpPr>
          <p:nvPr/>
        </p:nvSpPr>
        <p:spPr bwMode="auto">
          <a:xfrm>
            <a:off x="20574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8" name="Rectangle 80"/>
          <p:cNvSpPr>
            <a:spLocks noChangeArrowheads="1"/>
          </p:cNvSpPr>
          <p:nvPr/>
        </p:nvSpPr>
        <p:spPr bwMode="auto">
          <a:xfrm>
            <a:off x="20574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9" name="Rectangle 80"/>
          <p:cNvSpPr>
            <a:spLocks noChangeArrowheads="1"/>
          </p:cNvSpPr>
          <p:nvPr/>
        </p:nvSpPr>
        <p:spPr bwMode="auto">
          <a:xfrm>
            <a:off x="20574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0" name="Rectangle 80"/>
          <p:cNvSpPr>
            <a:spLocks noChangeArrowheads="1"/>
          </p:cNvSpPr>
          <p:nvPr/>
        </p:nvSpPr>
        <p:spPr bwMode="auto">
          <a:xfrm>
            <a:off x="21336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1" name="Rectangle 80"/>
          <p:cNvSpPr>
            <a:spLocks noChangeArrowheads="1"/>
          </p:cNvSpPr>
          <p:nvPr/>
        </p:nvSpPr>
        <p:spPr bwMode="auto">
          <a:xfrm>
            <a:off x="21336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2" name="Rectangle 80"/>
          <p:cNvSpPr>
            <a:spLocks noChangeArrowheads="1"/>
          </p:cNvSpPr>
          <p:nvPr/>
        </p:nvSpPr>
        <p:spPr bwMode="auto">
          <a:xfrm>
            <a:off x="21336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3" name="Rectangle 80"/>
          <p:cNvSpPr>
            <a:spLocks noChangeArrowheads="1"/>
          </p:cNvSpPr>
          <p:nvPr/>
        </p:nvSpPr>
        <p:spPr bwMode="auto">
          <a:xfrm>
            <a:off x="21336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4" name="Rectangle 80"/>
          <p:cNvSpPr>
            <a:spLocks noChangeArrowheads="1"/>
          </p:cNvSpPr>
          <p:nvPr/>
        </p:nvSpPr>
        <p:spPr bwMode="auto">
          <a:xfrm>
            <a:off x="22098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7" name="Rectangle 80"/>
          <p:cNvSpPr>
            <a:spLocks noChangeArrowheads="1"/>
          </p:cNvSpPr>
          <p:nvPr/>
        </p:nvSpPr>
        <p:spPr bwMode="auto">
          <a:xfrm>
            <a:off x="2209800" y="3200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8" name="Rectangle 80"/>
          <p:cNvSpPr>
            <a:spLocks noChangeArrowheads="1"/>
          </p:cNvSpPr>
          <p:nvPr/>
        </p:nvSpPr>
        <p:spPr bwMode="auto">
          <a:xfrm>
            <a:off x="22860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9" name="Rectangle 80"/>
          <p:cNvSpPr>
            <a:spLocks noChangeArrowheads="1"/>
          </p:cNvSpPr>
          <p:nvPr/>
        </p:nvSpPr>
        <p:spPr bwMode="auto">
          <a:xfrm>
            <a:off x="22860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0" name="Rectangle 80"/>
          <p:cNvSpPr>
            <a:spLocks noChangeArrowheads="1"/>
          </p:cNvSpPr>
          <p:nvPr/>
        </p:nvSpPr>
        <p:spPr bwMode="auto">
          <a:xfrm>
            <a:off x="22860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1" name="Rectangle 80"/>
          <p:cNvSpPr>
            <a:spLocks noChangeArrowheads="1"/>
          </p:cNvSpPr>
          <p:nvPr/>
        </p:nvSpPr>
        <p:spPr bwMode="auto">
          <a:xfrm>
            <a:off x="22860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2" name="Rectangle 80"/>
          <p:cNvSpPr>
            <a:spLocks noChangeArrowheads="1"/>
          </p:cNvSpPr>
          <p:nvPr/>
        </p:nvSpPr>
        <p:spPr bwMode="auto">
          <a:xfrm>
            <a:off x="23622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3" name="Rectangle 80"/>
          <p:cNvSpPr>
            <a:spLocks noChangeArrowheads="1"/>
          </p:cNvSpPr>
          <p:nvPr/>
        </p:nvSpPr>
        <p:spPr bwMode="auto">
          <a:xfrm>
            <a:off x="23622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4" name="Rectangle 80"/>
          <p:cNvSpPr>
            <a:spLocks noChangeArrowheads="1"/>
          </p:cNvSpPr>
          <p:nvPr/>
        </p:nvSpPr>
        <p:spPr bwMode="auto">
          <a:xfrm>
            <a:off x="23622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5" name="Rectangle 80"/>
          <p:cNvSpPr>
            <a:spLocks noChangeArrowheads="1"/>
          </p:cNvSpPr>
          <p:nvPr/>
        </p:nvSpPr>
        <p:spPr bwMode="auto">
          <a:xfrm>
            <a:off x="23622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6" name="Rectangle 80"/>
          <p:cNvSpPr>
            <a:spLocks noChangeArrowheads="1"/>
          </p:cNvSpPr>
          <p:nvPr/>
        </p:nvSpPr>
        <p:spPr bwMode="auto">
          <a:xfrm>
            <a:off x="24384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7" name="Rectangle 80"/>
          <p:cNvSpPr>
            <a:spLocks noChangeArrowheads="1"/>
          </p:cNvSpPr>
          <p:nvPr/>
        </p:nvSpPr>
        <p:spPr bwMode="auto">
          <a:xfrm>
            <a:off x="24384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8" name="Rectangle 80"/>
          <p:cNvSpPr>
            <a:spLocks noChangeArrowheads="1"/>
          </p:cNvSpPr>
          <p:nvPr/>
        </p:nvSpPr>
        <p:spPr bwMode="auto">
          <a:xfrm>
            <a:off x="24384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0" name="Rectangle 80"/>
          <p:cNvSpPr>
            <a:spLocks noChangeArrowheads="1"/>
          </p:cNvSpPr>
          <p:nvPr/>
        </p:nvSpPr>
        <p:spPr bwMode="auto">
          <a:xfrm>
            <a:off x="25146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1" name="Rectangle 80"/>
          <p:cNvSpPr>
            <a:spLocks noChangeArrowheads="1"/>
          </p:cNvSpPr>
          <p:nvPr/>
        </p:nvSpPr>
        <p:spPr bwMode="auto">
          <a:xfrm>
            <a:off x="25146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2" name="Rectangle 80"/>
          <p:cNvSpPr>
            <a:spLocks noChangeArrowheads="1"/>
          </p:cNvSpPr>
          <p:nvPr/>
        </p:nvSpPr>
        <p:spPr bwMode="auto">
          <a:xfrm>
            <a:off x="25146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3" name="Rectangle 80"/>
          <p:cNvSpPr>
            <a:spLocks noChangeArrowheads="1"/>
          </p:cNvSpPr>
          <p:nvPr/>
        </p:nvSpPr>
        <p:spPr bwMode="auto">
          <a:xfrm>
            <a:off x="25146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4" name="Rectangle 80"/>
          <p:cNvSpPr>
            <a:spLocks noChangeArrowheads="1"/>
          </p:cNvSpPr>
          <p:nvPr/>
        </p:nvSpPr>
        <p:spPr bwMode="auto">
          <a:xfrm>
            <a:off x="25908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5" name="Rectangle 80"/>
          <p:cNvSpPr>
            <a:spLocks noChangeArrowheads="1"/>
          </p:cNvSpPr>
          <p:nvPr/>
        </p:nvSpPr>
        <p:spPr bwMode="auto">
          <a:xfrm>
            <a:off x="25908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6" name="Rectangle 80"/>
          <p:cNvSpPr>
            <a:spLocks noChangeArrowheads="1"/>
          </p:cNvSpPr>
          <p:nvPr/>
        </p:nvSpPr>
        <p:spPr bwMode="auto">
          <a:xfrm>
            <a:off x="25908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7" name="Rectangle 80"/>
          <p:cNvSpPr>
            <a:spLocks noChangeArrowheads="1"/>
          </p:cNvSpPr>
          <p:nvPr/>
        </p:nvSpPr>
        <p:spPr bwMode="auto">
          <a:xfrm>
            <a:off x="25908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8" name="Rectangle 80"/>
          <p:cNvSpPr>
            <a:spLocks noChangeArrowheads="1"/>
          </p:cNvSpPr>
          <p:nvPr/>
        </p:nvSpPr>
        <p:spPr bwMode="auto">
          <a:xfrm>
            <a:off x="26670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9" name="Rectangle 80"/>
          <p:cNvSpPr>
            <a:spLocks noChangeArrowheads="1"/>
          </p:cNvSpPr>
          <p:nvPr/>
        </p:nvSpPr>
        <p:spPr bwMode="auto">
          <a:xfrm>
            <a:off x="26670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0" name="Rectangle 80"/>
          <p:cNvSpPr>
            <a:spLocks noChangeArrowheads="1"/>
          </p:cNvSpPr>
          <p:nvPr/>
        </p:nvSpPr>
        <p:spPr bwMode="auto">
          <a:xfrm>
            <a:off x="26670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1" name="Rectangle 80"/>
          <p:cNvSpPr>
            <a:spLocks noChangeArrowheads="1"/>
          </p:cNvSpPr>
          <p:nvPr/>
        </p:nvSpPr>
        <p:spPr bwMode="auto">
          <a:xfrm>
            <a:off x="26670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1" name="Line 112"/>
          <p:cNvSpPr>
            <a:spLocks noChangeShapeType="1"/>
          </p:cNvSpPr>
          <p:nvPr/>
        </p:nvSpPr>
        <p:spPr bwMode="auto">
          <a:xfrm>
            <a:off x="762000" y="3352798"/>
            <a:ext cx="685800" cy="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2" name="Line 112"/>
          <p:cNvSpPr>
            <a:spLocks noChangeShapeType="1"/>
          </p:cNvSpPr>
          <p:nvPr/>
        </p:nvSpPr>
        <p:spPr bwMode="auto">
          <a:xfrm flipV="1">
            <a:off x="2209800" y="3505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9" name="Rectangle 80"/>
          <p:cNvSpPr>
            <a:spLocks noChangeArrowheads="1"/>
          </p:cNvSpPr>
          <p:nvPr/>
        </p:nvSpPr>
        <p:spPr bwMode="auto">
          <a:xfrm>
            <a:off x="2209800" y="29718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0" name="Rectangle 80"/>
          <p:cNvSpPr>
            <a:spLocks noChangeArrowheads="1"/>
          </p:cNvSpPr>
          <p:nvPr/>
        </p:nvSpPr>
        <p:spPr bwMode="auto">
          <a:xfrm>
            <a:off x="2209800" y="27432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1" name="Rectangle 80"/>
          <p:cNvSpPr>
            <a:spLocks noChangeArrowheads="1"/>
          </p:cNvSpPr>
          <p:nvPr/>
        </p:nvSpPr>
        <p:spPr bwMode="auto">
          <a:xfrm>
            <a:off x="2438400" y="3200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2" name="Rectangle 80"/>
          <p:cNvSpPr>
            <a:spLocks noChangeArrowheads="1"/>
          </p:cNvSpPr>
          <p:nvPr/>
        </p:nvSpPr>
        <p:spPr bwMode="auto">
          <a:xfrm>
            <a:off x="1752600" y="3200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3" name="Rectangle 80"/>
          <p:cNvSpPr>
            <a:spLocks noChangeArrowheads="1"/>
          </p:cNvSpPr>
          <p:nvPr/>
        </p:nvSpPr>
        <p:spPr bwMode="auto">
          <a:xfrm>
            <a:off x="1828800" y="3200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0" name="Rectangle 80"/>
          <p:cNvSpPr>
            <a:spLocks noChangeArrowheads="1"/>
          </p:cNvSpPr>
          <p:nvPr/>
        </p:nvSpPr>
        <p:spPr bwMode="auto">
          <a:xfrm>
            <a:off x="6998208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1" name="Rectangle 80"/>
          <p:cNvSpPr>
            <a:spLocks noChangeArrowheads="1"/>
          </p:cNvSpPr>
          <p:nvPr/>
        </p:nvSpPr>
        <p:spPr bwMode="auto">
          <a:xfrm>
            <a:off x="6998208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2" name="Rectangle 80"/>
          <p:cNvSpPr>
            <a:spLocks noChangeArrowheads="1"/>
          </p:cNvSpPr>
          <p:nvPr/>
        </p:nvSpPr>
        <p:spPr bwMode="auto">
          <a:xfrm>
            <a:off x="6998208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3" name="Rectangle 80"/>
          <p:cNvSpPr>
            <a:spLocks noChangeArrowheads="1"/>
          </p:cNvSpPr>
          <p:nvPr/>
        </p:nvSpPr>
        <p:spPr bwMode="auto">
          <a:xfrm>
            <a:off x="6998208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4" name="Rectangle 80"/>
          <p:cNvSpPr>
            <a:spLocks noChangeArrowheads="1"/>
          </p:cNvSpPr>
          <p:nvPr/>
        </p:nvSpPr>
        <p:spPr bwMode="auto">
          <a:xfrm>
            <a:off x="7074408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5" name="Rectangle 80"/>
          <p:cNvSpPr>
            <a:spLocks noChangeArrowheads="1"/>
          </p:cNvSpPr>
          <p:nvPr/>
        </p:nvSpPr>
        <p:spPr bwMode="auto">
          <a:xfrm>
            <a:off x="7074408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6" name="Rectangle 80"/>
          <p:cNvSpPr>
            <a:spLocks noChangeArrowheads="1"/>
          </p:cNvSpPr>
          <p:nvPr/>
        </p:nvSpPr>
        <p:spPr bwMode="auto">
          <a:xfrm>
            <a:off x="7074408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7" name="Rectangle 80"/>
          <p:cNvSpPr>
            <a:spLocks noChangeArrowheads="1"/>
          </p:cNvSpPr>
          <p:nvPr/>
        </p:nvSpPr>
        <p:spPr bwMode="auto">
          <a:xfrm>
            <a:off x="7074408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8" name="Rectangle 80"/>
          <p:cNvSpPr>
            <a:spLocks noChangeArrowheads="1"/>
          </p:cNvSpPr>
          <p:nvPr/>
        </p:nvSpPr>
        <p:spPr bwMode="auto">
          <a:xfrm>
            <a:off x="7150608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69" name="Rectangle 80"/>
          <p:cNvSpPr>
            <a:spLocks noChangeArrowheads="1"/>
          </p:cNvSpPr>
          <p:nvPr/>
        </p:nvSpPr>
        <p:spPr bwMode="auto">
          <a:xfrm>
            <a:off x="7150608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0" name="Rectangle 80"/>
          <p:cNvSpPr>
            <a:spLocks noChangeArrowheads="1"/>
          </p:cNvSpPr>
          <p:nvPr/>
        </p:nvSpPr>
        <p:spPr bwMode="auto">
          <a:xfrm>
            <a:off x="7150608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1" name="Rectangle 80"/>
          <p:cNvSpPr>
            <a:spLocks noChangeArrowheads="1"/>
          </p:cNvSpPr>
          <p:nvPr/>
        </p:nvSpPr>
        <p:spPr bwMode="auto">
          <a:xfrm>
            <a:off x="7150608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2" name="Rectangle 80"/>
          <p:cNvSpPr>
            <a:spLocks noChangeArrowheads="1"/>
          </p:cNvSpPr>
          <p:nvPr/>
        </p:nvSpPr>
        <p:spPr bwMode="auto">
          <a:xfrm>
            <a:off x="7226808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3" name="Rectangle 80"/>
          <p:cNvSpPr>
            <a:spLocks noChangeArrowheads="1"/>
          </p:cNvSpPr>
          <p:nvPr/>
        </p:nvSpPr>
        <p:spPr bwMode="auto">
          <a:xfrm>
            <a:off x="7226808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4" name="Rectangle 80"/>
          <p:cNvSpPr>
            <a:spLocks noChangeArrowheads="1"/>
          </p:cNvSpPr>
          <p:nvPr/>
        </p:nvSpPr>
        <p:spPr bwMode="auto">
          <a:xfrm>
            <a:off x="7226808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5" name="Rectangle 80"/>
          <p:cNvSpPr>
            <a:spLocks noChangeArrowheads="1"/>
          </p:cNvSpPr>
          <p:nvPr/>
        </p:nvSpPr>
        <p:spPr bwMode="auto">
          <a:xfrm>
            <a:off x="7303008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6" name="Rectangle 80"/>
          <p:cNvSpPr>
            <a:spLocks noChangeArrowheads="1"/>
          </p:cNvSpPr>
          <p:nvPr/>
        </p:nvSpPr>
        <p:spPr bwMode="auto">
          <a:xfrm>
            <a:off x="7303008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7" name="Rectangle 80"/>
          <p:cNvSpPr>
            <a:spLocks noChangeArrowheads="1"/>
          </p:cNvSpPr>
          <p:nvPr/>
        </p:nvSpPr>
        <p:spPr bwMode="auto">
          <a:xfrm>
            <a:off x="7303008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8" name="Rectangle 80"/>
          <p:cNvSpPr>
            <a:spLocks noChangeArrowheads="1"/>
          </p:cNvSpPr>
          <p:nvPr/>
        </p:nvSpPr>
        <p:spPr bwMode="auto">
          <a:xfrm>
            <a:off x="7379208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79" name="Rectangle 80"/>
          <p:cNvSpPr>
            <a:spLocks noChangeArrowheads="1"/>
          </p:cNvSpPr>
          <p:nvPr/>
        </p:nvSpPr>
        <p:spPr bwMode="auto">
          <a:xfrm>
            <a:off x="7379208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80" name="Rectangle 80"/>
          <p:cNvSpPr>
            <a:spLocks noChangeArrowheads="1"/>
          </p:cNvSpPr>
          <p:nvPr/>
        </p:nvSpPr>
        <p:spPr bwMode="auto">
          <a:xfrm>
            <a:off x="7379208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81" name="Rectangle 80"/>
          <p:cNvSpPr>
            <a:spLocks noChangeArrowheads="1"/>
          </p:cNvSpPr>
          <p:nvPr/>
        </p:nvSpPr>
        <p:spPr bwMode="auto">
          <a:xfrm>
            <a:off x="7379208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82" name="Rectangle 80"/>
          <p:cNvSpPr>
            <a:spLocks noChangeArrowheads="1"/>
          </p:cNvSpPr>
          <p:nvPr/>
        </p:nvSpPr>
        <p:spPr bwMode="auto">
          <a:xfrm>
            <a:off x="7455408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83" name="Rectangle 80"/>
          <p:cNvSpPr>
            <a:spLocks noChangeArrowheads="1"/>
          </p:cNvSpPr>
          <p:nvPr/>
        </p:nvSpPr>
        <p:spPr bwMode="auto">
          <a:xfrm>
            <a:off x="7455408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86" name="Rectangle 80"/>
          <p:cNvSpPr>
            <a:spLocks noChangeArrowheads="1"/>
          </p:cNvSpPr>
          <p:nvPr/>
        </p:nvSpPr>
        <p:spPr bwMode="auto">
          <a:xfrm>
            <a:off x="7455408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87" name="Rectangle 80"/>
          <p:cNvSpPr>
            <a:spLocks noChangeArrowheads="1"/>
          </p:cNvSpPr>
          <p:nvPr/>
        </p:nvSpPr>
        <p:spPr bwMode="auto">
          <a:xfrm>
            <a:off x="7455408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88" name="Rectangle 80"/>
          <p:cNvSpPr>
            <a:spLocks noChangeArrowheads="1"/>
          </p:cNvSpPr>
          <p:nvPr/>
        </p:nvSpPr>
        <p:spPr bwMode="auto">
          <a:xfrm>
            <a:off x="7531608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89" name="Rectangle 80"/>
          <p:cNvSpPr>
            <a:spLocks noChangeArrowheads="1"/>
          </p:cNvSpPr>
          <p:nvPr/>
        </p:nvSpPr>
        <p:spPr bwMode="auto">
          <a:xfrm>
            <a:off x="7531608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0" name="Rectangle 80"/>
          <p:cNvSpPr>
            <a:spLocks noChangeArrowheads="1"/>
          </p:cNvSpPr>
          <p:nvPr/>
        </p:nvSpPr>
        <p:spPr bwMode="auto">
          <a:xfrm>
            <a:off x="7531608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1" name="Rectangle 80"/>
          <p:cNvSpPr>
            <a:spLocks noChangeArrowheads="1"/>
          </p:cNvSpPr>
          <p:nvPr/>
        </p:nvSpPr>
        <p:spPr bwMode="auto">
          <a:xfrm>
            <a:off x="7531608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2" name="Rectangle 80"/>
          <p:cNvSpPr>
            <a:spLocks noChangeArrowheads="1"/>
          </p:cNvSpPr>
          <p:nvPr/>
        </p:nvSpPr>
        <p:spPr bwMode="auto">
          <a:xfrm>
            <a:off x="7607808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3" name="Rectangle 80"/>
          <p:cNvSpPr>
            <a:spLocks noChangeArrowheads="1"/>
          </p:cNvSpPr>
          <p:nvPr/>
        </p:nvSpPr>
        <p:spPr bwMode="auto">
          <a:xfrm>
            <a:off x="7607808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4" name="Rectangle 80"/>
          <p:cNvSpPr>
            <a:spLocks noChangeArrowheads="1"/>
          </p:cNvSpPr>
          <p:nvPr/>
        </p:nvSpPr>
        <p:spPr bwMode="auto">
          <a:xfrm>
            <a:off x="7607808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5" name="Rectangle 80"/>
          <p:cNvSpPr>
            <a:spLocks noChangeArrowheads="1"/>
          </p:cNvSpPr>
          <p:nvPr/>
        </p:nvSpPr>
        <p:spPr bwMode="auto">
          <a:xfrm>
            <a:off x="7607808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3" name="Rectangle 80"/>
          <p:cNvSpPr>
            <a:spLocks noChangeArrowheads="1"/>
          </p:cNvSpPr>
          <p:nvPr/>
        </p:nvSpPr>
        <p:spPr bwMode="auto">
          <a:xfrm>
            <a:off x="7684008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7" name="Rectangle 80"/>
          <p:cNvSpPr>
            <a:spLocks noChangeArrowheads="1"/>
          </p:cNvSpPr>
          <p:nvPr/>
        </p:nvSpPr>
        <p:spPr bwMode="auto">
          <a:xfrm>
            <a:off x="7684008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5" name="Rectangle 80"/>
          <p:cNvSpPr>
            <a:spLocks noChangeArrowheads="1"/>
          </p:cNvSpPr>
          <p:nvPr/>
        </p:nvSpPr>
        <p:spPr bwMode="auto">
          <a:xfrm>
            <a:off x="7760208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6" name="Rectangle 80"/>
          <p:cNvSpPr>
            <a:spLocks noChangeArrowheads="1"/>
          </p:cNvSpPr>
          <p:nvPr/>
        </p:nvSpPr>
        <p:spPr bwMode="auto">
          <a:xfrm>
            <a:off x="7760208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9" name="Rectangle 80"/>
          <p:cNvSpPr>
            <a:spLocks noChangeArrowheads="1"/>
          </p:cNvSpPr>
          <p:nvPr/>
        </p:nvSpPr>
        <p:spPr bwMode="auto">
          <a:xfrm>
            <a:off x="7760208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4" name="Rectangle 80"/>
          <p:cNvSpPr>
            <a:spLocks noChangeArrowheads="1"/>
          </p:cNvSpPr>
          <p:nvPr/>
        </p:nvSpPr>
        <p:spPr bwMode="auto">
          <a:xfrm>
            <a:off x="7760208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5" name="Rectangle 80"/>
          <p:cNvSpPr>
            <a:spLocks noChangeArrowheads="1"/>
          </p:cNvSpPr>
          <p:nvPr/>
        </p:nvSpPr>
        <p:spPr bwMode="auto">
          <a:xfrm>
            <a:off x="7836408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6" name="Rectangle 80"/>
          <p:cNvSpPr>
            <a:spLocks noChangeArrowheads="1"/>
          </p:cNvSpPr>
          <p:nvPr/>
        </p:nvSpPr>
        <p:spPr bwMode="auto">
          <a:xfrm>
            <a:off x="7836408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7" name="Rectangle 80"/>
          <p:cNvSpPr>
            <a:spLocks noChangeArrowheads="1"/>
          </p:cNvSpPr>
          <p:nvPr/>
        </p:nvSpPr>
        <p:spPr bwMode="auto">
          <a:xfrm>
            <a:off x="7836408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8" name="Rectangle 80"/>
          <p:cNvSpPr>
            <a:spLocks noChangeArrowheads="1"/>
          </p:cNvSpPr>
          <p:nvPr/>
        </p:nvSpPr>
        <p:spPr bwMode="auto">
          <a:xfrm>
            <a:off x="7836408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9" name="Rectangle 80"/>
          <p:cNvSpPr>
            <a:spLocks noChangeArrowheads="1"/>
          </p:cNvSpPr>
          <p:nvPr/>
        </p:nvSpPr>
        <p:spPr bwMode="auto">
          <a:xfrm>
            <a:off x="7912608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0" name="Rectangle 80"/>
          <p:cNvSpPr>
            <a:spLocks noChangeArrowheads="1"/>
          </p:cNvSpPr>
          <p:nvPr/>
        </p:nvSpPr>
        <p:spPr bwMode="auto">
          <a:xfrm>
            <a:off x="7912608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1" name="Rectangle 80"/>
          <p:cNvSpPr>
            <a:spLocks noChangeArrowheads="1"/>
          </p:cNvSpPr>
          <p:nvPr/>
        </p:nvSpPr>
        <p:spPr bwMode="auto">
          <a:xfrm>
            <a:off x="7912608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2" name="Rectangle 80"/>
          <p:cNvSpPr>
            <a:spLocks noChangeArrowheads="1"/>
          </p:cNvSpPr>
          <p:nvPr/>
        </p:nvSpPr>
        <p:spPr bwMode="auto">
          <a:xfrm>
            <a:off x="7988808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3" name="Rectangle 80"/>
          <p:cNvSpPr>
            <a:spLocks noChangeArrowheads="1"/>
          </p:cNvSpPr>
          <p:nvPr/>
        </p:nvSpPr>
        <p:spPr bwMode="auto">
          <a:xfrm>
            <a:off x="7988808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4" name="Rectangle 80"/>
          <p:cNvSpPr>
            <a:spLocks noChangeArrowheads="1"/>
          </p:cNvSpPr>
          <p:nvPr/>
        </p:nvSpPr>
        <p:spPr bwMode="auto">
          <a:xfrm>
            <a:off x="7988808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5" name="Rectangle 80"/>
          <p:cNvSpPr>
            <a:spLocks noChangeArrowheads="1"/>
          </p:cNvSpPr>
          <p:nvPr/>
        </p:nvSpPr>
        <p:spPr bwMode="auto">
          <a:xfrm>
            <a:off x="7988808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6" name="Rectangle 80"/>
          <p:cNvSpPr>
            <a:spLocks noChangeArrowheads="1"/>
          </p:cNvSpPr>
          <p:nvPr/>
        </p:nvSpPr>
        <p:spPr bwMode="auto">
          <a:xfrm>
            <a:off x="8065008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7" name="Rectangle 80"/>
          <p:cNvSpPr>
            <a:spLocks noChangeArrowheads="1"/>
          </p:cNvSpPr>
          <p:nvPr/>
        </p:nvSpPr>
        <p:spPr bwMode="auto">
          <a:xfrm>
            <a:off x="8065008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8" name="Rectangle 80"/>
          <p:cNvSpPr>
            <a:spLocks noChangeArrowheads="1"/>
          </p:cNvSpPr>
          <p:nvPr/>
        </p:nvSpPr>
        <p:spPr bwMode="auto">
          <a:xfrm>
            <a:off x="8065008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9" name="Rectangle 80"/>
          <p:cNvSpPr>
            <a:spLocks noChangeArrowheads="1"/>
          </p:cNvSpPr>
          <p:nvPr/>
        </p:nvSpPr>
        <p:spPr bwMode="auto">
          <a:xfrm>
            <a:off x="8065008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0" name="Rectangle 80"/>
          <p:cNvSpPr>
            <a:spLocks noChangeArrowheads="1"/>
          </p:cNvSpPr>
          <p:nvPr/>
        </p:nvSpPr>
        <p:spPr bwMode="auto">
          <a:xfrm>
            <a:off x="8141208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1" name="Rectangle 80"/>
          <p:cNvSpPr>
            <a:spLocks noChangeArrowheads="1"/>
          </p:cNvSpPr>
          <p:nvPr/>
        </p:nvSpPr>
        <p:spPr bwMode="auto">
          <a:xfrm>
            <a:off x="8141208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2" name="Rectangle 80"/>
          <p:cNvSpPr>
            <a:spLocks noChangeArrowheads="1"/>
          </p:cNvSpPr>
          <p:nvPr/>
        </p:nvSpPr>
        <p:spPr bwMode="auto">
          <a:xfrm>
            <a:off x="8141208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3" name="Rectangle 80"/>
          <p:cNvSpPr>
            <a:spLocks noChangeArrowheads="1"/>
          </p:cNvSpPr>
          <p:nvPr/>
        </p:nvSpPr>
        <p:spPr bwMode="auto">
          <a:xfrm>
            <a:off x="8141208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4" name="Rectangle 80"/>
          <p:cNvSpPr>
            <a:spLocks noChangeArrowheads="1"/>
          </p:cNvSpPr>
          <p:nvPr/>
        </p:nvSpPr>
        <p:spPr bwMode="auto">
          <a:xfrm>
            <a:off x="7684008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5" name="Rectangle 80"/>
          <p:cNvSpPr>
            <a:spLocks noChangeArrowheads="1"/>
          </p:cNvSpPr>
          <p:nvPr/>
        </p:nvSpPr>
        <p:spPr bwMode="auto">
          <a:xfrm>
            <a:off x="7684008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6" name="Rectangle 80"/>
          <p:cNvSpPr>
            <a:spLocks noChangeArrowheads="1"/>
          </p:cNvSpPr>
          <p:nvPr/>
        </p:nvSpPr>
        <p:spPr bwMode="auto">
          <a:xfrm>
            <a:off x="7912608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7" name="Rectangle 80"/>
          <p:cNvSpPr>
            <a:spLocks noChangeArrowheads="1"/>
          </p:cNvSpPr>
          <p:nvPr/>
        </p:nvSpPr>
        <p:spPr bwMode="auto">
          <a:xfrm>
            <a:off x="7226808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8" name="Rectangle 80"/>
          <p:cNvSpPr>
            <a:spLocks noChangeArrowheads="1"/>
          </p:cNvSpPr>
          <p:nvPr/>
        </p:nvSpPr>
        <p:spPr bwMode="auto">
          <a:xfrm>
            <a:off x="7303008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3048000" y="259080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Right Arrow 298"/>
          <p:cNvSpPr/>
          <p:nvPr/>
        </p:nvSpPr>
        <p:spPr>
          <a:xfrm>
            <a:off x="5791200" y="259080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Hexagon 2"/>
          <p:cNvSpPr/>
          <p:nvPr/>
        </p:nvSpPr>
        <p:spPr>
          <a:xfrm>
            <a:off x="457200" y="4343400"/>
            <a:ext cx="2743200" cy="457200"/>
          </a:xfrm>
          <a:prstGeom prst="hex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Event 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00" name="Hexagon 299"/>
          <p:cNvSpPr/>
          <p:nvPr/>
        </p:nvSpPr>
        <p:spPr>
          <a:xfrm>
            <a:off x="5943600" y="4343400"/>
            <a:ext cx="2743200" cy="457200"/>
          </a:xfrm>
          <a:prstGeom prst="hex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Event n+1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01" name="Hexagon 300"/>
          <p:cNvSpPr/>
          <p:nvPr/>
        </p:nvSpPr>
        <p:spPr>
          <a:xfrm>
            <a:off x="3200400" y="4343400"/>
            <a:ext cx="2743200" cy="457200"/>
          </a:xfrm>
          <a:prstGeom prst="hex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Refresh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52" name="Rectangle 80"/>
          <p:cNvSpPr>
            <a:spLocks noChangeArrowheads="1"/>
          </p:cNvSpPr>
          <p:nvPr/>
        </p:nvSpPr>
        <p:spPr bwMode="auto">
          <a:xfrm>
            <a:off x="3657600" y="1143000"/>
            <a:ext cx="1828800" cy="9144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r>
              <a:rPr lang="en-US" altLang="en-US" sz="1600" dirty="0" smtClean="0">
                <a:latin typeface="Times New Roman" panose="02020603050405020304" pitchFamily="18" charset="0"/>
              </a:rPr>
              <a:t>RAM</a:t>
            </a:r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253" name="Line 112"/>
          <p:cNvSpPr>
            <a:spLocks noChangeShapeType="1"/>
          </p:cNvSpPr>
          <p:nvPr/>
        </p:nvSpPr>
        <p:spPr bwMode="auto">
          <a:xfrm>
            <a:off x="2971800" y="1828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4" name="Rectangle 80"/>
          <p:cNvSpPr>
            <a:spLocks noChangeArrowheads="1"/>
          </p:cNvSpPr>
          <p:nvPr/>
        </p:nvSpPr>
        <p:spPr bwMode="auto">
          <a:xfrm>
            <a:off x="42672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5" name="Rectangle 80"/>
          <p:cNvSpPr>
            <a:spLocks noChangeArrowheads="1"/>
          </p:cNvSpPr>
          <p:nvPr/>
        </p:nvSpPr>
        <p:spPr bwMode="auto">
          <a:xfrm>
            <a:off x="42672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6" name="Rectangle 80"/>
          <p:cNvSpPr>
            <a:spLocks noChangeArrowheads="1"/>
          </p:cNvSpPr>
          <p:nvPr/>
        </p:nvSpPr>
        <p:spPr bwMode="auto">
          <a:xfrm>
            <a:off x="42672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7" name="Rectangle 80"/>
          <p:cNvSpPr>
            <a:spLocks noChangeArrowheads="1"/>
          </p:cNvSpPr>
          <p:nvPr/>
        </p:nvSpPr>
        <p:spPr bwMode="auto">
          <a:xfrm>
            <a:off x="42672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8" name="Rectangle 80"/>
          <p:cNvSpPr>
            <a:spLocks noChangeArrowheads="1"/>
          </p:cNvSpPr>
          <p:nvPr/>
        </p:nvSpPr>
        <p:spPr bwMode="auto">
          <a:xfrm>
            <a:off x="43434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9" name="Rectangle 80"/>
          <p:cNvSpPr>
            <a:spLocks noChangeArrowheads="1"/>
          </p:cNvSpPr>
          <p:nvPr/>
        </p:nvSpPr>
        <p:spPr bwMode="auto">
          <a:xfrm>
            <a:off x="43434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0" name="Rectangle 80"/>
          <p:cNvSpPr>
            <a:spLocks noChangeArrowheads="1"/>
          </p:cNvSpPr>
          <p:nvPr/>
        </p:nvSpPr>
        <p:spPr bwMode="auto">
          <a:xfrm>
            <a:off x="43434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3" name="Rectangle 80"/>
          <p:cNvSpPr>
            <a:spLocks noChangeArrowheads="1"/>
          </p:cNvSpPr>
          <p:nvPr/>
        </p:nvSpPr>
        <p:spPr bwMode="auto">
          <a:xfrm>
            <a:off x="43434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4" name="Rectangle 80"/>
          <p:cNvSpPr>
            <a:spLocks noChangeArrowheads="1"/>
          </p:cNvSpPr>
          <p:nvPr/>
        </p:nvSpPr>
        <p:spPr bwMode="auto">
          <a:xfrm>
            <a:off x="44196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5" name="Rectangle 80"/>
          <p:cNvSpPr>
            <a:spLocks noChangeArrowheads="1"/>
          </p:cNvSpPr>
          <p:nvPr/>
        </p:nvSpPr>
        <p:spPr bwMode="auto">
          <a:xfrm>
            <a:off x="44196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6" name="Rectangle 80"/>
          <p:cNvSpPr>
            <a:spLocks noChangeArrowheads="1"/>
          </p:cNvSpPr>
          <p:nvPr/>
        </p:nvSpPr>
        <p:spPr bwMode="auto">
          <a:xfrm>
            <a:off x="44196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7" name="Rectangle 80"/>
          <p:cNvSpPr>
            <a:spLocks noChangeArrowheads="1"/>
          </p:cNvSpPr>
          <p:nvPr/>
        </p:nvSpPr>
        <p:spPr bwMode="auto">
          <a:xfrm>
            <a:off x="44196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8" name="Rectangle 80"/>
          <p:cNvSpPr>
            <a:spLocks noChangeArrowheads="1"/>
          </p:cNvSpPr>
          <p:nvPr/>
        </p:nvSpPr>
        <p:spPr bwMode="auto">
          <a:xfrm>
            <a:off x="44958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02" name="Rectangle 80"/>
          <p:cNvSpPr>
            <a:spLocks noChangeArrowheads="1"/>
          </p:cNvSpPr>
          <p:nvPr/>
        </p:nvSpPr>
        <p:spPr bwMode="auto">
          <a:xfrm>
            <a:off x="44958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03" name="Rectangle 80"/>
          <p:cNvSpPr>
            <a:spLocks noChangeArrowheads="1"/>
          </p:cNvSpPr>
          <p:nvPr/>
        </p:nvSpPr>
        <p:spPr bwMode="auto">
          <a:xfrm>
            <a:off x="44958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04" name="Rectangle 80"/>
          <p:cNvSpPr>
            <a:spLocks noChangeArrowheads="1"/>
          </p:cNvSpPr>
          <p:nvPr/>
        </p:nvSpPr>
        <p:spPr bwMode="auto">
          <a:xfrm>
            <a:off x="45720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05" name="Rectangle 80"/>
          <p:cNvSpPr>
            <a:spLocks noChangeArrowheads="1"/>
          </p:cNvSpPr>
          <p:nvPr/>
        </p:nvSpPr>
        <p:spPr bwMode="auto">
          <a:xfrm>
            <a:off x="45720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06" name="Rectangle 80"/>
          <p:cNvSpPr>
            <a:spLocks noChangeArrowheads="1"/>
          </p:cNvSpPr>
          <p:nvPr/>
        </p:nvSpPr>
        <p:spPr bwMode="auto">
          <a:xfrm>
            <a:off x="45720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07" name="Rectangle 80"/>
          <p:cNvSpPr>
            <a:spLocks noChangeArrowheads="1"/>
          </p:cNvSpPr>
          <p:nvPr/>
        </p:nvSpPr>
        <p:spPr bwMode="auto">
          <a:xfrm>
            <a:off x="46482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08" name="Rectangle 80"/>
          <p:cNvSpPr>
            <a:spLocks noChangeArrowheads="1"/>
          </p:cNvSpPr>
          <p:nvPr/>
        </p:nvSpPr>
        <p:spPr bwMode="auto">
          <a:xfrm>
            <a:off x="46482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09" name="Rectangle 80"/>
          <p:cNvSpPr>
            <a:spLocks noChangeArrowheads="1"/>
          </p:cNvSpPr>
          <p:nvPr/>
        </p:nvSpPr>
        <p:spPr bwMode="auto">
          <a:xfrm>
            <a:off x="46482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10" name="Rectangle 80"/>
          <p:cNvSpPr>
            <a:spLocks noChangeArrowheads="1"/>
          </p:cNvSpPr>
          <p:nvPr/>
        </p:nvSpPr>
        <p:spPr bwMode="auto">
          <a:xfrm>
            <a:off x="46482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11" name="Rectangle 80"/>
          <p:cNvSpPr>
            <a:spLocks noChangeArrowheads="1"/>
          </p:cNvSpPr>
          <p:nvPr/>
        </p:nvSpPr>
        <p:spPr bwMode="auto">
          <a:xfrm>
            <a:off x="47244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12" name="Rectangle 80"/>
          <p:cNvSpPr>
            <a:spLocks noChangeArrowheads="1"/>
          </p:cNvSpPr>
          <p:nvPr/>
        </p:nvSpPr>
        <p:spPr bwMode="auto">
          <a:xfrm>
            <a:off x="47244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13" name="Rectangle 80"/>
          <p:cNvSpPr>
            <a:spLocks noChangeArrowheads="1"/>
          </p:cNvSpPr>
          <p:nvPr/>
        </p:nvSpPr>
        <p:spPr bwMode="auto">
          <a:xfrm>
            <a:off x="47244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14" name="Rectangle 80"/>
          <p:cNvSpPr>
            <a:spLocks noChangeArrowheads="1"/>
          </p:cNvSpPr>
          <p:nvPr/>
        </p:nvSpPr>
        <p:spPr bwMode="auto">
          <a:xfrm>
            <a:off x="47244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15" name="Rectangle 80"/>
          <p:cNvSpPr>
            <a:spLocks noChangeArrowheads="1"/>
          </p:cNvSpPr>
          <p:nvPr/>
        </p:nvSpPr>
        <p:spPr bwMode="auto">
          <a:xfrm>
            <a:off x="48006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16" name="Rectangle 80"/>
          <p:cNvSpPr>
            <a:spLocks noChangeArrowheads="1"/>
          </p:cNvSpPr>
          <p:nvPr/>
        </p:nvSpPr>
        <p:spPr bwMode="auto">
          <a:xfrm>
            <a:off x="48006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17" name="Rectangle 80"/>
          <p:cNvSpPr>
            <a:spLocks noChangeArrowheads="1"/>
          </p:cNvSpPr>
          <p:nvPr/>
        </p:nvSpPr>
        <p:spPr bwMode="auto">
          <a:xfrm>
            <a:off x="48006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18" name="Rectangle 80"/>
          <p:cNvSpPr>
            <a:spLocks noChangeArrowheads="1"/>
          </p:cNvSpPr>
          <p:nvPr/>
        </p:nvSpPr>
        <p:spPr bwMode="auto">
          <a:xfrm>
            <a:off x="48006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19" name="Rectangle 80"/>
          <p:cNvSpPr>
            <a:spLocks noChangeArrowheads="1"/>
          </p:cNvSpPr>
          <p:nvPr/>
        </p:nvSpPr>
        <p:spPr bwMode="auto">
          <a:xfrm>
            <a:off x="48768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20" name="Rectangle 80"/>
          <p:cNvSpPr>
            <a:spLocks noChangeArrowheads="1"/>
          </p:cNvSpPr>
          <p:nvPr/>
        </p:nvSpPr>
        <p:spPr bwMode="auto">
          <a:xfrm>
            <a:off x="48768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21" name="Rectangle 80"/>
          <p:cNvSpPr>
            <a:spLocks noChangeArrowheads="1"/>
          </p:cNvSpPr>
          <p:nvPr/>
        </p:nvSpPr>
        <p:spPr bwMode="auto">
          <a:xfrm>
            <a:off x="48768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22" name="Rectangle 80"/>
          <p:cNvSpPr>
            <a:spLocks noChangeArrowheads="1"/>
          </p:cNvSpPr>
          <p:nvPr/>
        </p:nvSpPr>
        <p:spPr bwMode="auto">
          <a:xfrm>
            <a:off x="48768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23" name="Rectangle 80"/>
          <p:cNvSpPr>
            <a:spLocks noChangeArrowheads="1"/>
          </p:cNvSpPr>
          <p:nvPr/>
        </p:nvSpPr>
        <p:spPr bwMode="auto">
          <a:xfrm>
            <a:off x="49530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24" name="Rectangle 80"/>
          <p:cNvSpPr>
            <a:spLocks noChangeArrowheads="1"/>
          </p:cNvSpPr>
          <p:nvPr/>
        </p:nvSpPr>
        <p:spPr bwMode="auto">
          <a:xfrm>
            <a:off x="49530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25" name="Rectangle 80"/>
          <p:cNvSpPr>
            <a:spLocks noChangeArrowheads="1"/>
          </p:cNvSpPr>
          <p:nvPr/>
        </p:nvSpPr>
        <p:spPr bwMode="auto">
          <a:xfrm>
            <a:off x="50292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26" name="Rectangle 80"/>
          <p:cNvSpPr>
            <a:spLocks noChangeArrowheads="1"/>
          </p:cNvSpPr>
          <p:nvPr/>
        </p:nvSpPr>
        <p:spPr bwMode="auto">
          <a:xfrm>
            <a:off x="50292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27" name="Rectangle 80"/>
          <p:cNvSpPr>
            <a:spLocks noChangeArrowheads="1"/>
          </p:cNvSpPr>
          <p:nvPr/>
        </p:nvSpPr>
        <p:spPr bwMode="auto">
          <a:xfrm>
            <a:off x="50292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28" name="Rectangle 80"/>
          <p:cNvSpPr>
            <a:spLocks noChangeArrowheads="1"/>
          </p:cNvSpPr>
          <p:nvPr/>
        </p:nvSpPr>
        <p:spPr bwMode="auto">
          <a:xfrm>
            <a:off x="50292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29" name="Rectangle 80"/>
          <p:cNvSpPr>
            <a:spLocks noChangeArrowheads="1"/>
          </p:cNvSpPr>
          <p:nvPr/>
        </p:nvSpPr>
        <p:spPr bwMode="auto">
          <a:xfrm>
            <a:off x="51054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30" name="Rectangle 80"/>
          <p:cNvSpPr>
            <a:spLocks noChangeArrowheads="1"/>
          </p:cNvSpPr>
          <p:nvPr/>
        </p:nvSpPr>
        <p:spPr bwMode="auto">
          <a:xfrm>
            <a:off x="51054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31" name="Rectangle 80"/>
          <p:cNvSpPr>
            <a:spLocks noChangeArrowheads="1"/>
          </p:cNvSpPr>
          <p:nvPr/>
        </p:nvSpPr>
        <p:spPr bwMode="auto">
          <a:xfrm>
            <a:off x="51054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32" name="Rectangle 80"/>
          <p:cNvSpPr>
            <a:spLocks noChangeArrowheads="1"/>
          </p:cNvSpPr>
          <p:nvPr/>
        </p:nvSpPr>
        <p:spPr bwMode="auto">
          <a:xfrm>
            <a:off x="51054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33" name="Rectangle 80"/>
          <p:cNvSpPr>
            <a:spLocks noChangeArrowheads="1"/>
          </p:cNvSpPr>
          <p:nvPr/>
        </p:nvSpPr>
        <p:spPr bwMode="auto">
          <a:xfrm>
            <a:off x="51816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34" name="Rectangle 80"/>
          <p:cNvSpPr>
            <a:spLocks noChangeArrowheads="1"/>
          </p:cNvSpPr>
          <p:nvPr/>
        </p:nvSpPr>
        <p:spPr bwMode="auto">
          <a:xfrm>
            <a:off x="51816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35" name="Rectangle 80"/>
          <p:cNvSpPr>
            <a:spLocks noChangeArrowheads="1"/>
          </p:cNvSpPr>
          <p:nvPr/>
        </p:nvSpPr>
        <p:spPr bwMode="auto">
          <a:xfrm>
            <a:off x="51816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36" name="Rectangle 80"/>
          <p:cNvSpPr>
            <a:spLocks noChangeArrowheads="1"/>
          </p:cNvSpPr>
          <p:nvPr/>
        </p:nvSpPr>
        <p:spPr bwMode="auto">
          <a:xfrm>
            <a:off x="52578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37" name="Rectangle 80"/>
          <p:cNvSpPr>
            <a:spLocks noChangeArrowheads="1"/>
          </p:cNvSpPr>
          <p:nvPr/>
        </p:nvSpPr>
        <p:spPr bwMode="auto">
          <a:xfrm>
            <a:off x="52578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38" name="Rectangle 80"/>
          <p:cNvSpPr>
            <a:spLocks noChangeArrowheads="1"/>
          </p:cNvSpPr>
          <p:nvPr/>
        </p:nvSpPr>
        <p:spPr bwMode="auto">
          <a:xfrm>
            <a:off x="52578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39" name="Rectangle 80"/>
          <p:cNvSpPr>
            <a:spLocks noChangeArrowheads="1"/>
          </p:cNvSpPr>
          <p:nvPr/>
        </p:nvSpPr>
        <p:spPr bwMode="auto">
          <a:xfrm>
            <a:off x="52578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40" name="Rectangle 80"/>
          <p:cNvSpPr>
            <a:spLocks noChangeArrowheads="1"/>
          </p:cNvSpPr>
          <p:nvPr/>
        </p:nvSpPr>
        <p:spPr bwMode="auto">
          <a:xfrm>
            <a:off x="53340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41" name="Rectangle 80"/>
          <p:cNvSpPr>
            <a:spLocks noChangeArrowheads="1"/>
          </p:cNvSpPr>
          <p:nvPr/>
        </p:nvSpPr>
        <p:spPr bwMode="auto">
          <a:xfrm>
            <a:off x="53340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42" name="Rectangle 80"/>
          <p:cNvSpPr>
            <a:spLocks noChangeArrowheads="1"/>
          </p:cNvSpPr>
          <p:nvPr/>
        </p:nvSpPr>
        <p:spPr bwMode="auto">
          <a:xfrm>
            <a:off x="53340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43" name="Rectangle 80"/>
          <p:cNvSpPr>
            <a:spLocks noChangeArrowheads="1"/>
          </p:cNvSpPr>
          <p:nvPr/>
        </p:nvSpPr>
        <p:spPr bwMode="auto">
          <a:xfrm>
            <a:off x="53340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44" name="Rectangle 80"/>
          <p:cNvSpPr>
            <a:spLocks noChangeArrowheads="1"/>
          </p:cNvSpPr>
          <p:nvPr/>
        </p:nvSpPr>
        <p:spPr bwMode="auto">
          <a:xfrm>
            <a:off x="5410200" y="2514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45" name="Rectangle 80"/>
          <p:cNvSpPr>
            <a:spLocks noChangeArrowheads="1"/>
          </p:cNvSpPr>
          <p:nvPr/>
        </p:nvSpPr>
        <p:spPr bwMode="auto">
          <a:xfrm>
            <a:off x="5410200" y="2743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46" name="Rectangle 80"/>
          <p:cNvSpPr>
            <a:spLocks noChangeArrowheads="1"/>
          </p:cNvSpPr>
          <p:nvPr/>
        </p:nvSpPr>
        <p:spPr bwMode="auto">
          <a:xfrm>
            <a:off x="5410200" y="2971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47" name="Rectangle 80"/>
          <p:cNvSpPr>
            <a:spLocks noChangeArrowheads="1"/>
          </p:cNvSpPr>
          <p:nvPr/>
        </p:nvSpPr>
        <p:spPr bwMode="auto">
          <a:xfrm>
            <a:off x="54102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48" name="Line 112"/>
          <p:cNvSpPr>
            <a:spLocks noChangeShapeType="1"/>
          </p:cNvSpPr>
          <p:nvPr/>
        </p:nvSpPr>
        <p:spPr bwMode="auto">
          <a:xfrm>
            <a:off x="3962400" y="3352798"/>
            <a:ext cx="228600" cy="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" name="Rectangle 80"/>
          <p:cNvSpPr>
            <a:spLocks noChangeArrowheads="1"/>
          </p:cNvSpPr>
          <p:nvPr/>
        </p:nvSpPr>
        <p:spPr bwMode="auto">
          <a:xfrm>
            <a:off x="4953000" y="29718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50" name="Rectangle 80"/>
          <p:cNvSpPr>
            <a:spLocks noChangeArrowheads="1"/>
          </p:cNvSpPr>
          <p:nvPr/>
        </p:nvSpPr>
        <p:spPr bwMode="auto">
          <a:xfrm>
            <a:off x="4953000" y="27432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51" name="Rectangle 80"/>
          <p:cNvSpPr>
            <a:spLocks noChangeArrowheads="1"/>
          </p:cNvSpPr>
          <p:nvPr/>
        </p:nvSpPr>
        <p:spPr bwMode="auto">
          <a:xfrm>
            <a:off x="5181600" y="3200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52" name="Rectangle 80"/>
          <p:cNvSpPr>
            <a:spLocks noChangeArrowheads="1"/>
          </p:cNvSpPr>
          <p:nvPr/>
        </p:nvSpPr>
        <p:spPr bwMode="auto">
          <a:xfrm>
            <a:off x="44958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53" name="Rectangle 80"/>
          <p:cNvSpPr>
            <a:spLocks noChangeArrowheads="1"/>
          </p:cNvSpPr>
          <p:nvPr/>
        </p:nvSpPr>
        <p:spPr bwMode="auto">
          <a:xfrm>
            <a:off x="4572000" y="3200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54" name="Text Box 171"/>
          <p:cNvSpPr txBox="1">
            <a:spLocks noChangeArrowheads="1"/>
          </p:cNvSpPr>
          <p:nvPr/>
        </p:nvSpPr>
        <p:spPr bwMode="auto">
          <a:xfrm>
            <a:off x="3948832" y="3124200"/>
            <a:ext cx="8976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400" b="1" dirty="0" smtClean="0">
                <a:latin typeface="Times New Roman" panose="02020603050405020304" pitchFamily="18" charset="0"/>
              </a:rPr>
              <a:t>0</a:t>
            </a:r>
            <a:endParaRPr lang="en-US" altLang="en-US" sz="1400" b="1" dirty="0">
              <a:latin typeface="Times New Roman" panose="02020603050405020304" pitchFamily="18" charset="0"/>
            </a:endParaRPr>
          </a:p>
        </p:txBody>
      </p:sp>
      <p:sp>
        <p:nvSpPr>
          <p:cNvPr id="355" name="Text Box 171"/>
          <p:cNvSpPr txBox="1">
            <a:spLocks noChangeArrowheads="1"/>
          </p:cNvSpPr>
          <p:nvPr/>
        </p:nvSpPr>
        <p:spPr bwMode="auto">
          <a:xfrm>
            <a:off x="2819400" y="1600200"/>
            <a:ext cx="4199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400" b="1" dirty="0" smtClean="0">
                <a:latin typeface="Times New Roman" panose="02020603050405020304" pitchFamily="18" charset="0"/>
              </a:rPr>
              <a:t>Reset</a:t>
            </a:r>
            <a:endParaRPr lang="en-US" altLang="en-US" sz="1400" b="1" dirty="0">
              <a:latin typeface="Times New Roman" panose="02020603050405020304" pitchFamily="18" charset="0"/>
            </a:endParaRPr>
          </a:p>
        </p:txBody>
      </p:sp>
      <p:sp>
        <p:nvSpPr>
          <p:cNvPr id="356" name="Line 98"/>
          <p:cNvSpPr>
            <a:spLocks noChangeShapeType="1"/>
          </p:cNvSpPr>
          <p:nvPr/>
        </p:nvSpPr>
        <p:spPr bwMode="auto">
          <a:xfrm flipH="1">
            <a:off x="3200400" y="1600200"/>
            <a:ext cx="4572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" name="Line 98"/>
          <p:cNvSpPr>
            <a:spLocks noChangeShapeType="1"/>
          </p:cNvSpPr>
          <p:nvPr/>
        </p:nvSpPr>
        <p:spPr bwMode="auto">
          <a:xfrm>
            <a:off x="3200400" y="1600200"/>
            <a:ext cx="4572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9455118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7</a:t>
            </a:fld>
            <a:endParaRPr lang="en-US" smtClean="0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68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28" charset="-128"/>
              </a:rPr>
              <a:t>Global Refresh Scheme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304800" y="4410074"/>
            <a:ext cx="8229600" cy="199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An event ID counter EVID is kept and is written into RAM along with Payload Data.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refreshing takes a single clock cycle to increase EVID (i.e., EVID++).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During readout, the EVID is checked to validate the output data.</a:t>
            </a:r>
            <a:endParaRPr lang="en-US" sz="2000" dirty="0">
              <a:solidFill>
                <a:schemeClr val="accent2"/>
              </a:solidFill>
              <a:latin typeface="Times New Roman" pitchFamily="28" charset="0"/>
              <a:sym typeface="Wingdings" pitchFamily="28" charset="2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09600" y="1752600"/>
            <a:ext cx="4800601" cy="1981200"/>
            <a:chOff x="1295399" y="1752600"/>
            <a:chExt cx="4800601" cy="1981200"/>
          </a:xfrm>
        </p:grpSpPr>
        <p:grpSp>
          <p:nvGrpSpPr>
            <p:cNvPr id="61" name="Group 60"/>
            <p:cNvGrpSpPr/>
            <p:nvPr/>
          </p:nvGrpSpPr>
          <p:grpSpPr>
            <a:xfrm>
              <a:off x="3581400" y="2362200"/>
              <a:ext cx="1371600" cy="1371600"/>
              <a:chOff x="8382000" y="3429000"/>
              <a:chExt cx="1371600" cy="1371600"/>
            </a:xfrm>
          </p:grpSpPr>
          <p:sp>
            <p:nvSpPr>
              <p:cNvPr id="62" name="Rectangle 24"/>
              <p:cNvSpPr>
                <a:spLocks noChangeArrowheads="1"/>
              </p:cNvSpPr>
              <p:nvPr/>
            </p:nvSpPr>
            <p:spPr bwMode="auto">
              <a:xfrm>
                <a:off x="8382000" y="3429000"/>
                <a:ext cx="1371600" cy="13716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en-US" sz="1400" dirty="0">
                    <a:latin typeface="Times New Roman" panose="02020603050405020304" pitchFamily="18" charset="0"/>
                  </a:rPr>
                  <a:t>RAM</a:t>
                </a:r>
              </a:p>
            </p:txBody>
          </p:sp>
          <p:sp>
            <p:nvSpPr>
              <p:cNvPr id="63" name="Rectangle 25"/>
              <p:cNvSpPr>
                <a:spLocks noChangeArrowheads="1"/>
              </p:cNvSpPr>
              <p:nvPr/>
            </p:nvSpPr>
            <p:spPr bwMode="auto">
              <a:xfrm>
                <a:off x="9296400" y="3505200"/>
                <a:ext cx="457200" cy="1219200"/>
              </a:xfrm>
              <a:prstGeom prst="rect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/>
              <a:p>
                <a:pPr algn="r"/>
                <a:r>
                  <a:rPr lang="en-US" altLang="en-US" sz="1000" dirty="0" smtClean="0">
                    <a:latin typeface="Times New Roman" panose="02020603050405020304" pitchFamily="18" charset="0"/>
                  </a:rPr>
                  <a:t>QC</a:t>
                </a:r>
                <a:endParaRPr lang="en-US" altLang="en-US" sz="1000" dirty="0">
                  <a:latin typeface="Times New Roman" panose="02020603050405020304" pitchFamily="18" charset="0"/>
                </a:endParaRPr>
              </a:p>
              <a:p>
                <a:pPr algn="r"/>
                <a:r>
                  <a:rPr lang="en-US" altLang="en-US" sz="1000" dirty="0" smtClean="0">
                    <a:latin typeface="Times New Roman" panose="02020603050405020304" pitchFamily="18" charset="0"/>
                  </a:rPr>
                  <a:t>QD</a:t>
                </a:r>
              </a:p>
              <a:p>
                <a:pPr algn="r"/>
                <a:endParaRPr lang="en-US" altLang="en-US" sz="1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Rectangle 26"/>
              <p:cNvSpPr>
                <a:spLocks noChangeArrowheads="1"/>
              </p:cNvSpPr>
              <p:nvPr/>
            </p:nvSpPr>
            <p:spPr bwMode="auto">
              <a:xfrm>
                <a:off x="8382000" y="3505202"/>
                <a:ext cx="457200" cy="1219200"/>
              </a:xfrm>
              <a:prstGeom prst="rect">
                <a:avLst/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/>
              <a:p>
                <a:r>
                  <a:rPr lang="en-US" altLang="en-US" sz="900" dirty="0" smtClean="0">
                    <a:latin typeface="Times New Roman" panose="02020603050405020304" pitchFamily="18" charset="0"/>
                  </a:rPr>
                  <a:t>DC</a:t>
                </a:r>
                <a:endParaRPr lang="en-US" altLang="en-US" sz="900" dirty="0">
                  <a:latin typeface="Times New Roman" panose="02020603050405020304" pitchFamily="18" charset="0"/>
                </a:endParaRPr>
              </a:p>
              <a:p>
                <a:r>
                  <a:rPr lang="en-US" altLang="en-US" sz="900" dirty="0" smtClean="0">
                    <a:latin typeface="Times New Roman" panose="02020603050405020304" pitchFamily="18" charset="0"/>
                  </a:rPr>
                  <a:t>DD</a:t>
                </a:r>
              </a:p>
              <a:p>
                <a:endParaRPr lang="en-US" altLang="en-US" sz="900" dirty="0">
                  <a:latin typeface="Times New Roman" panose="02020603050405020304" pitchFamily="18" charset="0"/>
                </a:endParaRPr>
              </a:p>
              <a:p>
                <a:r>
                  <a:rPr lang="en-US" altLang="en-US" sz="900" dirty="0" smtClean="0">
                    <a:latin typeface="Times New Roman" panose="02020603050405020304" pitchFamily="18" charset="0"/>
                  </a:rPr>
                  <a:t>A</a:t>
                </a:r>
              </a:p>
              <a:p>
                <a:endParaRPr lang="en-US" altLang="en-US" sz="900" dirty="0" smtClean="0">
                  <a:latin typeface="Times New Roman" panose="02020603050405020304" pitchFamily="18" charset="0"/>
                </a:endParaRPr>
              </a:p>
              <a:p>
                <a:endParaRPr lang="en-US" altLang="en-US" sz="900" dirty="0" smtClean="0">
                  <a:latin typeface="Times New Roman" panose="02020603050405020304" pitchFamily="18" charset="0"/>
                </a:endParaRPr>
              </a:p>
              <a:p>
                <a:endParaRPr lang="en-US" altLang="en-US" sz="900" dirty="0">
                  <a:latin typeface="Times New Roman" panose="02020603050405020304" pitchFamily="18" charset="0"/>
                </a:endParaRPr>
              </a:p>
              <a:p>
                <a:r>
                  <a:rPr lang="en-US" altLang="en-US" sz="900" dirty="0" smtClean="0">
                    <a:latin typeface="Times New Roman" panose="02020603050405020304" pitchFamily="18" charset="0"/>
                  </a:rPr>
                  <a:t>WE</a:t>
                </a:r>
                <a:endParaRPr lang="en-US" altLang="en-US" sz="900" dirty="0">
                  <a:latin typeface="Times New Roman" panose="02020603050405020304" pitchFamily="18" charset="0"/>
                </a:endParaRPr>
              </a:p>
              <a:p>
                <a:endParaRPr lang="en-US" altLang="en-US" sz="9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AutoShape 27"/>
              <p:cNvSpPr>
                <a:spLocks noChangeArrowheads="1"/>
              </p:cNvSpPr>
              <p:nvPr/>
            </p:nvSpPr>
            <p:spPr bwMode="auto">
              <a:xfrm rot="5400000">
                <a:off x="8343900" y="4610102"/>
                <a:ext cx="152400" cy="76200"/>
              </a:xfrm>
              <a:prstGeom prst="triangle">
                <a:avLst>
                  <a:gd name="adj" fmla="val 50000"/>
                </a:avLst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AutoShape 28"/>
              <p:cNvSpPr>
                <a:spLocks noChangeArrowheads="1"/>
              </p:cNvSpPr>
              <p:nvPr/>
            </p:nvSpPr>
            <p:spPr bwMode="auto">
              <a:xfrm rot="5400000">
                <a:off x="9258300" y="4610100"/>
                <a:ext cx="152400" cy="76200"/>
              </a:xfrm>
              <a:prstGeom prst="triangle">
                <a:avLst>
                  <a:gd name="adj" fmla="val 50000"/>
                </a:avLst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3581400" y="1752600"/>
              <a:ext cx="457200" cy="457200"/>
              <a:chOff x="7772400" y="7239000"/>
              <a:chExt cx="457200" cy="457200"/>
            </a:xfrm>
          </p:grpSpPr>
          <p:sp>
            <p:nvSpPr>
              <p:cNvPr id="68" name="Rectangle 80"/>
              <p:cNvSpPr>
                <a:spLocks noChangeArrowheads="1"/>
              </p:cNvSpPr>
              <p:nvPr/>
            </p:nvSpPr>
            <p:spPr bwMode="auto">
              <a:xfrm>
                <a:off x="7772400" y="7239000"/>
                <a:ext cx="457200" cy="457200"/>
              </a:xfrm>
              <a:prstGeom prst="rect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/>
              <a:p>
                <a:pPr algn="ctr"/>
                <a:r>
                  <a:rPr lang="en-US" altLang="en-US" sz="1000" dirty="0">
                    <a:latin typeface="Times New Roman" panose="02020603050405020304" pitchFamily="18" charset="0"/>
                  </a:rPr>
                  <a:t>D </a:t>
                </a:r>
                <a:r>
                  <a:rPr lang="en-US" altLang="en-US" sz="1000" dirty="0" smtClean="0">
                    <a:latin typeface="Times New Roman" panose="02020603050405020304" pitchFamily="18" charset="0"/>
                  </a:rPr>
                  <a:t>    </a:t>
                </a:r>
                <a:r>
                  <a:rPr lang="en-US" altLang="en-US" sz="1000" dirty="0">
                    <a:latin typeface="Times New Roman" panose="02020603050405020304" pitchFamily="18" charset="0"/>
                  </a:rPr>
                  <a:t>Q</a:t>
                </a:r>
              </a:p>
            </p:txBody>
          </p:sp>
          <p:sp>
            <p:nvSpPr>
              <p:cNvPr id="69" name="AutoShape 81"/>
              <p:cNvSpPr>
                <a:spLocks noChangeArrowheads="1"/>
              </p:cNvSpPr>
              <p:nvPr/>
            </p:nvSpPr>
            <p:spPr bwMode="auto">
              <a:xfrm rot="5400000">
                <a:off x="7734300" y="7581900"/>
                <a:ext cx="152400" cy="76200"/>
              </a:xfrm>
              <a:prstGeom prst="triangle">
                <a:avLst>
                  <a:gd name="adj" fmla="val 50000"/>
                </a:avLst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4495800" y="1752600"/>
              <a:ext cx="457200" cy="457200"/>
              <a:chOff x="7772400" y="7239000"/>
              <a:chExt cx="457200" cy="457200"/>
            </a:xfrm>
          </p:grpSpPr>
          <p:sp>
            <p:nvSpPr>
              <p:cNvPr id="71" name="Rectangle 80"/>
              <p:cNvSpPr>
                <a:spLocks noChangeArrowheads="1"/>
              </p:cNvSpPr>
              <p:nvPr/>
            </p:nvSpPr>
            <p:spPr bwMode="auto">
              <a:xfrm>
                <a:off x="7772400" y="7239000"/>
                <a:ext cx="457200" cy="457200"/>
              </a:xfrm>
              <a:prstGeom prst="rect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/>
              <a:p>
                <a:pPr algn="ctr"/>
                <a:r>
                  <a:rPr lang="en-US" altLang="en-US" sz="1000" dirty="0">
                    <a:latin typeface="Times New Roman" panose="02020603050405020304" pitchFamily="18" charset="0"/>
                  </a:rPr>
                  <a:t>D </a:t>
                </a:r>
                <a:r>
                  <a:rPr lang="en-US" altLang="en-US" sz="1000" dirty="0" smtClean="0">
                    <a:latin typeface="Times New Roman" panose="02020603050405020304" pitchFamily="18" charset="0"/>
                  </a:rPr>
                  <a:t>    </a:t>
                </a:r>
                <a:r>
                  <a:rPr lang="en-US" altLang="en-US" sz="1000" dirty="0">
                    <a:latin typeface="Times New Roman" panose="02020603050405020304" pitchFamily="18" charset="0"/>
                  </a:rPr>
                  <a:t>Q</a:t>
                </a:r>
              </a:p>
            </p:txBody>
          </p:sp>
          <p:sp>
            <p:nvSpPr>
              <p:cNvPr id="72" name="AutoShape 81"/>
              <p:cNvSpPr>
                <a:spLocks noChangeArrowheads="1"/>
              </p:cNvSpPr>
              <p:nvPr/>
            </p:nvSpPr>
            <p:spPr bwMode="auto">
              <a:xfrm rot="5400000">
                <a:off x="7734300" y="7581900"/>
                <a:ext cx="152400" cy="76200"/>
              </a:xfrm>
              <a:prstGeom prst="triangle">
                <a:avLst>
                  <a:gd name="adj" fmla="val 50000"/>
                </a:avLst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/>
              <a:p>
                <a:endParaRPr lang="en-US"/>
              </a:p>
            </p:txBody>
          </p:sp>
        </p:grpSp>
        <p:sp>
          <p:nvSpPr>
            <p:cNvPr id="73" name="AutoShape 106"/>
            <p:cNvSpPr>
              <a:spLocks noChangeArrowheads="1"/>
            </p:cNvSpPr>
            <p:nvPr/>
          </p:nvSpPr>
          <p:spPr bwMode="auto">
            <a:xfrm rot="-5400000">
              <a:off x="2781300" y="2857500"/>
              <a:ext cx="457200" cy="228600"/>
            </a:xfrm>
            <a:custGeom>
              <a:avLst/>
              <a:gdLst>
                <a:gd name="G0" fmla="+- 6074 0 0"/>
                <a:gd name="G1" fmla="+- 21600 0 6074"/>
                <a:gd name="G2" fmla="*/ 6074 1 2"/>
                <a:gd name="G3" fmla="+- 21600 0 G2"/>
                <a:gd name="G4" fmla="+/ 6074 21600 2"/>
                <a:gd name="G5" fmla="+/ G1 0 2"/>
                <a:gd name="G6" fmla="*/ 21600 21600 6074"/>
                <a:gd name="G7" fmla="*/ G6 1 2"/>
                <a:gd name="G8" fmla="+- 21600 0 G7"/>
                <a:gd name="G9" fmla="*/ 21600 1 2"/>
                <a:gd name="G10" fmla="+- 6074 0 G9"/>
                <a:gd name="G11" fmla="?: G10 G8 0"/>
                <a:gd name="G12" fmla="?: G10 G7 21600"/>
                <a:gd name="T0" fmla="*/ 18563 w 21600"/>
                <a:gd name="T1" fmla="*/ 10800 h 21600"/>
                <a:gd name="T2" fmla="*/ 10800 w 21600"/>
                <a:gd name="T3" fmla="*/ 21600 h 21600"/>
                <a:gd name="T4" fmla="*/ 3037 w 21600"/>
                <a:gd name="T5" fmla="*/ 10800 h 21600"/>
                <a:gd name="T6" fmla="*/ 10800 w 21600"/>
                <a:gd name="T7" fmla="*/ 0 h 21600"/>
                <a:gd name="T8" fmla="*/ 4837 w 21600"/>
                <a:gd name="T9" fmla="*/ 4837 h 21600"/>
                <a:gd name="T10" fmla="*/ 16763 w 21600"/>
                <a:gd name="T11" fmla="*/ 1676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4" y="21600"/>
                  </a:lnTo>
                  <a:lnTo>
                    <a:pt x="1552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1905000" y="1752600"/>
              <a:ext cx="457200" cy="457200"/>
              <a:chOff x="7772400" y="7239000"/>
              <a:chExt cx="457200" cy="457200"/>
            </a:xfrm>
          </p:grpSpPr>
          <p:sp>
            <p:nvSpPr>
              <p:cNvPr id="75" name="Rectangle 80"/>
              <p:cNvSpPr>
                <a:spLocks noChangeArrowheads="1"/>
              </p:cNvSpPr>
              <p:nvPr/>
            </p:nvSpPr>
            <p:spPr bwMode="auto">
              <a:xfrm>
                <a:off x="7772400" y="7239000"/>
                <a:ext cx="457200" cy="457200"/>
              </a:xfrm>
              <a:prstGeom prst="rect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/>
              <a:p>
                <a:pPr algn="r"/>
                <a:r>
                  <a:rPr lang="en-US" altLang="en-US" sz="1000" dirty="0" smtClean="0">
                    <a:latin typeface="Times New Roman" panose="02020603050405020304" pitchFamily="18" charset="0"/>
                  </a:rPr>
                  <a:t>CNT</a:t>
                </a:r>
              </a:p>
              <a:p>
                <a:pPr algn="r"/>
                <a:endParaRPr lang="en-US" altLang="en-US" sz="1000" dirty="0">
                  <a:latin typeface="Times New Roman" panose="02020603050405020304" pitchFamily="18" charset="0"/>
                </a:endParaRPr>
              </a:p>
              <a:p>
                <a:pPr algn="r"/>
                <a:r>
                  <a:rPr lang="en-US" altLang="en-US" sz="1000" dirty="0" smtClean="0">
                    <a:latin typeface="Times New Roman" panose="02020603050405020304" pitchFamily="18" charset="0"/>
                  </a:rPr>
                  <a:t>CE    </a:t>
                </a:r>
                <a:endParaRPr lang="en-US" altLang="en-US" sz="1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AutoShape 81"/>
              <p:cNvSpPr>
                <a:spLocks noChangeArrowheads="1"/>
              </p:cNvSpPr>
              <p:nvPr/>
            </p:nvSpPr>
            <p:spPr bwMode="auto">
              <a:xfrm rot="5400000">
                <a:off x="7734300" y="7581900"/>
                <a:ext cx="152400" cy="76200"/>
              </a:xfrm>
              <a:prstGeom prst="triangle">
                <a:avLst>
                  <a:gd name="adj" fmla="val 50000"/>
                </a:avLst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/>
              <a:p>
                <a:pPr algn="r"/>
                <a:endParaRPr lang="en-US"/>
              </a:p>
            </p:txBody>
          </p:sp>
        </p:grpSp>
        <p:sp>
          <p:nvSpPr>
            <p:cNvPr id="77" name="Line 112"/>
            <p:cNvSpPr>
              <a:spLocks noChangeShapeType="1"/>
            </p:cNvSpPr>
            <p:nvPr/>
          </p:nvSpPr>
          <p:spPr bwMode="auto">
            <a:xfrm>
              <a:off x="1295399" y="3581400"/>
              <a:ext cx="167640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98"/>
            <p:cNvSpPr>
              <a:spLocks noChangeShapeType="1"/>
            </p:cNvSpPr>
            <p:nvPr/>
          </p:nvSpPr>
          <p:spPr bwMode="auto">
            <a:xfrm flipH="1" flipV="1">
              <a:off x="2362200" y="1828800"/>
              <a:ext cx="1219200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114"/>
            <p:cNvSpPr>
              <a:spLocks noChangeShapeType="1"/>
            </p:cNvSpPr>
            <p:nvPr/>
          </p:nvSpPr>
          <p:spPr bwMode="auto">
            <a:xfrm flipH="1">
              <a:off x="3047997" y="2590798"/>
              <a:ext cx="1" cy="2190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Line 113"/>
            <p:cNvSpPr>
              <a:spLocks noChangeShapeType="1"/>
            </p:cNvSpPr>
            <p:nvPr/>
          </p:nvSpPr>
          <p:spPr bwMode="auto">
            <a:xfrm>
              <a:off x="1295400" y="3124200"/>
              <a:ext cx="1600200" cy="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Line 139"/>
            <p:cNvSpPr>
              <a:spLocks noChangeShapeType="1"/>
            </p:cNvSpPr>
            <p:nvPr/>
          </p:nvSpPr>
          <p:spPr bwMode="auto">
            <a:xfrm>
              <a:off x="2514600" y="3276593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Line 125"/>
            <p:cNvSpPr>
              <a:spLocks noChangeShapeType="1"/>
            </p:cNvSpPr>
            <p:nvPr/>
          </p:nvSpPr>
          <p:spPr bwMode="auto">
            <a:xfrm flipH="1" flipV="1">
              <a:off x="1295399" y="2590793"/>
              <a:ext cx="1752598" cy="95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Line 98"/>
            <p:cNvSpPr>
              <a:spLocks noChangeShapeType="1"/>
            </p:cNvSpPr>
            <p:nvPr/>
          </p:nvSpPr>
          <p:spPr bwMode="auto">
            <a:xfrm flipH="1" flipV="1">
              <a:off x="4038600" y="1828800"/>
              <a:ext cx="457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Line 98"/>
            <p:cNvSpPr>
              <a:spLocks noChangeShapeType="1"/>
            </p:cNvSpPr>
            <p:nvPr/>
          </p:nvSpPr>
          <p:spPr bwMode="auto">
            <a:xfrm flipH="1" flipV="1">
              <a:off x="3124200" y="2971800"/>
              <a:ext cx="457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Line 113"/>
            <p:cNvSpPr>
              <a:spLocks noChangeShapeType="1"/>
            </p:cNvSpPr>
            <p:nvPr/>
          </p:nvSpPr>
          <p:spPr bwMode="auto">
            <a:xfrm flipV="1">
              <a:off x="1295400" y="2667000"/>
              <a:ext cx="2286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Line 114"/>
            <p:cNvSpPr>
              <a:spLocks noChangeShapeType="1"/>
            </p:cNvSpPr>
            <p:nvPr/>
          </p:nvSpPr>
          <p:spPr bwMode="auto">
            <a:xfrm flipH="1">
              <a:off x="2133596" y="2209800"/>
              <a:ext cx="4" cy="3809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Line 98"/>
            <p:cNvSpPr>
              <a:spLocks noChangeShapeType="1"/>
            </p:cNvSpPr>
            <p:nvPr/>
          </p:nvSpPr>
          <p:spPr bwMode="auto">
            <a:xfrm flipH="1" flipV="1">
              <a:off x="2667000" y="2514600"/>
              <a:ext cx="914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Line 98"/>
            <p:cNvSpPr>
              <a:spLocks noChangeShapeType="1"/>
            </p:cNvSpPr>
            <p:nvPr/>
          </p:nvSpPr>
          <p:spPr bwMode="auto">
            <a:xfrm flipV="1">
              <a:off x="2647949" y="1828800"/>
              <a:ext cx="0" cy="9905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Line 98"/>
            <p:cNvSpPr>
              <a:spLocks noChangeShapeType="1"/>
            </p:cNvSpPr>
            <p:nvPr/>
          </p:nvSpPr>
          <p:spPr bwMode="auto">
            <a:xfrm flipH="1" flipV="1">
              <a:off x="2662236" y="2819400"/>
              <a:ext cx="228600" cy="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Line 114"/>
            <p:cNvSpPr>
              <a:spLocks noChangeShapeType="1"/>
            </p:cNvSpPr>
            <p:nvPr/>
          </p:nvSpPr>
          <p:spPr bwMode="auto">
            <a:xfrm flipH="1">
              <a:off x="2514600" y="2590798"/>
              <a:ext cx="0" cy="6857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" name="Moon 1"/>
            <p:cNvSpPr/>
            <p:nvPr/>
          </p:nvSpPr>
          <p:spPr>
            <a:xfrm flipH="1">
              <a:off x="2895600" y="3200400"/>
              <a:ext cx="228600" cy="457200"/>
            </a:xfrm>
            <a:prstGeom prst="moon">
              <a:avLst/>
            </a:prstGeom>
            <a:solidFill>
              <a:srgbClr val="FFCC99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Line 139"/>
            <p:cNvSpPr>
              <a:spLocks noChangeShapeType="1"/>
            </p:cNvSpPr>
            <p:nvPr/>
          </p:nvSpPr>
          <p:spPr bwMode="auto">
            <a:xfrm>
              <a:off x="3124200" y="3428993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Line 98"/>
            <p:cNvSpPr>
              <a:spLocks noChangeShapeType="1"/>
            </p:cNvSpPr>
            <p:nvPr/>
          </p:nvSpPr>
          <p:spPr bwMode="auto">
            <a:xfrm flipH="1" flipV="1">
              <a:off x="4953000" y="2667000"/>
              <a:ext cx="457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AutoShape 106"/>
            <p:cNvSpPr>
              <a:spLocks noChangeArrowheads="1"/>
            </p:cNvSpPr>
            <p:nvPr/>
          </p:nvSpPr>
          <p:spPr bwMode="auto">
            <a:xfrm rot="-5400000">
              <a:off x="5295900" y="2705100"/>
              <a:ext cx="457200" cy="228600"/>
            </a:xfrm>
            <a:custGeom>
              <a:avLst/>
              <a:gdLst>
                <a:gd name="G0" fmla="+- 6074 0 0"/>
                <a:gd name="G1" fmla="+- 21600 0 6074"/>
                <a:gd name="G2" fmla="*/ 6074 1 2"/>
                <a:gd name="G3" fmla="+- 21600 0 G2"/>
                <a:gd name="G4" fmla="+/ 6074 21600 2"/>
                <a:gd name="G5" fmla="+/ G1 0 2"/>
                <a:gd name="G6" fmla="*/ 21600 21600 6074"/>
                <a:gd name="G7" fmla="*/ G6 1 2"/>
                <a:gd name="G8" fmla="+- 21600 0 G7"/>
                <a:gd name="G9" fmla="*/ 21600 1 2"/>
                <a:gd name="G10" fmla="+- 6074 0 G9"/>
                <a:gd name="G11" fmla="?: G10 G8 0"/>
                <a:gd name="G12" fmla="?: G10 G7 21600"/>
                <a:gd name="T0" fmla="*/ 18563 w 21600"/>
                <a:gd name="T1" fmla="*/ 10800 h 21600"/>
                <a:gd name="T2" fmla="*/ 10800 w 21600"/>
                <a:gd name="T3" fmla="*/ 21600 h 21600"/>
                <a:gd name="T4" fmla="*/ 3037 w 21600"/>
                <a:gd name="T5" fmla="*/ 10800 h 21600"/>
                <a:gd name="T6" fmla="*/ 10800 w 21600"/>
                <a:gd name="T7" fmla="*/ 0 h 21600"/>
                <a:gd name="T8" fmla="*/ 4837 w 21600"/>
                <a:gd name="T9" fmla="*/ 4837 h 21600"/>
                <a:gd name="T10" fmla="*/ 16763 w 21600"/>
                <a:gd name="T11" fmla="*/ 1676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4" y="21600"/>
                  </a:lnTo>
                  <a:lnTo>
                    <a:pt x="1552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Rectangle 80"/>
            <p:cNvSpPr>
              <a:spLocks noChangeArrowheads="1"/>
            </p:cNvSpPr>
            <p:nvPr/>
          </p:nvSpPr>
          <p:spPr bwMode="auto">
            <a:xfrm>
              <a:off x="5410200" y="1752600"/>
              <a:ext cx="457200" cy="457200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/>
            <a:lstStyle/>
            <a:p>
              <a:r>
                <a:rPr lang="en-US" altLang="en-US" sz="1000" dirty="0" smtClean="0">
                  <a:latin typeface="Times New Roman" panose="02020603050405020304" pitchFamily="18" charset="0"/>
                </a:rPr>
                <a:t>A</a:t>
              </a:r>
            </a:p>
            <a:p>
              <a:r>
                <a:rPr lang="en-US" altLang="en-US" sz="1000" dirty="0" smtClean="0">
                  <a:latin typeface="Times New Roman" panose="02020603050405020304" pitchFamily="18" charset="0"/>
                </a:rPr>
                <a:t>B</a:t>
              </a:r>
            </a:p>
            <a:p>
              <a:r>
                <a:rPr lang="en-US" altLang="en-US" sz="1000" dirty="0" smtClean="0">
                  <a:latin typeface="Times New Roman" panose="02020603050405020304" pitchFamily="18" charset="0"/>
                </a:rPr>
                <a:t>   A=B</a:t>
              </a:r>
              <a:endParaRPr lang="en-US" altLang="en-US" sz="1000" dirty="0">
                <a:latin typeface="Times New Roman" panose="02020603050405020304" pitchFamily="18" charset="0"/>
              </a:endParaRPr>
            </a:p>
          </p:txBody>
        </p:sp>
        <p:sp>
          <p:nvSpPr>
            <p:cNvPr id="100" name="Line 114"/>
            <p:cNvSpPr>
              <a:spLocks noChangeShapeType="1"/>
            </p:cNvSpPr>
            <p:nvPr/>
          </p:nvSpPr>
          <p:spPr bwMode="auto">
            <a:xfrm>
              <a:off x="5524499" y="2209800"/>
              <a:ext cx="0" cy="4571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Line 98"/>
            <p:cNvSpPr>
              <a:spLocks noChangeShapeType="1"/>
            </p:cNvSpPr>
            <p:nvPr/>
          </p:nvSpPr>
          <p:spPr bwMode="auto">
            <a:xfrm flipH="1" flipV="1">
              <a:off x="4953000" y="1828800"/>
              <a:ext cx="457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Line 98"/>
            <p:cNvSpPr>
              <a:spLocks noChangeShapeType="1"/>
            </p:cNvSpPr>
            <p:nvPr/>
          </p:nvSpPr>
          <p:spPr bwMode="auto">
            <a:xfrm flipH="1" flipV="1">
              <a:off x="4953000" y="2514600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Line 98"/>
            <p:cNvSpPr>
              <a:spLocks noChangeShapeType="1"/>
            </p:cNvSpPr>
            <p:nvPr/>
          </p:nvSpPr>
          <p:spPr bwMode="auto">
            <a:xfrm flipH="1" flipV="1">
              <a:off x="5181600" y="1981200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Line 98"/>
            <p:cNvSpPr>
              <a:spLocks noChangeShapeType="1"/>
            </p:cNvSpPr>
            <p:nvPr/>
          </p:nvSpPr>
          <p:spPr bwMode="auto">
            <a:xfrm flipH="1">
              <a:off x="5181599" y="1981199"/>
              <a:ext cx="4763" cy="50727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Line 98"/>
            <p:cNvSpPr>
              <a:spLocks noChangeShapeType="1"/>
            </p:cNvSpPr>
            <p:nvPr/>
          </p:nvSpPr>
          <p:spPr bwMode="auto">
            <a:xfrm flipH="1" flipV="1">
              <a:off x="5181600" y="2971800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Line 113"/>
            <p:cNvSpPr>
              <a:spLocks noChangeShapeType="1"/>
            </p:cNvSpPr>
            <p:nvPr/>
          </p:nvSpPr>
          <p:spPr bwMode="auto">
            <a:xfrm>
              <a:off x="5638800" y="2809879"/>
              <a:ext cx="457200" cy="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 Box 171"/>
            <p:cNvSpPr txBox="1">
              <a:spLocks noChangeArrowheads="1"/>
            </p:cNvSpPr>
            <p:nvPr/>
          </p:nvSpPr>
          <p:spPr bwMode="auto">
            <a:xfrm>
              <a:off x="1371600" y="2335768"/>
              <a:ext cx="607539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1400" b="1" dirty="0" smtClean="0">
                  <a:latin typeface="Times New Roman" panose="02020603050405020304" pitchFamily="18" charset="0"/>
                </a:rPr>
                <a:t>RFRSH</a:t>
              </a:r>
              <a:endParaRPr lang="en-US" altLang="en-US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51" name="Text Box 171"/>
            <p:cNvSpPr txBox="1">
              <a:spLocks noChangeArrowheads="1"/>
            </p:cNvSpPr>
            <p:nvPr/>
          </p:nvSpPr>
          <p:spPr bwMode="auto">
            <a:xfrm>
              <a:off x="1371600" y="2680156"/>
              <a:ext cx="259686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1400" b="1" dirty="0" smtClean="0">
                  <a:latin typeface="Times New Roman" panose="02020603050405020304" pitchFamily="18" charset="0"/>
                </a:rPr>
                <a:t>DD</a:t>
              </a:r>
              <a:endParaRPr lang="en-US" altLang="en-US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52" name="Text Box 171"/>
            <p:cNvSpPr txBox="1">
              <a:spLocks noChangeArrowheads="1"/>
            </p:cNvSpPr>
            <p:nvPr/>
          </p:nvSpPr>
          <p:spPr bwMode="auto">
            <a:xfrm>
              <a:off x="1371600" y="3137356"/>
              <a:ext cx="519373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1400" b="1" dirty="0" smtClean="0">
                  <a:latin typeface="Times New Roman" panose="02020603050405020304" pitchFamily="18" charset="0"/>
                </a:rPr>
                <a:t>ADDR</a:t>
              </a:r>
              <a:endParaRPr lang="en-US" altLang="en-US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53" name="Text Box 171"/>
            <p:cNvSpPr txBox="1">
              <a:spLocks noChangeArrowheads="1"/>
            </p:cNvSpPr>
            <p:nvPr/>
          </p:nvSpPr>
          <p:spPr bwMode="auto">
            <a:xfrm>
              <a:off x="1371600" y="3365956"/>
              <a:ext cx="309380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1400" b="1" dirty="0" smtClean="0">
                  <a:latin typeface="Times New Roman" panose="02020603050405020304" pitchFamily="18" charset="0"/>
                </a:rPr>
                <a:t>WR</a:t>
              </a:r>
              <a:endParaRPr lang="en-US" altLang="en-US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54" name="Text Box 171"/>
            <p:cNvSpPr txBox="1">
              <a:spLocks noChangeArrowheads="1"/>
            </p:cNvSpPr>
            <p:nvPr/>
          </p:nvSpPr>
          <p:spPr bwMode="auto">
            <a:xfrm>
              <a:off x="5760114" y="2514600"/>
              <a:ext cx="259686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1400" b="1" dirty="0" smtClean="0">
                  <a:latin typeface="Times New Roman" panose="02020603050405020304" pitchFamily="18" charset="0"/>
                </a:rPr>
                <a:t>YD</a:t>
              </a:r>
              <a:endParaRPr lang="en-US" altLang="en-US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55" name="Text Box 171"/>
            <p:cNvSpPr txBox="1">
              <a:spLocks noChangeArrowheads="1"/>
            </p:cNvSpPr>
            <p:nvPr/>
          </p:nvSpPr>
          <p:spPr bwMode="auto">
            <a:xfrm>
              <a:off x="2821461" y="1828800"/>
              <a:ext cx="45044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1400" b="1" dirty="0" smtClean="0">
                  <a:latin typeface="Times New Roman" panose="02020603050405020304" pitchFamily="18" charset="0"/>
                </a:rPr>
                <a:t>EVID</a:t>
              </a:r>
              <a:endParaRPr lang="en-US" altLang="en-US" sz="1400" b="1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58" name="Rectangle 80"/>
          <p:cNvSpPr>
            <a:spLocks noChangeArrowheads="1"/>
          </p:cNvSpPr>
          <p:nvPr/>
        </p:nvSpPr>
        <p:spPr bwMode="auto">
          <a:xfrm>
            <a:off x="6705600" y="1219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60" name="Rectangle 80"/>
          <p:cNvSpPr>
            <a:spLocks noChangeArrowheads="1"/>
          </p:cNvSpPr>
          <p:nvPr/>
        </p:nvSpPr>
        <p:spPr bwMode="auto">
          <a:xfrm>
            <a:off x="6858000" y="1219200"/>
            <a:ext cx="76200" cy="2286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86" name="Rectangle 80"/>
          <p:cNvSpPr>
            <a:spLocks noChangeArrowheads="1"/>
          </p:cNvSpPr>
          <p:nvPr/>
        </p:nvSpPr>
        <p:spPr bwMode="auto">
          <a:xfrm>
            <a:off x="7162800" y="1219200"/>
            <a:ext cx="76200" cy="2286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9" name="Rectangle 80"/>
          <p:cNvSpPr>
            <a:spLocks noChangeArrowheads="1"/>
          </p:cNvSpPr>
          <p:nvPr/>
        </p:nvSpPr>
        <p:spPr bwMode="auto">
          <a:xfrm>
            <a:off x="7848600" y="1219200"/>
            <a:ext cx="76200" cy="2286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8" name="Rectangle 80"/>
          <p:cNvSpPr>
            <a:spLocks noChangeArrowheads="1"/>
          </p:cNvSpPr>
          <p:nvPr/>
        </p:nvSpPr>
        <p:spPr bwMode="auto">
          <a:xfrm>
            <a:off x="8153400" y="1219200"/>
            <a:ext cx="76200" cy="2286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0" name="Rectangle 80"/>
          <p:cNvSpPr>
            <a:spLocks noChangeArrowheads="1"/>
          </p:cNvSpPr>
          <p:nvPr/>
        </p:nvSpPr>
        <p:spPr bwMode="auto">
          <a:xfrm>
            <a:off x="7315200" y="1219200"/>
            <a:ext cx="76200" cy="228600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2" name="Rectangle 80"/>
          <p:cNvSpPr>
            <a:spLocks noChangeArrowheads="1"/>
          </p:cNvSpPr>
          <p:nvPr/>
        </p:nvSpPr>
        <p:spPr bwMode="auto">
          <a:xfrm>
            <a:off x="7620000" y="1219200"/>
            <a:ext cx="76200" cy="2286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4" name="Rectangle 80"/>
          <p:cNvSpPr>
            <a:spLocks noChangeArrowheads="1"/>
          </p:cNvSpPr>
          <p:nvPr/>
        </p:nvSpPr>
        <p:spPr bwMode="auto">
          <a:xfrm>
            <a:off x="6781800" y="1219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6" name="Rectangle 80"/>
          <p:cNvSpPr>
            <a:spLocks noChangeArrowheads="1"/>
          </p:cNvSpPr>
          <p:nvPr/>
        </p:nvSpPr>
        <p:spPr bwMode="auto">
          <a:xfrm>
            <a:off x="6934200" y="1219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8" name="Rectangle 80"/>
          <p:cNvSpPr>
            <a:spLocks noChangeArrowheads="1"/>
          </p:cNvSpPr>
          <p:nvPr/>
        </p:nvSpPr>
        <p:spPr bwMode="auto">
          <a:xfrm>
            <a:off x="7010400" y="1219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0" name="Rectangle 80"/>
          <p:cNvSpPr>
            <a:spLocks noChangeArrowheads="1"/>
          </p:cNvSpPr>
          <p:nvPr/>
        </p:nvSpPr>
        <p:spPr bwMode="auto">
          <a:xfrm>
            <a:off x="7086600" y="1219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2" name="Rectangle 80"/>
          <p:cNvSpPr>
            <a:spLocks noChangeArrowheads="1"/>
          </p:cNvSpPr>
          <p:nvPr/>
        </p:nvSpPr>
        <p:spPr bwMode="auto">
          <a:xfrm>
            <a:off x="7239000" y="1219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4" name="Rectangle 80"/>
          <p:cNvSpPr>
            <a:spLocks noChangeArrowheads="1"/>
          </p:cNvSpPr>
          <p:nvPr/>
        </p:nvSpPr>
        <p:spPr bwMode="auto">
          <a:xfrm>
            <a:off x="8077200" y="1219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6" name="Rectangle 80"/>
          <p:cNvSpPr>
            <a:spLocks noChangeArrowheads="1"/>
          </p:cNvSpPr>
          <p:nvPr/>
        </p:nvSpPr>
        <p:spPr bwMode="auto">
          <a:xfrm>
            <a:off x="8229600" y="1219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8" name="Rectangle 80"/>
          <p:cNvSpPr>
            <a:spLocks noChangeArrowheads="1"/>
          </p:cNvSpPr>
          <p:nvPr/>
        </p:nvSpPr>
        <p:spPr bwMode="auto">
          <a:xfrm>
            <a:off x="7543800" y="1219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0" name="Rectangle 80"/>
          <p:cNvSpPr>
            <a:spLocks noChangeArrowheads="1"/>
          </p:cNvSpPr>
          <p:nvPr/>
        </p:nvSpPr>
        <p:spPr bwMode="auto">
          <a:xfrm>
            <a:off x="7696200" y="1219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2" name="Rectangle 80"/>
          <p:cNvSpPr>
            <a:spLocks noChangeArrowheads="1"/>
          </p:cNvSpPr>
          <p:nvPr/>
        </p:nvSpPr>
        <p:spPr bwMode="auto">
          <a:xfrm>
            <a:off x="7772400" y="1219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4" name="Rectangle 80"/>
          <p:cNvSpPr>
            <a:spLocks noChangeArrowheads="1"/>
          </p:cNvSpPr>
          <p:nvPr/>
        </p:nvSpPr>
        <p:spPr bwMode="auto">
          <a:xfrm>
            <a:off x="7924800" y="1219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6" name="Rectangle 80"/>
          <p:cNvSpPr>
            <a:spLocks noChangeArrowheads="1"/>
          </p:cNvSpPr>
          <p:nvPr/>
        </p:nvSpPr>
        <p:spPr bwMode="auto">
          <a:xfrm>
            <a:off x="7391400" y="1219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8" name="Rectangle 80"/>
          <p:cNvSpPr>
            <a:spLocks noChangeArrowheads="1"/>
          </p:cNvSpPr>
          <p:nvPr/>
        </p:nvSpPr>
        <p:spPr bwMode="auto">
          <a:xfrm>
            <a:off x="8001000" y="1219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0" name="Rectangle 80"/>
          <p:cNvSpPr>
            <a:spLocks noChangeArrowheads="1"/>
          </p:cNvSpPr>
          <p:nvPr/>
        </p:nvSpPr>
        <p:spPr bwMode="auto">
          <a:xfrm>
            <a:off x="7467600" y="1219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Left Brace 3"/>
          <p:cNvSpPr/>
          <p:nvPr/>
        </p:nvSpPr>
        <p:spPr>
          <a:xfrm>
            <a:off x="6550152" y="1219200"/>
            <a:ext cx="155448" cy="22860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Left Brace 192"/>
          <p:cNvSpPr/>
          <p:nvPr/>
        </p:nvSpPr>
        <p:spPr>
          <a:xfrm>
            <a:off x="6550152" y="1447800"/>
            <a:ext cx="155448" cy="91440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Text Box 171"/>
          <p:cNvSpPr txBox="1">
            <a:spLocks noChangeArrowheads="1"/>
          </p:cNvSpPr>
          <p:nvPr/>
        </p:nvSpPr>
        <p:spPr bwMode="auto">
          <a:xfrm>
            <a:off x="5782899" y="1206718"/>
            <a:ext cx="69410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400" b="1" dirty="0" smtClean="0">
                <a:latin typeface="Times New Roman" panose="02020603050405020304" pitchFamily="18" charset="0"/>
              </a:rPr>
              <a:t>Event ID</a:t>
            </a:r>
            <a:endParaRPr lang="en-US" altLang="en-US" sz="1400" b="1" dirty="0">
              <a:latin typeface="Times New Roman" panose="02020603050405020304" pitchFamily="18" charset="0"/>
            </a:endParaRPr>
          </a:p>
        </p:txBody>
      </p:sp>
      <p:sp>
        <p:nvSpPr>
          <p:cNvPr id="195" name="Text Box 171"/>
          <p:cNvSpPr txBox="1">
            <a:spLocks noChangeArrowheads="1"/>
          </p:cNvSpPr>
          <p:nvPr/>
        </p:nvSpPr>
        <p:spPr bwMode="auto">
          <a:xfrm>
            <a:off x="5783643" y="1638280"/>
            <a:ext cx="617157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400" b="1" dirty="0">
                <a:latin typeface="Times New Roman" panose="02020603050405020304" pitchFamily="18" charset="0"/>
              </a:rPr>
              <a:t>P</a:t>
            </a:r>
            <a:r>
              <a:rPr lang="en-US" altLang="en-US" sz="1400" b="1" dirty="0" smtClean="0">
                <a:latin typeface="Times New Roman" panose="02020603050405020304" pitchFamily="18" charset="0"/>
              </a:rPr>
              <a:t>ayload</a:t>
            </a:r>
          </a:p>
          <a:p>
            <a:r>
              <a:rPr lang="en-US" altLang="en-US" sz="1400" b="1" dirty="0" smtClean="0">
                <a:latin typeface="Times New Roman" panose="02020603050405020304" pitchFamily="18" charset="0"/>
              </a:rPr>
              <a:t>Data</a:t>
            </a:r>
            <a:endParaRPr lang="en-US" altLang="en-US" sz="1400" b="1" dirty="0">
              <a:latin typeface="Times New Roman" panose="02020603050405020304" pitchFamily="18" charset="0"/>
            </a:endParaRPr>
          </a:p>
        </p:txBody>
      </p:sp>
      <p:sp>
        <p:nvSpPr>
          <p:cNvPr id="145" name="Rectangle 80"/>
          <p:cNvSpPr>
            <a:spLocks noChangeArrowheads="1"/>
          </p:cNvSpPr>
          <p:nvPr/>
        </p:nvSpPr>
        <p:spPr bwMode="auto">
          <a:xfrm>
            <a:off x="6705600" y="1447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6" name="Rectangle 80"/>
          <p:cNvSpPr>
            <a:spLocks noChangeArrowheads="1"/>
          </p:cNvSpPr>
          <p:nvPr/>
        </p:nvSpPr>
        <p:spPr bwMode="auto">
          <a:xfrm>
            <a:off x="6705600" y="1676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9" name="Rectangle 80"/>
          <p:cNvSpPr>
            <a:spLocks noChangeArrowheads="1"/>
          </p:cNvSpPr>
          <p:nvPr/>
        </p:nvSpPr>
        <p:spPr bwMode="auto">
          <a:xfrm>
            <a:off x="6705600" y="1905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0" name="Rectangle 80"/>
          <p:cNvSpPr>
            <a:spLocks noChangeArrowheads="1"/>
          </p:cNvSpPr>
          <p:nvPr/>
        </p:nvSpPr>
        <p:spPr bwMode="auto">
          <a:xfrm>
            <a:off x="6705600" y="2133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1" name="Rectangle 80"/>
          <p:cNvSpPr>
            <a:spLocks noChangeArrowheads="1"/>
          </p:cNvSpPr>
          <p:nvPr/>
        </p:nvSpPr>
        <p:spPr bwMode="auto">
          <a:xfrm>
            <a:off x="6781800" y="1447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2" name="Rectangle 80"/>
          <p:cNvSpPr>
            <a:spLocks noChangeArrowheads="1"/>
          </p:cNvSpPr>
          <p:nvPr/>
        </p:nvSpPr>
        <p:spPr bwMode="auto">
          <a:xfrm>
            <a:off x="6781800" y="1676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3" name="Rectangle 80"/>
          <p:cNvSpPr>
            <a:spLocks noChangeArrowheads="1"/>
          </p:cNvSpPr>
          <p:nvPr/>
        </p:nvSpPr>
        <p:spPr bwMode="auto">
          <a:xfrm>
            <a:off x="6781800" y="1905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4" name="Rectangle 80"/>
          <p:cNvSpPr>
            <a:spLocks noChangeArrowheads="1"/>
          </p:cNvSpPr>
          <p:nvPr/>
        </p:nvSpPr>
        <p:spPr bwMode="auto">
          <a:xfrm>
            <a:off x="6781800" y="2133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6" name="Rectangle 80"/>
          <p:cNvSpPr>
            <a:spLocks noChangeArrowheads="1"/>
          </p:cNvSpPr>
          <p:nvPr/>
        </p:nvSpPr>
        <p:spPr bwMode="auto">
          <a:xfrm>
            <a:off x="6858000" y="1447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7" name="Rectangle 80"/>
          <p:cNvSpPr>
            <a:spLocks noChangeArrowheads="1"/>
          </p:cNvSpPr>
          <p:nvPr/>
        </p:nvSpPr>
        <p:spPr bwMode="auto">
          <a:xfrm>
            <a:off x="6858000" y="1676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8" name="Rectangle 80"/>
          <p:cNvSpPr>
            <a:spLocks noChangeArrowheads="1"/>
          </p:cNvSpPr>
          <p:nvPr/>
        </p:nvSpPr>
        <p:spPr bwMode="auto">
          <a:xfrm>
            <a:off x="6858000" y="1905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9" name="Rectangle 80"/>
          <p:cNvSpPr>
            <a:spLocks noChangeArrowheads="1"/>
          </p:cNvSpPr>
          <p:nvPr/>
        </p:nvSpPr>
        <p:spPr bwMode="auto">
          <a:xfrm>
            <a:off x="6934200" y="2133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0" name="Rectangle 80"/>
          <p:cNvSpPr>
            <a:spLocks noChangeArrowheads="1"/>
          </p:cNvSpPr>
          <p:nvPr/>
        </p:nvSpPr>
        <p:spPr bwMode="auto">
          <a:xfrm>
            <a:off x="6934200" y="1447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1" name="Rectangle 80"/>
          <p:cNvSpPr>
            <a:spLocks noChangeArrowheads="1"/>
          </p:cNvSpPr>
          <p:nvPr/>
        </p:nvSpPr>
        <p:spPr bwMode="auto">
          <a:xfrm>
            <a:off x="6934200" y="1676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2" name="Rectangle 80"/>
          <p:cNvSpPr>
            <a:spLocks noChangeArrowheads="1"/>
          </p:cNvSpPr>
          <p:nvPr/>
        </p:nvSpPr>
        <p:spPr bwMode="auto">
          <a:xfrm>
            <a:off x="6934200" y="1905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3" name="Rectangle 80"/>
          <p:cNvSpPr>
            <a:spLocks noChangeArrowheads="1"/>
          </p:cNvSpPr>
          <p:nvPr/>
        </p:nvSpPr>
        <p:spPr bwMode="auto">
          <a:xfrm>
            <a:off x="7010400" y="1447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4" name="Rectangle 80"/>
          <p:cNvSpPr>
            <a:spLocks noChangeArrowheads="1"/>
          </p:cNvSpPr>
          <p:nvPr/>
        </p:nvSpPr>
        <p:spPr bwMode="auto">
          <a:xfrm>
            <a:off x="7010400" y="1676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5" name="Rectangle 80"/>
          <p:cNvSpPr>
            <a:spLocks noChangeArrowheads="1"/>
          </p:cNvSpPr>
          <p:nvPr/>
        </p:nvSpPr>
        <p:spPr bwMode="auto">
          <a:xfrm>
            <a:off x="7010400" y="1905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6" name="Rectangle 80"/>
          <p:cNvSpPr>
            <a:spLocks noChangeArrowheads="1"/>
          </p:cNvSpPr>
          <p:nvPr/>
        </p:nvSpPr>
        <p:spPr bwMode="auto">
          <a:xfrm>
            <a:off x="7086600" y="1447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7" name="Rectangle 80"/>
          <p:cNvSpPr>
            <a:spLocks noChangeArrowheads="1"/>
          </p:cNvSpPr>
          <p:nvPr/>
        </p:nvSpPr>
        <p:spPr bwMode="auto">
          <a:xfrm>
            <a:off x="7086600" y="1676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8" name="Rectangle 80"/>
          <p:cNvSpPr>
            <a:spLocks noChangeArrowheads="1"/>
          </p:cNvSpPr>
          <p:nvPr/>
        </p:nvSpPr>
        <p:spPr bwMode="auto">
          <a:xfrm>
            <a:off x="7086600" y="1905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9" name="Rectangle 80"/>
          <p:cNvSpPr>
            <a:spLocks noChangeArrowheads="1"/>
          </p:cNvSpPr>
          <p:nvPr/>
        </p:nvSpPr>
        <p:spPr bwMode="auto">
          <a:xfrm>
            <a:off x="7086600" y="2133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0" name="Rectangle 80"/>
          <p:cNvSpPr>
            <a:spLocks noChangeArrowheads="1"/>
          </p:cNvSpPr>
          <p:nvPr/>
        </p:nvSpPr>
        <p:spPr bwMode="auto">
          <a:xfrm>
            <a:off x="7162800" y="1447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1" name="Rectangle 80"/>
          <p:cNvSpPr>
            <a:spLocks noChangeArrowheads="1"/>
          </p:cNvSpPr>
          <p:nvPr/>
        </p:nvSpPr>
        <p:spPr bwMode="auto">
          <a:xfrm>
            <a:off x="7162800" y="1676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3" name="Rectangle 80"/>
          <p:cNvSpPr>
            <a:spLocks noChangeArrowheads="1"/>
          </p:cNvSpPr>
          <p:nvPr/>
        </p:nvSpPr>
        <p:spPr bwMode="auto">
          <a:xfrm>
            <a:off x="7010400" y="2133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4" name="Rectangle 80"/>
          <p:cNvSpPr>
            <a:spLocks noChangeArrowheads="1"/>
          </p:cNvSpPr>
          <p:nvPr/>
        </p:nvSpPr>
        <p:spPr bwMode="auto">
          <a:xfrm>
            <a:off x="7239000" y="1447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5" name="Rectangle 80"/>
          <p:cNvSpPr>
            <a:spLocks noChangeArrowheads="1"/>
          </p:cNvSpPr>
          <p:nvPr/>
        </p:nvSpPr>
        <p:spPr bwMode="auto">
          <a:xfrm>
            <a:off x="7239000" y="1676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6" name="Rectangle 80"/>
          <p:cNvSpPr>
            <a:spLocks noChangeArrowheads="1"/>
          </p:cNvSpPr>
          <p:nvPr/>
        </p:nvSpPr>
        <p:spPr bwMode="auto">
          <a:xfrm>
            <a:off x="7239000" y="1905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7" name="Rectangle 80"/>
          <p:cNvSpPr>
            <a:spLocks noChangeArrowheads="1"/>
          </p:cNvSpPr>
          <p:nvPr/>
        </p:nvSpPr>
        <p:spPr bwMode="auto">
          <a:xfrm>
            <a:off x="7239000" y="2133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8" name="Rectangle 80"/>
          <p:cNvSpPr>
            <a:spLocks noChangeArrowheads="1"/>
          </p:cNvSpPr>
          <p:nvPr/>
        </p:nvSpPr>
        <p:spPr bwMode="auto">
          <a:xfrm>
            <a:off x="7315200" y="1447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9" name="Rectangle 80"/>
          <p:cNvSpPr>
            <a:spLocks noChangeArrowheads="1"/>
          </p:cNvSpPr>
          <p:nvPr/>
        </p:nvSpPr>
        <p:spPr bwMode="auto">
          <a:xfrm>
            <a:off x="7315200" y="1676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0" name="Rectangle 80"/>
          <p:cNvSpPr>
            <a:spLocks noChangeArrowheads="1"/>
          </p:cNvSpPr>
          <p:nvPr/>
        </p:nvSpPr>
        <p:spPr bwMode="auto">
          <a:xfrm>
            <a:off x="7315200" y="1905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2" name="Rectangle 80"/>
          <p:cNvSpPr>
            <a:spLocks noChangeArrowheads="1"/>
          </p:cNvSpPr>
          <p:nvPr/>
        </p:nvSpPr>
        <p:spPr bwMode="auto">
          <a:xfrm>
            <a:off x="7391400" y="1447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3" name="Rectangle 80"/>
          <p:cNvSpPr>
            <a:spLocks noChangeArrowheads="1"/>
          </p:cNvSpPr>
          <p:nvPr/>
        </p:nvSpPr>
        <p:spPr bwMode="auto">
          <a:xfrm>
            <a:off x="7848600" y="21336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4" name="Rectangle 80"/>
          <p:cNvSpPr>
            <a:spLocks noChangeArrowheads="1"/>
          </p:cNvSpPr>
          <p:nvPr/>
        </p:nvSpPr>
        <p:spPr bwMode="auto">
          <a:xfrm>
            <a:off x="7467600" y="1447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5" name="Rectangle 80"/>
          <p:cNvSpPr>
            <a:spLocks noChangeArrowheads="1"/>
          </p:cNvSpPr>
          <p:nvPr/>
        </p:nvSpPr>
        <p:spPr bwMode="auto">
          <a:xfrm>
            <a:off x="7467600" y="1676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6" name="Rectangle 80"/>
          <p:cNvSpPr>
            <a:spLocks noChangeArrowheads="1"/>
          </p:cNvSpPr>
          <p:nvPr/>
        </p:nvSpPr>
        <p:spPr bwMode="auto">
          <a:xfrm>
            <a:off x="7467600" y="1905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7" name="Rectangle 80"/>
          <p:cNvSpPr>
            <a:spLocks noChangeArrowheads="1"/>
          </p:cNvSpPr>
          <p:nvPr/>
        </p:nvSpPr>
        <p:spPr bwMode="auto">
          <a:xfrm>
            <a:off x="7467600" y="2133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8" name="Rectangle 80"/>
          <p:cNvSpPr>
            <a:spLocks noChangeArrowheads="1"/>
          </p:cNvSpPr>
          <p:nvPr/>
        </p:nvSpPr>
        <p:spPr bwMode="auto">
          <a:xfrm>
            <a:off x="7543800" y="1447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9" name="Rectangle 80"/>
          <p:cNvSpPr>
            <a:spLocks noChangeArrowheads="1"/>
          </p:cNvSpPr>
          <p:nvPr/>
        </p:nvSpPr>
        <p:spPr bwMode="auto">
          <a:xfrm>
            <a:off x="7543800" y="1676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0" name="Rectangle 80"/>
          <p:cNvSpPr>
            <a:spLocks noChangeArrowheads="1"/>
          </p:cNvSpPr>
          <p:nvPr/>
        </p:nvSpPr>
        <p:spPr bwMode="auto">
          <a:xfrm>
            <a:off x="7543800" y="1905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1" name="Rectangle 80"/>
          <p:cNvSpPr>
            <a:spLocks noChangeArrowheads="1"/>
          </p:cNvSpPr>
          <p:nvPr/>
        </p:nvSpPr>
        <p:spPr bwMode="auto">
          <a:xfrm>
            <a:off x="7543800" y="2133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2" name="Rectangle 80"/>
          <p:cNvSpPr>
            <a:spLocks noChangeArrowheads="1"/>
          </p:cNvSpPr>
          <p:nvPr/>
        </p:nvSpPr>
        <p:spPr bwMode="auto">
          <a:xfrm>
            <a:off x="7620000" y="1447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3" name="Rectangle 80"/>
          <p:cNvSpPr>
            <a:spLocks noChangeArrowheads="1"/>
          </p:cNvSpPr>
          <p:nvPr/>
        </p:nvSpPr>
        <p:spPr bwMode="auto">
          <a:xfrm>
            <a:off x="7620000" y="1676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4" name="Rectangle 80"/>
          <p:cNvSpPr>
            <a:spLocks noChangeArrowheads="1"/>
          </p:cNvSpPr>
          <p:nvPr/>
        </p:nvSpPr>
        <p:spPr bwMode="auto">
          <a:xfrm>
            <a:off x="7620000" y="1905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5" name="Rectangle 80"/>
          <p:cNvSpPr>
            <a:spLocks noChangeArrowheads="1"/>
          </p:cNvSpPr>
          <p:nvPr/>
        </p:nvSpPr>
        <p:spPr bwMode="auto">
          <a:xfrm>
            <a:off x="7696200" y="1447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6" name="Rectangle 80"/>
          <p:cNvSpPr>
            <a:spLocks noChangeArrowheads="1"/>
          </p:cNvSpPr>
          <p:nvPr/>
        </p:nvSpPr>
        <p:spPr bwMode="auto">
          <a:xfrm>
            <a:off x="7696200" y="1676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7" name="Rectangle 80"/>
          <p:cNvSpPr>
            <a:spLocks noChangeArrowheads="1"/>
          </p:cNvSpPr>
          <p:nvPr/>
        </p:nvSpPr>
        <p:spPr bwMode="auto">
          <a:xfrm>
            <a:off x="7696200" y="1905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8" name="Rectangle 80"/>
          <p:cNvSpPr>
            <a:spLocks noChangeArrowheads="1"/>
          </p:cNvSpPr>
          <p:nvPr/>
        </p:nvSpPr>
        <p:spPr bwMode="auto">
          <a:xfrm>
            <a:off x="7696200" y="2133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9" name="Rectangle 80"/>
          <p:cNvSpPr>
            <a:spLocks noChangeArrowheads="1"/>
          </p:cNvSpPr>
          <p:nvPr/>
        </p:nvSpPr>
        <p:spPr bwMode="auto">
          <a:xfrm>
            <a:off x="7772400" y="1447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0" name="Rectangle 80"/>
          <p:cNvSpPr>
            <a:spLocks noChangeArrowheads="1"/>
          </p:cNvSpPr>
          <p:nvPr/>
        </p:nvSpPr>
        <p:spPr bwMode="auto">
          <a:xfrm>
            <a:off x="7772400" y="1676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1" name="Rectangle 80"/>
          <p:cNvSpPr>
            <a:spLocks noChangeArrowheads="1"/>
          </p:cNvSpPr>
          <p:nvPr/>
        </p:nvSpPr>
        <p:spPr bwMode="auto">
          <a:xfrm>
            <a:off x="7772400" y="1905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2" name="Rectangle 80"/>
          <p:cNvSpPr>
            <a:spLocks noChangeArrowheads="1"/>
          </p:cNvSpPr>
          <p:nvPr/>
        </p:nvSpPr>
        <p:spPr bwMode="auto">
          <a:xfrm>
            <a:off x="7772400" y="2133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3" name="Rectangle 80"/>
          <p:cNvSpPr>
            <a:spLocks noChangeArrowheads="1"/>
          </p:cNvSpPr>
          <p:nvPr/>
        </p:nvSpPr>
        <p:spPr bwMode="auto">
          <a:xfrm>
            <a:off x="7848600" y="1447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4" name="Rectangle 80"/>
          <p:cNvSpPr>
            <a:spLocks noChangeArrowheads="1"/>
          </p:cNvSpPr>
          <p:nvPr/>
        </p:nvSpPr>
        <p:spPr bwMode="auto">
          <a:xfrm>
            <a:off x="7391400" y="1676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5" name="Rectangle 80"/>
          <p:cNvSpPr>
            <a:spLocks noChangeArrowheads="1"/>
          </p:cNvSpPr>
          <p:nvPr/>
        </p:nvSpPr>
        <p:spPr bwMode="auto">
          <a:xfrm>
            <a:off x="7391400" y="1905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6" name="Rectangle 80"/>
          <p:cNvSpPr>
            <a:spLocks noChangeArrowheads="1"/>
          </p:cNvSpPr>
          <p:nvPr/>
        </p:nvSpPr>
        <p:spPr bwMode="auto">
          <a:xfrm>
            <a:off x="7391400" y="2133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7" name="Rectangle 80"/>
          <p:cNvSpPr>
            <a:spLocks noChangeArrowheads="1"/>
          </p:cNvSpPr>
          <p:nvPr/>
        </p:nvSpPr>
        <p:spPr bwMode="auto">
          <a:xfrm>
            <a:off x="7848600" y="19050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8" name="Rectangle 80"/>
          <p:cNvSpPr>
            <a:spLocks noChangeArrowheads="1"/>
          </p:cNvSpPr>
          <p:nvPr/>
        </p:nvSpPr>
        <p:spPr bwMode="auto">
          <a:xfrm>
            <a:off x="7848600" y="1676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9" name="Rectangle 80"/>
          <p:cNvSpPr>
            <a:spLocks noChangeArrowheads="1"/>
          </p:cNvSpPr>
          <p:nvPr/>
        </p:nvSpPr>
        <p:spPr bwMode="auto">
          <a:xfrm>
            <a:off x="7620000" y="21336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0" name="Rectangle 80"/>
          <p:cNvSpPr>
            <a:spLocks noChangeArrowheads="1"/>
          </p:cNvSpPr>
          <p:nvPr/>
        </p:nvSpPr>
        <p:spPr bwMode="auto">
          <a:xfrm>
            <a:off x="6858000" y="21336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1" name="Rectangle 80"/>
          <p:cNvSpPr>
            <a:spLocks noChangeArrowheads="1"/>
          </p:cNvSpPr>
          <p:nvPr/>
        </p:nvSpPr>
        <p:spPr bwMode="auto">
          <a:xfrm>
            <a:off x="7162800" y="21336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2" name="Rectangle 80"/>
          <p:cNvSpPr>
            <a:spLocks noChangeArrowheads="1"/>
          </p:cNvSpPr>
          <p:nvPr/>
        </p:nvSpPr>
        <p:spPr bwMode="auto">
          <a:xfrm>
            <a:off x="7924800" y="1447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3" name="Rectangle 80"/>
          <p:cNvSpPr>
            <a:spLocks noChangeArrowheads="1"/>
          </p:cNvSpPr>
          <p:nvPr/>
        </p:nvSpPr>
        <p:spPr bwMode="auto">
          <a:xfrm>
            <a:off x="7924800" y="1676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4" name="Rectangle 80"/>
          <p:cNvSpPr>
            <a:spLocks noChangeArrowheads="1"/>
          </p:cNvSpPr>
          <p:nvPr/>
        </p:nvSpPr>
        <p:spPr bwMode="auto">
          <a:xfrm>
            <a:off x="7924800" y="1905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5" name="Rectangle 80"/>
          <p:cNvSpPr>
            <a:spLocks noChangeArrowheads="1"/>
          </p:cNvSpPr>
          <p:nvPr/>
        </p:nvSpPr>
        <p:spPr bwMode="auto">
          <a:xfrm>
            <a:off x="8001000" y="1447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6" name="Rectangle 80"/>
          <p:cNvSpPr>
            <a:spLocks noChangeArrowheads="1"/>
          </p:cNvSpPr>
          <p:nvPr/>
        </p:nvSpPr>
        <p:spPr bwMode="auto">
          <a:xfrm>
            <a:off x="8001000" y="1676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7" name="Rectangle 80"/>
          <p:cNvSpPr>
            <a:spLocks noChangeArrowheads="1"/>
          </p:cNvSpPr>
          <p:nvPr/>
        </p:nvSpPr>
        <p:spPr bwMode="auto">
          <a:xfrm>
            <a:off x="8001000" y="1905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8" name="Rectangle 80"/>
          <p:cNvSpPr>
            <a:spLocks noChangeArrowheads="1"/>
          </p:cNvSpPr>
          <p:nvPr/>
        </p:nvSpPr>
        <p:spPr bwMode="auto">
          <a:xfrm>
            <a:off x="8001000" y="2133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9" name="Rectangle 80"/>
          <p:cNvSpPr>
            <a:spLocks noChangeArrowheads="1"/>
          </p:cNvSpPr>
          <p:nvPr/>
        </p:nvSpPr>
        <p:spPr bwMode="auto">
          <a:xfrm>
            <a:off x="8077200" y="1447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0" name="Rectangle 80"/>
          <p:cNvSpPr>
            <a:spLocks noChangeArrowheads="1"/>
          </p:cNvSpPr>
          <p:nvPr/>
        </p:nvSpPr>
        <p:spPr bwMode="auto">
          <a:xfrm>
            <a:off x="8077200" y="1676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1" name="Rectangle 80"/>
          <p:cNvSpPr>
            <a:spLocks noChangeArrowheads="1"/>
          </p:cNvSpPr>
          <p:nvPr/>
        </p:nvSpPr>
        <p:spPr bwMode="auto">
          <a:xfrm>
            <a:off x="8077200" y="1905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2" name="Rectangle 80"/>
          <p:cNvSpPr>
            <a:spLocks noChangeArrowheads="1"/>
          </p:cNvSpPr>
          <p:nvPr/>
        </p:nvSpPr>
        <p:spPr bwMode="auto">
          <a:xfrm>
            <a:off x="8077200" y="2133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3" name="Rectangle 80"/>
          <p:cNvSpPr>
            <a:spLocks noChangeArrowheads="1"/>
          </p:cNvSpPr>
          <p:nvPr/>
        </p:nvSpPr>
        <p:spPr bwMode="auto">
          <a:xfrm>
            <a:off x="8153400" y="1447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4" name="Rectangle 80"/>
          <p:cNvSpPr>
            <a:spLocks noChangeArrowheads="1"/>
          </p:cNvSpPr>
          <p:nvPr/>
        </p:nvSpPr>
        <p:spPr bwMode="auto">
          <a:xfrm>
            <a:off x="8153400" y="1676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5" name="Rectangle 80"/>
          <p:cNvSpPr>
            <a:spLocks noChangeArrowheads="1"/>
          </p:cNvSpPr>
          <p:nvPr/>
        </p:nvSpPr>
        <p:spPr bwMode="auto">
          <a:xfrm>
            <a:off x="8153400" y="1905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6" name="Rectangle 80"/>
          <p:cNvSpPr>
            <a:spLocks noChangeArrowheads="1"/>
          </p:cNvSpPr>
          <p:nvPr/>
        </p:nvSpPr>
        <p:spPr bwMode="auto">
          <a:xfrm>
            <a:off x="7924800" y="2133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7" name="Rectangle 80"/>
          <p:cNvSpPr>
            <a:spLocks noChangeArrowheads="1"/>
          </p:cNvSpPr>
          <p:nvPr/>
        </p:nvSpPr>
        <p:spPr bwMode="auto">
          <a:xfrm>
            <a:off x="8153400" y="21336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8" name="Rectangle 80"/>
          <p:cNvSpPr>
            <a:spLocks noChangeArrowheads="1"/>
          </p:cNvSpPr>
          <p:nvPr/>
        </p:nvSpPr>
        <p:spPr bwMode="auto">
          <a:xfrm>
            <a:off x="8229600" y="1447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9" name="Rectangle 80"/>
          <p:cNvSpPr>
            <a:spLocks noChangeArrowheads="1"/>
          </p:cNvSpPr>
          <p:nvPr/>
        </p:nvSpPr>
        <p:spPr bwMode="auto">
          <a:xfrm>
            <a:off x="8229600" y="1676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0" name="Rectangle 80"/>
          <p:cNvSpPr>
            <a:spLocks noChangeArrowheads="1"/>
          </p:cNvSpPr>
          <p:nvPr/>
        </p:nvSpPr>
        <p:spPr bwMode="auto">
          <a:xfrm>
            <a:off x="8229600" y="1905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1" name="Rectangle 80"/>
          <p:cNvSpPr>
            <a:spLocks noChangeArrowheads="1"/>
          </p:cNvSpPr>
          <p:nvPr/>
        </p:nvSpPr>
        <p:spPr bwMode="auto">
          <a:xfrm>
            <a:off x="8229600" y="2133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2" name="Rectangle 80"/>
          <p:cNvSpPr>
            <a:spLocks noChangeArrowheads="1"/>
          </p:cNvSpPr>
          <p:nvPr/>
        </p:nvSpPr>
        <p:spPr bwMode="auto">
          <a:xfrm>
            <a:off x="7162800" y="19050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3" name="Rectangle 80"/>
          <p:cNvSpPr>
            <a:spLocks noChangeArrowheads="1"/>
          </p:cNvSpPr>
          <p:nvPr/>
        </p:nvSpPr>
        <p:spPr bwMode="auto">
          <a:xfrm>
            <a:off x="7315200" y="21336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4" name="Rectangle 80"/>
          <p:cNvSpPr>
            <a:spLocks noChangeArrowheads="1"/>
          </p:cNvSpPr>
          <p:nvPr/>
        </p:nvSpPr>
        <p:spPr bwMode="auto">
          <a:xfrm>
            <a:off x="6705600" y="2667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5" name="Rectangle 80"/>
          <p:cNvSpPr>
            <a:spLocks noChangeArrowheads="1"/>
          </p:cNvSpPr>
          <p:nvPr/>
        </p:nvSpPr>
        <p:spPr bwMode="auto">
          <a:xfrm>
            <a:off x="6858000" y="2667000"/>
            <a:ext cx="76200" cy="2286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7" name="Rectangle 80"/>
          <p:cNvSpPr>
            <a:spLocks noChangeArrowheads="1"/>
          </p:cNvSpPr>
          <p:nvPr/>
        </p:nvSpPr>
        <p:spPr bwMode="auto">
          <a:xfrm>
            <a:off x="7848600" y="2667000"/>
            <a:ext cx="76200" cy="2286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1" name="Rectangle 80"/>
          <p:cNvSpPr>
            <a:spLocks noChangeArrowheads="1"/>
          </p:cNvSpPr>
          <p:nvPr/>
        </p:nvSpPr>
        <p:spPr bwMode="auto">
          <a:xfrm>
            <a:off x="6781800" y="2667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2" name="Rectangle 80"/>
          <p:cNvSpPr>
            <a:spLocks noChangeArrowheads="1"/>
          </p:cNvSpPr>
          <p:nvPr/>
        </p:nvSpPr>
        <p:spPr bwMode="auto">
          <a:xfrm>
            <a:off x="6934200" y="2667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3" name="Rectangle 80"/>
          <p:cNvSpPr>
            <a:spLocks noChangeArrowheads="1"/>
          </p:cNvSpPr>
          <p:nvPr/>
        </p:nvSpPr>
        <p:spPr bwMode="auto">
          <a:xfrm>
            <a:off x="7010400" y="2667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4" name="Rectangle 80"/>
          <p:cNvSpPr>
            <a:spLocks noChangeArrowheads="1"/>
          </p:cNvSpPr>
          <p:nvPr/>
        </p:nvSpPr>
        <p:spPr bwMode="auto">
          <a:xfrm>
            <a:off x="7086600" y="2667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5" name="Rectangle 80"/>
          <p:cNvSpPr>
            <a:spLocks noChangeArrowheads="1"/>
          </p:cNvSpPr>
          <p:nvPr/>
        </p:nvSpPr>
        <p:spPr bwMode="auto">
          <a:xfrm>
            <a:off x="7239000" y="2667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6" name="Rectangle 80"/>
          <p:cNvSpPr>
            <a:spLocks noChangeArrowheads="1"/>
          </p:cNvSpPr>
          <p:nvPr/>
        </p:nvSpPr>
        <p:spPr bwMode="auto">
          <a:xfrm>
            <a:off x="8077200" y="2667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7" name="Rectangle 80"/>
          <p:cNvSpPr>
            <a:spLocks noChangeArrowheads="1"/>
          </p:cNvSpPr>
          <p:nvPr/>
        </p:nvSpPr>
        <p:spPr bwMode="auto">
          <a:xfrm>
            <a:off x="8229600" y="2667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8" name="Rectangle 80"/>
          <p:cNvSpPr>
            <a:spLocks noChangeArrowheads="1"/>
          </p:cNvSpPr>
          <p:nvPr/>
        </p:nvSpPr>
        <p:spPr bwMode="auto">
          <a:xfrm>
            <a:off x="7543800" y="2667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89" name="Rectangle 80"/>
          <p:cNvSpPr>
            <a:spLocks noChangeArrowheads="1"/>
          </p:cNvSpPr>
          <p:nvPr/>
        </p:nvSpPr>
        <p:spPr bwMode="auto">
          <a:xfrm>
            <a:off x="7696200" y="2667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0" name="Rectangle 80"/>
          <p:cNvSpPr>
            <a:spLocks noChangeArrowheads="1"/>
          </p:cNvSpPr>
          <p:nvPr/>
        </p:nvSpPr>
        <p:spPr bwMode="auto">
          <a:xfrm>
            <a:off x="7772400" y="2667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1" name="Rectangle 80"/>
          <p:cNvSpPr>
            <a:spLocks noChangeArrowheads="1"/>
          </p:cNvSpPr>
          <p:nvPr/>
        </p:nvSpPr>
        <p:spPr bwMode="auto">
          <a:xfrm>
            <a:off x="7924800" y="2667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2" name="Rectangle 80"/>
          <p:cNvSpPr>
            <a:spLocks noChangeArrowheads="1"/>
          </p:cNvSpPr>
          <p:nvPr/>
        </p:nvSpPr>
        <p:spPr bwMode="auto">
          <a:xfrm>
            <a:off x="7391400" y="2667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3" name="Rectangle 80"/>
          <p:cNvSpPr>
            <a:spLocks noChangeArrowheads="1"/>
          </p:cNvSpPr>
          <p:nvPr/>
        </p:nvSpPr>
        <p:spPr bwMode="auto">
          <a:xfrm>
            <a:off x="8001000" y="2667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4" name="Rectangle 80"/>
          <p:cNvSpPr>
            <a:spLocks noChangeArrowheads="1"/>
          </p:cNvSpPr>
          <p:nvPr/>
        </p:nvSpPr>
        <p:spPr bwMode="auto">
          <a:xfrm>
            <a:off x="7467600" y="2667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95" name="Left Brace 294"/>
          <p:cNvSpPr/>
          <p:nvPr/>
        </p:nvSpPr>
        <p:spPr>
          <a:xfrm>
            <a:off x="6553200" y="2667000"/>
            <a:ext cx="155448" cy="22860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Left Brace 295"/>
          <p:cNvSpPr/>
          <p:nvPr/>
        </p:nvSpPr>
        <p:spPr>
          <a:xfrm>
            <a:off x="6553200" y="2895600"/>
            <a:ext cx="155448" cy="91440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Text Box 171"/>
          <p:cNvSpPr txBox="1">
            <a:spLocks noChangeArrowheads="1"/>
          </p:cNvSpPr>
          <p:nvPr/>
        </p:nvSpPr>
        <p:spPr bwMode="auto">
          <a:xfrm>
            <a:off x="5782899" y="2642751"/>
            <a:ext cx="69410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400" b="1" dirty="0" smtClean="0">
                <a:latin typeface="Times New Roman" panose="02020603050405020304" pitchFamily="18" charset="0"/>
              </a:rPr>
              <a:t>Event ID</a:t>
            </a:r>
            <a:endParaRPr lang="en-US" altLang="en-US" sz="1400" b="1" dirty="0">
              <a:latin typeface="Times New Roman" panose="02020603050405020304" pitchFamily="18" charset="0"/>
            </a:endParaRPr>
          </a:p>
        </p:txBody>
      </p:sp>
      <p:sp>
        <p:nvSpPr>
          <p:cNvPr id="298" name="Text Box 171"/>
          <p:cNvSpPr txBox="1">
            <a:spLocks noChangeArrowheads="1"/>
          </p:cNvSpPr>
          <p:nvPr/>
        </p:nvSpPr>
        <p:spPr bwMode="auto">
          <a:xfrm>
            <a:off x="5783643" y="3074313"/>
            <a:ext cx="617157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400" b="1" dirty="0">
                <a:latin typeface="Times New Roman" panose="02020603050405020304" pitchFamily="18" charset="0"/>
              </a:rPr>
              <a:t>P</a:t>
            </a:r>
            <a:r>
              <a:rPr lang="en-US" altLang="en-US" sz="1400" b="1" dirty="0" smtClean="0">
                <a:latin typeface="Times New Roman" panose="02020603050405020304" pitchFamily="18" charset="0"/>
              </a:rPr>
              <a:t>ayload</a:t>
            </a:r>
          </a:p>
          <a:p>
            <a:r>
              <a:rPr lang="en-US" altLang="en-US" sz="1400" b="1" dirty="0" smtClean="0">
                <a:latin typeface="Times New Roman" panose="02020603050405020304" pitchFamily="18" charset="0"/>
              </a:rPr>
              <a:t>Data</a:t>
            </a:r>
            <a:endParaRPr lang="en-US" altLang="en-US" sz="1400" b="1" dirty="0">
              <a:latin typeface="Times New Roman" panose="02020603050405020304" pitchFamily="18" charset="0"/>
            </a:endParaRPr>
          </a:p>
        </p:txBody>
      </p:sp>
      <p:sp>
        <p:nvSpPr>
          <p:cNvPr id="299" name="Rectangle 80"/>
          <p:cNvSpPr>
            <a:spLocks noChangeArrowheads="1"/>
          </p:cNvSpPr>
          <p:nvPr/>
        </p:nvSpPr>
        <p:spPr bwMode="auto">
          <a:xfrm>
            <a:off x="6705600" y="2895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00" name="Rectangle 80"/>
          <p:cNvSpPr>
            <a:spLocks noChangeArrowheads="1"/>
          </p:cNvSpPr>
          <p:nvPr/>
        </p:nvSpPr>
        <p:spPr bwMode="auto">
          <a:xfrm>
            <a:off x="6705600" y="3124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01" name="Rectangle 80"/>
          <p:cNvSpPr>
            <a:spLocks noChangeArrowheads="1"/>
          </p:cNvSpPr>
          <p:nvPr/>
        </p:nvSpPr>
        <p:spPr bwMode="auto">
          <a:xfrm>
            <a:off x="6705600" y="3352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02" name="Rectangle 80"/>
          <p:cNvSpPr>
            <a:spLocks noChangeArrowheads="1"/>
          </p:cNvSpPr>
          <p:nvPr/>
        </p:nvSpPr>
        <p:spPr bwMode="auto">
          <a:xfrm>
            <a:off x="6705600" y="3581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03" name="Rectangle 80"/>
          <p:cNvSpPr>
            <a:spLocks noChangeArrowheads="1"/>
          </p:cNvSpPr>
          <p:nvPr/>
        </p:nvSpPr>
        <p:spPr bwMode="auto">
          <a:xfrm>
            <a:off x="6781800" y="2895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04" name="Rectangle 80"/>
          <p:cNvSpPr>
            <a:spLocks noChangeArrowheads="1"/>
          </p:cNvSpPr>
          <p:nvPr/>
        </p:nvSpPr>
        <p:spPr bwMode="auto">
          <a:xfrm>
            <a:off x="6781800" y="3124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05" name="Rectangle 80"/>
          <p:cNvSpPr>
            <a:spLocks noChangeArrowheads="1"/>
          </p:cNvSpPr>
          <p:nvPr/>
        </p:nvSpPr>
        <p:spPr bwMode="auto">
          <a:xfrm>
            <a:off x="6781800" y="3352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06" name="Rectangle 80"/>
          <p:cNvSpPr>
            <a:spLocks noChangeArrowheads="1"/>
          </p:cNvSpPr>
          <p:nvPr/>
        </p:nvSpPr>
        <p:spPr bwMode="auto">
          <a:xfrm>
            <a:off x="6781800" y="3581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07" name="Rectangle 80"/>
          <p:cNvSpPr>
            <a:spLocks noChangeArrowheads="1"/>
          </p:cNvSpPr>
          <p:nvPr/>
        </p:nvSpPr>
        <p:spPr bwMode="auto">
          <a:xfrm>
            <a:off x="6858000" y="2895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08" name="Rectangle 80"/>
          <p:cNvSpPr>
            <a:spLocks noChangeArrowheads="1"/>
          </p:cNvSpPr>
          <p:nvPr/>
        </p:nvSpPr>
        <p:spPr bwMode="auto">
          <a:xfrm>
            <a:off x="6858000" y="3124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09" name="Rectangle 80"/>
          <p:cNvSpPr>
            <a:spLocks noChangeArrowheads="1"/>
          </p:cNvSpPr>
          <p:nvPr/>
        </p:nvSpPr>
        <p:spPr bwMode="auto">
          <a:xfrm>
            <a:off x="6858000" y="3352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10" name="Rectangle 80"/>
          <p:cNvSpPr>
            <a:spLocks noChangeArrowheads="1"/>
          </p:cNvSpPr>
          <p:nvPr/>
        </p:nvSpPr>
        <p:spPr bwMode="auto">
          <a:xfrm>
            <a:off x="6934200" y="3581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11" name="Rectangle 80"/>
          <p:cNvSpPr>
            <a:spLocks noChangeArrowheads="1"/>
          </p:cNvSpPr>
          <p:nvPr/>
        </p:nvSpPr>
        <p:spPr bwMode="auto">
          <a:xfrm>
            <a:off x="6934200" y="2895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12" name="Rectangle 80"/>
          <p:cNvSpPr>
            <a:spLocks noChangeArrowheads="1"/>
          </p:cNvSpPr>
          <p:nvPr/>
        </p:nvSpPr>
        <p:spPr bwMode="auto">
          <a:xfrm>
            <a:off x="6934200" y="3124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13" name="Rectangle 80"/>
          <p:cNvSpPr>
            <a:spLocks noChangeArrowheads="1"/>
          </p:cNvSpPr>
          <p:nvPr/>
        </p:nvSpPr>
        <p:spPr bwMode="auto">
          <a:xfrm>
            <a:off x="6934200" y="3352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14" name="Rectangle 80"/>
          <p:cNvSpPr>
            <a:spLocks noChangeArrowheads="1"/>
          </p:cNvSpPr>
          <p:nvPr/>
        </p:nvSpPr>
        <p:spPr bwMode="auto">
          <a:xfrm>
            <a:off x="7010400" y="2895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15" name="Rectangle 80"/>
          <p:cNvSpPr>
            <a:spLocks noChangeArrowheads="1"/>
          </p:cNvSpPr>
          <p:nvPr/>
        </p:nvSpPr>
        <p:spPr bwMode="auto">
          <a:xfrm>
            <a:off x="7010400" y="3124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16" name="Rectangle 80"/>
          <p:cNvSpPr>
            <a:spLocks noChangeArrowheads="1"/>
          </p:cNvSpPr>
          <p:nvPr/>
        </p:nvSpPr>
        <p:spPr bwMode="auto">
          <a:xfrm>
            <a:off x="7010400" y="3352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17" name="Rectangle 80"/>
          <p:cNvSpPr>
            <a:spLocks noChangeArrowheads="1"/>
          </p:cNvSpPr>
          <p:nvPr/>
        </p:nvSpPr>
        <p:spPr bwMode="auto">
          <a:xfrm>
            <a:off x="7086600" y="2895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18" name="Rectangle 80"/>
          <p:cNvSpPr>
            <a:spLocks noChangeArrowheads="1"/>
          </p:cNvSpPr>
          <p:nvPr/>
        </p:nvSpPr>
        <p:spPr bwMode="auto">
          <a:xfrm>
            <a:off x="7086600" y="3124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19" name="Rectangle 80"/>
          <p:cNvSpPr>
            <a:spLocks noChangeArrowheads="1"/>
          </p:cNvSpPr>
          <p:nvPr/>
        </p:nvSpPr>
        <p:spPr bwMode="auto">
          <a:xfrm>
            <a:off x="7086600" y="3352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20" name="Rectangle 80"/>
          <p:cNvSpPr>
            <a:spLocks noChangeArrowheads="1"/>
          </p:cNvSpPr>
          <p:nvPr/>
        </p:nvSpPr>
        <p:spPr bwMode="auto">
          <a:xfrm>
            <a:off x="7086600" y="3581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21" name="Rectangle 80"/>
          <p:cNvSpPr>
            <a:spLocks noChangeArrowheads="1"/>
          </p:cNvSpPr>
          <p:nvPr/>
        </p:nvSpPr>
        <p:spPr bwMode="auto">
          <a:xfrm>
            <a:off x="7162800" y="2895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22" name="Rectangle 80"/>
          <p:cNvSpPr>
            <a:spLocks noChangeArrowheads="1"/>
          </p:cNvSpPr>
          <p:nvPr/>
        </p:nvSpPr>
        <p:spPr bwMode="auto">
          <a:xfrm>
            <a:off x="7162800" y="3124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23" name="Rectangle 80"/>
          <p:cNvSpPr>
            <a:spLocks noChangeArrowheads="1"/>
          </p:cNvSpPr>
          <p:nvPr/>
        </p:nvSpPr>
        <p:spPr bwMode="auto">
          <a:xfrm>
            <a:off x="7010400" y="3581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24" name="Rectangle 80"/>
          <p:cNvSpPr>
            <a:spLocks noChangeArrowheads="1"/>
          </p:cNvSpPr>
          <p:nvPr/>
        </p:nvSpPr>
        <p:spPr bwMode="auto">
          <a:xfrm>
            <a:off x="7239000" y="2895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25" name="Rectangle 80"/>
          <p:cNvSpPr>
            <a:spLocks noChangeArrowheads="1"/>
          </p:cNvSpPr>
          <p:nvPr/>
        </p:nvSpPr>
        <p:spPr bwMode="auto">
          <a:xfrm>
            <a:off x="7239000" y="3124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26" name="Rectangle 80"/>
          <p:cNvSpPr>
            <a:spLocks noChangeArrowheads="1"/>
          </p:cNvSpPr>
          <p:nvPr/>
        </p:nvSpPr>
        <p:spPr bwMode="auto">
          <a:xfrm>
            <a:off x="7239000" y="3352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27" name="Rectangle 80"/>
          <p:cNvSpPr>
            <a:spLocks noChangeArrowheads="1"/>
          </p:cNvSpPr>
          <p:nvPr/>
        </p:nvSpPr>
        <p:spPr bwMode="auto">
          <a:xfrm>
            <a:off x="7239000" y="3581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28" name="Rectangle 80"/>
          <p:cNvSpPr>
            <a:spLocks noChangeArrowheads="1"/>
          </p:cNvSpPr>
          <p:nvPr/>
        </p:nvSpPr>
        <p:spPr bwMode="auto">
          <a:xfrm>
            <a:off x="7315200" y="2895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29" name="Rectangle 80"/>
          <p:cNvSpPr>
            <a:spLocks noChangeArrowheads="1"/>
          </p:cNvSpPr>
          <p:nvPr/>
        </p:nvSpPr>
        <p:spPr bwMode="auto">
          <a:xfrm>
            <a:off x="7315200" y="3124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30" name="Rectangle 80"/>
          <p:cNvSpPr>
            <a:spLocks noChangeArrowheads="1"/>
          </p:cNvSpPr>
          <p:nvPr/>
        </p:nvSpPr>
        <p:spPr bwMode="auto">
          <a:xfrm>
            <a:off x="7315200" y="3352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31" name="Rectangle 80"/>
          <p:cNvSpPr>
            <a:spLocks noChangeArrowheads="1"/>
          </p:cNvSpPr>
          <p:nvPr/>
        </p:nvSpPr>
        <p:spPr bwMode="auto">
          <a:xfrm>
            <a:off x="7391400" y="2895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32" name="Rectangle 80"/>
          <p:cNvSpPr>
            <a:spLocks noChangeArrowheads="1"/>
          </p:cNvSpPr>
          <p:nvPr/>
        </p:nvSpPr>
        <p:spPr bwMode="auto">
          <a:xfrm>
            <a:off x="7848600" y="3581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33" name="Rectangle 80"/>
          <p:cNvSpPr>
            <a:spLocks noChangeArrowheads="1"/>
          </p:cNvSpPr>
          <p:nvPr/>
        </p:nvSpPr>
        <p:spPr bwMode="auto">
          <a:xfrm>
            <a:off x="7467600" y="2895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34" name="Rectangle 80"/>
          <p:cNvSpPr>
            <a:spLocks noChangeArrowheads="1"/>
          </p:cNvSpPr>
          <p:nvPr/>
        </p:nvSpPr>
        <p:spPr bwMode="auto">
          <a:xfrm>
            <a:off x="7467600" y="3124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35" name="Rectangle 80"/>
          <p:cNvSpPr>
            <a:spLocks noChangeArrowheads="1"/>
          </p:cNvSpPr>
          <p:nvPr/>
        </p:nvSpPr>
        <p:spPr bwMode="auto">
          <a:xfrm>
            <a:off x="7467600" y="3352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36" name="Rectangle 80"/>
          <p:cNvSpPr>
            <a:spLocks noChangeArrowheads="1"/>
          </p:cNvSpPr>
          <p:nvPr/>
        </p:nvSpPr>
        <p:spPr bwMode="auto">
          <a:xfrm>
            <a:off x="7467600" y="3581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37" name="Rectangle 80"/>
          <p:cNvSpPr>
            <a:spLocks noChangeArrowheads="1"/>
          </p:cNvSpPr>
          <p:nvPr/>
        </p:nvSpPr>
        <p:spPr bwMode="auto">
          <a:xfrm>
            <a:off x="7543800" y="2895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38" name="Rectangle 80"/>
          <p:cNvSpPr>
            <a:spLocks noChangeArrowheads="1"/>
          </p:cNvSpPr>
          <p:nvPr/>
        </p:nvSpPr>
        <p:spPr bwMode="auto">
          <a:xfrm>
            <a:off x="7543800" y="3124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39" name="Rectangle 80"/>
          <p:cNvSpPr>
            <a:spLocks noChangeArrowheads="1"/>
          </p:cNvSpPr>
          <p:nvPr/>
        </p:nvSpPr>
        <p:spPr bwMode="auto">
          <a:xfrm>
            <a:off x="7543800" y="3352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40" name="Rectangle 80"/>
          <p:cNvSpPr>
            <a:spLocks noChangeArrowheads="1"/>
          </p:cNvSpPr>
          <p:nvPr/>
        </p:nvSpPr>
        <p:spPr bwMode="auto">
          <a:xfrm>
            <a:off x="7543800" y="3581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41" name="Rectangle 80"/>
          <p:cNvSpPr>
            <a:spLocks noChangeArrowheads="1"/>
          </p:cNvSpPr>
          <p:nvPr/>
        </p:nvSpPr>
        <p:spPr bwMode="auto">
          <a:xfrm>
            <a:off x="7620000" y="2895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42" name="Rectangle 80"/>
          <p:cNvSpPr>
            <a:spLocks noChangeArrowheads="1"/>
          </p:cNvSpPr>
          <p:nvPr/>
        </p:nvSpPr>
        <p:spPr bwMode="auto">
          <a:xfrm>
            <a:off x="7620000" y="3124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43" name="Rectangle 80"/>
          <p:cNvSpPr>
            <a:spLocks noChangeArrowheads="1"/>
          </p:cNvSpPr>
          <p:nvPr/>
        </p:nvSpPr>
        <p:spPr bwMode="auto">
          <a:xfrm>
            <a:off x="7620000" y="3352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44" name="Rectangle 80"/>
          <p:cNvSpPr>
            <a:spLocks noChangeArrowheads="1"/>
          </p:cNvSpPr>
          <p:nvPr/>
        </p:nvSpPr>
        <p:spPr bwMode="auto">
          <a:xfrm>
            <a:off x="7696200" y="2895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45" name="Rectangle 80"/>
          <p:cNvSpPr>
            <a:spLocks noChangeArrowheads="1"/>
          </p:cNvSpPr>
          <p:nvPr/>
        </p:nvSpPr>
        <p:spPr bwMode="auto">
          <a:xfrm>
            <a:off x="7696200" y="3124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46" name="Rectangle 80"/>
          <p:cNvSpPr>
            <a:spLocks noChangeArrowheads="1"/>
          </p:cNvSpPr>
          <p:nvPr/>
        </p:nvSpPr>
        <p:spPr bwMode="auto">
          <a:xfrm>
            <a:off x="7696200" y="3352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47" name="Rectangle 80"/>
          <p:cNvSpPr>
            <a:spLocks noChangeArrowheads="1"/>
          </p:cNvSpPr>
          <p:nvPr/>
        </p:nvSpPr>
        <p:spPr bwMode="auto">
          <a:xfrm>
            <a:off x="7696200" y="3581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48" name="Rectangle 80"/>
          <p:cNvSpPr>
            <a:spLocks noChangeArrowheads="1"/>
          </p:cNvSpPr>
          <p:nvPr/>
        </p:nvSpPr>
        <p:spPr bwMode="auto">
          <a:xfrm>
            <a:off x="7772400" y="2895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49" name="Rectangle 80"/>
          <p:cNvSpPr>
            <a:spLocks noChangeArrowheads="1"/>
          </p:cNvSpPr>
          <p:nvPr/>
        </p:nvSpPr>
        <p:spPr bwMode="auto">
          <a:xfrm>
            <a:off x="7772400" y="3124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50" name="Rectangle 80"/>
          <p:cNvSpPr>
            <a:spLocks noChangeArrowheads="1"/>
          </p:cNvSpPr>
          <p:nvPr/>
        </p:nvSpPr>
        <p:spPr bwMode="auto">
          <a:xfrm>
            <a:off x="7772400" y="3352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51" name="Rectangle 80"/>
          <p:cNvSpPr>
            <a:spLocks noChangeArrowheads="1"/>
          </p:cNvSpPr>
          <p:nvPr/>
        </p:nvSpPr>
        <p:spPr bwMode="auto">
          <a:xfrm>
            <a:off x="7772400" y="3581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52" name="Rectangle 80"/>
          <p:cNvSpPr>
            <a:spLocks noChangeArrowheads="1"/>
          </p:cNvSpPr>
          <p:nvPr/>
        </p:nvSpPr>
        <p:spPr bwMode="auto">
          <a:xfrm>
            <a:off x="7848600" y="2895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53" name="Rectangle 80"/>
          <p:cNvSpPr>
            <a:spLocks noChangeArrowheads="1"/>
          </p:cNvSpPr>
          <p:nvPr/>
        </p:nvSpPr>
        <p:spPr bwMode="auto">
          <a:xfrm>
            <a:off x="7391400" y="3124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54" name="Rectangle 80"/>
          <p:cNvSpPr>
            <a:spLocks noChangeArrowheads="1"/>
          </p:cNvSpPr>
          <p:nvPr/>
        </p:nvSpPr>
        <p:spPr bwMode="auto">
          <a:xfrm>
            <a:off x="7391400" y="3352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55" name="Rectangle 80"/>
          <p:cNvSpPr>
            <a:spLocks noChangeArrowheads="1"/>
          </p:cNvSpPr>
          <p:nvPr/>
        </p:nvSpPr>
        <p:spPr bwMode="auto">
          <a:xfrm>
            <a:off x="7391400" y="3581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56" name="Rectangle 80"/>
          <p:cNvSpPr>
            <a:spLocks noChangeArrowheads="1"/>
          </p:cNvSpPr>
          <p:nvPr/>
        </p:nvSpPr>
        <p:spPr bwMode="auto">
          <a:xfrm>
            <a:off x="7848600" y="33528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57" name="Rectangle 80"/>
          <p:cNvSpPr>
            <a:spLocks noChangeArrowheads="1"/>
          </p:cNvSpPr>
          <p:nvPr/>
        </p:nvSpPr>
        <p:spPr bwMode="auto">
          <a:xfrm>
            <a:off x="7848600" y="31242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59" name="Rectangle 80"/>
          <p:cNvSpPr>
            <a:spLocks noChangeArrowheads="1"/>
          </p:cNvSpPr>
          <p:nvPr/>
        </p:nvSpPr>
        <p:spPr bwMode="auto">
          <a:xfrm>
            <a:off x="6858000" y="3581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61" name="Rectangle 80"/>
          <p:cNvSpPr>
            <a:spLocks noChangeArrowheads="1"/>
          </p:cNvSpPr>
          <p:nvPr/>
        </p:nvSpPr>
        <p:spPr bwMode="auto">
          <a:xfrm>
            <a:off x="7924800" y="2895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62" name="Rectangle 80"/>
          <p:cNvSpPr>
            <a:spLocks noChangeArrowheads="1"/>
          </p:cNvSpPr>
          <p:nvPr/>
        </p:nvSpPr>
        <p:spPr bwMode="auto">
          <a:xfrm>
            <a:off x="7924800" y="3124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63" name="Rectangle 80"/>
          <p:cNvSpPr>
            <a:spLocks noChangeArrowheads="1"/>
          </p:cNvSpPr>
          <p:nvPr/>
        </p:nvSpPr>
        <p:spPr bwMode="auto">
          <a:xfrm>
            <a:off x="7924800" y="3352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64" name="Rectangle 80"/>
          <p:cNvSpPr>
            <a:spLocks noChangeArrowheads="1"/>
          </p:cNvSpPr>
          <p:nvPr/>
        </p:nvSpPr>
        <p:spPr bwMode="auto">
          <a:xfrm>
            <a:off x="8001000" y="2895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65" name="Rectangle 80"/>
          <p:cNvSpPr>
            <a:spLocks noChangeArrowheads="1"/>
          </p:cNvSpPr>
          <p:nvPr/>
        </p:nvSpPr>
        <p:spPr bwMode="auto">
          <a:xfrm>
            <a:off x="8001000" y="3124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66" name="Rectangle 80"/>
          <p:cNvSpPr>
            <a:spLocks noChangeArrowheads="1"/>
          </p:cNvSpPr>
          <p:nvPr/>
        </p:nvSpPr>
        <p:spPr bwMode="auto">
          <a:xfrm>
            <a:off x="8001000" y="3352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67" name="Rectangle 80"/>
          <p:cNvSpPr>
            <a:spLocks noChangeArrowheads="1"/>
          </p:cNvSpPr>
          <p:nvPr/>
        </p:nvSpPr>
        <p:spPr bwMode="auto">
          <a:xfrm>
            <a:off x="8001000" y="3581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68" name="Rectangle 80"/>
          <p:cNvSpPr>
            <a:spLocks noChangeArrowheads="1"/>
          </p:cNvSpPr>
          <p:nvPr/>
        </p:nvSpPr>
        <p:spPr bwMode="auto">
          <a:xfrm>
            <a:off x="8077200" y="2895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69" name="Rectangle 80"/>
          <p:cNvSpPr>
            <a:spLocks noChangeArrowheads="1"/>
          </p:cNvSpPr>
          <p:nvPr/>
        </p:nvSpPr>
        <p:spPr bwMode="auto">
          <a:xfrm>
            <a:off x="8077200" y="3124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70" name="Rectangle 80"/>
          <p:cNvSpPr>
            <a:spLocks noChangeArrowheads="1"/>
          </p:cNvSpPr>
          <p:nvPr/>
        </p:nvSpPr>
        <p:spPr bwMode="auto">
          <a:xfrm>
            <a:off x="8077200" y="3352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71" name="Rectangle 80"/>
          <p:cNvSpPr>
            <a:spLocks noChangeArrowheads="1"/>
          </p:cNvSpPr>
          <p:nvPr/>
        </p:nvSpPr>
        <p:spPr bwMode="auto">
          <a:xfrm>
            <a:off x="8077200" y="3581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72" name="Rectangle 80"/>
          <p:cNvSpPr>
            <a:spLocks noChangeArrowheads="1"/>
          </p:cNvSpPr>
          <p:nvPr/>
        </p:nvSpPr>
        <p:spPr bwMode="auto">
          <a:xfrm>
            <a:off x="8153400" y="2895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73" name="Rectangle 80"/>
          <p:cNvSpPr>
            <a:spLocks noChangeArrowheads="1"/>
          </p:cNvSpPr>
          <p:nvPr/>
        </p:nvSpPr>
        <p:spPr bwMode="auto">
          <a:xfrm>
            <a:off x="8153400" y="3124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74" name="Rectangle 80"/>
          <p:cNvSpPr>
            <a:spLocks noChangeArrowheads="1"/>
          </p:cNvSpPr>
          <p:nvPr/>
        </p:nvSpPr>
        <p:spPr bwMode="auto">
          <a:xfrm>
            <a:off x="8153400" y="3352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75" name="Rectangle 80"/>
          <p:cNvSpPr>
            <a:spLocks noChangeArrowheads="1"/>
          </p:cNvSpPr>
          <p:nvPr/>
        </p:nvSpPr>
        <p:spPr bwMode="auto">
          <a:xfrm>
            <a:off x="7924800" y="3581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77" name="Rectangle 80"/>
          <p:cNvSpPr>
            <a:spLocks noChangeArrowheads="1"/>
          </p:cNvSpPr>
          <p:nvPr/>
        </p:nvSpPr>
        <p:spPr bwMode="auto">
          <a:xfrm>
            <a:off x="8229600" y="2895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78" name="Rectangle 80"/>
          <p:cNvSpPr>
            <a:spLocks noChangeArrowheads="1"/>
          </p:cNvSpPr>
          <p:nvPr/>
        </p:nvSpPr>
        <p:spPr bwMode="auto">
          <a:xfrm>
            <a:off x="8229600" y="3124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79" name="Rectangle 80"/>
          <p:cNvSpPr>
            <a:spLocks noChangeArrowheads="1"/>
          </p:cNvSpPr>
          <p:nvPr/>
        </p:nvSpPr>
        <p:spPr bwMode="auto">
          <a:xfrm>
            <a:off x="8229600" y="3352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80" name="Rectangle 80"/>
          <p:cNvSpPr>
            <a:spLocks noChangeArrowheads="1"/>
          </p:cNvSpPr>
          <p:nvPr/>
        </p:nvSpPr>
        <p:spPr bwMode="auto">
          <a:xfrm>
            <a:off x="8229600" y="3581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84" name="Rectangle 80"/>
          <p:cNvSpPr>
            <a:spLocks noChangeArrowheads="1"/>
          </p:cNvSpPr>
          <p:nvPr/>
        </p:nvSpPr>
        <p:spPr bwMode="auto">
          <a:xfrm>
            <a:off x="8153400" y="3581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85" name="Rectangle 80"/>
          <p:cNvSpPr>
            <a:spLocks noChangeArrowheads="1"/>
          </p:cNvSpPr>
          <p:nvPr/>
        </p:nvSpPr>
        <p:spPr bwMode="auto">
          <a:xfrm>
            <a:off x="7162800" y="3352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86" name="Rectangle 80"/>
          <p:cNvSpPr>
            <a:spLocks noChangeArrowheads="1"/>
          </p:cNvSpPr>
          <p:nvPr/>
        </p:nvSpPr>
        <p:spPr bwMode="auto">
          <a:xfrm>
            <a:off x="7162800" y="3581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87" name="Rectangle 80"/>
          <p:cNvSpPr>
            <a:spLocks noChangeArrowheads="1"/>
          </p:cNvSpPr>
          <p:nvPr/>
        </p:nvSpPr>
        <p:spPr bwMode="auto">
          <a:xfrm>
            <a:off x="7315200" y="3581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88" name="Rectangle 80"/>
          <p:cNvSpPr>
            <a:spLocks noChangeArrowheads="1"/>
          </p:cNvSpPr>
          <p:nvPr/>
        </p:nvSpPr>
        <p:spPr bwMode="auto">
          <a:xfrm>
            <a:off x="7620000" y="3581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89" name="Rectangle 80"/>
          <p:cNvSpPr>
            <a:spLocks noChangeArrowheads="1"/>
          </p:cNvSpPr>
          <p:nvPr/>
        </p:nvSpPr>
        <p:spPr bwMode="auto">
          <a:xfrm>
            <a:off x="7162800" y="2667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90" name="Rectangle 80"/>
          <p:cNvSpPr>
            <a:spLocks noChangeArrowheads="1"/>
          </p:cNvSpPr>
          <p:nvPr/>
        </p:nvSpPr>
        <p:spPr bwMode="auto">
          <a:xfrm>
            <a:off x="7315200" y="2667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91" name="Rectangle 80"/>
          <p:cNvSpPr>
            <a:spLocks noChangeArrowheads="1"/>
          </p:cNvSpPr>
          <p:nvPr/>
        </p:nvSpPr>
        <p:spPr bwMode="auto">
          <a:xfrm>
            <a:off x="7620000" y="2667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392" name="Rectangle 80"/>
          <p:cNvSpPr>
            <a:spLocks noChangeArrowheads="1"/>
          </p:cNvSpPr>
          <p:nvPr/>
        </p:nvSpPr>
        <p:spPr bwMode="auto">
          <a:xfrm>
            <a:off x="8153400" y="2667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213095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8</a:t>
            </a:fld>
            <a:endParaRPr lang="en-US" smtClean="0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68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28" charset="-128"/>
              </a:rPr>
              <a:t>Event ID Rollover Issue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304800" y="5257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With finite number of bits storing the EVID, the counter will roll over.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data from old events may be viewed ask new.</a:t>
            </a:r>
            <a:endParaRPr lang="en-US" sz="2000" dirty="0">
              <a:solidFill>
                <a:schemeClr val="accent2"/>
              </a:solidFill>
              <a:latin typeface="Times New Roman" pitchFamily="28" charset="0"/>
              <a:sym typeface="Wingdings" pitchFamily="28" charset="2"/>
            </a:endParaRPr>
          </a:p>
        </p:txBody>
      </p:sp>
      <p:sp>
        <p:nvSpPr>
          <p:cNvPr id="58" name="Rectangle 80"/>
          <p:cNvSpPr>
            <a:spLocks noChangeArrowheads="1"/>
          </p:cNvSpPr>
          <p:nvPr/>
        </p:nvSpPr>
        <p:spPr bwMode="auto">
          <a:xfrm>
            <a:off x="6705600" y="3429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60" name="Rectangle 80"/>
          <p:cNvSpPr>
            <a:spLocks noChangeArrowheads="1"/>
          </p:cNvSpPr>
          <p:nvPr/>
        </p:nvSpPr>
        <p:spPr bwMode="auto">
          <a:xfrm>
            <a:off x="6858000" y="3429000"/>
            <a:ext cx="76200" cy="2286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86" name="Rectangle 80"/>
          <p:cNvSpPr>
            <a:spLocks noChangeArrowheads="1"/>
          </p:cNvSpPr>
          <p:nvPr/>
        </p:nvSpPr>
        <p:spPr bwMode="auto">
          <a:xfrm>
            <a:off x="7162800" y="3429000"/>
            <a:ext cx="76200" cy="2286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99" name="Rectangle 80"/>
          <p:cNvSpPr>
            <a:spLocks noChangeArrowheads="1"/>
          </p:cNvSpPr>
          <p:nvPr/>
        </p:nvSpPr>
        <p:spPr bwMode="auto">
          <a:xfrm>
            <a:off x="7848600" y="3429000"/>
            <a:ext cx="76200" cy="2286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08" name="Rectangle 80"/>
          <p:cNvSpPr>
            <a:spLocks noChangeArrowheads="1"/>
          </p:cNvSpPr>
          <p:nvPr/>
        </p:nvSpPr>
        <p:spPr bwMode="auto">
          <a:xfrm>
            <a:off x="8153400" y="3429000"/>
            <a:ext cx="76200" cy="2286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0" name="Rectangle 80"/>
          <p:cNvSpPr>
            <a:spLocks noChangeArrowheads="1"/>
          </p:cNvSpPr>
          <p:nvPr/>
        </p:nvSpPr>
        <p:spPr bwMode="auto">
          <a:xfrm>
            <a:off x="7315200" y="3429000"/>
            <a:ext cx="76200" cy="228600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2" name="Rectangle 80"/>
          <p:cNvSpPr>
            <a:spLocks noChangeArrowheads="1"/>
          </p:cNvSpPr>
          <p:nvPr/>
        </p:nvSpPr>
        <p:spPr bwMode="auto">
          <a:xfrm>
            <a:off x="7620000" y="3429000"/>
            <a:ext cx="76200" cy="2286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4" name="Rectangle 80"/>
          <p:cNvSpPr>
            <a:spLocks noChangeArrowheads="1"/>
          </p:cNvSpPr>
          <p:nvPr/>
        </p:nvSpPr>
        <p:spPr bwMode="auto">
          <a:xfrm>
            <a:off x="6781800" y="3429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6" name="Rectangle 80"/>
          <p:cNvSpPr>
            <a:spLocks noChangeArrowheads="1"/>
          </p:cNvSpPr>
          <p:nvPr/>
        </p:nvSpPr>
        <p:spPr bwMode="auto">
          <a:xfrm>
            <a:off x="6934200" y="3429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18" name="Rectangle 80"/>
          <p:cNvSpPr>
            <a:spLocks noChangeArrowheads="1"/>
          </p:cNvSpPr>
          <p:nvPr/>
        </p:nvSpPr>
        <p:spPr bwMode="auto">
          <a:xfrm>
            <a:off x="7010400" y="3429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0" name="Rectangle 80"/>
          <p:cNvSpPr>
            <a:spLocks noChangeArrowheads="1"/>
          </p:cNvSpPr>
          <p:nvPr/>
        </p:nvSpPr>
        <p:spPr bwMode="auto">
          <a:xfrm>
            <a:off x="7086600" y="3429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2" name="Rectangle 80"/>
          <p:cNvSpPr>
            <a:spLocks noChangeArrowheads="1"/>
          </p:cNvSpPr>
          <p:nvPr/>
        </p:nvSpPr>
        <p:spPr bwMode="auto">
          <a:xfrm>
            <a:off x="7239000" y="3429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4" name="Rectangle 80"/>
          <p:cNvSpPr>
            <a:spLocks noChangeArrowheads="1"/>
          </p:cNvSpPr>
          <p:nvPr/>
        </p:nvSpPr>
        <p:spPr bwMode="auto">
          <a:xfrm>
            <a:off x="8077200" y="3429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6" name="Rectangle 80"/>
          <p:cNvSpPr>
            <a:spLocks noChangeArrowheads="1"/>
          </p:cNvSpPr>
          <p:nvPr/>
        </p:nvSpPr>
        <p:spPr bwMode="auto">
          <a:xfrm>
            <a:off x="8229600" y="3429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28" name="Rectangle 80"/>
          <p:cNvSpPr>
            <a:spLocks noChangeArrowheads="1"/>
          </p:cNvSpPr>
          <p:nvPr/>
        </p:nvSpPr>
        <p:spPr bwMode="auto">
          <a:xfrm>
            <a:off x="7543800" y="3429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0" name="Rectangle 80"/>
          <p:cNvSpPr>
            <a:spLocks noChangeArrowheads="1"/>
          </p:cNvSpPr>
          <p:nvPr/>
        </p:nvSpPr>
        <p:spPr bwMode="auto">
          <a:xfrm>
            <a:off x="7696200" y="3429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2" name="Rectangle 80"/>
          <p:cNvSpPr>
            <a:spLocks noChangeArrowheads="1"/>
          </p:cNvSpPr>
          <p:nvPr/>
        </p:nvSpPr>
        <p:spPr bwMode="auto">
          <a:xfrm>
            <a:off x="7772400" y="3429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4" name="Rectangle 80"/>
          <p:cNvSpPr>
            <a:spLocks noChangeArrowheads="1"/>
          </p:cNvSpPr>
          <p:nvPr/>
        </p:nvSpPr>
        <p:spPr bwMode="auto">
          <a:xfrm>
            <a:off x="7924800" y="3429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6" name="Rectangle 80"/>
          <p:cNvSpPr>
            <a:spLocks noChangeArrowheads="1"/>
          </p:cNvSpPr>
          <p:nvPr/>
        </p:nvSpPr>
        <p:spPr bwMode="auto">
          <a:xfrm>
            <a:off x="7391400" y="3429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38" name="Rectangle 80"/>
          <p:cNvSpPr>
            <a:spLocks noChangeArrowheads="1"/>
          </p:cNvSpPr>
          <p:nvPr/>
        </p:nvSpPr>
        <p:spPr bwMode="auto">
          <a:xfrm>
            <a:off x="8001000" y="3429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0" name="Rectangle 80"/>
          <p:cNvSpPr>
            <a:spLocks noChangeArrowheads="1"/>
          </p:cNvSpPr>
          <p:nvPr/>
        </p:nvSpPr>
        <p:spPr bwMode="auto">
          <a:xfrm>
            <a:off x="7467600" y="34290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Left Brace 3"/>
          <p:cNvSpPr/>
          <p:nvPr/>
        </p:nvSpPr>
        <p:spPr>
          <a:xfrm>
            <a:off x="6550152" y="3429000"/>
            <a:ext cx="155448" cy="22860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Left Brace 192"/>
          <p:cNvSpPr/>
          <p:nvPr/>
        </p:nvSpPr>
        <p:spPr>
          <a:xfrm>
            <a:off x="6550152" y="3657600"/>
            <a:ext cx="155448" cy="91440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Text Box 171"/>
          <p:cNvSpPr txBox="1">
            <a:spLocks noChangeArrowheads="1"/>
          </p:cNvSpPr>
          <p:nvPr/>
        </p:nvSpPr>
        <p:spPr bwMode="auto">
          <a:xfrm>
            <a:off x="5782899" y="3416518"/>
            <a:ext cx="69410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400" b="1" dirty="0" smtClean="0">
                <a:latin typeface="Times New Roman" panose="02020603050405020304" pitchFamily="18" charset="0"/>
              </a:rPr>
              <a:t>Event ID</a:t>
            </a:r>
            <a:endParaRPr lang="en-US" altLang="en-US" sz="1400" b="1" dirty="0">
              <a:latin typeface="Times New Roman" panose="02020603050405020304" pitchFamily="18" charset="0"/>
            </a:endParaRPr>
          </a:p>
        </p:txBody>
      </p:sp>
      <p:sp>
        <p:nvSpPr>
          <p:cNvPr id="195" name="Text Box 171"/>
          <p:cNvSpPr txBox="1">
            <a:spLocks noChangeArrowheads="1"/>
          </p:cNvSpPr>
          <p:nvPr/>
        </p:nvSpPr>
        <p:spPr bwMode="auto">
          <a:xfrm>
            <a:off x="5783643" y="3848080"/>
            <a:ext cx="617157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400" b="1" dirty="0">
                <a:latin typeface="Times New Roman" panose="02020603050405020304" pitchFamily="18" charset="0"/>
              </a:rPr>
              <a:t>P</a:t>
            </a:r>
            <a:r>
              <a:rPr lang="en-US" altLang="en-US" sz="1400" b="1" dirty="0" smtClean="0">
                <a:latin typeface="Times New Roman" panose="02020603050405020304" pitchFamily="18" charset="0"/>
              </a:rPr>
              <a:t>ayload</a:t>
            </a:r>
          </a:p>
          <a:p>
            <a:r>
              <a:rPr lang="en-US" altLang="en-US" sz="1400" b="1" dirty="0" smtClean="0">
                <a:latin typeface="Times New Roman" panose="02020603050405020304" pitchFamily="18" charset="0"/>
              </a:rPr>
              <a:t>Data</a:t>
            </a:r>
            <a:endParaRPr lang="en-US" altLang="en-US" sz="1400" b="1" dirty="0">
              <a:latin typeface="Times New Roman" panose="02020603050405020304" pitchFamily="18" charset="0"/>
            </a:endParaRPr>
          </a:p>
        </p:txBody>
      </p:sp>
      <p:sp>
        <p:nvSpPr>
          <p:cNvPr id="145" name="Rectangle 80"/>
          <p:cNvSpPr>
            <a:spLocks noChangeArrowheads="1"/>
          </p:cNvSpPr>
          <p:nvPr/>
        </p:nvSpPr>
        <p:spPr bwMode="auto">
          <a:xfrm>
            <a:off x="67056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6" name="Rectangle 80"/>
          <p:cNvSpPr>
            <a:spLocks noChangeArrowheads="1"/>
          </p:cNvSpPr>
          <p:nvPr/>
        </p:nvSpPr>
        <p:spPr bwMode="auto">
          <a:xfrm>
            <a:off x="6705600" y="3886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49" name="Rectangle 80"/>
          <p:cNvSpPr>
            <a:spLocks noChangeArrowheads="1"/>
          </p:cNvSpPr>
          <p:nvPr/>
        </p:nvSpPr>
        <p:spPr bwMode="auto">
          <a:xfrm>
            <a:off x="6705600" y="4114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0" name="Rectangle 80"/>
          <p:cNvSpPr>
            <a:spLocks noChangeArrowheads="1"/>
          </p:cNvSpPr>
          <p:nvPr/>
        </p:nvSpPr>
        <p:spPr bwMode="auto">
          <a:xfrm>
            <a:off x="6705600" y="4343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1" name="Rectangle 80"/>
          <p:cNvSpPr>
            <a:spLocks noChangeArrowheads="1"/>
          </p:cNvSpPr>
          <p:nvPr/>
        </p:nvSpPr>
        <p:spPr bwMode="auto">
          <a:xfrm>
            <a:off x="67818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2" name="Rectangle 80"/>
          <p:cNvSpPr>
            <a:spLocks noChangeArrowheads="1"/>
          </p:cNvSpPr>
          <p:nvPr/>
        </p:nvSpPr>
        <p:spPr bwMode="auto">
          <a:xfrm>
            <a:off x="6781800" y="3886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3" name="Rectangle 80"/>
          <p:cNvSpPr>
            <a:spLocks noChangeArrowheads="1"/>
          </p:cNvSpPr>
          <p:nvPr/>
        </p:nvSpPr>
        <p:spPr bwMode="auto">
          <a:xfrm>
            <a:off x="6781800" y="4114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54" name="Rectangle 80"/>
          <p:cNvSpPr>
            <a:spLocks noChangeArrowheads="1"/>
          </p:cNvSpPr>
          <p:nvPr/>
        </p:nvSpPr>
        <p:spPr bwMode="auto">
          <a:xfrm>
            <a:off x="6781800" y="4343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6" name="Rectangle 80"/>
          <p:cNvSpPr>
            <a:spLocks noChangeArrowheads="1"/>
          </p:cNvSpPr>
          <p:nvPr/>
        </p:nvSpPr>
        <p:spPr bwMode="auto">
          <a:xfrm>
            <a:off x="68580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7" name="Rectangle 80"/>
          <p:cNvSpPr>
            <a:spLocks noChangeArrowheads="1"/>
          </p:cNvSpPr>
          <p:nvPr/>
        </p:nvSpPr>
        <p:spPr bwMode="auto">
          <a:xfrm>
            <a:off x="6858000" y="3886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8" name="Rectangle 80"/>
          <p:cNvSpPr>
            <a:spLocks noChangeArrowheads="1"/>
          </p:cNvSpPr>
          <p:nvPr/>
        </p:nvSpPr>
        <p:spPr bwMode="auto">
          <a:xfrm>
            <a:off x="6858000" y="4114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199" name="Rectangle 80"/>
          <p:cNvSpPr>
            <a:spLocks noChangeArrowheads="1"/>
          </p:cNvSpPr>
          <p:nvPr/>
        </p:nvSpPr>
        <p:spPr bwMode="auto">
          <a:xfrm>
            <a:off x="6934200" y="4343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0" name="Rectangle 80"/>
          <p:cNvSpPr>
            <a:spLocks noChangeArrowheads="1"/>
          </p:cNvSpPr>
          <p:nvPr/>
        </p:nvSpPr>
        <p:spPr bwMode="auto">
          <a:xfrm>
            <a:off x="69342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1" name="Rectangle 80"/>
          <p:cNvSpPr>
            <a:spLocks noChangeArrowheads="1"/>
          </p:cNvSpPr>
          <p:nvPr/>
        </p:nvSpPr>
        <p:spPr bwMode="auto">
          <a:xfrm>
            <a:off x="6934200" y="3886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2" name="Rectangle 80"/>
          <p:cNvSpPr>
            <a:spLocks noChangeArrowheads="1"/>
          </p:cNvSpPr>
          <p:nvPr/>
        </p:nvSpPr>
        <p:spPr bwMode="auto">
          <a:xfrm>
            <a:off x="6934200" y="4114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3" name="Rectangle 80"/>
          <p:cNvSpPr>
            <a:spLocks noChangeArrowheads="1"/>
          </p:cNvSpPr>
          <p:nvPr/>
        </p:nvSpPr>
        <p:spPr bwMode="auto">
          <a:xfrm>
            <a:off x="70104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4" name="Rectangle 80"/>
          <p:cNvSpPr>
            <a:spLocks noChangeArrowheads="1"/>
          </p:cNvSpPr>
          <p:nvPr/>
        </p:nvSpPr>
        <p:spPr bwMode="auto">
          <a:xfrm>
            <a:off x="7010400" y="3886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5" name="Rectangle 80"/>
          <p:cNvSpPr>
            <a:spLocks noChangeArrowheads="1"/>
          </p:cNvSpPr>
          <p:nvPr/>
        </p:nvSpPr>
        <p:spPr bwMode="auto">
          <a:xfrm>
            <a:off x="7010400" y="4114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6" name="Rectangle 80"/>
          <p:cNvSpPr>
            <a:spLocks noChangeArrowheads="1"/>
          </p:cNvSpPr>
          <p:nvPr/>
        </p:nvSpPr>
        <p:spPr bwMode="auto">
          <a:xfrm>
            <a:off x="70866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7" name="Rectangle 80"/>
          <p:cNvSpPr>
            <a:spLocks noChangeArrowheads="1"/>
          </p:cNvSpPr>
          <p:nvPr/>
        </p:nvSpPr>
        <p:spPr bwMode="auto">
          <a:xfrm>
            <a:off x="7086600" y="3886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8" name="Rectangle 80"/>
          <p:cNvSpPr>
            <a:spLocks noChangeArrowheads="1"/>
          </p:cNvSpPr>
          <p:nvPr/>
        </p:nvSpPr>
        <p:spPr bwMode="auto">
          <a:xfrm>
            <a:off x="7086600" y="4114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09" name="Rectangle 80"/>
          <p:cNvSpPr>
            <a:spLocks noChangeArrowheads="1"/>
          </p:cNvSpPr>
          <p:nvPr/>
        </p:nvSpPr>
        <p:spPr bwMode="auto">
          <a:xfrm>
            <a:off x="7086600" y="4343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0" name="Rectangle 80"/>
          <p:cNvSpPr>
            <a:spLocks noChangeArrowheads="1"/>
          </p:cNvSpPr>
          <p:nvPr/>
        </p:nvSpPr>
        <p:spPr bwMode="auto">
          <a:xfrm>
            <a:off x="71628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1" name="Rectangle 80"/>
          <p:cNvSpPr>
            <a:spLocks noChangeArrowheads="1"/>
          </p:cNvSpPr>
          <p:nvPr/>
        </p:nvSpPr>
        <p:spPr bwMode="auto">
          <a:xfrm>
            <a:off x="7162800" y="3886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3" name="Rectangle 80"/>
          <p:cNvSpPr>
            <a:spLocks noChangeArrowheads="1"/>
          </p:cNvSpPr>
          <p:nvPr/>
        </p:nvSpPr>
        <p:spPr bwMode="auto">
          <a:xfrm>
            <a:off x="7010400" y="4343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4" name="Rectangle 80"/>
          <p:cNvSpPr>
            <a:spLocks noChangeArrowheads="1"/>
          </p:cNvSpPr>
          <p:nvPr/>
        </p:nvSpPr>
        <p:spPr bwMode="auto">
          <a:xfrm>
            <a:off x="72390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5" name="Rectangle 80"/>
          <p:cNvSpPr>
            <a:spLocks noChangeArrowheads="1"/>
          </p:cNvSpPr>
          <p:nvPr/>
        </p:nvSpPr>
        <p:spPr bwMode="auto">
          <a:xfrm>
            <a:off x="7239000" y="3886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6" name="Rectangle 80"/>
          <p:cNvSpPr>
            <a:spLocks noChangeArrowheads="1"/>
          </p:cNvSpPr>
          <p:nvPr/>
        </p:nvSpPr>
        <p:spPr bwMode="auto">
          <a:xfrm>
            <a:off x="7239000" y="4114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7" name="Rectangle 80"/>
          <p:cNvSpPr>
            <a:spLocks noChangeArrowheads="1"/>
          </p:cNvSpPr>
          <p:nvPr/>
        </p:nvSpPr>
        <p:spPr bwMode="auto">
          <a:xfrm>
            <a:off x="7239000" y="4343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8" name="Rectangle 80"/>
          <p:cNvSpPr>
            <a:spLocks noChangeArrowheads="1"/>
          </p:cNvSpPr>
          <p:nvPr/>
        </p:nvSpPr>
        <p:spPr bwMode="auto">
          <a:xfrm>
            <a:off x="73152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19" name="Rectangle 80"/>
          <p:cNvSpPr>
            <a:spLocks noChangeArrowheads="1"/>
          </p:cNvSpPr>
          <p:nvPr/>
        </p:nvSpPr>
        <p:spPr bwMode="auto">
          <a:xfrm>
            <a:off x="7315200" y="3886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0" name="Rectangle 80"/>
          <p:cNvSpPr>
            <a:spLocks noChangeArrowheads="1"/>
          </p:cNvSpPr>
          <p:nvPr/>
        </p:nvSpPr>
        <p:spPr bwMode="auto">
          <a:xfrm>
            <a:off x="7315200" y="4114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2" name="Rectangle 80"/>
          <p:cNvSpPr>
            <a:spLocks noChangeArrowheads="1"/>
          </p:cNvSpPr>
          <p:nvPr/>
        </p:nvSpPr>
        <p:spPr bwMode="auto">
          <a:xfrm>
            <a:off x="73914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3" name="Rectangle 80"/>
          <p:cNvSpPr>
            <a:spLocks noChangeArrowheads="1"/>
          </p:cNvSpPr>
          <p:nvPr/>
        </p:nvSpPr>
        <p:spPr bwMode="auto">
          <a:xfrm>
            <a:off x="7848600" y="4343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4" name="Rectangle 80"/>
          <p:cNvSpPr>
            <a:spLocks noChangeArrowheads="1"/>
          </p:cNvSpPr>
          <p:nvPr/>
        </p:nvSpPr>
        <p:spPr bwMode="auto">
          <a:xfrm>
            <a:off x="74676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5" name="Rectangle 80"/>
          <p:cNvSpPr>
            <a:spLocks noChangeArrowheads="1"/>
          </p:cNvSpPr>
          <p:nvPr/>
        </p:nvSpPr>
        <p:spPr bwMode="auto">
          <a:xfrm>
            <a:off x="7467600" y="3886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6" name="Rectangle 80"/>
          <p:cNvSpPr>
            <a:spLocks noChangeArrowheads="1"/>
          </p:cNvSpPr>
          <p:nvPr/>
        </p:nvSpPr>
        <p:spPr bwMode="auto">
          <a:xfrm>
            <a:off x="7467600" y="4114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7" name="Rectangle 80"/>
          <p:cNvSpPr>
            <a:spLocks noChangeArrowheads="1"/>
          </p:cNvSpPr>
          <p:nvPr/>
        </p:nvSpPr>
        <p:spPr bwMode="auto">
          <a:xfrm>
            <a:off x="7467600" y="4343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8" name="Rectangle 80"/>
          <p:cNvSpPr>
            <a:spLocks noChangeArrowheads="1"/>
          </p:cNvSpPr>
          <p:nvPr/>
        </p:nvSpPr>
        <p:spPr bwMode="auto">
          <a:xfrm>
            <a:off x="75438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29" name="Rectangle 80"/>
          <p:cNvSpPr>
            <a:spLocks noChangeArrowheads="1"/>
          </p:cNvSpPr>
          <p:nvPr/>
        </p:nvSpPr>
        <p:spPr bwMode="auto">
          <a:xfrm>
            <a:off x="7543800" y="3886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0" name="Rectangle 80"/>
          <p:cNvSpPr>
            <a:spLocks noChangeArrowheads="1"/>
          </p:cNvSpPr>
          <p:nvPr/>
        </p:nvSpPr>
        <p:spPr bwMode="auto">
          <a:xfrm>
            <a:off x="7543800" y="4114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1" name="Rectangle 80"/>
          <p:cNvSpPr>
            <a:spLocks noChangeArrowheads="1"/>
          </p:cNvSpPr>
          <p:nvPr/>
        </p:nvSpPr>
        <p:spPr bwMode="auto">
          <a:xfrm>
            <a:off x="7543800" y="4343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2" name="Rectangle 80"/>
          <p:cNvSpPr>
            <a:spLocks noChangeArrowheads="1"/>
          </p:cNvSpPr>
          <p:nvPr/>
        </p:nvSpPr>
        <p:spPr bwMode="auto">
          <a:xfrm>
            <a:off x="76200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3" name="Rectangle 80"/>
          <p:cNvSpPr>
            <a:spLocks noChangeArrowheads="1"/>
          </p:cNvSpPr>
          <p:nvPr/>
        </p:nvSpPr>
        <p:spPr bwMode="auto">
          <a:xfrm>
            <a:off x="7620000" y="3886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4" name="Rectangle 80"/>
          <p:cNvSpPr>
            <a:spLocks noChangeArrowheads="1"/>
          </p:cNvSpPr>
          <p:nvPr/>
        </p:nvSpPr>
        <p:spPr bwMode="auto">
          <a:xfrm>
            <a:off x="7620000" y="4114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5" name="Rectangle 80"/>
          <p:cNvSpPr>
            <a:spLocks noChangeArrowheads="1"/>
          </p:cNvSpPr>
          <p:nvPr/>
        </p:nvSpPr>
        <p:spPr bwMode="auto">
          <a:xfrm>
            <a:off x="76962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6" name="Rectangle 80"/>
          <p:cNvSpPr>
            <a:spLocks noChangeArrowheads="1"/>
          </p:cNvSpPr>
          <p:nvPr/>
        </p:nvSpPr>
        <p:spPr bwMode="auto">
          <a:xfrm>
            <a:off x="7696200" y="3886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7" name="Rectangle 80"/>
          <p:cNvSpPr>
            <a:spLocks noChangeArrowheads="1"/>
          </p:cNvSpPr>
          <p:nvPr/>
        </p:nvSpPr>
        <p:spPr bwMode="auto">
          <a:xfrm>
            <a:off x="7696200" y="4114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8" name="Rectangle 80"/>
          <p:cNvSpPr>
            <a:spLocks noChangeArrowheads="1"/>
          </p:cNvSpPr>
          <p:nvPr/>
        </p:nvSpPr>
        <p:spPr bwMode="auto">
          <a:xfrm>
            <a:off x="7696200" y="4343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39" name="Rectangle 80"/>
          <p:cNvSpPr>
            <a:spLocks noChangeArrowheads="1"/>
          </p:cNvSpPr>
          <p:nvPr/>
        </p:nvSpPr>
        <p:spPr bwMode="auto">
          <a:xfrm>
            <a:off x="77724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0" name="Rectangle 80"/>
          <p:cNvSpPr>
            <a:spLocks noChangeArrowheads="1"/>
          </p:cNvSpPr>
          <p:nvPr/>
        </p:nvSpPr>
        <p:spPr bwMode="auto">
          <a:xfrm>
            <a:off x="7772400" y="3886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1" name="Rectangle 80"/>
          <p:cNvSpPr>
            <a:spLocks noChangeArrowheads="1"/>
          </p:cNvSpPr>
          <p:nvPr/>
        </p:nvSpPr>
        <p:spPr bwMode="auto">
          <a:xfrm>
            <a:off x="7772400" y="4114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2" name="Rectangle 80"/>
          <p:cNvSpPr>
            <a:spLocks noChangeArrowheads="1"/>
          </p:cNvSpPr>
          <p:nvPr/>
        </p:nvSpPr>
        <p:spPr bwMode="auto">
          <a:xfrm>
            <a:off x="7772400" y="4343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3" name="Rectangle 80"/>
          <p:cNvSpPr>
            <a:spLocks noChangeArrowheads="1"/>
          </p:cNvSpPr>
          <p:nvPr/>
        </p:nvSpPr>
        <p:spPr bwMode="auto">
          <a:xfrm>
            <a:off x="78486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4" name="Rectangle 80"/>
          <p:cNvSpPr>
            <a:spLocks noChangeArrowheads="1"/>
          </p:cNvSpPr>
          <p:nvPr/>
        </p:nvSpPr>
        <p:spPr bwMode="auto">
          <a:xfrm>
            <a:off x="7391400" y="3886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5" name="Rectangle 80"/>
          <p:cNvSpPr>
            <a:spLocks noChangeArrowheads="1"/>
          </p:cNvSpPr>
          <p:nvPr/>
        </p:nvSpPr>
        <p:spPr bwMode="auto">
          <a:xfrm>
            <a:off x="7391400" y="4114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6" name="Rectangle 80"/>
          <p:cNvSpPr>
            <a:spLocks noChangeArrowheads="1"/>
          </p:cNvSpPr>
          <p:nvPr/>
        </p:nvSpPr>
        <p:spPr bwMode="auto">
          <a:xfrm>
            <a:off x="7391400" y="4343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7" name="Rectangle 80"/>
          <p:cNvSpPr>
            <a:spLocks noChangeArrowheads="1"/>
          </p:cNvSpPr>
          <p:nvPr/>
        </p:nvSpPr>
        <p:spPr bwMode="auto">
          <a:xfrm>
            <a:off x="7848600" y="41148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8" name="Rectangle 80"/>
          <p:cNvSpPr>
            <a:spLocks noChangeArrowheads="1"/>
          </p:cNvSpPr>
          <p:nvPr/>
        </p:nvSpPr>
        <p:spPr bwMode="auto">
          <a:xfrm>
            <a:off x="7848600" y="38862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49" name="Rectangle 80"/>
          <p:cNvSpPr>
            <a:spLocks noChangeArrowheads="1"/>
          </p:cNvSpPr>
          <p:nvPr/>
        </p:nvSpPr>
        <p:spPr bwMode="auto">
          <a:xfrm>
            <a:off x="7620000" y="4343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0" name="Rectangle 80"/>
          <p:cNvSpPr>
            <a:spLocks noChangeArrowheads="1"/>
          </p:cNvSpPr>
          <p:nvPr/>
        </p:nvSpPr>
        <p:spPr bwMode="auto">
          <a:xfrm>
            <a:off x="6858000" y="4343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1" name="Rectangle 80"/>
          <p:cNvSpPr>
            <a:spLocks noChangeArrowheads="1"/>
          </p:cNvSpPr>
          <p:nvPr/>
        </p:nvSpPr>
        <p:spPr bwMode="auto">
          <a:xfrm>
            <a:off x="7162800" y="4343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2" name="Rectangle 80"/>
          <p:cNvSpPr>
            <a:spLocks noChangeArrowheads="1"/>
          </p:cNvSpPr>
          <p:nvPr/>
        </p:nvSpPr>
        <p:spPr bwMode="auto">
          <a:xfrm>
            <a:off x="79248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3" name="Rectangle 80"/>
          <p:cNvSpPr>
            <a:spLocks noChangeArrowheads="1"/>
          </p:cNvSpPr>
          <p:nvPr/>
        </p:nvSpPr>
        <p:spPr bwMode="auto">
          <a:xfrm>
            <a:off x="7924800" y="3886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4" name="Rectangle 80"/>
          <p:cNvSpPr>
            <a:spLocks noChangeArrowheads="1"/>
          </p:cNvSpPr>
          <p:nvPr/>
        </p:nvSpPr>
        <p:spPr bwMode="auto">
          <a:xfrm>
            <a:off x="7924800" y="4114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5" name="Rectangle 80"/>
          <p:cNvSpPr>
            <a:spLocks noChangeArrowheads="1"/>
          </p:cNvSpPr>
          <p:nvPr/>
        </p:nvSpPr>
        <p:spPr bwMode="auto">
          <a:xfrm>
            <a:off x="80010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6" name="Rectangle 80"/>
          <p:cNvSpPr>
            <a:spLocks noChangeArrowheads="1"/>
          </p:cNvSpPr>
          <p:nvPr/>
        </p:nvSpPr>
        <p:spPr bwMode="auto">
          <a:xfrm>
            <a:off x="8001000" y="3886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7" name="Rectangle 80"/>
          <p:cNvSpPr>
            <a:spLocks noChangeArrowheads="1"/>
          </p:cNvSpPr>
          <p:nvPr/>
        </p:nvSpPr>
        <p:spPr bwMode="auto">
          <a:xfrm>
            <a:off x="8001000" y="4114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8" name="Rectangle 80"/>
          <p:cNvSpPr>
            <a:spLocks noChangeArrowheads="1"/>
          </p:cNvSpPr>
          <p:nvPr/>
        </p:nvSpPr>
        <p:spPr bwMode="auto">
          <a:xfrm>
            <a:off x="8001000" y="4343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59" name="Rectangle 80"/>
          <p:cNvSpPr>
            <a:spLocks noChangeArrowheads="1"/>
          </p:cNvSpPr>
          <p:nvPr/>
        </p:nvSpPr>
        <p:spPr bwMode="auto">
          <a:xfrm>
            <a:off x="80772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0" name="Rectangle 80"/>
          <p:cNvSpPr>
            <a:spLocks noChangeArrowheads="1"/>
          </p:cNvSpPr>
          <p:nvPr/>
        </p:nvSpPr>
        <p:spPr bwMode="auto">
          <a:xfrm>
            <a:off x="8077200" y="3886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1" name="Rectangle 80"/>
          <p:cNvSpPr>
            <a:spLocks noChangeArrowheads="1"/>
          </p:cNvSpPr>
          <p:nvPr/>
        </p:nvSpPr>
        <p:spPr bwMode="auto">
          <a:xfrm>
            <a:off x="8077200" y="4114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2" name="Rectangle 80"/>
          <p:cNvSpPr>
            <a:spLocks noChangeArrowheads="1"/>
          </p:cNvSpPr>
          <p:nvPr/>
        </p:nvSpPr>
        <p:spPr bwMode="auto">
          <a:xfrm>
            <a:off x="8077200" y="4343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3" name="Rectangle 80"/>
          <p:cNvSpPr>
            <a:spLocks noChangeArrowheads="1"/>
          </p:cNvSpPr>
          <p:nvPr/>
        </p:nvSpPr>
        <p:spPr bwMode="auto">
          <a:xfrm>
            <a:off x="81534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4" name="Rectangle 80"/>
          <p:cNvSpPr>
            <a:spLocks noChangeArrowheads="1"/>
          </p:cNvSpPr>
          <p:nvPr/>
        </p:nvSpPr>
        <p:spPr bwMode="auto">
          <a:xfrm>
            <a:off x="8153400" y="3886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5" name="Rectangle 80"/>
          <p:cNvSpPr>
            <a:spLocks noChangeArrowheads="1"/>
          </p:cNvSpPr>
          <p:nvPr/>
        </p:nvSpPr>
        <p:spPr bwMode="auto">
          <a:xfrm>
            <a:off x="8153400" y="4114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6" name="Rectangle 80"/>
          <p:cNvSpPr>
            <a:spLocks noChangeArrowheads="1"/>
          </p:cNvSpPr>
          <p:nvPr/>
        </p:nvSpPr>
        <p:spPr bwMode="auto">
          <a:xfrm>
            <a:off x="7924800" y="4343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7" name="Rectangle 80"/>
          <p:cNvSpPr>
            <a:spLocks noChangeArrowheads="1"/>
          </p:cNvSpPr>
          <p:nvPr/>
        </p:nvSpPr>
        <p:spPr bwMode="auto">
          <a:xfrm>
            <a:off x="8153400" y="4343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8" name="Rectangle 80"/>
          <p:cNvSpPr>
            <a:spLocks noChangeArrowheads="1"/>
          </p:cNvSpPr>
          <p:nvPr/>
        </p:nvSpPr>
        <p:spPr bwMode="auto">
          <a:xfrm>
            <a:off x="8229600" y="36576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69" name="Rectangle 80"/>
          <p:cNvSpPr>
            <a:spLocks noChangeArrowheads="1"/>
          </p:cNvSpPr>
          <p:nvPr/>
        </p:nvSpPr>
        <p:spPr bwMode="auto">
          <a:xfrm>
            <a:off x="8229600" y="38862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0" name="Rectangle 80"/>
          <p:cNvSpPr>
            <a:spLocks noChangeArrowheads="1"/>
          </p:cNvSpPr>
          <p:nvPr/>
        </p:nvSpPr>
        <p:spPr bwMode="auto">
          <a:xfrm>
            <a:off x="8229600" y="41148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1" name="Rectangle 80"/>
          <p:cNvSpPr>
            <a:spLocks noChangeArrowheads="1"/>
          </p:cNvSpPr>
          <p:nvPr/>
        </p:nvSpPr>
        <p:spPr bwMode="auto">
          <a:xfrm>
            <a:off x="8229600" y="4343400"/>
            <a:ext cx="76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2" name="Rectangle 80"/>
          <p:cNvSpPr>
            <a:spLocks noChangeArrowheads="1"/>
          </p:cNvSpPr>
          <p:nvPr/>
        </p:nvSpPr>
        <p:spPr bwMode="auto">
          <a:xfrm>
            <a:off x="7162800" y="41148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3" name="Rectangle 80"/>
          <p:cNvSpPr>
            <a:spLocks noChangeArrowheads="1"/>
          </p:cNvSpPr>
          <p:nvPr/>
        </p:nvSpPr>
        <p:spPr bwMode="auto">
          <a:xfrm>
            <a:off x="7315200" y="4343400"/>
            <a:ext cx="76200" cy="2286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/>
          <a:lstStyle/>
          <a:p>
            <a:pPr algn="ctr"/>
            <a:endParaRPr lang="en-US" altLang="en-US" sz="1000" dirty="0" smtClean="0">
              <a:latin typeface="Times New Roman" panose="02020603050405020304" pitchFamily="18" charset="0"/>
            </a:endParaRPr>
          </a:p>
        </p:txBody>
      </p:sp>
      <p:sp>
        <p:nvSpPr>
          <p:cNvPr id="276" name="Rectangle 97"/>
          <p:cNvSpPr>
            <a:spLocks noChangeArrowheads="1"/>
          </p:cNvSpPr>
          <p:nvPr/>
        </p:nvSpPr>
        <p:spPr bwMode="auto">
          <a:xfrm>
            <a:off x="80010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0</a:t>
            </a:r>
            <a:endParaRPr lang="en-US" sz="1000" dirty="0">
              <a:latin typeface="+mn-lt"/>
            </a:endParaRPr>
          </a:p>
        </p:txBody>
      </p:sp>
      <p:sp>
        <p:nvSpPr>
          <p:cNvPr id="278" name="Rectangle 97"/>
          <p:cNvSpPr>
            <a:spLocks noChangeArrowheads="1"/>
          </p:cNvSpPr>
          <p:nvPr/>
        </p:nvSpPr>
        <p:spPr bwMode="auto">
          <a:xfrm>
            <a:off x="77724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1</a:t>
            </a:r>
            <a:endParaRPr lang="en-US" sz="1000" dirty="0">
              <a:latin typeface="+mn-lt"/>
            </a:endParaRPr>
          </a:p>
        </p:txBody>
      </p:sp>
      <p:sp>
        <p:nvSpPr>
          <p:cNvPr id="279" name="Rectangle 97"/>
          <p:cNvSpPr>
            <a:spLocks noChangeArrowheads="1"/>
          </p:cNvSpPr>
          <p:nvPr/>
        </p:nvSpPr>
        <p:spPr bwMode="auto">
          <a:xfrm>
            <a:off x="75438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2</a:t>
            </a:r>
            <a:endParaRPr lang="en-US" sz="1000" dirty="0">
              <a:latin typeface="+mn-lt"/>
            </a:endParaRPr>
          </a:p>
        </p:txBody>
      </p:sp>
      <p:sp>
        <p:nvSpPr>
          <p:cNvPr id="280" name="Rectangle 97"/>
          <p:cNvSpPr>
            <a:spLocks noChangeArrowheads="1"/>
          </p:cNvSpPr>
          <p:nvPr/>
        </p:nvSpPr>
        <p:spPr bwMode="auto">
          <a:xfrm>
            <a:off x="73152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3</a:t>
            </a:r>
            <a:endParaRPr lang="en-US" sz="1000" dirty="0">
              <a:latin typeface="+mn-lt"/>
            </a:endParaRPr>
          </a:p>
        </p:txBody>
      </p:sp>
      <p:sp>
        <p:nvSpPr>
          <p:cNvPr id="358" name="Rectangle 97"/>
          <p:cNvSpPr>
            <a:spLocks noChangeArrowheads="1"/>
          </p:cNvSpPr>
          <p:nvPr/>
        </p:nvSpPr>
        <p:spPr bwMode="auto">
          <a:xfrm>
            <a:off x="70866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4</a:t>
            </a:r>
            <a:endParaRPr lang="en-US" sz="1000" dirty="0">
              <a:latin typeface="+mn-lt"/>
            </a:endParaRPr>
          </a:p>
        </p:txBody>
      </p:sp>
      <p:sp>
        <p:nvSpPr>
          <p:cNvPr id="360" name="Rectangle 97"/>
          <p:cNvSpPr>
            <a:spLocks noChangeArrowheads="1"/>
          </p:cNvSpPr>
          <p:nvPr/>
        </p:nvSpPr>
        <p:spPr bwMode="auto">
          <a:xfrm>
            <a:off x="68580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5</a:t>
            </a:r>
            <a:endParaRPr lang="en-US" sz="1000" dirty="0">
              <a:latin typeface="+mn-lt"/>
            </a:endParaRPr>
          </a:p>
        </p:txBody>
      </p:sp>
      <p:sp>
        <p:nvSpPr>
          <p:cNvPr id="376" name="Rectangle 97"/>
          <p:cNvSpPr>
            <a:spLocks noChangeArrowheads="1"/>
          </p:cNvSpPr>
          <p:nvPr/>
        </p:nvSpPr>
        <p:spPr bwMode="auto">
          <a:xfrm>
            <a:off x="66294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6</a:t>
            </a:r>
            <a:endParaRPr lang="en-US" sz="1000" dirty="0">
              <a:latin typeface="+mn-lt"/>
            </a:endParaRPr>
          </a:p>
        </p:txBody>
      </p:sp>
      <p:sp>
        <p:nvSpPr>
          <p:cNvPr id="381" name="Rectangle 97"/>
          <p:cNvSpPr>
            <a:spLocks noChangeArrowheads="1"/>
          </p:cNvSpPr>
          <p:nvPr/>
        </p:nvSpPr>
        <p:spPr bwMode="auto">
          <a:xfrm>
            <a:off x="64008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7</a:t>
            </a:r>
            <a:endParaRPr lang="en-US" sz="1000" dirty="0">
              <a:latin typeface="+mn-lt"/>
            </a:endParaRPr>
          </a:p>
        </p:txBody>
      </p:sp>
      <p:sp>
        <p:nvSpPr>
          <p:cNvPr id="382" name="Rectangle 97"/>
          <p:cNvSpPr>
            <a:spLocks noChangeArrowheads="1"/>
          </p:cNvSpPr>
          <p:nvPr/>
        </p:nvSpPr>
        <p:spPr bwMode="auto">
          <a:xfrm>
            <a:off x="61722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8</a:t>
            </a:r>
            <a:endParaRPr lang="en-US" sz="1000" dirty="0">
              <a:latin typeface="+mn-lt"/>
            </a:endParaRPr>
          </a:p>
        </p:txBody>
      </p:sp>
      <p:sp>
        <p:nvSpPr>
          <p:cNvPr id="383" name="Rectangle 97"/>
          <p:cNvSpPr>
            <a:spLocks noChangeArrowheads="1"/>
          </p:cNvSpPr>
          <p:nvPr/>
        </p:nvSpPr>
        <p:spPr bwMode="auto">
          <a:xfrm>
            <a:off x="59436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9</a:t>
            </a:r>
            <a:endParaRPr lang="en-US" sz="1000" dirty="0">
              <a:latin typeface="+mn-lt"/>
            </a:endParaRPr>
          </a:p>
        </p:txBody>
      </p:sp>
      <p:sp>
        <p:nvSpPr>
          <p:cNvPr id="393" name="Rectangle 97"/>
          <p:cNvSpPr>
            <a:spLocks noChangeArrowheads="1"/>
          </p:cNvSpPr>
          <p:nvPr/>
        </p:nvSpPr>
        <p:spPr bwMode="auto">
          <a:xfrm>
            <a:off x="57150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10</a:t>
            </a:r>
            <a:endParaRPr lang="en-US" sz="1000" dirty="0">
              <a:latin typeface="+mn-lt"/>
            </a:endParaRPr>
          </a:p>
        </p:txBody>
      </p:sp>
      <p:sp>
        <p:nvSpPr>
          <p:cNvPr id="394" name="Rectangle 97"/>
          <p:cNvSpPr>
            <a:spLocks noChangeArrowheads="1"/>
          </p:cNvSpPr>
          <p:nvPr/>
        </p:nvSpPr>
        <p:spPr bwMode="auto">
          <a:xfrm>
            <a:off x="54864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11</a:t>
            </a:r>
            <a:endParaRPr lang="en-US" sz="1000" dirty="0">
              <a:latin typeface="+mn-lt"/>
            </a:endParaRPr>
          </a:p>
        </p:txBody>
      </p:sp>
      <p:sp>
        <p:nvSpPr>
          <p:cNvPr id="395" name="Rectangle 97"/>
          <p:cNvSpPr>
            <a:spLocks noChangeArrowheads="1"/>
          </p:cNvSpPr>
          <p:nvPr/>
        </p:nvSpPr>
        <p:spPr bwMode="auto">
          <a:xfrm>
            <a:off x="52578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12</a:t>
            </a:r>
            <a:endParaRPr lang="en-US" sz="1000" dirty="0">
              <a:latin typeface="+mn-lt"/>
            </a:endParaRPr>
          </a:p>
        </p:txBody>
      </p:sp>
      <p:sp>
        <p:nvSpPr>
          <p:cNvPr id="396" name="Rectangle 97"/>
          <p:cNvSpPr>
            <a:spLocks noChangeArrowheads="1"/>
          </p:cNvSpPr>
          <p:nvPr/>
        </p:nvSpPr>
        <p:spPr bwMode="auto">
          <a:xfrm>
            <a:off x="50292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13</a:t>
            </a:r>
            <a:endParaRPr lang="en-US" sz="1000" dirty="0">
              <a:latin typeface="+mn-lt"/>
            </a:endParaRPr>
          </a:p>
        </p:txBody>
      </p:sp>
      <p:sp>
        <p:nvSpPr>
          <p:cNvPr id="397" name="Rectangle 97"/>
          <p:cNvSpPr>
            <a:spLocks noChangeArrowheads="1"/>
          </p:cNvSpPr>
          <p:nvPr/>
        </p:nvSpPr>
        <p:spPr bwMode="auto">
          <a:xfrm>
            <a:off x="48006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14</a:t>
            </a:r>
            <a:endParaRPr lang="en-US" sz="1000" dirty="0">
              <a:latin typeface="+mn-lt"/>
            </a:endParaRPr>
          </a:p>
        </p:txBody>
      </p:sp>
      <p:sp>
        <p:nvSpPr>
          <p:cNvPr id="398" name="Rectangle 97"/>
          <p:cNvSpPr>
            <a:spLocks noChangeArrowheads="1"/>
          </p:cNvSpPr>
          <p:nvPr/>
        </p:nvSpPr>
        <p:spPr bwMode="auto">
          <a:xfrm>
            <a:off x="45720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15</a:t>
            </a:r>
            <a:endParaRPr lang="en-US" sz="1000" dirty="0">
              <a:latin typeface="+mn-lt"/>
            </a:endParaRPr>
          </a:p>
        </p:txBody>
      </p:sp>
      <p:sp>
        <p:nvSpPr>
          <p:cNvPr id="399" name="Rectangle 97"/>
          <p:cNvSpPr>
            <a:spLocks noChangeArrowheads="1"/>
          </p:cNvSpPr>
          <p:nvPr/>
        </p:nvSpPr>
        <p:spPr bwMode="auto">
          <a:xfrm>
            <a:off x="43434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16</a:t>
            </a:r>
            <a:endParaRPr lang="en-US" sz="1000" dirty="0">
              <a:latin typeface="+mn-lt"/>
            </a:endParaRPr>
          </a:p>
        </p:txBody>
      </p:sp>
      <p:sp>
        <p:nvSpPr>
          <p:cNvPr id="400" name="Rectangle 97"/>
          <p:cNvSpPr>
            <a:spLocks noChangeArrowheads="1"/>
          </p:cNvSpPr>
          <p:nvPr/>
        </p:nvSpPr>
        <p:spPr bwMode="auto">
          <a:xfrm>
            <a:off x="41148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17</a:t>
            </a:r>
            <a:endParaRPr lang="en-US" sz="1000" dirty="0">
              <a:latin typeface="+mn-lt"/>
            </a:endParaRPr>
          </a:p>
        </p:txBody>
      </p:sp>
      <p:sp>
        <p:nvSpPr>
          <p:cNvPr id="401" name="Rectangle 97"/>
          <p:cNvSpPr>
            <a:spLocks noChangeArrowheads="1"/>
          </p:cNvSpPr>
          <p:nvPr/>
        </p:nvSpPr>
        <p:spPr bwMode="auto">
          <a:xfrm>
            <a:off x="38862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18</a:t>
            </a:r>
            <a:endParaRPr lang="en-US" sz="1000" dirty="0">
              <a:latin typeface="+mn-lt"/>
            </a:endParaRPr>
          </a:p>
        </p:txBody>
      </p:sp>
      <p:sp>
        <p:nvSpPr>
          <p:cNvPr id="402" name="Rectangle 97"/>
          <p:cNvSpPr>
            <a:spLocks noChangeArrowheads="1"/>
          </p:cNvSpPr>
          <p:nvPr/>
        </p:nvSpPr>
        <p:spPr bwMode="auto">
          <a:xfrm>
            <a:off x="36576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19</a:t>
            </a:r>
            <a:endParaRPr lang="en-US" sz="1000" dirty="0">
              <a:latin typeface="+mn-lt"/>
            </a:endParaRPr>
          </a:p>
        </p:txBody>
      </p:sp>
      <p:sp>
        <p:nvSpPr>
          <p:cNvPr id="403" name="Rectangle 97"/>
          <p:cNvSpPr>
            <a:spLocks noChangeArrowheads="1"/>
          </p:cNvSpPr>
          <p:nvPr/>
        </p:nvSpPr>
        <p:spPr bwMode="auto">
          <a:xfrm>
            <a:off x="34290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20</a:t>
            </a:r>
            <a:endParaRPr lang="en-US" sz="1000" dirty="0">
              <a:latin typeface="+mn-lt"/>
            </a:endParaRPr>
          </a:p>
        </p:txBody>
      </p:sp>
      <p:sp>
        <p:nvSpPr>
          <p:cNvPr id="404" name="Rectangle 97"/>
          <p:cNvSpPr>
            <a:spLocks noChangeArrowheads="1"/>
          </p:cNvSpPr>
          <p:nvPr/>
        </p:nvSpPr>
        <p:spPr bwMode="auto">
          <a:xfrm>
            <a:off x="32004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21</a:t>
            </a:r>
            <a:endParaRPr lang="en-US" sz="1000" dirty="0">
              <a:latin typeface="+mn-lt"/>
            </a:endParaRPr>
          </a:p>
        </p:txBody>
      </p:sp>
      <p:sp>
        <p:nvSpPr>
          <p:cNvPr id="405" name="Rectangle 97"/>
          <p:cNvSpPr>
            <a:spLocks noChangeArrowheads="1"/>
          </p:cNvSpPr>
          <p:nvPr/>
        </p:nvSpPr>
        <p:spPr bwMode="auto">
          <a:xfrm>
            <a:off x="29718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22</a:t>
            </a:r>
            <a:endParaRPr lang="en-US" sz="1000" dirty="0">
              <a:latin typeface="+mn-lt"/>
            </a:endParaRPr>
          </a:p>
        </p:txBody>
      </p:sp>
      <p:sp>
        <p:nvSpPr>
          <p:cNvPr id="406" name="Rectangle 97"/>
          <p:cNvSpPr>
            <a:spLocks noChangeArrowheads="1"/>
          </p:cNvSpPr>
          <p:nvPr/>
        </p:nvSpPr>
        <p:spPr bwMode="auto">
          <a:xfrm>
            <a:off x="27432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23</a:t>
            </a:r>
            <a:endParaRPr lang="en-US" sz="1000" dirty="0">
              <a:latin typeface="+mn-lt"/>
            </a:endParaRPr>
          </a:p>
        </p:txBody>
      </p:sp>
      <p:sp>
        <p:nvSpPr>
          <p:cNvPr id="407" name="Rectangle 97"/>
          <p:cNvSpPr>
            <a:spLocks noChangeArrowheads="1"/>
          </p:cNvSpPr>
          <p:nvPr/>
        </p:nvSpPr>
        <p:spPr bwMode="auto">
          <a:xfrm>
            <a:off x="25146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24</a:t>
            </a:r>
            <a:endParaRPr lang="en-US" sz="1000" dirty="0">
              <a:latin typeface="+mn-lt"/>
            </a:endParaRPr>
          </a:p>
        </p:txBody>
      </p:sp>
      <p:sp>
        <p:nvSpPr>
          <p:cNvPr id="408" name="Rectangle 97"/>
          <p:cNvSpPr>
            <a:spLocks noChangeArrowheads="1"/>
          </p:cNvSpPr>
          <p:nvPr/>
        </p:nvSpPr>
        <p:spPr bwMode="auto">
          <a:xfrm>
            <a:off x="22860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25</a:t>
            </a:r>
            <a:endParaRPr lang="en-US" sz="1000" dirty="0">
              <a:latin typeface="+mn-lt"/>
            </a:endParaRPr>
          </a:p>
        </p:txBody>
      </p:sp>
      <p:sp>
        <p:nvSpPr>
          <p:cNvPr id="409" name="Rectangle 97"/>
          <p:cNvSpPr>
            <a:spLocks noChangeArrowheads="1"/>
          </p:cNvSpPr>
          <p:nvPr/>
        </p:nvSpPr>
        <p:spPr bwMode="auto">
          <a:xfrm>
            <a:off x="20574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26</a:t>
            </a:r>
            <a:endParaRPr lang="en-US" sz="1000" dirty="0">
              <a:latin typeface="+mn-lt"/>
            </a:endParaRPr>
          </a:p>
        </p:txBody>
      </p:sp>
      <p:sp>
        <p:nvSpPr>
          <p:cNvPr id="410" name="Rectangle 97"/>
          <p:cNvSpPr>
            <a:spLocks noChangeArrowheads="1"/>
          </p:cNvSpPr>
          <p:nvPr/>
        </p:nvSpPr>
        <p:spPr bwMode="auto">
          <a:xfrm>
            <a:off x="18288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27</a:t>
            </a:r>
            <a:endParaRPr lang="en-US" sz="1000" dirty="0">
              <a:latin typeface="+mn-lt"/>
            </a:endParaRPr>
          </a:p>
        </p:txBody>
      </p:sp>
      <p:sp>
        <p:nvSpPr>
          <p:cNvPr id="411" name="Rectangle 97"/>
          <p:cNvSpPr>
            <a:spLocks noChangeArrowheads="1"/>
          </p:cNvSpPr>
          <p:nvPr/>
        </p:nvSpPr>
        <p:spPr bwMode="auto">
          <a:xfrm>
            <a:off x="16002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28</a:t>
            </a:r>
            <a:endParaRPr lang="en-US" sz="1000" dirty="0">
              <a:latin typeface="+mn-lt"/>
            </a:endParaRPr>
          </a:p>
        </p:txBody>
      </p:sp>
      <p:sp>
        <p:nvSpPr>
          <p:cNvPr id="412" name="Rectangle 97"/>
          <p:cNvSpPr>
            <a:spLocks noChangeArrowheads="1"/>
          </p:cNvSpPr>
          <p:nvPr/>
        </p:nvSpPr>
        <p:spPr bwMode="auto">
          <a:xfrm>
            <a:off x="13716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29</a:t>
            </a:r>
            <a:endParaRPr lang="en-US" sz="1000" dirty="0">
              <a:latin typeface="+mn-lt"/>
            </a:endParaRPr>
          </a:p>
        </p:txBody>
      </p:sp>
      <p:sp>
        <p:nvSpPr>
          <p:cNvPr id="413" name="Rectangle 97"/>
          <p:cNvSpPr>
            <a:spLocks noChangeArrowheads="1"/>
          </p:cNvSpPr>
          <p:nvPr/>
        </p:nvSpPr>
        <p:spPr bwMode="auto">
          <a:xfrm>
            <a:off x="11430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30</a:t>
            </a:r>
            <a:endParaRPr lang="en-US" sz="1000" dirty="0">
              <a:latin typeface="+mn-lt"/>
            </a:endParaRPr>
          </a:p>
        </p:txBody>
      </p:sp>
      <p:sp>
        <p:nvSpPr>
          <p:cNvPr id="414" name="Rectangle 97"/>
          <p:cNvSpPr>
            <a:spLocks noChangeArrowheads="1"/>
          </p:cNvSpPr>
          <p:nvPr/>
        </p:nvSpPr>
        <p:spPr bwMode="auto">
          <a:xfrm>
            <a:off x="914400" y="990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31</a:t>
            </a:r>
            <a:endParaRPr lang="en-US" sz="1000" dirty="0">
              <a:latin typeface="+mn-lt"/>
            </a:endParaRPr>
          </a:p>
        </p:txBody>
      </p:sp>
      <p:sp>
        <p:nvSpPr>
          <p:cNvPr id="415" name="Rectangle 97"/>
          <p:cNvSpPr>
            <a:spLocks noChangeArrowheads="1"/>
          </p:cNvSpPr>
          <p:nvPr/>
        </p:nvSpPr>
        <p:spPr bwMode="auto">
          <a:xfrm>
            <a:off x="914400" y="1371600"/>
            <a:ext cx="7315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Event Number</a:t>
            </a:r>
            <a:endParaRPr lang="en-US" sz="1000" dirty="0">
              <a:latin typeface="+mn-lt"/>
            </a:endParaRPr>
          </a:p>
        </p:txBody>
      </p:sp>
      <p:sp>
        <p:nvSpPr>
          <p:cNvPr id="416" name="Rectangle 97"/>
          <p:cNvSpPr>
            <a:spLocks noChangeArrowheads="1"/>
          </p:cNvSpPr>
          <p:nvPr/>
        </p:nvSpPr>
        <p:spPr bwMode="auto">
          <a:xfrm>
            <a:off x="4572000" y="2514600"/>
            <a:ext cx="3657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EVID</a:t>
            </a:r>
            <a:endParaRPr lang="en-US" sz="1000" dirty="0">
              <a:latin typeface="+mn-lt"/>
            </a:endParaRPr>
          </a:p>
        </p:txBody>
      </p:sp>
      <p:sp>
        <p:nvSpPr>
          <p:cNvPr id="417" name="Rectangle 97"/>
          <p:cNvSpPr>
            <a:spLocks noChangeArrowheads="1"/>
          </p:cNvSpPr>
          <p:nvPr/>
        </p:nvSpPr>
        <p:spPr bwMode="auto">
          <a:xfrm>
            <a:off x="6400800" y="1968137"/>
            <a:ext cx="18288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>
                <a:latin typeface="+mn-lt"/>
              </a:rPr>
              <a:t>EVID</a:t>
            </a:r>
            <a:endParaRPr lang="en-US" sz="1000" dirty="0">
              <a:latin typeface="+mn-lt"/>
            </a:endParaRPr>
          </a:p>
        </p:txBody>
      </p:sp>
      <p:sp>
        <p:nvSpPr>
          <p:cNvPr id="418" name="Text Box 171"/>
          <p:cNvSpPr txBox="1">
            <a:spLocks noChangeArrowheads="1"/>
          </p:cNvSpPr>
          <p:nvPr/>
        </p:nvSpPr>
        <p:spPr bwMode="auto">
          <a:xfrm>
            <a:off x="2715216" y="1981200"/>
            <a:ext cx="322838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400" b="1" dirty="0" smtClean="0">
                <a:latin typeface="Times New Roman" panose="02020603050405020304" pitchFamily="18" charset="0"/>
              </a:rPr>
              <a:t>8-bit EVID: Rolling Over every 256 events</a:t>
            </a:r>
            <a:endParaRPr lang="en-US" altLang="en-US" sz="1400" b="1" dirty="0">
              <a:latin typeface="Times New Roman" panose="02020603050405020304" pitchFamily="18" charset="0"/>
            </a:endParaRPr>
          </a:p>
        </p:txBody>
      </p:sp>
      <p:sp>
        <p:nvSpPr>
          <p:cNvPr id="419" name="Text Box 171"/>
          <p:cNvSpPr txBox="1">
            <a:spLocks noChangeArrowheads="1"/>
          </p:cNvSpPr>
          <p:nvPr/>
        </p:nvSpPr>
        <p:spPr bwMode="auto">
          <a:xfrm>
            <a:off x="1066800" y="2514600"/>
            <a:ext cx="338868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 sz="1400" b="1" dirty="0" smtClean="0">
                <a:latin typeface="Times New Roman" panose="02020603050405020304" pitchFamily="18" charset="0"/>
              </a:rPr>
              <a:t>16-bit EVID: Rolling Over every 64K events</a:t>
            </a:r>
            <a:endParaRPr lang="en-US" altLang="en-US" sz="14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898817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June. 2015, Wu Jinyuan, Fermilab jywu168@fnal.gov</a:t>
            </a:r>
            <a:endParaRPr lang="en-US"/>
          </a:p>
        </p:txBody>
      </p:sp>
      <p:sp>
        <p:nvSpPr>
          <p:cNvPr id="18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Register-Like Block RAM</a:t>
            </a:r>
            <a:endParaRPr lang="en-US"/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BD6E64-FA0F-4E85-80AA-A8B46ADE2C44}" type="slidenum">
              <a:rPr lang="en-US" smtClean="0">
                <a:latin typeface="Garamond" pitchFamily="28" charset="0"/>
                <a:ea typeface="ＭＳ Ｐゴシック" pitchFamily="28" charset="-128"/>
              </a:rPr>
              <a:pPr/>
              <a:t>9</a:t>
            </a:fld>
            <a:endParaRPr lang="en-US" smtClean="0">
              <a:latin typeface="Garamond" pitchFamily="28" charset="0"/>
              <a:ea typeface="ＭＳ Ｐゴシック" pitchFamily="28" charset="-128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68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a typeface="ＭＳ Ｐゴシック" pitchFamily="28" charset="-128"/>
              </a:rPr>
              <a:t>Overwriting Bins with EVID Rotationally</a:t>
            </a:r>
          </a:p>
        </p:txBody>
      </p:sp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304800" y="4181480"/>
            <a:ext cx="4305300" cy="221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16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The RAM has 256 bins and a 9-bit EVID.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16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One bin is overwritten during each refreshing cycle.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16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All 256 bins are written within 256 events.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8" charset="2"/>
              <a:buChar char="n"/>
            </a:pPr>
            <a:r>
              <a:rPr lang="en-US" sz="1600" dirty="0" smtClean="0">
                <a:solidFill>
                  <a:schemeClr val="accent2"/>
                </a:solidFill>
                <a:latin typeface="Times New Roman" pitchFamily="28" charset="0"/>
                <a:sym typeface="Wingdings" pitchFamily="28" charset="2"/>
              </a:rPr>
              <a:t>No bins containing EVID older than current event-256.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81000" y="1752600"/>
            <a:ext cx="4800601" cy="1981200"/>
            <a:chOff x="1295399" y="1752600"/>
            <a:chExt cx="4800601" cy="1981200"/>
          </a:xfrm>
        </p:grpSpPr>
        <p:grpSp>
          <p:nvGrpSpPr>
            <p:cNvPr id="9" name="Group 8"/>
            <p:cNvGrpSpPr/>
            <p:nvPr/>
          </p:nvGrpSpPr>
          <p:grpSpPr>
            <a:xfrm>
              <a:off x="3581400" y="2362200"/>
              <a:ext cx="1371600" cy="1371600"/>
              <a:chOff x="8382000" y="3429000"/>
              <a:chExt cx="1371600" cy="1371600"/>
            </a:xfrm>
          </p:grpSpPr>
          <p:sp>
            <p:nvSpPr>
              <p:cNvPr id="52" name="Rectangle 24"/>
              <p:cNvSpPr>
                <a:spLocks noChangeArrowheads="1"/>
              </p:cNvSpPr>
              <p:nvPr/>
            </p:nvSpPr>
            <p:spPr bwMode="auto">
              <a:xfrm>
                <a:off x="8382000" y="3429000"/>
                <a:ext cx="1371600" cy="13716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en-US" sz="1400" dirty="0">
                    <a:latin typeface="Times New Roman" panose="02020603050405020304" pitchFamily="18" charset="0"/>
                  </a:rPr>
                  <a:t>RAM</a:t>
                </a:r>
              </a:p>
            </p:txBody>
          </p:sp>
          <p:sp>
            <p:nvSpPr>
              <p:cNvPr id="53" name="Rectangle 25"/>
              <p:cNvSpPr>
                <a:spLocks noChangeArrowheads="1"/>
              </p:cNvSpPr>
              <p:nvPr/>
            </p:nvSpPr>
            <p:spPr bwMode="auto">
              <a:xfrm>
                <a:off x="9296400" y="3505200"/>
                <a:ext cx="457200" cy="1219200"/>
              </a:xfrm>
              <a:prstGeom prst="rect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/>
              <a:p>
                <a:pPr algn="r"/>
                <a:r>
                  <a:rPr lang="en-US" altLang="en-US" sz="1000" dirty="0" smtClean="0">
                    <a:latin typeface="Times New Roman" panose="02020603050405020304" pitchFamily="18" charset="0"/>
                  </a:rPr>
                  <a:t>QC</a:t>
                </a:r>
                <a:endParaRPr lang="en-US" altLang="en-US" sz="1000" dirty="0">
                  <a:latin typeface="Times New Roman" panose="02020603050405020304" pitchFamily="18" charset="0"/>
                </a:endParaRPr>
              </a:p>
              <a:p>
                <a:pPr algn="r"/>
                <a:r>
                  <a:rPr lang="en-US" altLang="en-US" sz="1000" dirty="0" smtClean="0">
                    <a:latin typeface="Times New Roman" panose="02020603050405020304" pitchFamily="18" charset="0"/>
                  </a:rPr>
                  <a:t>QD</a:t>
                </a:r>
              </a:p>
              <a:p>
                <a:pPr algn="r"/>
                <a:endParaRPr lang="en-US" altLang="en-US" sz="1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4" name="Rectangle 26"/>
              <p:cNvSpPr>
                <a:spLocks noChangeArrowheads="1"/>
              </p:cNvSpPr>
              <p:nvPr/>
            </p:nvSpPr>
            <p:spPr bwMode="auto">
              <a:xfrm>
                <a:off x="8382000" y="3505202"/>
                <a:ext cx="457200" cy="1219200"/>
              </a:xfrm>
              <a:prstGeom prst="rect">
                <a:avLst/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/>
              <a:p>
                <a:r>
                  <a:rPr lang="en-US" altLang="en-US" sz="900" dirty="0" smtClean="0">
                    <a:latin typeface="Times New Roman" panose="02020603050405020304" pitchFamily="18" charset="0"/>
                  </a:rPr>
                  <a:t>DC</a:t>
                </a:r>
                <a:endParaRPr lang="en-US" altLang="en-US" sz="900" dirty="0">
                  <a:latin typeface="Times New Roman" panose="02020603050405020304" pitchFamily="18" charset="0"/>
                </a:endParaRPr>
              </a:p>
              <a:p>
                <a:r>
                  <a:rPr lang="en-US" altLang="en-US" sz="900" dirty="0" smtClean="0">
                    <a:latin typeface="Times New Roman" panose="02020603050405020304" pitchFamily="18" charset="0"/>
                  </a:rPr>
                  <a:t>DD</a:t>
                </a:r>
              </a:p>
              <a:p>
                <a:endParaRPr lang="en-US" altLang="en-US" sz="900" dirty="0">
                  <a:latin typeface="Times New Roman" panose="02020603050405020304" pitchFamily="18" charset="0"/>
                </a:endParaRPr>
              </a:p>
              <a:p>
                <a:r>
                  <a:rPr lang="en-US" altLang="en-US" sz="900" dirty="0" smtClean="0">
                    <a:latin typeface="Times New Roman" panose="02020603050405020304" pitchFamily="18" charset="0"/>
                  </a:rPr>
                  <a:t>A</a:t>
                </a:r>
              </a:p>
              <a:p>
                <a:endParaRPr lang="en-US" altLang="en-US" sz="900" dirty="0" smtClean="0">
                  <a:latin typeface="Times New Roman" panose="02020603050405020304" pitchFamily="18" charset="0"/>
                </a:endParaRPr>
              </a:p>
              <a:p>
                <a:endParaRPr lang="en-US" altLang="en-US" sz="900" dirty="0" smtClean="0">
                  <a:latin typeface="Times New Roman" panose="02020603050405020304" pitchFamily="18" charset="0"/>
                </a:endParaRPr>
              </a:p>
              <a:p>
                <a:endParaRPr lang="en-US" altLang="en-US" sz="900" dirty="0">
                  <a:latin typeface="Times New Roman" panose="02020603050405020304" pitchFamily="18" charset="0"/>
                </a:endParaRPr>
              </a:p>
              <a:p>
                <a:r>
                  <a:rPr lang="en-US" altLang="en-US" sz="900" dirty="0" smtClean="0">
                    <a:latin typeface="Times New Roman" panose="02020603050405020304" pitchFamily="18" charset="0"/>
                  </a:rPr>
                  <a:t>WE</a:t>
                </a:r>
                <a:endParaRPr lang="en-US" altLang="en-US" sz="900" dirty="0">
                  <a:latin typeface="Times New Roman" panose="02020603050405020304" pitchFamily="18" charset="0"/>
                </a:endParaRPr>
              </a:p>
              <a:p>
                <a:endParaRPr lang="en-US" altLang="en-US" sz="9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5" name="AutoShape 27"/>
              <p:cNvSpPr>
                <a:spLocks noChangeArrowheads="1"/>
              </p:cNvSpPr>
              <p:nvPr/>
            </p:nvSpPr>
            <p:spPr bwMode="auto">
              <a:xfrm rot="5400000">
                <a:off x="8343900" y="4610102"/>
                <a:ext cx="152400" cy="76200"/>
              </a:xfrm>
              <a:prstGeom prst="triangle">
                <a:avLst>
                  <a:gd name="adj" fmla="val 50000"/>
                </a:avLst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AutoShape 28"/>
              <p:cNvSpPr>
                <a:spLocks noChangeArrowheads="1"/>
              </p:cNvSpPr>
              <p:nvPr/>
            </p:nvSpPr>
            <p:spPr bwMode="auto">
              <a:xfrm rot="5400000">
                <a:off x="9258300" y="4610100"/>
                <a:ext cx="152400" cy="76200"/>
              </a:xfrm>
              <a:prstGeom prst="triangle">
                <a:avLst>
                  <a:gd name="adj" fmla="val 50000"/>
                </a:avLst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3581400" y="1752600"/>
              <a:ext cx="457200" cy="457200"/>
              <a:chOff x="7772400" y="7239000"/>
              <a:chExt cx="457200" cy="457200"/>
            </a:xfrm>
          </p:grpSpPr>
          <p:sp>
            <p:nvSpPr>
              <p:cNvPr id="50" name="Rectangle 80"/>
              <p:cNvSpPr>
                <a:spLocks noChangeArrowheads="1"/>
              </p:cNvSpPr>
              <p:nvPr/>
            </p:nvSpPr>
            <p:spPr bwMode="auto">
              <a:xfrm>
                <a:off x="7772400" y="7239000"/>
                <a:ext cx="457200" cy="457200"/>
              </a:xfrm>
              <a:prstGeom prst="rect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/>
              <a:p>
                <a:pPr algn="ctr"/>
                <a:r>
                  <a:rPr lang="en-US" altLang="en-US" sz="1000" dirty="0">
                    <a:latin typeface="Times New Roman" panose="02020603050405020304" pitchFamily="18" charset="0"/>
                  </a:rPr>
                  <a:t>D </a:t>
                </a:r>
                <a:r>
                  <a:rPr lang="en-US" altLang="en-US" sz="1000" dirty="0" smtClean="0">
                    <a:latin typeface="Times New Roman" panose="02020603050405020304" pitchFamily="18" charset="0"/>
                  </a:rPr>
                  <a:t>    </a:t>
                </a:r>
                <a:r>
                  <a:rPr lang="en-US" altLang="en-US" sz="1000" dirty="0">
                    <a:latin typeface="Times New Roman" panose="02020603050405020304" pitchFamily="18" charset="0"/>
                  </a:rPr>
                  <a:t>Q</a:t>
                </a:r>
              </a:p>
            </p:txBody>
          </p:sp>
          <p:sp>
            <p:nvSpPr>
              <p:cNvPr id="51" name="AutoShape 81"/>
              <p:cNvSpPr>
                <a:spLocks noChangeArrowheads="1"/>
              </p:cNvSpPr>
              <p:nvPr/>
            </p:nvSpPr>
            <p:spPr bwMode="auto">
              <a:xfrm rot="5400000">
                <a:off x="7734300" y="7581900"/>
                <a:ext cx="152400" cy="76200"/>
              </a:xfrm>
              <a:prstGeom prst="triangle">
                <a:avLst>
                  <a:gd name="adj" fmla="val 50000"/>
                </a:avLst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4495800" y="1752600"/>
              <a:ext cx="457200" cy="457200"/>
              <a:chOff x="7772400" y="7239000"/>
              <a:chExt cx="457200" cy="457200"/>
            </a:xfrm>
          </p:grpSpPr>
          <p:sp>
            <p:nvSpPr>
              <p:cNvPr id="48" name="Rectangle 80"/>
              <p:cNvSpPr>
                <a:spLocks noChangeArrowheads="1"/>
              </p:cNvSpPr>
              <p:nvPr/>
            </p:nvSpPr>
            <p:spPr bwMode="auto">
              <a:xfrm>
                <a:off x="7772400" y="7239000"/>
                <a:ext cx="457200" cy="457200"/>
              </a:xfrm>
              <a:prstGeom prst="rect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/>
              <a:p>
                <a:pPr algn="ctr"/>
                <a:r>
                  <a:rPr lang="en-US" altLang="en-US" sz="1000" dirty="0">
                    <a:latin typeface="Times New Roman" panose="02020603050405020304" pitchFamily="18" charset="0"/>
                  </a:rPr>
                  <a:t>D </a:t>
                </a:r>
                <a:r>
                  <a:rPr lang="en-US" altLang="en-US" sz="1000" dirty="0" smtClean="0">
                    <a:latin typeface="Times New Roman" panose="02020603050405020304" pitchFamily="18" charset="0"/>
                  </a:rPr>
                  <a:t>    </a:t>
                </a:r>
                <a:r>
                  <a:rPr lang="en-US" altLang="en-US" sz="1000" dirty="0">
                    <a:latin typeface="Times New Roman" panose="02020603050405020304" pitchFamily="18" charset="0"/>
                  </a:rPr>
                  <a:t>Q</a:t>
                </a:r>
              </a:p>
            </p:txBody>
          </p:sp>
          <p:sp>
            <p:nvSpPr>
              <p:cNvPr id="49" name="AutoShape 81"/>
              <p:cNvSpPr>
                <a:spLocks noChangeArrowheads="1"/>
              </p:cNvSpPr>
              <p:nvPr/>
            </p:nvSpPr>
            <p:spPr bwMode="auto">
              <a:xfrm rot="5400000">
                <a:off x="7734300" y="7581900"/>
                <a:ext cx="152400" cy="76200"/>
              </a:xfrm>
              <a:prstGeom prst="triangle">
                <a:avLst>
                  <a:gd name="adj" fmla="val 50000"/>
                </a:avLst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/>
              <a:p>
                <a:endParaRPr lang="en-US"/>
              </a:p>
            </p:txBody>
          </p:sp>
        </p:grpSp>
        <p:sp>
          <p:nvSpPr>
            <p:cNvPr id="12" name="AutoShape 106"/>
            <p:cNvSpPr>
              <a:spLocks noChangeArrowheads="1"/>
            </p:cNvSpPr>
            <p:nvPr/>
          </p:nvSpPr>
          <p:spPr bwMode="auto">
            <a:xfrm rot="-5400000">
              <a:off x="2781300" y="2857500"/>
              <a:ext cx="457200" cy="228600"/>
            </a:xfrm>
            <a:custGeom>
              <a:avLst/>
              <a:gdLst>
                <a:gd name="G0" fmla="+- 6074 0 0"/>
                <a:gd name="G1" fmla="+- 21600 0 6074"/>
                <a:gd name="G2" fmla="*/ 6074 1 2"/>
                <a:gd name="G3" fmla="+- 21600 0 G2"/>
                <a:gd name="G4" fmla="+/ 6074 21600 2"/>
                <a:gd name="G5" fmla="+/ G1 0 2"/>
                <a:gd name="G6" fmla="*/ 21600 21600 6074"/>
                <a:gd name="G7" fmla="*/ G6 1 2"/>
                <a:gd name="G8" fmla="+- 21600 0 G7"/>
                <a:gd name="G9" fmla="*/ 21600 1 2"/>
                <a:gd name="G10" fmla="+- 6074 0 G9"/>
                <a:gd name="G11" fmla="?: G10 G8 0"/>
                <a:gd name="G12" fmla="?: G10 G7 21600"/>
                <a:gd name="T0" fmla="*/ 18563 w 21600"/>
                <a:gd name="T1" fmla="*/ 10800 h 21600"/>
                <a:gd name="T2" fmla="*/ 10800 w 21600"/>
                <a:gd name="T3" fmla="*/ 21600 h 21600"/>
                <a:gd name="T4" fmla="*/ 3037 w 21600"/>
                <a:gd name="T5" fmla="*/ 10800 h 21600"/>
                <a:gd name="T6" fmla="*/ 10800 w 21600"/>
                <a:gd name="T7" fmla="*/ 0 h 21600"/>
                <a:gd name="T8" fmla="*/ 4837 w 21600"/>
                <a:gd name="T9" fmla="*/ 4837 h 21600"/>
                <a:gd name="T10" fmla="*/ 16763 w 21600"/>
                <a:gd name="T11" fmla="*/ 1676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4" y="21600"/>
                  </a:lnTo>
                  <a:lnTo>
                    <a:pt x="1552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1905000" y="1752600"/>
              <a:ext cx="457200" cy="457200"/>
              <a:chOff x="7772400" y="7239000"/>
              <a:chExt cx="457200" cy="457200"/>
            </a:xfrm>
          </p:grpSpPr>
          <p:sp>
            <p:nvSpPr>
              <p:cNvPr id="46" name="Rectangle 80"/>
              <p:cNvSpPr>
                <a:spLocks noChangeArrowheads="1"/>
              </p:cNvSpPr>
              <p:nvPr/>
            </p:nvSpPr>
            <p:spPr bwMode="auto">
              <a:xfrm>
                <a:off x="7772400" y="7239000"/>
                <a:ext cx="457200" cy="457200"/>
              </a:xfrm>
              <a:prstGeom prst="rect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/>
              <a:p>
                <a:pPr algn="r"/>
                <a:r>
                  <a:rPr lang="en-US" altLang="en-US" sz="1000" dirty="0" smtClean="0">
                    <a:latin typeface="Times New Roman" panose="02020603050405020304" pitchFamily="18" charset="0"/>
                  </a:rPr>
                  <a:t>CNT</a:t>
                </a:r>
              </a:p>
              <a:p>
                <a:pPr algn="r"/>
                <a:endParaRPr lang="en-US" altLang="en-US" sz="1000" dirty="0">
                  <a:latin typeface="Times New Roman" panose="02020603050405020304" pitchFamily="18" charset="0"/>
                </a:endParaRPr>
              </a:p>
              <a:p>
                <a:pPr algn="r"/>
                <a:r>
                  <a:rPr lang="en-US" altLang="en-US" sz="1000" dirty="0" smtClean="0">
                    <a:latin typeface="Times New Roman" panose="02020603050405020304" pitchFamily="18" charset="0"/>
                  </a:rPr>
                  <a:t>CE    </a:t>
                </a:r>
                <a:endParaRPr lang="en-US" altLang="en-US" sz="10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" name="AutoShape 81"/>
              <p:cNvSpPr>
                <a:spLocks noChangeArrowheads="1"/>
              </p:cNvSpPr>
              <p:nvPr/>
            </p:nvSpPr>
            <p:spPr bwMode="auto">
              <a:xfrm rot="5400000">
                <a:off x="7734300" y="7581900"/>
                <a:ext cx="152400" cy="76200"/>
              </a:xfrm>
              <a:prstGeom prst="triangle">
                <a:avLst>
                  <a:gd name="adj" fmla="val 50000"/>
                </a:avLst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/>
              <a:lstStyle/>
              <a:p>
                <a:pPr algn="r"/>
                <a:endParaRPr lang="en-US"/>
              </a:p>
            </p:txBody>
          </p:sp>
        </p:grpSp>
        <p:sp>
          <p:nvSpPr>
            <p:cNvPr id="14" name="Line 112"/>
            <p:cNvSpPr>
              <a:spLocks noChangeShapeType="1"/>
            </p:cNvSpPr>
            <p:nvPr/>
          </p:nvSpPr>
          <p:spPr bwMode="auto">
            <a:xfrm>
              <a:off x="1295399" y="3581400"/>
              <a:ext cx="167640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98"/>
            <p:cNvSpPr>
              <a:spLocks noChangeShapeType="1"/>
            </p:cNvSpPr>
            <p:nvPr/>
          </p:nvSpPr>
          <p:spPr bwMode="auto">
            <a:xfrm flipH="1" flipV="1">
              <a:off x="2362200" y="1828800"/>
              <a:ext cx="1219200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14"/>
            <p:cNvSpPr>
              <a:spLocks noChangeShapeType="1"/>
            </p:cNvSpPr>
            <p:nvPr/>
          </p:nvSpPr>
          <p:spPr bwMode="auto">
            <a:xfrm flipH="1">
              <a:off x="3047997" y="2590798"/>
              <a:ext cx="1" cy="2190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113"/>
            <p:cNvSpPr>
              <a:spLocks noChangeShapeType="1"/>
            </p:cNvSpPr>
            <p:nvPr/>
          </p:nvSpPr>
          <p:spPr bwMode="auto">
            <a:xfrm>
              <a:off x="1295400" y="3124200"/>
              <a:ext cx="1600200" cy="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139"/>
            <p:cNvSpPr>
              <a:spLocks noChangeShapeType="1"/>
            </p:cNvSpPr>
            <p:nvPr/>
          </p:nvSpPr>
          <p:spPr bwMode="auto">
            <a:xfrm>
              <a:off x="2514600" y="3276593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25"/>
            <p:cNvSpPr>
              <a:spLocks noChangeShapeType="1"/>
            </p:cNvSpPr>
            <p:nvPr/>
          </p:nvSpPr>
          <p:spPr bwMode="auto">
            <a:xfrm flipH="1" flipV="1">
              <a:off x="1295399" y="2590793"/>
              <a:ext cx="1752598" cy="95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98"/>
            <p:cNvSpPr>
              <a:spLocks noChangeShapeType="1"/>
            </p:cNvSpPr>
            <p:nvPr/>
          </p:nvSpPr>
          <p:spPr bwMode="auto">
            <a:xfrm flipH="1" flipV="1">
              <a:off x="4038600" y="1828800"/>
              <a:ext cx="457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98"/>
            <p:cNvSpPr>
              <a:spLocks noChangeShapeType="1"/>
            </p:cNvSpPr>
            <p:nvPr/>
          </p:nvSpPr>
          <p:spPr bwMode="auto">
            <a:xfrm flipH="1" flipV="1">
              <a:off x="3124200" y="2971800"/>
              <a:ext cx="457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113"/>
            <p:cNvSpPr>
              <a:spLocks noChangeShapeType="1"/>
            </p:cNvSpPr>
            <p:nvPr/>
          </p:nvSpPr>
          <p:spPr bwMode="auto">
            <a:xfrm flipV="1">
              <a:off x="1295400" y="2667000"/>
              <a:ext cx="2286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114"/>
            <p:cNvSpPr>
              <a:spLocks noChangeShapeType="1"/>
            </p:cNvSpPr>
            <p:nvPr/>
          </p:nvSpPr>
          <p:spPr bwMode="auto">
            <a:xfrm flipH="1">
              <a:off x="2133596" y="2209800"/>
              <a:ext cx="4" cy="3809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98"/>
            <p:cNvSpPr>
              <a:spLocks noChangeShapeType="1"/>
            </p:cNvSpPr>
            <p:nvPr/>
          </p:nvSpPr>
          <p:spPr bwMode="auto">
            <a:xfrm flipH="1" flipV="1">
              <a:off x="2667000" y="2514600"/>
              <a:ext cx="914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98"/>
            <p:cNvSpPr>
              <a:spLocks noChangeShapeType="1"/>
            </p:cNvSpPr>
            <p:nvPr/>
          </p:nvSpPr>
          <p:spPr bwMode="auto">
            <a:xfrm flipV="1">
              <a:off x="2647949" y="1828800"/>
              <a:ext cx="0" cy="9905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98"/>
            <p:cNvSpPr>
              <a:spLocks noChangeShapeType="1"/>
            </p:cNvSpPr>
            <p:nvPr/>
          </p:nvSpPr>
          <p:spPr bwMode="auto">
            <a:xfrm flipH="1" flipV="1">
              <a:off x="2662236" y="2819400"/>
              <a:ext cx="228600" cy="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114"/>
            <p:cNvSpPr>
              <a:spLocks noChangeShapeType="1"/>
            </p:cNvSpPr>
            <p:nvPr/>
          </p:nvSpPr>
          <p:spPr bwMode="auto">
            <a:xfrm flipH="1">
              <a:off x="2514600" y="2590798"/>
              <a:ext cx="0" cy="6857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Moon 27"/>
            <p:cNvSpPr/>
            <p:nvPr/>
          </p:nvSpPr>
          <p:spPr>
            <a:xfrm flipH="1">
              <a:off x="2895600" y="3200400"/>
              <a:ext cx="228600" cy="457200"/>
            </a:xfrm>
            <a:prstGeom prst="moon">
              <a:avLst/>
            </a:prstGeom>
            <a:solidFill>
              <a:srgbClr val="FFCC99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Line 139"/>
            <p:cNvSpPr>
              <a:spLocks noChangeShapeType="1"/>
            </p:cNvSpPr>
            <p:nvPr/>
          </p:nvSpPr>
          <p:spPr bwMode="auto">
            <a:xfrm>
              <a:off x="3124200" y="3428993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98"/>
            <p:cNvSpPr>
              <a:spLocks noChangeShapeType="1"/>
            </p:cNvSpPr>
            <p:nvPr/>
          </p:nvSpPr>
          <p:spPr bwMode="auto">
            <a:xfrm flipH="1" flipV="1">
              <a:off x="4953000" y="2667000"/>
              <a:ext cx="457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AutoShape 106"/>
            <p:cNvSpPr>
              <a:spLocks noChangeArrowheads="1"/>
            </p:cNvSpPr>
            <p:nvPr/>
          </p:nvSpPr>
          <p:spPr bwMode="auto">
            <a:xfrm rot="-5400000">
              <a:off x="5295900" y="2705100"/>
              <a:ext cx="457200" cy="228600"/>
            </a:xfrm>
            <a:custGeom>
              <a:avLst/>
              <a:gdLst>
                <a:gd name="G0" fmla="+- 6074 0 0"/>
                <a:gd name="G1" fmla="+- 21600 0 6074"/>
                <a:gd name="G2" fmla="*/ 6074 1 2"/>
                <a:gd name="G3" fmla="+- 21600 0 G2"/>
                <a:gd name="G4" fmla="+/ 6074 21600 2"/>
                <a:gd name="G5" fmla="+/ G1 0 2"/>
                <a:gd name="G6" fmla="*/ 21600 21600 6074"/>
                <a:gd name="G7" fmla="*/ G6 1 2"/>
                <a:gd name="G8" fmla="+- 21600 0 G7"/>
                <a:gd name="G9" fmla="*/ 21600 1 2"/>
                <a:gd name="G10" fmla="+- 6074 0 G9"/>
                <a:gd name="G11" fmla="?: G10 G8 0"/>
                <a:gd name="G12" fmla="?: G10 G7 21600"/>
                <a:gd name="T0" fmla="*/ 18563 w 21600"/>
                <a:gd name="T1" fmla="*/ 10800 h 21600"/>
                <a:gd name="T2" fmla="*/ 10800 w 21600"/>
                <a:gd name="T3" fmla="*/ 21600 h 21600"/>
                <a:gd name="T4" fmla="*/ 3037 w 21600"/>
                <a:gd name="T5" fmla="*/ 10800 h 21600"/>
                <a:gd name="T6" fmla="*/ 10800 w 21600"/>
                <a:gd name="T7" fmla="*/ 0 h 21600"/>
                <a:gd name="T8" fmla="*/ 4837 w 21600"/>
                <a:gd name="T9" fmla="*/ 4837 h 21600"/>
                <a:gd name="T10" fmla="*/ 16763 w 21600"/>
                <a:gd name="T11" fmla="*/ 1676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4" y="21600"/>
                  </a:lnTo>
                  <a:lnTo>
                    <a:pt x="1552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Rectangle 80"/>
            <p:cNvSpPr>
              <a:spLocks noChangeArrowheads="1"/>
            </p:cNvSpPr>
            <p:nvPr/>
          </p:nvSpPr>
          <p:spPr bwMode="auto">
            <a:xfrm>
              <a:off x="5410200" y="1752600"/>
              <a:ext cx="457200" cy="457200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/>
            <a:lstStyle/>
            <a:p>
              <a:r>
                <a:rPr lang="en-US" altLang="en-US" sz="1000" dirty="0" smtClean="0">
                  <a:latin typeface="Times New Roman" panose="02020603050405020304" pitchFamily="18" charset="0"/>
                </a:rPr>
                <a:t>A</a:t>
              </a:r>
            </a:p>
            <a:p>
              <a:r>
                <a:rPr lang="en-US" altLang="en-US" sz="1000" dirty="0" smtClean="0">
                  <a:latin typeface="Times New Roman" panose="02020603050405020304" pitchFamily="18" charset="0"/>
                </a:rPr>
                <a:t>B</a:t>
              </a:r>
            </a:p>
            <a:p>
              <a:r>
                <a:rPr lang="en-US" altLang="en-US" sz="1000" dirty="0" smtClean="0">
                  <a:latin typeface="Times New Roman" panose="02020603050405020304" pitchFamily="18" charset="0"/>
                </a:rPr>
                <a:t>   A=B</a:t>
              </a:r>
              <a:endParaRPr lang="en-US" altLang="en-US" sz="1000" dirty="0">
                <a:latin typeface="Times New Roman" panose="02020603050405020304" pitchFamily="18" charset="0"/>
              </a:endParaRPr>
            </a:p>
          </p:txBody>
        </p:sp>
        <p:sp>
          <p:nvSpPr>
            <p:cNvPr id="33" name="Line 114"/>
            <p:cNvSpPr>
              <a:spLocks noChangeShapeType="1"/>
            </p:cNvSpPr>
            <p:nvPr/>
          </p:nvSpPr>
          <p:spPr bwMode="auto">
            <a:xfrm>
              <a:off x="5524499" y="2209800"/>
              <a:ext cx="0" cy="4571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98"/>
            <p:cNvSpPr>
              <a:spLocks noChangeShapeType="1"/>
            </p:cNvSpPr>
            <p:nvPr/>
          </p:nvSpPr>
          <p:spPr bwMode="auto">
            <a:xfrm flipH="1" flipV="1">
              <a:off x="4953000" y="1828800"/>
              <a:ext cx="457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98"/>
            <p:cNvSpPr>
              <a:spLocks noChangeShapeType="1"/>
            </p:cNvSpPr>
            <p:nvPr/>
          </p:nvSpPr>
          <p:spPr bwMode="auto">
            <a:xfrm flipH="1" flipV="1">
              <a:off x="4953000" y="2514600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98"/>
            <p:cNvSpPr>
              <a:spLocks noChangeShapeType="1"/>
            </p:cNvSpPr>
            <p:nvPr/>
          </p:nvSpPr>
          <p:spPr bwMode="auto">
            <a:xfrm flipH="1" flipV="1">
              <a:off x="5181600" y="1981200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98"/>
            <p:cNvSpPr>
              <a:spLocks noChangeShapeType="1"/>
            </p:cNvSpPr>
            <p:nvPr/>
          </p:nvSpPr>
          <p:spPr bwMode="auto">
            <a:xfrm flipH="1">
              <a:off x="5181599" y="1981199"/>
              <a:ext cx="4763" cy="50727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98"/>
            <p:cNvSpPr>
              <a:spLocks noChangeShapeType="1"/>
            </p:cNvSpPr>
            <p:nvPr/>
          </p:nvSpPr>
          <p:spPr bwMode="auto">
            <a:xfrm flipH="1" flipV="1">
              <a:off x="5181600" y="2971800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113"/>
            <p:cNvSpPr>
              <a:spLocks noChangeShapeType="1"/>
            </p:cNvSpPr>
            <p:nvPr/>
          </p:nvSpPr>
          <p:spPr bwMode="auto">
            <a:xfrm>
              <a:off x="5638800" y="2809879"/>
              <a:ext cx="457200" cy="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 Box 171"/>
            <p:cNvSpPr txBox="1">
              <a:spLocks noChangeArrowheads="1"/>
            </p:cNvSpPr>
            <p:nvPr/>
          </p:nvSpPr>
          <p:spPr bwMode="auto">
            <a:xfrm>
              <a:off x="1371600" y="2335768"/>
              <a:ext cx="607539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1400" b="1" dirty="0" smtClean="0">
                  <a:latin typeface="Times New Roman" panose="02020603050405020304" pitchFamily="18" charset="0"/>
                </a:rPr>
                <a:t>RFRSH</a:t>
              </a:r>
              <a:endParaRPr lang="en-US" altLang="en-US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41" name="Text Box 171"/>
            <p:cNvSpPr txBox="1">
              <a:spLocks noChangeArrowheads="1"/>
            </p:cNvSpPr>
            <p:nvPr/>
          </p:nvSpPr>
          <p:spPr bwMode="auto">
            <a:xfrm>
              <a:off x="1371600" y="2680156"/>
              <a:ext cx="259686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1400" b="1" dirty="0" smtClean="0">
                  <a:latin typeface="Times New Roman" panose="02020603050405020304" pitchFamily="18" charset="0"/>
                </a:rPr>
                <a:t>DD</a:t>
              </a:r>
              <a:endParaRPr lang="en-US" altLang="en-US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42" name="Text Box 171"/>
            <p:cNvSpPr txBox="1">
              <a:spLocks noChangeArrowheads="1"/>
            </p:cNvSpPr>
            <p:nvPr/>
          </p:nvSpPr>
          <p:spPr bwMode="auto">
            <a:xfrm>
              <a:off x="1371600" y="3137356"/>
              <a:ext cx="519373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1400" b="1" dirty="0" smtClean="0">
                  <a:latin typeface="Times New Roman" panose="02020603050405020304" pitchFamily="18" charset="0"/>
                </a:rPr>
                <a:t>ADDR</a:t>
              </a:r>
              <a:endParaRPr lang="en-US" altLang="en-US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43" name="Text Box 171"/>
            <p:cNvSpPr txBox="1">
              <a:spLocks noChangeArrowheads="1"/>
            </p:cNvSpPr>
            <p:nvPr/>
          </p:nvSpPr>
          <p:spPr bwMode="auto">
            <a:xfrm>
              <a:off x="1371600" y="3365956"/>
              <a:ext cx="309380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1400" b="1" dirty="0" smtClean="0">
                  <a:latin typeface="Times New Roman" panose="02020603050405020304" pitchFamily="18" charset="0"/>
                </a:rPr>
                <a:t>WR</a:t>
              </a:r>
              <a:endParaRPr lang="en-US" altLang="en-US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44" name="Text Box 171"/>
            <p:cNvSpPr txBox="1">
              <a:spLocks noChangeArrowheads="1"/>
            </p:cNvSpPr>
            <p:nvPr/>
          </p:nvSpPr>
          <p:spPr bwMode="auto">
            <a:xfrm>
              <a:off x="5760114" y="2514600"/>
              <a:ext cx="259686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1400" b="1" dirty="0" smtClean="0">
                  <a:latin typeface="Times New Roman" panose="02020603050405020304" pitchFamily="18" charset="0"/>
                </a:rPr>
                <a:t>YD</a:t>
              </a:r>
              <a:endParaRPr lang="en-US" altLang="en-US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45" name="Text Box 171"/>
            <p:cNvSpPr txBox="1">
              <a:spLocks noChangeArrowheads="1"/>
            </p:cNvSpPr>
            <p:nvPr/>
          </p:nvSpPr>
          <p:spPr bwMode="auto">
            <a:xfrm>
              <a:off x="2821461" y="1828800"/>
              <a:ext cx="45044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1400" b="1" dirty="0" smtClean="0">
                  <a:latin typeface="Times New Roman" panose="02020603050405020304" pitchFamily="18" charset="0"/>
                </a:rPr>
                <a:t>EVID</a:t>
              </a:r>
              <a:endParaRPr lang="en-US" altLang="en-US" sz="1400" b="1" dirty="0">
                <a:latin typeface="Times New Roman" panose="02020603050405020304" pitchFamily="18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2210" y="873877"/>
            <a:ext cx="3869704" cy="4688723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281292" y="2222952"/>
            <a:ext cx="914400" cy="423863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2504590" y="2819396"/>
            <a:ext cx="436125" cy="752482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3621447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bldLvl="2" autoUpdateAnimBg="0" advAuto="0"/>
      <p:bldP spid="3" grpId="0" animBg="1"/>
      <p:bldP spid="58" grpId="0" animBg="1"/>
    </p:bld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11328</TotalTime>
  <Words>2434</Words>
  <Application>Microsoft Office PowerPoint</Application>
  <PresentationFormat>On-screen Show (4:3)</PresentationFormat>
  <Paragraphs>1528</Paragraphs>
  <Slides>26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Edge</vt:lpstr>
      <vt:lpstr>Register-Like Block RAM: Implementation, Testing in FPGA and Applications for High Energy Physics Trigger Systems</vt:lpstr>
      <vt:lpstr>Introduction</vt:lpstr>
      <vt:lpstr>Contemporary Tracking Trigger Schemes</vt:lpstr>
      <vt:lpstr>Block RAM in Trigger System</vt:lpstr>
      <vt:lpstr>Fast Refresh between Events</vt:lpstr>
      <vt:lpstr>Typical Refreshing Process</vt:lpstr>
      <vt:lpstr>Global Refresh Scheme</vt:lpstr>
      <vt:lpstr>Event ID Rollover Issue</vt:lpstr>
      <vt:lpstr>Overwriting Bins with EVID Rotationally</vt:lpstr>
      <vt:lpstr>Multiple Hits Per Bin</vt:lpstr>
      <vt:lpstr>Read-after-Write (RAW) Hazard</vt:lpstr>
      <vt:lpstr>Read-After-Write (RAW) Hazard</vt:lpstr>
      <vt:lpstr>Data Forwarding Scheme</vt:lpstr>
      <vt:lpstr>RAW Hazard Prevention: Data Forwarding</vt:lpstr>
      <vt:lpstr>The Entire Design</vt:lpstr>
      <vt:lpstr>Actual Implementation</vt:lpstr>
      <vt:lpstr>Fast Book &amp; Fast Reset Block Memory</vt:lpstr>
      <vt:lpstr>The Test Platform</vt:lpstr>
      <vt:lpstr>Operations (1)</vt:lpstr>
      <vt:lpstr>Operations (2)</vt:lpstr>
      <vt:lpstr>Operations (3)</vt:lpstr>
      <vt:lpstr>Event ID Updating</vt:lpstr>
      <vt:lpstr>Future Improvement (1) Boundary Coverage</vt:lpstr>
      <vt:lpstr>Future Improvement (2) Hidden Refreshing Process</vt:lpstr>
      <vt:lpstr>Summary</vt:lpstr>
      <vt:lpstr>The End</vt:lpstr>
    </vt:vector>
  </TitlesOfParts>
  <Company>Fermi Lab - Particle Physics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jywu168</dc:creator>
  <cp:lastModifiedBy>jywu168</cp:lastModifiedBy>
  <cp:revision>758</cp:revision>
  <cp:lastPrinted>2016-06-03T00:02:52Z</cp:lastPrinted>
  <dcterms:created xsi:type="dcterms:W3CDTF">2010-03-17T01:23:46Z</dcterms:created>
  <dcterms:modified xsi:type="dcterms:W3CDTF">2016-06-07T09:22:22Z</dcterms:modified>
</cp:coreProperties>
</file>