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322" r:id="rId3"/>
    <p:sldId id="323" r:id="rId4"/>
    <p:sldId id="335" r:id="rId5"/>
    <p:sldId id="336" r:id="rId6"/>
    <p:sldId id="269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3366FF"/>
    <a:srgbClr val="FFFFCC"/>
    <a:srgbClr val="E2BD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4023" autoAdjust="0"/>
    <p:restoredTop sz="92394" autoAdjust="0"/>
  </p:normalViewPr>
  <p:slideViewPr>
    <p:cSldViewPr snapToGrid="0" snapToObjects="1">
      <p:cViewPr varScale="1">
        <p:scale>
          <a:sx n="107" d="100"/>
          <a:sy n="107" d="100"/>
        </p:scale>
        <p:origin x="251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064AD6-0A2B-3D4E-9787-FD35CF85EF57}" type="datetimeFigureOut">
              <a:t>01/06/2016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6271B0-67B2-1E4C-B5CF-64E57FAF530D}" type="slidenum"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016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7AD95F-FA09-6646-9336-AFE28A74D4E6}" type="datetimeFigureOut">
              <a:t>01/06/2016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7BA672-4E9E-2F43-96CE-94A55FDB2C4F}" type="slidenum"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20713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BA672-4E9E-2F43-96CE-94A55FDB2C4F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3716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07 June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GBTx test board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1D2F-5181-3641-B1E9-DEDB266846E3}" type="slidenum"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01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07 June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GBTx test board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1D2F-5181-3641-B1E9-DEDB266846E3}" type="slidenum"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650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07 June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GBTx test board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1D2F-5181-3641-B1E9-DEDB266846E3}" type="slidenum"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860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07 June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GBTx test board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1D2F-5181-3641-B1E9-DEDB266846E3}" type="slidenum"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014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07 June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GBTx test board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1D2F-5181-3641-B1E9-DEDB266846E3}" type="slidenum"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703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07 June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GBTx test board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1D2F-5181-3641-B1E9-DEDB266846E3}" type="slidenum"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841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07 June 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GBTx test board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1D2F-5181-3641-B1E9-DEDB266846E3}" type="slidenum"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52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07 June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GBTx test board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1D2F-5181-3641-B1E9-DEDB266846E3}" type="slidenum"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34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07 June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GBTx test board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1D2F-5181-3641-B1E9-DEDB266846E3}" type="slidenum"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83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07 June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GBTx test board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1D2F-5181-3641-B1E9-DEDB266846E3}" type="slidenum"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475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07 June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GBTx test board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1D2F-5181-3641-B1E9-DEDB266846E3}" type="slidenum"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829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13075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  <a:alpha val="41000"/>
                </a:schemeClr>
              </a:gs>
              <a:gs pos="100000">
                <a:srgbClr val="FFFFFF">
                  <a:alpha val="41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8194"/>
            <a:ext cx="8167548" cy="5448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6912" y="645019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07 June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80407" y="648074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GBTx test board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024" y="64376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51D2F-5181-3641-B1E9-DEDB266846E3}" type="slidenum">
              <a:t>‹N›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624748" y="10267"/>
            <a:ext cx="530181" cy="6028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0267"/>
            <a:ext cx="938408" cy="606275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1" y="6368478"/>
            <a:ext cx="9143999" cy="6256"/>
          </a:xfrm>
          <a:prstGeom prst="line">
            <a:avLst/>
          </a:prstGeom>
          <a:ln>
            <a:gradFill flip="none" rotWithShape="1">
              <a:gsLst>
                <a:gs pos="59000">
                  <a:schemeClr val="accent2">
                    <a:lumMod val="60000"/>
                    <a:lumOff val="40000"/>
                  </a:schemeClr>
                </a:gs>
                <a:gs pos="100000">
                  <a:srgbClr val="FFFFFF"/>
                </a:gs>
              </a:gsLst>
              <a:lin ang="0" scaled="1"/>
              <a:tileRect/>
            </a:gradFill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9031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wmf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18394" y="144747"/>
            <a:ext cx="81146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3366FF"/>
                </a:solidFill>
              </a:rPr>
              <a:t>Design and test of a GBTx based board </a:t>
            </a:r>
            <a:br>
              <a:rPr lang="en-US" sz="2800" b="1" dirty="0">
                <a:solidFill>
                  <a:srgbClr val="3366FF"/>
                </a:solidFill>
              </a:rPr>
            </a:br>
            <a:r>
              <a:rPr lang="en-US" sz="2800" b="1" dirty="0">
                <a:solidFill>
                  <a:srgbClr val="3366FF"/>
                </a:solidFill>
              </a:rPr>
              <a:t>for the upgrade of the ALICE TOF readout electronics</a:t>
            </a:r>
            <a:endParaRPr lang="it-IT" sz="2800" b="1" dirty="0">
              <a:solidFill>
                <a:srgbClr val="3366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79060" y="1034446"/>
            <a:ext cx="6480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P. </a:t>
            </a:r>
            <a:r>
              <a:rPr lang="en-US" dirty="0" smtClean="0"/>
              <a:t>Antonioli, C. Baldanza, </a:t>
            </a:r>
            <a:r>
              <a:rPr lang="en-US" b="1" dirty="0" smtClean="0"/>
              <a:t>D. Falchieri</a:t>
            </a:r>
            <a:r>
              <a:rPr lang="en-US" dirty="0" smtClean="0"/>
              <a:t>, F.M. Giorgi, A. Mati, C. Tintori</a:t>
            </a:r>
          </a:p>
          <a:p>
            <a:pPr algn="ctr"/>
            <a:r>
              <a:rPr lang="en-US" dirty="0" smtClean="0"/>
              <a:t>INFN Bologna, INFN &amp; University of Bologna, CAEN S.p.A</a:t>
            </a:r>
            <a:endParaRPr lang="en-US" dirty="0"/>
          </a:p>
        </p:txBody>
      </p:sp>
      <p:pic>
        <p:nvPicPr>
          <p:cNvPr id="4" name="Picture 4" descr="DRM_APA7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738" y="2103394"/>
            <a:ext cx="2205225" cy="4094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sellaDiTesto 4"/>
          <p:cNvSpPr txBox="1"/>
          <p:nvPr/>
        </p:nvSpPr>
        <p:spPr>
          <a:xfrm>
            <a:off x="2593448" y="2483321"/>
            <a:ext cx="461986" cy="338554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SIU</a:t>
            </a:r>
            <a:endParaRPr lang="it-IT" sz="16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627303" y="3042696"/>
            <a:ext cx="667747" cy="338554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TTCrq</a:t>
            </a:r>
            <a:endParaRPr lang="it-IT" sz="16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474467" y="4680887"/>
            <a:ext cx="761555" cy="338554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CONET</a:t>
            </a:r>
            <a:endParaRPr lang="it-IT" sz="16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1143211" y="5880505"/>
            <a:ext cx="720069" cy="338554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A1500</a:t>
            </a:r>
            <a:endParaRPr lang="it-IT" sz="1600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2265539" y="4496221"/>
            <a:ext cx="577402" cy="338554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VME</a:t>
            </a:r>
            <a:endParaRPr lang="it-IT" sz="1600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1627303" y="4865553"/>
            <a:ext cx="779381" cy="338554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SSRAM</a:t>
            </a:r>
            <a:endParaRPr lang="it-IT" sz="16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1389561" y="3542114"/>
            <a:ext cx="980076" cy="338554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Actel APA</a:t>
            </a:r>
            <a:endParaRPr lang="it-IT" sz="1600" dirty="0"/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8875" y="2191705"/>
            <a:ext cx="4111482" cy="3757480"/>
          </a:xfrm>
          <a:prstGeom prst="rect">
            <a:avLst/>
          </a:prstGeom>
        </p:spPr>
      </p:pic>
      <p:sp>
        <p:nvSpPr>
          <p:cNvPr id="15" name="Freccia a destra 14"/>
          <p:cNvSpPr/>
          <p:nvPr/>
        </p:nvSpPr>
        <p:spPr>
          <a:xfrm>
            <a:off x="2849737" y="4070445"/>
            <a:ext cx="411393" cy="34962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Freccia a destra 15"/>
          <p:cNvSpPr/>
          <p:nvPr/>
        </p:nvSpPr>
        <p:spPr>
          <a:xfrm>
            <a:off x="5515705" y="4070445"/>
            <a:ext cx="411393" cy="34962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asellaDiTesto 16"/>
          <p:cNvSpPr txBox="1"/>
          <p:nvPr/>
        </p:nvSpPr>
        <p:spPr>
          <a:xfrm>
            <a:off x="3414022" y="3726780"/>
            <a:ext cx="1895005" cy="954107"/>
          </a:xfrm>
          <a:prstGeom prst="rect">
            <a:avLst/>
          </a:prstGeom>
          <a:solidFill>
            <a:srgbClr val="FFCC99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GBTx test board</a:t>
            </a:r>
            <a:endParaRPr lang="it-IT" sz="2800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6476360" y="3042696"/>
            <a:ext cx="700833" cy="338554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Igloo2</a:t>
            </a:r>
            <a:endParaRPr lang="it-IT" sz="1600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6019160" y="2529232"/>
            <a:ext cx="600421" cy="338554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GBTx</a:t>
            </a:r>
            <a:endParaRPr lang="it-IT" sz="1600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7859516" y="3444345"/>
            <a:ext cx="577402" cy="338554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VME</a:t>
            </a:r>
            <a:endParaRPr lang="it-IT" sz="1600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7891441" y="5118505"/>
            <a:ext cx="720069" cy="338554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A1500</a:t>
            </a:r>
            <a:endParaRPr lang="it-IT" sz="1600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5515705" y="3425573"/>
            <a:ext cx="865750" cy="338554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CONET2</a:t>
            </a:r>
            <a:endParaRPr lang="it-IT" sz="1600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4408664" y="2873419"/>
            <a:ext cx="601447" cy="338554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VTRx</a:t>
            </a:r>
            <a:endParaRPr lang="it-IT" sz="1600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6787502" y="3981853"/>
            <a:ext cx="779381" cy="338554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SSRAM</a:t>
            </a:r>
            <a:endParaRPr lang="it-IT" sz="1600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7177193" y="2113909"/>
            <a:ext cx="958917" cy="461665"/>
          </a:xfrm>
          <a:prstGeom prst="rect">
            <a:avLst/>
          </a:prstGeom>
          <a:solidFill>
            <a:srgbClr val="FFCC99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DRM2</a:t>
            </a:r>
            <a:endParaRPr lang="it-IT" sz="2400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1231749" y="1808987"/>
            <a:ext cx="958917" cy="461665"/>
          </a:xfrm>
          <a:prstGeom prst="rect">
            <a:avLst/>
          </a:prstGeom>
          <a:solidFill>
            <a:srgbClr val="FFCC99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DRM1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97627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GBTx test board: picture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1D2F-5181-3641-B1E9-DEDB266846E3}" type="slidenum">
              <a:rPr lang="uk-UA" smtClean="0"/>
              <a:t>2</a:t>
            </a:fld>
            <a:endParaRPr lang="uk-UA"/>
          </a:p>
        </p:txBody>
      </p:sp>
      <p:pic>
        <p:nvPicPr>
          <p:cNvPr id="8" name="Immagin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351472" y="820148"/>
            <a:ext cx="5312159" cy="5107853"/>
          </a:xfrm>
          <a:prstGeom prst="rect">
            <a:avLst/>
          </a:prstGeom>
        </p:spPr>
      </p:pic>
      <p:sp>
        <p:nvSpPr>
          <p:cNvPr id="11" name="CasellaDiTesto 4"/>
          <p:cNvSpPr txBox="1"/>
          <p:nvPr/>
        </p:nvSpPr>
        <p:spPr>
          <a:xfrm>
            <a:off x="3465654" y="938176"/>
            <a:ext cx="647142" cy="316384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VTRx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2" name="CasellaDiTesto 5"/>
          <p:cNvSpPr txBox="1"/>
          <p:nvPr/>
        </p:nvSpPr>
        <p:spPr>
          <a:xfrm>
            <a:off x="3515184" y="2624764"/>
            <a:ext cx="644914" cy="316384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GBTx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3" name="CasellaDiTesto 6"/>
          <p:cNvSpPr txBox="1"/>
          <p:nvPr/>
        </p:nvSpPr>
        <p:spPr>
          <a:xfrm>
            <a:off x="2940801" y="4210692"/>
            <a:ext cx="807705" cy="290019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IGLOO2</a:t>
            </a:r>
            <a:endParaRPr lang="it-IT" sz="1600" b="1" dirty="0">
              <a:solidFill>
                <a:srgbClr val="FF0000"/>
              </a:solidFill>
            </a:endParaRPr>
          </a:p>
        </p:txBody>
      </p:sp>
      <p:sp>
        <p:nvSpPr>
          <p:cNvPr id="17" name="CasellaDiTesto 5"/>
          <p:cNvSpPr txBox="1"/>
          <p:nvPr/>
        </p:nvSpPr>
        <p:spPr>
          <a:xfrm>
            <a:off x="3465654" y="3141837"/>
            <a:ext cx="844783" cy="369332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E-Links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20" name="CasellaDiTesto 5"/>
          <p:cNvSpPr txBox="1"/>
          <p:nvPr/>
        </p:nvSpPr>
        <p:spPr>
          <a:xfrm>
            <a:off x="3361155" y="2090474"/>
            <a:ext cx="1017073" cy="369332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4.8 Gbps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21" name="CasellaDiTesto 6"/>
          <p:cNvSpPr txBox="1"/>
          <p:nvPr/>
        </p:nvSpPr>
        <p:spPr>
          <a:xfrm>
            <a:off x="3313066" y="5459741"/>
            <a:ext cx="870879" cy="338554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CONET2</a:t>
            </a:r>
            <a:endParaRPr lang="it-IT" sz="1600" b="1" dirty="0">
              <a:solidFill>
                <a:srgbClr val="FF0000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2594351" y="938176"/>
            <a:ext cx="1742605" cy="35629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8" name="Connettore 2 17"/>
          <p:cNvCxnSpPr/>
          <p:nvPr/>
        </p:nvCxnSpPr>
        <p:spPr>
          <a:xfrm flipH="1">
            <a:off x="3361155" y="2941148"/>
            <a:ext cx="0" cy="780049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 flipH="1">
            <a:off x="3326114" y="1910207"/>
            <a:ext cx="0" cy="780049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Rettangolo 48"/>
          <p:cNvSpPr/>
          <p:nvPr/>
        </p:nvSpPr>
        <p:spPr>
          <a:xfrm>
            <a:off x="4360025" y="2775940"/>
            <a:ext cx="480308" cy="20118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0" name="CasellaDiTesto 49"/>
          <p:cNvSpPr txBox="1"/>
          <p:nvPr/>
        </p:nvSpPr>
        <p:spPr>
          <a:xfrm>
            <a:off x="6792384" y="2230202"/>
            <a:ext cx="12410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NI USB pod</a:t>
            </a:r>
          </a:p>
          <a:p>
            <a:pPr algn="ctr"/>
            <a:r>
              <a:rPr lang="en-US" dirty="0" smtClean="0"/>
              <a:t>8451</a:t>
            </a:r>
            <a:endParaRPr lang="it-IT" dirty="0"/>
          </a:p>
        </p:txBody>
      </p:sp>
      <p:cxnSp>
        <p:nvCxnSpPr>
          <p:cNvPr id="52" name="Connettore 2 51"/>
          <p:cNvCxnSpPr>
            <a:stCxn id="49" idx="3"/>
            <a:endCxn id="50" idx="1"/>
          </p:cNvCxnSpPr>
          <p:nvPr/>
        </p:nvCxnSpPr>
        <p:spPr>
          <a:xfrm flipV="1">
            <a:off x="4840333" y="2553368"/>
            <a:ext cx="1952051" cy="323165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Date Placeholder 3"/>
          <p:cNvSpPr>
            <a:spLocks noGrp="1"/>
          </p:cNvSpPr>
          <p:nvPr>
            <p:ph type="dt" sz="half" idx="10"/>
          </p:nvPr>
        </p:nvSpPr>
        <p:spPr>
          <a:xfrm>
            <a:off x="156912" y="6450190"/>
            <a:ext cx="2133600" cy="365125"/>
          </a:xfrm>
        </p:spPr>
        <p:txBody>
          <a:bodyPr/>
          <a:lstStyle/>
          <a:p>
            <a:r>
              <a:rPr lang="it-IT" smtClean="0"/>
              <a:t>07 June 2016</a:t>
            </a:r>
            <a:endParaRPr lang="en-US" dirty="0"/>
          </a:p>
        </p:txBody>
      </p:sp>
      <p:sp>
        <p:nvSpPr>
          <p:cNvPr id="5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0407" y="6480747"/>
            <a:ext cx="2895600" cy="365125"/>
          </a:xfrm>
        </p:spPr>
        <p:txBody>
          <a:bodyPr/>
          <a:lstStyle/>
          <a:p>
            <a:r>
              <a:rPr lang="en-US" b="1" smtClean="0"/>
              <a:t>GBTx test board</a:t>
            </a:r>
            <a:endParaRPr lang="en-US" b="1" dirty="0"/>
          </a:p>
        </p:txBody>
      </p:sp>
      <p:pic>
        <p:nvPicPr>
          <p:cNvPr id="55" name="Picture 2" descr="http://www.ni.com/cms/images/devzone/tut/a/276b8d1a856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390" y="2865628"/>
            <a:ext cx="1176039" cy="855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520" y="4137447"/>
            <a:ext cx="1188433" cy="1188433"/>
          </a:xfrm>
          <a:prstGeom prst="rect">
            <a:avLst/>
          </a:prstGeom>
        </p:spPr>
      </p:pic>
      <p:cxnSp>
        <p:nvCxnSpPr>
          <p:cNvPr id="7" name="Connettore 2 6"/>
          <p:cNvCxnSpPr>
            <a:stCxn id="55" idx="2"/>
          </p:cNvCxnSpPr>
          <p:nvPr/>
        </p:nvCxnSpPr>
        <p:spPr>
          <a:xfrm flipH="1">
            <a:off x="7395273" y="3721197"/>
            <a:ext cx="0" cy="489495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7408402" y="3768115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USB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4420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GBTx loopback tests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1D2F-5181-3641-B1E9-DEDB266846E3}" type="slidenum">
              <a:rPr lang="uk-UA" smtClean="0"/>
              <a:t>3</a:t>
            </a:fld>
            <a:endParaRPr lang="uk-UA"/>
          </a:p>
        </p:txBody>
      </p:sp>
      <p:pic>
        <p:nvPicPr>
          <p:cNvPr id="7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6726" y="4115264"/>
            <a:ext cx="5148632" cy="2149554"/>
          </a:xfrm>
          <a:prstGeom prst="rect">
            <a:avLst/>
          </a:prstGeom>
        </p:spPr>
      </p:pic>
      <p:sp>
        <p:nvSpPr>
          <p:cNvPr id="8" name="CasellaDiTesto 2"/>
          <p:cNvSpPr txBox="1"/>
          <p:nvPr/>
        </p:nvSpPr>
        <p:spPr>
          <a:xfrm>
            <a:off x="3805002" y="3785675"/>
            <a:ext cx="48197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eye diagram of the GBTx TX output</a:t>
            </a:r>
            <a:endParaRPr lang="it-IT" sz="1600" dirty="0"/>
          </a:p>
        </p:txBody>
      </p:sp>
      <p:sp>
        <p:nvSpPr>
          <p:cNvPr id="9" name="CasellaDiTesto 4"/>
          <p:cNvSpPr txBox="1"/>
          <p:nvPr/>
        </p:nvSpPr>
        <p:spPr>
          <a:xfrm>
            <a:off x="387175" y="670194"/>
            <a:ext cx="72987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/>
              <a:t>G</a:t>
            </a:r>
            <a:r>
              <a:rPr lang="en-US" sz="1600" dirty="0" smtClean="0"/>
              <a:t>BTx tested in loopback while transmitting fixed patterns (0xAAABBB…) at 4.8 Gbps and no errors were found.</a:t>
            </a:r>
            <a:endParaRPr lang="en-US" sz="1600" dirty="0"/>
          </a:p>
          <a:p>
            <a:pPr algn="just"/>
            <a:endParaRPr lang="en-US" sz="1600" dirty="0" smtClean="0"/>
          </a:p>
        </p:txBody>
      </p:sp>
      <p:pic>
        <p:nvPicPr>
          <p:cNvPr id="10" name="Picture 2" descr="Image result for loopback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3018207" y="1574801"/>
            <a:ext cx="2158312" cy="8896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ttangolo 6"/>
          <p:cNvSpPr/>
          <p:nvPr/>
        </p:nvSpPr>
        <p:spPr>
          <a:xfrm>
            <a:off x="892844" y="1583035"/>
            <a:ext cx="1762897" cy="1153297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7"/>
          <p:cNvSpPr/>
          <p:nvPr/>
        </p:nvSpPr>
        <p:spPr>
          <a:xfrm>
            <a:off x="1247073" y="1986688"/>
            <a:ext cx="436605" cy="4036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8"/>
          <p:cNvSpPr/>
          <p:nvPr/>
        </p:nvSpPr>
        <p:spPr>
          <a:xfrm>
            <a:off x="2070856" y="2102019"/>
            <a:ext cx="568411" cy="1729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9"/>
          <p:cNvSpPr txBox="1"/>
          <p:nvPr/>
        </p:nvSpPr>
        <p:spPr>
          <a:xfrm>
            <a:off x="1181170" y="1706602"/>
            <a:ext cx="5508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GBTx</a:t>
            </a:r>
            <a:endParaRPr lang="it-IT" sz="1400" dirty="0"/>
          </a:p>
        </p:txBody>
      </p:sp>
      <p:sp>
        <p:nvSpPr>
          <p:cNvPr id="15" name="CasellaDiTesto 10"/>
          <p:cNvSpPr txBox="1"/>
          <p:nvPr/>
        </p:nvSpPr>
        <p:spPr>
          <a:xfrm>
            <a:off x="2120283" y="1838409"/>
            <a:ext cx="551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VTRx</a:t>
            </a:r>
            <a:endParaRPr lang="it-IT" sz="1400" dirty="0"/>
          </a:p>
        </p:txBody>
      </p:sp>
      <p:sp>
        <p:nvSpPr>
          <p:cNvPr id="16" name="Freccia a destra 11"/>
          <p:cNvSpPr/>
          <p:nvPr/>
        </p:nvSpPr>
        <p:spPr>
          <a:xfrm>
            <a:off x="2680457" y="2003165"/>
            <a:ext cx="313037" cy="1729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Freccia a destra 12"/>
          <p:cNvSpPr/>
          <p:nvPr/>
        </p:nvSpPr>
        <p:spPr>
          <a:xfrm flipH="1">
            <a:off x="2672219" y="2233825"/>
            <a:ext cx="313037" cy="1729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CasellaDiTesto 13"/>
          <p:cNvSpPr txBox="1"/>
          <p:nvPr/>
        </p:nvSpPr>
        <p:spPr>
          <a:xfrm>
            <a:off x="2622791" y="1813694"/>
            <a:ext cx="3401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TX</a:t>
            </a:r>
            <a:endParaRPr lang="it-IT" sz="1200" dirty="0"/>
          </a:p>
        </p:txBody>
      </p:sp>
      <p:sp>
        <p:nvSpPr>
          <p:cNvPr id="19" name="CasellaDiTesto 14"/>
          <p:cNvSpPr txBox="1"/>
          <p:nvPr/>
        </p:nvSpPr>
        <p:spPr>
          <a:xfrm>
            <a:off x="2721645" y="2316202"/>
            <a:ext cx="3481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</a:t>
            </a:r>
            <a:r>
              <a:rPr lang="en-US" sz="1200" dirty="0" smtClean="0"/>
              <a:t>X</a:t>
            </a:r>
            <a:endParaRPr lang="it-IT" sz="1200" dirty="0"/>
          </a:p>
        </p:txBody>
      </p:sp>
      <p:pic>
        <p:nvPicPr>
          <p:cNvPr id="20" name="Immagine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7134" y="1317938"/>
            <a:ext cx="3578223" cy="2395159"/>
          </a:xfrm>
          <a:prstGeom prst="rect">
            <a:avLst/>
          </a:prstGeom>
        </p:spPr>
      </p:pic>
      <p:sp>
        <p:nvSpPr>
          <p:cNvPr id="21" name="Date Placeholder 3"/>
          <p:cNvSpPr>
            <a:spLocks noGrp="1"/>
          </p:cNvSpPr>
          <p:nvPr>
            <p:ph type="dt" sz="half" idx="10"/>
          </p:nvPr>
        </p:nvSpPr>
        <p:spPr>
          <a:xfrm>
            <a:off x="156912" y="6450190"/>
            <a:ext cx="2133600" cy="365125"/>
          </a:xfrm>
        </p:spPr>
        <p:txBody>
          <a:bodyPr/>
          <a:lstStyle/>
          <a:p>
            <a:r>
              <a:rPr lang="it-IT" smtClean="0"/>
              <a:t>07 June 2016</a:t>
            </a:r>
            <a:endParaRPr lang="en-US" dirty="0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0407" y="6480747"/>
            <a:ext cx="2895600" cy="365125"/>
          </a:xfrm>
        </p:spPr>
        <p:txBody>
          <a:bodyPr/>
          <a:lstStyle/>
          <a:p>
            <a:r>
              <a:rPr lang="en-US" b="1" smtClean="0"/>
              <a:t>GBTx test board</a:t>
            </a:r>
            <a:endParaRPr lang="en-US" b="1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3144913" y="1213703"/>
            <a:ext cx="1794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multi-mode fiber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4317005" y="5866479"/>
            <a:ext cx="3156633" cy="369332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Measured BER lower than 10</a:t>
            </a:r>
            <a:r>
              <a:rPr lang="en-US" b="1" baseline="30000" dirty="0" smtClean="0"/>
              <a:t>-14</a:t>
            </a:r>
            <a:endParaRPr lang="it-IT" b="1" baseline="30000" dirty="0"/>
          </a:p>
        </p:txBody>
      </p:sp>
      <p:sp>
        <p:nvSpPr>
          <p:cNvPr id="24" name="Rettangolo 23"/>
          <p:cNvSpPr/>
          <p:nvPr/>
        </p:nvSpPr>
        <p:spPr>
          <a:xfrm>
            <a:off x="346863" y="4677692"/>
            <a:ext cx="1129553" cy="1210235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Rettangolo 24"/>
          <p:cNvSpPr/>
          <p:nvPr/>
        </p:nvSpPr>
        <p:spPr>
          <a:xfrm>
            <a:off x="2382799" y="4685025"/>
            <a:ext cx="1129553" cy="1210235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CasellaDiTesto 25"/>
          <p:cNvSpPr txBox="1"/>
          <p:nvPr/>
        </p:nvSpPr>
        <p:spPr>
          <a:xfrm>
            <a:off x="490298" y="4385451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Igloo2</a:t>
            </a:r>
            <a:endParaRPr lang="it-IT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2597335" y="4338994"/>
            <a:ext cx="651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GBTx</a:t>
            </a:r>
            <a:endParaRPr lang="it-IT" dirty="0"/>
          </a:p>
        </p:txBody>
      </p:sp>
      <p:cxnSp>
        <p:nvCxnSpPr>
          <p:cNvPr id="28" name="Connettore 2 27"/>
          <p:cNvCxnSpPr>
            <a:endCxn id="31" idx="1"/>
          </p:cNvCxnSpPr>
          <p:nvPr/>
        </p:nvCxnSpPr>
        <p:spPr>
          <a:xfrm>
            <a:off x="1476416" y="4946635"/>
            <a:ext cx="90638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/>
          <p:cNvCxnSpPr>
            <a:endCxn id="32" idx="1"/>
          </p:cNvCxnSpPr>
          <p:nvPr/>
        </p:nvCxnSpPr>
        <p:spPr>
          <a:xfrm flipV="1">
            <a:off x="1476416" y="5618261"/>
            <a:ext cx="906383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CasellaDiTesto 29"/>
          <p:cNvSpPr txBox="1"/>
          <p:nvPr/>
        </p:nvSpPr>
        <p:spPr>
          <a:xfrm>
            <a:off x="830598" y="5131301"/>
            <a:ext cx="645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LVDS</a:t>
            </a:r>
            <a:endParaRPr lang="it-IT" dirty="0"/>
          </a:p>
        </p:txBody>
      </p:sp>
      <p:sp>
        <p:nvSpPr>
          <p:cNvPr id="31" name="CasellaDiTesto 30"/>
          <p:cNvSpPr txBox="1"/>
          <p:nvPr/>
        </p:nvSpPr>
        <p:spPr>
          <a:xfrm>
            <a:off x="2382799" y="4671561"/>
            <a:ext cx="8661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LVDS, SLVS</a:t>
            </a:r>
            <a:endParaRPr lang="it-IT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2382799" y="5433595"/>
            <a:ext cx="866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SLVS</a:t>
            </a:r>
            <a:endParaRPr lang="it-IT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1413661" y="4683870"/>
            <a:ext cx="10391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40 diff pairs @ 80 Mb/s</a:t>
            </a:r>
            <a:endParaRPr lang="it-IT" sz="1400" dirty="0"/>
          </a:p>
        </p:txBody>
      </p:sp>
      <p:sp>
        <p:nvSpPr>
          <p:cNvPr id="36" name="CasellaDiTesto 35"/>
          <p:cNvSpPr txBox="1"/>
          <p:nvPr/>
        </p:nvSpPr>
        <p:spPr>
          <a:xfrm>
            <a:off x="1420456" y="5356651"/>
            <a:ext cx="10391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40 diff pairs @ 80 Mb/s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16873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1D2F-5181-3641-B1E9-DEDB266846E3}" type="slidenum">
              <a:rPr lang="it-IT" smtClean="0"/>
              <a:t>4</a:t>
            </a:fld>
            <a:endParaRPr lang="it-IT"/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10"/>
          </p:nvPr>
        </p:nvSpPr>
        <p:spPr>
          <a:xfrm>
            <a:off x="156912" y="6450190"/>
            <a:ext cx="2133600" cy="365125"/>
          </a:xfrm>
        </p:spPr>
        <p:txBody>
          <a:bodyPr/>
          <a:lstStyle/>
          <a:p>
            <a:r>
              <a:rPr lang="it-IT" smtClean="0"/>
              <a:t>07 June 2016</a:t>
            </a:r>
            <a:endParaRPr lang="en-US" dirty="0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0407" y="6480747"/>
            <a:ext cx="2895600" cy="365125"/>
          </a:xfrm>
        </p:spPr>
        <p:txBody>
          <a:bodyPr/>
          <a:lstStyle/>
          <a:p>
            <a:r>
              <a:rPr lang="en-US" b="1" smtClean="0"/>
              <a:t>GBTx test board</a:t>
            </a:r>
            <a:endParaRPr lang="en-US" b="1" dirty="0"/>
          </a:p>
        </p:txBody>
      </p:sp>
      <p:sp>
        <p:nvSpPr>
          <p:cNvPr id="20" name="Segnaposto contenuto 2"/>
          <p:cNvSpPr>
            <a:spLocks noGrp="1"/>
          </p:cNvSpPr>
          <p:nvPr>
            <p:ph idx="1"/>
          </p:nvPr>
        </p:nvSpPr>
        <p:spPr>
          <a:xfrm>
            <a:off x="395148" y="811307"/>
            <a:ext cx="8229600" cy="2407022"/>
          </a:xfrm>
        </p:spPr>
        <p:txBody>
          <a:bodyPr/>
          <a:lstStyle/>
          <a:p>
            <a:r>
              <a:rPr lang="en-US" sz="2800" dirty="0" smtClean="0"/>
              <a:t>Good testbench for testing the Igloo2 – GBTx – VTRx system</a:t>
            </a:r>
          </a:p>
          <a:p>
            <a:r>
              <a:rPr lang="en-US" sz="2800" dirty="0" smtClean="0"/>
              <a:t>Very good BER (as low as 10</a:t>
            </a:r>
            <a:r>
              <a:rPr lang="en-US" sz="2800" baseline="30000" dirty="0" smtClean="0"/>
              <a:t>-14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Already used in connection to a </a:t>
            </a:r>
            <a:r>
              <a:rPr lang="en-US" sz="2800" dirty="0" err="1" smtClean="0"/>
              <a:t>PCIe</a:t>
            </a:r>
            <a:r>
              <a:rPr lang="en-US" sz="2800" dirty="0" smtClean="0"/>
              <a:t> C-RORC board for data acquisition on a PC</a:t>
            </a:r>
            <a:endParaRPr lang="it-IT" sz="2800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5243" y="3973650"/>
            <a:ext cx="2733453" cy="1462233"/>
          </a:xfrm>
          <a:prstGeom prst="rect">
            <a:avLst/>
          </a:prstGeom>
        </p:spPr>
      </p:pic>
      <p:pic>
        <p:nvPicPr>
          <p:cNvPr id="27" name="Immagin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256888" y="3543166"/>
            <a:ext cx="2248310" cy="2161839"/>
          </a:xfrm>
          <a:prstGeom prst="rect">
            <a:avLst/>
          </a:prstGeom>
        </p:spPr>
      </p:pic>
      <p:cxnSp>
        <p:nvCxnSpPr>
          <p:cNvPr id="4" name="Connettore 1 3"/>
          <p:cNvCxnSpPr/>
          <p:nvPr/>
        </p:nvCxnSpPr>
        <p:spPr>
          <a:xfrm>
            <a:off x="3819666" y="4704767"/>
            <a:ext cx="7530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1 27"/>
          <p:cNvCxnSpPr/>
          <p:nvPr/>
        </p:nvCxnSpPr>
        <p:spPr>
          <a:xfrm>
            <a:off x="3819666" y="4624086"/>
            <a:ext cx="7530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Ovale 4"/>
          <p:cNvSpPr/>
          <p:nvPr/>
        </p:nvSpPr>
        <p:spPr>
          <a:xfrm>
            <a:off x="4097572" y="4408933"/>
            <a:ext cx="206889" cy="215153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9" name="Immagine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5284" y="3016599"/>
            <a:ext cx="1188433" cy="1188433"/>
          </a:xfrm>
          <a:prstGeom prst="rect">
            <a:avLst/>
          </a:prstGeom>
        </p:spPr>
      </p:pic>
      <p:sp>
        <p:nvSpPr>
          <p:cNvPr id="30" name="CasellaDiTesto 29"/>
          <p:cNvSpPr txBox="1"/>
          <p:nvPr/>
        </p:nvSpPr>
        <p:spPr>
          <a:xfrm>
            <a:off x="3581572" y="4835718"/>
            <a:ext cx="12998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200 KHz </a:t>
            </a:r>
            <a:r>
              <a:rPr lang="en-US" dirty="0" smtClean="0"/>
              <a:t>trigger rate</a:t>
            </a:r>
          </a:p>
          <a:p>
            <a:pPr algn="ctr"/>
            <a:r>
              <a:rPr lang="en-US" b="1" dirty="0" smtClean="0"/>
              <a:t>270 MB/s </a:t>
            </a:r>
            <a:r>
              <a:rPr lang="en-US" dirty="0" smtClean="0"/>
              <a:t>throughput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07109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07 June 2016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GBTx test board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1D2F-5181-3641-B1E9-DEDB266846E3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31018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GBTx test board: scheme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51D2F-5181-3641-B1E9-DEDB266846E3}" type="slidenum">
              <a:t>6</a:t>
            </a:fld>
            <a:endParaRPr lang="en-US"/>
          </a:p>
        </p:txBody>
      </p:sp>
      <p:sp>
        <p:nvSpPr>
          <p:cNvPr id="14" name="Rettangolo 101"/>
          <p:cNvSpPr/>
          <p:nvPr/>
        </p:nvSpPr>
        <p:spPr>
          <a:xfrm>
            <a:off x="457200" y="1007269"/>
            <a:ext cx="6357938" cy="3550443"/>
          </a:xfrm>
          <a:prstGeom prst="rect">
            <a:avLst/>
          </a:prstGeom>
          <a:solidFill>
            <a:srgbClr val="99FFCC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5" name="Immagine 62" descr="fiber_optic_cabl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2319" y="2297480"/>
            <a:ext cx="1531142" cy="1395838"/>
          </a:xfrm>
          <a:prstGeom prst="rect">
            <a:avLst/>
          </a:prstGeom>
        </p:spPr>
      </p:pic>
      <p:sp>
        <p:nvSpPr>
          <p:cNvPr id="16" name="Rettangolo 1"/>
          <p:cNvSpPr/>
          <p:nvPr/>
        </p:nvSpPr>
        <p:spPr>
          <a:xfrm>
            <a:off x="1816285" y="2572618"/>
            <a:ext cx="1152128" cy="648072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asellaDiTesto 3"/>
          <p:cNvSpPr txBox="1"/>
          <p:nvPr/>
        </p:nvSpPr>
        <p:spPr>
          <a:xfrm>
            <a:off x="1899416" y="2727501"/>
            <a:ext cx="10524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FPGA IGLOO2</a:t>
            </a:r>
            <a:endParaRPr lang="it-IT" sz="1200" b="1" dirty="0"/>
          </a:p>
        </p:txBody>
      </p:sp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2141" y="2311424"/>
            <a:ext cx="1475742" cy="1174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CasellaDiTesto 7"/>
          <p:cNvSpPr txBox="1"/>
          <p:nvPr/>
        </p:nvSpPr>
        <p:spPr>
          <a:xfrm>
            <a:off x="3616475" y="2084812"/>
            <a:ext cx="5508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GBTx</a:t>
            </a:r>
            <a:endParaRPr lang="it-IT" sz="1400" dirty="0"/>
          </a:p>
        </p:txBody>
      </p:sp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727179" y="2519486"/>
            <a:ext cx="1962746" cy="721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CasellaDiTesto 9"/>
          <p:cNvSpPr txBox="1"/>
          <p:nvPr/>
        </p:nvSpPr>
        <p:spPr>
          <a:xfrm>
            <a:off x="5231235" y="2231454"/>
            <a:ext cx="9582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VTRx-VTTx</a:t>
            </a:r>
            <a:endParaRPr lang="it-IT" sz="1400" dirty="0"/>
          </a:p>
        </p:txBody>
      </p:sp>
      <p:sp>
        <p:nvSpPr>
          <p:cNvPr id="22" name="CasellaDiTesto 12"/>
          <p:cNvSpPr txBox="1"/>
          <p:nvPr/>
        </p:nvSpPr>
        <p:spPr>
          <a:xfrm>
            <a:off x="1935957" y="2891804"/>
            <a:ext cx="9215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M2GL90T</a:t>
            </a:r>
            <a:endParaRPr lang="it-IT" sz="1000" dirty="0"/>
          </a:p>
        </p:txBody>
      </p:sp>
      <p:sp>
        <p:nvSpPr>
          <p:cNvPr id="23" name="CasellaDiTesto 13"/>
          <p:cNvSpPr txBox="1"/>
          <p:nvPr/>
        </p:nvSpPr>
        <p:spPr>
          <a:xfrm>
            <a:off x="664382" y="2607468"/>
            <a:ext cx="484043" cy="276999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JTAG</a:t>
            </a:r>
            <a:endParaRPr lang="it-IT" sz="1200" dirty="0"/>
          </a:p>
        </p:txBody>
      </p:sp>
      <p:sp>
        <p:nvSpPr>
          <p:cNvPr id="24" name="CasellaDiTesto 14"/>
          <p:cNvSpPr txBox="1"/>
          <p:nvPr/>
        </p:nvSpPr>
        <p:spPr>
          <a:xfrm>
            <a:off x="1978830" y="4164806"/>
            <a:ext cx="431528" cy="276999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ETH</a:t>
            </a:r>
            <a:endParaRPr lang="it-IT" sz="1200" dirty="0"/>
          </a:p>
        </p:txBody>
      </p:sp>
      <p:sp>
        <p:nvSpPr>
          <p:cNvPr id="25" name="Rettangolo 15"/>
          <p:cNvSpPr/>
          <p:nvPr/>
        </p:nvSpPr>
        <p:spPr>
          <a:xfrm>
            <a:off x="1816285" y="3694186"/>
            <a:ext cx="1152128" cy="470620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CasellaDiTesto 16"/>
          <p:cNvSpPr txBox="1"/>
          <p:nvPr/>
        </p:nvSpPr>
        <p:spPr>
          <a:xfrm>
            <a:off x="1850242" y="3720478"/>
            <a:ext cx="10787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A1500</a:t>
            </a:r>
          </a:p>
          <a:p>
            <a:pPr algn="ctr"/>
            <a:r>
              <a:rPr lang="en-US" sz="1000" dirty="0" smtClean="0"/>
              <a:t>mezzanine</a:t>
            </a:r>
            <a:endParaRPr lang="it-IT" sz="1000" dirty="0"/>
          </a:p>
        </p:txBody>
      </p:sp>
      <p:sp>
        <p:nvSpPr>
          <p:cNvPr id="27" name="CasellaDiTesto 17"/>
          <p:cNvSpPr txBox="1"/>
          <p:nvPr/>
        </p:nvSpPr>
        <p:spPr>
          <a:xfrm>
            <a:off x="2400311" y="4164806"/>
            <a:ext cx="437940" cy="276999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USB</a:t>
            </a:r>
            <a:endParaRPr lang="it-IT" sz="1200" dirty="0"/>
          </a:p>
        </p:txBody>
      </p:sp>
      <p:sp>
        <p:nvSpPr>
          <p:cNvPr id="28" name="Freccia bidirezionale orizzontale 19"/>
          <p:cNvSpPr/>
          <p:nvPr/>
        </p:nvSpPr>
        <p:spPr>
          <a:xfrm>
            <a:off x="3007530" y="2678901"/>
            <a:ext cx="314325" cy="14287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9" name="Picture 7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056823" y="4750594"/>
            <a:ext cx="639354" cy="392906"/>
          </a:xfrm>
          <a:prstGeom prst="rect">
            <a:avLst/>
          </a:prstGeom>
          <a:noFill/>
        </p:spPr>
      </p:pic>
      <p:sp>
        <p:nvSpPr>
          <p:cNvPr id="30" name="Trapezio 22"/>
          <p:cNvSpPr/>
          <p:nvPr/>
        </p:nvSpPr>
        <p:spPr>
          <a:xfrm rot="5400000">
            <a:off x="1343034" y="2750346"/>
            <a:ext cx="450058" cy="178594"/>
          </a:xfrm>
          <a:prstGeom prst="trapezoid">
            <a:avLst>
              <a:gd name="adj" fmla="val 76613"/>
            </a:avLst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1" name="Connettore 2 23"/>
          <p:cNvCxnSpPr/>
          <p:nvPr/>
        </p:nvCxnSpPr>
        <p:spPr>
          <a:xfrm>
            <a:off x="1148425" y="2738824"/>
            <a:ext cx="337486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Forma 24"/>
          <p:cNvCxnSpPr>
            <a:endCxn id="30" idx="2"/>
          </p:cNvCxnSpPr>
          <p:nvPr/>
        </p:nvCxnSpPr>
        <p:spPr>
          <a:xfrm rot="16200000" flipV="1">
            <a:off x="1287673" y="3030736"/>
            <a:ext cx="846534" cy="464347"/>
          </a:xfrm>
          <a:prstGeom prst="bentConnector4">
            <a:avLst>
              <a:gd name="adj1" fmla="val 44726"/>
              <a:gd name="adj2" fmla="val 152307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2 25"/>
          <p:cNvCxnSpPr>
            <a:endCxn id="16" idx="1"/>
          </p:cNvCxnSpPr>
          <p:nvPr/>
        </p:nvCxnSpPr>
        <p:spPr>
          <a:xfrm>
            <a:off x="1665156" y="2841218"/>
            <a:ext cx="151129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2 31"/>
          <p:cNvCxnSpPr>
            <a:stCxn id="25" idx="0"/>
          </p:cNvCxnSpPr>
          <p:nvPr/>
        </p:nvCxnSpPr>
        <p:spPr>
          <a:xfrm flipV="1">
            <a:off x="2392349" y="3193253"/>
            <a:ext cx="0" cy="500933"/>
          </a:xfrm>
          <a:prstGeom prst="straightConnector1">
            <a:avLst/>
          </a:prstGeom>
          <a:ln w="127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3"/>
          <p:cNvSpPr txBox="1"/>
          <p:nvPr/>
        </p:nvSpPr>
        <p:spPr>
          <a:xfrm>
            <a:off x="2380606" y="3384971"/>
            <a:ext cx="5148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PXL_*</a:t>
            </a:r>
            <a:endParaRPr lang="it-IT" sz="1000" dirty="0"/>
          </a:p>
        </p:txBody>
      </p:sp>
      <p:cxnSp>
        <p:nvCxnSpPr>
          <p:cNvPr id="36" name="Connettore 1 37"/>
          <p:cNvCxnSpPr/>
          <p:nvPr/>
        </p:nvCxnSpPr>
        <p:spPr>
          <a:xfrm flipV="1">
            <a:off x="2314575" y="3393281"/>
            <a:ext cx="142875" cy="128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asellaDiTesto 38"/>
          <p:cNvSpPr txBox="1"/>
          <p:nvPr/>
        </p:nvSpPr>
        <p:spPr>
          <a:xfrm>
            <a:off x="2150269" y="3265908"/>
            <a:ext cx="3214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40</a:t>
            </a:r>
          </a:p>
        </p:txBody>
      </p:sp>
      <p:sp>
        <p:nvSpPr>
          <p:cNvPr id="38" name="Rettangolo 32"/>
          <p:cNvSpPr/>
          <p:nvPr/>
        </p:nvSpPr>
        <p:spPr>
          <a:xfrm>
            <a:off x="2014538" y="1774905"/>
            <a:ext cx="777663" cy="461095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CasellaDiTesto 34"/>
          <p:cNvSpPr txBox="1"/>
          <p:nvPr/>
        </p:nvSpPr>
        <p:spPr>
          <a:xfrm>
            <a:off x="2042289" y="1520210"/>
            <a:ext cx="7040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SSRAM</a:t>
            </a:r>
            <a:endParaRPr lang="it-IT" sz="1400" dirty="0"/>
          </a:p>
        </p:txBody>
      </p:sp>
      <p:sp>
        <p:nvSpPr>
          <p:cNvPr id="40" name="CasellaDiTesto 35"/>
          <p:cNvSpPr txBox="1"/>
          <p:nvPr/>
        </p:nvSpPr>
        <p:spPr>
          <a:xfrm>
            <a:off x="671526" y="2085974"/>
            <a:ext cx="405880" cy="276999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SFP</a:t>
            </a:r>
            <a:endParaRPr lang="it-IT" sz="1200" dirty="0"/>
          </a:p>
        </p:txBody>
      </p:sp>
      <p:cxnSp>
        <p:nvCxnSpPr>
          <p:cNvPr id="41" name="Connettore 4 48"/>
          <p:cNvCxnSpPr>
            <a:stCxn id="40" idx="3"/>
          </p:cNvCxnSpPr>
          <p:nvPr/>
        </p:nvCxnSpPr>
        <p:spPr>
          <a:xfrm>
            <a:off x="1077406" y="2224474"/>
            <a:ext cx="744250" cy="397282"/>
          </a:xfrm>
          <a:prstGeom prst="bentConnector3">
            <a:avLst>
              <a:gd name="adj1" fmla="val 73037"/>
            </a:avLst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asellaDiTesto 53"/>
          <p:cNvSpPr txBox="1"/>
          <p:nvPr/>
        </p:nvSpPr>
        <p:spPr>
          <a:xfrm>
            <a:off x="2828926" y="2100261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clock</a:t>
            </a:r>
            <a:endParaRPr lang="it-IT" sz="1400" dirty="0"/>
          </a:p>
        </p:txBody>
      </p:sp>
      <p:sp>
        <p:nvSpPr>
          <p:cNvPr id="43" name="Freccia bidirezionale orizzontale 58"/>
          <p:cNvSpPr/>
          <p:nvPr/>
        </p:nvSpPr>
        <p:spPr>
          <a:xfrm rot="5400000">
            <a:off x="2250293" y="2328869"/>
            <a:ext cx="314325" cy="14287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CasellaDiTesto 59"/>
          <p:cNvSpPr txBox="1"/>
          <p:nvPr/>
        </p:nvSpPr>
        <p:spPr>
          <a:xfrm>
            <a:off x="1749394" y="2513183"/>
            <a:ext cx="5838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SERDES</a:t>
            </a:r>
            <a:endParaRPr lang="it-IT" sz="1000" dirty="0"/>
          </a:p>
        </p:txBody>
      </p:sp>
      <p:sp>
        <p:nvSpPr>
          <p:cNvPr id="45" name="Freccia bidirezionale orizzontale 64"/>
          <p:cNvSpPr/>
          <p:nvPr/>
        </p:nvSpPr>
        <p:spPr>
          <a:xfrm rot="5400000">
            <a:off x="7658112" y="3985509"/>
            <a:ext cx="314325" cy="14287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9" name="CasellaDiTesto 70"/>
          <p:cNvSpPr txBox="1"/>
          <p:nvPr/>
        </p:nvSpPr>
        <p:spPr>
          <a:xfrm>
            <a:off x="4173822" y="3506982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clock</a:t>
            </a:r>
            <a:endParaRPr lang="it-IT" sz="1400" dirty="0"/>
          </a:p>
        </p:txBody>
      </p:sp>
      <p:pic>
        <p:nvPicPr>
          <p:cNvPr id="50" name="Picture 49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8772" y="3299265"/>
            <a:ext cx="519111" cy="23996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1" name="CasellaDiTesto 55"/>
          <p:cNvSpPr txBox="1"/>
          <p:nvPr/>
        </p:nvSpPr>
        <p:spPr>
          <a:xfrm>
            <a:off x="2937819" y="2913484"/>
            <a:ext cx="4683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I2C+SC</a:t>
            </a:r>
            <a:endParaRPr lang="it-IT" sz="800" dirty="0"/>
          </a:p>
        </p:txBody>
      </p:sp>
      <p:sp>
        <p:nvSpPr>
          <p:cNvPr id="52" name="Freccia a destra 60"/>
          <p:cNvSpPr/>
          <p:nvPr/>
        </p:nvSpPr>
        <p:spPr>
          <a:xfrm flipH="1">
            <a:off x="2967037" y="2381249"/>
            <a:ext cx="297656" cy="1262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CasellaDiTesto 56"/>
          <p:cNvSpPr txBox="1"/>
          <p:nvPr/>
        </p:nvSpPr>
        <p:spPr>
          <a:xfrm>
            <a:off x="3943352" y="1778793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clock</a:t>
            </a:r>
            <a:endParaRPr lang="it-IT" sz="1400" dirty="0"/>
          </a:p>
        </p:txBody>
      </p:sp>
      <p:sp>
        <p:nvSpPr>
          <p:cNvPr id="54" name="Rettangolo 66"/>
          <p:cNvSpPr/>
          <p:nvPr/>
        </p:nvSpPr>
        <p:spPr>
          <a:xfrm>
            <a:off x="3507580" y="1371599"/>
            <a:ext cx="784807" cy="350043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5" name="Ovale 67"/>
          <p:cNvSpPr/>
          <p:nvPr/>
        </p:nvSpPr>
        <p:spPr>
          <a:xfrm>
            <a:off x="3571874" y="1400175"/>
            <a:ext cx="107156" cy="1214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" name="Ovale 71"/>
          <p:cNvSpPr/>
          <p:nvPr/>
        </p:nvSpPr>
        <p:spPr>
          <a:xfrm>
            <a:off x="3743324" y="1400175"/>
            <a:ext cx="107156" cy="1214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7" name="Ovale 72"/>
          <p:cNvSpPr/>
          <p:nvPr/>
        </p:nvSpPr>
        <p:spPr>
          <a:xfrm>
            <a:off x="3921917" y="1400175"/>
            <a:ext cx="107156" cy="1214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8" name="Ovale 73"/>
          <p:cNvSpPr/>
          <p:nvPr/>
        </p:nvSpPr>
        <p:spPr>
          <a:xfrm>
            <a:off x="4100512" y="1400175"/>
            <a:ext cx="107156" cy="1214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9" name="Ovale 74"/>
          <p:cNvSpPr/>
          <p:nvPr/>
        </p:nvSpPr>
        <p:spPr>
          <a:xfrm>
            <a:off x="3574255" y="1566862"/>
            <a:ext cx="107156" cy="1214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0" name="Ovale 75"/>
          <p:cNvSpPr/>
          <p:nvPr/>
        </p:nvSpPr>
        <p:spPr>
          <a:xfrm>
            <a:off x="3745705" y="1566862"/>
            <a:ext cx="107156" cy="1214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1" name="Ovale 76"/>
          <p:cNvSpPr/>
          <p:nvPr/>
        </p:nvSpPr>
        <p:spPr>
          <a:xfrm>
            <a:off x="3924298" y="1566862"/>
            <a:ext cx="107156" cy="1214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2" name="Ovale 77"/>
          <p:cNvSpPr/>
          <p:nvPr/>
        </p:nvSpPr>
        <p:spPr>
          <a:xfrm>
            <a:off x="4102893" y="1566862"/>
            <a:ext cx="107156" cy="1214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3" name="Freccia in giù 78"/>
          <p:cNvSpPr/>
          <p:nvPr/>
        </p:nvSpPr>
        <p:spPr>
          <a:xfrm flipV="1">
            <a:off x="3845720" y="1774030"/>
            <a:ext cx="119062" cy="2905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4" name="Rettangolo 79"/>
          <p:cNvSpPr/>
          <p:nvPr/>
        </p:nvSpPr>
        <p:spPr>
          <a:xfrm>
            <a:off x="592931" y="1235869"/>
            <a:ext cx="784807" cy="350043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5" name="Ovale 80"/>
          <p:cNvSpPr/>
          <p:nvPr/>
        </p:nvSpPr>
        <p:spPr>
          <a:xfrm>
            <a:off x="657225" y="1264445"/>
            <a:ext cx="107156" cy="1214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6" name="Ovale 81"/>
          <p:cNvSpPr/>
          <p:nvPr/>
        </p:nvSpPr>
        <p:spPr>
          <a:xfrm>
            <a:off x="828675" y="1264445"/>
            <a:ext cx="107156" cy="1214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7" name="Ovale 82"/>
          <p:cNvSpPr/>
          <p:nvPr/>
        </p:nvSpPr>
        <p:spPr>
          <a:xfrm>
            <a:off x="1007268" y="1264445"/>
            <a:ext cx="107156" cy="1214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8" name="Ovale 83"/>
          <p:cNvSpPr/>
          <p:nvPr/>
        </p:nvSpPr>
        <p:spPr>
          <a:xfrm>
            <a:off x="1185863" y="1264445"/>
            <a:ext cx="107156" cy="1214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Ovale 84"/>
          <p:cNvSpPr/>
          <p:nvPr/>
        </p:nvSpPr>
        <p:spPr>
          <a:xfrm>
            <a:off x="659606" y="1431132"/>
            <a:ext cx="107156" cy="1214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0" name="Ovale 85"/>
          <p:cNvSpPr/>
          <p:nvPr/>
        </p:nvSpPr>
        <p:spPr>
          <a:xfrm>
            <a:off x="831056" y="1431132"/>
            <a:ext cx="107156" cy="1214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1" name="Ovale 86"/>
          <p:cNvSpPr/>
          <p:nvPr/>
        </p:nvSpPr>
        <p:spPr>
          <a:xfrm>
            <a:off x="1009649" y="1431132"/>
            <a:ext cx="107156" cy="1214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Ovale 87"/>
          <p:cNvSpPr/>
          <p:nvPr/>
        </p:nvSpPr>
        <p:spPr>
          <a:xfrm>
            <a:off x="1188244" y="1431132"/>
            <a:ext cx="107156" cy="12144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3" name="CasellaDiTesto 90"/>
          <p:cNvSpPr txBox="1"/>
          <p:nvPr/>
        </p:nvSpPr>
        <p:spPr>
          <a:xfrm>
            <a:off x="700088" y="978695"/>
            <a:ext cx="5741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debug</a:t>
            </a:r>
            <a:endParaRPr lang="it-IT" sz="1200" dirty="0"/>
          </a:p>
        </p:txBody>
      </p:sp>
      <p:cxnSp>
        <p:nvCxnSpPr>
          <p:cNvPr id="74" name="Connettore 4 91"/>
          <p:cNvCxnSpPr/>
          <p:nvPr/>
        </p:nvCxnSpPr>
        <p:spPr>
          <a:xfrm rot="16200000" flipH="1">
            <a:off x="1032271" y="1710926"/>
            <a:ext cx="950123" cy="728667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CasellaDiTesto 96"/>
          <p:cNvSpPr txBox="1"/>
          <p:nvPr/>
        </p:nvSpPr>
        <p:spPr>
          <a:xfrm>
            <a:off x="2459832" y="2253877"/>
            <a:ext cx="3214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58</a:t>
            </a:r>
          </a:p>
        </p:txBody>
      </p:sp>
      <p:sp>
        <p:nvSpPr>
          <p:cNvPr id="76" name="CasellaDiTesto 97"/>
          <p:cNvSpPr txBox="1"/>
          <p:nvPr/>
        </p:nvSpPr>
        <p:spPr>
          <a:xfrm>
            <a:off x="2917031" y="2468189"/>
            <a:ext cx="5691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80+80</a:t>
            </a:r>
          </a:p>
        </p:txBody>
      </p:sp>
      <p:sp>
        <p:nvSpPr>
          <p:cNvPr id="77" name="CasellaDiTesto 88"/>
          <p:cNvSpPr txBox="1"/>
          <p:nvPr/>
        </p:nvSpPr>
        <p:spPr>
          <a:xfrm>
            <a:off x="2000250" y="1814512"/>
            <a:ext cx="800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 smtClean="0"/>
              <a:t>CY7C1350G 133AXC</a:t>
            </a:r>
            <a:endParaRPr lang="it-IT" sz="1000" dirty="0"/>
          </a:p>
        </p:txBody>
      </p:sp>
      <p:sp>
        <p:nvSpPr>
          <p:cNvPr id="78" name="Freccia bidirezionale orizzontale 92"/>
          <p:cNvSpPr/>
          <p:nvPr/>
        </p:nvSpPr>
        <p:spPr>
          <a:xfrm>
            <a:off x="3014674" y="3086094"/>
            <a:ext cx="314325" cy="14287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Freccia bidirezionale orizzontale 98"/>
          <p:cNvSpPr/>
          <p:nvPr/>
        </p:nvSpPr>
        <p:spPr>
          <a:xfrm rot="5400000">
            <a:off x="2050268" y="4536288"/>
            <a:ext cx="314325" cy="14287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0" name="Freccia bidirezionale orizzontale 99"/>
          <p:cNvSpPr/>
          <p:nvPr/>
        </p:nvSpPr>
        <p:spPr>
          <a:xfrm rot="5400000">
            <a:off x="2486037" y="4536288"/>
            <a:ext cx="314325" cy="14287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1" name="Freccia bidirezionale orizzontale 102"/>
          <p:cNvSpPr/>
          <p:nvPr/>
        </p:nvSpPr>
        <p:spPr>
          <a:xfrm>
            <a:off x="6858011" y="2857495"/>
            <a:ext cx="314325" cy="14287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7" name="Date Placeholder 3"/>
          <p:cNvSpPr>
            <a:spLocks noGrp="1"/>
          </p:cNvSpPr>
          <p:nvPr>
            <p:ph type="dt" sz="half" idx="10"/>
          </p:nvPr>
        </p:nvSpPr>
        <p:spPr>
          <a:xfrm>
            <a:off x="156912" y="6450190"/>
            <a:ext cx="2133600" cy="365125"/>
          </a:xfrm>
        </p:spPr>
        <p:txBody>
          <a:bodyPr/>
          <a:lstStyle/>
          <a:p>
            <a:r>
              <a:rPr lang="it-IT" smtClean="0"/>
              <a:t>07 June 2016</a:t>
            </a:r>
            <a:endParaRPr lang="en-US" dirty="0"/>
          </a:p>
        </p:txBody>
      </p:sp>
      <p:sp>
        <p:nvSpPr>
          <p:cNvPr id="8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0407" y="6480747"/>
            <a:ext cx="2895600" cy="365125"/>
          </a:xfrm>
        </p:spPr>
        <p:txBody>
          <a:bodyPr/>
          <a:lstStyle/>
          <a:p>
            <a:r>
              <a:rPr lang="en-US" b="1" smtClean="0"/>
              <a:t>GBTx test board</a:t>
            </a:r>
            <a:endParaRPr lang="en-US" b="1" dirty="0"/>
          </a:p>
        </p:txBody>
      </p:sp>
      <p:pic>
        <p:nvPicPr>
          <p:cNvPr id="83" name="Immagine 8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95026" y="4746196"/>
            <a:ext cx="2960841" cy="1583872"/>
          </a:xfrm>
          <a:prstGeom prst="rect">
            <a:avLst/>
          </a:prstGeom>
        </p:spPr>
      </p:pic>
      <p:sp>
        <p:nvSpPr>
          <p:cNvPr id="82" name="CasellaDiTesto 103"/>
          <p:cNvSpPr txBox="1"/>
          <p:nvPr/>
        </p:nvSpPr>
        <p:spPr>
          <a:xfrm>
            <a:off x="7408347" y="5932077"/>
            <a:ext cx="1350177" cy="307777"/>
          </a:xfrm>
          <a:prstGeom prst="rect">
            <a:avLst/>
          </a:prstGeom>
          <a:solidFill>
            <a:srgbClr val="FFCC9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ALICE C-RORC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246007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9577</TotalTime>
  <Words>251</Words>
  <Application>Microsoft Office PowerPoint</Application>
  <PresentationFormat>Presentazione su schermo (4:3)</PresentationFormat>
  <Paragraphs>93</Paragraphs>
  <Slides>6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Presentazione standard di PowerPoint</vt:lpstr>
      <vt:lpstr>GBTx test board: picture</vt:lpstr>
      <vt:lpstr>GBTx loopback tests</vt:lpstr>
      <vt:lpstr>Conclusions</vt:lpstr>
      <vt:lpstr>Backup</vt:lpstr>
      <vt:lpstr>GBTx test board: scheme</vt:lpstr>
    </vt:vector>
  </TitlesOfParts>
  <Company>INFN - Bologna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Pietro Antonioli</dc:creator>
  <cp:lastModifiedBy>falchieri</cp:lastModifiedBy>
  <cp:revision>237</cp:revision>
  <dcterms:created xsi:type="dcterms:W3CDTF">2015-03-05T08:56:45Z</dcterms:created>
  <dcterms:modified xsi:type="dcterms:W3CDTF">2016-06-01T13:41:54Z</dcterms:modified>
</cp:coreProperties>
</file>