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6" r:id="rId2"/>
    <p:sldId id="267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660"/>
  </p:normalViewPr>
  <p:slideViewPr>
    <p:cSldViewPr>
      <p:cViewPr>
        <p:scale>
          <a:sx n="125" d="100"/>
          <a:sy n="125" d="100"/>
        </p:scale>
        <p:origin x="-1368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064A2-90A7-41E2-9DB4-18FD82632002}" type="datetimeFigureOut">
              <a:rPr lang="zh-CN" altLang="en-US" smtClean="0"/>
              <a:t>2016/6/1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415AE-AD19-4B81-941A-BF4EB48EC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290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CN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15AE-AD19-4B81-941A-BF4EB48EC5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91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CN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15AE-AD19-4B81-941A-BF4EB48EC5A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504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0C31D-523E-48D5-AED1-E96FEB23361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5219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4D03F-D8EF-43A0-A670-B8D26951D16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334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4677C-E134-4155-B03B-B1C27392014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90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02D-7A7A-4973-8985-B80FD200622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6942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3D0C-7CC3-427A-9198-5BF23DBD8BA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7325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DAF5A-80BF-419F-AF9A-88271367098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382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FEFBB-E648-4D6E-96E9-7F7FAE909F9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202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ACB7-0A3A-4D25-B05D-2C39C84CE7E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879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9437-F0A4-4C2C-A207-ACBE5929CDA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26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82833-F3D6-4281-AA17-AA04D2377B3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4814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67BB-DAA2-4B06-A111-21D3CAEBEF7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9813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0F79C-8915-4E8F-A3A8-483E0E5C9C1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251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PPT内页副本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71500" y="1066800"/>
            <a:ext cx="8001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baseline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Extensible Induced Position Encoding Readout</a:t>
            </a:r>
          </a:p>
          <a:p>
            <a:pPr algn="ctr"/>
            <a:r>
              <a:rPr lang="en-US" altLang="zh-CN" sz="2800" b="1" baseline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for Micro-pattern Gas Detectors</a:t>
            </a:r>
            <a:endParaRPr lang="zh-CN" altLang="en-US" sz="2800" b="1" baseline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2400" y="231026"/>
            <a:ext cx="1221809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Mini Oral</a:t>
            </a:r>
            <a:endParaRPr lang="zh-CN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68794" y="6477000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Siyuan</a:t>
            </a:r>
            <a:r>
              <a:rPr lang="en-US" altLang="zh-CN" sz="2400" dirty="0" smtClean="0"/>
              <a:t> Ma</a:t>
            </a:r>
            <a:endParaRPr lang="zh-CN" altLang="en-US" sz="24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20907"/>
            <a:ext cx="3352800" cy="191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578057"/>
              </p:ext>
            </p:extLst>
          </p:nvPr>
        </p:nvGraphicFramePr>
        <p:xfrm>
          <a:off x="5047074" y="2156552"/>
          <a:ext cx="29718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</a:tblGrid>
              <a:tr h="20356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aseline="0" dirty="0" err="1" smtClean="0">
                          <a:solidFill>
                            <a:schemeClr val="tx1"/>
                          </a:solidFill>
                        </a:rPr>
                        <a:t>Chanel:comparsion</a:t>
                      </a:r>
                      <a:endParaRPr lang="zh-CN" alt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aseline="0" dirty="0" err="1" smtClean="0">
                          <a:solidFill>
                            <a:schemeClr val="tx1"/>
                          </a:solidFill>
                        </a:rPr>
                        <a:t>Strip:position</a:t>
                      </a:r>
                      <a:endParaRPr lang="zh-CN" alt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09183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CH1&gt;CH2</a:t>
                      </a:r>
                    </a:p>
                    <a:p>
                      <a:pPr algn="ctr"/>
                      <a:r>
                        <a:rPr lang="en-US" altLang="zh-CN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CH2&gt;CH3</a:t>
                      </a:r>
                    </a:p>
                    <a:p>
                      <a:pPr algn="ctr"/>
                      <a:r>
                        <a:rPr lang="en-US" altLang="zh-CN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CH3&gt;CH1</a:t>
                      </a:r>
                    </a:p>
                    <a:p>
                      <a:pPr algn="ctr"/>
                      <a:r>
                        <a:rPr lang="en-US" altLang="zh-CN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CH1&gt;CH3</a:t>
                      </a:r>
                    </a:p>
                    <a:p>
                      <a:pPr algn="ctr"/>
                      <a:r>
                        <a:rPr lang="en-US" altLang="zh-CN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CH3&gt;CH2</a:t>
                      </a:r>
                    </a:p>
                    <a:p>
                      <a:pPr algn="ctr"/>
                      <a:r>
                        <a:rPr lang="en-US" altLang="zh-CN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CH2&gt;CH1</a:t>
                      </a:r>
                    </a:p>
                    <a:p>
                      <a:pPr algn="ctr"/>
                      <a:endParaRPr lang="zh-CN" alt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</a:rPr>
                        <a:t>Strip 1</a:t>
                      </a:r>
                    </a:p>
                    <a:p>
                      <a:pPr algn="ctr"/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</a:rPr>
                        <a:t>Strip 2</a:t>
                      </a:r>
                    </a:p>
                    <a:p>
                      <a:pPr algn="ctr"/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</a:rPr>
                        <a:t>Strip 3</a:t>
                      </a:r>
                    </a:p>
                    <a:p>
                      <a:pPr algn="ctr"/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</a:rPr>
                        <a:t>Strip 4</a:t>
                      </a:r>
                    </a:p>
                    <a:p>
                      <a:pPr algn="ctr"/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</a:rPr>
                        <a:t>Strip 5</a:t>
                      </a:r>
                    </a:p>
                    <a:p>
                      <a:pPr algn="ctr"/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</a:rPr>
                        <a:t>Strip 6</a:t>
                      </a:r>
                      <a:endParaRPr lang="zh-CN" alt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4724400" y="4495800"/>
                <a:ext cx="4572000" cy="176997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zh-CN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（</m:t>
                          </m:r>
                          <m:r>
                            <m:rPr>
                              <m:sty m:val="p"/>
                            </m:rPr>
                            <a:rPr lang="en-US" altLang="zh-CN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xy</m:t>
                          </m:r>
                          <m:r>
                            <a:rPr lang="zh-CN" altLang="zh-CN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）</m:t>
                          </m:r>
                        </m:e>
                        <m:sub>
                          <m:r>
                            <a:rPr lang="en-US" altLang="zh-CN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altLang="zh-CN" sz="140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zh-CN" altLang="zh-CN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 </m:t>
                          </m:r>
                          <m:eqArr>
                            <m:eqArrPr>
                              <m:ctrlPr>
                                <a:rPr lang="zh-CN" altLang="zh-CN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n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k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R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=1                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f>
                                    <m:fPr>
                                      <m:ctrlPr>
                                        <a:rPr lang="zh-CN" altLang="zh-CN" sz="1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altLang="zh-CN" sz="1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d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i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even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number</m:t>
                              </m:r>
                              <m:r>
                                <a:rPr lang="en-US" altLang="zh-CN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zh-CN" altLang="zh-CN" sz="1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  <m:r>
                                        <a:rPr lang="en-US" altLang="zh-CN" sz="1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num>
                                    <m:den>
                                      <m:r>
                                        <a:rPr lang="en-US" altLang="zh-CN" sz="1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k</m:t>
                                  </m:r>
                                </m:e>
                              </m:d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i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odd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number</m:t>
                              </m:r>
                              <m:r>
                                <a:rPr lang="en-US" altLang="zh-CN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  <m:r>
                        <a:rPr lang="en-US" altLang="zh-CN" sz="1400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a:rPr lang="en-US" altLang="zh-CN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altLang="zh-CN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x</m:t>
                          </m:r>
                          <m:r>
                            <a:rPr lang="en-US" altLang="zh-CN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zh-CN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y</m:t>
                          </m:r>
                          <m:r>
                            <a:rPr lang="en-US" altLang="zh-CN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altLang="zh-CN" sz="1400">
                          <a:solidFill>
                            <a:srgbClr val="FF0000"/>
                          </a:solidFill>
                          <a:latin typeface="Cambria Math"/>
                        </a:rPr>
                        <m:t>  =</m:t>
                      </m:r>
                      <m:d>
                        <m:dPr>
                          <m:begChr m:val="{"/>
                          <m:endChr m:val=""/>
                          <m:ctrlPr>
                            <a:rPr lang="zh-CN" altLang="zh-CN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 </m:t>
                          </m:r>
                          <m:eqArr>
                            <m:eqArrPr>
                              <m:ctrlPr>
                                <a:rPr lang="zh-CN" altLang="zh-CN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y</m:t>
                                  </m:r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y</m:t>
                                  </m:r>
                                </m:e>
                              </m:d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+1                        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encoding</m:t>
                              </m:r>
                              <m:r>
                                <a:rPr lang="zh-CN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：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ny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                 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y</m:t>
                                  </m:r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y</m:t>
                                  </m:r>
                                </m:e>
                              </m:d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+2</m:t>
                              </m:r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x</m:t>
                                  </m:r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y</m:t>
                                  </m:r>
                                </m:e>
                              </m:d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+1     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encoding</m:t>
                              </m:r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: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xy</m:t>
                              </m:r>
                              <m:r>
                                <a:rPr lang="en-US" altLang="zh-CN" sz="14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x</m:t>
                                  </m:r>
                                  <m:r>
                                    <a:rPr lang="en-US" altLang="zh-CN" sz="1400" b="0" i="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&gt;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y</m:t>
                                  </m:r>
                                  <m:r>
                                    <a:rPr lang="en-US" altLang="zh-CN" sz="1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d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    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x</m:t>
                                  </m:r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x</m:t>
                                  </m:r>
                                </m:e>
                              </m:d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+2</m:t>
                              </m:r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y</m:t>
                                  </m:r>
                                  <m:r>
                                    <a:rPr lang="en-US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x</m:t>
                                  </m:r>
                                </m:e>
                              </m:d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ending</m:t>
                              </m:r>
                              <m:r>
                                <a:rPr lang="zh-CN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：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xy</m:t>
                              </m:r>
                              <m:r>
                                <a:rPr lang="en-US" altLang="zh-CN" sz="1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zh-CN" altLang="zh-CN" sz="1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x</m:t>
                                  </m:r>
                                  <m: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&lt;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y</m:t>
                                  </m:r>
                                  <m:r>
                                    <a:rPr lang="en-US" altLang="zh-CN" sz="1400" b="0" i="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d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       </m:t>
                              </m:r>
                            </m:e>
                            <m:e>
                              <m:r>
                                <a:rPr lang="en-US" altLang="zh-CN" sz="1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   </m:t>
                              </m:r>
                            </m:e>
                          </m:eqArr>
                        </m:e>
                      </m:d>
                      <m:r>
                        <a:rPr lang="en-US" altLang="zh-CN" sz="1400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495800"/>
                <a:ext cx="4572000" cy="176997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61045"/>
              </p:ext>
            </p:extLst>
          </p:nvPr>
        </p:nvGraphicFramePr>
        <p:xfrm>
          <a:off x="457196" y="4588634"/>
          <a:ext cx="4648204" cy="17681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564"/>
                <a:gridCol w="422564"/>
                <a:gridCol w="422564"/>
                <a:gridCol w="422564"/>
                <a:gridCol w="422564"/>
                <a:gridCol w="422564"/>
                <a:gridCol w="422564"/>
                <a:gridCol w="422564"/>
                <a:gridCol w="422564"/>
                <a:gridCol w="422564"/>
                <a:gridCol w="422564"/>
              </a:tblGrid>
              <a:tr h="297528"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800" kern="100" baseline="0" dirty="0">
                          <a:solidFill>
                            <a:srgbClr val="FF0000"/>
                          </a:solidFill>
                          <a:effectLst/>
                        </a:rPr>
                        <a:t>Row</a:t>
                      </a:r>
                      <a:endParaRPr lang="zh-CN" sz="8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 gridSpan="10"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 smtClean="0">
                          <a:solidFill>
                            <a:srgbClr val="FF0000"/>
                          </a:solidFill>
                          <a:effectLst/>
                        </a:rPr>
                        <a:t>Encoding </a:t>
                      </a: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list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7528"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21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97528"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32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23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31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97528"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42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43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34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41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578074"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k-1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1k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k2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2k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k3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3k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k4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…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k(k-1)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>
                          <a:solidFill>
                            <a:srgbClr val="FF0000"/>
                          </a:solidFill>
                          <a:effectLst/>
                        </a:rPr>
                        <a:t>(k-1)k</a:t>
                      </a:r>
                      <a:endParaRPr lang="zh-CN" sz="1000" kern="100" baseline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6700" algn="l"/>
                        </a:tabLst>
                      </a:pPr>
                      <a:r>
                        <a:rPr lang="en-US" sz="1000" kern="100" baseline="0" dirty="0">
                          <a:solidFill>
                            <a:srgbClr val="FF0000"/>
                          </a:solidFill>
                          <a:effectLst/>
                        </a:rPr>
                        <a:t>k1</a:t>
                      </a:r>
                      <a:endParaRPr lang="zh-CN" sz="1000" kern="1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6" name="矩形 15"/>
          <p:cNvSpPr/>
          <p:nvPr/>
        </p:nvSpPr>
        <p:spPr>
          <a:xfrm>
            <a:off x="838200" y="3886200"/>
            <a:ext cx="3048000" cy="235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1. </a:t>
            </a:r>
            <a:r>
              <a:rPr lang="en-US" altLang="zh-CN" sz="1400" dirty="0"/>
              <a:t>Induced position encoding readout schematic</a:t>
            </a:r>
            <a:endParaRPr lang="zh-CN" alt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57800" y="3840654"/>
            <a:ext cx="2438400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Table. 1. </a:t>
            </a:r>
            <a:r>
              <a:rPr lang="en-US" altLang="zh-CN" sz="1400" dirty="0"/>
              <a:t>Decoding table of 3 readout channels</a:t>
            </a:r>
            <a:endParaRPr lang="zh-CN" alt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5800" y="6303484"/>
            <a:ext cx="3276600" cy="25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Table. 2. The encoding list of </a:t>
            </a:r>
            <a:r>
              <a:rPr lang="en-US" altLang="zh-CN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readout channels</a:t>
            </a:r>
            <a:endParaRPr lang="zh-CN" altLang="en-US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257800" y="6255683"/>
            <a:ext cx="3276600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Decoding formula</a:t>
            </a:r>
            <a:endParaRPr lang="zh-CN" altLang="en-US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3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PPT内页副本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71500" y="1066800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baseline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Poster</a:t>
            </a:r>
            <a:endParaRPr lang="zh-CN" altLang="en-US" sz="2800" b="1" baseline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2400" y="231026"/>
            <a:ext cx="1221809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Mini Oral</a:t>
            </a:r>
            <a:endParaRPr lang="zh-CN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52520" y="6248400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Siyuan</a:t>
            </a:r>
            <a:r>
              <a:rPr lang="en-US" altLang="zh-CN" sz="2400" dirty="0" smtClean="0"/>
              <a:t> Ma</a:t>
            </a:r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914400" y="2627372"/>
            <a:ext cx="1532792" cy="420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zh-CN" altLang="en-US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2428142" y="2932172"/>
            <a:ext cx="685800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295400" y="4038600"/>
            <a:ext cx="1034257" cy="420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endParaRPr lang="zh-CN" altLang="en-US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2329657" y="4343400"/>
            <a:ext cx="685800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6081715" y="3767137"/>
            <a:ext cx="533400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6705600" y="3429794"/>
            <a:ext cx="22098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Encoding &amp; Decoding</a:t>
            </a:r>
          </a:p>
          <a:p>
            <a:r>
              <a:rPr lang="en-US" altLang="zh-CN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and results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lenovo\Desktop\捕获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4085866"/>
            <a:ext cx="2971799" cy="167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enovo\Desktop\捕获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4" y="1752600"/>
            <a:ext cx="2971801" cy="233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35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3635</TotalTime>
  <Words>220</Words>
  <Application>Microsoft Office PowerPoint</Application>
  <PresentationFormat>全屏显示(4:3)</PresentationFormat>
  <Paragraphs>81</Paragraphs>
  <Slides>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chester</dc:creator>
  <cp:lastModifiedBy>lenovo</cp:lastModifiedBy>
  <cp:revision>95</cp:revision>
  <cp:lastPrinted>1601-01-01T00:00:00Z</cp:lastPrinted>
  <dcterms:created xsi:type="dcterms:W3CDTF">1601-01-01T00:00:00Z</dcterms:created>
  <dcterms:modified xsi:type="dcterms:W3CDTF">2016-06-01T12:42:03Z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