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3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7374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847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20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101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3044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230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9032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6308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567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1723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153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ED4F4-CACB-462A-B068-B93376193075}" type="datetimeFigureOut">
              <a:rPr lang="es-ES" smtClean="0"/>
              <a:t>29/05/16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E424B-57F9-4DE4-8C73-D43E3FD0DA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216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ricardo.herrero@i2a2.upm.e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1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1560" y="2132856"/>
            <a:ext cx="8062664" cy="2012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7146" tIns="48573" rIns="97146" bIns="48573">
            <a:spAutoFit/>
          </a:bodyPr>
          <a:lstStyle>
            <a:lvl1pPr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400" b="1" dirty="0"/>
              <a:t>Analog Data Acquisition and Processing FPGA-based Solutions Integrated in Area Detector using FlexRIO technology</a:t>
            </a:r>
            <a:endParaRPr lang="es-ES" sz="2400" b="1" dirty="0"/>
          </a:p>
          <a:p>
            <a:pPr algn="ctr"/>
            <a:r>
              <a:rPr lang="en-GB" sz="2000" dirty="0">
                <a:latin typeface="Century Gothic" panose="020B0502020202020204" pitchFamily="34" charset="0"/>
              </a:rPr>
              <a:t>R. </a:t>
            </a:r>
            <a:r>
              <a:rPr lang="en-GB" sz="2000" dirty="0" smtClean="0">
                <a:latin typeface="Century Gothic" panose="020B0502020202020204" pitchFamily="34" charset="0"/>
              </a:rPr>
              <a:t>Herrero</a:t>
            </a:r>
            <a:r>
              <a:rPr lang="en-GB" sz="2000" baseline="30000" dirty="0" smtClean="0">
                <a:latin typeface="Century Gothic" panose="020B0502020202020204" pitchFamily="34" charset="0"/>
              </a:rPr>
              <a:t>1</a:t>
            </a:r>
            <a:r>
              <a:rPr lang="en-GB" sz="2000" dirty="0" smtClean="0">
                <a:latin typeface="Century Gothic" panose="020B0502020202020204" pitchFamily="34" charset="0"/>
              </a:rPr>
              <a:t>, </a:t>
            </a:r>
            <a:r>
              <a:rPr lang="en-GB" sz="2000" dirty="0">
                <a:latin typeface="Century Gothic" panose="020B0502020202020204" pitchFamily="34" charset="0"/>
              </a:rPr>
              <a:t>A. </a:t>
            </a:r>
            <a:r>
              <a:rPr lang="en-GB" sz="2000" dirty="0" smtClean="0">
                <a:latin typeface="Century Gothic" panose="020B0502020202020204" pitchFamily="34" charset="0"/>
              </a:rPr>
              <a:t>Carpeño</a:t>
            </a:r>
            <a:r>
              <a:rPr lang="en-GB" sz="2000" baseline="30000" dirty="0">
                <a:latin typeface="Century Gothic" panose="020B0502020202020204" pitchFamily="34" charset="0"/>
              </a:rPr>
              <a:t>1</a:t>
            </a:r>
            <a:r>
              <a:rPr lang="en-GB" sz="2000" dirty="0" smtClean="0">
                <a:latin typeface="Century Gothic" panose="020B0502020202020204" pitchFamily="34" charset="0"/>
              </a:rPr>
              <a:t>, </a:t>
            </a:r>
            <a:r>
              <a:rPr lang="en-GB" sz="2000" dirty="0">
                <a:latin typeface="Century Gothic" panose="020B0502020202020204" pitchFamily="34" charset="0"/>
              </a:rPr>
              <a:t>S. </a:t>
            </a:r>
            <a:r>
              <a:rPr lang="en-GB" sz="2000" dirty="0" smtClean="0">
                <a:latin typeface="Century Gothic" panose="020B0502020202020204" pitchFamily="34" charset="0"/>
              </a:rPr>
              <a:t>Esquembri</a:t>
            </a:r>
            <a:r>
              <a:rPr lang="en-GB" sz="2000" baseline="30000" dirty="0">
                <a:latin typeface="Century Gothic" panose="020B0502020202020204" pitchFamily="34" charset="0"/>
              </a:rPr>
              <a:t>1</a:t>
            </a:r>
            <a:r>
              <a:rPr lang="en-GB" sz="2000" dirty="0" smtClean="0">
                <a:latin typeface="Century Gothic" panose="020B0502020202020204" pitchFamily="34" charset="0"/>
              </a:rPr>
              <a:t>, </a:t>
            </a:r>
            <a:r>
              <a:rPr lang="en-GB" sz="2000" dirty="0">
                <a:latin typeface="Century Gothic" panose="020B0502020202020204" pitchFamily="34" charset="0"/>
              </a:rPr>
              <a:t>and M. </a:t>
            </a:r>
            <a:r>
              <a:rPr lang="en-GB" sz="2000" dirty="0" smtClean="0">
                <a:latin typeface="Century Gothic" panose="020B0502020202020204" pitchFamily="34" charset="0"/>
              </a:rPr>
              <a:t>Ruiz</a:t>
            </a:r>
            <a:r>
              <a:rPr lang="en-GB" sz="2000" baseline="30000" dirty="0" smtClean="0">
                <a:latin typeface="Century Gothic" panose="020B0502020202020204" pitchFamily="34" charset="0"/>
              </a:rPr>
              <a:t>1</a:t>
            </a:r>
            <a:endParaRPr lang="es-ES" sz="2000" dirty="0" smtClean="0">
              <a:latin typeface="Century Gothic" panose="020B0502020202020204" pitchFamily="34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es-ES" altLang="es-ES" sz="1800" i="1" baseline="30000" dirty="0" smtClean="0">
                <a:latin typeface="Century Gothic" panose="020B0502020202020204" pitchFamily="34" charset="0"/>
              </a:rPr>
              <a:t>1</a:t>
            </a:r>
            <a:r>
              <a:rPr lang="en-US" altLang="es-ES" sz="1800" i="1" dirty="0" smtClean="0">
                <a:latin typeface="Century Gothic" panose="020B0502020202020204" pitchFamily="34" charset="0"/>
              </a:rPr>
              <a:t>Instrumentation and Applied Acoustic Research Group. Technical University of Madrid, Madrid, Spain.</a:t>
            </a:r>
            <a:r>
              <a:rPr lang="es-ES" altLang="es-ES" sz="1800" i="1" dirty="0" smtClean="0">
                <a:latin typeface="Century Gothic" panose="020B0502020202020204" pitchFamily="34" charset="0"/>
              </a:rPr>
              <a:t> Email: </a:t>
            </a:r>
            <a:r>
              <a:rPr lang="es-ES" altLang="es-ES" sz="1800" i="1" dirty="0" smtClean="0">
                <a:latin typeface="Century Gothic" panose="020B0502020202020204" pitchFamily="34" charset="0"/>
                <a:hlinkClick r:id="rId2"/>
              </a:rPr>
              <a:t>ricardo.herrero@i2a2.upm.es</a:t>
            </a:r>
            <a:endParaRPr lang="es-ES" altLang="es-ES" sz="1800" i="1" dirty="0" smtClean="0">
              <a:latin typeface="Century Gothic" panose="020B0502020202020204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915368"/>
            <a:ext cx="1392362" cy="113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3" descr="C:\Users\garcas\Dropbox\I2A2\Marketing\Logos e Imagenes\EN\logoingl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025" y="915368"/>
            <a:ext cx="2100907" cy="59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8"/>
          <p:cNvSpPr/>
          <p:nvPr/>
        </p:nvSpPr>
        <p:spPr bwMode="auto">
          <a:xfrm>
            <a:off x="1" y="116632"/>
            <a:ext cx="9036495" cy="798736"/>
          </a:xfrm>
          <a:prstGeom prst="rect">
            <a:avLst/>
          </a:prstGeom>
          <a:solidFill>
            <a:srgbClr val="005C9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   20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th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IEEE Real Time Conference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39"/>
          <p:cNvSpPr/>
          <p:nvPr/>
        </p:nvSpPr>
        <p:spPr bwMode="auto">
          <a:xfrm>
            <a:off x="7147170" y="116632"/>
            <a:ext cx="1889326" cy="798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5-10 June 2016</a:t>
            </a:r>
          </a:p>
          <a:p>
            <a:pPr marL="0" marR="0" indent="0" algn="r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err="1" smtClean="0">
                <a:solidFill>
                  <a:schemeClr val="bg1"/>
                </a:solidFill>
              </a:rPr>
              <a:t>Padova</a:t>
            </a:r>
            <a:r>
              <a:rPr lang="en-US" sz="2000" b="1" dirty="0" smtClean="0">
                <a:solidFill>
                  <a:schemeClr val="bg1"/>
                </a:solidFill>
              </a:rPr>
              <a:t>, Italy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739503" y="4375378"/>
            <a:ext cx="580677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2800" b="1" cap="none" spc="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entury Gothic" panose="020B0502020202020204" pitchFamily="34" charset="0"/>
              </a:rPr>
              <a:t>Integrate FPGA IDAQs Systems in Distributed Control System EPICS with </a:t>
            </a:r>
            <a:r>
              <a:rPr lang="en-GB" sz="2800" b="1" cap="none" spc="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entury Gothic" panose="020B0502020202020204" pitchFamily="34" charset="0"/>
              </a:rPr>
              <a:t>one</a:t>
            </a:r>
            <a:r>
              <a:rPr lang="en-GB" sz="2800" b="1" cap="none" spc="0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entury Gothic" panose="020B0502020202020204" pitchFamily="34" charset="0"/>
              </a:rPr>
              <a:t> C++ Class</a:t>
            </a:r>
            <a:endParaRPr lang="es-ES" sz="2800" b="1" cap="none" spc="0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242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643882" y="1345525"/>
            <a:ext cx="5263143" cy="170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7146" tIns="48573" rIns="97146" bIns="48573">
            <a:spAutoFit/>
          </a:bodyPr>
          <a:lstStyle>
            <a:lvl1pPr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400" b="1" dirty="0"/>
              <a:t>Analog Data Acquisition and Processing FPGA-based Solutions Integrated in Area Detector using FlexRIO technology</a:t>
            </a:r>
            <a:endParaRPr lang="es-ES" sz="2400" b="1" dirty="0"/>
          </a:p>
          <a:p>
            <a:pPr algn="ctr"/>
            <a:endParaRPr lang="es-ES" altLang="es-ES" sz="1800" i="1" dirty="0" smtClean="0">
              <a:latin typeface="Century Gothic" panose="020B0502020202020204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915368"/>
            <a:ext cx="1392362" cy="113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3" descr="C:\Users\garcas\Dropbox\I2A2\Marketing\Logos e Imagenes\EN\logoingl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025" y="915368"/>
            <a:ext cx="2100907" cy="59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8"/>
          <p:cNvSpPr/>
          <p:nvPr/>
        </p:nvSpPr>
        <p:spPr bwMode="auto">
          <a:xfrm>
            <a:off x="1" y="116632"/>
            <a:ext cx="9036495" cy="798736"/>
          </a:xfrm>
          <a:prstGeom prst="rect">
            <a:avLst/>
          </a:prstGeom>
          <a:solidFill>
            <a:srgbClr val="005C9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   20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th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IEEE Real Time Conference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39"/>
          <p:cNvSpPr/>
          <p:nvPr/>
        </p:nvSpPr>
        <p:spPr bwMode="auto">
          <a:xfrm>
            <a:off x="7147170" y="116632"/>
            <a:ext cx="1889326" cy="798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5-10 June 2016</a:t>
            </a:r>
          </a:p>
          <a:p>
            <a:pPr marL="0" marR="0" indent="0" algn="r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err="1" smtClean="0">
                <a:solidFill>
                  <a:schemeClr val="bg1"/>
                </a:solidFill>
              </a:rPr>
              <a:t>Padova</a:t>
            </a:r>
            <a:r>
              <a:rPr lang="en-US" sz="2000" b="1" dirty="0" smtClean="0">
                <a:solidFill>
                  <a:schemeClr val="bg1"/>
                </a:solidFill>
              </a:rPr>
              <a:t>, Italy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816260"/>
              </p:ext>
            </p:extLst>
          </p:nvPr>
        </p:nvGraphicFramePr>
        <p:xfrm>
          <a:off x="563556" y="2852936"/>
          <a:ext cx="3728483" cy="3501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5" imgW="5568275" imgH="5228640" progId="Visio.Drawing.11">
                  <p:embed/>
                </p:oleObj>
              </mc:Choice>
              <mc:Fallback>
                <p:oleObj name="Visio" r:id="rId5" imgW="5568275" imgH="522864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3556" y="2852936"/>
                        <a:ext cx="3728483" cy="35010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4518248" y="3050213"/>
            <a:ext cx="41479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Objective</a:t>
            </a:r>
            <a:endParaRPr lang="es-ES" dirty="0" smtClean="0"/>
          </a:p>
          <a:p>
            <a:r>
              <a:rPr lang="es-ES" dirty="0" err="1" smtClean="0"/>
              <a:t>Integrate</a:t>
            </a:r>
            <a:r>
              <a:rPr lang="es-ES" dirty="0" smtClean="0"/>
              <a:t> </a:t>
            </a:r>
            <a:r>
              <a:rPr lang="es-ES" dirty="0" err="1" smtClean="0"/>
              <a:t>IDAQs</a:t>
            </a:r>
            <a:r>
              <a:rPr lang="es-ES" dirty="0" smtClean="0"/>
              <a:t> (</a:t>
            </a:r>
            <a:r>
              <a:rPr lang="es-ES" dirty="0" err="1" smtClean="0"/>
              <a:t>DAQs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FPGA) in </a:t>
            </a:r>
            <a:r>
              <a:rPr lang="es-ES" dirty="0" err="1" smtClean="0"/>
              <a:t>distributed</a:t>
            </a:r>
            <a:r>
              <a:rPr lang="es-ES" dirty="0" smtClean="0"/>
              <a:t> </a:t>
            </a:r>
            <a:r>
              <a:rPr lang="es-ES" dirty="0" err="1" smtClean="0"/>
              <a:t>plant</a:t>
            </a:r>
            <a:r>
              <a:rPr lang="es-ES" dirty="0" smtClean="0"/>
              <a:t> control </a:t>
            </a:r>
            <a:r>
              <a:rPr lang="es-ES" dirty="0" err="1" smtClean="0"/>
              <a:t>systems</a:t>
            </a:r>
            <a:r>
              <a:rPr lang="es-ES" dirty="0" smtClean="0"/>
              <a:t> </a:t>
            </a:r>
            <a:r>
              <a:rPr lang="es-ES" dirty="0" err="1" smtClean="0"/>
              <a:t>like</a:t>
            </a:r>
            <a:r>
              <a:rPr lang="es-ES" dirty="0" smtClean="0"/>
              <a:t> EPICS:</a:t>
            </a:r>
            <a:endParaRPr lang="es-ES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dirty="0" err="1" smtClean="0"/>
              <a:t>Better</a:t>
            </a:r>
            <a:r>
              <a:rPr lang="es-ES" dirty="0" smtClean="0"/>
              <a:t> performance and </a:t>
            </a:r>
            <a:r>
              <a:rPr lang="es-ES" dirty="0" err="1" smtClean="0"/>
              <a:t>preprocessing</a:t>
            </a:r>
            <a:r>
              <a:rPr lang="es-ES" dirty="0" smtClean="0"/>
              <a:t> </a:t>
            </a:r>
            <a:r>
              <a:rPr lang="es-ES" dirty="0" err="1" smtClean="0"/>
              <a:t>capabilities</a:t>
            </a:r>
            <a:r>
              <a:rPr lang="es-ES" dirty="0" smtClean="0"/>
              <a:t>, reduce time </a:t>
            </a:r>
            <a:r>
              <a:rPr lang="es-ES" dirty="0" err="1" smtClean="0"/>
              <a:t>delays</a:t>
            </a:r>
            <a:r>
              <a:rPr lang="es-E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err="1" smtClean="0"/>
              <a:t>Dificult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Integrate</a:t>
            </a:r>
            <a:r>
              <a:rPr lang="es-ES" dirty="0" smtClean="0"/>
              <a:t>, </a:t>
            </a:r>
            <a:r>
              <a:rPr lang="es-ES" dirty="0" err="1" smtClean="0"/>
              <a:t>heterogeneuos</a:t>
            </a:r>
            <a:r>
              <a:rPr lang="es-ES" dirty="0" smtClean="0"/>
              <a:t> </a:t>
            </a:r>
            <a:r>
              <a:rPr lang="es-ES" dirty="0" err="1" smtClean="0"/>
              <a:t>devices</a:t>
            </a:r>
            <a:r>
              <a:rPr lang="es-ES" dirty="0" smtClean="0"/>
              <a:t> </a:t>
            </a:r>
            <a:r>
              <a:rPr lang="es-ES" dirty="0" smtClean="0">
                <a:sym typeface="Wingdings" pitchFamily="2" charset="2"/>
              </a:rPr>
              <a:t> areaDetector </a:t>
            </a:r>
            <a:r>
              <a:rPr lang="es-ES" dirty="0" err="1" smtClean="0">
                <a:sym typeface="Wingdings" pitchFamily="2" charset="2"/>
              </a:rPr>
              <a:t>brings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common</a:t>
            </a:r>
            <a:r>
              <a:rPr lang="es-ES" dirty="0" smtClean="0">
                <a:sym typeface="Wingdings" pitchFamily="2" charset="2"/>
              </a:rPr>
              <a:t> interface </a:t>
            </a:r>
            <a:r>
              <a:rPr lang="es-ES" dirty="0" err="1" smtClean="0">
                <a:sym typeface="Wingdings" pitchFamily="2" charset="2"/>
              </a:rPr>
              <a:t>to</a:t>
            </a:r>
            <a:r>
              <a:rPr lang="es-ES" dirty="0" smtClean="0">
                <a:sym typeface="Wingdings" pitchFamily="2" charset="2"/>
              </a:rPr>
              <a:t> EPICS </a:t>
            </a:r>
            <a:r>
              <a:rPr lang="es-ES" dirty="0" err="1" smtClean="0">
                <a:sym typeface="Wingdings" pitchFamily="2" charset="2"/>
              </a:rPr>
              <a:t>to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different</a:t>
            </a:r>
            <a:r>
              <a:rPr lang="es-ES" dirty="0" smtClean="0">
                <a:sym typeface="Wingdings" pitchFamily="2" charset="2"/>
              </a:rPr>
              <a:t> </a:t>
            </a:r>
            <a:r>
              <a:rPr lang="es-ES" dirty="0" err="1" smtClean="0">
                <a:sym typeface="Wingdings" pitchFamily="2" charset="2"/>
              </a:rPr>
              <a:t>imaging</a:t>
            </a:r>
            <a:r>
              <a:rPr lang="es-ES" dirty="0" smtClean="0">
                <a:sym typeface="Wingdings" pitchFamily="2" charset="2"/>
              </a:rPr>
              <a:t> hardware </a:t>
            </a:r>
            <a:r>
              <a:rPr lang="es-ES" dirty="0" err="1" smtClean="0">
                <a:sym typeface="Wingdings" pitchFamily="2" charset="2"/>
              </a:rPr>
              <a:t>solutions</a:t>
            </a:r>
            <a:r>
              <a:rPr lang="es-ES" dirty="0" smtClean="0">
                <a:sym typeface="Wingdings" pitchFamily="2" charset="2"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1118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643882" y="1345525"/>
            <a:ext cx="5263143" cy="170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7146" tIns="48573" rIns="97146" bIns="48573">
            <a:spAutoFit/>
          </a:bodyPr>
          <a:lstStyle>
            <a:lvl1pPr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400" b="1" dirty="0"/>
              <a:t>Analog Data Acquisition and Processing FPGA-based Solutions Integrated in Area Detector using FlexRIO technology</a:t>
            </a:r>
            <a:endParaRPr lang="es-ES" sz="2400" b="1" dirty="0"/>
          </a:p>
          <a:p>
            <a:pPr algn="ctr"/>
            <a:endParaRPr lang="es-ES" altLang="es-ES" sz="1800" i="1" dirty="0" smtClean="0">
              <a:latin typeface="Century Gothic" panose="020B0502020202020204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915368"/>
            <a:ext cx="1392362" cy="113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3" descr="C:\Users\garcas\Dropbox\I2A2\Marketing\Logos e Imagenes\EN\logoingl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025" y="915368"/>
            <a:ext cx="2100907" cy="59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8"/>
          <p:cNvSpPr/>
          <p:nvPr/>
        </p:nvSpPr>
        <p:spPr bwMode="auto">
          <a:xfrm>
            <a:off x="1" y="116632"/>
            <a:ext cx="9036495" cy="798736"/>
          </a:xfrm>
          <a:prstGeom prst="rect">
            <a:avLst/>
          </a:prstGeom>
          <a:solidFill>
            <a:srgbClr val="005C9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   20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th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IEEE Real Time Conference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39"/>
          <p:cNvSpPr/>
          <p:nvPr/>
        </p:nvSpPr>
        <p:spPr bwMode="auto">
          <a:xfrm>
            <a:off x="7147170" y="116632"/>
            <a:ext cx="1889326" cy="798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5-10 June 2016</a:t>
            </a:r>
          </a:p>
          <a:p>
            <a:pPr marL="0" marR="0" indent="0" algn="r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err="1" smtClean="0">
                <a:solidFill>
                  <a:schemeClr val="bg1"/>
                </a:solidFill>
              </a:rPr>
              <a:t>Padova</a:t>
            </a:r>
            <a:r>
              <a:rPr lang="en-US" sz="2000" b="1" dirty="0" smtClean="0">
                <a:solidFill>
                  <a:schemeClr val="bg1"/>
                </a:solidFill>
              </a:rPr>
              <a:t>, Italy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52022"/>
              </p:ext>
            </p:extLst>
          </p:nvPr>
        </p:nvGraphicFramePr>
        <p:xfrm>
          <a:off x="563556" y="2852936"/>
          <a:ext cx="3728483" cy="3501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Visio" r:id="rId5" imgW="5568275" imgH="5228640" progId="Visio.Drawing.11">
                  <p:embed/>
                </p:oleObj>
              </mc:Choice>
              <mc:Fallback>
                <p:oleObj name="Visio" r:id="rId5" imgW="5568275" imgH="522864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3556" y="2852936"/>
                        <a:ext cx="3728483" cy="35010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4275453" y="3050213"/>
            <a:ext cx="47610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New </a:t>
            </a:r>
            <a:r>
              <a:rPr lang="es-ES" dirty="0" err="1" smtClean="0"/>
              <a:t>model</a:t>
            </a:r>
            <a:r>
              <a:rPr lang="es-ES" dirty="0" smtClean="0"/>
              <a:t>, </a:t>
            </a: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parts</a:t>
            </a:r>
            <a:r>
              <a:rPr lang="es-ES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FPGA </a:t>
            </a:r>
            <a:r>
              <a:rPr lang="es-ES" dirty="0" err="1" smtClean="0"/>
              <a:t>common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r>
              <a:rPr lang="es-ES" dirty="0" smtClean="0"/>
              <a:t> – </a:t>
            </a:r>
            <a:r>
              <a:rPr lang="es-ES" dirty="0" err="1" smtClean="0"/>
              <a:t>Design</a:t>
            </a:r>
            <a:r>
              <a:rPr lang="es-ES" dirty="0" smtClean="0"/>
              <a:t> Rules </a:t>
            </a:r>
            <a:r>
              <a:rPr lang="es-ES" dirty="0" err="1" smtClean="0"/>
              <a:t>to</a:t>
            </a:r>
            <a:r>
              <a:rPr lang="es-ES" dirty="0" smtClean="0"/>
              <a:t> show </a:t>
            </a:r>
            <a:r>
              <a:rPr lang="es-ES" dirty="0" err="1" smtClean="0"/>
              <a:t>common</a:t>
            </a:r>
            <a:r>
              <a:rPr lang="es-ES" dirty="0" smtClean="0"/>
              <a:t> interface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smtClean="0"/>
              <a:t>New areaDetector 1-D driver </a:t>
            </a:r>
          </a:p>
          <a:p>
            <a:r>
              <a:rPr lang="es-ES" dirty="0"/>
              <a:t> </a:t>
            </a:r>
            <a:r>
              <a:rPr lang="es-ES" dirty="0" smtClean="0"/>
              <a:t>	</a:t>
            </a:r>
            <a:r>
              <a:rPr lang="es-ES" dirty="0" err="1" smtClean="0"/>
              <a:t>Connect</a:t>
            </a:r>
            <a:r>
              <a:rPr lang="es-ES" dirty="0" smtClean="0"/>
              <a:t> IDAQ hardware</a:t>
            </a:r>
          </a:p>
          <a:p>
            <a:r>
              <a:rPr lang="es-ES" dirty="0"/>
              <a:t> </a:t>
            </a:r>
            <a:r>
              <a:rPr lang="es-ES" dirty="0" smtClean="0"/>
              <a:t>	Interface </a:t>
            </a:r>
            <a:r>
              <a:rPr lang="es-ES" dirty="0" err="1" smtClean="0"/>
              <a:t>with</a:t>
            </a:r>
            <a:r>
              <a:rPr lang="es-ES" dirty="0" smtClean="0"/>
              <a:t> EPICS </a:t>
            </a:r>
            <a:r>
              <a:rPr lang="es-ES" dirty="0" err="1" smtClean="0"/>
              <a:t>through</a:t>
            </a:r>
            <a:r>
              <a:rPr lang="es-ES" dirty="0" smtClean="0"/>
              <a:t> new </a:t>
            </a:r>
            <a:r>
              <a:rPr lang="es-ES" dirty="0" err="1" smtClean="0"/>
              <a:t>PVs</a:t>
            </a:r>
            <a:endParaRPr lang="es-ES" dirty="0" smtClean="0"/>
          </a:p>
          <a:p>
            <a:r>
              <a:rPr lang="es-ES" dirty="0" smtClean="0"/>
              <a:t>	</a:t>
            </a:r>
            <a:r>
              <a:rPr lang="es-ES" dirty="0" err="1" smtClean="0"/>
              <a:t>Reuse</a:t>
            </a:r>
            <a:r>
              <a:rPr lang="es-ES" dirty="0" smtClean="0"/>
              <a:t> areaDetector </a:t>
            </a:r>
            <a:r>
              <a:rPr lang="es-ES" dirty="0" err="1" smtClean="0"/>
              <a:t>model</a:t>
            </a:r>
            <a:r>
              <a:rPr lang="es-ES" dirty="0" smtClean="0"/>
              <a:t> 	(</a:t>
            </a:r>
            <a:r>
              <a:rPr lang="es-ES" dirty="0" err="1" smtClean="0"/>
              <a:t>asynNDArrayDriver</a:t>
            </a:r>
            <a:r>
              <a:rPr lang="es-ES" dirty="0" smtClean="0"/>
              <a:t>) and </a:t>
            </a:r>
            <a:r>
              <a:rPr lang="es-ES" dirty="0" err="1" smtClean="0"/>
              <a:t>some</a:t>
            </a:r>
            <a:r>
              <a:rPr lang="es-ES" dirty="0" smtClean="0"/>
              <a:t> </a:t>
            </a:r>
            <a:r>
              <a:rPr lang="es-ES" dirty="0" err="1" smtClean="0"/>
              <a:t>PVs</a:t>
            </a:r>
            <a:endParaRPr lang="es-ES" dirty="0" smtClean="0"/>
          </a:p>
          <a:p>
            <a:r>
              <a:rPr lang="es-ES" dirty="0" smtClean="0"/>
              <a:t>	</a:t>
            </a:r>
            <a:r>
              <a:rPr lang="es-ES" dirty="0" err="1" smtClean="0"/>
              <a:t>Reuse</a:t>
            </a:r>
            <a:r>
              <a:rPr lang="es-ES" dirty="0" smtClean="0"/>
              <a:t> areaDetector plugins</a:t>
            </a:r>
          </a:p>
          <a:p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9010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643882" y="1345525"/>
            <a:ext cx="5263143" cy="170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7146" tIns="48573" rIns="97146" bIns="48573">
            <a:spAutoFit/>
          </a:bodyPr>
          <a:lstStyle>
            <a:lvl1pPr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71550"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71550" fontAlgn="base">
              <a:spcBef>
                <a:spcPct val="0"/>
              </a:spcBef>
              <a:spcAft>
                <a:spcPct val="0"/>
              </a:spcAft>
              <a:tabLst>
                <a:tab pos="8782050" algn="l"/>
              </a:tabLst>
              <a:defRPr sz="8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400" b="1" dirty="0"/>
              <a:t>Analog Data Acquisition and Processing FPGA-based Solutions Integrated in Area Detector using FlexRIO technology</a:t>
            </a:r>
            <a:endParaRPr lang="es-ES" sz="2400" b="1" dirty="0"/>
          </a:p>
          <a:p>
            <a:pPr algn="ctr"/>
            <a:endParaRPr lang="es-ES" altLang="es-ES" sz="1800" i="1" dirty="0" smtClean="0">
              <a:latin typeface="Century Gothic" panose="020B0502020202020204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915368"/>
            <a:ext cx="1392362" cy="113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3" descr="C:\Users\garcas\Dropbox\I2A2\Marketing\Logos e Imagenes\EN\logoingl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025" y="915368"/>
            <a:ext cx="2100907" cy="59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8"/>
          <p:cNvSpPr/>
          <p:nvPr/>
        </p:nvSpPr>
        <p:spPr bwMode="auto">
          <a:xfrm>
            <a:off x="1" y="116632"/>
            <a:ext cx="9036495" cy="798736"/>
          </a:xfrm>
          <a:prstGeom prst="rect">
            <a:avLst/>
          </a:prstGeom>
          <a:solidFill>
            <a:srgbClr val="005C9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   20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th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IEEE Real Time Conference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39"/>
          <p:cNvSpPr/>
          <p:nvPr/>
        </p:nvSpPr>
        <p:spPr bwMode="auto">
          <a:xfrm>
            <a:off x="7147170" y="116632"/>
            <a:ext cx="1889326" cy="798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5-10 June 2016</a:t>
            </a:r>
          </a:p>
          <a:p>
            <a:pPr marL="0" marR="0" indent="0" algn="r" defTabSz="417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err="1" smtClean="0">
                <a:solidFill>
                  <a:schemeClr val="bg1"/>
                </a:solidFill>
              </a:rPr>
              <a:t>Padova</a:t>
            </a:r>
            <a:r>
              <a:rPr lang="en-US" sz="2000" b="1" dirty="0" smtClean="0">
                <a:solidFill>
                  <a:schemeClr val="bg1"/>
                </a:solidFill>
              </a:rPr>
              <a:t>, Italy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195736" y="2852936"/>
            <a:ext cx="68121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New </a:t>
            </a:r>
            <a:r>
              <a:rPr lang="es-ES" b="1" i="1" dirty="0" smtClean="0"/>
              <a:t>HW </a:t>
            </a:r>
            <a:r>
              <a:rPr lang="es-ES" b="1" i="1" dirty="0" err="1" smtClean="0"/>
              <a:t>developments</a:t>
            </a:r>
            <a:r>
              <a:rPr lang="es-ES" dirty="0" smtClean="0"/>
              <a:t> </a:t>
            </a:r>
            <a:r>
              <a:rPr lang="es-ES" dirty="0" err="1" smtClean="0"/>
              <a:t>just</a:t>
            </a:r>
            <a:r>
              <a:rPr lang="es-ES" dirty="0" smtClean="0"/>
              <a:t> </a:t>
            </a:r>
            <a:r>
              <a:rPr lang="es-ES" dirty="0" err="1" smtClean="0"/>
              <a:t>need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follow</a:t>
            </a:r>
            <a:r>
              <a:rPr lang="es-ES" dirty="0" smtClean="0"/>
              <a:t> </a:t>
            </a:r>
            <a:r>
              <a:rPr lang="es-ES" b="1" i="1" dirty="0" smtClean="0"/>
              <a:t>FPGA </a:t>
            </a:r>
            <a:r>
              <a:rPr lang="es-ES" b="1" i="1" dirty="0" err="1" smtClean="0"/>
              <a:t>Design</a:t>
            </a:r>
            <a:r>
              <a:rPr lang="es-ES" b="1" i="1" dirty="0" smtClean="0"/>
              <a:t> Rules</a:t>
            </a:r>
          </a:p>
          <a:p>
            <a:pPr algn="ctr"/>
            <a:r>
              <a:rPr lang="es-ES" b="1" i="1" dirty="0" smtClean="0"/>
              <a:t>&amp;</a:t>
            </a:r>
          </a:p>
          <a:p>
            <a:r>
              <a:rPr lang="es-ES" dirty="0" err="1" smtClean="0"/>
              <a:t>Develop</a:t>
            </a:r>
            <a:r>
              <a:rPr lang="es-ES" dirty="0" smtClean="0"/>
              <a:t> </a:t>
            </a:r>
            <a:r>
              <a:rPr lang="es-ES" dirty="0" err="1" smtClean="0"/>
              <a:t>just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</a:t>
            </a:r>
            <a:r>
              <a:rPr lang="es-ES" dirty="0" err="1" smtClean="0"/>
              <a:t>class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specific</a:t>
            </a:r>
            <a:r>
              <a:rPr lang="es-ES" dirty="0" smtClean="0"/>
              <a:t> </a:t>
            </a:r>
            <a:r>
              <a:rPr lang="es-ES" dirty="0" err="1" smtClean="0"/>
              <a:t>parameters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FPGA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connects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AD_1D driver</a:t>
            </a:r>
            <a:endParaRPr lang="es-ES" dirty="0"/>
          </a:p>
          <a:p>
            <a:endParaRPr lang="es-ES" b="1" i="1" dirty="0" smtClean="0"/>
          </a:p>
        </p:txBody>
      </p:sp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274421"/>
              </p:ext>
            </p:extLst>
          </p:nvPr>
        </p:nvGraphicFramePr>
        <p:xfrm>
          <a:off x="107504" y="1451477"/>
          <a:ext cx="2519920" cy="5157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Visio" r:id="rId5" imgW="3169695" imgH="6488064" progId="Visio.Drawing.11">
                  <p:embed/>
                </p:oleObj>
              </mc:Choice>
              <mc:Fallback>
                <p:oleObj name="Visio" r:id="rId5" imgW="3169695" imgH="6488064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7504" y="1451477"/>
                        <a:ext cx="2519920" cy="51571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7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7482794"/>
              </p:ext>
            </p:extLst>
          </p:nvPr>
        </p:nvGraphicFramePr>
        <p:xfrm>
          <a:off x="2123728" y="4365104"/>
          <a:ext cx="2873598" cy="199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Visio" r:id="rId7" imgW="27337470" imgH="18971424" progId="Visio.Drawing.11">
                  <p:embed/>
                </p:oleObj>
              </mc:Choice>
              <mc:Fallback>
                <p:oleObj name="Visio" r:id="rId7" imgW="27337470" imgH="18971424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23728" y="4365104"/>
                        <a:ext cx="2873598" cy="1994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10 Flecha abajo"/>
          <p:cNvSpPr/>
          <p:nvPr/>
        </p:nvSpPr>
        <p:spPr>
          <a:xfrm>
            <a:off x="6228184" y="4081924"/>
            <a:ext cx="401279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ruz"/>
          <p:cNvSpPr/>
          <p:nvPr/>
        </p:nvSpPr>
        <p:spPr>
          <a:xfrm>
            <a:off x="1899732" y="4527704"/>
            <a:ext cx="432048" cy="394880"/>
          </a:xfrm>
          <a:prstGeom prst="plus">
            <a:avLst>
              <a:gd name="adj" fmla="val 394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5134508" y="4725144"/>
            <a:ext cx="318190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1-D areaDetector </a:t>
            </a:r>
            <a:r>
              <a:rPr lang="es-ES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</a:t>
            </a:r>
            <a:r>
              <a:rPr lang="es-E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ES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IDAQs</a:t>
            </a:r>
            <a:r>
              <a:rPr lang="es-E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(FPGA)</a:t>
            </a:r>
            <a:endParaRPr lang="es-E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987824" y="4330264"/>
            <a:ext cx="87075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FPGA</a:t>
            </a:r>
            <a:endParaRPr lang="es-E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64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254</Words>
  <Application>Microsoft Office PowerPoint</Application>
  <PresentationFormat>Presentación en pantalla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6" baseType="lpstr">
      <vt:lpstr>Tema de Office</vt:lpstr>
      <vt:lpstr>Microsoft Visio Drawing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Bhaal</dc:creator>
  <cp:lastModifiedBy>Bhaal</cp:lastModifiedBy>
  <cp:revision>4</cp:revision>
  <dcterms:created xsi:type="dcterms:W3CDTF">2016-05-29T17:27:37Z</dcterms:created>
  <dcterms:modified xsi:type="dcterms:W3CDTF">2016-05-29T17:58:18Z</dcterms:modified>
</cp:coreProperties>
</file>