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Lst>
  <p:sldSz cx="30267275" cy="42794238"/>
  <p:notesSz cx="29303663" cy="40822563"/>
  <p:defaultTextStyle>
    <a:defPPr>
      <a:defRPr lang="en-US"/>
    </a:defPPr>
    <a:lvl1pPr marL="0" algn="l" defTabSz="3506907" rtl="0" eaLnBrk="1" latinLnBrk="0" hangingPunct="1">
      <a:defRPr sz="6903" kern="1200">
        <a:solidFill>
          <a:schemeClr val="tx1"/>
        </a:solidFill>
        <a:latin typeface="+mn-lt"/>
        <a:ea typeface="+mn-ea"/>
        <a:cs typeface="+mn-cs"/>
      </a:defRPr>
    </a:lvl1pPr>
    <a:lvl2pPr marL="1753453" algn="l" defTabSz="3506907" rtl="0" eaLnBrk="1" latinLnBrk="0" hangingPunct="1">
      <a:defRPr sz="6903" kern="1200">
        <a:solidFill>
          <a:schemeClr val="tx1"/>
        </a:solidFill>
        <a:latin typeface="+mn-lt"/>
        <a:ea typeface="+mn-ea"/>
        <a:cs typeface="+mn-cs"/>
      </a:defRPr>
    </a:lvl2pPr>
    <a:lvl3pPr marL="3506907" algn="l" defTabSz="3506907" rtl="0" eaLnBrk="1" latinLnBrk="0" hangingPunct="1">
      <a:defRPr sz="6903" kern="1200">
        <a:solidFill>
          <a:schemeClr val="tx1"/>
        </a:solidFill>
        <a:latin typeface="+mn-lt"/>
        <a:ea typeface="+mn-ea"/>
        <a:cs typeface="+mn-cs"/>
      </a:defRPr>
    </a:lvl3pPr>
    <a:lvl4pPr marL="5260360" algn="l" defTabSz="3506907" rtl="0" eaLnBrk="1" latinLnBrk="0" hangingPunct="1">
      <a:defRPr sz="6903" kern="1200">
        <a:solidFill>
          <a:schemeClr val="tx1"/>
        </a:solidFill>
        <a:latin typeface="+mn-lt"/>
        <a:ea typeface="+mn-ea"/>
        <a:cs typeface="+mn-cs"/>
      </a:defRPr>
    </a:lvl4pPr>
    <a:lvl5pPr marL="7013814" algn="l" defTabSz="3506907" rtl="0" eaLnBrk="1" latinLnBrk="0" hangingPunct="1">
      <a:defRPr sz="6903" kern="1200">
        <a:solidFill>
          <a:schemeClr val="tx1"/>
        </a:solidFill>
        <a:latin typeface="+mn-lt"/>
        <a:ea typeface="+mn-ea"/>
        <a:cs typeface="+mn-cs"/>
      </a:defRPr>
    </a:lvl5pPr>
    <a:lvl6pPr marL="8767267" algn="l" defTabSz="3506907" rtl="0" eaLnBrk="1" latinLnBrk="0" hangingPunct="1">
      <a:defRPr sz="6903" kern="1200">
        <a:solidFill>
          <a:schemeClr val="tx1"/>
        </a:solidFill>
        <a:latin typeface="+mn-lt"/>
        <a:ea typeface="+mn-ea"/>
        <a:cs typeface="+mn-cs"/>
      </a:defRPr>
    </a:lvl6pPr>
    <a:lvl7pPr marL="10520721" algn="l" defTabSz="3506907" rtl="0" eaLnBrk="1" latinLnBrk="0" hangingPunct="1">
      <a:defRPr sz="6903" kern="1200">
        <a:solidFill>
          <a:schemeClr val="tx1"/>
        </a:solidFill>
        <a:latin typeface="+mn-lt"/>
        <a:ea typeface="+mn-ea"/>
        <a:cs typeface="+mn-cs"/>
      </a:defRPr>
    </a:lvl7pPr>
    <a:lvl8pPr marL="12274174" algn="l" defTabSz="3506907" rtl="0" eaLnBrk="1" latinLnBrk="0" hangingPunct="1">
      <a:defRPr sz="6903" kern="1200">
        <a:solidFill>
          <a:schemeClr val="tx1"/>
        </a:solidFill>
        <a:latin typeface="+mn-lt"/>
        <a:ea typeface="+mn-ea"/>
        <a:cs typeface="+mn-cs"/>
      </a:defRPr>
    </a:lvl8pPr>
    <a:lvl9pPr marL="14027628" algn="l" defTabSz="3506907" rtl="0" eaLnBrk="1" latinLnBrk="0" hangingPunct="1">
      <a:defRPr sz="690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78" userDrawn="1">
          <p15:clr>
            <a:srgbClr val="A4A3A4"/>
          </p15:clr>
        </p15:guide>
        <p15:guide id="2" pos="95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997" autoAdjust="0"/>
    <p:restoredTop sz="94660"/>
  </p:normalViewPr>
  <p:slideViewPr>
    <p:cSldViewPr>
      <p:cViewPr varScale="1">
        <p:scale>
          <a:sx n="18" d="100"/>
          <a:sy n="18" d="100"/>
        </p:scale>
        <p:origin x="3538" y="137"/>
      </p:cViewPr>
      <p:guideLst>
        <p:guide orient="horz" pos="13478"/>
        <p:guide pos="9533"/>
      </p:guideLst>
    </p:cSldViewPr>
  </p:slideViewPr>
  <p:notesTextViewPr>
    <p:cViewPr>
      <p:scale>
        <a:sx n="1" d="1"/>
        <a:sy n="1" d="1"/>
      </p:scale>
      <p:origin x="0" y="0"/>
    </p:cViewPr>
  </p:notesTextViewPr>
  <p:gridSpacing cx="114300" cy="1143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7003597"/>
            <a:ext cx="25727184" cy="14898735"/>
          </a:xfrm>
        </p:spPr>
        <p:txBody>
          <a:bodyPr anchor="b"/>
          <a:lstStyle>
            <a:lvl1pPr algn="ctr">
              <a:defRPr sz="19861"/>
            </a:lvl1pPr>
          </a:lstStyle>
          <a:p>
            <a:r>
              <a:rPr lang="en-US" smtClean="0"/>
              <a:t>Click to edit Master title style</a:t>
            </a:r>
            <a:endParaRPr lang="en-US" dirty="0"/>
          </a:p>
        </p:txBody>
      </p:sp>
      <p:sp>
        <p:nvSpPr>
          <p:cNvPr id="3" name="Subtitle 2"/>
          <p:cNvSpPr>
            <a:spLocks noGrp="1"/>
          </p:cNvSpPr>
          <p:nvPr>
            <p:ph type="subTitle" idx="1"/>
          </p:nvPr>
        </p:nvSpPr>
        <p:spPr>
          <a:xfrm>
            <a:off x="3783410" y="22476884"/>
            <a:ext cx="22700456" cy="10332032"/>
          </a:xfrm>
        </p:spPr>
        <p:txBody>
          <a:bodyPr/>
          <a:lstStyle>
            <a:lvl1pPr marL="0" indent="0" algn="ctr">
              <a:buNone/>
              <a:defRPr sz="7944"/>
            </a:lvl1pPr>
            <a:lvl2pPr marL="1513378" indent="0" algn="ctr">
              <a:buNone/>
              <a:defRPr sz="6620"/>
            </a:lvl2pPr>
            <a:lvl3pPr marL="3026755" indent="0" algn="ctr">
              <a:buNone/>
              <a:defRPr sz="5958"/>
            </a:lvl3pPr>
            <a:lvl4pPr marL="4540133" indent="0" algn="ctr">
              <a:buNone/>
              <a:defRPr sz="5296"/>
            </a:lvl4pPr>
            <a:lvl5pPr marL="6053511" indent="0" algn="ctr">
              <a:buNone/>
              <a:defRPr sz="5296"/>
            </a:lvl5pPr>
            <a:lvl6pPr marL="7566889" indent="0" algn="ctr">
              <a:buNone/>
              <a:defRPr sz="5296"/>
            </a:lvl6pPr>
            <a:lvl7pPr marL="9080266" indent="0" algn="ctr">
              <a:buNone/>
              <a:defRPr sz="5296"/>
            </a:lvl7pPr>
            <a:lvl8pPr marL="10593644" indent="0" algn="ctr">
              <a:buNone/>
              <a:defRPr sz="5296"/>
            </a:lvl8pPr>
            <a:lvl9pPr marL="12107022" indent="0" algn="ctr">
              <a:buNone/>
              <a:defRPr sz="5296"/>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05252D-910A-488D-8E2F-92A5FEFC58F5}" type="datetimeFigureOut">
              <a:rPr lang="en-US" smtClean="0"/>
              <a:t>31-May-16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2052535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05252D-910A-488D-8E2F-92A5FEFC58F5}" type="datetimeFigureOut">
              <a:rPr lang="en-US" smtClean="0"/>
              <a:t>31-May-16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2779980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0020" y="2278397"/>
            <a:ext cx="6526381" cy="3626613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080877" y="2278397"/>
            <a:ext cx="19200803" cy="362661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05252D-910A-488D-8E2F-92A5FEFC58F5}" type="datetimeFigureOut">
              <a:rPr lang="en-US" smtClean="0"/>
              <a:t>31-May-16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3110740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05252D-910A-488D-8E2F-92A5FEFC58F5}" type="datetimeFigureOut">
              <a:rPr lang="en-US" smtClean="0"/>
              <a:t>31-May-16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738624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112" y="10668854"/>
            <a:ext cx="26105525" cy="17801211"/>
          </a:xfrm>
        </p:spPr>
        <p:txBody>
          <a:bodyPr anchor="b"/>
          <a:lstStyle>
            <a:lvl1pPr>
              <a:defRPr sz="19861"/>
            </a:lvl1pPr>
          </a:lstStyle>
          <a:p>
            <a:r>
              <a:rPr lang="en-US" smtClean="0"/>
              <a:t>Click to edit Master title style</a:t>
            </a:r>
            <a:endParaRPr lang="en-US" dirty="0"/>
          </a:p>
        </p:txBody>
      </p:sp>
      <p:sp>
        <p:nvSpPr>
          <p:cNvPr id="3" name="Text Placeholder 2"/>
          <p:cNvSpPr>
            <a:spLocks noGrp="1"/>
          </p:cNvSpPr>
          <p:nvPr>
            <p:ph type="body" idx="1"/>
          </p:nvPr>
        </p:nvSpPr>
        <p:spPr>
          <a:xfrm>
            <a:off x="2065112" y="28638472"/>
            <a:ext cx="26105525" cy="9361236"/>
          </a:xfrm>
        </p:spPr>
        <p:txBody>
          <a:bodyPr/>
          <a:lstStyle>
            <a:lvl1pPr marL="0" indent="0">
              <a:buNone/>
              <a:defRPr sz="7944">
                <a:solidFill>
                  <a:schemeClr val="tx1"/>
                </a:solidFill>
              </a:defRPr>
            </a:lvl1pPr>
            <a:lvl2pPr marL="1513378" indent="0">
              <a:buNone/>
              <a:defRPr sz="6620">
                <a:solidFill>
                  <a:schemeClr val="tx1">
                    <a:tint val="75000"/>
                  </a:schemeClr>
                </a:solidFill>
              </a:defRPr>
            </a:lvl2pPr>
            <a:lvl3pPr marL="3026755" indent="0">
              <a:buNone/>
              <a:defRPr sz="5958">
                <a:solidFill>
                  <a:schemeClr val="tx1">
                    <a:tint val="75000"/>
                  </a:schemeClr>
                </a:solidFill>
              </a:defRPr>
            </a:lvl3pPr>
            <a:lvl4pPr marL="4540133" indent="0">
              <a:buNone/>
              <a:defRPr sz="5296">
                <a:solidFill>
                  <a:schemeClr val="tx1">
                    <a:tint val="75000"/>
                  </a:schemeClr>
                </a:solidFill>
              </a:defRPr>
            </a:lvl4pPr>
            <a:lvl5pPr marL="6053511" indent="0">
              <a:buNone/>
              <a:defRPr sz="5296">
                <a:solidFill>
                  <a:schemeClr val="tx1">
                    <a:tint val="75000"/>
                  </a:schemeClr>
                </a:solidFill>
              </a:defRPr>
            </a:lvl5pPr>
            <a:lvl6pPr marL="7566889" indent="0">
              <a:buNone/>
              <a:defRPr sz="5296">
                <a:solidFill>
                  <a:schemeClr val="tx1">
                    <a:tint val="75000"/>
                  </a:schemeClr>
                </a:solidFill>
              </a:defRPr>
            </a:lvl6pPr>
            <a:lvl7pPr marL="9080266" indent="0">
              <a:buNone/>
              <a:defRPr sz="5296">
                <a:solidFill>
                  <a:schemeClr val="tx1">
                    <a:tint val="75000"/>
                  </a:schemeClr>
                </a:solidFill>
              </a:defRPr>
            </a:lvl7pPr>
            <a:lvl8pPr marL="10593644" indent="0">
              <a:buNone/>
              <a:defRPr sz="5296">
                <a:solidFill>
                  <a:schemeClr val="tx1">
                    <a:tint val="75000"/>
                  </a:schemeClr>
                </a:solidFill>
              </a:defRPr>
            </a:lvl8pPr>
            <a:lvl9pPr marL="12107022" indent="0">
              <a:buNone/>
              <a:defRPr sz="5296">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05252D-910A-488D-8E2F-92A5FEFC58F5}" type="datetimeFigureOut">
              <a:rPr lang="en-US" smtClean="0"/>
              <a:t>31-May-16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489940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080875" y="11391985"/>
            <a:ext cx="12863592" cy="271525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5322808" y="11391985"/>
            <a:ext cx="12863592" cy="2715255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05252D-910A-488D-8E2F-92A5FEFC58F5}" type="datetimeFigureOut">
              <a:rPr lang="en-US" smtClean="0"/>
              <a:t>31-May-16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1843638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278406"/>
            <a:ext cx="26105525" cy="8271575"/>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084821" y="10490535"/>
            <a:ext cx="12804474" cy="5141249"/>
          </a:xfrm>
        </p:spPr>
        <p:txBody>
          <a:bodyPr anchor="b"/>
          <a:lstStyle>
            <a:lvl1pPr marL="0" indent="0">
              <a:buNone/>
              <a:defRPr sz="7944" b="1"/>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n-US" smtClean="0"/>
              <a:t>Click to edit Master text styles</a:t>
            </a:r>
          </a:p>
        </p:txBody>
      </p:sp>
      <p:sp>
        <p:nvSpPr>
          <p:cNvPr id="4" name="Content Placeholder 3"/>
          <p:cNvSpPr>
            <a:spLocks noGrp="1"/>
          </p:cNvSpPr>
          <p:nvPr>
            <p:ph sz="half" idx="2"/>
          </p:nvPr>
        </p:nvSpPr>
        <p:spPr>
          <a:xfrm>
            <a:off x="2084821" y="15631784"/>
            <a:ext cx="12804474" cy="2299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5322810" y="10490535"/>
            <a:ext cx="12867534" cy="5141249"/>
          </a:xfrm>
        </p:spPr>
        <p:txBody>
          <a:bodyPr anchor="b"/>
          <a:lstStyle>
            <a:lvl1pPr marL="0" indent="0">
              <a:buNone/>
              <a:defRPr sz="7944" b="1"/>
            </a:lvl1pPr>
            <a:lvl2pPr marL="1513378" indent="0">
              <a:buNone/>
              <a:defRPr sz="6620" b="1"/>
            </a:lvl2pPr>
            <a:lvl3pPr marL="3026755" indent="0">
              <a:buNone/>
              <a:defRPr sz="5958" b="1"/>
            </a:lvl3pPr>
            <a:lvl4pPr marL="4540133" indent="0">
              <a:buNone/>
              <a:defRPr sz="5296" b="1"/>
            </a:lvl4pPr>
            <a:lvl5pPr marL="6053511" indent="0">
              <a:buNone/>
              <a:defRPr sz="5296" b="1"/>
            </a:lvl5pPr>
            <a:lvl6pPr marL="7566889" indent="0">
              <a:buNone/>
              <a:defRPr sz="5296" b="1"/>
            </a:lvl6pPr>
            <a:lvl7pPr marL="9080266" indent="0">
              <a:buNone/>
              <a:defRPr sz="5296" b="1"/>
            </a:lvl7pPr>
            <a:lvl8pPr marL="10593644" indent="0">
              <a:buNone/>
              <a:defRPr sz="5296" b="1"/>
            </a:lvl8pPr>
            <a:lvl9pPr marL="12107022" indent="0">
              <a:buNone/>
              <a:defRPr sz="5296" b="1"/>
            </a:lvl9pPr>
          </a:lstStyle>
          <a:p>
            <a:pPr lvl="0"/>
            <a:r>
              <a:rPr lang="en-US" smtClean="0"/>
              <a:t>Click to edit Master text styles</a:t>
            </a:r>
          </a:p>
        </p:txBody>
      </p:sp>
      <p:sp>
        <p:nvSpPr>
          <p:cNvPr id="6" name="Content Placeholder 5"/>
          <p:cNvSpPr>
            <a:spLocks noGrp="1"/>
          </p:cNvSpPr>
          <p:nvPr>
            <p:ph sz="quarter" idx="4"/>
          </p:nvPr>
        </p:nvSpPr>
        <p:spPr>
          <a:xfrm>
            <a:off x="15322810" y="15631784"/>
            <a:ext cx="12867534" cy="2299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05252D-910A-488D-8E2F-92A5FEFC58F5}" type="datetimeFigureOut">
              <a:rPr lang="en-US" smtClean="0"/>
              <a:t>31-May-16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722648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905252D-910A-488D-8E2F-92A5FEFC58F5}" type="datetimeFigureOut">
              <a:rPr lang="en-US" smtClean="0"/>
              <a:t>31-May-16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2892911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05252D-910A-488D-8E2F-92A5FEFC58F5}" type="datetimeFigureOut">
              <a:rPr lang="en-US" smtClean="0"/>
              <a:t>31-May-16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2258800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852949"/>
            <a:ext cx="9761984" cy="9985322"/>
          </a:xfrm>
        </p:spPr>
        <p:txBody>
          <a:bodyPr anchor="b"/>
          <a:lstStyle>
            <a:lvl1pPr>
              <a:defRPr sz="10592"/>
            </a:lvl1pPr>
          </a:lstStyle>
          <a:p>
            <a:r>
              <a:rPr lang="en-US" smtClean="0"/>
              <a:t>Click to edit Master title style</a:t>
            </a:r>
            <a:endParaRPr lang="en-US" dirty="0"/>
          </a:p>
        </p:txBody>
      </p:sp>
      <p:sp>
        <p:nvSpPr>
          <p:cNvPr id="3" name="Content Placeholder 2"/>
          <p:cNvSpPr>
            <a:spLocks noGrp="1"/>
          </p:cNvSpPr>
          <p:nvPr>
            <p:ph idx="1"/>
          </p:nvPr>
        </p:nvSpPr>
        <p:spPr>
          <a:xfrm>
            <a:off x="12867534" y="6161587"/>
            <a:ext cx="15322808" cy="30411646"/>
          </a:xfrm>
        </p:spPr>
        <p:txBody>
          <a:bodyPr/>
          <a:lstStyle>
            <a:lvl1pPr>
              <a:defRPr sz="10592"/>
            </a:lvl1pPr>
            <a:lvl2pPr>
              <a:defRPr sz="9268"/>
            </a:lvl2pPr>
            <a:lvl3pPr>
              <a:defRPr sz="7944"/>
            </a:lvl3pPr>
            <a:lvl4pPr>
              <a:defRPr sz="6620"/>
            </a:lvl4pPr>
            <a:lvl5pPr>
              <a:defRPr sz="6620"/>
            </a:lvl5pPr>
            <a:lvl6pPr>
              <a:defRPr sz="6620"/>
            </a:lvl6pPr>
            <a:lvl7pPr>
              <a:defRPr sz="6620"/>
            </a:lvl7pPr>
            <a:lvl8pPr>
              <a:defRPr sz="6620"/>
            </a:lvl8pPr>
            <a:lvl9pPr>
              <a:defRPr sz="662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084817" y="12838271"/>
            <a:ext cx="9761984" cy="23784486"/>
          </a:xfrm>
        </p:spPr>
        <p:txBody>
          <a:bodyPr/>
          <a:lstStyle>
            <a:lvl1pPr marL="0" indent="0">
              <a:buNone/>
              <a:defRPr sz="5296"/>
            </a:lvl1pPr>
            <a:lvl2pPr marL="1513378" indent="0">
              <a:buNone/>
              <a:defRPr sz="4634"/>
            </a:lvl2pPr>
            <a:lvl3pPr marL="3026755" indent="0">
              <a:buNone/>
              <a:defRPr sz="3972"/>
            </a:lvl3pPr>
            <a:lvl4pPr marL="4540133" indent="0">
              <a:buNone/>
              <a:defRPr sz="3310"/>
            </a:lvl4pPr>
            <a:lvl5pPr marL="6053511" indent="0">
              <a:buNone/>
              <a:defRPr sz="3310"/>
            </a:lvl5pPr>
            <a:lvl6pPr marL="7566889" indent="0">
              <a:buNone/>
              <a:defRPr sz="3310"/>
            </a:lvl6pPr>
            <a:lvl7pPr marL="9080266" indent="0">
              <a:buNone/>
              <a:defRPr sz="3310"/>
            </a:lvl7pPr>
            <a:lvl8pPr marL="10593644" indent="0">
              <a:buNone/>
              <a:defRPr sz="3310"/>
            </a:lvl8pPr>
            <a:lvl9pPr marL="12107022" indent="0">
              <a:buNone/>
              <a:defRPr sz="331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05252D-910A-488D-8E2F-92A5FEFC58F5}" type="datetimeFigureOut">
              <a:rPr lang="en-US" smtClean="0"/>
              <a:t>31-May-16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899116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852949"/>
            <a:ext cx="9761984" cy="9985322"/>
          </a:xfrm>
        </p:spPr>
        <p:txBody>
          <a:bodyPr anchor="b"/>
          <a:lstStyle>
            <a:lvl1pPr>
              <a:defRPr sz="10592"/>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67534" y="6161587"/>
            <a:ext cx="15322808" cy="30411646"/>
          </a:xfrm>
        </p:spPr>
        <p:txBody>
          <a:bodyPr anchor="t"/>
          <a:lstStyle>
            <a:lvl1pPr marL="0" indent="0">
              <a:buNone/>
              <a:defRPr sz="10592"/>
            </a:lvl1pPr>
            <a:lvl2pPr marL="1513378" indent="0">
              <a:buNone/>
              <a:defRPr sz="9268"/>
            </a:lvl2pPr>
            <a:lvl3pPr marL="3026755" indent="0">
              <a:buNone/>
              <a:defRPr sz="7944"/>
            </a:lvl3pPr>
            <a:lvl4pPr marL="4540133" indent="0">
              <a:buNone/>
              <a:defRPr sz="6620"/>
            </a:lvl4pPr>
            <a:lvl5pPr marL="6053511" indent="0">
              <a:buNone/>
              <a:defRPr sz="6620"/>
            </a:lvl5pPr>
            <a:lvl6pPr marL="7566889" indent="0">
              <a:buNone/>
              <a:defRPr sz="6620"/>
            </a:lvl6pPr>
            <a:lvl7pPr marL="9080266" indent="0">
              <a:buNone/>
              <a:defRPr sz="6620"/>
            </a:lvl7pPr>
            <a:lvl8pPr marL="10593644" indent="0">
              <a:buNone/>
              <a:defRPr sz="6620"/>
            </a:lvl8pPr>
            <a:lvl9pPr marL="12107022" indent="0">
              <a:buNone/>
              <a:defRPr sz="6620"/>
            </a:lvl9pPr>
          </a:lstStyle>
          <a:p>
            <a:r>
              <a:rPr lang="en-US" smtClean="0"/>
              <a:t>Click icon to add picture</a:t>
            </a:r>
            <a:endParaRPr lang="en-US" dirty="0"/>
          </a:p>
        </p:txBody>
      </p:sp>
      <p:sp>
        <p:nvSpPr>
          <p:cNvPr id="4" name="Text Placeholder 3"/>
          <p:cNvSpPr>
            <a:spLocks noGrp="1"/>
          </p:cNvSpPr>
          <p:nvPr>
            <p:ph type="body" sz="half" idx="2"/>
          </p:nvPr>
        </p:nvSpPr>
        <p:spPr>
          <a:xfrm>
            <a:off x="2084817" y="12838271"/>
            <a:ext cx="9761984" cy="23784486"/>
          </a:xfrm>
        </p:spPr>
        <p:txBody>
          <a:bodyPr/>
          <a:lstStyle>
            <a:lvl1pPr marL="0" indent="0">
              <a:buNone/>
              <a:defRPr sz="5296"/>
            </a:lvl1pPr>
            <a:lvl2pPr marL="1513378" indent="0">
              <a:buNone/>
              <a:defRPr sz="4634"/>
            </a:lvl2pPr>
            <a:lvl3pPr marL="3026755" indent="0">
              <a:buNone/>
              <a:defRPr sz="3972"/>
            </a:lvl3pPr>
            <a:lvl4pPr marL="4540133" indent="0">
              <a:buNone/>
              <a:defRPr sz="3310"/>
            </a:lvl4pPr>
            <a:lvl5pPr marL="6053511" indent="0">
              <a:buNone/>
              <a:defRPr sz="3310"/>
            </a:lvl5pPr>
            <a:lvl6pPr marL="7566889" indent="0">
              <a:buNone/>
              <a:defRPr sz="3310"/>
            </a:lvl6pPr>
            <a:lvl7pPr marL="9080266" indent="0">
              <a:buNone/>
              <a:defRPr sz="3310"/>
            </a:lvl7pPr>
            <a:lvl8pPr marL="10593644" indent="0">
              <a:buNone/>
              <a:defRPr sz="3310"/>
            </a:lvl8pPr>
            <a:lvl9pPr marL="12107022" indent="0">
              <a:buNone/>
              <a:defRPr sz="331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05252D-910A-488D-8E2F-92A5FEFC58F5}" type="datetimeFigureOut">
              <a:rPr lang="en-US" smtClean="0"/>
              <a:t>31-May-16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2379D2-815B-4B66-9325-6D04ACE1C8CB}" type="slidenum">
              <a:rPr lang="en-US" smtClean="0"/>
              <a:t>‹#›</a:t>
            </a:fld>
            <a:endParaRPr lang="en-US"/>
          </a:p>
        </p:txBody>
      </p:sp>
    </p:spTree>
    <p:extLst>
      <p:ext uri="{BB962C8B-B14F-4D97-AF65-F5344CB8AC3E}">
        <p14:creationId xmlns:p14="http://schemas.microsoft.com/office/powerpoint/2010/main" val="3230546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0875" y="2278406"/>
            <a:ext cx="26105525" cy="827157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080875" y="11391985"/>
            <a:ext cx="26105525" cy="2715255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080875" y="39663928"/>
            <a:ext cx="6810137" cy="2278397"/>
          </a:xfrm>
          <a:prstGeom prst="rect">
            <a:avLst/>
          </a:prstGeom>
        </p:spPr>
        <p:txBody>
          <a:bodyPr vert="horz" lIns="91440" tIns="45720" rIns="91440" bIns="45720" rtlCol="0" anchor="ctr"/>
          <a:lstStyle>
            <a:lvl1pPr algn="l">
              <a:defRPr sz="3972">
                <a:solidFill>
                  <a:schemeClr val="tx1">
                    <a:tint val="75000"/>
                  </a:schemeClr>
                </a:solidFill>
              </a:defRPr>
            </a:lvl1pPr>
          </a:lstStyle>
          <a:p>
            <a:fld id="{6905252D-910A-488D-8E2F-92A5FEFC58F5}" type="datetimeFigureOut">
              <a:rPr lang="en-US" smtClean="0"/>
              <a:t>31-May-16</a:t>
            </a:fld>
            <a:endParaRPr lang="en-US"/>
          </a:p>
        </p:txBody>
      </p:sp>
      <p:sp>
        <p:nvSpPr>
          <p:cNvPr id="5" name="Footer Placeholder 4"/>
          <p:cNvSpPr>
            <a:spLocks noGrp="1"/>
          </p:cNvSpPr>
          <p:nvPr>
            <p:ph type="ftr" sz="quarter" idx="3"/>
          </p:nvPr>
        </p:nvSpPr>
        <p:spPr>
          <a:xfrm>
            <a:off x="10026035" y="39663928"/>
            <a:ext cx="10215205" cy="2278397"/>
          </a:xfrm>
          <a:prstGeom prst="rect">
            <a:avLst/>
          </a:prstGeom>
        </p:spPr>
        <p:txBody>
          <a:bodyPr vert="horz" lIns="91440" tIns="45720" rIns="91440" bIns="45720" rtlCol="0" anchor="ctr"/>
          <a:lstStyle>
            <a:lvl1pPr algn="ctr">
              <a:defRPr sz="397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76263" y="39663928"/>
            <a:ext cx="6810137" cy="2278397"/>
          </a:xfrm>
          <a:prstGeom prst="rect">
            <a:avLst/>
          </a:prstGeom>
        </p:spPr>
        <p:txBody>
          <a:bodyPr vert="horz" lIns="91440" tIns="45720" rIns="91440" bIns="45720" rtlCol="0" anchor="ctr"/>
          <a:lstStyle>
            <a:lvl1pPr algn="r">
              <a:defRPr sz="3972">
                <a:solidFill>
                  <a:schemeClr val="tx1">
                    <a:tint val="75000"/>
                  </a:schemeClr>
                </a:solidFill>
              </a:defRPr>
            </a:lvl1pPr>
          </a:lstStyle>
          <a:p>
            <a:fld id="{5A2379D2-815B-4B66-9325-6D04ACE1C8CB}" type="slidenum">
              <a:rPr lang="en-US" smtClean="0"/>
              <a:t>‹#›</a:t>
            </a:fld>
            <a:endParaRPr lang="en-US"/>
          </a:p>
        </p:txBody>
      </p:sp>
    </p:spTree>
    <p:extLst>
      <p:ext uri="{BB962C8B-B14F-4D97-AF65-F5344CB8AC3E}">
        <p14:creationId xmlns:p14="http://schemas.microsoft.com/office/powerpoint/2010/main" val="11622603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6755" rtl="0" eaLnBrk="1" latinLnBrk="0" hangingPunct="1">
        <a:lnSpc>
          <a:spcPct val="90000"/>
        </a:lnSpc>
        <a:spcBef>
          <a:spcPct val="0"/>
        </a:spcBef>
        <a:buNone/>
        <a:defRPr sz="14564" kern="1200">
          <a:solidFill>
            <a:schemeClr val="tx1"/>
          </a:solidFill>
          <a:latin typeface="+mj-lt"/>
          <a:ea typeface="+mj-ea"/>
          <a:cs typeface="+mj-cs"/>
        </a:defRPr>
      </a:lvl1pPr>
    </p:titleStyle>
    <p:bodyStyle>
      <a:lvl1pPr marL="756689" indent="-756689" algn="l" defTabSz="3026755" rtl="0" eaLnBrk="1" latinLnBrk="0" hangingPunct="1">
        <a:lnSpc>
          <a:spcPct val="90000"/>
        </a:lnSpc>
        <a:spcBef>
          <a:spcPts val="3310"/>
        </a:spcBef>
        <a:buFont typeface="Arial" panose="020B0604020202020204" pitchFamily="34" charset="0"/>
        <a:buChar char="•"/>
        <a:defRPr sz="9268" kern="1200">
          <a:solidFill>
            <a:schemeClr val="tx1"/>
          </a:solidFill>
          <a:latin typeface="+mn-lt"/>
          <a:ea typeface="+mn-ea"/>
          <a:cs typeface="+mn-cs"/>
        </a:defRPr>
      </a:lvl1pPr>
      <a:lvl2pPr marL="2270067" indent="-756689" algn="l" defTabSz="3026755" rtl="0" eaLnBrk="1" latinLnBrk="0" hangingPunct="1">
        <a:lnSpc>
          <a:spcPct val="90000"/>
        </a:lnSpc>
        <a:spcBef>
          <a:spcPts val="1655"/>
        </a:spcBef>
        <a:buFont typeface="Arial" panose="020B0604020202020204" pitchFamily="34" charset="0"/>
        <a:buChar char="•"/>
        <a:defRPr sz="7944" kern="1200">
          <a:solidFill>
            <a:schemeClr val="tx1"/>
          </a:solidFill>
          <a:latin typeface="+mn-lt"/>
          <a:ea typeface="+mn-ea"/>
          <a:cs typeface="+mn-cs"/>
        </a:defRPr>
      </a:lvl2pPr>
      <a:lvl3pPr marL="3783444" indent="-756689" algn="l" defTabSz="3026755" rtl="0" eaLnBrk="1" latinLnBrk="0" hangingPunct="1">
        <a:lnSpc>
          <a:spcPct val="90000"/>
        </a:lnSpc>
        <a:spcBef>
          <a:spcPts val="1655"/>
        </a:spcBef>
        <a:buFont typeface="Arial" panose="020B0604020202020204" pitchFamily="34" charset="0"/>
        <a:buChar char="•"/>
        <a:defRPr sz="6620" kern="1200">
          <a:solidFill>
            <a:schemeClr val="tx1"/>
          </a:solidFill>
          <a:latin typeface="+mn-lt"/>
          <a:ea typeface="+mn-ea"/>
          <a:cs typeface="+mn-cs"/>
        </a:defRPr>
      </a:lvl3pPr>
      <a:lvl4pPr marL="5296822"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4pPr>
      <a:lvl5pPr marL="6810200"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5pPr>
      <a:lvl6pPr marL="8323577"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6pPr>
      <a:lvl7pPr marL="9836955"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7pPr>
      <a:lvl8pPr marL="11350333"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8pPr>
      <a:lvl9pPr marL="12863711" indent="-756689" algn="l" defTabSz="3026755" rtl="0" eaLnBrk="1" latinLnBrk="0" hangingPunct="1">
        <a:lnSpc>
          <a:spcPct val="90000"/>
        </a:lnSpc>
        <a:spcBef>
          <a:spcPts val="1655"/>
        </a:spcBef>
        <a:buFont typeface="Arial" panose="020B0604020202020204" pitchFamily="34" charset="0"/>
        <a:buChar char="•"/>
        <a:defRPr sz="5958" kern="1200">
          <a:solidFill>
            <a:schemeClr val="tx1"/>
          </a:solidFill>
          <a:latin typeface="+mn-lt"/>
          <a:ea typeface="+mn-ea"/>
          <a:cs typeface="+mn-cs"/>
        </a:defRPr>
      </a:lvl9pPr>
    </p:bodyStyle>
    <p:otherStyle>
      <a:defPPr>
        <a:defRPr lang="en-US"/>
      </a:defPPr>
      <a:lvl1pPr marL="0" algn="l" defTabSz="3026755" rtl="0" eaLnBrk="1" latinLnBrk="0" hangingPunct="1">
        <a:defRPr sz="5958" kern="1200">
          <a:solidFill>
            <a:schemeClr val="tx1"/>
          </a:solidFill>
          <a:latin typeface="+mn-lt"/>
          <a:ea typeface="+mn-ea"/>
          <a:cs typeface="+mn-cs"/>
        </a:defRPr>
      </a:lvl1pPr>
      <a:lvl2pPr marL="1513378" algn="l" defTabSz="3026755" rtl="0" eaLnBrk="1" latinLnBrk="0" hangingPunct="1">
        <a:defRPr sz="5958" kern="1200">
          <a:solidFill>
            <a:schemeClr val="tx1"/>
          </a:solidFill>
          <a:latin typeface="+mn-lt"/>
          <a:ea typeface="+mn-ea"/>
          <a:cs typeface="+mn-cs"/>
        </a:defRPr>
      </a:lvl2pPr>
      <a:lvl3pPr marL="3026755" algn="l" defTabSz="3026755" rtl="0" eaLnBrk="1" latinLnBrk="0" hangingPunct="1">
        <a:defRPr sz="5958" kern="1200">
          <a:solidFill>
            <a:schemeClr val="tx1"/>
          </a:solidFill>
          <a:latin typeface="+mn-lt"/>
          <a:ea typeface="+mn-ea"/>
          <a:cs typeface="+mn-cs"/>
        </a:defRPr>
      </a:lvl3pPr>
      <a:lvl4pPr marL="4540133" algn="l" defTabSz="3026755" rtl="0" eaLnBrk="1" latinLnBrk="0" hangingPunct="1">
        <a:defRPr sz="5958" kern="1200">
          <a:solidFill>
            <a:schemeClr val="tx1"/>
          </a:solidFill>
          <a:latin typeface="+mn-lt"/>
          <a:ea typeface="+mn-ea"/>
          <a:cs typeface="+mn-cs"/>
        </a:defRPr>
      </a:lvl4pPr>
      <a:lvl5pPr marL="6053511" algn="l" defTabSz="3026755" rtl="0" eaLnBrk="1" latinLnBrk="0" hangingPunct="1">
        <a:defRPr sz="5958" kern="1200">
          <a:solidFill>
            <a:schemeClr val="tx1"/>
          </a:solidFill>
          <a:latin typeface="+mn-lt"/>
          <a:ea typeface="+mn-ea"/>
          <a:cs typeface="+mn-cs"/>
        </a:defRPr>
      </a:lvl5pPr>
      <a:lvl6pPr marL="7566889" algn="l" defTabSz="3026755" rtl="0" eaLnBrk="1" latinLnBrk="0" hangingPunct="1">
        <a:defRPr sz="5958" kern="1200">
          <a:solidFill>
            <a:schemeClr val="tx1"/>
          </a:solidFill>
          <a:latin typeface="+mn-lt"/>
          <a:ea typeface="+mn-ea"/>
          <a:cs typeface="+mn-cs"/>
        </a:defRPr>
      </a:lvl6pPr>
      <a:lvl7pPr marL="9080266" algn="l" defTabSz="3026755" rtl="0" eaLnBrk="1" latinLnBrk="0" hangingPunct="1">
        <a:defRPr sz="5958" kern="1200">
          <a:solidFill>
            <a:schemeClr val="tx1"/>
          </a:solidFill>
          <a:latin typeface="+mn-lt"/>
          <a:ea typeface="+mn-ea"/>
          <a:cs typeface="+mn-cs"/>
        </a:defRPr>
      </a:lvl7pPr>
      <a:lvl8pPr marL="10593644" algn="l" defTabSz="3026755" rtl="0" eaLnBrk="1" latinLnBrk="0" hangingPunct="1">
        <a:defRPr sz="5958" kern="1200">
          <a:solidFill>
            <a:schemeClr val="tx1"/>
          </a:solidFill>
          <a:latin typeface="+mn-lt"/>
          <a:ea typeface="+mn-ea"/>
          <a:cs typeface="+mn-cs"/>
        </a:defRPr>
      </a:lvl8pPr>
      <a:lvl9pPr marL="12107022" algn="l" defTabSz="3026755" rtl="0" eaLnBrk="1" latinLnBrk="0" hangingPunct="1">
        <a:defRPr sz="595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18" Type="http://schemas.openxmlformats.org/officeDocument/2006/relationships/image" Target="../media/image15.png"/><Relationship Id="rId3" Type="http://schemas.openxmlformats.org/officeDocument/2006/relationships/image" Target="../media/image2.jpeg"/><Relationship Id="rId21" Type="http://schemas.openxmlformats.org/officeDocument/2006/relationships/image" Target="../media/image18.png"/><Relationship Id="rId7" Type="http://schemas.openxmlformats.org/officeDocument/2006/relationships/image" Target="../media/image6.png"/><Relationship Id="rId12" Type="http://schemas.microsoft.com/office/2007/relationships/hdphoto" Target="../media/hdphoto1.wdp"/><Relationship Id="rId17" Type="http://schemas.microsoft.com/office/2007/relationships/hdphoto" Target="../media/hdphoto2.wdp"/><Relationship Id="rId2" Type="http://schemas.openxmlformats.org/officeDocument/2006/relationships/image" Target="../media/image1.jpg"/><Relationship Id="rId16" Type="http://schemas.openxmlformats.org/officeDocument/2006/relationships/image" Target="../media/image14.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5.jp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13.png"/><Relationship Id="rId23" Type="http://schemas.openxmlformats.org/officeDocument/2006/relationships/image" Target="../media/image20.png"/><Relationship Id="rId10" Type="http://schemas.openxmlformats.org/officeDocument/2006/relationships/image" Target="../media/image9.jpg"/><Relationship Id="rId19" Type="http://schemas.openxmlformats.org/officeDocument/2006/relationships/image" Target="../media/image16.emf"/><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2.png"/><Relationship Id="rId2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66088" y="1194590"/>
            <a:ext cx="26155049" cy="2308324"/>
          </a:xfrm>
          <a:prstGeom prst="rect">
            <a:avLst/>
          </a:prstGeom>
        </p:spPr>
        <p:txBody>
          <a:bodyPr wrap="square">
            <a:spAutoFit/>
          </a:bodyPr>
          <a:lstStyle/>
          <a:p>
            <a:pPr algn="ctr"/>
            <a:r>
              <a:rPr lang="en-US" sz="7200" dirty="0" smtClean="0">
                <a:effectLst/>
                <a:latin typeface="Times New Roman" panose="02020603050405020304" pitchFamily="18" charset="0"/>
                <a:ea typeface="Times New Roman" panose="02020603050405020304" pitchFamily="18" charset="0"/>
              </a:rPr>
              <a:t>The Data Acquisition Architecture for the "Dark matter </a:t>
            </a:r>
            <a:r>
              <a:rPr lang="en-US" sz="7200" dirty="0" smtClean="0">
                <a:effectLst/>
                <a:latin typeface="Times New Roman" panose="02020603050405020304" pitchFamily="18" charset="0"/>
                <a:ea typeface="Times New Roman" panose="02020603050405020304" pitchFamily="18" charset="0"/>
              </a:rPr>
              <a:t>Experiment” </a:t>
            </a:r>
            <a:r>
              <a:rPr lang="en-US" sz="7200" dirty="0" smtClean="0">
                <a:effectLst/>
                <a:latin typeface="Times New Roman" panose="02020603050405020304" pitchFamily="18" charset="0"/>
                <a:ea typeface="Times New Roman" panose="02020603050405020304" pitchFamily="18" charset="0"/>
              </a:rPr>
              <a:t>using Argon Pulse-shaped discrimination” - DEAP-3600 - </a:t>
            </a:r>
            <a:endParaRPr lang="en-US"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09497" y="5163737"/>
            <a:ext cx="4134255" cy="3108960"/>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96069" y="5170408"/>
            <a:ext cx="4682168" cy="3108960"/>
          </a:xfrm>
          <a:prstGeom prst="rect">
            <a:avLst/>
          </a:prstGeom>
        </p:spPr>
      </p:pic>
      <p:pic>
        <p:nvPicPr>
          <p:cNvPr id="14" name="Picture 13"/>
          <p:cNvPicPr>
            <a:picLocks noChangeAspect="1"/>
          </p:cNvPicPr>
          <p:nvPr/>
        </p:nvPicPr>
        <p:blipFill>
          <a:blip r:embed="rId4"/>
          <a:stretch>
            <a:fillRect/>
          </a:stretch>
        </p:blipFill>
        <p:spPr>
          <a:xfrm>
            <a:off x="22595620" y="30665071"/>
            <a:ext cx="6489412" cy="4535038"/>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819437" y="8366919"/>
            <a:ext cx="4571999" cy="3429000"/>
          </a:xfrm>
          <a:prstGeom prst="rect">
            <a:avLst/>
          </a:prstGeom>
        </p:spPr>
      </p:pic>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819437" y="5166520"/>
            <a:ext cx="4145280" cy="3108960"/>
          </a:xfrm>
          <a:prstGeom prst="rect">
            <a:avLst/>
          </a:prstGeom>
        </p:spPr>
      </p:pic>
      <p:pic>
        <p:nvPicPr>
          <p:cNvPr id="18" name="Picture 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5664" y="1165390"/>
            <a:ext cx="2337524" cy="2337524"/>
          </a:xfrm>
          <a:prstGeom prst="rect">
            <a:avLst/>
          </a:prstGeom>
        </p:spPr>
      </p:pic>
      <p:pic>
        <p:nvPicPr>
          <p:cNvPr id="2" name="Picture 1"/>
          <p:cNvPicPr>
            <a:picLocks noChangeAspect="1"/>
          </p:cNvPicPr>
          <p:nvPr/>
        </p:nvPicPr>
        <p:blipFill>
          <a:blip r:embed="rId8"/>
          <a:stretch>
            <a:fillRect/>
          </a:stretch>
        </p:blipFill>
        <p:spPr>
          <a:xfrm>
            <a:off x="15518553" y="19759737"/>
            <a:ext cx="6986317" cy="3923382"/>
          </a:xfrm>
          <a:prstGeom prst="rect">
            <a:avLst/>
          </a:prstGeom>
        </p:spPr>
      </p:pic>
      <p:sp>
        <p:nvSpPr>
          <p:cNvPr id="3" name="AutoShape 2" descr="Wedge_section_colour_small.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9"/>
          <a:stretch>
            <a:fillRect/>
          </a:stretch>
        </p:blipFill>
        <p:spPr>
          <a:xfrm>
            <a:off x="22360099" y="9369818"/>
            <a:ext cx="3394949" cy="5628468"/>
          </a:xfrm>
          <a:prstGeom prst="rect">
            <a:avLst/>
          </a:prstGeom>
        </p:spPr>
      </p:pic>
      <p:grpSp>
        <p:nvGrpSpPr>
          <p:cNvPr id="24" name="Group 23"/>
          <p:cNvGrpSpPr/>
          <p:nvPr/>
        </p:nvGrpSpPr>
        <p:grpSpPr>
          <a:xfrm>
            <a:off x="4360477" y="3532114"/>
            <a:ext cx="23232126" cy="834305"/>
            <a:chOff x="4246034" y="3074914"/>
            <a:chExt cx="23346302" cy="834305"/>
          </a:xfrm>
        </p:grpSpPr>
        <p:sp>
          <p:nvSpPr>
            <p:cNvPr id="9" name="Rectangle 8"/>
            <p:cNvSpPr/>
            <p:nvPr/>
          </p:nvSpPr>
          <p:spPr>
            <a:xfrm>
              <a:off x="4275137" y="3074914"/>
              <a:ext cx="23317199" cy="461665"/>
            </a:xfrm>
            <a:prstGeom prst="rect">
              <a:avLst/>
            </a:prstGeom>
          </p:spPr>
          <p:txBody>
            <a:bodyPr wrap="square">
              <a:spAutoFit/>
            </a:bodyPr>
            <a:lstStyle/>
            <a:p>
              <a:pPr>
                <a:spcBef>
                  <a:spcPts val="1600"/>
                </a:spcBef>
                <a:spcAft>
                  <a:spcPts val="1600"/>
                </a:spcAft>
              </a:pPr>
              <a:r>
                <a:rPr lang="en-US" sz="2400" dirty="0" smtClean="0">
                  <a:latin typeface="Times New Roman" panose="02020603050405020304" pitchFamily="18" charset="0"/>
                  <a:ea typeface="Times New Roman" panose="02020603050405020304" pitchFamily="18" charset="0"/>
                </a:rPr>
                <a:t>Pierre-André Amaudruz</a:t>
              </a:r>
              <a:r>
                <a:rPr lang="en-US" sz="2400" i="1" dirty="0" smtClean="0">
                  <a:latin typeface="Times New Roman" panose="02020603050405020304" pitchFamily="18" charset="0"/>
                  <a:ea typeface="Times New Roman" panose="02020603050405020304" pitchFamily="18" charset="0"/>
                </a:rPr>
                <a:t>,</a:t>
              </a:r>
              <a:r>
                <a:rPr lang="en-US" sz="2400" dirty="0" smtClean="0">
                  <a:latin typeface="Times New Roman" panose="02020603050405020304" pitchFamily="18" charset="0"/>
                  <a:ea typeface="Times New Roman" panose="02020603050405020304" pitchFamily="18" charset="0"/>
                </a:rPr>
                <a:t> Daryl Bishop, Thomas Lindner, Yair Linn, Konstantin Olchanski, Fabrice Retière, Bryerton Shaw, Ben Smith @ TRIUMF, Vancouver B.C, CANADA </a:t>
              </a:r>
              <a:endParaRPr lang="en-US" sz="2400" dirty="0">
                <a:effectLst/>
                <a:latin typeface="Times New Roman" panose="02020603050405020304" pitchFamily="18" charset="0"/>
                <a:ea typeface="Times New Roman" panose="02020603050405020304" pitchFamily="18" charset="0"/>
              </a:endParaRPr>
            </a:p>
          </p:txBody>
        </p:sp>
        <p:sp>
          <p:nvSpPr>
            <p:cNvPr id="22" name="Rectangle 21"/>
            <p:cNvSpPr/>
            <p:nvPr/>
          </p:nvSpPr>
          <p:spPr>
            <a:xfrm>
              <a:off x="4246034" y="3447554"/>
              <a:ext cx="23317199" cy="461665"/>
            </a:xfrm>
            <a:prstGeom prst="rect">
              <a:avLst/>
            </a:prstGeom>
          </p:spPr>
          <p:txBody>
            <a:bodyPr wrap="square">
              <a:spAutoFit/>
            </a:bodyPr>
            <a:lstStyle/>
            <a:p>
              <a:pPr>
                <a:spcBef>
                  <a:spcPts val="1600"/>
                </a:spcBef>
                <a:spcAft>
                  <a:spcPts val="1600"/>
                </a:spcAft>
              </a:pPr>
              <a:r>
                <a:rPr lang="en-US" sz="2400" dirty="0" smtClean="0">
                  <a:latin typeface="Times New Roman" panose="02020603050405020304" pitchFamily="18" charset="0"/>
                  <a:ea typeface="Times New Roman" panose="02020603050405020304" pitchFamily="18" charset="0"/>
                </a:rPr>
                <a:t>Pierre Gorel @ University </a:t>
              </a:r>
              <a:r>
                <a:rPr lang="en-US" sz="2400" dirty="0">
                  <a:latin typeface="Times New Roman" panose="02020603050405020304" pitchFamily="18" charset="0"/>
                  <a:ea typeface="Times New Roman" panose="02020603050405020304" pitchFamily="18" charset="0"/>
                </a:rPr>
                <a:t>of Alberta, </a:t>
              </a:r>
              <a:r>
                <a:rPr lang="en-US" sz="2400" dirty="0" smtClean="0">
                  <a:latin typeface="Times New Roman" panose="02020603050405020304" pitchFamily="18" charset="0"/>
                  <a:ea typeface="Times New Roman" panose="02020603050405020304" pitchFamily="18" charset="0"/>
                </a:rPr>
                <a:t>SNOLAB Ontario, CANADA</a:t>
              </a:r>
              <a:endParaRPr lang="en-US" sz="2400" dirty="0">
                <a:effectLst/>
                <a:latin typeface="Times New Roman" panose="02020603050405020304" pitchFamily="18" charset="0"/>
                <a:ea typeface="Times New Roman" panose="02020603050405020304" pitchFamily="18" charset="0"/>
              </a:endParaRPr>
            </a:p>
          </p:txBody>
        </p:sp>
      </p:grpSp>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835151" y="8375683"/>
            <a:ext cx="4243086" cy="3429000"/>
          </a:xfrm>
          <a:prstGeom prst="rect">
            <a:avLst/>
          </a:prstGeom>
        </p:spPr>
      </p:pic>
      <p:pic>
        <p:nvPicPr>
          <p:cNvPr id="16" name="Picture 15"/>
          <p:cNvPicPr>
            <a:picLocks noChangeAspect="1"/>
          </p:cNvPicPr>
          <p:nvPr/>
        </p:nvPicPr>
        <p:blipFill>
          <a:blip r:embed="rId11" cstate="print">
            <a:extLst>
              <a:ext uri="{BEBA8EAE-BF5A-486C-A8C5-ECC9F3942E4B}">
                <a14:imgProps xmlns:a14="http://schemas.microsoft.com/office/drawing/2010/main">
                  <a14:imgLayer r:embed="rId12">
                    <a14:imgEffect>
                      <a14:brightnessContrast contrast="40000"/>
                    </a14:imgEffect>
                  </a14:imgLayer>
                </a14:imgProps>
              </a:ext>
              <a:ext uri="{28A0092B-C50C-407E-A947-70E740481C1C}">
                <a14:useLocalDpi xmlns:a14="http://schemas.microsoft.com/office/drawing/2010/main" val="0"/>
              </a:ext>
            </a:extLst>
          </a:blip>
          <a:stretch>
            <a:fillRect/>
          </a:stretch>
        </p:blipFill>
        <p:spPr>
          <a:xfrm rot="5400000">
            <a:off x="20139824" y="8801753"/>
            <a:ext cx="3429000" cy="2571750"/>
          </a:xfrm>
          <a:prstGeom prst="rect">
            <a:avLst/>
          </a:prstGeom>
        </p:spPr>
      </p:pic>
      <p:pic>
        <p:nvPicPr>
          <p:cNvPr id="20" name="Picture 19"/>
          <p:cNvPicPr>
            <a:picLocks noChangeAspect="1"/>
          </p:cNvPicPr>
          <p:nvPr/>
        </p:nvPicPr>
        <p:blipFill>
          <a:blip r:embed="rId13"/>
          <a:stretch>
            <a:fillRect/>
          </a:stretch>
        </p:blipFill>
        <p:spPr>
          <a:xfrm>
            <a:off x="15688293" y="15339219"/>
            <a:ext cx="6725828" cy="4337317"/>
          </a:xfrm>
          <a:prstGeom prst="rect">
            <a:avLst/>
          </a:prstGeom>
        </p:spPr>
      </p:pic>
      <p:pic>
        <p:nvPicPr>
          <p:cNvPr id="23" name="Picture 22"/>
          <p:cNvPicPr>
            <a:picLocks noChangeAspect="1"/>
          </p:cNvPicPr>
          <p:nvPr/>
        </p:nvPicPr>
        <p:blipFill>
          <a:blip r:embed="rId14"/>
          <a:stretch>
            <a:fillRect/>
          </a:stretch>
        </p:blipFill>
        <p:spPr>
          <a:xfrm>
            <a:off x="22595620" y="15801300"/>
            <a:ext cx="6482617" cy="7996119"/>
          </a:xfrm>
          <a:prstGeom prst="rect">
            <a:avLst/>
          </a:prstGeom>
        </p:spPr>
      </p:pic>
      <p:pic>
        <p:nvPicPr>
          <p:cNvPr id="25" name="Picture 24"/>
          <p:cNvPicPr/>
          <p:nvPr/>
        </p:nvPicPr>
        <p:blipFill>
          <a:blip r:embed="rId15"/>
          <a:stretch>
            <a:fillRect/>
          </a:stretch>
        </p:blipFill>
        <p:spPr>
          <a:xfrm>
            <a:off x="19417556" y="12076453"/>
            <a:ext cx="2996565" cy="2959100"/>
          </a:xfrm>
          <a:prstGeom prst="rect">
            <a:avLst/>
          </a:prstGeom>
        </p:spPr>
      </p:pic>
      <p:pic>
        <p:nvPicPr>
          <p:cNvPr id="28" name="Picture 27"/>
          <p:cNvPicPr/>
          <p:nvPr/>
        </p:nvPicPr>
        <p:blipFill>
          <a:blip r:embed="rId16">
            <a:extLst>
              <a:ext uri="{BEBA8EAE-BF5A-486C-A8C5-ECC9F3942E4B}">
                <a14:imgProps xmlns:a14="http://schemas.microsoft.com/office/drawing/2010/main">
                  <a14:imgLayer r:embed="rId17">
                    <a14:imgEffect>
                      <a14:sharpenSoften amount="50000"/>
                    </a14:imgEffect>
                  </a14:imgLayer>
                </a14:imgProps>
              </a:ext>
            </a:extLst>
          </a:blip>
          <a:stretch>
            <a:fillRect/>
          </a:stretch>
        </p:blipFill>
        <p:spPr>
          <a:xfrm>
            <a:off x="22595620" y="23937915"/>
            <a:ext cx="6489412" cy="6617164"/>
          </a:xfrm>
          <a:prstGeom prst="rect">
            <a:avLst/>
          </a:prstGeom>
        </p:spPr>
      </p:pic>
      <p:grpSp>
        <p:nvGrpSpPr>
          <p:cNvPr id="46" name="Group 45"/>
          <p:cNvGrpSpPr/>
          <p:nvPr/>
        </p:nvGrpSpPr>
        <p:grpSpPr>
          <a:xfrm>
            <a:off x="1022282" y="4517507"/>
            <a:ext cx="14111355" cy="3267108"/>
            <a:chOff x="846137" y="4060307"/>
            <a:chExt cx="14111355" cy="3267108"/>
          </a:xfrm>
        </p:grpSpPr>
        <p:sp>
          <p:nvSpPr>
            <p:cNvPr id="10" name="TextBox 9"/>
            <p:cNvSpPr txBox="1"/>
            <p:nvPr/>
          </p:nvSpPr>
          <p:spPr>
            <a:xfrm>
              <a:off x="1067920" y="5019091"/>
              <a:ext cx="13889572" cy="2308324"/>
            </a:xfrm>
            <a:prstGeom prst="rect">
              <a:avLst/>
            </a:prstGeom>
            <a:noFill/>
          </p:spPr>
          <p:txBody>
            <a:bodyPr wrap="square" rtlCol="0">
              <a:spAutoFit/>
            </a:bodyPr>
            <a:lstStyle/>
            <a:p>
              <a:pPr algn="just"/>
              <a:r>
                <a:rPr lang="en-US" sz="2400" dirty="0" smtClean="0"/>
                <a:t>THE DEAP experiment is taking place at the SNO underground laboratory (SNOLAB) near Sudbury in Ontario, </a:t>
              </a:r>
              <a:r>
                <a:rPr lang="en-US" sz="2400" dirty="0" smtClean="0"/>
                <a:t>Canada. </a:t>
              </a:r>
              <a:r>
                <a:rPr lang="en-US" sz="2400" dirty="0" smtClean="0"/>
                <a:t>A spherical transparent Acrylic Vessel (AV) - 85cm inner radius, 5cm wall thickness - holds 3600kg of Liquid 39Ar and makes up the detection volume. </a:t>
              </a:r>
              <a:r>
                <a:rPr lang="en-US" sz="2400" dirty="0" smtClean="0"/>
                <a:t>This </a:t>
              </a:r>
              <a:r>
                <a:rPr lang="en-US" sz="2400" dirty="0" smtClean="0"/>
                <a:t>acrylic sphere is surrounded by 255 8” Hamamatsu R5912 PMTs pointing inwards, mounted on 50 cm long, 8” diameter light </a:t>
              </a:r>
              <a:r>
                <a:rPr lang="en-US" sz="2400" dirty="0" smtClean="0"/>
                <a:t>guides </a:t>
              </a:r>
              <a:r>
                <a:rPr lang="en-US" sz="2400" dirty="0" smtClean="0"/>
                <a:t>The Data Acquisition system maintains control and monitoring of the conditioning and digitization of all PMT signals, the on-line trigger functionality and the recording of data to permanent storage.</a:t>
              </a:r>
              <a:endParaRPr lang="en-US" sz="2400" dirty="0"/>
            </a:p>
          </p:txBody>
        </p:sp>
        <p:sp>
          <p:nvSpPr>
            <p:cNvPr id="31" name="Rectangle 30"/>
            <p:cNvSpPr/>
            <p:nvPr/>
          </p:nvSpPr>
          <p:spPr>
            <a:xfrm>
              <a:off x="846137" y="4060307"/>
              <a:ext cx="3906134" cy="923330"/>
            </a:xfrm>
            <a:prstGeom prst="rect">
              <a:avLst/>
            </a:prstGeom>
            <a:noFill/>
          </p:spPr>
          <p:txBody>
            <a:bodyPr wrap="none" lIns="91440" tIns="45720" rIns="91440" bIns="45720">
              <a:spAutoFit/>
            </a:bodyPr>
            <a:lstStyle/>
            <a:p>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Detector</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grpSp>
        <p:nvGrpSpPr>
          <p:cNvPr id="44" name="Group 43"/>
          <p:cNvGrpSpPr/>
          <p:nvPr/>
        </p:nvGrpSpPr>
        <p:grpSpPr>
          <a:xfrm>
            <a:off x="1022282" y="21169113"/>
            <a:ext cx="13913457" cy="5597579"/>
            <a:chOff x="846137" y="21187349"/>
            <a:chExt cx="13913457" cy="5597579"/>
          </a:xfrm>
        </p:grpSpPr>
        <p:sp>
          <p:nvSpPr>
            <p:cNvPr id="26" name="Rectangle 25"/>
            <p:cNvSpPr/>
            <p:nvPr/>
          </p:nvSpPr>
          <p:spPr>
            <a:xfrm>
              <a:off x="846137" y="22039013"/>
              <a:ext cx="13913457" cy="4745915"/>
            </a:xfrm>
            <a:prstGeom prst="rect">
              <a:avLst/>
            </a:prstGeom>
          </p:spPr>
          <p:txBody>
            <a:bodyPr wrap="square">
              <a:spAutoFit/>
            </a:bodyPr>
            <a:lstStyle/>
            <a:p>
              <a:pPr indent="128270" algn="just">
                <a:lnSpc>
                  <a:spcPct val="105000"/>
                </a:lnSpc>
              </a:pPr>
              <a:r>
                <a:rPr lang="en-US" sz="2400" dirty="0">
                  <a:ea typeface="Times New Roman" panose="02020603050405020304" pitchFamily="18" charset="0"/>
                </a:rPr>
                <a:t>A </a:t>
              </a:r>
              <a:r>
                <a:rPr lang="en-US" sz="2400" dirty="0" smtClean="0">
                  <a:ea typeface="Times New Roman" panose="02020603050405020304" pitchFamily="18" charset="0"/>
                </a:rPr>
                <a:t>running </a:t>
              </a:r>
              <a:r>
                <a:rPr lang="en-US" sz="2400" dirty="0">
                  <a:ea typeface="Times New Roman" panose="02020603050405020304" pitchFamily="18" charset="0"/>
                </a:rPr>
                <a:t>frontend tasks </a:t>
              </a:r>
              <a:r>
                <a:rPr lang="en-US" sz="2400" dirty="0" smtClean="0">
                  <a:ea typeface="Times New Roman" panose="02020603050405020304" pitchFamily="18" charset="0"/>
                </a:rPr>
                <a:t>once initialized goes </a:t>
              </a:r>
              <a:r>
                <a:rPr lang="en-US" sz="2400" dirty="0">
                  <a:ea typeface="Times New Roman" panose="02020603050405020304" pitchFamily="18" charset="0"/>
                </a:rPr>
                <a:t>through the following </a:t>
              </a:r>
              <a:r>
                <a:rPr lang="en-US" sz="2400" dirty="0" smtClean="0">
                  <a:ea typeface="Times New Roman" panose="02020603050405020304" pitchFamily="18" charset="0"/>
                </a:rPr>
                <a:t>acquisition sequences</a:t>
              </a:r>
              <a:r>
                <a:rPr lang="en-US" sz="2400" dirty="0">
                  <a:ea typeface="Times New Roman" panose="02020603050405020304" pitchFamily="18" charset="0"/>
                </a:rPr>
                <a:t>:</a:t>
              </a:r>
            </a:p>
            <a:p>
              <a:pPr marL="342900" indent="-342900" algn="just">
                <a:lnSpc>
                  <a:spcPct val="105000"/>
                </a:lnSpc>
                <a:buFont typeface="+mj-lt"/>
                <a:buAutoNum type="alphaLcParenR"/>
              </a:pPr>
              <a:r>
                <a:rPr lang="en-US" sz="2400" dirty="0">
                  <a:ea typeface="Times New Roman" panose="02020603050405020304" pitchFamily="18" charset="0"/>
                </a:rPr>
                <a:t>Thread level: Poll the hardware for data. This polling is done by individual threads, therefore the readout implementation is simpler and faster compared to a possible interrupt mechanism</a:t>
              </a:r>
              <a:r>
                <a:rPr lang="en-US" sz="2400" dirty="0" smtClean="0">
                  <a:ea typeface="Times New Roman" panose="02020603050405020304" pitchFamily="18" charset="0"/>
                </a:rPr>
                <a:t>.</a:t>
              </a:r>
              <a:endParaRPr lang="en-US" sz="2400" dirty="0">
                <a:ea typeface="Times New Roman" panose="02020603050405020304" pitchFamily="18" charset="0"/>
              </a:endParaRPr>
            </a:p>
            <a:p>
              <a:pPr marL="342900" indent="-342900" algn="just">
                <a:lnSpc>
                  <a:spcPct val="105000"/>
                </a:lnSpc>
                <a:buFont typeface="+mj-lt"/>
                <a:buAutoNum type="alphaLcParenR"/>
              </a:pPr>
              <a:r>
                <a:rPr lang="en-US" sz="2400" dirty="0">
                  <a:ea typeface="Times New Roman" panose="02020603050405020304" pitchFamily="18" charset="0"/>
                </a:rPr>
                <a:t>Thread level: Acquire the data from the hardware module. This uses proprietary DMA channels through the optical links (CAEN).</a:t>
              </a:r>
            </a:p>
            <a:p>
              <a:pPr marL="342900" indent="-342900" algn="just">
                <a:lnSpc>
                  <a:spcPct val="105000"/>
                </a:lnSpc>
                <a:buFont typeface="+mj-lt"/>
                <a:buAutoNum type="alphaLcParenR"/>
              </a:pPr>
              <a:r>
                <a:rPr lang="en-US" sz="2400" dirty="0">
                  <a:ea typeface="Times New Roman" panose="02020603050405020304" pitchFamily="18" charset="0"/>
                </a:rPr>
                <a:t>Thread level: Extract summary information from acquired data (charge and Time of each WF structure). Customized code scans the incoming raw data and computes the pulse timing and charge for every pulse of each WFD channel acquisition time window.</a:t>
              </a:r>
            </a:p>
            <a:p>
              <a:pPr marL="342900" indent="-342900" algn="just">
                <a:lnSpc>
                  <a:spcPct val="105000"/>
                </a:lnSpc>
                <a:buFont typeface="+mj-lt"/>
                <a:buAutoNum type="alphaLcParenR"/>
              </a:pPr>
              <a:r>
                <a:rPr lang="en-US" sz="2400" dirty="0">
                  <a:ea typeface="Times New Roman" panose="02020603050405020304" pitchFamily="18" charset="0"/>
                </a:rPr>
                <a:t>Thread level: Append summary data to the raw data ring buffer thread.</a:t>
              </a:r>
            </a:p>
            <a:p>
              <a:pPr marL="342900" indent="-342900" algn="just">
                <a:lnSpc>
                  <a:spcPct val="105000"/>
                </a:lnSpc>
                <a:buFont typeface="+mj-lt"/>
                <a:buAutoNum type="alphaLcParenR"/>
              </a:pPr>
              <a:r>
                <a:rPr lang="en-US" sz="2400" dirty="0">
                  <a:ea typeface="Times New Roman" panose="02020603050405020304" pitchFamily="18" charset="0"/>
                </a:rPr>
                <a:t>Main thread level: Do sanity check while collecting data from the different ring buffer threads. This assembly is based on polling the atomic thread counter (semaphore equivalent).</a:t>
              </a:r>
            </a:p>
            <a:p>
              <a:pPr marL="342900" indent="-342900" algn="just">
                <a:lnSpc>
                  <a:spcPct val="105000"/>
                </a:lnSpc>
                <a:buFont typeface="+mj-lt"/>
                <a:buAutoNum type="alphaLcParenR"/>
              </a:pPr>
              <a:r>
                <a:rPr lang="en-US" sz="2400" dirty="0">
                  <a:ea typeface="Times New Roman" panose="02020603050405020304" pitchFamily="18" charset="0"/>
                </a:rPr>
                <a:t>Transmit the event fragment to the backend computer (Event builder).</a:t>
              </a:r>
              <a:endParaRPr lang="en-US" sz="2400" dirty="0">
                <a:effectLst/>
                <a:ea typeface="Times New Roman" panose="02020603050405020304" pitchFamily="18" charset="0"/>
              </a:endParaRPr>
            </a:p>
          </p:txBody>
        </p:sp>
        <p:sp>
          <p:nvSpPr>
            <p:cNvPr id="32" name="Rectangle 31"/>
            <p:cNvSpPr/>
            <p:nvPr/>
          </p:nvSpPr>
          <p:spPr>
            <a:xfrm>
              <a:off x="846137" y="21187349"/>
              <a:ext cx="7402091" cy="923330"/>
            </a:xfrm>
            <a:prstGeom prst="rect">
              <a:avLst/>
            </a:prstGeom>
            <a:noFill/>
          </p:spPr>
          <p:txBody>
            <a:bodyPr wrap="none" lIns="91440" tIns="45720" rIns="91440" bIns="45720">
              <a:spAutoFit/>
            </a:bodyPr>
            <a:lstStyle/>
            <a:p>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Frontend Acquisition</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grpSp>
        <p:nvGrpSpPr>
          <p:cNvPr id="47" name="Group 46"/>
          <p:cNvGrpSpPr/>
          <p:nvPr/>
        </p:nvGrpSpPr>
        <p:grpSpPr>
          <a:xfrm>
            <a:off x="995598" y="27163490"/>
            <a:ext cx="13913457" cy="4070515"/>
            <a:chOff x="846137" y="26971595"/>
            <a:chExt cx="13913457" cy="4070515"/>
          </a:xfrm>
        </p:grpSpPr>
        <p:sp>
          <p:nvSpPr>
            <p:cNvPr id="27" name="Rectangle 26"/>
            <p:cNvSpPr/>
            <p:nvPr/>
          </p:nvSpPr>
          <p:spPr>
            <a:xfrm>
              <a:off x="846137" y="27863098"/>
              <a:ext cx="13913457" cy="3179012"/>
            </a:xfrm>
            <a:prstGeom prst="rect">
              <a:avLst/>
            </a:prstGeom>
          </p:spPr>
          <p:txBody>
            <a:bodyPr wrap="square">
              <a:spAutoFit/>
            </a:bodyPr>
            <a:lstStyle/>
            <a:p>
              <a:pPr indent="128270" algn="just">
                <a:lnSpc>
                  <a:spcPct val="105000"/>
                </a:lnSpc>
              </a:pPr>
              <a:r>
                <a:rPr lang="en-US" sz="2400" dirty="0">
                  <a:ea typeface="Times New Roman" panose="02020603050405020304" pitchFamily="18" charset="0"/>
                </a:rPr>
                <a:t>The </a:t>
              </a:r>
              <a:r>
                <a:rPr lang="en-US" sz="2400" dirty="0" smtClean="0">
                  <a:ea typeface="Times New Roman" panose="02020603050405020304" pitchFamily="18" charset="0"/>
                </a:rPr>
                <a:t>event </a:t>
              </a:r>
              <a:r>
                <a:rPr lang="en-US" sz="2400" dirty="0">
                  <a:ea typeface="Times New Roman" panose="02020603050405020304" pitchFamily="18" charset="0"/>
                </a:rPr>
                <a:t>builder sequence, once the threads are created is:</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All threads: Poll for fragment and place them in dedicated fragment ring buffers</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Main thread: Poll for DTM fragment first, extract time stamp and fragment list (trigger mask).</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Main thread: Poll, and check time stamp of involved fragment against DTM time stamp for data validity.</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Main thread: Extract summary information (QT) from involved fragment (fragment list).</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Analyze overall QT and make decision for final event composition. </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Assemble final event using fragment list</a:t>
              </a:r>
            </a:p>
            <a:p>
              <a:pPr marL="514350" marR="0" lvl="0" indent="-514350" algn="just">
                <a:lnSpc>
                  <a:spcPct val="105000"/>
                </a:lnSpc>
                <a:spcBef>
                  <a:spcPts val="0"/>
                </a:spcBef>
                <a:spcAft>
                  <a:spcPts val="0"/>
                </a:spcAft>
                <a:buFont typeface="+mj-lt"/>
                <a:buAutoNum type="alphaLcParenR"/>
              </a:pPr>
              <a:r>
                <a:rPr lang="en-US" sz="2400" dirty="0">
                  <a:ea typeface="Times New Roman" panose="02020603050405020304" pitchFamily="18" charset="0"/>
                </a:rPr>
                <a:t>Further information from the event builder can be appended to the event itself.</a:t>
              </a:r>
              <a:endParaRPr lang="en-US" sz="2400" dirty="0">
                <a:effectLst/>
                <a:ea typeface="Times New Roman" panose="02020603050405020304" pitchFamily="18" charset="0"/>
              </a:endParaRPr>
            </a:p>
          </p:txBody>
        </p:sp>
        <p:sp>
          <p:nvSpPr>
            <p:cNvPr id="33" name="Rectangle 32"/>
            <p:cNvSpPr/>
            <p:nvPr/>
          </p:nvSpPr>
          <p:spPr>
            <a:xfrm>
              <a:off x="865491" y="26971595"/>
              <a:ext cx="7442037" cy="923330"/>
            </a:xfrm>
            <a:prstGeom prst="rect">
              <a:avLst/>
            </a:prstGeom>
            <a:noFill/>
          </p:spPr>
          <p:txBody>
            <a:bodyPr wrap="none" lIns="91440" tIns="45720" rIns="91440" bIns="45720">
              <a:spAutoFit/>
            </a:bodyPr>
            <a:lstStyle/>
            <a:p>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Backend Acquisition</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grpSp>
        <p:nvGrpSpPr>
          <p:cNvPr id="49" name="Group 48"/>
          <p:cNvGrpSpPr/>
          <p:nvPr/>
        </p:nvGrpSpPr>
        <p:grpSpPr>
          <a:xfrm>
            <a:off x="15362238" y="35007916"/>
            <a:ext cx="13716000" cy="6734603"/>
            <a:chOff x="15522383" y="34550716"/>
            <a:chExt cx="13832585" cy="6186309"/>
          </a:xfrm>
        </p:grpSpPr>
        <p:sp>
          <p:nvSpPr>
            <p:cNvPr id="29" name="Rectangle 28"/>
            <p:cNvSpPr/>
            <p:nvPr/>
          </p:nvSpPr>
          <p:spPr>
            <a:xfrm>
              <a:off x="15522383" y="35474046"/>
              <a:ext cx="13832585" cy="5262979"/>
            </a:xfrm>
            <a:prstGeom prst="rect">
              <a:avLst/>
            </a:prstGeom>
          </p:spPr>
          <p:txBody>
            <a:bodyPr wrap="square">
              <a:spAutoFit/>
            </a:bodyPr>
            <a:lstStyle/>
            <a:p>
              <a:pPr algn="just"/>
              <a:r>
                <a:rPr lang="en-US" sz="2400" dirty="0">
                  <a:ea typeface="Times New Roman" panose="02020603050405020304" pitchFamily="18" charset="0"/>
                </a:rPr>
                <a:t>The two mode of acquisition (physics, calibration) have different event and data rate requirements.</a:t>
              </a:r>
            </a:p>
            <a:p>
              <a:pPr algn="just"/>
              <a:r>
                <a:rPr lang="en-US" sz="2400" dirty="0">
                  <a:ea typeface="Times New Roman" panose="02020603050405020304" pitchFamily="18" charset="0"/>
                </a:rPr>
                <a:t>A maximum data rate of 5MB/s for the physics runs can easily be achieved with the system when the hardware is switched in compression mode (CAEN “Zero Length Encoding”, ZLE). The event size is reduced to about 8KB, the event rate is then limited by the overall frontend acquisition around 4500Hz. In the case of the calibration, the uncompressed WF are usually saved. In this case the limitation are due to frontend Ethernet link (1Gb), Data compression in the Data logger or write access to the Data storage. We do hit the network limitation first around 80MB/s between the deap01..05 to the deap00 backend machine. The Midas data logger has been extended to support lz4-compression </a:t>
              </a:r>
              <a:r>
                <a:rPr lang="en-US" sz="2400" dirty="0" smtClean="0">
                  <a:ea typeface="Times New Roman" panose="02020603050405020304" pitchFamily="18" charset="0"/>
                </a:rPr>
                <a:t>algorithm, </a:t>
              </a:r>
              <a:r>
                <a:rPr lang="en-US" sz="2400" dirty="0">
                  <a:ea typeface="Times New Roman" panose="02020603050405020304" pitchFamily="18" charset="0"/>
                </a:rPr>
                <a:t>which reduces the CPU usage (in our case single thread) at the cost of ~10% loss in compression which is acceptable and permit the recording around 250MB/s for 500Hz of trigger. Further investigation is plan to raise this data rate limit.</a:t>
              </a:r>
            </a:p>
            <a:p>
              <a:pPr algn="just"/>
              <a:r>
                <a:rPr lang="en-US" sz="2400" dirty="0" smtClean="0">
                  <a:ea typeface="Times New Roman" panose="02020603050405020304" pitchFamily="18" charset="0"/>
                </a:rPr>
                <a:t>Specific </a:t>
              </a:r>
              <a:r>
                <a:rPr lang="en-US" sz="2400" dirty="0">
                  <a:ea typeface="Times New Roman" panose="02020603050405020304" pitchFamily="18" charset="0"/>
                </a:rPr>
                <a:t>Midas terminology figures related to the DAQ configuration:</a:t>
              </a:r>
            </a:p>
            <a:p>
              <a:pPr marL="457200" indent="-457200" algn="just">
                <a:buFont typeface="Arial" panose="020B0604020202020204" pitchFamily="34" charset="0"/>
                <a:buChar char="•"/>
              </a:pPr>
              <a:r>
                <a:rPr lang="en-US" sz="2400" dirty="0">
                  <a:ea typeface="Times New Roman" panose="02020603050405020304" pitchFamily="18" charset="0"/>
                </a:rPr>
                <a:t>Average number of Midas banks per assembled event: 65</a:t>
              </a:r>
            </a:p>
            <a:p>
              <a:pPr marL="457200" indent="-457200" algn="just">
                <a:buFont typeface="Arial" panose="020B0604020202020204" pitchFamily="34" charset="0"/>
                <a:buChar char="•"/>
              </a:pPr>
              <a:r>
                <a:rPr lang="en-US" sz="2400" dirty="0">
                  <a:ea typeface="Times New Roman" panose="02020603050405020304" pitchFamily="18" charset="0"/>
                </a:rPr>
                <a:t>Number of Midas “equipment”: 20</a:t>
              </a:r>
            </a:p>
            <a:p>
              <a:pPr marL="457200" indent="-457200" algn="just">
                <a:buFont typeface="Arial" panose="020B0604020202020204" pitchFamily="34" charset="0"/>
                <a:buChar char="•"/>
              </a:pPr>
              <a:r>
                <a:rPr lang="en-US" sz="2400" dirty="0">
                  <a:ea typeface="Times New Roman" panose="02020603050405020304" pitchFamily="18" charset="0"/>
                </a:rPr>
                <a:t>Concurrent number of Midas client: ~30</a:t>
              </a:r>
              <a:endParaRPr lang="en-US" sz="2400" dirty="0"/>
            </a:p>
          </p:txBody>
        </p:sp>
        <p:sp>
          <p:nvSpPr>
            <p:cNvPr id="34" name="Rectangle 33"/>
            <p:cNvSpPr/>
            <p:nvPr/>
          </p:nvSpPr>
          <p:spPr>
            <a:xfrm>
              <a:off x="15590837" y="34550716"/>
              <a:ext cx="5098703" cy="923330"/>
            </a:xfrm>
            <a:prstGeom prst="rect">
              <a:avLst/>
            </a:prstGeom>
            <a:noFill/>
          </p:spPr>
          <p:txBody>
            <a:bodyPr wrap="none" lIns="91440" tIns="45720" rIns="91440" bIns="45720">
              <a:spAutoFit/>
            </a:bodyPr>
            <a:lstStyle/>
            <a:p>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Performance</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grpSp>
        <p:nvGrpSpPr>
          <p:cNvPr id="48" name="Group 47"/>
          <p:cNvGrpSpPr/>
          <p:nvPr/>
        </p:nvGrpSpPr>
        <p:grpSpPr>
          <a:xfrm>
            <a:off x="995598" y="31684119"/>
            <a:ext cx="13913457" cy="9855665"/>
            <a:chOff x="846137" y="30938743"/>
            <a:chExt cx="14103182" cy="9855665"/>
          </a:xfrm>
        </p:grpSpPr>
        <p:sp>
          <p:nvSpPr>
            <p:cNvPr id="35" name="Rectangle 34"/>
            <p:cNvSpPr/>
            <p:nvPr/>
          </p:nvSpPr>
          <p:spPr>
            <a:xfrm>
              <a:off x="846137" y="31798419"/>
              <a:ext cx="14103182" cy="8995989"/>
            </a:xfrm>
            <a:prstGeom prst="rect">
              <a:avLst/>
            </a:prstGeom>
          </p:spPr>
          <p:txBody>
            <a:bodyPr wrap="square">
              <a:spAutoFit/>
            </a:bodyPr>
            <a:lstStyle/>
            <a:p>
              <a:pPr indent="128270" algn="just">
                <a:lnSpc>
                  <a:spcPct val="105000"/>
                </a:lnSpc>
              </a:pPr>
              <a:r>
                <a:rPr lang="en-US" sz="2400" dirty="0">
                  <a:ea typeface="Times New Roman" panose="02020603050405020304" pitchFamily="18" charset="0"/>
                </a:rPr>
                <a:t>The DEAP experiment operation is subject to multiple operation constrains such as: its location in an active Nickel mine with its restricted accessibility and operation, its cryogenic systems operation, electrical and safety operation rules, etc. All of them have some impact on the Data Acquisition infrastructure. Regular blasting (mine operation) generate micro particles that have been detected on the electronics and potentially causing electrical faults. Therefore the all the DAQ equipment is installed and operated in 3 sealed racks with dedicated internal water/air heat exchangers. Underground electrical services are subject to sudden interruptions. For that purpose, we installed dedicated UPS from TRIPP LITE (SUINT3000 &amp; 1500RTXL2U) with double-conversion function improving dramatically the quality of the AC power line. To improve the power distribution, we operate at </a:t>
              </a:r>
              <a:r>
                <a:rPr lang="en-US" sz="2400" dirty="0">
                  <a:solidFill>
                    <a:srgbClr val="000000"/>
                  </a:solidFill>
                  <a:ea typeface="Times New Roman" panose="02020603050405020304" pitchFamily="18" charset="0"/>
                </a:rPr>
                <a:t>208VAC. Custom UPSs monitoring software is </a:t>
              </a:r>
              <a:r>
                <a:rPr lang="en-US" sz="2400" dirty="0">
                  <a:ea typeface="Times New Roman" panose="02020603050405020304" pitchFamily="18" charset="0"/>
                </a:rPr>
                <a:t>configured such that the system will partially self-shutdown within a few minutes of the power loss in order to maintain and preserve the essential electronics components for several hours and facilitate the restart of the system. This shutdown operation is possible with the addition of a Cabinet Distribution Unit (CDU) from ServerTech (</a:t>
              </a:r>
              <a:r>
                <a:rPr lang="en-US" sz="2400" dirty="0">
                  <a:solidFill>
                    <a:srgbClr val="000000"/>
                  </a:solidFill>
                  <a:ea typeface="Times New Roman" panose="02020603050405020304" pitchFamily="18" charset="0"/>
                </a:rPr>
                <a:t>CWG-16H2A454), with 16 network controlled AC ports serving all the main electronics equipment. This shutdown </a:t>
              </a:r>
              <a:r>
                <a:rPr lang="en-US" sz="2400" dirty="0">
                  <a:ea typeface="Times New Roman" panose="02020603050405020304" pitchFamily="18" charset="0"/>
                </a:rPr>
                <a:t>sequence is particularly important for the High Voltage units (WIENER MPOD crate) powering the PMTs, as the access to the PMTs for replacement is unlikely to happen for several years. Additional high voltage protection is in place for detecting abnormal PMT’s current and possible light leaks. Light leaks detection is based on PMT noise rate increase. These rates are computed by a dedicated online analysis task, which triggers a ramp down of the high voltage in case of excessive pulse rate on any PMT. This protection mechanism requires the DAQ to be fully operational. In case of a loss of the data acquisition or event analysis, here again, automatic HV ramp down procedure will kick in (Fig 9). We also installed a KVM from ATEN (KH1508Ai) connected to all the computers for network console access in case of boot problems. Besides power loss management and possible computer issues, additional DEAP DAQ operation safety requires a shift person to be logged into the DAQ system. Lack of network connection to their station will trigger a shutdown of the PMTs high voltage as well.</a:t>
              </a:r>
              <a:endParaRPr lang="en-US" sz="2400" dirty="0">
                <a:effectLst/>
                <a:ea typeface="Times New Roman" panose="02020603050405020304" pitchFamily="18" charset="0"/>
              </a:endParaRPr>
            </a:p>
          </p:txBody>
        </p:sp>
        <p:sp>
          <p:nvSpPr>
            <p:cNvPr id="36" name="Rectangle 35"/>
            <p:cNvSpPr/>
            <p:nvPr/>
          </p:nvSpPr>
          <p:spPr>
            <a:xfrm>
              <a:off x="846137" y="30938743"/>
              <a:ext cx="4713150" cy="923330"/>
            </a:xfrm>
            <a:prstGeom prst="rect">
              <a:avLst/>
            </a:prstGeom>
            <a:noFill/>
          </p:spPr>
          <p:txBody>
            <a:bodyPr wrap="none" lIns="91440" tIns="45720" rIns="91440" bIns="45720">
              <a:spAutoFit/>
            </a:bodyPr>
            <a:lstStyle/>
            <a:p>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Experiment</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grpSp>
      <p:pic>
        <p:nvPicPr>
          <p:cNvPr id="38" name="Picture 37"/>
          <p:cNvPicPr/>
          <p:nvPr/>
        </p:nvPicPr>
        <p:blipFill>
          <a:blip r:embed="rId18"/>
          <a:stretch>
            <a:fillRect/>
          </a:stretch>
        </p:blipFill>
        <p:spPr>
          <a:xfrm>
            <a:off x="15518553" y="26540619"/>
            <a:ext cx="3278140" cy="4000500"/>
          </a:xfrm>
          <a:prstGeom prst="rect">
            <a:avLst/>
          </a:prstGeom>
        </p:spPr>
      </p:pic>
      <p:grpSp>
        <p:nvGrpSpPr>
          <p:cNvPr id="45" name="Group 44"/>
          <p:cNvGrpSpPr/>
          <p:nvPr/>
        </p:nvGrpSpPr>
        <p:grpSpPr>
          <a:xfrm>
            <a:off x="1022282" y="7899168"/>
            <a:ext cx="14027757" cy="12812151"/>
            <a:chOff x="846137" y="7441968"/>
            <a:chExt cx="14027757" cy="12812151"/>
          </a:xfrm>
        </p:grpSpPr>
        <p:sp>
          <p:nvSpPr>
            <p:cNvPr id="37" name="Rectangle 36"/>
            <p:cNvSpPr/>
            <p:nvPr/>
          </p:nvSpPr>
          <p:spPr>
            <a:xfrm>
              <a:off x="846137" y="7441968"/>
              <a:ext cx="5536131" cy="923330"/>
            </a:xfrm>
            <a:prstGeom prst="rect">
              <a:avLst/>
            </a:prstGeom>
            <a:noFill/>
          </p:spPr>
          <p:txBody>
            <a:bodyPr wrap="none" lIns="91440" tIns="45720" rIns="91440" bIns="45720">
              <a:spAutoFit/>
            </a:bodyPr>
            <a:lstStyle/>
            <a:p>
              <a:r>
                <a:rPr lang="en-US" sz="5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rPr>
                <a:t>The Trigger system</a:t>
              </a:r>
              <a:endPar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40" name="Rectangle 3"/>
            <p:cNvSpPr>
              <a:spLocks noChangeArrowheads="1"/>
            </p:cNvSpPr>
            <p:nvPr/>
          </p:nvSpPr>
          <p:spPr bwMode="auto">
            <a:xfrm>
              <a:off x="960437" y="8343166"/>
              <a:ext cx="13913457" cy="11910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lvl="0" indent="128588" algn="just" defTabSz="914400"/>
              <a:r>
                <a:rPr lang="en-US" sz="2400" dirty="0">
                  <a:latin typeface="+mn-lt"/>
                  <a:ea typeface="Times New Roman" panose="02020603050405020304" pitchFamily="18" charset="0"/>
                </a:rPr>
                <a:t>The major challenge in this experiment is the suppression of the large background from the </a:t>
              </a:r>
              <a:r>
                <a:rPr lang="en-US" sz="2400" baseline="30000" dirty="0">
                  <a:latin typeface="+mn-lt"/>
                  <a:ea typeface="Times New Roman" panose="02020603050405020304" pitchFamily="18" charset="0"/>
                </a:rPr>
                <a:t>39</a:t>
              </a:r>
              <a:r>
                <a:rPr lang="en-US" sz="2400" dirty="0">
                  <a:latin typeface="+mn-lt"/>
                  <a:ea typeface="Times New Roman" panose="02020603050405020304" pitchFamily="18" charset="0"/>
                </a:rPr>
                <a:t>Ar beta </a:t>
              </a:r>
              <a:r>
                <a:rPr lang="en-US" sz="2400" dirty="0" smtClean="0">
                  <a:latin typeface="+mn-lt"/>
                  <a:ea typeface="Times New Roman" panose="02020603050405020304" pitchFamily="18" charset="0"/>
                </a:rPr>
                <a:t>decay. </a:t>
              </a:r>
              <a:r>
                <a:rPr lang="en-US" sz="2400" dirty="0">
                  <a:latin typeface="+mn-lt"/>
                  <a:ea typeface="Times New Roman" panose="02020603050405020304" pitchFamily="18" charset="0"/>
                </a:rPr>
                <a:t>Fortunately the timing signature of the electron recoils from beta decay is different from the nuclear recoils of the WIMPs and neutron </a:t>
              </a:r>
              <a:r>
                <a:rPr lang="en-US" sz="2400" dirty="0" smtClean="0">
                  <a:latin typeface="+mn-lt"/>
                  <a:ea typeface="Times New Roman" panose="02020603050405020304" pitchFamily="18" charset="0"/>
                </a:rPr>
                <a:t>background. </a:t>
              </a:r>
              <a:r>
                <a:rPr lang="en-US" sz="2400" dirty="0">
                  <a:latin typeface="+mn-lt"/>
                  <a:ea typeface="Times New Roman" panose="02020603050405020304" pitchFamily="18" charset="0"/>
                </a:rPr>
                <a:t>This characteristics permits a first in-line stage reduction of 5 to 10 by beta decay rejection using pulse shape discrimination. </a:t>
              </a: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This stage of the trigger is performed by custom a hardware receiving the analog sum signal of the 22 SCBs (ASUM). This Deap Trigger Module (DTM) custom hardware is a VME module hosting 3 separate FMC mezzanines.</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 22 channels of pipe-lined 12bit ADC running at 45Msps.</a:t>
              </a:r>
              <a:endParaRPr lang="en-US" altLang="en-US" sz="2400" dirty="0">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Reference clock generator (62.5MHz)</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I/O section (Single Ended: 4 Inputs, 8 Outputs)</a:t>
              </a:r>
              <a:endParaRPr kumimoji="0" lang="en-US" altLang="en-US" sz="2400" b="0" i="0" u="none" strike="noStrike" cap="none" normalizeH="0" baseline="0" dirty="0" smtClean="0">
                <a:ln>
                  <a:noFill/>
                </a:ln>
                <a:solidFill>
                  <a:schemeClr val="tx1"/>
                </a:solidFill>
                <a:effectLst/>
                <a:latin typeface="+mn-lt"/>
              </a:endParaRPr>
            </a:p>
            <a:p>
              <a:pPr marL="0" marR="0" lvl="0" indent="128588"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The DTM serves multiple functions:</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Digitizes the 22 SCB’s ASUM channels.</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Analyzes “on-the-fly” the 22 digitized SCB’s ASUMs to make a trigger decision based on the physics parametric requirements.</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Manages the different implemented trigger types such as external calibration, test pulse, and internal physics triggers. All of them have parameters such as pre-scaling, delay and trigger output mask (fragment selection).</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Generates trigger information associated with the issued trigger. This information is composed of the trigger time stamp (used as a time reference), trigger counters, requested trigger mask, issued trigger mask, and operation status registers content.</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Distributes the trigger signal to the acquisition modules. The dedicated I/O mezzanine on the DTM propagate physically the issued trigger to the different hardware modules. A total of 8 outputs are available. They corresponds to 4 V1720, 2 V1740, Veto, and Calibration.</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Accepts busy signals from the WFDs for trigger throttling. All the digitizers have the capability to produce a hardware signal when their internal buffers reach a specified occupancy level. This signal is combined across all the WFDs with controllable logic to feed back to the DTM as a single busy signal. This signal throttles the DTM generated trigger output.</a:t>
              </a:r>
              <a:endParaRPr kumimoji="0" lang="en-US" altLang="en-US" sz="2400" b="0" i="0" u="none" strike="noStrike" cap="none" normalizeH="0" baseline="0" dirty="0" smtClean="0">
                <a:ln>
                  <a:noFill/>
                </a:ln>
                <a:solidFill>
                  <a:schemeClr val="tx1"/>
                </a:solidFill>
                <a:effectLst/>
                <a:latin typeface="+mn-lt"/>
              </a:endParaRPr>
            </a:p>
            <a:p>
              <a:pPr marL="457200" indent="-457200" algn="just" defTabSz="914400">
                <a:buFont typeface="+mj-lt"/>
                <a:buAutoNum type="alphaLcParenR"/>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Provides the reference clock to all the acquisition hardware modules. The clock generator on the DTM provides the reference clock to all the appropriate modules. The overall number of WFDs for DEAP is 38 modules plus test pulse and auxiliary modules. This clock fan-out is provided by three low jitter circuits which guarantee consistent phase and delay to each module.</a:t>
              </a:r>
              <a:endParaRPr kumimoji="0" lang="en-US" altLang="en-US" sz="24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smtClean="0">
                  <a:ln>
                    <a:noFill/>
                  </a:ln>
                  <a:solidFill>
                    <a:schemeClr val="tx1"/>
                  </a:solidFill>
                  <a:effectLst/>
                  <a:latin typeface="+mn-lt"/>
                  <a:ea typeface="Times New Roman" panose="02020603050405020304" pitchFamily="18" charset="0"/>
                </a:rPr>
                <a:t>The DTM implements in its firmware several triggers and provides 32 generic trigger output configurations. This scheme makes the triggering of the hardware very flexible.</a:t>
              </a:r>
              <a:endParaRPr kumimoji="0" lang="en-US" altLang="en-US" sz="2400" b="0" i="0" u="none" strike="noStrike" cap="none" normalizeH="0" baseline="0" dirty="0" smtClean="0">
                <a:ln>
                  <a:noFill/>
                </a:ln>
                <a:solidFill>
                  <a:schemeClr val="tx1"/>
                </a:solidFill>
                <a:effectLst/>
                <a:latin typeface="+mn-lt"/>
              </a:endParaRPr>
            </a:p>
          </p:txBody>
        </p:sp>
      </p:grpSp>
      <p:pic>
        <p:nvPicPr>
          <p:cNvPr id="43" name="Picture 42"/>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5804024" y="11910219"/>
            <a:ext cx="3274213" cy="3789598"/>
          </a:xfrm>
          <a:prstGeom prst="rect">
            <a:avLst/>
          </a:prstGeom>
          <a:noFill/>
          <a:ln>
            <a:noFill/>
          </a:ln>
        </p:spPr>
      </p:pic>
      <p:pic>
        <p:nvPicPr>
          <p:cNvPr id="19" name="Picture 18"/>
          <p:cNvPicPr>
            <a:picLocks noChangeAspect="1"/>
          </p:cNvPicPr>
          <p:nvPr/>
        </p:nvPicPr>
        <p:blipFill>
          <a:blip r:embed="rId20"/>
          <a:stretch>
            <a:fillRect/>
          </a:stretch>
        </p:blipFill>
        <p:spPr>
          <a:xfrm>
            <a:off x="15819437" y="11884217"/>
            <a:ext cx="3690029" cy="3146853"/>
          </a:xfrm>
          <a:prstGeom prst="rect">
            <a:avLst/>
          </a:prstGeom>
        </p:spPr>
      </p:pic>
      <p:pic>
        <p:nvPicPr>
          <p:cNvPr id="51" name="Picture 50"/>
          <p:cNvPicPr>
            <a:picLocks noChangeAspect="1"/>
          </p:cNvPicPr>
          <p:nvPr/>
        </p:nvPicPr>
        <p:blipFill>
          <a:blip r:embed="rId21"/>
          <a:stretch>
            <a:fillRect/>
          </a:stretch>
        </p:blipFill>
        <p:spPr>
          <a:xfrm>
            <a:off x="19134137" y="23784464"/>
            <a:ext cx="3153532" cy="11370164"/>
          </a:xfrm>
          <a:prstGeom prst="rect">
            <a:avLst/>
          </a:prstGeom>
        </p:spPr>
      </p:pic>
      <p:pic>
        <p:nvPicPr>
          <p:cNvPr id="53" name="Picture 52"/>
          <p:cNvPicPr>
            <a:picLocks noChangeAspect="1"/>
          </p:cNvPicPr>
          <p:nvPr/>
        </p:nvPicPr>
        <p:blipFill>
          <a:blip r:embed="rId22"/>
          <a:stretch>
            <a:fillRect/>
          </a:stretch>
        </p:blipFill>
        <p:spPr>
          <a:xfrm>
            <a:off x="15518553" y="23797419"/>
            <a:ext cx="3386599" cy="2448555"/>
          </a:xfrm>
          <a:prstGeom prst="rect">
            <a:avLst/>
          </a:prstGeom>
        </p:spPr>
      </p:pic>
      <p:pic>
        <p:nvPicPr>
          <p:cNvPr id="54" name="Picture 53"/>
          <p:cNvPicPr>
            <a:picLocks noChangeAspect="1"/>
          </p:cNvPicPr>
          <p:nvPr/>
        </p:nvPicPr>
        <p:blipFill>
          <a:blip r:embed="rId23"/>
          <a:stretch>
            <a:fillRect/>
          </a:stretch>
        </p:blipFill>
        <p:spPr>
          <a:xfrm>
            <a:off x="15518553" y="30836870"/>
            <a:ext cx="3238375" cy="4114800"/>
          </a:xfrm>
          <a:prstGeom prst="rect">
            <a:avLst/>
          </a:prstGeom>
        </p:spPr>
      </p:pic>
      <p:cxnSp>
        <p:nvCxnSpPr>
          <p:cNvPr id="56" name="Straight Connector 55"/>
          <p:cNvCxnSpPr/>
          <p:nvPr/>
        </p:nvCxnSpPr>
        <p:spPr>
          <a:xfrm>
            <a:off x="460375" y="365919"/>
            <a:ext cx="38057" cy="4194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29854580" y="365919"/>
            <a:ext cx="38057" cy="41948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460375" y="365919"/>
            <a:ext cx="29413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479403" y="42314019"/>
            <a:ext cx="29413233"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127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1738</TotalTime>
  <Words>1567</Words>
  <Application>Microsoft Office PowerPoint</Application>
  <PresentationFormat>Custom</PresentationFormat>
  <Paragraphs>45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Amaudruz</dc:creator>
  <cp:lastModifiedBy>Pierre Amaudruz</cp:lastModifiedBy>
  <cp:revision>19</cp:revision>
  <cp:lastPrinted>2016-05-31T23:50:07Z</cp:lastPrinted>
  <dcterms:created xsi:type="dcterms:W3CDTF">2016-05-30T23:45:44Z</dcterms:created>
  <dcterms:modified xsi:type="dcterms:W3CDTF">2016-06-01T04:57:28Z</dcterms:modified>
</cp:coreProperties>
</file>