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Default Extension="vml" ContentType="application/vnd.openxmlformats-officedocument.vmlDrawing"/>
  <Default Extension="gif" ContentType="image/gif"/>
  <Override PartName="/ppt/comments/comment1.xml" ContentType="application/vnd.openxmlformats-officedocument.presentationml.comments+xml"/>
  <Default Extension="tiff" ContentType="image/tiff"/>
  <Override PartName="/ppt/notesSlides/notesSlide8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77" r:id="rId2"/>
    <p:sldId id="296" r:id="rId3"/>
    <p:sldId id="403" r:id="rId4"/>
    <p:sldId id="368" r:id="rId5"/>
    <p:sldId id="412" r:id="rId6"/>
    <p:sldId id="413" r:id="rId7"/>
    <p:sldId id="411" r:id="rId8"/>
    <p:sldId id="410" r:id="rId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nning Puttnies" initials="HP" lastIdx="5" clrIdx="0">
    <p:extLst>
      <p:ext uri="{19B8F6BF-5375-455C-9EA6-DF929625EA0E}">
        <p15:presenceInfo xmlns="" xmlns:p15="http://schemas.microsoft.com/office/powerpoint/2012/main" userId="S-1-5-21-1292428093-725345543-682003330-66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5BC0"/>
    <a:srgbClr val="ECECEC"/>
    <a:srgbClr val="FFFF0D"/>
    <a:srgbClr val="E1F5FF"/>
    <a:srgbClr val="FFFF00"/>
    <a:srgbClr val="004EC0"/>
    <a:srgbClr val="ECAE00"/>
    <a:srgbClr val="FF99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4435" autoAdjust="0"/>
    <p:restoredTop sz="86353" autoAdjust="0"/>
  </p:normalViewPr>
  <p:slideViewPr>
    <p:cSldViewPr>
      <p:cViewPr varScale="1">
        <p:scale>
          <a:sx n="69" d="100"/>
          <a:sy n="69" d="100"/>
        </p:scale>
        <p:origin x="-108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6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6-01T13:34:22.572" idx="2">
    <p:pos x="4079" y="26"/>
    <p:text>Hierzu würde ich die selben Dinge wie beim Poster anmerken, also das wording in den Stichpunkten. Was meinst Du dazu?</p:text>
    <p:extLst>
      <p:ext uri="{C676402C-5697-4E1C-873F-D02D1690AC5C}">
        <p15:threadingInfo xmlns=""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6-01T13:40:36.342" idx="4">
    <p:pos x="2362" y="1371"/>
    <p:text>Wieviel Zeit hast Du denn für den Vortrag? Im Zweifel wäre eine kurze Ausblicksfolie (30 Sekunden) glaube ich noch ganz interessant</p:text>
    <p:extLst>
      <p:ext uri="{C676402C-5697-4E1C-873F-D02D1690AC5C}">
        <p15:threadingInfo xmlns="" xmlns:p15="http://schemas.microsoft.com/office/powerpoint/2012/main" timeZoneBias="-120"/>
      </p:ext>
    </p:extLst>
  </p:cm>
</p:cmLst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632DCB2-A13F-454A-A085-1A33CA26DB07}" type="datetimeFigureOut">
              <a:rPr lang="de-DE"/>
              <a:pPr>
                <a:defRPr/>
              </a:pPr>
              <a:t>07.06.2016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7D1814A-3A26-4F0D-8B45-B36B139BAD3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012873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020E7F3-3334-4325-8A71-78E361949933}" type="datetimeFigureOut">
              <a:rPr lang="de-DE"/>
              <a:pPr>
                <a:defRPr/>
              </a:pPr>
              <a:t>07.06.2016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5EA611D-6DB5-4ACF-8955-CF984AD2899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693955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dirty="0" smtClean="0"/>
          </a:p>
        </p:txBody>
      </p:sp>
      <p:sp>
        <p:nvSpPr>
          <p:cNvPr id="655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4678857-4E2B-4ABD-BF13-5F99C3BC929C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1312058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34BDF3-A7C1-4778-AA3C-5A194D077BE5}" type="slidenum">
              <a:rPr lang="de-DE" altLang="en-US" smtClean="0"/>
              <a:pPr>
                <a:defRPr/>
              </a:pPr>
              <a:t>2</a:t>
            </a:fld>
            <a:endParaRPr lang="de-DE" altLang="en-US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</p:spTree>
    <p:extLst>
      <p:ext uri="{BB962C8B-B14F-4D97-AF65-F5344CB8AC3E}">
        <p14:creationId xmlns="" xmlns:p14="http://schemas.microsoft.com/office/powerpoint/2010/main" val="12953247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BF3AA1-6834-4150-9C9F-8FE8ABC2E4F6}" type="slidenum">
              <a:rPr lang="de-DE"/>
              <a:pPr>
                <a:defRPr/>
              </a:pPr>
              <a:t>3</a:t>
            </a:fld>
            <a:endParaRPr lang="de-DE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•"/>
            </a:pPr>
            <a:endParaRPr lang="de-DE" smtClean="0"/>
          </a:p>
        </p:txBody>
      </p:sp>
    </p:spTree>
    <p:extLst>
      <p:ext uri="{BB962C8B-B14F-4D97-AF65-F5344CB8AC3E}">
        <p14:creationId xmlns="" xmlns:p14="http://schemas.microsoft.com/office/powerpoint/2010/main" val="2478568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BF3AA1-6834-4150-9C9F-8FE8ABC2E4F6}" type="slidenum">
              <a:rPr lang="de-DE"/>
              <a:pPr>
                <a:defRPr/>
              </a:pPr>
              <a:t>4</a:t>
            </a:fld>
            <a:endParaRPr lang="de-DE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•"/>
            </a:pPr>
            <a:endParaRPr lang="de-DE" smtClean="0"/>
          </a:p>
        </p:txBody>
      </p:sp>
    </p:spTree>
    <p:extLst>
      <p:ext uri="{BB962C8B-B14F-4D97-AF65-F5344CB8AC3E}">
        <p14:creationId xmlns="" xmlns:p14="http://schemas.microsoft.com/office/powerpoint/2010/main" val="113637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BF3AA1-6834-4150-9C9F-8FE8ABC2E4F6}" type="slidenum">
              <a:rPr lang="de-DE"/>
              <a:pPr>
                <a:defRPr/>
              </a:pPr>
              <a:t>5</a:t>
            </a:fld>
            <a:endParaRPr lang="de-DE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•"/>
            </a:pPr>
            <a:endParaRPr lang="de-DE" smtClean="0"/>
          </a:p>
        </p:txBody>
      </p:sp>
    </p:spTree>
    <p:extLst>
      <p:ext uri="{BB962C8B-B14F-4D97-AF65-F5344CB8AC3E}">
        <p14:creationId xmlns="" xmlns:p14="http://schemas.microsoft.com/office/powerpoint/2010/main" val="2924436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BF3AA1-6834-4150-9C9F-8FE8ABC2E4F6}" type="slidenum">
              <a:rPr lang="de-DE"/>
              <a:pPr>
                <a:defRPr/>
              </a:pPr>
              <a:t>6</a:t>
            </a:fld>
            <a:endParaRPr lang="de-DE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•"/>
            </a:pPr>
            <a:endParaRPr lang="de-DE" smtClean="0"/>
          </a:p>
        </p:txBody>
      </p:sp>
    </p:spTree>
    <p:extLst>
      <p:ext uri="{BB962C8B-B14F-4D97-AF65-F5344CB8AC3E}">
        <p14:creationId xmlns="" xmlns:p14="http://schemas.microsoft.com/office/powerpoint/2010/main" val="3284614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BF3AA1-6834-4150-9C9F-8FE8ABC2E4F6}" type="slidenum">
              <a:rPr lang="de-DE"/>
              <a:pPr>
                <a:defRPr/>
              </a:pPr>
              <a:t>7</a:t>
            </a:fld>
            <a:endParaRPr lang="de-DE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•"/>
            </a:pPr>
            <a:endParaRPr lang="de-DE" smtClean="0"/>
          </a:p>
        </p:txBody>
      </p:sp>
    </p:spTree>
    <p:extLst>
      <p:ext uri="{BB962C8B-B14F-4D97-AF65-F5344CB8AC3E}">
        <p14:creationId xmlns="" xmlns:p14="http://schemas.microsoft.com/office/powerpoint/2010/main" val="32846146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BF3AA1-6834-4150-9C9F-8FE8ABC2E4F6}" type="slidenum">
              <a:rPr lang="de-DE"/>
              <a:pPr>
                <a:defRPr/>
              </a:pPr>
              <a:t>8</a:t>
            </a:fld>
            <a:endParaRPr lang="de-DE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•"/>
            </a:pPr>
            <a:endParaRPr lang="de-DE" smtClean="0"/>
          </a:p>
        </p:txBody>
      </p:sp>
    </p:spTree>
    <p:extLst>
      <p:ext uri="{BB962C8B-B14F-4D97-AF65-F5344CB8AC3E}">
        <p14:creationId xmlns="" xmlns:p14="http://schemas.microsoft.com/office/powerpoint/2010/main" val="3291376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2976" y="714356"/>
            <a:ext cx="6643734" cy="2714644"/>
          </a:xfrm>
        </p:spPr>
        <p:txBody>
          <a:bodyPr/>
          <a:lstStyle>
            <a:lvl1pPr>
              <a:defRPr sz="28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2976" y="3643314"/>
            <a:ext cx="6643734" cy="192882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i="1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el, Text und Medien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01750" y="25400"/>
            <a:ext cx="6500813" cy="6429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Medienplatzhalter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5400"/>
            <a:ext cx="8229600" cy="61007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rissa S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tts\My Documents\workspace\xcontrol\src\resources\gui\pic\background\backgroundXcontrol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764704"/>
            <a:ext cx="8136904" cy="515301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5733256"/>
            <a:ext cx="8415450" cy="1124744"/>
            <a:chOff x="0" y="5733256"/>
            <a:chExt cx="8415450" cy="1124744"/>
          </a:xfrm>
        </p:grpSpPr>
        <p:sp>
          <p:nvSpPr>
            <p:cNvPr id="3" name="Rectangle 2"/>
            <p:cNvSpPr/>
            <p:nvPr userDrawn="1"/>
          </p:nvSpPr>
          <p:spPr>
            <a:xfrm>
              <a:off x="0" y="5733256"/>
              <a:ext cx="8415450" cy="11247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 Box 597"/>
            <p:cNvSpPr txBox="1">
              <a:spLocks noChangeAspect="1" noChangeArrowheads="1"/>
            </p:cNvSpPr>
            <p:nvPr userDrawn="1"/>
          </p:nvSpPr>
          <p:spPr bwMode="auto">
            <a:xfrm>
              <a:off x="1754324" y="5935935"/>
              <a:ext cx="2133600" cy="733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82170" tIns="42728" rIns="82170" bIns="42728"/>
            <a:lstStyle/>
            <a:p>
              <a:pPr algn="l" defTabSz="919163"/>
              <a:r>
                <a:rPr lang="de-DE" sz="2000" dirty="0">
                  <a:latin typeface="Arial Narrow" pitchFamily="34" charset="0"/>
                </a:rPr>
                <a:t>Max-Planck-Institut</a:t>
              </a:r>
            </a:p>
            <a:p>
              <a:pPr algn="l" defTabSz="919163"/>
              <a:r>
                <a:rPr lang="de-DE" sz="2000" dirty="0">
                  <a:latin typeface="Arial Narrow" pitchFamily="34" charset="0"/>
                </a:rPr>
                <a:t>für Plasmaphysik</a:t>
              </a:r>
              <a:endParaRPr lang="en-US" sz="2000" dirty="0">
                <a:latin typeface="Arial Narrow" pitchFamily="34" charset="0"/>
              </a:endParaRP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98240" y="5935935"/>
              <a:ext cx="723281" cy="6733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graphicFrame>
          <p:nvGraphicFramePr>
            <p:cNvPr id="8194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1255679177"/>
                </p:ext>
              </p:extLst>
            </p:nvPr>
          </p:nvGraphicFramePr>
          <p:xfrm>
            <a:off x="3817962" y="5914218"/>
            <a:ext cx="719137" cy="719138"/>
          </p:xfrm>
          <a:graphic>
            <a:graphicData uri="http://schemas.openxmlformats.org/presentationml/2006/ole">
              <p:oleObj spid="_x0000_s31758" name="Photo Editor-Foto" r:id="rId5" imgW="12580952" imgH="12580952" progId="">
                <p:embed/>
              </p:oleObj>
            </a:graphicData>
          </a:graphic>
        </p:graphicFrame>
        <p:graphicFrame>
          <p:nvGraphicFramePr>
            <p:cNvPr id="819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3968865511"/>
                </p:ext>
              </p:extLst>
            </p:nvPr>
          </p:nvGraphicFramePr>
          <p:xfrm>
            <a:off x="4789512" y="6011056"/>
            <a:ext cx="1504950" cy="538162"/>
          </p:xfrm>
          <a:graphic>
            <a:graphicData uri="http://schemas.openxmlformats.org/presentationml/2006/ole">
              <p:oleObj spid="_x0000_s31759" name="Photo Editor-Foto" r:id="rId6" imgW="17952381" imgH="6419048" progId="">
                <p:embed/>
              </p:oleObj>
            </a:graphicData>
          </a:graphic>
        </p:graphicFrame>
        <p:graphicFrame>
          <p:nvGraphicFramePr>
            <p:cNvPr id="819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1916395926"/>
                </p:ext>
              </p:extLst>
            </p:nvPr>
          </p:nvGraphicFramePr>
          <p:xfrm>
            <a:off x="6564337" y="5992006"/>
            <a:ext cx="815975" cy="544512"/>
          </p:xfrm>
          <a:graphic>
            <a:graphicData uri="http://schemas.openxmlformats.org/presentationml/2006/ole">
              <p:oleObj spid="_x0000_s31760" name="Photo Editor-Foto" r:id="rId7" imgW="7621064" imgH="5076190" progId="">
                <p:embed/>
              </p:oleObj>
            </a:graphicData>
          </a:graphic>
        </p:graphicFrame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>
          <a:xfrm>
            <a:off x="0" y="0"/>
            <a:ext cx="9144000" cy="673100"/>
          </a:xfrm>
          <a:prstGeom prst="rect">
            <a:avLst/>
          </a:prstGeom>
          <a:ln w="63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7" name="Titelplatzhalter 1"/>
          <p:cNvSpPr>
            <a:spLocks noGrp="1"/>
          </p:cNvSpPr>
          <p:nvPr>
            <p:ph type="title"/>
          </p:nvPr>
        </p:nvSpPr>
        <p:spPr bwMode="auto">
          <a:xfrm>
            <a:off x="1301750" y="25400"/>
            <a:ext cx="6500813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5875"/>
            <a:ext cx="684213" cy="620713"/>
          </a:xfrm>
          <a:prstGeom prst="rect">
            <a:avLst/>
          </a:prstGeom>
          <a:ln w="9525">
            <a:noFill/>
            <a:round/>
            <a:headEnd/>
            <a:tailEnd/>
          </a:ln>
          <a:effectLst/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</p:pic>
      <p:pic>
        <p:nvPicPr>
          <p:cNvPr id="1029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88350" y="0"/>
            <a:ext cx="755650" cy="636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4" name="Textfeld 13"/>
          <p:cNvSpPr txBox="1"/>
          <p:nvPr/>
        </p:nvSpPr>
        <p:spPr>
          <a:xfrm>
            <a:off x="179388" y="6597650"/>
            <a:ext cx="6084887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200" dirty="0">
                <a:solidFill>
                  <a:schemeClr val="tx2"/>
                </a:solidFill>
                <a:latin typeface="Calibri" pitchFamily="34" charset="0"/>
                <a:cs typeface="Arial" charset="0"/>
              </a:rPr>
              <a:t>Jörg Schacht , </a:t>
            </a:r>
            <a:r>
              <a:rPr lang="de-DE" sz="1200" dirty="0" err="1" smtClean="0">
                <a:solidFill>
                  <a:schemeClr val="tx2"/>
                </a:solidFill>
                <a:latin typeface="Calibri" pitchFamily="34" charset="0"/>
                <a:cs typeface="Arial" charset="0"/>
              </a:rPr>
              <a:t>CoDaC</a:t>
            </a:r>
            <a:endParaRPr lang="de-DE" sz="1200" dirty="0">
              <a:solidFill>
                <a:schemeClr val="tx2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Rechteck 9"/>
          <p:cNvSpPr/>
          <p:nvPr userDrawn="1"/>
        </p:nvSpPr>
        <p:spPr>
          <a:xfrm>
            <a:off x="8459788" y="6597650"/>
            <a:ext cx="466725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A7B1CD63-AC3D-4409-BABB-FCCE4BC8168F}" type="slidenum">
              <a:rPr lang="de-DE" sz="1200">
                <a:solidFill>
                  <a:srgbClr val="1F497D"/>
                </a:solidFill>
                <a:latin typeface="Calibri" pitchFamily="34" charset="0"/>
                <a:cs typeface="Arial" charset="0"/>
              </a:rPr>
              <a:pPr>
                <a:defRPr/>
              </a:pPr>
              <a:t>‹Nr.›</a:t>
            </a:fld>
            <a:endParaRPr lang="de-DE" dirty="0">
              <a:latin typeface="Arial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Arial Black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4" Type="http://schemas.openxmlformats.org/officeDocument/2006/relationships/image" Target="../media/image7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comments" Target="../comments/commen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Dokumente%20AnlStrg\Vortr&#228;ge\Vortrag_RealTimexxxx\Vortrag_RealTime2016\Short%20oral\Kanzlerin_erstes_Wasserstoffplasma_en.mp4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5536" y="995244"/>
            <a:ext cx="7696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The Trigger-Time-Event-System for </a:t>
            </a:r>
            <a:r>
              <a:rPr lang="en-US" sz="3200" b="1" dirty="0" err="1" smtClean="0"/>
              <a:t>Wendelstein</a:t>
            </a:r>
            <a:r>
              <a:rPr lang="en-US" sz="3200" b="1" dirty="0" smtClean="0"/>
              <a:t> 7-X: Overview and First operational Experiences</a:t>
            </a:r>
            <a:endParaRPr lang="de-DE" sz="3200" b="1" dirty="0" smtClean="0"/>
          </a:p>
        </p:txBody>
      </p:sp>
      <p:sp>
        <p:nvSpPr>
          <p:cNvPr id="5" name="Text Box 598"/>
          <p:cNvSpPr txBox="1">
            <a:spLocks noChangeArrowheads="1"/>
          </p:cNvSpPr>
          <p:nvPr/>
        </p:nvSpPr>
        <p:spPr bwMode="auto">
          <a:xfrm>
            <a:off x="251520" y="4437112"/>
            <a:ext cx="8077200" cy="63620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sz="1600" dirty="0" smtClean="0"/>
              <a:t>Real Time conference 2016, Padua</a:t>
            </a:r>
            <a:endParaRPr lang="en-US" sz="1600" dirty="0" smtClean="0">
              <a:latin typeface="+mn-lt"/>
            </a:endParaRPr>
          </a:p>
          <a:p>
            <a:pPr algn="ctr">
              <a:spcBef>
                <a:spcPct val="20000"/>
              </a:spcBef>
            </a:pPr>
            <a:endParaRPr lang="en-US" sz="1600" dirty="0" smtClean="0">
              <a:solidFill>
                <a:schemeClr val="tx2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6" name="Grafik 5" descr="w7xcontrolLogo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0"/>
            <a:ext cx="1800200" cy="675951"/>
          </a:xfrm>
          <a:prstGeom prst="rect">
            <a:avLst/>
          </a:prstGeom>
        </p:spPr>
      </p:pic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1208362" y="3138737"/>
            <a:ext cx="70862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en-US" altLang="ja-JP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Max-Planck-Insitute for Plasma Physics, EURATOM Association, Greifswald, Germany</a:t>
            </a:r>
            <a:endParaRPr kumimoji="0" lang="de-DE" altLang="ja-JP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altLang="ja-JP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Institute of Applied Microelectronics and Computational Engineering, University of Rostock, Germany</a:t>
            </a:r>
            <a:endParaRPr kumimoji="0" lang="en-US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1302066" y="2711623"/>
            <a:ext cx="65398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J. Schacht</a:t>
            </a:r>
            <a:r>
              <a:rPr kumimoji="0" lang="en-US" sz="1400" b="0" i="0" u="sng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H. Laqua</a:t>
            </a:r>
            <a:r>
              <a:rPr kumimoji="0" lang="en-US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I. Müller</a:t>
            </a:r>
            <a:r>
              <a:rPr kumimoji="0" lang="en-US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J. Skodzik</a:t>
            </a:r>
            <a:r>
              <a:rPr kumimoji="0" lang="en-US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H. Puttnies</a:t>
            </a:r>
            <a:r>
              <a:rPr kumimoji="0" lang="en-US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and the W7-X Team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5488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323528" y="1412776"/>
            <a:ext cx="7632700" cy="3384277"/>
          </a:xfrm>
          <a:prstGeom prst="roundRect">
            <a:avLst/>
          </a:prstGeom>
          <a:solidFill>
            <a:schemeClr val="tx2">
              <a:lumMod val="40000"/>
              <a:lumOff val="60000"/>
              <a:alpha val="84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defRPr/>
            </a:pPr>
            <a:r>
              <a:rPr lang="de-DE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</a:p>
          <a:p>
            <a:pPr marL="342900" indent="-342900" eaLnBrk="0" hangingPunct="0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US" altLang="de-DE" sz="2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Introduction</a:t>
            </a:r>
          </a:p>
          <a:p>
            <a:pPr marL="342900" indent="-342900" eaLnBrk="0" hangingPunct="0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US" altLang="de-DE" sz="2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Operational phase OP1.1 of </a:t>
            </a:r>
            <a:r>
              <a:rPr lang="en-US" altLang="de-DE" sz="2400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Wendelstein</a:t>
            </a:r>
            <a:r>
              <a:rPr lang="en-US" altLang="de-DE" sz="2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7-X</a:t>
            </a:r>
          </a:p>
          <a:p>
            <a:pPr marL="342900" indent="-342900" eaLnBrk="0" hangingPunct="0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TTE system</a:t>
            </a:r>
            <a:endParaRPr lang="en-US" sz="24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827088" y="1196975"/>
            <a:ext cx="1193800" cy="4016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000" tIns="46800" rIns="90000" bIns="46800">
            <a:spAutoFit/>
          </a:bodyPr>
          <a:lstStyle/>
          <a:p>
            <a:pPr eaLnBrk="0" hangingPunct="0">
              <a:defRPr/>
            </a:pPr>
            <a:r>
              <a:rPr lang="de-DE" altLang="de-DE" sz="2000" dirty="0">
                <a:solidFill>
                  <a:srgbClr val="0000FF"/>
                </a:solidFill>
                <a:latin typeface="Arial Black" pitchFamily="34" charset="0"/>
              </a:rPr>
              <a:t>Outline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92"/>
          <p:cNvSpPr txBox="1">
            <a:spLocks noChangeArrowheads="1"/>
          </p:cNvSpPr>
          <p:nvPr/>
        </p:nvSpPr>
        <p:spPr bwMode="auto">
          <a:xfrm>
            <a:off x="4932363" y="115888"/>
            <a:ext cx="34575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0800" bIns="1080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Business model for the control system of a fusion experiment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4099" name="Text Box 604"/>
          <p:cNvSpPr txBox="1">
            <a:spLocks noChangeArrowheads="1"/>
          </p:cNvSpPr>
          <p:nvPr/>
        </p:nvSpPr>
        <p:spPr bwMode="auto">
          <a:xfrm>
            <a:off x="468313" y="260350"/>
            <a:ext cx="3598862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0800" bIns="1080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W7-X control system overview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827088" y="0"/>
            <a:ext cx="7786687" cy="561975"/>
          </a:xfrm>
          <a:prstGeom prst="rect">
            <a:avLst/>
          </a:prstGeom>
        </p:spPr>
        <p:txBody>
          <a:bodyPr lIns="90167" tIns="45084" rIns="90167" bIns="45084"/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de-DE" sz="3200" dirty="0" smtClean="0">
                <a:solidFill>
                  <a:srgbClr val="0000FF"/>
                </a:solidFill>
                <a:latin typeface="+mn-lt"/>
                <a:cs typeface="Arial" charset="0"/>
              </a:rPr>
              <a:t>Outline	</a:t>
            </a:r>
            <a:endParaRPr lang="en-US" altLang="de-DE" sz="3200" dirty="0">
              <a:solidFill>
                <a:srgbClr val="0000FF"/>
              </a:solidFill>
              <a:latin typeface="+mn-lt"/>
              <a:cs typeface="Arial" charset="0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de-DE" altLang="de-DE" sz="3200" dirty="0">
              <a:solidFill>
                <a:srgbClr val="0000FF"/>
              </a:solidFill>
              <a:latin typeface="+mn-lt"/>
              <a:cs typeface="Arial" charset="0"/>
            </a:endParaRPr>
          </a:p>
        </p:txBody>
      </p:sp>
      <p:sp>
        <p:nvSpPr>
          <p:cNvPr id="593" name="Title 1"/>
          <p:cNvSpPr txBox="1">
            <a:spLocks/>
          </p:cNvSpPr>
          <p:nvPr/>
        </p:nvSpPr>
        <p:spPr>
          <a:xfrm>
            <a:off x="1302478" y="24938"/>
            <a:ext cx="6500858" cy="64293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79512" y="2708920"/>
            <a:ext cx="8820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sz="3200" b="1" dirty="0" smtClean="0">
                <a:solidFill>
                  <a:schemeClr val="tx2"/>
                </a:solidFill>
              </a:rPr>
              <a:t>Operational phase OP1.1 of </a:t>
            </a:r>
            <a:r>
              <a:rPr lang="en-US" altLang="de-DE" sz="3200" b="1" dirty="0" err="1" smtClean="0">
                <a:solidFill>
                  <a:schemeClr val="tx2"/>
                </a:solidFill>
              </a:rPr>
              <a:t>Wendelstein</a:t>
            </a:r>
            <a:r>
              <a:rPr lang="en-US" altLang="de-DE" sz="3200" b="1" dirty="0" smtClean="0">
                <a:solidFill>
                  <a:schemeClr val="tx2"/>
                </a:solidFill>
              </a:rPr>
              <a:t> 7-X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92"/>
          <p:cNvSpPr txBox="1">
            <a:spLocks noChangeArrowheads="1"/>
          </p:cNvSpPr>
          <p:nvPr/>
        </p:nvSpPr>
        <p:spPr bwMode="auto">
          <a:xfrm>
            <a:off x="4932363" y="115888"/>
            <a:ext cx="34575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0800" bIns="1080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Business model for the control system of a fusion experiment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4099" name="Text Box 604"/>
          <p:cNvSpPr txBox="1">
            <a:spLocks noChangeArrowheads="1"/>
          </p:cNvSpPr>
          <p:nvPr/>
        </p:nvSpPr>
        <p:spPr bwMode="auto">
          <a:xfrm>
            <a:off x="468313" y="260350"/>
            <a:ext cx="3598862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0800" bIns="1080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W7-X control system overview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827088" y="0"/>
            <a:ext cx="7786687" cy="561975"/>
          </a:xfrm>
          <a:prstGeom prst="rect">
            <a:avLst/>
          </a:prstGeom>
        </p:spPr>
        <p:txBody>
          <a:bodyPr lIns="90167" tIns="45084" rIns="90167" bIns="45084"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de-DE" sz="3200" dirty="0">
                <a:solidFill>
                  <a:srgbClr val="0000FF"/>
                </a:solidFill>
                <a:latin typeface="+mn-lt"/>
                <a:cs typeface="Arial" charset="0"/>
              </a:rPr>
              <a:t>Structure of W7-X control system</a:t>
            </a:r>
            <a:endParaRPr lang="de-DE" altLang="de-DE" sz="3200" dirty="0">
              <a:solidFill>
                <a:srgbClr val="0000FF"/>
              </a:solidFill>
              <a:latin typeface="+mn-lt"/>
              <a:cs typeface="Arial" charset="0"/>
            </a:endParaRPr>
          </a:p>
        </p:txBody>
      </p:sp>
      <p:sp>
        <p:nvSpPr>
          <p:cNvPr id="7" name="Abgerundetes Rechteck 6"/>
          <p:cNvSpPr/>
          <p:nvPr/>
        </p:nvSpPr>
        <p:spPr bwMode="auto">
          <a:xfrm>
            <a:off x="0" y="1340768"/>
            <a:ext cx="4283968" cy="3888432"/>
          </a:xfrm>
          <a:prstGeom prst="roundRect">
            <a:avLst>
              <a:gd name="adj" fmla="val 0"/>
            </a:avLst>
          </a:prstGeom>
          <a:ln w="12700">
            <a:noFill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252000" tIns="180000" rIns="216000" bIns="45720" numCol="1" rtlCol="0" anchor="t" anchorCtr="0" compatLnSpc="1">
            <a:prstTxWarp prst="textNoShape">
              <a:avLst/>
            </a:prstTxWarp>
          </a:bodyPr>
          <a:lstStyle/>
          <a:p>
            <a:pPr defTabSz="4176713"/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The superconducting 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</a:rPr>
              <a:t>stellarator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 W7-X started plasma operation in December 2015:</a:t>
            </a:r>
            <a:b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sz="1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25475" indent="-625475" defTabSz="4176713">
              <a:buFont typeface="+mj-lt"/>
              <a:buAutoNum type="romanUcPeriod"/>
            </a:pP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The main technical and diagnostics systems have been finished successfully.</a:t>
            </a:r>
            <a:b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25475" indent="-625475" defTabSz="4176713">
              <a:buFont typeface="+mj-lt"/>
              <a:buAutoNum type="romanUcPeriod"/>
            </a:pP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In operational phase OP1.1 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</a:rPr>
              <a:t>940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 plasma discharges were processed for commissioning, for conditioning, and for physics.</a:t>
            </a:r>
            <a:b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25475" indent="-625475" defTabSz="4176713">
              <a:buFont typeface="+mj-lt"/>
              <a:buAutoNum type="romanUcPeriod"/>
            </a:pP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The W7-X control system allows a safe and flexible control of  preparation and conducting of discharges.</a:t>
            </a:r>
          </a:p>
          <a:p>
            <a:pPr defTabSz="4176713"/>
            <a:endParaRPr lang="en-US" sz="2800" dirty="0" smtClean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algn="ctr" defTabSz="4176713"/>
            <a:endParaRPr lang="en-US" sz="800" b="1" dirty="0" smtClean="0">
              <a:solidFill>
                <a:schemeClr val="accent1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pPr defTabSz="4176713"/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The Trigger-Time-Event System of W7-X as a part of the </a:t>
            </a:r>
            <a:r>
              <a:rPr lang="en-US" sz="1400" b="1" dirty="0" err="1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CoDa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-system worked successfully during commissioning and OP1.1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.</a:t>
            </a:r>
            <a:endParaRPr lang="de-DE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4355976" y="1052736"/>
            <a:ext cx="4608512" cy="576064"/>
          </a:xfrm>
          <a:prstGeom prst="rect">
            <a:avLst/>
          </a:prstGeom>
          <a:gradFill flip="none" rotWithShape="1">
            <a:gsLst>
              <a:gs pos="80000">
                <a:schemeClr val="bg1">
                  <a:lumMod val="85000"/>
                </a:schemeClr>
              </a:gs>
              <a:gs pos="100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4176713"/>
            <a:r>
              <a:rPr lang="en-US" sz="2000" b="1" dirty="0" smtClean="0">
                <a:latin typeface="+mn-lt"/>
              </a:rPr>
              <a:t>W7-X in operation</a:t>
            </a:r>
            <a:endParaRPr lang="en-US" sz="2000" b="1" dirty="0">
              <a:latin typeface="+mn-lt"/>
            </a:endParaRPr>
          </a:p>
        </p:txBody>
      </p:sp>
      <p:pic>
        <p:nvPicPr>
          <p:cNvPr id="9" name="Grafik 8" descr="W7-X in 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87752" y="1700808"/>
            <a:ext cx="1904728" cy="1440160"/>
          </a:xfrm>
          <a:prstGeom prst="rect">
            <a:avLst/>
          </a:prstGeom>
        </p:spPr>
      </p:pic>
      <p:pic>
        <p:nvPicPr>
          <p:cNvPr id="10" name="Picture 3" descr="\\svfs1hgw\W7X-Bilder\erstes Wasserstoff Plasma 2016\Bilder Didier Chauvin\DSC097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665838"/>
            <a:ext cx="2376263" cy="1584175"/>
          </a:xfrm>
          <a:prstGeom prst="rect">
            <a:avLst/>
          </a:prstGeom>
          <a:noFill/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3645024"/>
            <a:ext cx="1368152" cy="168109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5976" y="1700808"/>
            <a:ext cx="2276735" cy="158417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3" name="Textfeld 12"/>
          <p:cNvSpPr txBox="1"/>
          <p:nvPr/>
        </p:nvSpPr>
        <p:spPr>
          <a:xfrm>
            <a:off x="4427984" y="3212976"/>
            <a:ext cx="16561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CAD model of W7-X</a:t>
            </a:r>
            <a:endParaRPr lang="en-US" sz="800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6948264" y="3212976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View on W7-X  in the torus hall</a:t>
            </a:r>
            <a:endParaRPr lang="en-US" sz="800" b="1" dirty="0"/>
          </a:p>
        </p:txBody>
      </p:sp>
      <p:sp>
        <p:nvSpPr>
          <p:cNvPr id="16" name="Textfeld 15"/>
          <p:cNvSpPr txBox="1"/>
          <p:nvPr/>
        </p:nvSpPr>
        <p:spPr>
          <a:xfrm>
            <a:off x="4427985" y="5517232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German chancellor Dr. Merkel started the first H2-plasma discharge</a:t>
            </a:r>
            <a:endParaRPr lang="en-US" sz="800" b="1" dirty="0"/>
          </a:p>
        </p:txBody>
      </p:sp>
      <p:sp>
        <p:nvSpPr>
          <p:cNvPr id="17" name="Textfeld 16"/>
          <p:cNvSpPr txBox="1"/>
          <p:nvPr/>
        </p:nvSpPr>
        <p:spPr>
          <a:xfrm>
            <a:off x="7127777" y="5517232"/>
            <a:ext cx="16206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Video of the first H2-plasma </a:t>
            </a:r>
            <a:br>
              <a:rPr lang="en-US" sz="800" b="1" dirty="0" smtClean="0"/>
            </a:br>
            <a:r>
              <a:rPr lang="en-US" sz="800" b="1" dirty="0" smtClean="0"/>
              <a:t>(3. February 2016)</a:t>
            </a:r>
            <a:endParaRPr lang="en-US" sz="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92"/>
          <p:cNvSpPr txBox="1">
            <a:spLocks noChangeArrowheads="1"/>
          </p:cNvSpPr>
          <p:nvPr/>
        </p:nvSpPr>
        <p:spPr bwMode="auto">
          <a:xfrm>
            <a:off x="4932363" y="115888"/>
            <a:ext cx="34575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0800" bIns="1080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Business model for the control system of a fusion experiment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4099" name="Text Box 604"/>
          <p:cNvSpPr txBox="1">
            <a:spLocks noChangeArrowheads="1"/>
          </p:cNvSpPr>
          <p:nvPr/>
        </p:nvSpPr>
        <p:spPr bwMode="auto">
          <a:xfrm>
            <a:off x="468313" y="260350"/>
            <a:ext cx="3598862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0800" bIns="1080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W7-X control system overview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827088" y="0"/>
            <a:ext cx="7786687" cy="561975"/>
          </a:xfrm>
          <a:prstGeom prst="rect">
            <a:avLst/>
          </a:prstGeom>
        </p:spPr>
        <p:txBody>
          <a:bodyPr lIns="90167" tIns="45084" rIns="90167" bIns="45084"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de-DE" sz="3200" dirty="0" smtClean="0">
                <a:solidFill>
                  <a:srgbClr val="0000FF"/>
                </a:solidFill>
                <a:latin typeface="+mn-lt"/>
                <a:cs typeface="Arial" charset="0"/>
              </a:rPr>
              <a:t>Operational phase OP1.1</a:t>
            </a:r>
            <a:endParaRPr lang="de-DE" altLang="de-DE" sz="3200" dirty="0">
              <a:solidFill>
                <a:srgbClr val="0000FF"/>
              </a:solidFill>
              <a:latin typeface="+mn-lt"/>
              <a:cs typeface="Arial" charset="0"/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179512" y="764704"/>
            <a:ext cx="8280920" cy="576064"/>
          </a:xfrm>
          <a:prstGeom prst="rect">
            <a:avLst/>
          </a:prstGeom>
          <a:gradFill flip="none" rotWithShape="1">
            <a:gsLst>
              <a:gs pos="80000">
                <a:schemeClr val="bg1">
                  <a:lumMod val="85000"/>
                </a:schemeClr>
              </a:gs>
              <a:gs pos="100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4176713"/>
            <a:r>
              <a:rPr lang="en-US" sz="2000" b="1" dirty="0" smtClean="0">
                <a:latin typeface="+mn-lt"/>
              </a:rPr>
              <a:t>W7-X operation: First discharge in Hydrogen on 3th of February 2016</a:t>
            </a:r>
            <a:endParaRPr lang="en-US" sz="2000" b="1" dirty="0">
              <a:latin typeface="+mn-lt"/>
            </a:endParaRPr>
          </a:p>
        </p:txBody>
      </p:sp>
      <p:pic>
        <p:nvPicPr>
          <p:cNvPr id="18" name="Kanzlerin_erstes_Wasserstoffplasma_en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131840" y="1556792"/>
            <a:ext cx="5160573" cy="387043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4644008" y="558924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Video (2 min)</a:t>
            </a:r>
            <a:endParaRPr lang="de-DE" dirty="0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060848"/>
            <a:ext cx="2304256" cy="28313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92"/>
          <p:cNvSpPr txBox="1">
            <a:spLocks noChangeArrowheads="1"/>
          </p:cNvSpPr>
          <p:nvPr/>
        </p:nvSpPr>
        <p:spPr bwMode="auto">
          <a:xfrm>
            <a:off x="4932363" y="115888"/>
            <a:ext cx="34575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0800" bIns="1080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Business model for the control system of a fusion experiment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4099" name="Text Box 604"/>
          <p:cNvSpPr txBox="1">
            <a:spLocks noChangeArrowheads="1"/>
          </p:cNvSpPr>
          <p:nvPr/>
        </p:nvSpPr>
        <p:spPr bwMode="auto">
          <a:xfrm>
            <a:off x="468313" y="260350"/>
            <a:ext cx="3598862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0800" bIns="1080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W7-X control system overview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827088" y="0"/>
            <a:ext cx="7786687" cy="561975"/>
          </a:xfrm>
          <a:prstGeom prst="rect">
            <a:avLst/>
          </a:prstGeom>
        </p:spPr>
        <p:txBody>
          <a:bodyPr lIns="90167" tIns="45084" rIns="90167" bIns="45084"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de-DE" sz="3200" dirty="0" smtClean="0">
                <a:solidFill>
                  <a:srgbClr val="0000FF"/>
                </a:solidFill>
                <a:latin typeface="+mn-lt"/>
                <a:cs typeface="Arial" charset="0"/>
              </a:rPr>
              <a:t>TTE system structure</a:t>
            </a:r>
            <a:endParaRPr lang="de-DE" altLang="de-DE" sz="3200" dirty="0">
              <a:solidFill>
                <a:srgbClr val="0000FF"/>
              </a:solidFill>
              <a:latin typeface="+mn-lt"/>
              <a:cs typeface="Arial" charset="0"/>
            </a:endParaRPr>
          </a:p>
        </p:txBody>
      </p:sp>
      <p:pic>
        <p:nvPicPr>
          <p:cNvPr id="7" name="Grafik 6" descr="TTE Systemübersicht V1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1268760"/>
            <a:ext cx="5298726" cy="4608512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 bwMode="auto">
          <a:xfrm>
            <a:off x="3995936" y="764704"/>
            <a:ext cx="4788024" cy="416226"/>
          </a:xfrm>
          <a:prstGeom prst="rect">
            <a:avLst/>
          </a:prstGeom>
          <a:gradFill flip="none" rotWithShape="1">
            <a:gsLst>
              <a:gs pos="80000">
                <a:schemeClr val="bg1">
                  <a:lumMod val="85000"/>
                </a:schemeClr>
              </a:gs>
              <a:gs pos="100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4176713"/>
            <a:r>
              <a:rPr lang="en-US" b="1" dirty="0" smtClean="0">
                <a:latin typeface="+mn-lt"/>
              </a:rPr>
              <a:t>TTE system architecture</a:t>
            </a:r>
            <a:endParaRPr lang="en-US" b="1" dirty="0">
              <a:latin typeface="+mn-lt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107504" y="2060848"/>
            <a:ext cx="381642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5475" indent="-625475" defTabSz="4176713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Structure of TTE system:</a:t>
            </a:r>
            <a:b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25475" indent="-625475" defTabSz="4176713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Hierarchical: </a:t>
            </a:r>
            <a:r>
              <a:rPr lang="en-US" sz="1600" dirty="0" err="1" smtClean="0">
                <a:solidFill>
                  <a:schemeClr val="accent1">
                    <a:lumMod val="50000"/>
                  </a:schemeClr>
                </a:solidFill>
              </a:rPr>
              <a:t>ctte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 System on top, local TTE systems are part of the control components and diagnostics,</a:t>
            </a:r>
            <a:b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25475" indent="-625475" defTabSz="4176713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Distribution of synchronization signals, time information, and event messages via a fiber optic network, </a:t>
            </a:r>
            <a:b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25475" indent="-625475" defTabSz="4176713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Good scalability in terms of number of devices.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92"/>
          <p:cNvSpPr txBox="1">
            <a:spLocks noChangeArrowheads="1"/>
          </p:cNvSpPr>
          <p:nvPr/>
        </p:nvSpPr>
        <p:spPr bwMode="auto">
          <a:xfrm>
            <a:off x="4932363" y="115888"/>
            <a:ext cx="34575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0800" bIns="1080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Business model for the control system of a fusion experiment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4099" name="Text Box 604"/>
          <p:cNvSpPr txBox="1">
            <a:spLocks noChangeArrowheads="1"/>
          </p:cNvSpPr>
          <p:nvPr/>
        </p:nvSpPr>
        <p:spPr bwMode="auto">
          <a:xfrm>
            <a:off x="468313" y="260350"/>
            <a:ext cx="3598862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0800" bIns="1080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W7-X control system overview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827088" y="0"/>
            <a:ext cx="7786687" cy="561975"/>
          </a:xfrm>
          <a:prstGeom prst="rect">
            <a:avLst/>
          </a:prstGeom>
        </p:spPr>
        <p:txBody>
          <a:bodyPr lIns="90167" tIns="45084" rIns="90167" bIns="45084"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de-DE" sz="3200" dirty="0" smtClean="0">
                <a:solidFill>
                  <a:srgbClr val="0000FF"/>
                </a:solidFill>
                <a:latin typeface="+mn-lt"/>
                <a:cs typeface="Arial" charset="0"/>
              </a:rPr>
              <a:t>TTE system functions</a:t>
            </a:r>
            <a:endParaRPr lang="de-DE" altLang="de-DE" sz="3200" dirty="0">
              <a:solidFill>
                <a:srgbClr val="0000FF"/>
              </a:solidFill>
              <a:latin typeface="+mn-lt"/>
              <a:cs typeface="Arial" charset="0"/>
            </a:endParaRPr>
          </a:p>
        </p:txBody>
      </p:sp>
      <p:sp>
        <p:nvSpPr>
          <p:cNvPr id="9" name="Abgerundetes Rechteck 8"/>
          <p:cNvSpPr/>
          <p:nvPr/>
        </p:nvSpPr>
        <p:spPr bwMode="auto">
          <a:xfrm>
            <a:off x="0" y="1124744"/>
            <a:ext cx="7020272" cy="3816424"/>
          </a:xfrm>
          <a:prstGeom prst="roundRect">
            <a:avLst>
              <a:gd name="adj" fmla="val 0"/>
            </a:avLst>
          </a:prstGeom>
          <a:ln w="12700">
            <a:noFill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252000" tIns="180000" rIns="216000" bIns="45720" numCol="1" rtlCol="0" anchor="t" anchorCtr="0" compatLnSpc="1">
            <a:prstTxWarp prst="textNoShape">
              <a:avLst/>
            </a:prstTxWarp>
          </a:bodyPr>
          <a:lstStyle/>
          <a:p>
            <a:pPr defTabSz="4176713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Wingdings" panose="05000000000000000000" pitchFamily="2" charset="2"/>
              </a:rPr>
              <a:t>Functions of the TTE system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25475" indent="-625475" defTabSz="4176713">
              <a:buFont typeface="+mj-lt"/>
              <a:buAutoNum type="romanUcPeriod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Generation of a global time for all 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CoDa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components of W7-X,</a:t>
            </a:r>
          </a:p>
          <a:p>
            <a:pPr marL="625475" indent="-625475" defTabSz="4176713">
              <a:buFont typeface="+mj-lt"/>
              <a:buAutoNum type="romanUcPeriod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Synchronization of all local time counters of the </a:t>
            </a:r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lTTE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systems of the technical components and diagnostics,</a:t>
            </a:r>
          </a:p>
          <a:p>
            <a:pPr marL="625475" indent="-625475" defTabSz="4176713">
              <a:buFont typeface="+mj-lt"/>
              <a:buAutoNum type="romanUcPeriod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Providing event messages processing and standard trigger signals,</a:t>
            </a:r>
          </a:p>
          <a:p>
            <a:pPr marL="625475" indent="-625475" defTabSz="4176713">
              <a:buFont typeface="+mj-lt"/>
              <a:buAutoNum type="romanUcPeriod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Providing time and trigger related functions like:</a:t>
            </a:r>
          </a:p>
          <a:p>
            <a:pPr marL="1082675" lvl="1" indent="-625475" defTabSz="4176713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Time capturing,</a:t>
            </a:r>
          </a:p>
          <a:p>
            <a:pPr marL="1082675" lvl="1" indent="-625475" defTabSz="4176713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Pulse sequence generation,</a:t>
            </a:r>
          </a:p>
          <a:p>
            <a:pPr marL="1082675" lvl="1" indent="-625475" defTabSz="4176713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Time delays,</a:t>
            </a:r>
          </a:p>
          <a:p>
            <a:pPr marL="1082675" lvl="1" indent="-625475" defTabSz="4176713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Impulse counter,</a:t>
            </a:r>
          </a:p>
          <a:p>
            <a:pPr marL="1082675" lvl="1" indent="-625475" defTabSz="4176713">
              <a:buFont typeface="+mj-lt"/>
              <a:buAutoNum type="arabicPeriod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Event trigger processing.</a:t>
            </a:r>
            <a:endParaRPr lang="en-US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625475" indent="-625475" defTabSz="4176713"/>
            <a:endParaRPr lang="en-US" sz="14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Grafik 6" descr="TTE Systemübersicht V1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3573016"/>
            <a:ext cx="2647107" cy="23022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592"/>
          <p:cNvSpPr txBox="1">
            <a:spLocks noChangeArrowheads="1"/>
          </p:cNvSpPr>
          <p:nvPr/>
        </p:nvSpPr>
        <p:spPr bwMode="auto">
          <a:xfrm>
            <a:off x="4932363" y="115888"/>
            <a:ext cx="34575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0800" bIns="1080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Business model for the control system of a fusion experiment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4099" name="Text Box 604"/>
          <p:cNvSpPr txBox="1">
            <a:spLocks noChangeArrowheads="1"/>
          </p:cNvSpPr>
          <p:nvPr/>
        </p:nvSpPr>
        <p:spPr bwMode="auto">
          <a:xfrm>
            <a:off x="468313" y="260350"/>
            <a:ext cx="3598862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10800" bIns="1080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W7-X control system overview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593" name="Title 1"/>
          <p:cNvSpPr txBox="1">
            <a:spLocks/>
          </p:cNvSpPr>
          <p:nvPr/>
        </p:nvSpPr>
        <p:spPr>
          <a:xfrm>
            <a:off x="1302478" y="24938"/>
            <a:ext cx="6500858" cy="64293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395536" y="2132857"/>
            <a:ext cx="806489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spcBef>
                <a:spcPts val="600"/>
              </a:spcBef>
            </a:pPr>
            <a:r>
              <a:rPr lang="en-US" sz="3600" b="1" dirty="0" smtClean="0">
                <a:solidFill>
                  <a:srgbClr val="004EC0"/>
                </a:solidFill>
              </a:rPr>
              <a:t>Thanks for attention!</a:t>
            </a:r>
            <a:endParaRPr lang="en-US" sz="2400" dirty="0" smtClean="0">
              <a:solidFill>
                <a:srgbClr val="004EC0"/>
              </a:solidFill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7" name="TextBox 2"/>
          <p:cNvSpPr txBox="1"/>
          <p:nvPr/>
        </p:nvSpPr>
        <p:spPr>
          <a:xfrm>
            <a:off x="539552" y="3087831"/>
            <a:ext cx="806489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spcBef>
                <a:spcPts val="600"/>
              </a:spcBef>
            </a:pPr>
            <a:r>
              <a:rPr lang="en-US" sz="2800" dirty="0" smtClean="0">
                <a:solidFill>
                  <a:srgbClr val="004EC0"/>
                </a:solidFill>
              </a:rPr>
              <a:t>Please contact me during the poster session!</a:t>
            </a:r>
          </a:p>
          <a:p>
            <a:pPr marL="285750" indent="-285750" algn="ctr">
              <a:spcBef>
                <a:spcPts val="600"/>
              </a:spcBef>
            </a:pPr>
            <a:r>
              <a:rPr lang="en-US" sz="2800" dirty="0" smtClean="0">
                <a:solidFill>
                  <a:srgbClr val="004EC0"/>
                </a:solidFill>
              </a:rPr>
              <a:t>Poster session 2, Poster ID #83</a:t>
            </a:r>
            <a:endParaRPr lang="en-US" dirty="0" smtClean="0">
              <a:solidFill>
                <a:srgbClr val="004EC0"/>
              </a:solidFill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2"/>
</p:tagLst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258</Words>
  <Application>Microsoft Office PowerPoint</Application>
  <PresentationFormat>Bildschirmpräsentation (4:3)</PresentationFormat>
  <Paragraphs>68</Paragraphs>
  <Slides>8</Slides>
  <Notes>8</Notes>
  <HiddenSlides>0</HiddenSlides>
  <MMClips>1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0" baseType="lpstr">
      <vt:lpstr>Larissa-Design</vt:lpstr>
      <vt:lpstr>Photo Editor-Foto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</vt:vector>
  </TitlesOfParts>
  <Company>Max-Planck-Institut für Plasmaphysik Greifswald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Schacht</dc:creator>
  <cp:lastModifiedBy>Schacht, Jörg</cp:lastModifiedBy>
  <cp:revision>1707</cp:revision>
  <dcterms:created xsi:type="dcterms:W3CDTF">2008-01-02T13:29:16Z</dcterms:created>
  <dcterms:modified xsi:type="dcterms:W3CDTF">2016-06-07T06:43:20Z</dcterms:modified>
</cp:coreProperties>
</file>