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</p:sldMasterIdLst>
  <p:notesMasterIdLst>
    <p:notesMasterId r:id="rId12"/>
  </p:notesMasterIdLst>
  <p:handoutMasterIdLst>
    <p:handoutMasterId r:id="rId13"/>
  </p:handoutMasterIdLst>
  <p:sldIdLst>
    <p:sldId id="443" r:id="rId2"/>
    <p:sldId id="447" r:id="rId3"/>
    <p:sldId id="448" r:id="rId4"/>
    <p:sldId id="444" r:id="rId5"/>
    <p:sldId id="449" r:id="rId6"/>
    <p:sldId id="454" r:id="rId7"/>
    <p:sldId id="451" r:id="rId8"/>
    <p:sldId id="446" r:id="rId9"/>
    <p:sldId id="453" r:id="rId10"/>
    <p:sldId id="450" r:id="rId11"/>
  </p:sldIdLst>
  <p:sldSz cx="9144000" cy="6858000" type="screen4x3"/>
  <p:notesSz cx="7315200" cy="9601200"/>
  <p:custDataLst>
    <p:tags r:id="rId1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14" userDrawn="1">
          <p15:clr>
            <a:srgbClr val="A4A3A4"/>
          </p15:clr>
        </p15:guide>
        <p15:guide id="2" pos="288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3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766F"/>
    <a:srgbClr val="000000"/>
    <a:srgbClr val="F7EAE9"/>
    <a:srgbClr val="D16349"/>
    <a:srgbClr val="EED3CF"/>
    <a:srgbClr val="969696"/>
    <a:srgbClr val="FFCC00"/>
    <a:srgbClr val="CC0000"/>
    <a:srgbClr val="DDDDDD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57" autoAdjust="0"/>
    <p:restoredTop sz="85550" autoAdjust="0"/>
  </p:normalViewPr>
  <p:slideViewPr>
    <p:cSldViewPr snapToGrid="0">
      <p:cViewPr varScale="1">
        <p:scale>
          <a:sx n="74" d="100"/>
          <a:sy n="74" d="100"/>
        </p:scale>
        <p:origin x="1338" y="72"/>
      </p:cViewPr>
      <p:guideLst>
        <p:guide orient="horz" pos="3914"/>
        <p:guide pos="28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-1110"/>
    </p:cViewPr>
  </p:sorterViewPr>
  <p:notesViewPr>
    <p:cSldViewPr snapToGrid="0">
      <p:cViewPr varScale="1">
        <p:scale>
          <a:sx n="56" d="100"/>
          <a:sy n="56" d="100"/>
        </p:scale>
        <p:origin x="-738" y="-90"/>
      </p:cViewPr>
      <p:guideLst>
        <p:guide orient="horz" pos="3023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3170238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295" tIns="48147" rIns="96295" bIns="48147" numCol="1" anchor="t" anchorCtr="0" compatLnSpc="1">
            <a:prstTxWarp prst="textNoShape">
              <a:avLst/>
            </a:prstTxWarp>
          </a:bodyPr>
          <a:lstStyle>
            <a:lvl1pPr defTabSz="963331" eaLnBrk="0" hangingPunct="0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93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2"/>
            <a:ext cx="3170238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295" tIns="48147" rIns="96295" bIns="48147" numCol="1" anchor="t" anchorCtr="0" compatLnSpc="1">
            <a:prstTxWarp prst="textNoShape">
              <a:avLst/>
            </a:prstTxWarp>
          </a:bodyPr>
          <a:lstStyle>
            <a:lvl1pPr algn="r" defTabSz="963331" eaLnBrk="0" hangingPunct="0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93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118602"/>
            <a:ext cx="3170238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295" tIns="48147" rIns="96295" bIns="48147" numCol="1" anchor="b" anchorCtr="0" compatLnSpc="1">
            <a:prstTxWarp prst="textNoShape">
              <a:avLst/>
            </a:prstTxWarp>
          </a:bodyPr>
          <a:lstStyle>
            <a:lvl1pPr defTabSz="963331" eaLnBrk="0" hangingPunct="0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93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18602"/>
            <a:ext cx="3170238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295" tIns="48147" rIns="96295" bIns="48147" numCol="1" anchor="b" anchorCtr="0" compatLnSpc="1">
            <a:prstTxWarp prst="textNoShape">
              <a:avLst/>
            </a:prstTxWarp>
          </a:bodyPr>
          <a:lstStyle>
            <a:lvl1pPr algn="r" defTabSz="963331" eaLnBrk="0" hangingPunct="0">
              <a:defRPr sz="1300">
                <a:latin typeface="Times New Roman" pitchFamily="18" charset="0"/>
              </a:defRPr>
            </a:lvl1pPr>
          </a:lstStyle>
          <a:p>
            <a:fld id="{7AB0F731-7982-46A1-9607-4BF94BE8BC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307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3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08" tIns="48305" rIns="96608" bIns="48305" numCol="1" anchor="t" anchorCtr="0" compatLnSpc="1">
            <a:prstTxWarp prst="textNoShape">
              <a:avLst/>
            </a:prstTxWarp>
          </a:bodyPr>
          <a:lstStyle>
            <a:lvl1pPr defTabSz="966504" eaLnBrk="0" hangingPunct="0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3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08" tIns="48305" rIns="96608" bIns="48305" numCol="1" anchor="t" anchorCtr="0" compatLnSpc="1">
            <a:prstTxWarp prst="textNoShape">
              <a:avLst/>
            </a:prstTxWarp>
          </a:bodyPr>
          <a:lstStyle>
            <a:lvl1pPr algn="r" defTabSz="966504" eaLnBrk="0" hangingPunct="0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0475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40" y="4560891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08" tIns="48305" rIns="96608" bIns="48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12019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08" tIns="48305" rIns="96608" bIns="48305" numCol="1" anchor="b" anchorCtr="0" compatLnSpc="1">
            <a:prstTxWarp prst="textNoShape">
              <a:avLst/>
            </a:prstTxWarp>
          </a:bodyPr>
          <a:lstStyle>
            <a:lvl1pPr defTabSz="966504" eaLnBrk="0" hangingPunct="0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9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08" tIns="48305" rIns="96608" bIns="48305" numCol="1" anchor="b" anchorCtr="0" compatLnSpc="1">
            <a:prstTxWarp prst="textNoShape">
              <a:avLst/>
            </a:prstTxWarp>
          </a:bodyPr>
          <a:lstStyle>
            <a:lvl1pPr algn="r" defTabSz="966504" eaLnBrk="0" hangingPunct="0">
              <a:defRPr sz="1300">
                <a:latin typeface="Times New Roman" pitchFamily="18" charset="0"/>
              </a:defRPr>
            </a:lvl1pPr>
          </a:lstStyle>
          <a:p>
            <a:fld id="{619705D0-1EBF-4FB0-A31C-D676C34105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8156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60475" y="720725"/>
            <a:ext cx="48006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705D0-1EBF-4FB0-A31C-D676C341053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063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705D0-1EBF-4FB0-A31C-D676C341053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4750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705D0-1EBF-4FB0-A31C-D676C341053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34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4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4/30/2015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Brown - Novati measurements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A6FCB1F1-A4B2-4C1D-B025-EA6CD2DA637C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4/30/2015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Brown - Novati measurements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A193CF44-C47D-4832-B391-D3C607675CC4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4/30/2015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Brown - Novati measurements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0440636B-8001-4240-BDFF-5C8837D4C853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790"/>
            <a:ext cx="9144000" cy="657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4/30/2015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Brown - Novati measurements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C72E263B-5D5E-4777-AF38-6AD3856D2C7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1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8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4/30/2015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Brown - Novati measurements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F8AA65D0-19FD-4EDB-8D9F-252DEE907AF6}" type="slidenum">
              <a:rPr lang="en-US" altLang="en-US" smtClean="0"/>
              <a:pPr/>
              <a:t>‹#›</a:t>
            </a:fld>
            <a:endParaRPr lang="en-US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0632" y="878305"/>
            <a:ext cx="4320000" cy="550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78305"/>
            <a:ext cx="4320000" cy="550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4/30/2015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Brown - Novati measurements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41C32AE6-4C9A-4CDD-BE5A-0C7245BD872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4/30/2015</a:t>
            </a: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Brown - Novati measurements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8A11B5AF-75D3-48F6-870D-70D1659F0450}" type="slidenum">
              <a:rPr lang="en-US" altLang="en-US" smtClean="0"/>
              <a:pPr/>
              <a:t>‹#›</a:t>
            </a:fld>
            <a:endParaRPr lang="en-US" alt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4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4/30/2015</a:t>
            </a: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Brown - Novati measurements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E24DB372-74B5-416E-B114-4E1DED4098BE}" type="slidenum">
              <a:rPr lang="en-US" altLang="en-US" smtClean="0"/>
              <a:pPr algn="r"/>
              <a:t>‹#›</a:t>
            </a:fld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4/30/2015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Brown - Novati measurements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2F4BF18D-0333-404D-A827-7801B7295C1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6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4/30/2015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Brown - Novati measurements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A71F06D1-B59A-4434-B531-1CEE78BC804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8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4/30/2015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Brown - Novati measurements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EDB71875-F273-4756-A758-F6D6B32B593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220790"/>
            <a:ext cx="9144000" cy="6575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68" y="878308"/>
            <a:ext cx="8686800" cy="5598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649224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2" y="6510528"/>
            <a:ext cx="1106905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altLang="en-US" smtClean="0"/>
              <a:t>4/30/2015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64107" y="6510528"/>
            <a:ext cx="5979695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altLang="en-US" smtClean="0"/>
              <a:t>Brown - Novati measurements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651052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algn="r"/>
            <a:fld id="{BFA67DCE-D821-4CFB-AB4B-50E1AD57B25C}" type="slidenum">
              <a:rPr lang="en-US" altLang="en-US" smtClean="0"/>
              <a:pPr algn="r"/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iming>
    <p:tnLst>
      <p:par>
        <p:cTn id="1" dur="indefinite" restart="never" nodeType="tmRoot"/>
      </p:par>
    </p:tnLst>
  </p:timing>
  <p:hf hdr="0"/>
  <p:txStyles>
    <p:titleStyle>
      <a:lvl1pPr marL="182875" algn="l" defTabSz="914377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75" indent="-182875" algn="l" defTabSz="914377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indent="-182875" algn="l" defTabSz="914377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02" indent="-182875" algn="l" defTabSz="914377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15" indent="-182875" algn="l" defTabSz="914377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690" indent="-137157" algn="l" defTabSz="914377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566" indent="-182875" algn="l" defTabSz="914377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41" indent="-182875" algn="l" defTabSz="914377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17" indent="-182875" algn="l" defTabSz="914377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192" indent="-182875" algn="l" defTabSz="914377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cap="none" dirty="0" smtClean="0"/>
              <a:t>First Measurements of </a:t>
            </a:r>
            <a:r>
              <a:rPr lang="en-US" cap="none" dirty="0" err="1" smtClean="0"/>
              <a:t>Novati</a:t>
            </a:r>
            <a:r>
              <a:rPr lang="en-US" cap="none" dirty="0" smtClean="0"/>
              <a:t> Wafer</a:t>
            </a:r>
            <a:endParaRPr lang="en-US" cap="none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685801" y="3505202"/>
            <a:ext cx="7423485" cy="2486527"/>
          </a:xfrm>
        </p:spPr>
        <p:txBody>
          <a:bodyPr>
            <a:normAutofit/>
          </a:bodyPr>
          <a:lstStyle/>
          <a:p>
            <a:r>
              <a:rPr lang="en-US" dirty="0" smtClean="0"/>
              <a:t>Ulrich Heintz, Meenakshi Narain, Sinan </a:t>
            </a:r>
            <a:r>
              <a:rPr lang="en-US" dirty="0" err="1" smtClean="0"/>
              <a:t>Sagir</a:t>
            </a:r>
            <a:r>
              <a:rPr lang="en-US" dirty="0" smtClean="0"/>
              <a:t>, Eric Spencer, Juan </a:t>
            </a:r>
            <a:r>
              <a:rPr lang="en-US" dirty="0" err="1" smtClean="0"/>
              <a:t>Trenado</a:t>
            </a:r>
            <a:endParaRPr lang="en-US" baseline="30000" dirty="0" smtClean="0"/>
          </a:p>
          <a:p>
            <a:r>
              <a:rPr lang="en-US" i="1" dirty="0" smtClean="0"/>
              <a:t>Brown University, Providence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4/30/2015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Brown - Novati measurements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E263B-5D5E-4777-AF38-6AD3856D2C77}" type="slidenum">
              <a:rPr lang="en-US" altLang="en-US" smtClean="0"/>
              <a:pPr/>
              <a:t>1</a:t>
            </a:fld>
            <a:endParaRPr lang="en-US" altLang="en-US"/>
          </a:p>
        </p:txBody>
      </p:sp>
      <p:pic>
        <p:nvPicPr>
          <p:cNvPr id="10" name="Picture 9" descr="brown_logo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15" y="6252693"/>
            <a:ext cx="457200" cy="630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13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330" y="571296"/>
            <a:ext cx="4626481" cy="357500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176"/>
            <a:ext cx="4626481" cy="3575008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TS-2 large and medium diodes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4/30/2015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Brown - Novati measurements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E263B-5D5E-4777-AF38-6AD3856D2C77}" type="slidenum">
              <a:rPr lang="en-US" altLang="en-US" smtClean="0"/>
              <a:pPr/>
              <a:t>10</a:t>
            </a:fld>
            <a:endParaRPr lang="en-US" alt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98" b="9584"/>
          <a:stretch/>
        </p:blipFill>
        <p:spPr>
          <a:xfrm>
            <a:off x="1" y="3541689"/>
            <a:ext cx="4626481" cy="297502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58" b="9224"/>
          <a:stretch/>
        </p:blipFill>
        <p:spPr>
          <a:xfrm>
            <a:off x="4517519" y="3554569"/>
            <a:ext cx="4626481" cy="2975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95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93"/>
          <a:stretch/>
        </p:blipFill>
        <p:spPr>
          <a:xfrm>
            <a:off x="0" y="0"/>
            <a:ext cx="9144000" cy="6851561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Probe station setup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4/30/2015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Brown - Novati measurements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E263B-5D5E-4777-AF38-6AD3856D2C77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8793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4/30/2015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Brown - Novati measurements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E263B-5D5E-4777-AF38-6AD3856D2C77}" type="slidenum">
              <a:rPr lang="en-US" altLang="en-US" smtClean="0"/>
              <a:pPr/>
              <a:t>3</a:t>
            </a:fld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20663"/>
            <a:ext cx="9144000" cy="6572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scratch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cxnSp>
        <p:nvCxnSpPr>
          <p:cNvPr id="10" name="Straight Arrow Connector 9"/>
          <p:cNvCxnSpPr/>
          <p:nvPr/>
        </p:nvCxnSpPr>
        <p:spPr>
          <a:xfrm flipH="1">
            <a:off x="5525037" y="4494727"/>
            <a:ext cx="1171978" cy="914400"/>
          </a:xfrm>
          <a:prstGeom prst="straightConnector1">
            <a:avLst/>
          </a:prstGeom>
          <a:ln w="1270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0929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4/30/2015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Brown - Novati measurements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E263B-5D5E-4777-AF38-6AD3856D2C77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20663"/>
            <a:ext cx="9144000" cy="6572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Scratch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763"/>
            <a:ext cx="9124950" cy="6843713"/>
          </a:xfrm>
        </p:spPr>
      </p:pic>
      <p:cxnSp>
        <p:nvCxnSpPr>
          <p:cNvPr id="8" name="Straight Arrow Connector 7"/>
          <p:cNvCxnSpPr/>
          <p:nvPr/>
        </p:nvCxnSpPr>
        <p:spPr>
          <a:xfrm flipH="1">
            <a:off x="5215944" y="1390918"/>
            <a:ext cx="1171978" cy="914400"/>
          </a:xfrm>
          <a:prstGeom prst="straightConnector1">
            <a:avLst/>
          </a:prstGeom>
          <a:ln w="1270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9732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ovati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16"/>
          <a:stretch/>
        </p:blipFill>
        <p:spPr>
          <a:xfrm>
            <a:off x="0" y="0"/>
            <a:ext cx="9144000" cy="65215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Wafer Map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29B2B-0122-2449-A951-ADA25041C29A}" type="slidenum">
              <a:rPr lang="en-US" smtClean="0"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975868" y="494042"/>
            <a:ext cx="574037" cy="3210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TS-1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7020909" y="1406613"/>
            <a:ext cx="574037" cy="3210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Ts-2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7182816" y="2230871"/>
            <a:ext cx="544599" cy="3210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TS-3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741250" y="4688925"/>
            <a:ext cx="559318" cy="3210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TS-4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2472773" y="3158161"/>
            <a:ext cx="530893" cy="3210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TS-5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2827039" y="1406613"/>
            <a:ext cx="647631" cy="3210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TS-6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5652052" y="5174648"/>
            <a:ext cx="647631" cy="535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HGC-1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4120275" y="5024677"/>
            <a:ext cx="647631" cy="535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HGC-2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3913198" y="1018357"/>
            <a:ext cx="647631" cy="535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HGC-2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5007754" y="2819626"/>
            <a:ext cx="530893" cy="3210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PS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6728400" y="3933024"/>
            <a:ext cx="559318" cy="28536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AL-1</a:t>
            </a:r>
            <a:endParaRPr lang="en-US" sz="1000" dirty="0"/>
          </a:p>
        </p:txBody>
      </p:sp>
      <p:sp>
        <p:nvSpPr>
          <p:cNvPr id="19" name="TextBox 18"/>
          <p:cNvSpPr txBox="1"/>
          <p:nvPr/>
        </p:nvSpPr>
        <p:spPr>
          <a:xfrm>
            <a:off x="5975868" y="1392895"/>
            <a:ext cx="574037" cy="3210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CL-1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7594945" y="3181472"/>
            <a:ext cx="574037" cy="3210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SL-1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7522795" y="3906693"/>
            <a:ext cx="574037" cy="3210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SR-1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2429629" y="3925307"/>
            <a:ext cx="574037" cy="3210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SR-</a:t>
            </a:r>
            <a:r>
              <a:rPr lang="en-US" sz="1200" dirty="0"/>
              <a:t>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95011" y="3916968"/>
            <a:ext cx="559318" cy="28536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AL-2</a:t>
            </a:r>
            <a:endParaRPr lang="en-US" sz="1000" dirty="0"/>
          </a:p>
        </p:txBody>
      </p:sp>
      <p:sp>
        <p:nvSpPr>
          <p:cNvPr id="24" name="TextBox 23"/>
          <p:cNvSpPr txBox="1"/>
          <p:nvPr/>
        </p:nvSpPr>
        <p:spPr>
          <a:xfrm>
            <a:off x="5031418" y="857840"/>
            <a:ext cx="574037" cy="3210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ST-1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4433718" y="3952981"/>
            <a:ext cx="574037" cy="3210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ST-</a:t>
            </a:r>
            <a:r>
              <a:rPr lang="en-US" sz="1200" dirty="0"/>
              <a:t>2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725647" y="3899249"/>
            <a:ext cx="574037" cy="3210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CS-1</a:t>
            </a:r>
            <a:endParaRPr lang="en-US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2907993" y="4688925"/>
            <a:ext cx="574037" cy="3210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CS-2</a:t>
            </a:r>
            <a:endParaRPr lang="en-US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2900634" y="2290519"/>
            <a:ext cx="574037" cy="3210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CS-3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851789" y="494042"/>
            <a:ext cx="519909" cy="26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ss1</a:t>
            </a:r>
            <a:endParaRPr lang="en-US" sz="900" dirty="0">
              <a:solidFill>
                <a:srgbClr val="FFFF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28852" y="804432"/>
            <a:ext cx="519909" cy="26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ss2</a:t>
            </a:r>
            <a:endParaRPr lang="en-US" sz="900" dirty="0">
              <a:solidFill>
                <a:srgbClr val="FFFF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594945" y="1137435"/>
            <a:ext cx="519909" cy="26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ss3</a:t>
            </a:r>
            <a:endParaRPr lang="en-US" sz="900" dirty="0">
              <a:solidFill>
                <a:srgbClr val="FFFF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522795" y="1752735"/>
            <a:ext cx="519909" cy="26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ss4</a:t>
            </a:r>
            <a:endParaRPr lang="en-US" sz="900" dirty="0">
              <a:solidFill>
                <a:srgbClr val="FFFF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970554" y="1776074"/>
            <a:ext cx="519909" cy="26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ss5</a:t>
            </a:r>
            <a:endParaRPr lang="en-US" sz="900" dirty="0">
              <a:solidFill>
                <a:srgbClr val="FFFF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970554" y="2097108"/>
            <a:ext cx="519909" cy="26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ss6</a:t>
            </a:r>
            <a:endParaRPr lang="en-US" sz="900" dirty="0">
              <a:solidFill>
                <a:srgbClr val="FFFF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230508" y="2685668"/>
            <a:ext cx="519909" cy="26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ss7</a:t>
            </a:r>
            <a:endParaRPr lang="en-US" sz="900" dirty="0">
              <a:solidFill>
                <a:srgbClr val="FFFF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649072" y="4435425"/>
            <a:ext cx="519909" cy="26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ss8</a:t>
            </a:r>
            <a:endParaRPr lang="en-US" sz="900" dirty="0">
              <a:solidFill>
                <a:srgbClr val="FFFF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042704" y="4442649"/>
            <a:ext cx="519909" cy="26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ss9</a:t>
            </a:r>
            <a:endParaRPr lang="en-US" sz="900" dirty="0">
              <a:solidFill>
                <a:srgbClr val="FFFF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649072" y="4992070"/>
            <a:ext cx="519909" cy="26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ss10</a:t>
            </a:r>
            <a:endParaRPr lang="en-US" sz="900" dirty="0">
              <a:solidFill>
                <a:srgbClr val="FFFF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559300" y="5259597"/>
            <a:ext cx="519909" cy="26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ss11</a:t>
            </a:r>
            <a:endParaRPr lang="en-US" sz="900" dirty="0">
              <a:solidFill>
                <a:srgbClr val="FFFF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712545" y="5217850"/>
            <a:ext cx="519909" cy="26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ss12</a:t>
            </a:r>
            <a:endParaRPr lang="en-US" sz="900" dirty="0">
              <a:solidFill>
                <a:srgbClr val="FFFF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712545" y="5734617"/>
            <a:ext cx="519909" cy="26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ss13</a:t>
            </a:r>
            <a:endParaRPr lang="en-US" sz="900" dirty="0">
              <a:solidFill>
                <a:srgbClr val="FFFF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331879" y="4451911"/>
            <a:ext cx="519909" cy="26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ss14</a:t>
            </a:r>
            <a:endParaRPr lang="en-US" sz="900" dirty="0">
              <a:solidFill>
                <a:srgbClr val="FFFF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278692" y="4435425"/>
            <a:ext cx="519909" cy="26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ss15</a:t>
            </a:r>
            <a:endParaRPr lang="en-US" sz="900" dirty="0">
              <a:solidFill>
                <a:srgbClr val="FFFF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278692" y="5868381"/>
            <a:ext cx="519909" cy="26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ss16</a:t>
            </a:r>
            <a:endParaRPr lang="en-US" sz="900" dirty="0">
              <a:solidFill>
                <a:srgbClr val="FFFF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868685" y="5861601"/>
            <a:ext cx="519909" cy="26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ss17</a:t>
            </a:r>
            <a:endParaRPr lang="en-US" sz="900" dirty="0">
              <a:solidFill>
                <a:srgbClr val="FFFF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33306" y="4477111"/>
            <a:ext cx="519909" cy="26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ss18</a:t>
            </a:r>
            <a:endParaRPr lang="en-US" sz="900" dirty="0">
              <a:solidFill>
                <a:srgbClr val="FFFF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897931" y="4441827"/>
            <a:ext cx="519909" cy="26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ss19</a:t>
            </a:r>
            <a:endParaRPr lang="en-US" sz="900" dirty="0">
              <a:solidFill>
                <a:srgbClr val="FFFF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754329" y="5903286"/>
            <a:ext cx="519909" cy="26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ss20</a:t>
            </a:r>
            <a:endParaRPr lang="en-US" sz="900" dirty="0">
              <a:solidFill>
                <a:srgbClr val="FFFF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159941" y="4555162"/>
            <a:ext cx="519909" cy="26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ss21</a:t>
            </a:r>
            <a:endParaRPr lang="en-US" sz="900" dirty="0">
              <a:solidFill>
                <a:srgbClr val="FFFF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114143" y="3502505"/>
            <a:ext cx="519909" cy="26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ss22</a:t>
            </a:r>
            <a:endParaRPr lang="en-US" sz="900" dirty="0">
              <a:solidFill>
                <a:srgbClr val="FFFF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146449" y="2953195"/>
            <a:ext cx="519909" cy="26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ss23</a:t>
            </a:r>
            <a:endParaRPr lang="en-US" sz="900" dirty="0">
              <a:solidFill>
                <a:srgbClr val="FFFF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088837" y="2671412"/>
            <a:ext cx="519909" cy="26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ss24</a:t>
            </a:r>
            <a:endParaRPr lang="en-US" sz="900" dirty="0">
              <a:solidFill>
                <a:srgbClr val="FFFF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088837" y="2098414"/>
            <a:ext cx="519909" cy="26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ss25</a:t>
            </a:r>
            <a:endParaRPr lang="en-US" sz="900" dirty="0">
              <a:solidFill>
                <a:srgbClr val="FFFF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088837" y="1829184"/>
            <a:ext cx="519909" cy="26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ss26</a:t>
            </a:r>
            <a:endParaRPr lang="en-US" sz="900" dirty="0">
              <a:solidFill>
                <a:srgbClr val="FFFF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616090" y="1830887"/>
            <a:ext cx="519909" cy="26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ss27</a:t>
            </a:r>
            <a:endParaRPr lang="en-US" sz="900" dirty="0">
              <a:solidFill>
                <a:srgbClr val="FFFF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886494" y="803374"/>
            <a:ext cx="519909" cy="26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ss28</a:t>
            </a:r>
            <a:endParaRPr lang="en-US" sz="900" dirty="0">
              <a:solidFill>
                <a:srgbClr val="FFFF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283525" y="1829184"/>
            <a:ext cx="519909" cy="26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ss29</a:t>
            </a:r>
            <a:endParaRPr lang="en-US" sz="900" dirty="0">
              <a:solidFill>
                <a:srgbClr val="FFFF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347080" y="494042"/>
            <a:ext cx="519909" cy="26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ss30</a:t>
            </a:r>
            <a:endParaRPr lang="en-US" sz="900" dirty="0">
              <a:solidFill>
                <a:srgbClr val="FFFF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313396" y="109051"/>
            <a:ext cx="519909" cy="26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00"/>
                </a:solidFill>
              </a:rPr>
              <a:t>ss31</a:t>
            </a:r>
            <a:endParaRPr lang="en-US" sz="900" dirty="0">
              <a:solidFill>
                <a:srgbClr val="FFFF00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3482030" y="1805926"/>
            <a:ext cx="638246" cy="320638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6688936" y="1403003"/>
            <a:ext cx="638246" cy="320638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5160356" y="4431616"/>
            <a:ext cx="638246" cy="320638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6620862" y="1695541"/>
            <a:ext cx="638246" cy="320638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ooter Placeholder 6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Brown - Novati measurements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5513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Novati_t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44"/>
          <a:stretch/>
        </p:blipFill>
        <p:spPr>
          <a:xfrm>
            <a:off x="3671" y="0"/>
            <a:ext cx="9140329" cy="64856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549913" cy="551763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Novati</a:t>
            </a:r>
            <a:r>
              <a:rPr lang="en-US" dirty="0" smtClean="0"/>
              <a:t> Structure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29B2B-0122-2449-A951-ADA25041C29A}" type="slidenum">
              <a:rPr lang="en-US" smtClean="0"/>
              <a:t>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251017" y="2315463"/>
            <a:ext cx="1275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Small diode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57942" y="694130"/>
            <a:ext cx="1125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Via chains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578" y="1902920"/>
            <a:ext cx="1115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SIMS field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49963" y="2743314"/>
            <a:ext cx="640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MOS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217034" y="1318400"/>
            <a:ext cx="1343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Van der Paw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51017" y="5318664"/>
            <a:ext cx="15115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FFFF"/>
                </a:solidFill>
              </a:rPr>
              <a:t>Punchthrough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br>
              <a:rPr lang="en-US" dirty="0" smtClean="0">
                <a:solidFill>
                  <a:srgbClr val="FFFFFF"/>
                </a:solidFill>
              </a:rPr>
            </a:br>
            <a:r>
              <a:rPr lang="en-US" dirty="0" smtClean="0">
                <a:solidFill>
                  <a:srgbClr val="FFFFFF"/>
                </a:solidFill>
              </a:rPr>
              <a:t>structures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13631" y="2373982"/>
            <a:ext cx="43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SD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93800" y="161282"/>
            <a:ext cx="62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VC-1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89279" y="643023"/>
            <a:ext cx="62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VC-2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38032" y="1318400"/>
            <a:ext cx="881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VDP1-4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38032" y="5133998"/>
            <a:ext cx="88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PT-1-12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313958" y="5860553"/>
            <a:ext cx="1006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PT-13-24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445884" y="3623409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BS-1-2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57876" y="2680951"/>
            <a:ext cx="1912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Reference for test: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SS-#/VC-# (</a:t>
            </a:r>
            <a:r>
              <a:rPr lang="en-US" dirty="0" err="1" smtClean="0">
                <a:solidFill>
                  <a:srgbClr val="FFFFFF"/>
                </a:solidFill>
              </a:rPr>
              <a:t>eg</a:t>
            </a:r>
            <a:r>
              <a:rPr lang="en-US" dirty="0" smtClean="0">
                <a:solidFill>
                  <a:srgbClr val="FFFFFF"/>
                </a:solidFill>
              </a:rPr>
              <a:t>)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Brown - Novati measurements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2267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Contact to ss27-SD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4/30/2015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Brown - Novati measurements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E263B-5D5E-4777-AF38-6AD3856D2C77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0551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656" y="646068"/>
            <a:ext cx="4626481" cy="3575008"/>
          </a:xfrm>
          <a:prstGeom prst="rect">
            <a:avLst/>
          </a:prstGeom>
        </p:spPr>
      </p:pic>
      <p:pic>
        <p:nvPicPr>
          <p:cNvPr id="18" name="Content Placeholder 17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8" y="646068"/>
            <a:ext cx="4626481" cy="357500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Ss15 and ss27 small diodes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4/30/2015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Brown - Novati measurements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E263B-5D5E-4777-AF38-6AD3856D2C77}" type="slidenum">
              <a:rPr lang="en-US" altLang="en-US" smtClean="0"/>
              <a:pPr/>
              <a:t>8</a:t>
            </a:fld>
            <a:endParaRPr lang="en-US" alt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34" b="9570"/>
          <a:stretch/>
        </p:blipFill>
        <p:spPr>
          <a:xfrm>
            <a:off x="0" y="3606084"/>
            <a:ext cx="4626481" cy="294926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54" b="9129"/>
          <a:stretch/>
        </p:blipFill>
        <p:spPr>
          <a:xfrm>
            <a:off x="4460952" y="3580326"/>
            <a:ext cx="4626481" cy="297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425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TS_Cell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16"/>
          <a:stretch/>
        </p:blipFill>
        <p:spPr>
          <a:xfrm>
            <a:off x="-3288" y="1704"/>
            <a:ext cx="9147288" cy="65088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028721" cy="5725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Test Structure Cell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29B2B-0122-2449-A951-ADA25041C29A}" type="slidenum">
              <a:rPr lang="en-US" smtClean="0"/>
              <a:t>9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478139" y="3265368"/>
            <a:ext cx="495294" cy="307777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1400" dirty="0" smtClean="0"/>
              <a:t>LD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725786" y="6134395"/>
            <a:ext cx="3027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DC and </a:t>
            </a:r>
            <a:r>
              <a:rPr lang="en-US" dirty="0" err="1" smtClean="0">
                <a:solidFill>
                  <a:srgbClr val="FFFFFF"/>
                </a:solidFill>
              </a:rPr>
              <a:t>punchthough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smtClean="0">
                <a:solidFill>
                  <a:srgbClr val="FFFFFF"/>
                </a:solidFill>
              </a:rPr>
              <a:t>strips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51230" y="27461"/>
            <a:ext cx="11464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Probe test 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structures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65488" y="1616641"/>
            <a:ext cx="4953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GD-1</a:t>
            </a:r>
            <a:endParaRPr lang="en-US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4361075" y="1627448"/>
            <a:ext cx="4953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GD-2</a:t>
            </a:r>
            <a:endParaRPr lang="en-US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5172244" y="1642837"/>
            <a:ext cx="4953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SS-1</a:t>
            </a:r>
            <a:endParaRPr lang="en-US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5932892" y="1701552"/>
            <a:ext cx="4953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DCS</a:t>
            </a:r>
            <a:endParaRPr lang="en-US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6563418" y="1685677"/>
            <a:ext cx="4953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A</a:t>
            </a:r>
            <a:r>
              <a:rPr lang="en-US" sz="1100" dirty="0" smtClean="0"/>
              <a:t>CS</a:t>
            </a:r>
            <a:endParaRPr lang="en-US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5375855" y="5856544"/>
            <a:ext cx="4953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SS-2</a:t>
            </a:r>
            <a:endParaRPr lang="en-US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4830617" y="5842007"/>
            <a:ext cx="4953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SS-3</a:t>
            </a:r>
            <a:endParaRPr lang="en-US" sz="1100" dirty="0"/>
          </a:p>
        </p:txBody>
      </p:sp>
      <p:sp>
        <p:nvSpPr>
          <p:cNvPr id="19" name="Rectangle 18"/>
          <p:cNvSpPr/>
          <p:nvPr/>
        </p:nvSpPr>
        <p:spPr>
          <a:xfrm>
            <a:off x="3867207" y="5061938"/>
            <a:ext cx="587162" cy="307777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1400" dirty="0" smtClean="0"/>
              <a:t>MD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465384" y="2098321"/>
            <a:ext cx="11861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Reference: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TS-#</a:t>
            </a:r>
            <a:r>
              <a:rPr lang="en-US" dirty="0">
                <a:solidFill>
                  <a:srgbClr val="FFFFFF"/>
                </a:solidFill>
              </a:rPr>
              <a:t>/</a:t>
            </a:r>
            <a:r>
              <a:rPr lang="en-US" dirty="0" smtClean="0">
                <a:solidFill>
                  <a:srgbClr val="FFFFFF"/>
                </a:solidFill>
              </a:rPr>
              <a:t>GD-#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Brown - Novati measurements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21255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  <p:tag name="DEFAULTWIDTH" val="354"/>
  <p:tag name="DEFAULTHEIGHT" val="20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20980</TotalTime>
  <Words>215</Words>
  <Application>Microsoft Office PowerPoint</Application>
  <PresentationFormat>On-screen Show (4:3)</PresentationFormat>
  <Paragraphs>126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Times New Roman</vt:lpstr>
      <vt:lpstr>Clarity</vt:lpstr>
      <vt:lpstr>First Measurements of Novati Wafer</vt:lpstr>
      <vt:lpstr>Probe station setup</vt:lpstr>
      <vt:lpstr>A scratch</vt:lpstr>
      <vt:lpstr>Scratch</vt:lpstr>
      <vt:lpstr>Wafer Map</vt:lpstr>
      <vt:lpstr>Novati Structure</vt:lpstr>
      <vt:lpstr>Contact to ss27-SD</vt:lpstr>
      <vt:lpstr>Ss15 and ss27 small diodes</vt:lpstr>
      <vt:lpstr>Test Structure Cell</vt:lpstr>
      <vt:lpstr>TS-2 large and medium diodes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heintz</dc:creator>
  <cp:lastModifiedBy>heintz</cp:lastModifiedBy>
  <cp:revision>499</cp:revision>
  <cp:lastPrinted>2015-02-25T21:36:12Z</cp:lastPrinted>
  <dcterms:created xsi:type="dcterms:W3CDTF">1601-01-01T00:00:00Z</dcterms:created>
  <dcterms:modified xsi:type="dcterms:W3CDTF">2015-04-30T17:30:53Z</dcterms:modified>
</cp:coreProperties>
</file>