
<file path=[Content_Types].xml><?xml version="1.0" encoding="utf-8"?>
<Types xmlns="http://schemas.openxmlformats.org/package/2006/content-types">
  <Default Extension="xml" ContentType="application/xml"/>
  <Default Extension="docx" ContentType="application/vnd.openxmlformats-officedocument.wordprocessingml.document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18"/>
  </p:notesMasterIdLst>
  <p:sldIdLst>
    <p:sldId id="347" r:id="rId2"/>
    <p:sldId id="351" r:id="rId3"/>
    <p:sldId id="349" r:id="rId4"/>
    <p:sldId id="353" r:id="rId5"/>
    <p:sldId id="354" r:id="rId6"/>
    <p:sldId id="355" r:id="rId7"/>
    <p:sldId id="350" r:id="rId8"/>
    <p:sldId id="356" r:id="rId9"/>
    <p:sldId id="352" r:id="rId10"/>
    <p:sldId id="357" r:id="rId11"/>
    <p:sldId id="358" r:id="rId12"/>
    <p:sldId id="359" r:id="rId13"/>
    <p:sldId id="360" r:id="rId14"/>
    <p:sldId id="361" r:id="rId15"/>
    <p:sldId id="362" r:id="rId16"/>
    <p:sldId id="36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111A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617" autoAdjust="0"/>
  </p:normalViewPr>
  <p:slideViewPr>
    <p:cSldViewPr snapToGrid="0" snapToObjects="1">
      <p:cViewPr>
        <p:scale>
          <a:sx n="100" d="100"/>
          <a:sy n="100" d="100"/>
        </p:scale>
        <p:origin x="-1344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pton:Dropbox:Novati_wafer:Testing_data:Novati_FNAL_tes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pton:Dropbox:Novati_wafer:Testing_data:Novati_FNAL_tes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pton:Dropbox:Novati_wafer:Testing_data:Novati_FNAL_tests.xlsx" TargetMode="External"/><Relationship Id="rId2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pton:Dropbox:Novati_wafer:Testing_data:Novati_FNAL_tes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pton:Dropbox:Novati_wafer:Testing_data:Novati_FNAL_tes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0711513583441"/>
          <c:y val="0.0307690830391042"/>
          <c:w val="0.856077805615207"/>
          <c:h val="0.841536355252891"/>
        </c:manualLayout>
      </c:layout>
      <c:scatterChart>
        <c:scatterStyle val="lineMarker"/>
        <c:varyColors val="0"/>
        <c:ser>
          <c:idx val="0"/>
          <c:order val="0"/>
          <c:tx>
            <c:strRef>
              <c:f>'W4_TS1_LD-VI'!$B$14</c:f>
              <c:strCache>
                <c:ptCount val="1"/>
                <c:pt idx="0">
                  <c:v>W1_TS1_LD</c:v>
                </c:pt>
              </c:strCache>
            </c:strRef>
          </c:tx>
          <c:xVal>
            <c:numRef>
              <c:f>'W4_TS1_LD-VI'!$A$15:$A$65</c:f>
              <c:numCache>
                <c:formatCode>General</c:formatCode>
                <c:ptCount val="51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  <c:pt idx="37">
                  <c:v>-370.0</c:v>
                </c:pt>
                <c:pt idx="38">
                  <c:v>-380.0</c:v>
                </c:pt>
                <c:pt idx="39">
                  <c:v>-390.0</c:v>
                </c:pt>
                <c:pt idx="40">
                  <c:v>-400.0</c:v>
                </c:pt>
                <c:pt idx="41">
                  <c:v>-410.0</c:v>
                </c:pt>
                <c:pt idx="42">
                  <c:v>-420.0</c:v>
                </c:pt>
                <c:pt idx="43">
                  <c:v>-430.0</c:v>
                </c:pt>
                <c:pt idx="44">
                  <c:v>-440.0</c:v>
                </c:pt>
                <c:pt idx="45">
                  <c:v>-450.0</c:v>
                </c:pt>
                <c:pt idx="46">
                  <c:v>-460.0</c:v>
                </c:pt>
                <c:pt idx="47">
                  <c:v>-470.0</c:v>
                </c:pt>
                <c:pt idx="48">
                  <c:v>-480.0</c:v>
                </c:pt>
                <c:pt idx="49">
                  <c:v>-490.0</c:v>
                </c:pt>
                <c:pt idx="50">
                  <c:v>-500.0</c:v>
                </c:pt>
              </c:numCache>
            </c:numRef>
          </c:xVal>
          <c:yVal>
            <c:numRef>
              <c:f>'W4_TS1_LD-VI'!$B$15:$B$65</c:f>
              <c:numCache>
                <c:formatCode>0.00E+00</c:formatCode>
                <c:ptCount val="51"/>
                <c:pt idx="0">
                  <c:v>-9.712E-11</c:v>
                </c:pt>
                <c:pt idx="1">
                  <c:v>-6.6053E-8</c:v>
                </c:pt>
                <c:pt idx="2">
                  <c:v>-9.292E-8</c:v>
                </c:pt>
                <c:pt idx="3">
                  <c:v>-1.1396E-7</c:v>
                </c:pt>
                <c:pt idx="4">
                  <c:v>-1.3232E-7</c:v>
                </c:pt>
                <c:pt idx="5">
                  <c:v>-1.4877E-7</c:v>
                </c:pt>
                <c:pt idx="6">
                  <c:v>-1.6379E-7</c:v>
                </c:pt>
                <c:pt idx="7">
                  <c:v>-1.7796E-7</c:v>
                </c:pt>
                <c:pt idx="8">
                  <c:v>-1.9125E-7</c:v>
                </c:pt>
                <c:pt idx="9">
                  <c:v>-2.0387E-7</c:v>
                </c:pt>
                <c:pt idx="10">
                  <c:v>-2.1594E-7</c:v>
                </c:pt>
                <c:pt idx="11">
                  <c:v>-2.2765E-7</c:v>
                </c:pt>
                <c:pt idx="12">
                  <c:v>-2.3838E-7</c:v>
                </c:pt>
                <c:pt idx="13">
                  <c:v>-2.4955E-7</c:v>
                </c:pt>
                <c:pt idx="14">
                  <c:v>-2.6032E-7</c:v>
                </c:pt>
                <c:pt idx="15">
                  <c:v>-2.7072E-7</c:v>
                </c:pt>
                <c:pt idx="16">
                  <c:v>-2.8091E-7</c:v>
                </c:pt>
                <c:pt idx="17">
                  <c:v>-2.9096E-7</c:v>
                </c:pt>
                <c:pt idx="18">
                  <c:v>-3.0071E-7</c:v>
                </c:pt>
                <c:pt idx="19">
                  <c:v>-3.1014E-7</c:v>
                </c:pt>
                <c:pt idx="20">
                  <c:v>-3.1933E-7</c:v>
                </c:pt>
                <c:pt idx="21">
                  <c:v>-3.2814E-7</c:v>
                </c:pt>
                <c:pt idx="22">
                  <c:v>-3.3679E-7</c:v>
                </c:pt>
                <c:pt idx="23">
                  <c:v>-3.4512E-7</c:v>
                </c:pt>
                <c:pt idx="24">
                  <c:v>-3.5312E-7</c:v>
                </c:pt>
                <c:pt idx="25">
                  <c:v>-3.6105E-7</c:v>
                </c:pt>
                <c:pt idx="26">
                  <c:v>-3.6885E-7</c:v>
                </c:pt>
                <c:pt idx="27">
                  <c:v>-3.7657E-7</c:v>
                </c:pt>
                <c:pt idx="28">
                  <c:v>-3.8412E-7</c:v>
                </c:pt>
                <c:pt idx="29">
                  <c:v>-3.915E-7</c:v>
                </c:pt>
                <c:pt idx="30">
                  <c:v>-3.9883E-7</c:v>
                </c:pt>
                <c:pt idx="31">
                  <c:v>-4.0596E-7</c:v>
                </c:pt>
                <c:pt idx="32">
                  <c:v>-4.1303E-7</c:v>
                </c:pt>
                <c:pt idx="33">
                  <c:v>-4.1997E-7</c:v>
                </c:pt>
                <c:pt idx="34">
                  <c:v>-4.2676E-7</c:v>
                </c:pt>
                <c:pt idx="35">
                  <c:v>-4.3338E-7</c:v>
                </c:pt>
                <c:pt idx="36">
                  <c:v>-4.3995E-7</c:v>
                </c:pt>
                <c:pt idx="37">
                  <c:v>-4.4632E-7</c:v>
                </c:pt>
                <c:pt idx="38">
                  <c:v>-4.528E-7</c:v>
                </c:pt>
                <c:pt idx="39">
                  <c:v>-4.5917E-7</c:v>
                </c:pt>
                <c:pt idx="40">
                  <c:v>-4.6574E-7</c:v>
                </c:pt>
                <c:pt idx="41">
                  <c:v>-4.7253E-7</c:v>
                </c:pt>
                <c:pt idx="42">
                  <c:v>-4.7972E-7</c:v>
                </c:pt>
                <c:pt idx="43">
                  <c:v>-4.8822E-7</c:v>
                </c:pt>
                <c:pt idx="44">
                  <c:v>-4.994E-7</c:v>
                </c:pt>
                <c:pt idx="45">
                  <c:v>-5.1688E-7</c:v>
                </c:pt>
                <c:pt idx="46">
                  <c:v>-5.4775E-7</c:v>
                </c:pt>
                <c:pt idx="47">
                  <c:v>-6.061E-7</c:v>
                </c:pt>
                <c:pt idx="48">
                  <c:v>-7.1761E-7</c:v>
                </c:pt>
                <c:pt idx="49">
                  <c:v>-9.194E-7</c:v>
                </c:pt>
                <c:pt idx="50">
                  <c:v>-1.2535E-6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'W4_TS1_LD-VI'!$C$14</c:f>
              <c:strCache>
                <c:ptCount val="1"/>
                <c:pt idx="0">
                  <c:v>Guard</c:v>
                </c:pt>
              </c:strCache>
            </c:strRef>
          </c:tx>
          <c:xVal>
            <c:numRef>
              <c:f>'W4_TS1_LD-VI'!$A$15:$A$65</c:f>
              <c:numCache>
                <c:formatCode>General</c:formatCode>
                <c:ptCount val="51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  <c:pt idx="37">
                  <c:v>-370.0</c:v>
                </c:pt>
                <c:pt idx="38">
                  <c:v>-380.0</c:v>
                </c:pt>
                <c:pt idx="39">
                  <c:v>-390.0</c:v>
                </c:pt>
                <c:pt idx="40">
                  <c:v>-400.0</c:v>
                </c:pt>
                <c:pt idx="41">
                  <c:v>-410.0</c:v>
                </c:pt>
                <c:pt idx="42">
                  <c:v>-420.0</c:v>
                </c:pt>
                <c:pt idx="43">
                  <c:v>-430.0</c:v>
                </c:pt>
                <c:pt idx="44">
                  <c:v>-440.0</c:v>
                </c:pt>
                <c:pt idx="45">
                  <c:v>-450.0</c:v>
                </c:pt>
                <c:pt idx="46">
                  <c:v>-460.0</c:v>
                </c:pt>
                <c:pt idx="47">
                  <c:v>-470.0</c:v>
                </c:pt>
                <c:pt idx="48">
                  <c:v>-480.0</c:v>
                </c:pt>
                <c:pt idx="49">
                  <c:v>-490.0</c:v>
                </c:pt>
                <c:pt idx="50">
                  <c:v>-500.0</c:v>
                </c:pt>
              </c:numCache>
            </c:numRef>
          </c:xVal>
          <c:yVal>
            <c:numRef>
              <c:f>'W4_TS1_LD-VI'!$C$15:$C$65</c:f>
              <c:numCache>
                <c:formatCode>0.00E+00</c:formatCode>
                <c:ptCount val="51"/>
                <c:pt idx="0">
                  <c:v>3E-13</c:v>
                </c:pt>
                <c:pt idx="1">
                  <c:v>-5.5242E-9</c:v>
                </c:pt>
                <c:pt idx="2">
                  <c:v>-8.2136E-9</c:v>
                </c:pt>
                <c:pt idx="3">
                  <c:v>-1.03406E-8</c:v>
                </c:pt>
                <c:pt idx="4">
                  <c:v>-1.22313E-8</c:v>
                </c:pt>
                <c:pt idx="5">
                  <c:v>-1.39731E-8</c:v>
                </c:pt>
                <c:pt idx="6">
                  <c:v>-1.55448E-8</c:v>
                </c:pt>
                <c:pt idx="7">
                  <c:v>-1.70234E-8</c:v>
                </c:pt>
                <c:pt idx="8">
                  <c:v>-1.83728E-8</c:v>
                </c:pt>
                <c:pt idx="9">
                  <c:v>-1.96568E-8</c:v>
                </c:pt>
                <c:pt idx="10">
                  <c:v>-2.0875E-8</c:v>
                </c:pt>
                <c:pt idx="11">
                  <c:v>-2.2024E-8</c:v>
                </c:pt>
                <c:pt idx="12">
                  <c:v>-2.3116E-8</c:v>
                </c:pt>
                <c:pt idx="13">
                  <c:v>-2.4176E-8</c:v>
                </c:pt>
                <c:pt idx="14">
                  <c:v>-2.5174E-8</c:v>
                </c:pt>
                <c:pt idx="15">
                  <c:v>-2.6202E-8</c:v>
                </c:pt>
                <c:pt idx="16">
                  <c:v>-2.7174E-8</c:v>
                </c:pt>
                <c:pt idx="17">
                  <c:v>-2.8075E-8</c:v>
                </c:pt>
                <c:pt idx="18">
                  <c:v>-2.8942E-8</c:v>
                </c:pt>
                <c:pt idx="19">
                  <c:v>-2.98E-8</c:v>
                </c:pt>
                <c:pt idx="20">
                  <c:v>-3.0644E-8</c:v>
                </c:pt>
                <c:pt idx="21">
                  <c:v>-3.1435E-8</c:v>
                </c:pt>
                <c:pt idx="22">
                  <c:v>-3.2224E-8</c:v>
                </c:pt>
                <c:pt idx="23">
                  <c:v>-3.2992E-8</c:v>
                </c:pt>
                <c:pt idx="24">
                  <c:v>-3.3721E-8</c:v>
                </c:pt>
                <c:pt idx="25">
                  <c:v>-3.446E-8</c:v>
                </c:pt>
                <c:pt idx="26">
                  <c:v>-3.5165E-8</c:v>
                </c:pt>
                <c:pt idx="27">
                  <c:v>-3.588E-8</c:v>
                </c:pt>
                <c:pt idx="28">
                  <c:v>-3.6592E-8</c:v>
                </c:pt>
                <c:pt idx="29">
                  <c:v>-3.7309E-8</c:v>
                </c:pt>
                <c:pt idx="30">
                  <c:v>-3.8033E-8</c:v>
                </c:pt>
                <c:pt idx="31">
                  <c:v>-3.8761E-8</c:v>
                </c:pt>
                <c:pt idx="32">
                  <c:v>-3.9508E-8</c:v>
                </c:pt>
                <c:pt idx="33">
                  <c:v>-4.0263E-8</c:v>
                </c:pt>
                <c:pt idx="34">
                  <c:v>-4.1017E-8</c:v>
                </c:pt>
                <c:pt idx="35">
                  <c:v>-4.1788E-8</c:v>
                </c:pt>
                <c:pt idx="36">
                  <c:v>-4.2571E-8</c:v>
                </c:pt>
                <c:pt idx="37">
                  <c:v>-4.342E-8</c:v>
                </c:pt>
                <c:pt idx="38">
                  <c:v>-4.4328E-8</c:v>
                </c:pt>
                <c:pt idx="39">
                  <c:v>-4.5335E-8</c:v>
                </c:pt>
                <c:pt idx="40">
                  <c:v>-4.6563E-8</c:v>
                </c:pt>
                <c:pt idx="41">
                  <c:v>-4.8141E-8</c:v>
                </c:pt>
                <c:pt idx="42">
                  <c:v>-5.0392E-8</c:v>
                </c:pt>
                <c:pt idx="43">
                  <c:v>-5.4033E-8</c:v>
                </c:pt>
                <c:pt idx="44">
                  <c:v>-6.0557E-8</c:v>
                </c:pt>
                <c:pt idx="45">
                  <c:v>-7.3327E-8</c:v>
                </c:pt>
                <c:pt idx="46">
                  <c:v>-9.9676E-8</c:v>
                </c:pt>
                <c:pt idx="47">
                  <c:v>-1.53604E-7</c:v>
                </c:pt>
                <c:pt idx="48">
                  <c:v>-2.6089E-7</c:v>
                </c:pt>
                <c:pt idx="49">
                  <c:v>-4.5924E-7</c:v>
                </c:pt>
                <c:pt idx="50">
                  <c:v>-7.8929E-7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0242968"/>
        <c:axId val="2129820024"/>
      </c:scatterChart>
      <c:valAx>
        <c:axId val="2090242968"/>
        <c:scaling>
          <c:orientation val="minMax"/>
          <c:min val="-500.0"/>
        </c:scaling>
        <c:delete val="0"/>
        <c:axPos val="b"/>
        <c:numFmt formatCode="General" sourceLinked="1"/>
        <c:majorTickMark val="out"/>
        <c:minorTickMark val="none"/>
        <c:tickLblPos val="nextTo"/>
        <c:crossAx val="2129820024"/>
        <c:crossesAt val="-1.4E-6"/>
        <c:crossBetween val="midCat"/>
      </c:valAx>
      <c:valAx>
        <c:axId val="2129820024"/>
        <c:scaling>
          <c:orientation val="minMax"/>
          <c:max val="0.0"/>
        </c:scaling>
        <c:delete val="0"/>
        <c:axPos val="l"/>
        <c:majorGridlines>
          <c:spPr>
            <a:ln>
              <a:noFill/>
            </a:ln>
          </c:spPr>
        </c:majorGridlines>
        <c:numFmt formatCode="0.00E+00" sourceLinked="1"/>
        <c:majorTickMark val="out"/>
        <c:minorTickMark val="none"/>
        <c:tickLblPos val="nextTo"/>
        <c:crossAx val="2090242968"/>
        <c:crossesAt val="-500.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486019904044983"/>
          <c:y val="0.610538624041601"/>
          <c:w val="0.127588085580212"/>
          <c:h val="0.089780804426473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="1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W9_TS4_SD_IV!$B$14</c:f>
              <c:strCache>
                <c:ptCount val="1"/>
                <c:pt idx="0">
                  <c:v>It</c:v>
                </c:pt>
              </c:strCache>
            </c:strRef>
          </c:tx>
          <c:xVal>
            <c:numRef>
              <c:f>W9_TS4_SD_IV!$A$15:$A$64</c:f>
              <c:numCache>
                <c:formatCode>General</c:formatCode>
                <c:ptCount val="50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  <c:pt idx="37">
                  <c:v>-370.0</c:v>
                </c:pt>
                <c:pt idx="38">
                  <c:v>-380.0</c:v>
                </c:pt>
                <c:pt idx="39">
                  <c:v>-390.0</c:v>
                </c:pt>
                <c:pt idx="40">
                  <c:v>-400.0</c:v>
                </c:pt>
                <c:pt idx="41">
                  <c:v>-410.0</c:v>
                </c:pt>
                <c:pt idx="42">
                  <c:v>-420.0</c:v>
                </c:pt>
                <c:pt idx="43">
                  <c:v>-430.0</c:v>
                </c:pt>
                <c:pt idx="44">
                  <c:v>-440.0</c:v>
                </c:pt>
                <c:pt idx="45">
                  <c:v>-450.0</c:v>
                </c:pt>
                <c:pt idx="46">
                  <c:v>-460.0</c:v>
                </c:pt>
                <c:pt idx="47">
                  <c:v>-470.0</c:v>
                </c:pt>
                <c:pt idx="48">
                  <c:v>-480.0</c:v>
                </c:pt>
                <c:pt idx="49">
                  <c:v>-490.0</c:v>
                </c:pt>
              </c:numCache>
            </c:numRef>
          </c:xVal>
          <c:yVal>
            <c:numRef>
              <c:f>W9_TS4_SD_IV!$B$15:$B$64</c:f>
              <c:numCache>
                <c:formatCode>0.00E+00</c:formatCode>
                <c:ptCount val="50"/>
                <c:pt idx="0">
                  <c:v>3.601E-11</c:v>
                </c:pt>
                <c:pt idx="1">
                  <c:v>-1.7018E-8</c:v>
                </c:pt>
                <c:pt idx="2">
                  <c:v>-2.2999E-8</c:v>
                </c:pt>
                <c:pt idx="3">
                  <c:v>-2.7496E-8</c:v>
                </c:pt>
                <c:pt idx="4">
                  <c:v>-3.1233E-8</c:v>
                </c:pt>
                <c:pt idx="5">
                  <c:v>-3.4486E-8</c:v>
                </c:pt>
                <c:pt idx="6">
                  <c:v>-3.7381E-8</c:v>
                </c:pt>
                <c:pt idx="7">
                  <c:v>-4.0015E-8</c:v>
                </c:pt>
                <c:pt idx="8">
                  <c:v>-4.2423E-8</c:v>
                </c:pt>
                <c:pt idx="9">
                  <c:v>-4.4641E-8</c:v>
                </c:pt>
                <c:pt idx="10">
                  <c:v>-4.6691E-8</c:v>
                </c:pt>
                <c:pt idx="11">
                  <c:v>-4.8595E-8</c:v>
                </c:pt>
                <c:pt idx="12">
                  <c:v>-5.0294E-8</c:v>
                </c:pt>
                <c:pt idx="13">
                  <c:v>-5.1946E-8</c:v>
                </c:pt>
                <c:pt idx="14">
                  <c:v>-5.3453E-8</c:v>
                </c:pt>
                <c:pt idx="15">
                  <c:v>-5.4887E-8</c:v>
                </c:pt>
                <c:pt idx="16">
                  <c:v>-5.621E-8</c:v>
                </c:pt>
                <c:pt idx="17">
                  <c:v>-5.7445E-8</c:v>
                </c:pt>
                <c:pt idx="18">
                  <c:v>-5.858E-8</c:v>
                </c:pt>
                <c:pt idx="19">
                  <c:v>-5.964E-8</c:v>
                </c:pt>
                <c:pt idx="20">
                  <c:v>-6.0622E-8</c:v>
                </c:pt>
                <c:pt idx="21">
                  <c:v>-6.1552E-8</c:v>
                </c:pt>
                <c:pt idx="22">
                  <c:v>-6.2385E-8</c:v>
                </c:pt>
                <c:pt idx="23">
                  <c:v>-6.3197E-8</c:v>
                </c:pt>
                <c:pt idx="24">
                  <c:v>-6.3929E-8</c:v>
                </c:pt>
                <c:pt idx="25">
                  <c:v>-6.462E-8</c:v>
                </c:pt>
                <c:pt idx="26">
                  <c:v>-6.528E-8</c:v>
                </c:pt>
                <c:pt idx="27">
                  <c:v>-6.5879E-8</c:v>
                </c:pt>
                <c:pt idx="28">
                  <c:v>-6.6461E-8</c:v>
                </c:pt>
                <c:pt idx="29">
                  <c:v>-6.6999E-8</c:v>
                </c:pt>
                <c:pt idx="30">
                  <c:v>-6.7516E-8</c:v>
                </c:pt>
                <c:pt idx="31">
                  <c:v>-6.7985E-8</c:v>
                </c:pt>
                <c:pt idx="32">
                  <c:v>-6.847E-8</c:v>
                </c:pt>
                <c:pt idx="33">
                  <c:v>-6.892E-8</c:v>
                </c:pt>
                <c:pt idx="34">
                  <c:v>-6.9361E-8</c:v>
                </c:pt>
                <c:pt idx="35">
                  <c:v>-6.9775E-8</c:v>
                </c:pt>
                <c:pt idx="36">
                  <c:v>-7.0191E-8</c:v>
                </c:pt>
                <c:pt idx="37">
                  <c:v>-7.055E-8</c:v>
                </c:pt>
                <c:pt idx="38">
                  <c:v>-7.0921E-8</c:v>
                </c:pt>
                <c:pt idx="39">
                  <c:v>-7.1272E-8</c:v>
                </c:pt>
                <c:pt idx="40">
                  <c:v>-7.1629E-8</c:v>
                </c:pt>
                <c:pt idx="41">
                  <c:v>-7.1982E-8</c:v>
                </c:pt>
                <c:pt idx="42">
                  <c:v>-7.2343E-8</c:v>
                </c:pt>
                <c:pt idx="43">
                  <c:v>-7.2735E-8</c:v>
                </c:pt>
                <c:pt idx="44">
                  <c:v>-7.3099E-8</c:v>
                </c:pt>
                <c:pt idx="45">
                  <c:v>-7.3504E-8</c:v>
                </c:pt>
                <c:pt idx="46">
                  <c:v>-7.3891E-8</c:v>
                </c:pt>
                <c:pt idx="47">
                  <c:v>-7.4332E-8</c:v>
                </c:pt>
                <c:pt idx="48">
                  <c:v>-7.4861E-8</c:v>
                </c:pt>
                <c:pt idx="49">
                  <c:v>-5.0009E-5</c:v>
                </c:pt>
              </c:numCache>
            </c:numRef>
          </c:yVal>
          <c:smooth val="0"/>
        </c:ser>
        <c:ser>
          <c:idx val="2"/>
          <c:order val="1"/>
          <c:tx>
            <c:v>Test_3</c:v>
          </c:tx>
          <c:xVal>
            <c:numRef>
              <c:f>W9_TS4_SD_IV!$O$15:$O$51</c:f>
              <c:numCache>
                <c:formatCode>General</c:formatCode>
                <c:ptCount val="37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</c:numCache>
            </c:numRef>
          </c:xVal>
          <c:yVal>
            <c:numRef>
              <c:f>W9_TS4_SD_IV!$P$15:$P$51</c:f>
              <c:numCache>
                <c:formatCode>0.00E+00</c:formatCode>
                <c:ptCount val="37"/>
                <c:pt idx="0">
                  <c:v>4.189E-11</c:v>
                </c:pt>
                <c:pt idx="1">
                  <c:v>-1.7017E-8</c:v>
                </c:pt>
                <c:pt idx="2">
                  <c:v>-2.3004E-8</c:v>
                </c:pt>
                <c:pt idx="3">
                  <c:v>-2.7505E-8</c:v>
                </c:pt>
                <c:pt idx="4">
                  <c:v>-3.1245E-8</c:v>
                </c:pt>
                <c:pt idx="5">
                  <c:v>-3.4498E-8</c:v>
                </c:pt>
                <c:pt idx="6">
                  <c:v>-3.7398E-8</c:v>
                </c:pt>
                <c:pt idx="7">
                  <c:v>-4.0031E-8</c:v>
                </c:pt>
                <c:pt idx="8">
                  <c:v>-4.2441E-8</c:v>
                </c:pt>
                <c:pt idx="9">
                  <c:v>-4.4662E-8</c:v>
                </c:pt>
                <c:pt idx="10">
                  <c:v>-4.672E-8</c:v>
                </c:pt>
                <c:pt idx="11">
                  <c:v>-4.8622E-8</c:v>
                </c:pt>
                <c:pt idx="12">
                  <c:v>-5.0313E-8</c:v>
                </c:pt>
                <c:pt idx="13">
                  <c:v>-5.1958E-8</c:v>
                </c:pt>
                <c:pt idx="14">
                  <c:v>-5.3495E-8</c:v>
                </c:pt>
                <c:pt idx="15">
                  <c:v>-5.4903E-8</c:v>
                </c:pt>
                <c:pt idx="16">
                  <c:v>-5.6233E-8</c:v>
                </c:pt>
                <c:pt idx="17">
                  <c:v>-5.7473E-8</c:v>
                </c:pt>
                <c:pt idx="18">
                  <c:v>-5.8607E-8</c:v>
                </c:pt>
                <c:pt idx="19">
                  <c:v>-5.9683E-8</c:v>
                </c:pt>
                <c:pt idx="20">
                  <c:v>-6.0658E-8</c:v>
                </c:pt>
                <c:pt idx="21">
                  <c:v>-6.1566E-8</c:v>
                </c:pt>
                <c:pt idx="22">
                  <c:v>-6.2422E-8</c:v>
                </c:pt>
                <c:pt idx="23">
                  <c:v>-6.322E-8</c:v>
                </c:pt>
                <c:pt idx="24">
                  <c:v>-6.3974E-8</c:v>
                </c:pt>
                <c:pt idx="25">
                  <c:v>-6.466E-8</c:v>
                </c:pt>
                <c:pt idx="26">
                  <c:v>-6.5318E-8</c:v>
                </c:pt>
                <c:pt idx="27">
                  <c:v>-6.5913E-8</c:v>
                </c:pt>
                <c:pt idx="28">
                  <c:v>-6.6495E-8</c:v>
                </c:pt>
                <c:pt idx="29">
                  <c:v>-6.703E-8</c:v>
                </c:pt>
                <c:pt idx="30">
                  <c:v>-6.7557E-8</c:v>
                </c:pt>
                <c:pt idx="31">
                  <c:v>-6.8038E-8</c:v>
                </c:pt>
                <c:pt idx="32">
                  <c:v>-6.8516E-8</c:v>
                </c:pt>
                <c:pt idx="33">
                  <c:v>-6.8957E-8</c:v>
                </c:pt>
                <c:pt idx="34">
                  <c:v>-7.6812E-8</c:v>
                </c:pt>
                <c:pt idx="35">
                  <c:v>-4.0907E-5</c:v>
                </c:pt>
                <c:pt idx="36">
                  <c:v>-5.0008E-5</c:v>
                </c:pt>
              </c:numCache>
            </c:numRef>
          </c:yVal>
          <c:smooth val="0"/>
        </c:ser>
        <c:ser>
          <c:idx val="3"/>
          <c:order val="2"/>
          <c:tx>
            <c:v>Test_2</c:v>
          </c:tx>
          <c:xVal>
            <c:numRef>
              <c:f>W9_TS4_SD_IV!$H$15:$H$51</c:f>
              <c:numCache>
                <c:formatCode>General</c:formatCode>
                <c:ptCount val="37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</c:numCache>
            </c:numRef>
          </c:xVal>
          <c:yVal>
            <c:numRef>
              <c:f>W9_TS4_SD_IV!$I$15:$I$51</c:f>
              <c:numCache>
                <c:formatCode>0.00E+00</c:formatCode>
                <c:ptCount val="37"/>
                <c:pt idx="0">
                  <c:v>3.023E-11</c:v>
                </c:pt>
                <c:pt idx="1">
                  <c:v>-1.7011E-8</c:v>
                </c:pt>
                <c:pt idx="2">
                  <c:v>-2.2999E-8</c:v>
                </c:pt>
                <c:pt idx="3">
                  <c:v>-2.7499E-8</c:v>
                </c:pt>
                <c:pt idx="4">
                  <c:v>-3.1234E-8</c:v>
                </c:pt>
                <c:pt idx="5">
                  <c:v>-3.449E-8</c:v>
                </c:pt>
                <c:pt idx="6">
                  <c:v>-3.739E-8</c:v>
                </c:pt>
                <c:pt idx="7">
                  <c:v>-4.002E-8</c:v>
                </c:pt>
                <c:pt idx="8">
                  <c:v>-4.243E-8</c:v>
                </c:pt>
                <c:pt idx="9">
                  <c:v>-4.4653E-8</c:v>
                </c:pt>
                <c:pt idx="10">
                  <c:v>-4.6702E-8</c:v>
                </c:pt>
                <c:pt idx="11">
                  <c:v>-4.8604E-8</c:v>
                </c:pt>
                <c:pt idx="12">
                  <c:v>-5.0302E-8</c:v>
                </c:pt>
                <c:pt idx="13">
                  <c:v>-5.1954E-8</c:v>
                </c:pt>
                <c:pt idx="14">
                  <c:v>-5.3483E-8</c:v>
                </c:pt>
                <c:pt idx="15">
                  <c:v>-5.4899E-8</c:v>
                </c:pt>
                <c:pt idx="16">
                  <c:v>-5.6214E-8</c:v>
                </c:pt>
                <c:pt idx="17">
                  <c:v>-5.7456E-8</c:v>
                </c:pt>
                <c:pt idx="18">
                  <c:v>-5.8595E-8</c:v>
                </c:pt>
                <c:pt idx="19">
                  <c:v>-5.9657E-8</c:v>
                </c:pt>
                <c:pt idx="20">
                  <c:v>-6.0639E-8</c:v>
                </c:pt>
                <c:pt idx="21">
                  <c:v>-6.1559E-8</c:v>
                </c:pt>
                <c:pt idx="22">
                  <c:v>-6.2413E-8</c:v>
                </c:pt>
                <c:pt idx="23">
                  <c:v>-6.3211E-8</c:v>
                </c:pt>
                <c:pt idx="24">
                  <c:v>-6.3958E-8</c:v>
                </c:pt>
                <c:pt idx="25">
                  <c:v>-6.4642E-8</c:v>
                </c:pt>
                <c:pt idx="26">
                  <c:v>-6.5299E-8</c:v>
                </c:pt>
                <c:pt idx="27">
                  <c:v>-6.5903E-8</c:v>
                </c:pt>
                <c:pt idx="28">
                  <c:v>-6.6465E-8</c:v>
                </c:pt>
                <c:pt idx="29">
                  <c:v>-6.703E-8</c:v>
                </c:pt>
                <c:pt idx="30">
                  <c:v>-6.7518E-8</c:v>
                </c:pt>
                <c:pt idx="31">
                  <c:v>-6.8023E-8</c:v>
                </c:pt>
                <c:pt idx="32">
                  <c:v>-6.8499E-8</c:v>
                </c:pt>
                <c:pt idx="33">
                  <c:v>-6.8949E-8</c:v>
                </c:pt>
                <c:pt idx="34">
                  <c:v>-6.9395E-8</c:v>
                </c:pt>
                <c:pt idx="35">
                  <c:v>-3.4249E-5</c:v>
                </c:pt>
                <c:pt idx="36">
                  <c:v>-5.0009E-5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3138680"/>
        <c:axId val="2129986360"/>
      </c:scatterChart>
      <c:valAx>
        <c:axId val="2093138680"/>
        <c:scaling>
          <c:orientation val="minMax"/>
          <c:min val="-500.0"/>
        </c:scaling>
        <c:delete val="0"/>
        <c:axPos val="b"/>
        <c:numFmt formatCode="General" sourceLinked="1"/>
        <c:majorTickMark val="out"/>
        <c:minorTickMark val="none"/>
        <c:tickLblPos val="nextTo"/>
        <c:crossAx val="2129986360"/>
        <c:crosses val="autoZero"/>
        <c:crossBetween val="midCat"/>
      </c:valAx>
      <c:valAx>
        <c:axId val="2129986360"/>
        <c:scaling>
          <c:orientation val="minMax"/>
          <c:min val="-2.0E-7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209313868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221277478655089"/>
          <c:y val="0.0278503046127067"/>
          <c:w val="0.865661614432583"/>
          <c:h val="0.954743255004352"/>
        </c:manualLayout>
      </c:layout>
      <c:scatterChart>
        <c:scatterStyle val="lineMarker"/>
        <c:varyColors val="0"/>
        <c:ser>
          <c:idx val="0"/>
          <c:order val="0"/>
          <c:tx>
            <c:strRef>
              <c:f>W9_ts4_sd_IV_apr27_4_AGR!$B$14</c:f>
              <c:strCache>
                <c:ptCount val="1"/>
                <c:pt idx="0">
                  <c:v>Total</c:v>
                </c:pt>
              </c:strCache>
            </c:strRef>
          </c:tx>
          <c:xVal>
            <c:numRef>
              <c:f>W9_ts4_sd_IV_apr27_4_AGR!$A$15:$A$63</c:f>
              <c:numCache>
                <c:formatCode>General</c:formatCode>
                <c:ptCount val="49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  <c:pt idx="37">
                  <c:v>-370.0</c:v>
                </c:pt>
                <c:pt idx="38">
                  <c:v>-380.0</c:v>
                </c:pt>
                <c:pt idx="39">
                  <c:v>-390.0</c:v>
                </c:pt>
                <c:pt idx="40">
                  <c:v>-400.0</c:v>
                </c:pt>
                <c:pt idx="41">
                  <c:v>-410.0</c:v>
                </c:pt>
                <c:pt idx="42">
                  <c:v>-420.0</c:v>
                </c:pt>
                <c:pt idx="43">
                  <c:v>-430.0</c:v>
                </c:pt>
                <c:pt idx="44">
                  <c:v>-440.0</c:v>
                </c:pt>
                <c:pt idx="45">
                  <c:v>-450.0</c:v>
                </c:pt>
                <c:pt idx="46">
                  <c:v>-460.0</c:v>
                </c:pt>
                <c:pt idx="47">
                  <c:v>-470.0</c:v>
                </c:pt>
                <c:pt idx="48">
                  <c:v>-480.0</c:v>
                </c:pt>
              </c:numCache>
            </c:numRef>
          </c:xVal>
          <c:yVal>
            <c:numRef>
              <c:f>W9_ts4_sd_IV_apr27_4_AGR!$B$15:$B$63</c:f>
              <c:numCache>
                <c:formatCode>0.00E+00</c:formatCode>
                <c:ptCount val="49"/>
                <c:pt idx="0">
                  <c:v>3.1622E-10</c:v>
                </c:pt>
                <c:pt idx="1">
                  <c:v>-1.7063E-8</c:v>
                </c:pt>
                <c:pt idx="2">
                  <c:v>-2.3058E-8</c:v>
                </c:pt>
                <c:pt idx="3">
                  <c:v>-2.7573E-8</c:v>
                </c:pt>
                <c:pt idx="4">
                  <c:v>-3.1283E-8</c:v>
                </c:pt>
                <c:pt idx="5">
                  <c:v>-3.4492E-8</c:v>
                </c:pt>
                <c:pt idx="6">
                  <c:v>-3.7473E-8</c:v>
                </c:pt>
                <c:pt idx="7">
                  <c:v>-4.0055E-8</c:v>
                </c:pt>
                <c:pt idx="8">
                  <c:v>-4.2485E-8</c:v>
                </c:pt>
                <c:pt idx="9">
                  <c:v>-4.4731E-8</c:v>
                </c:pt>
                <c:pt idx="10">
                  <c:v>-4.6781E-8</c:v>
                </c:pt>
                <c:pt idx="11">
                  <c:v>-4.8687E-8</c:v>
                </c:pt>
                <c:pt idx="12">
                  <c:v>-5.0444E-8</c:v>
                </c:pt>
                <c:pt idx="13">
                  <c:v>-5.208E-8</c:v>
                </c:pt>
                <c:pt idx="14">
                  <c:v>-5.3619E-8</c:v>
                </c:pt>
                <c:pt idx="15">
                  <c:v>-5.5042E-8</c:v>
                </c:pt>
                <c:pt idx="16">
                  <c:v>-5.6202E-8</c:v>
                </c:pt>
                <c:pt idx="17">
                  <c:v>-5.7605E-8</c:v>
                </c:pt>
                <c:pt idx="18">
                  <c:v>-5.8742E-8</c:v>
                </c:pt>
                <c:pt idx="19">
                  <c:v>-5.9796E-8</c:v>
                </c:pt>
                <c:pt idx="20">
                  <c:v>-6.0803E-8</c:v>
                </c:pt>
                <c:pt idx="21">
                  <c:v>-6.1716E-8</c:v>
                </c:pt>
                <c:pt idx="22">
                  <c:v>-6.2577E-8</c:v>
                </c:pt>
                <c:pt idx="23">
                  <c:v>-6.3372E-8</c:v>
                </c:pt>
                <c:pt idx="24">
                  <c:v>-6.4123E-8</c:v>
                </c:pt>
                <c:pt idx="25">
                  <c:v>-6.4837E-8</c:v>
                </c:pt>
                <c:pt idx="26">
                  <c:v>-1.7564E-5</c:v>
                </c:pt>
                <c:pt idx="27">
                  <c:v>-4.1691E-5</c:v>
                </c:pt>
                <c:pt idx="28">
                  <c:v>-7.9606E-5</c:v>
                </c:pt>
                <c:pt idx="29" formatCode="General">
                  <c:v>-0.0001115</c:v>
                </c:pt>
                <c:pt idx="30" formatCode="General">
                  <c:v>-0.0001501</c:v>
                </c:pt>
                <c:pt idx="31" formatCode="General">
                  <c:v>-0.0001897</c:v>
                </c:pt>
                <c:pt idx="32" formatCode="General">
                  <c:v>-0.0002323</c:v>
                </c:pt>
                <c:pt idx="33" formatCode="General">
                  <c:v>-0.0002744</c:v>
                </c:pt>
                <c:pt idx="34" formatCode="General">
                  <c:v>-0.0003169</c:v>
                </c:pt>
                <c:pt idx="35" formatCode="General">
                  <c:v>-0.0003599</c:v>
                </c:pt>
                <c:pt idx="36" formatCode="General">
                  <c:v>-0.0004043</c:v>
                </c:pt>
                <c:pt idx="37" formatCode="General">
                  <c:v>-0.0004468</c:v>
                </c:pt>
                <c:pt idx="38" formatCode="General">
                  <c:v>-0.0004892</c:v>
                </c:pt>
                <c:pt idx="39" formatCode="General">
                  <c:v>-0.0005318</c:v>
                </c:pt>
                <c:pt idx="40" formatCode="General">
                  <c:v>-0.0005751</c:v>
                </c:pt>
                <c:pt idx="41" formatCode="General">
                  <c:v>-0.0006192</c:v>
                </c:pt>
                <c:pt idx="42" formatCode="General">
                  <c:v>-0.0006644</c:v>
                </c:pt>
                <c:pt idx="43" formatCode="General">
                  <c:v>-0.000712</c:v>
                </c:pt>
                <c:pt idx="44" formatCode="General">
                  <c:v>-0.0007637</c:v>
                </c:pt>
                <c:pt idx="45" formatCode="General">
                  <c:v>-0.0008195</c:v>
                </c:pt>
                <c:pt idx="46" formatCode="General">
                  <c:v>-0.0008806</c:v>
                </c:pt>
                <c:pt idx="47" formatCode="General">
                  <c:v>-0.0009474</c:v>
                </c:pt>
                <c:pt idx="48" formatCode="General">
                  <c:v>-0.001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W9_ts4_sd_IV_apr27_4_AGR!$C$14</c:f>
              <c:strCache>
                <c:ptCount val="1"/>
                <c:pt idx="0">
                  <c:v>Active</c:v>
                </c:pt>
              </c:strCache>
            </c:strRef>
          </c:tx>
          <c:xVal>
            <c:numRef>
              <c:f>W9_ts4_sd_IV_apr27_4_AGR!$A$15:$A$63</c:f>
              <c:numCache>
                <c:formatCode>General</c:formatCode>
                <c:ptCount val="49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  <c:pt idx="37">
                  <c:v>-370.0</c:v>
                </c:pt>
                <c:pt idx="38">
                  <c:v>-380.0</c:v>
                </c:pt>
                <c:pt idx="39">
                  <c:v>-390.0</c:v>
                </c:pt>
                <c:pt idx="40">
                  <c:v>-400.0</c:v>
                </c:pt>
                <c:pt idx="41">
                  <c:v>-410.0</c:v>
                </c:pt>
                <c:pt idx="42">
                  <c:v>-420.0</c:v>
                </c:pt>
                <c:pt idx="43">
                  <c:v>-430.0</c:v>
                </c:pt>
                <c:pt idx="44">
                  <c:v>-440.0</c:v>
                </c:pt>
                <c:pt idx="45">
                  <c:v>-450.0</c:v>
                </c:pt>
                <c:pt idx="46">
                  <c:v>-460.0</c:v>
                </c:pt>
                <c:pt idx="47">
                  <c:v>-470.0</c:v>
                </c:pt>
                <c:pt idx="48">
                  <c:v>-480.0</c:v>
                </c:pt>
              </c:numCache>
            </c:numRef>
          </c:xVal>
          <c:yVal>
            <c:numRef>
              <c:f>W9_ts4_sd_IV_apr27_4_AGR!$C$15:$C$63</c:f>
              <c:numCache>
                <c:formatCode>0.00E+00</c:formatCode>
                <c:ptCount val="49"/>
                <c:pt idx="0">
                  <c:v>2.9991E-10</c:v>
                </c:pt>
                <c:pt idx="1">
                  <c:v>-1.55334E-8</c:v>
                </c:pt>
                <c:pt idx="2">
                  <c:v>-2.1014E-8</c:v>
                </c:pt>
                <c:pt idx="3">
                  <c:v>-2.4909E-8</c:v>
                </c:pt>
                <c:pt idx="4">
                  <c:v>-2.8069E-8</c:v>
                </c:pt>
                <c:pt idx="5">
                  <c:v>-3.0723E-8</c:v>
                </c:pt>
                <c:pt idx="6">
                  <c:v>-3.3316E-8</c:v>
                </c:pt>
                <c:pt idx="7">
                  <c:v>-3.5439E-8</c:v>
                </c:pt>
                <c:pt idx="8">
                  <c:v>-3.7498E-8</c:v>
                </c:pt>
                <c:pt idx="9">
                  <c:v>-3.9395E-8</c:v>
                </c:pt>
                <c:pt idx="10">
                  <c:v>-4.1102E-8</c:v>
                </c:pt>
                <c:pt idx="11">
                  <c:v>-4.2699E-8</c:v>
                </c:pt>
                <c:pt idx="12">
                  <c:v>-4.4222E-8</c:v>
                </c:pt>
                <c:pt idx="13">
                  <c:v>-4.5569E-8</c:v>
                </c:pt>
                <c:pt idx="14">
                  <c:v>-4.6823E-8</c:v>
                </c:pt>
                <c:pt idx="15">
                  <c:v>-4.7981E-8</c:v>
                </c:pt>
                <c:pt idx="16">
                  <c:v>-4.9052E-8</c:v>
                </c:pt>
                <c:pt idx="17">
                  <c:v>-5.0048E-8</c:v>
                </c:pt>
                <c:pt idx="18">
                  <c:v>-5.0957E-8</c:v>
                </c:pt>
                <c:pt idx="19">
                  <c:v>-5.1789E-8</c:v>
                </c:pt>
                <c:pt idx="20">
                  <c:v>-5.2556E-8</c:v>
                </c:pt>
                <c:pt idx="21">
                  <c:v>-5.326E-8</c:v>
                </c:pt>
                <c:pt idx="22">
                  <c:v>-5.3908E-8</c:v>
                </c:pt>
                <c:pt idx="23">
                  <c:v>-5.4504E-8</c:v>
                </c:pt>
                <c:pt idx="24">
                  <c:v>-5.5047E-8</c:v>
                </c:pt>
                <c:pt idx="25">
                  <c:v>-5.5547E-8</c:v>
                </c:pt>
                <c:pt idx="26">
                  <c:v>-5.6023E-8</c:v>
                </c:pt>
                <c:pt idx="27">
                  <c:v>-5.6535E-8</c:v>
                </c:pt>
                <c:pt idx="28">
                  <c:v>-5.7021E-8</c:v>
                </c:pt>
                <c:pt idx="29">
                  <c:v>-5.7483E-8</c:v>
                </c:pt>
                <c:pt idx="30">
                  <c:v>-5.7926E-8</c:v>
                </c:pt>
                <c:pt idx="31">
                  <c:v>-5.8374E-8</c:v>
                </c:pt>
                <c:pt idx="32">
                  <c:v>-5.8815E-8</c:v>
                </c:pt>
                <c:pt idx="33">
                  <c:v>-5.9259E-8</c:v>
                </c:pt>
                <c:pt idx="34">
                  <c:v>-5.9676E-8</c:v>
                </c:pt>
                <c:pt idx="35">
                  <c:v>-6.0103E-8</c:v>
                </c:pt>
                <c:pt idx="36">
                  <c:v>-6.0525E-8</c:v>
                </c:pt>
                <c:pt idx="37">
                  <c:v>-6.0933E-8</c:v>
                </c:pt>
                <c:pt idx="38">
                  <c:v>-6.133E-8</c:v>
                </c:pt>
                <c:pt idx="39">
                  <c:v>-6.1727E-8</c:v>
                </c:pt>
                <c:pt idx="40">
                  <c:v>-6.2141E-8</c:v>
                </c:pt>
                <c:pt idx="41">
                  <c:v>-6.2544E-8</c:v>
                </c:pt>
                <c:pt idx="42">
                  <c:v>-6.2987E-8</c:v>
                </c:pt>
                <c:pt idx="43">
                  <c:v>-6.3448E-8</c:v>
                </c:pt>
                <c:pt idx="44">
                  <c:v>-6.3937E-8</c:v>
                </c:pt>
                <c:pt idx="45">
                  <c:v>-6.4492E-8</c:v>
                </c:pt>
                <c:pt idx="46">
                  <c:v>-6.5051E-8</c:v>
                </c:pt>
                <c:pt idx="47">
                  <c:v>-6.5659E-8</c:v>
                </c:pt>
                <c:pt idx="48">
                  <c:v>-6.6119E-8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4921576"/>
        <c:axId val="2092111960"/>
      </c:scatterChart>
      <c:valAx>
        <c:axId val="2114921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92111960"/>
        <c:crosses val="autoZero"/>
        <c:crossBetween val="midCat"/>
      </c:valAx>
      <c:valAx>
        <c:axId val="2092111960"/>
        <c:scaling>
          <c:orientation val="minMax"/>
          <c:min val="-2.0E-7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21149215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W9_TS1_SD_CV_10k!$B$14</c:f>
              <c:strCache>
                <c:ptCount val="1"/>
                <c:pt idx="0">
                  <c:v>1/c^2</c:v>
                </c:pt>
              </c:strCache>
            </c:strRef>
          </c:tx>
          <c:xVal>
            <c:numRef>
              <c:f>W9_TS1_SD_CV_10k!$A$15:$A$38</c:f>
              <c:numCache>
                <c:formatCode>General</c:formatCode>
                <c:ptCount val="24"/>
                <c:pt idx="0">
                  <c:v>0.0</c:v>
                </c:pt>
                <c:pt idx="1">
                  <c:v>-20.0</c:v>
                </c:pt>
                <c:pt idx="2">
                  <c:v>-40.0</c:v>
                </c:pt>
                <c:pt idx="3">
                  <c:v>-60.0</c:v>
                </c:pt>
                <c:pt idx="4">
                  <c:v>-80.0</c:v>
                </c:pt>
                <c:pt idx="5">
                  <c:v>-100.0</c:v>
                </c:pt>
                <c:pt idx="6">
                  <c:v>-120.0</c:v>
                </c:pt>
                <c:pt idx="7">
                  <c:v>-140.0</c:v>
                </c:pt>
                <c:pt idx="8">
                  <c:v>-160.0</c:v>
                </c:pt>
                <c:pt idx="9">
                  <c:v>-180.0</c:v>
                </c:pt>
                <c:pt idx="10">
                  <c:v>-200.0</c:v>
                </c:pt>
                <c:pt idx="11">
                  <c:v>-220.0</c:v>
                </c:pt>
                <c:pt idx="12">
                  <c:v>-240.0</c:v>
                </c:pt>
                <c:pt idx="13">
                  <c:v>-260.0</c:v>
                </c:pt>
                <c:pt idx="14">
                  <c:v>-280.0</c:v>
                </c:pt>
                <c:pt idx="15">
                  <c:v>-300.0</c:v>
                </c:pt>
                <c:pt idx="16">
                  <c:v>-320.0</c:v>
                </c:pt>
                <c:pt idx="17">
                  <c:v>-340.0</c:v>
                </c:pt>
                <c:pt idx="18">
                  <c:v>-360.0</c:v>
                </c:pt>
                <c:pt idx="19">
                  <c:v>-380.0</c:v>
                </c:pt>
                <c:pt idx="20">
                  <c:v>-400.0</c:v>
                </c:pt>
                <c:pt idx="21">
                  <c:v>-420.0</c:v>
                </c:pt>
                <c:pt idx="22">
                  <c:v>-440.0</c:v>
                </c:pt>
                <c:pt idx="23">
                  <c:v>-460.0</c:v>
                </c:pt>
              </c:numCache>
            </c:numRef>
          </c:xVal>
          <c:yVal>
            <c:numRef>
              <c:f>W9_TS1_SD_CV_10k!$B$15:$B$38</c:f>
              <c:numCache>
                <c:formatCode>0.00E+00</c:formatCode>
                <c:ptCount val="24"/>
                <c:pt idx="0">
                  <c:v>1.00071438252908E20</c:v>
                </c:pt>
                <c:pt idx="1">
                  <c:v>1.50510079137572E21</c:v>
                </c:pt>
                <c:pt idx="2">
                  <c:v>2.75990566366451E21</c:v>
                </c:pt>
                <c:pt idx="3">
                  <c:v>3.88630715675005E21</c:v>
                </c:pt>
                <c:pt idx="4">
                  <c:v>4.89582786618275E21</c:v>
                </c:pt>
                <c:pt idx="5">
                  <c:v>5.8413373788052E21</c:v>
                </c:pt>
                <c:pt idx="6">
                  <c:v>6.72325235355429E21</c:v>
                </c:pt>
                <c:pt idx="7">
                  <c:v>7.53991618660533E21</c:v>
                </c:pt>
                <c:pt idx="8">
                  <c:v>8.28207166540401E21</c:v>
                </c:pt>
                <c:pt idx="9">
                  <c:v>9.00892991790887E21</c:v>
                </c:pt>
                <c:pt idx="10">
                  <c:v>9.6964884606E21</c:v>
                </c:pt>
                <c:pt idx="11">
                  <c:v>1.03535888697679E22</c:v>
                </c:pt>
                <c:pt idx="12">
                  <c:v>1.09752281112835E22</c:v>
                </c:pt>
                <c:pt idx="13">
                  <c:v>1.15674029137541E22</c:v>
                </c:pt>
                <c:pt idx="14">
                  <c:v>1.21368704688842E22</c:v>
                </c:pt>
                <c:pt idx="15">
                  <c:v>1.26841715049909E22</c:v>
                </c:pt>
                <c:pt idx="16">
                  <c:v>1.32043772802828E22</c:v>
                </c:pt>
                <c:pt idx="17">
                  <c:v>1.37094548226152E22</c:v>
                </c:pt>
                <c:pt idx="18">
                  <c:v>1.41796270429374E22</c:v>
                </c:pt>
                <c:pt idx="19">
                  <c:v>1.4457622600966E22</c:v>
                </c:pt>
                <c:pt idx="20">
                  <c:v>1.50700023853218E22</c:v>
                </c:pt>
                <c:pt idx="21">
                  <c:v>1.48578185091074E22</c:v>
                </c:pt>
                <c:pt idx="22">
                  <c:v>1.48904349506141E22</c:v>
                </c:pt>
                <c:pt idx="23">
                  <c:v>1.49345045534935E22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7007256"/>
        <c:axId val="2124232088"/>
      </c:scatterChart>
      <c:valAx>
        <c:axId val="2117007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4232088"/>
        <c:crosses val="autoZero"/>
        <c:crossBetween val="midCat"/>
      </c:valAx>
      <c:valAx>
        <c:axId val="2124232088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211700725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W9_TS4_LD_CV!$B$14</c:f>
              <c:strCache>
                <c:ptCount val="1"/>
                <c:pt idx="0">
                  <c:v>1/c^2</c:v>
                </c:pt>
              </c:strCache>
            </c:strRef>
          </c:tx>
          <c:xVal>
            <c:numRef>
              <c:f>W9_TS4_LD_CV!$A$15:$A$43</c:f>
              <c:numCache>
                <c:formatCode>General</c:formatCode>
                <c:ptCount val="29"/>
                <c:pt idx="0">
                  <c:v>0.0</c:v>
                </c:pt>
                <c:pt idx="1">
                  <c:v>-20.0</c:v>
                </c:pt>
                <c:pt idx="2">
                  <c:v>-40.0</c:v>
                </c:pt>
                <c:pt idx="3">
                  <c:v>-60.0</c:v>
                </c:pt>
                <c:pt idx="4">
                  <c:v>-80.0</c:v>
                </c:pt>
                <c:pt idx="5">
                  <c:v>-100.0</c:v>
                </c:pt>
                <c:pt idx="6">
                  <c:v>-120.0</c:v>
                </c:pt>
                <c:pt idx="7">
                  <c:v>-140.0</c:v>
                </c:pt>
                <c:pt idx="8">
                  <c:v>-160.0</c:v>
                </c:pt>
                <c:pt idx="9">
                  <c:v>-180.0</c:v>
                </c:pt>
                <c:pt idx="10">
                  <c:v>-200.0</c:v>
                </c:pt>
                <c:pt idx="11">
                  <c:v>-220.0</c:v>
                </c:pt>
                <c:pt idx="12">
                  <c:v>-240.0</c:v>
                </c:pt>
                <c:pt idx="13">
                  <c:v>-260.0</c:v>
                </c:pt>
                <c:pt idx="14">
                  <c:v>-280.0</c:v>
                </c:pt>
                <c:pt idx="15">
                  <c:v>-300.0</c:v>
                </c:pt>
                <c:pt idx="16">
                  <c:v>-320.0</c:v>
                </c:pt>
                <c:pt idx="17">
                  <c:v>-340.0</c:v>
                </c:pt>
                <c:pt idx="18">
                  <c:v>-360.0</c:v>
                </c:pt>
                <c:pt idx="19">
                  <c:v>-380.0</c:v>
                </c:pt>
                <c:pt idx="20">
                  <c:v>-400.0</c:v>
                </c:pt>
                <c:pt idx="21">
                  <c:v>-420.0</c:v>
                </c:pt>
                <c:pt idx="22">
                  <c:v>-440.0</c:v>
                </c:pt>
                <c:pt idx="23">
                  <c:v>-460.0</c:v>
                </c:pt>
                <c:pt idx="24">
                  <c:v>-480.0</c:v>
                </c:pt>
                <c:pt idx="25">
                  <c:v>-500.0</c:v>
                </c:pt>
                <c:pt idx="26">
                  <c:v>-520.0</c:v>
                </c:pt>
                <c:pt idx="27">
                  <c:v>-540.0</c:v>
                </c:pt>
                <c:pt idx="28">
                  <c:v>-560.0</c:v>
                </c:pt>
              </c:numCache>
            </c:numRef>
          </c:xVal>
          <c:yVal>
            <c:numRef>
              <c:f>W9_TS4_LD_CV!$B$15:$B$43</c:f>
              <c:numCache>
                <c:formatCode>0.00E+00</c:formatCode>
                <c:ptCount val="29"/>
                <c:pt idx="0">
                  <c:v>7.05074090491085E18</c:v>
                </c:pt>
                <c:pt idx="1">
                  <c:v>1.00412471626153E20</c:v>
                </c:pt>
                <c:pt idx="2">
                  <c:v>1.93267195126889E20</c:v>
                </c:pt>
                <c:pt idx="3">
                  <c:v>2.80921810443662E20</c:v>
                </c:pt>
                <c:pt idx="4">
                  <c:v>3.65358584436268E20</c:v>
                </c:pt>
                <c:pt idx="5">
                  <c:v>4.45933554523128E20</c:v>
                </c:pt>
                <c:pt idx="6">
                  <c:v>5.23534975268521E20</c:v>
                </c:pt>
                <c:pt idx="7">
                  <c:v>5.98118204929725E20</c:v>
                </c:pt>
                <c:pt idx="8">
                  <c:v>6.67915811295029E20</c:v>
                </c:pt>
                <c:pt idx="9">
                  <c:v>7.3762357846152E20</c:v>
                </c:pt>
                <c:pt idx="10">
                  <c:v>8.04829588681044E20</c:v>
                </c:pt>
                <c:pt idx="11">
                  <c:v>8.7035295971001E20</c:v>
                </c:pt>
                <c:pt idx="12">
                  <c:v>9.33982847940674E20</c:v>
                </c:pt>
                <c:pt idx="13">
                  <c:v>9.95636261671625E20</c:v>
                </c:pt>
                <c:pt idx="14">
                  <c:v>1.05640317290735E21</c:v>
                </c:pt>
                <c:pt idx="15">
                  <c:v>1.11530069982365E21</c:v>
                </c:pt>
                <c:pt idx="16">
                  <c:v>1.1726592464564E21</c:v>
                </c:pt>
                <c:pt idx="17">
                  <c:v>1.22861191774115E21</c:v>
                </c:pt>
                <c:pt idx="18">
                  <c:v>1.28243514038953E21</c:v>
                </c:pt>
                <c:pt idx="19">
                  <c:v>1.31721270426346E21</c:v>
                </c:pt>
                <c:pt idx="20">
                  <c:v>1.32765791586787E21</c:v>
                </c:pt>
                <c:pt idx="21">
                  <c:v>1.33431031319197E21</c:v>
                </c:pt>
                <c:pt idx="22">
                  <c:v>1.33775802214402E21</c:v>
                </c:pt>
                <c:pt idx="23">
                  <c:v>1.3423987449157E21</c:v>
                </c:pt>
                <c:pt idx="24">
                  <c:v>1.34477254893079E21</c:v>
                </c:pt>
                <c:pt idx="25">
                  <c:v>1.54648193827825E21</c:v>
                </c:pt>
                <c:pt idx="26">
                  <c:v>1.55907423643607E21</c:v>
                </c:pt>
                <c:pt idx="27">
                  <c:v>1.566413401047E21</c:v>
                </c:pt>
                <c:pt idx="28">
                  <c:v>1.57083682126523E21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9945944"/>
        <c:axId val="2126459048"/>
      </c:scatterChart>
      <c:valAx>
        <c:axId val="2089945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6459048"/>
        <c:crosses val="autoZero"/>
        <c:crossBetween val="midCat"/>
      </c:valAx>
      <c:valAx>
        <c:axId val="2126459048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208994594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0.18382</cdr:x>
      <cdr:y>0.28548</cdr:y>
    </cdr:from>
    <cdr:to>
      <cdr:x>0.43971</cdr:x>
      <cdr:y>0.44574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87500" y="1628776"/>
          <a:ext cx="22098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0.20441</cdr:x>
      <cdr:y>0.37229</cdr:y>
    </cdr:from>
    <cdr:to>
      <cdr:x>0.38824</cdr:x>
      <cdr:y>0.53255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765300" y="2124076"/>
          <a:ext cx="15875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/>
            <a:t>Active Area</a:t>
          </a:r>
          <a:endParaRPr lang="en-US" sz="1800" dirty="0"/>
        </a:p>
      </cdr:txBody>
    </cdr:sp>
  </cdr:relSizeAnchor>
  <cdr:relSizeAnchor xmlns:cdr="http://schemas.openxmlformats.org/drawingml/2006/chartDrawing">
    <cdr:from>
      <cdr:x>0.54412</cdr:x>
      <cdr:y>0.49026</cdr:y>
    </cdr:from>
    <cdr:to>
      <cdr:x>0.72794</cdr:x>
      <cdr:y>0.65053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9000" y="2797176"/>
          <a:ext cx="15875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/>
            <a:t>Guard Ring</a:t>
          </a:r>
          <a:endParaRPr lang="en-US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D7E24-24E2-B24C-B6D7-FD0BC309CFE4}" type="datetimeFigureOut">
              <a:rPr lang="en-US" smtClean="0"/>
              <a:t>4/30/15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DAE2F-4FDA-6945-A809-52B8048F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82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4549913" cy="894522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11087"/>
            <a:ext cx="6019800" cy="5213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67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2EBE6-4DD7-1243-A3AD-76636F5679C8}" type="datetimeFigureOut">
              <a:rPr lang="en-US" smtClean="0"/>
              <a:t>4/30/15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660066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6248400" cy="894522"/>
          </a:xfrm>
        </p:spPr>
        <p:txBody>
          <a:bodyPr>
            <a:normAutofit/>
          </a:bodyPr>
          <a:lstStyle/>
          <a:p>
            <a:r>
              <a:rPr lang="en-US" dirty="0" smtClean="0"/>
              <a:t>Phase 2 Production Discussion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11087"/>
            <a:ext cx="9042400" cy="5946913"/>
          </a:xfrm>
        </p:spPr>
        <p:txBody>
          <a:bodyPr>
            <a:normAutofit/>
          </a:bodyPr>
          <a:lstStyle/>
          <a:p>
            <a:r>
              <a:rPr lang="en-US" dirty="0" smtClean="0"/>
              <a:t>We would like to review the conclusions reached at Caltech on US involvement in the phase 2 outer tracker</a:t>
            </a:r>
          </a:p>
          <a:p>
            <a:r>
              <a:rPr lang="en-US" dirty="0" smtClean="0"/>
              <a:t>This will be presented to the Tracker Management board in 3 weeks</a:t>
            </a:r>
          </a:p>
          <a:p>
            <a:pPr lvl="1"/>
            <a:r>
              <a:rPr lang="en-US" dirty="0" smtClean="0"/>
              <a:t>Intentions – not commitments</a:t>
            </a:r>
          </a:p>
          <a:p>
            <a:endParaRPr lang="en-US" dirty="0"/>
          </a:p>
          <a:p>
            <a:r>
              <a:rPr lang="en-US" dirty="0" smtClean="0"/>
              <a:t>Has the vision evolved since </a:t>
            </a:r>
            <a:r>
              <a:rPr lang="en-US" dirty="0" err="1" smtClean="0"/>
              <a:t>CalTech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How does the MREFC play into the balance between pixels and OT?</a:t>
            </a:r>
          </a:p>
          <a:p>
            <a:pPr lvl="2"/>
            <a:r>
              <a:rPr lang="en-US" dirty="0" smtClean="0"/>
              <a:t>Can OT centers also do pixels?</a:t>
            </a:r>
            <a:endParaRPr lang="en-US" dirty="0" smtClean="0"/>
          </a:p>
          <a:p>
            <a:pPr lvl="1"/>
            <a:r>
              <a:rPr lang="en-US" dirty="0" smtClean="0"/>
              <a:t>Does the HGC decision affect production plans?</a:t>
            </a:r>
          </a:p>
          <a:p>
            <a:pPr lvl="2"/>
            <a:r>
              <a:rPr lang="en-US" dirty="0" smtClean="0"/>
              <a:t>Many HGC operations share infrastructure with the tracker</a:t>
            </a:r>
          </a:p>
          <a:p>
            <a:pPr lvl="2"/>
            <a:r>
              <a:rPr lang="en-US" dirty="0" smtClean="0"/>
              <a:t>Expect Fermilab to work on HGC modules</a:t>
            </a:r>
          </a:p>
          <a:p>
            <a:pPr lvl="1"/>
            <a:r>
              <a:rPr lang="en-US" dirty="0" smtClean="0"/>
              <a:t>What infrastructure costs can be paid by the project/local institutions?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2798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Novati</a:t>
            </a:r>
            <a:r>
              <a:rPr lang="en-US" dirty="0" smtClean="0"/>
              <a:t> Wafer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1087"/>
            <a:ext cx="9017000" cy="5213350"/>
          </a:xfrm>
        </p:spPr>
        <p:txBody>
          <a:bodyPr/>
          <a:lstStyle/>
          <a:p>
            <a:r>
              <a:rPr lang="en-US" dirty="0"/>
              <a:t>We performed </a:t>
            </a:r>
            <a:r>
              <a:rPr lang="en-US" dirty="0" smtClean="0"/>
              <a:t>initial </a:t>
            </a:r>
            <a:r>
              <a:rPr lang="en-US" dirty="0"/>
              <a:t>tests on the </a:t>
            </a:r>
            <a:r>
              <a:rPr lang="en-US" dirty="0" err="1"/>
              <a:t>Novati</a:t>
            </a:r>
            <a:r>
              <a:rPr lang="en-US" dirty="0"/>
              <a:t> 8” sensor </a:t>
            </a:r>
            <a:r>
              <a:rPr lang="en-US" dirty="0" smtClean="0"/>
              <a:t>wafers</a:t>
            </a:r>
          </a:p>
          <a:p>
            <a:r>
              <a:rPr lang="en-US" dirty="0" smtClean="0"/>
              <a:t>5 Wafers received</a:t>
            </a:r>
          </a:p>
          <a:p>
            <a:pPr lvl="1"/>
            <a:r>
              <a:rPr lang="en-US" dirty="0" smtClean="0"/>
              <a:t>2 x 725 micron p-spray + p-stop</a:t>
            </a:r>
          </a:p>
          <a:p>
            <a:pPr lvl="1"/>
            <a:r>
              <a:rPr lang="en-US" dirty="0" smtClean="0"/>
              <a:t>1 x 725 micron p-stop only</a:t>
            </a:r>
          </a:p>
          <a:p>
            <a:pPr lvl="1"/>
            <a:r>
              <a:rPr lang="en-US" dirty="0" smtClean="0"/>
              <a:t>2 x 500 micron </a:t>
            </a:r>
            <a:r>
              <a:rPr lang="en-US" dirty="0"/>
              <a:t>p-spray + p-</a:t>
            </a:r>
            <a:r>
              <a:rPr lang="en-US" dirty="0" smtClean="0"/>
              <a:t>stop</a:t>
            </a:r>
          </a:p>
          <a:p>
            <a:r>
              <a:rPr lang="en-US" dirty="0" smtClean="0"/>
              <a:t>We do not expect to be able to deplete the 725 micron thick devices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558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VI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60687"/>
              </p:ext>
            </p:extLst>
          </p:nvPr>
        </p:nvGraphicFramePr>
        <p:xfrm>
          <a:off x="241300" y="1203324"/>
          <a:ext cx="8293100" cy="545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46700" y="406400"/>
            <a:ext cx="3022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Wafer 4 – 725 micron – first VI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17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48700" cy="894522"/>
          </a:xfrm>
        </p:spPr>
        <p:txBody>
          <a:bodyPr/>
          <a:lstStyle/>
          <a:p>
            <a:r>
              <a:rPr lang="en-US" dirty="0" smtClean="0"/>
              <a:t>Breakdown seems to decrease after first measurement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0572079"/>
              </p:ext>
            </p:extLst>
          </p:nvPr>
        </p:nvGraphicFramePr>
        <p:xfrm>
          <a:off x="317500" y="1330325"/>
          <a:ext cx="8128000" cy="5213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31800" y="3313668"/>
            <a:ext cx="82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Vi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73400" y="3935968"/>
            <a:ext cx="792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2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it is all from the guard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3722665"/>
              </p:ext>
            </p:extLst>
          </p:nvPr>
        </p:nvGraphicFramePr>
        <p:xfrm>
          <a:off x="0" y="911224"/>
          <a:ext cx="8636000" cy="5705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8883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369300" cy="1358900"/>
          </a:xfrm>
        </p:spPr>
        <p:txBody>
          <a:bodyPr/>
          <a:lstStyle/>
          <a:p>
            <a:r>
              <a:rPr lang="en-US" dirty="0" smtClean="0"/>
              <a:t>CV- Depletes around 400 V</a:t>
            </a:r>
            <a:br>
              <a:rPr lang="en-US" dirty="0" smtClean="0"/>
            </a:br>
            <a:r>
              <a:rPr lang="en-US" dirty="0" smtClean="0"/>
              <a:t>W9-TS1-SD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9737937"/>
              </p:ext>
            </p:extLst>
          </p:nvPr>
        </p:nvGraphicFramePr>
        <p:xfrm>
          <a:off x="635000" y="1228725"/>
          <a:ext cx="7543800" cy="5213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1054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W9_TS4_LD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9546919"/>
              </p:ext>
            </p:extLst>
          </p:nvPr>
        </p:nvGraphicFramePr>
        <p:xfrm>
          <a:off x="444500" y="1228725"/>
          <a:ext cx="8318500" cy="5213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5689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9464038"/>
              </p:ext>
            </p:extLst>
          </p:nvPr>
        </p:nvGraphicFramePr>
        <p:xfrm>
          <a:off x="520700" y="1066803"/>
          <a:ext cx="6604000" cy="4940298"/>
        </p:xfrm>
        <a:graphic>
          <a:graphicData uri="http://schemas.openxmlformats.org/drawingml/2006/table">
            <a:tbl>
              <a:tblPr/>
              <a:tblGrid>
                <a:gridCol w="1651000"/>
                <a:gridCol w="1651000"/>
                <a:gridCol w="1651000"/>
                <a:gridCol w="1651000"/>
              </a:tblGrid>
              <a:tr h="44911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Neff Calc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mup=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cm2/Vs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eps=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eps0=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8.85419E-14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F/cm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1.60218E-19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Vdep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Neff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2.10E+12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1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Resistivity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5.91E+03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Ohm-cm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759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60400"/>
            <a:ext cx="9004300" cy="6108699"/>
          </a:xfrm>
        </p:spPr>
        <p:txBody>
          <a:bodyPr>
            <a:normAutofit lnSpcReduction="10000"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build </a:t>
            </a:r>
            <a:r>
              <a:rPr lang="en-US" sz="2800" i="1" dirty="0">
                <a:solidFill>
                  <a:srgbClr val="FF0000"/>
                </a:solidFill>
              </a:rPr>
              <a:t>and test a </a:t>
            </a:r>
            <a:r>
              <a:rPr lang="en-US" sz="2800" i="1" dirty="0" smtClean="0">
                <a:solidFill>
                  <a:srgbClr val="FF0000"/>
                </a:solidFill>
              </a:rPr>
              <a:t>fraction </a:t>
            </a:r>
            <a:r>
              <a:rPr lang="en-US" sz="2800" i="1" dirty="0">
                <a:solidFill>
                  <a:srgbClr val="FF0000"/>
                </a:solidFill>
              </a:rPr>
              <a:t>of the PS modules </a:t>
            </a:r>
            <a:r>
              <a:rPr lang="en-US" sz="2800" i="1" dirty="0" smtClean="0">
                <a:solidFill>
                  <a:srgbClr val="FF0000"/>
                </a:solidFill>
              </a:rPr>
              <a:t>(~4000).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Develop assembly techniques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Test sensors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Develop and model sensor designs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Design flat barrel section</a:t>
            </a:r>
            <a:endParaRPr lang="en-US" i="1" dirty="0">
              <a:solidFill>
                <a:srgbClr val="FF0000"/>
              </a:solidFill>
            </a:endParaRPr>
          </a:p>
          <a:p>
            <a:r>
              <a:rPr lang="en-US" b="1" u="sng" dirty="0"/>
              <a:t>Participating US Institutions </a:t>
            </a:r>
            <a:endParaRPr lang="en-US" dirty="0"/>
          </a:p>
          <a:p>
            <a:pPr lvl="1"/>
            <a:r>
              <a:rPr lang="en-US" dirty="0"/>
              <a:t>Brown University</a:t>
            </a:r>
          </a:p>
          <a:p>
            <a:pPr lvl="1"/>
            <a:r>
              <a:rPr lang="en-US" dirty="0"/>
              <a:t>Cornell University</a:t>
            </a:r>
          </a:p>
          <a:p>
            <a:pPr lvl="1"/>
            <a:r>
              <a:rPr lang="en-US" dirty="0"/>
              <a:t>Davis</a:t>
            </a:r>
          </a:p>
          <a:p>
            <a:pPr lvl="1"/>
            <a:r>
              <a:rPr lang="en-US" dirty="0"/>
              <a:t>Fermilab</a:t>
            </a:r>
          </a:p>
          <a:p>
            <a:pPr lvl="1"/>
            <a:r>
              <a:rPr lang="en-US" dirty="0"/>
              <a:t>Rutgers University</a:t>
            </a:r>
          </a:p>
          <a:p>
            <a:pPr lvl="1"/>
            <a:r>
              <a:rPr lang="en-US" dirty="0"/>
              <a:t>University of Rochester</a:t>
            </a:r>
          </a:p>
          <a:p>
            <a:pPr lvl="1"/>
            <a:r>
              <a:rPr lang="en-US" dirty="0"/>
              <a:t>Santa Barbara</a:t>
            </a:r>
          </a:p>
          <a:p>
            <a:pPr lvl="1"/>
            <a:r>
              <a:rPr lang="en-US" dirty="0"/>
              <a:t>Princeton University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4549913" cy="660400"/>
          </a:xfrm>
        </p:spPr>
        <p:txBody>
          <a:bodyPr/>
          <a:lstStyle/>
          <a:p>
            <a:r>
              <a:rPr lang="en-US" dirty="0" smtClean="0"/>
              <a:t>US interests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93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6033" y="729422"/>
            <a:ext cx="8291067" cy="339807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and </a:t>
            </a:r>
            <a:r>
              <a:rPr lang="en-US" dirty="0" smtClean="0"/>
              <a:t>build </a:t>
            </a:r>
            <a:r>
              <a:rPr lang="en-US" dirty="0"/>
              <a:t>the support and cooling structure for the flat part of the barrel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and </a:t>
            </a:r>
            <a:r>
              <a:rPr lang="en-US" dirty="0"/>
              <a:t>in the assembly of a number of the PS modules.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PS modules consist of a strip sensor and a pixel sensor.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strip sensor </a:t>
            </a:r>
            <a:r>
              <a:rPr lang="en-US" dirty="0" smtClean="0"/>
              <a:t>has </a:t>
            </a:r>
            <a:r>
              <a:rPr lang="en-US" dirty="0"/>
              <a:t>two rows of AC coupled strip with a length of 2.5 cm and a pitch of 100 </a:t>
            </a:r>
            <a:r>
              <a:rPr lang="en-US" dirty="0">
                <a:sym typeface="Symbol"/>
              </a:rPr>
              <a:t>𝜇</a:t>
            </a:r>
            <a:r>
              <a:rPr lang="en-US" dirty="0" smtClean="0"/>
              <a:t>m</a:t>
            </a:r>
            <a:r>
              <a:rPr lang="en-US" dirty="0"/>
              <a:t>. It </a:t>
            </a:r>
            <a:r>
              <a:rPr lang="en-US" dirty="0" smtClean="0"/>
              <a:t>is </a:t>
            </a:r>
            <a:r>
              <a:rPr lang="en-US" dirty="0"/>
              <a:t>bonded on either side to a hybrid with a row of short-strip ASIC (SSA) readout chips.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pixel sensor </a:t>
            </a:r>
            <a:r>
              <a:rPr lang="en-US" dirty="0" smtClean="0"/>
              <a:t>has </a:t>
            </a:r>
            <a:r>
              <a:rPr lang="en-US" dirty="0"/>
              <a:t>32 rows of macro-pixels of length 1.5 mm and pitch </a:t>
            </a:r>
            <a:r>
              <a:rPr lang="en-US" dirty="0" smtClean="0"/>
              <a:t>100 </a:t>
            </a:r>
            <a:r>
              <a:rPr lang="en-US" dirty="0">
                <a:sym typeface="Symbol"/>
              </a:rPr>
              <a:t>𝜇</a:t>
            </a:r>
            <a:r>
              <a:rPr lang="en-US" dirty="0"/>
              <a:t>m</a:t>
            </a:r>
            <a:r>
              <a:rPr lang="en-US" dirty="0" smtClean="0"/>
              <a:t>. </a:t>
            </a:r>
            <a:r>
              <a:rPr lang="en-US" dirty="0"/>
              <a:t>The macro-pixel ASIC (MPA) readout chips will be bump-bonded directly onto the sensor to form a macro-pixel-sub-assembly (</a:t>
            </a:r>
            <a:r>
              <a:rPr lang="en-US" dirty="0" err="1"/>
              <a:t>MaPSA</a:t>
            </a:r>
            <a:r>
              <a:rPr lang="en-US" dirty="0"/>
              <a:t>)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module assembly has to provide for precise alignment of the two sensors relative to each other and supply power and cooling to the sensors and readout chips.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4549913" cy="723900"/>
          </a:xfrm>
        </p:spPr>
        <p:txBody>
          <a:bodyPr>
            <a:normAutofit/>
          </a:bodyPr>
          <a:lstStyle/>
          <a:p>
            <a:r>
              <a:rPr lang="en-US" dirty="0" smtClean="0"/>
              <a:t>Our interests in OT modules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010191"/>
              </p:ext>
            </p:extLst>
          </p:nvPr>
        </p:nvGraphicFramePr>
        <p:xfrm>
          <a:off x="1104900" y="4292600"/>
          <a:ext cx="7065963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3" imgW="6184900" imgH="2590800" progId="Word.Document.12">
                  <p:embed/>
                </p:oleObj>
              </mc:Choice>
              <mc:Fallback>
                <p:oleObj name="Document" r:id="rId3" imgW="6184900" imgH="2590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4900" y="4292600"/>
                        <a:ext cx="7065963" cy="259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6000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 Module</a:t>
            </a:r>
            <a:br>
              <a:rPr lang="en-US" dirty="0" smtClean="0"/>
            </a:br>
            <a:r>
              <a:rPr lang="en-US" dirty="0" smtClean="0"/>
              <a:t>Participation plans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395031"/>
              </p:ext>
            </p:extLst>
          </p:nvPr>
        </p:nvGraphicFramePr>
        <p:xfrm>
          <a:off x="279401" y="963553"/>
          <a:ext cx="8864599" cy="5977260"/>
        </p:xfrm>
        <a:graphic>
          <a:graphicData uri="http://schemas.openxmlformats.org/drawingml/2006/table">
            <a:tbl>
              <a:tblPr/>
              <a:tblGrid>
                <a:gridCol w="329189"/>
                <a:gridCol w="764189"/>
                <a:gridCol w="2080948"/>
                <a:gridCol w="599595"/>
                <a:gridCol w="576081"/>
                <a:gridCol w="564323"/>
                <a:gridCol w="658380"/>
                <a:gridCol w="1081623"/>
                <a:gridCol w="764189"/>
                <a:gridCol w="764189"/>
                <a:gridCol w="681893"/>
              </a:tblGrid>
              <a:tr h="20665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Task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Brown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Cornell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Davis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Fermilab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Santa Barbara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Rochester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Rutgers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Princeton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Module Constrtcution Tasks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Sensors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Sensor Quality Control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Process Quality Control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Irradiation Tests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 or Service Hybrid QA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X?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X?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Mechanics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Al-CF production(vendor contact)  and QA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Al-CF coating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X?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CF production (vendor contact) and QA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X?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MaPSA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Vendor Contact and QA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X?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Assembly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Gluing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verification of geometrical precision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Wirebonding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X?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QA assembled modules (connectivity etc)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X?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752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Full QA w/ extended operation &amp; thermal cycles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 Equipment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X?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Mechanical Structures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Tracker Integration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X?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Backend Electronics/L1 Track Trigger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 a production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assembly w/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w/Rutgers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center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Cornell</a:t>
                      </a: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75" marR="10875" marT="108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842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Centers and equipment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Lipton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9B2B-0122-2449-A951-ADA25041C29A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111760"/>
              </p:ext>
            </p:extLst>
          </p:nvPr>
        </p:nvGraphicFramePr>
        <p:xfrm>
          <a:off x="393697" y="1638300"/>
          <a:ext cx="8293102" cy="4624965"/>
        </p:xfrm>
        <a:graphic>
          <a:graphicData uri="http://schemas.openxmlformats.org/drawingml/2006/table">
            <a:tbl>
              <a:tblPr/>
              <a:tblGrid>
                <a:gridCol w="2236342"/>
                <a:gridCol w="757095"/>
                <a:gridCol w="757095"/>
                <a:gridCol w="757095"/>
                <a:gridCol w="757095"/>
                <a:gridCol w="757095"/>
                <a:gridCol w="757095"/>
                <a:gridCol w="757095"/>
                <a:gridCol w="757095"/>
              </a:tblGrid>
              <a:tr h="1997927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55" marR="8455" marT="84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</a:t>
                      </a: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55" marR="8455" marT="845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CMM</a:t>
                      </a: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55" marR="8455" marT="8455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Auto. Probe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station</a:t>
                      </a: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55" marR="8455" marT="8455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Assembly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fixtures</a:t>
                      </a: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55" marR="8455" marT="8455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Auto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Wirebonder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55" marR="8455" marT="8455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</a:t>
                      </a: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55" marR="8455" marT="8455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Burn-in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</a:t>
                      </a: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55" marR="8455" marT="8455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Gantry</a:t>
                      </a: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55" marR="8455" marT="8455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 Testing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Sensor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pkg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assembly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MPA testing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 assembly to base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X-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Sensor assembly to base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Assembly to rods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55" marR="8455" marT="84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260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911086"/>
            <a:ext cx="8458200" cy="5946913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Wire bonder</a:t>
            </a:r>
            <a:r>
              <a:rPr lang="en-US" sz="1800" dirty="0"/>
              <a:t> </a:t>
            </a:r>
            <a:r>
              <a:rPr lang="en-US" sz="1800" dirty="0" smtClean="0"/>
              <a:t>: 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~</a:t>
            </a:r>
            <a:r>
              <a:rPr lang="en-US" sz="1800" dirty="0" smtClean="0">
                <a:solidFill>
                  <a:srgbClr val="FF0000"/>
                </a:solidFill>
              </a:rPr>
              <a:t>$200</a:t>
            </a:r>
            <a:r>
              <a:rPr lang="en-US" sz="1800" dirty="0">
                <a:solidFill>
                  <a:srgbClr val="FF0000"/>
                </a:solidFill>
              </a:rPr>
              <a:t>K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800" dirty="0" smtClean="0"/>
              <a:t>Pull </a:t>
            </a:r>
            <a:r>
              <a:rPr lang="en-US" sz="1800" dirty="0"/>
              <a:t>tester. e.g. </a:t>
            </a:r>
            <a:r>
              <a:rPr lang="en-US" sz="1800" dirty="0" err="1"/>
              <a:t>Dage</a:t>
            </a:r>
            <a:r>
              <a:rPr lang="en-US" sz="1800" dirty="0"/>
              <a:t> </a:t>
            </a:r>
            <a:r>
              <a:rPr lang="en-US" sz="1800" dirty="0" smtClean="0"/>
              <a:t>4000:  </a:t>
            </a:r>
            <a:r>
              <a:rPr lang="en-US" sz="1800" dirty="0">
                <a:solidFill>
                  <a:srgbClr val="FF0000"/>
                </a:solidFill>
              </a:rPr>
              <a:t>~</a:t>
            </a:r>
            <a:r>
              <a:rPr lang="en-US" sz="1800" dirty="0" smtClean="0">
                <a:solidFill>
                  <a:srgbClr val="FF0000"/>
                </a:solidFill>
              </a:rPr>
              <a:t>10K</a:t>
            </a:r>
            <a:r>
              <a:rPr lang="en-US" sz="1800" dirty="0">
                <a:solidFill>
                  <a:srgbClr val="FF0000"/>
                </a:solidFill>
              </a:rPr>
              <a:t>$</a:t>
            </a:r>
            <a:endParaRPr lang="en-US" sz="1800" dirty="0"/>
          </a:p>
          <a:p>
            <a:r>
              <a:rPr lang="en-US" sz="1800" dirty="0" smtClean="0"/>
              <a:t>Microscope </a:t>
            </a:r>
            <a:r>
              <a:rPr lang="en-US" sz="1800" dirty="0"/>
              <a:t>for optical inspection. Microscope with LED display for quick viewing</a:t>
            </a:r>
            <a:r>
              <a:rPr lang="en-US" sz="1800" dirty="0" smtClean="0"/>
              <a:t>. </a:t>
            </a:r>
            <a:r>
              <a:rPr lang="en-US" sz="1800" dirty="0">
                <a:solidFill>
                  <a:srgbClr val="FF0000"/>
                </a:solidFill>
              </a:rPr>
              <a:t>~</a:t>
            </a:r>
            <a:r>
              <a:rPr lang="en-US" sz="1800" dirty="0" smtClean="0">
                <a:solidFill>
                  <a:srgbClr val="FF0000"/>
                </a:solidFill>
              </a:rPr>
              <a:t>5K</a:t>
            </a:r>
            <a:r>
              <a:rPr lang="en-US" sz="1800" dirty="0">
                <a:solidFill>
                  <a:srgbClr val="FF0000"/>
                </a:solidFill>
              </a:rPr>
              <a:t>$</a:t>
            </a:r>
            <a:endParaRPr lang="en-US" sz="1800" dirty="0"/>
          </a:p>
          <a:p>
            <a:r>
              <a:rPr lang="en-US" sz="1800" dirty="0" smtClean="0"/>
              <a:t>Glue </a:t>
            </a:r>
            <a:r>
              <a:rPr lang="en-US" sz="1800" dirty="0"/>
              <a:t>dispensing robot. </a:t>
            </a:r>
            <a:r>
              <a:rPr lang="en-US" sz="1800" dirty="0">
                <a:solidFill>
                  <a:srgbClr val="FF0000"/>
                </a:solidFill>
              </a:rPr>
              <a:t>~</a:t>
            </a:r>
            <a:r>
              <a:rPr lang="en-US" sz="1800" dirty="0" smtClean="0">
                <a:solidFill>
                  <a:srgbClr val="FF0000"/>
                </a:solidFill>
              </a:rPr>
              <a:t>20K$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 smtClean="0"/>
              <a:t>Gantry </a:t>
            </a:r>
            <a:r>
              <a:rPr lang="en-US" sz="1800" dirty="0"/>
              <a:t>style robot. </a:t>
            </a:r>
            <a:r>
              <a:rPr lang="en-US" sz="1800" dirty="0" err="1"/>
              <a:t>Aerotech</a:t>
            </a:r>
            <a:r>
              <a:rPr lang="en-US" sz="1800" dirty="0"/>
              <a:t> AGS10000 for TOB construction. </a:t>
            </a:r>
            <a:r>
              <a:rPr lang="en-US" sz="1800" dirty="0">
                <a:solidFill>
                  <a:srgbClr val="FF0000"/>
                </a:solidFill>
              </a:rPr>
              <a:t>~</a:t>
            </a:r>
            <a:r>
              <a:rPr lang="en-US" sz="1800" dirty="0" smtClean="0">
                <a:solidFill>
                  <a:srgbClr val="FF0000"/>
                </a:solidFill>
              </a:rPr>
              <a:t>100K$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 smtClean="0"/>
              <a:t>Automatic Probe station with cold chuck: </a:t>
            </a:r>
            <a:r>
              <a:rPr lang="en-US" sz="1800" dirty="0">
                <a:solidFill>
                  <a:srgbClr val="FF0000"/>
                </a:solidFill>
              </a:rPr>
              <a:t>~</a:t>
            </a:r>
            <a:r>
              <a:rPr lang="en-US" sz="1800" dirty="0" smtClean="0">
                <a:solidFill>
                  <a:srgbClr val="FF0000"/>
                </a:solidFill>
              </a:rPr>
              <a:t>150K$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 smtClean="0"/>
              <a:t>Camera </a:t>
            </a:r>
            <a:r>
              <a:rPr lang="en-US" sz="1800" dirty="0"/>
              <a:t>with </a:t>
            </a:r>
            <a:r>
              <a:rPr lang="en-US" sz="1800" dirty="0" err="1"/>
              <a:t>LabVIEW</a:t>
            </a:r>
            <a:r>
              <a:rPr lang="en-US" sz="1800" dirty="0"/>
              <a:t> Vision system for robot. </a:t>
            </a:r>
            <a:r>
              <a:rPr lang="en-US" sz="1800" dirty="0">
                <a:solidFill>
                  <a:srgbClr val="FF0000"/>
                </a:solidFill>
              </a:rPr>
              <a:t>~$</a:t>
            </a:r>
            <a:r>
              <a:rPr lang="en-US" sz="1800" dirty="0" smtClean="0">
                <a:solidFill>
                  <a:srgbClr val="FF0000"/>
                </a:solidFill>
              </a:rPr>
              <a:t>20k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 err="1" smtClean="0"/>
              <a:t>Keithley</a:t>
            </a:r>
            <a:r>
              <a:rPr lang="en-US" sz="1800" dirty="0" smtClean="0"/>
              <a:t> </a:t>
            </a:r>
            <a:r>
              <a:rPr lang="en-US" sz="1800" dirty="0"/>
              <a:t>237 voltage sources. Standard lab power supplies</a:t>
            </a:r>
            <a:r>
              <a:rPr lang="en-US" sz="1800" dirty="0" smtClean="0"/>
              <a:t>. </a:t>
            </a:r>
            <a:r>
              <a:rPr lang="en-US" sz="1800" dirty="0">
                <a:solidFill>
                  <a:srgbClr val="FF0000"/>
                </a:solidFill>
              </a:rPr>
              <a:t>~</a:t>
            </a:r>
            <a:r>
              <a:rPr lang="en-US" sz="1800" dirty="0" smtClean="0">
                <a:solidFill>
                  <a:srgbClr val="FF0000"/>
                </a:solidFill>
              </a:rPr>
              <a:t>10-20K</a:t>
            </a:r>
            <a:r>
              <a:rPr lang="en-US" sz="1800" dirty="0">
                <a:solidFill>
                  <a:srgbClr val="FF0000"/>
                </a:solidFill>
              </a:rPr>
              <a:t>$</a:t>
            </a:r>
            <a:endParaRPr lang="en-US" sz="1800" dirty="0"/>
          </a:p>
          <a:p>
            <a:r>
              <a:rPr lang="en-US" sz="1800" dirty="0" smtClean="0"/>
              <a:t>Vacuum oven:  </a:t>
            </a:r>
            <a:r>
              <a:rPr lang="en-US" sz="1800" dirty="0">
                <a:solidFill>
                  <a:srgbClr val="FF0000"/>
                </a:solidFill>
              </a:rPr>
              <a:t>~</a:t>
            </a:r>
            <a:r>
              <a:rPr lang="en-US" sz="1800" dirty="0" smtClean="0">
                <a:solidFill>
                  <a:srgbClr val="FF0000"/>
                </a:solidFill>
              </a:rPr>
              <a:t>20K$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 smtClean="0"/>
              <a:t>Dry </a:t>
            </a:r>
            <a:r>
              <a:rPr lang="en-US" sz="1800" dirty="0"/>
              <a:t>storage units with grounding capability</a:t>
            </a:r>
            <a:r>
              <a:rPr lang="en-US" sz="1800" dirty="0" smtClean="0"/>
              <a:t>. </a:t>
            </a:r>
            <a:r>
              <a:rPr lang="en-US" sz="1800" dirty="0">
                <a:solidFill>
                  <a:srgbClr val="FF0000"/>
                </a:solidFill>
              </a:rPr>
              <a:t>~10-20K$</a:t>
            </a:r>
            <a:endParaRPr lang="en-US" sz="1800" dirty="0"/>
          </a:p>
          <a:p>
            <a:r>
              <a:rPr lang="en-US" sz="1800" dirty="0" smtClean="0"/>
              <a:t>Anti</a:t>
            </a:r>
            <a:r>
              <a:rPr lang="en-US" sz="1800" dirty="0"/>
              <a:t>-static protection system</a:t>
            </a:r>
            <a:r>
              <a:rPr lang="en-US" sz="1800" dirty="0" smtClean="0"/>
              <a:t>. </a:t>
            </a:r>
            <a:r>
              <a:rPr lang="en-US" sz="1800" dirty="0" smtClean="0">
                <a:solidFill>
                  <a:srgbClr val="FF0000"/>
                </a:solidFill>
              </a:rPr>
              <a:t>~</a:t>
            </a:r>
            <a:r>
              <a:rPr lang="en-US" sz="1800" dirty="0">
                <a:solidFill>
                  <a:srgbClr val="FF0000"/>
                </a:solidFill>
              </a:rPr>
              <a:t>5</a:t>
            </a:r>
            <a:r>
              <a:rPr lang="en-US" sz="1800" dirty="0" smtClean="0">
                <a:solidFill>
                  <a:srgbClr val="FF0000"/>
                </a:solidFill>
              </a:rPr>
              <a:t>-10K</a:t>
            </a:r>
            <a:r>
              <a:rPr lang="en-US" sz="1800" dirty="0">
                <a:solidFill>
                  <a:srgbClr val="FF0000"/>
                </a:solidFill>
              </a:rPr>
              <a:t>$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CMM  ???</a:t>
            </a:r>
          </a:p>
          <a:p>
            <a:r>
              <a:rPr lang="en-US" sz="1800" dirty="0" smtClean="0"/>
              <a:t>Cooling system </a:t>
            </a:r>
          </a:p>
          <a:p>
            <a:r>
              <a:rPr lang="en-US" sz="1800" dirty="0" smtClean="0"/>
              <a:t>Burn-in system</a:t>
            </a:r>
          </a:p>
          <a:p>
            <a:r>
              <a:rPr lang="en-US" sz="1800" dirty="0" smtClean="0"/>
              <a:t>Test systems </a:t>
            </a:r>
            <a:endParaRPr lang="en-US" sz="1800" dirty="0"/>
          </a:p>
          <a:p>
            <a:r>
              <a:rPr lang="en-US" sz="1800" dirty="0" smtClean="0"/>
              <a:t>Clean Room?</a:t>
            </a:r>
          </a:p>
          <a:p>
            <a:endParaRPr lang="en-US" sz="18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Estimate: 400K$ + wire bonder (200K$) + clean room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464300" cy="89452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Infrastructure: module assembly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5931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S</a:t>
            </a:r>
            <a:r>
              <a:rPr lang="en-US" altLang="en-US" dirty="0" smtClean="0"/>
              <a:t>ensor tests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0" y="911087"/>
            <a:ext cx="8686800" cy="5810388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HPK wants to reduce the level of probing </a:t>
            </a:r>
          </a:p>
          <a:p>
            <a:r>
              <a:rPr lang="en-US" altLang="en-US" dirty="0" smtClean="0"/>
              <a:t>Measure IV/CV curves for ~20% of sensors</a:t>
            </a:r>
          </a:p>
          <a:p>
            <a:r>
              <a:rPr lang="en-US" altLang="en-US" dirty="0" smtClean="0"/>
              <a:t>Carry out strip measurements (w/o </a:t>
            </a:r>
            <a:r>
              <a:rPr lang="en-US" altLang="en-US" dirty="0" err="1" smtClean="0"/>
              <a:t>interstrip</a:t>
            </a:r>
            <a:r>
              <a:rPr lang="en-US" altLang="en-US" dirty="0" smtClean="0"/>
              <a:t>) for 5% of sensors</a:t>
            </a:r>
          </a:p>
          <a:p>
            <a:r>
              <a:rPr lang="en-US" altLang="en-US" dirty="0" smtClean="0"/>
              <a:t>Carry out full strip testing (including </a:t>
            </a:r>
            <a:r>
              <a:rPr lang="en-US" altLang="en-US" dirty="0" err="1" smtClean="0"/>
              <a:t>interstrip</a:t>
            </a:r>
            <a:r>
              <a:rPr lang="en-US" altLang="en-US" dirty="0" smtClean="0"/>
              <a:t>) for 1% of sensors</a:t>
            </a:r>
          </a:p>
          <a:p>
            <a:r>
              <a:rPr lang="en-US" altLang="en-US" dirty="0" smtClean="0"/>
              <a:t>Perform radiation testing on diodes early in the production to control the material properties</a:t>
            </a:r>
          </a:p>
          <a:p>
            <a:pPr lvl="1"/>
            <a:r>
              <a:rPr lang="en-US" dirty="0"/>
              <a:t>Irradiate mini-sensors and test-structures to 150% maximum </a:t>
            </a:r>
            <a:r>
              <a:rPr lang="en-US" dirty="0" err="1"/>
              <a:t>fluence</a:t>
            </a:r>
            <a:r>
              <a:rPr lang="en-US" dirty="0"/>
              <a:t> during </a:t>
            </a:r>
            <a:r>
              <a:rPr lang="en-US" dirty="0" smtClean="0"/>
              <a:t>production, Measure </a:t>
            </a:r>
            <a:r>
              <a:rPr lang="en-US" dirty="0"/>
              <a:t>before and after irradiation</a:t>
            </a:r>
          </a:p>
          <a:p>
            <a:pPr lvl="1"/>
            <a:r>
              <a:rPr lang="en-US" dirty="0" smtClean="0"/>
              <a:t>Bias </a:t>
            </a:r>
            <a:r>
              <a:rPr lang="en-US" dirty="0"/>
              <a:t>voltage up to </a:t>
            </a:r>
            <a:r>
              <a:rPr lang="en-US" dirty="0" smtClean="0"/>
              <a:t>1000V. Perform </a:t>
            </a:r>
            <a:r>
              <a:rPr lang="en-US" dirty="0"/>
              <a:t>measurements with sensors at -20°C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Establish strong feedback between module and sensor testing</a:t>
            </a:r>
          </a:p>
          <a:p>
            <a:endParaRPr lang="en-US" altLang="en-US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3/1/2015</a:t>
            </a:r>
            <a:endParaRPr lang="en-US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Demina/Heintz - Caltech</a:t>
            </a:r>
            <a:endParaRPr lang="en-US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263B-5D5E-4777-AF38-6AD3856D2C77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654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49913" cy="736600"/>
          </a:xfrm>
        </p:spPr>
        <p:txBody>
          <a:bodyPr>
            <a:normAutofit/>
          </a:bodyPr>
          <a:lstStyle/>
          <a:p>
            <a:r>
              <a:rPr lang="en-US" dirty="0" smtClean="0"/>
              <a:t>Infrastructure: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6600"/>
            <a:ext cx="8928100" cy="581038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lean room (class 100,000 or better)</a:t>
            </a:r>
          </a:p>
          <a:p>
            <a:pPr lvl="0"/>
            <a:r>
              <a:rPr lang="en-US" dirty="0" smtClean="0"/>
              <a:t>Basic equipment</a:t>
            </a:r>
          </a:p>
          <a:p>
            <a:pPr lvl="1"/>
            <a:r>
              <a:rPr lang="en-US" dirty="0" smtClean="0"/>
              <a:t>Source meter  ≥ 1000V, Imax ≥ 1mA </a:t>
            </a:r>
          </a:p>
          <a:p>
            <a:pPr lvl="1"/>
            <a:r>
              <a:rPr lang="en-US" dirty="0" err="1" smtClean="0"/>
              <a:t>pAmmeter</a:t>
            </a:r>
            <a:r>
              <a:rPr lang="en-US" dirty="0" smtClean="0"/>
              <a:t> </a:t>
            </a:r>
            <a:r>
              <a:rPr lang="en-US" dirty="0" smtClean="0"/>
              <a:t>(2 or 3)</a:t>
            </a:r>
            <a:endParaRPr lang="en-US" dirty="0" smtClean="0"/>
          </a:p>
          <a:p>
            <a:pPr lvl="1"/>
            <a:r>
              <a:rPr lang="en-US" dirty="0" smtClean="0"/>
              <a:t>LCR-Meter 100Hz ≤ f ≤ 1MHz </a:t>
            </a:r>
            <a:endParaRPr lang="de-DE" dirty="0" smtClean="0"/>
          </a:p>
          <a:p>
            <a:pPr lvl="1"/>
            <a:r>
              <a:rPr lang="en-US" dirty="0" smtClean="0"/>
              <a:t>Voltage source </a:t>
            </a:r>
          </a:p>
          <a:p>
            <a:pPr lvl="1"/>
            <a:r>
              <a:rPr lang="en-US" dirty="0" smtClean="0"/>
              <a:t>Temperature controlled vacuum chuck (~20°C) for sensors up to 16 cm long</a:t>
            </a:r>
          </a:p>
          <a:p>
            <a:pPr lvl="1"/>
            <a:r>
              <a:rPr lang="en-US" dirty="0" smtClean="0"/>
              <a:t>Light-tight and humidity controlled metallic enclosure</a:t>
            </a:r>
            <a:endParaRPr lang="de-DE" dirty="0" smtClean="0"/>
          </a:p>
          <a:p>
            <a:pPr lvl="1"/>
            <a:r>
              <a:rPr lang="en-US" dirty="0" smtClean="0"/>
              <a:t>Probes, vacuum tweezers, microscope</a:t>
            </a:r>
          </a:p>
          <a:p>
            <a:pPr lvl="1"/>
            <a:r>
              <a:rPr lang="en-US" dirty="0" smtClean="0"/>
              <a:t>Humidity controlled storage</a:t>
            </a:r>
            <a:endParaRPr lang="de-DE" dirty="0" smtClean="0"/>
          </a:p>
          <a:p>
            <a:r>
              <a:rPr lang="en-US" dirty="0" smtClean="0"/>
              <a:t>Additional equipment for strip measurements </a:t>
            </a:r>
          </a:p>
          <a:p>
            <a:pPr lvl="1"/>
            <a:r>
              <a:rPr lang="en-US" dirty="0" smtClean="0"/>
              <a:t>automatic probe station (up to 2032 strips, 5 parameters each)</a:t>
            </a:r>
          </a:p>
          <a:p>
            <a:pPr lvl="1"/>
            <a:r>
              <a:rPr lang="en-US" dirty="0" smtClean="0"/>
              <a:t>XYZ-stage (accuracy ~5µm)</a:t>
            </a:r>
            <a:endParaRPr lang="de-DE" dirty="0" smtClean="0"/>
          </a:p>
          <a:p>
            <a:pPr lvl="1"/>
            <a:r>
              <a:rPr lang="en-US" dirty="0" smtClean="0"/>
              <a:t>Switching-matrix including HV switching</a:t>
            </a:r>
          </a:p>
          <a:p>
            <a:pPr lvl="1"/>
            <a:r>
              <a:rPr lang="en-US" dirty="0" smtClean="0"/>
              <a:t>Long-term setup to monitor </a:t>
            </a:r>
            <a:r>
              <a:rPr lang="en-US" dirty="0"/>
              <a:t>leakage current at 500 V for </a:t>
            </a:r>
            <a:r>
              <a:rPr lang="en-US" dirty="0" smtClean="0"/>
              <a:t>48h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Estimate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250K</a:t>
            </a:r>
            <a:r>
              <a:rPr lang="en-US" dirty="0">
                <a:solidFill>
                  <a:srgbClr val="FF0000"/>
                </a:solidFill>
              </a:rPr>
              <a:t>$ + wire bonder (200K$) + clean room</a:t>
            </a:r>
          </a:p>
          <a:p>
            <a:pPr lvl="1"/>
            <a:endParaRPr lang="en-US" dirty="0" smtClean="0"/>
          </a:p>
          <a:p>
            <a:pPr lvl="1"/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2/27/2015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Ulrich Heintz - Caltech USCMS meeting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263B-5D5E-4777-AF38-6AD3856D2C77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4534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Institutional Interests</a:t>
            </a:r>
            <a:br>
              <a:rPr lang="en-US" dirty="0" smtClean="0"/>
            </a:br>
            <a:r>
              <a:rPr lang="en-US" dirty="0" smtClean="0"/>
              <a:t>R&amp;D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988090"/>
              </p:ext>
            </p:extLst>
          </p:nvPr>
        </p:nvGraphicFramePr>
        <p:xfrm>
          <a:off x="166690" y="2012397"/>
          <a:ext cx="8599483" cy="2883229"/>
        </p:xfrm>
        <a:graphic>
          <a:graphicData uri="http://schemas.openxmlformats.org/drawingml/2006/table">
            <a:tbl>
              <a:tblPr/>
              <a:tblGrid>
                <a:gridCol w="214310"/>
                <a:gridCol w="815437"/>
                <a:gridCol w="1774671"/>
                <a:gridCol w="712059"/>
                <a:gridCol w="622133"/>
                <a:gridCol w="546100"/>
                <a:gridCol w="711200"/>
                <a:gridCol w="787400"/>
                <a:gridCol w="787400"/>
                <a:gridCol w="635000"/>
                <a:gridCol w="993773"/>
              </a:tblGrid>
              <a:tr h="1687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Task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Brown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Cornell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Davis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Fermilab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Santa Barbara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Rochester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Rutgers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Princeton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70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R&amp;D Tasks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87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Module Prototyping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7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of assembly procedures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7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of testing procedures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7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of production infrastructure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7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Support Development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7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Mechanical and thermal tests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7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Readout and test electronics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7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tests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955" marR="10955" marT="109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053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L_st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RL_std.thmx</Template>
  <TotalTime>3649</TotalTime>
  <Words>1226</Words>
  <Application>Microsoft Macintosh PowerPoint</Application>
  <PresentationFormat>On-screen Show (4:3)</PresentationFormat>
  <Paragraphs>451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RL_std</vt:lpstr>
      <vt:lpstr>Microsoft Word Document</vt:lpstr>
      <vt:lpstr>Phase 2 Production Discussion</vt:lpstr>
      <vt:lpstr>US interests</vt:lpstr>
      <vt:lpstr>Our interests in OT modules</vt:lpstr>
      <vt:lpstr>PS Module Participation plans</vt:lpstr>
      <vt:lpstr>Centers and equipment</vt:lpstr>
      <vt:lpstr>Infrastructure: module assembly</vt:lpstr>
      <vt:lpstr>Sensor tests</vt:lpstr>
      <vt:lpstr>Infrastructure: sensors</vt:lpstr>
      <vt:lpstr>Institutional Interests R&amp;D</vt:lpstr>
      <vt:lpstr>Novati Wafer Tests</vt:lpstr>
      <vt:lpstr>Initial VI</vt:lpstr>
      <vt:lpstr>Breakdown seems to decrease after first measurement</vt:lpstr>
      <vt:lpstr>But it is all from the guard</vt:lpstr>
      <vt:lpstr>CV- Depletes around 400 V W9-TS1-SD</vt:lpstr>
      <vt:lpstr>W9_TS4_LD</vt:lpstr>
      <vt:lpstr>Resistivity</vt:lpstr>
    </vt:vector>
  </TitlesOfParts>
  <Company>Brown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CMSDAS</dc:title>
  <dc:creator>Meenakshi Narain</dc:creator>
  <cp:lastModifiedBy>Ronald Lipton</cp:lastModifiedBy>
  <cp:revision>200</cp:revision>
  <dcterms:created xsi:type="dcterms:W3CDTF">2014-01-06T01:42:27Z</dcterms:created>
  <dcterms:modified xsi:type="dcterms:W3CDTF">2015-04-30T15:40:19Z</dcterms:modified>
</cp:coreProperties>
</file>