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23" r:id="rId2"/>
    <p:sldId id="380" r:id="rId3"/>
    <p:sldId id="381" r:id="rId4"/>
    <p:sldId id="361" r:id="rId5"/>
    <p:sldId id="363" r:id="rId6"/>
    <p:sldId id="364" r:id="rId7"/>
    <p:sldId id="365" r:id="rId8"/>
    <p:sldId id="366" r:id="rId9"/>
    <p:sldId id="367" r:id="rId10"/>
    <p:sldId id="368" r:id="rId11"/>
    <p:sldId id="369" r:id="rId12"/>
    <p:sldId id="370" r:id="rId13"/>
    <p:sldId id="372" r:id="rId14"/>
    <p:sldId id="373" r:id="rId15"/>
    <p:sldId id="375" r:id="rId16"/>
    <p:sldId id="376" r:id="rId17"/>
    <p:sldId id="377" r:id="rId18"/>
    <p:sldId id="378" r:id="rId19"/>
    <p:sldId id="379" r:id="rId20"/>
    <p:sldId id="371" r:id="rId21"/>
    <p:sldId id="374" r:id="rId22"/>
    <p:sldId id="382" r:id="rId23"/>
    <p:sldId id="383" r:id="rId24"/>
    <p:sldId id="384" r:id="rId25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00000"/>
    <a:srgbClr val="01835F"/>
    <a:srgbClr val="0E207F"/>
    <a:srgbClr val="34FA55"/>
    <a:srgbClr val="00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74970" autoAdjust="0"/>
  </p:normalViewPr>
  <p:slideViewPr>
    <p:cSldViewPr>
      <p:cViewPr varScale="1">
        <p:scale>
          <a:sx n="91" d="100"/>
          <a:sy n="91" d="100"/>
        </p:scale>
        <p:origin x="222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" y="2813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B50D8-9BE1-42BD-9ABC-5F89BD6106A2}" type="datetimeFigureOut">
              <a:rPr lang="en-GB" smtClean="0"/>
              <a:pPr/>
              <a:t>27/04/2015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61248-BE75-42A8-915D-6F31EAEFE35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70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5B90E-658B-49D6-B0F0-68F88DB80DD8}" type="datetimeFigureOut">
              <a:rPr lang="en-GB" smtClean="0"/>
              <a:pPr/>
              <a:t>27/04/2015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E42EF-05C8-4A54-A4DD-0AA34345B79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462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6453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1345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0003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0828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4462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1129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0044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2876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3724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4761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952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3461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0500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4312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7688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9623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03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7841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337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73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2956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9250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3870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679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emf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" y="914400"/>
            <a:ext cx="9107970" cy="2232025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4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 FEA Results </a:t>
            </a:r>
            <a:endParaRPr lang="en-GB" sz="40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581400"/>
            <a:ext cx="8763000" cy="1143000"/>
          </a:xfrm>
        </p:spPr>
        <p:txBody>
          <a:bodyPr>
            <a:normAutofit/>
          </a:bodyPr>
          <a:lstStyle/>
          <a:p>
            <a:r>
              <a:rPr lang="en-GB" sz="2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PH-DT </a:t>
            </a:r>
            <a:r>
              <a:rPr lang="en-GB" sz="2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Engineering Office, CERN</a:t>
            </a:r>
          </a:p>
        </p:txBody>
      </p:sp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8000" cy="707458"/>
          </a:xfrm>
          <a:prstGeom prst="rect">
            <a:avLst/>
          </a:prstGeom>
        </p:spPr>
      </p:pic>
      <p:sp>
        <p:nvSpPr>
          <p:cNvPr id="7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28600" y="4876800"/>
            <a:ext cx="8763000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CERN, April 2015</a:t>
            </a:r>
          </a:p>
        </p:txBody>
      </p:sp>
    </p:spTree>
    <p:extLst>
      <p:ext uri="{BB962C8B-B14F-4D97-AF65-F5344CB8AC3E}">
        <p14:creationId xmlns:p14="http://schemas.microsoft.com/office/powerpoint/2010/main" val="266519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0"/>
            <a:ext cx="92964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0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Roof Beam: Pinned Connections</a:t>
            </a:r>
            <a:endParaRPr lang="en-GB" sz="30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10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1494" t="445" r="611" b="6132"/>
          <a:stretch/>
        </p:blipFill>
        <p:spPr>
          <a:xfrm>
            <a:off x="381000" y="685800"/>
            <a:ext cx="84582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74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0"/>
            <a:ext cx="92964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0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Roof Beam: </a:t>
            </a:r>
            <a:r>
              <a:rPr lang="en-GB" sz="3000" b="1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GB" sz="3000" b="1" baseline="-25000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</a:t>
            </a:r>
            <a:r>
              <a:rPr lang="en-GB" sz="30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=∞, </a:t>
            </a:r>
            <a:r>
              <a:rPr lang="en-GB" sz="3000" b="1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GB" sz="3000" b="1" baseline="-25000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  <a:r>
              <a:rPr lang="en-GB" sz="30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</a:t>
            </a:r>
            <a:endParaRPr lang="en-GB" sz="30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11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2372" t="1934" r="614" b="3257"/>
          <a:stretch/>
        </p:blipFill>
        <p:spPr>
          <a:xfrm>
            <a:off x="228600" y="914399"/>
            <a:ext cx="8382000" cy="457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90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0"/>
            <a:ext cx="92964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0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Roof Beam: </a:t>
            </a:r>
            <a:r>
              <a:rPr lang="en-GB" sz="3000" b="1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GB" sz="3000" b="1" baseline="-25000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</a:t>
            </a:r>
            <a:r>
              <a:rPr lang="en-GB" sz="30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=1700 </a:t>
            </a:r>
            <a:r>
              <a:rPr lang="en-GB" sz="3000" b="1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MNm</a:t>
            </a:r>
            <a:r>
              <a:rPr lang="en-GB" sz="30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/rad, </a:t>
            </a:r>
            <a:r>
              <a:rPr lang="en-GB" sz="3000" b="1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GB" sz="3000" b="1" baseline="-25000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  <a:r>
              <a:rPr lang="en-GB" sz="30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</a:t>
            </a:r>
            <a:endParaRPr lang="en-GB" sz="30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12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1861" t="1576" r="243" b="3879"/>
          <a:stretch/>
        </p:blipFill>
        <p:spPr>
          <a:xfrm>
            <a:off x="304799" y="914400"/>
            <a:ext cx="8458201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60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2978" t="1994" r="740" b="7328"/>
          <a:stretch/>
        </p:blipFill>
        <p:spPr>
          <a:xfrm>
            <a:off x="304800" y="2971790"/>
            <a:ext cx="6552000" cy="3453781"/>
          </a:xfrm>
          <a:prstGeom prst="rect">
            <a:avLst/>
          </a:prstGeom>
        </p:spPr>
      </p:pic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is Steel Grade?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0" y="533400"/>
            <a:ext cx="9143970" cy="1108321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Improvements by moving to S450 (EC properties for t&gt;40mm):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l-GR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sz="1800" baseline="-25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=410 MPa  → </a:t>
            </a:r>
            <a:r>
              <a:rPr lang="el-GR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sz="1800" baseline="-25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/1.5=273.3 MPa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UTS=550 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MPa  → 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UTS/3.5=157 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MPa </a:t>
            </a: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13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0" y="1746478"/>
                <a:ext cx="4732320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200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</a:t>
                </a:r>
                <a:r>
                  <a:rPr lang="en-GB" sz="2200" baseline="-25000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bot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=1700MNm/rad + </a:t>
                </a:r>
                <a:r>
                  <a:rPr lang="en-GB" sz="2200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</a:t>
                </a:r>
                <a:r>
                  <a:rPr lang="en-GB" sz="2200" baseline="-25000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top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=0 </a:t>
                </a:r>
              </a:p>
              <a:p>
                <a:pPr algn="ctr"/>
                <a:r>
                  <a:rPr lang="en-GB" sz="2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could work for </a:t>
                </a:r>
                <a:r>
                  <a:rPr lang="en-GB" sz="2200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en-GB" sz="2200" baseline="-25000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roof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&gt; 7050</a:t>
                </a:r>
                <a14:m>
                  <m:oMath xmlns:m="http://schemas.openxmlformats.org/officeDocument/2006/math">
                    <m:r>
                      <a:rPr lang="en-GB" sz="2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∙</m:t>
                    </m:r>
                  </m:oMath>
                </a14:m>
                <a:r>
                  <a:rPr lang="en-GB" sz="2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r>
                  <a:rPr lang="en-GB" sz="2200" baseline="300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mm</a:t>
                </a:r>
                <a:r>
                  <a:rPr lang="en-GB" sz="2200" baseline="300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en-GB" sz="2200" baseline="30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746478"/>
                <a:ext cx="4732320" cy="769441"/>
              </a:xfrm>
              <a:prstGeom prst="rect">
                <a:avLst/>
              </a:prstGeom>
              <a:blipFill rotWithShape="0">
                <a:blip r:embed="rId5"/>
                <a:stretch>
                  <a:fillRect t="-3937" b="-157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3110" t="1994" r="877" b="7328"/>
          <a:stretch/>
        </p:blipFill>
        <p:spPr>
          <a:xfrm>
            <a:off x="4732320" y="935802"/>
            <a:ext cx="4320000" cy="227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22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Smaller Floor Beam: Parametric Study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0" y="609601"/>
            <a:ext cx="9220170" cy="213359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Parametric study varying the cross section of the large beam used at the floor (roof and vertical beams remain unchanged):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Dimitar’s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original roof beam taken as the starting point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Progressive increase of the web length (i.e. W3)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of the joint stiffness on the </a:t>
            </a:r>
            <a:r>
              <a:rPr lang="en-GB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maximum values of the maximum combined stress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the different cross sections  </a:t>
            </a:r>
            <a:endParaRPr lang="en-GB" sz="18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14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07527"/>
              </p:ext>
            </p:extLst>
          </p:nvPr>
        </p:nvGraphicFramePr>
        <p:xfrm>
          <a:off x="228600" y="2743200"/>
          <a:ext cx="8237522" cy="253365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691634"/>
                <a:gridCol w="1152272"/>
                <a:gridCol w="1348404"/>
                <a:gridCol w="1348404"/>
                <a:gridCol w="1348404"/>
                <a:gridCol w="1348404"/>
              </a:tblGrid>
              <a:tr h="200025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Characteristics of the I-beam sections considered for the large roof beam 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Case 1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Case 2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Case 3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Case 4</a:t>
                      </a:r>
                      <a:endParaRPr lang="en-GB" sz="1600" b="1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Baseline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W1 (m)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W2 (m)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W3 (m)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t1 (m)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t2 (m)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t3 (m)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 (m4)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0.007756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0.010108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0.01281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0.015875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0.030001</a:t>
                      </a: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Mass/m (kg/m)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529.875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549.5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569.125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588.75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977.325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22" b="18596"/>
          <a:stretch/>
        </p:blipFill>
        <p:spPr>
          <a:xfrm>
            <a:off x="6477000" y="5410200"/>
            <a:ext cx="1753095" cy="1332000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0" y="5486401"/>
            <a:ext cx="9220170" cy="533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Initially S355 is considered</a:t>
            </a:r>
            <a:endParaRPr lang="en-GB" sz="18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25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0"/>
            <a:ext cx="92964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0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Floor Beam: Perfect Moment Connections</a:t>
            </a:r>
            <a:endParaRPr lang="en-GB" sz="30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15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000" y="698976"/>
            <a:ext cx="8640000" cy="5377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9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0"/>
            <a:ext cx="92964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0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Floor Beam: Pinned Connections</a:t>
            </a:r>
            <a:endParaRPr lang="en-GB" sz="30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16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000" y="693096"/>
            <a:ext cx="8640000" cy="5374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4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0"/>
            <a:ext cx="92964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0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Floor Beam: </a:t>
            </a:r>
            <a:r>
              <a:rPr lang="en-GB" sz="3000" b="1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GB" sz="3000" b="1" baseline="-25000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</a:t>
            </a:r>
            <a:r>
              <a:rPr lang="en-GB" sz="30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=0, </a:t>
            </a:r>
            <a:r>
              <a:rPr lang="en-GB" sz="3000" b="1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GB" sz="3000" b="1" baseline="-25000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  <a:r>
              <a:rPr lang="en-GB" sz="30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=∞</a:t>
            </a:r>
            <a:endParaRPr lang="en-GB" sz="30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17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000" y="821179"/>
            <a:ext cx="8640000" cy="481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49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0"/>
            <a:ext cx="92964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0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Roof Beam: </a:t>
            </a:r>
            <a:r>
              <a:rPr lang="en-GB" sz="3000" b="1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GB" sz="3000" b="1" baseline="-25000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</a:t>
            </a:r>
            <a:r>
              <a:rPr lang="en-GB" sz="30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=0, </a:t>
            </a:r>
            <a:r>
              <a:rPr lang="en-GB" sz="3000" b="1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GB" sz="3000" b="1" baseline="-25000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  <a:r>
              <a:rPr lang="en-GB" sz="30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=1700 </a:t>
            </a:r>
            <a:r>
              <a:rPr lang="en-GB" sz="3000" b="1" dirty="0" err="1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MNm</a:t>
            </a:r>
            <a:r>
              <a:rPr lang="en-GB" sz="3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/rad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18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000" y="850082"/>
            <a:ext cx="8640000" cy="4827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14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6135" y="4030311"/>
            <a:ext cx="5040000" cy="2816194"/>
          </a:xfrm>
          <a:prstGeom prst="rect">
            <a:avLst/>
          </a:prstGeom>
        </p:spPr>
      </p:pic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is Steel Grade?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-76200" y="533400"/>
            <a:ext cx="9296400" cy="121307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Improvements by moving to S450 (EC properties for t&gt;40mm):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l-GR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sz="1800" baseline="-25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=410 MPa  → </a:t>
            </a:r>
            <a:r>
              <a:rPr lang="el-GR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sz="1800" baseline="-25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/1.5=273.3 MPa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UTS=550 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MPa  → 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UTS/3.5=157 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MPa </a:t>
            </a: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19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  <p:sp>
        <p:nvSpPr>
          <p:cNvPr id="7" name="Rectangle 6"/>
          <p:cNvSpPr/>
          <p:nvPr/>
        </p:nvSpPr>
        <p:spPr>
          <a:xfrm>
            <a:off x="5461419" y="1888430"/>
            <a:ext cx="33924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 connection at the top and a pinned joint at the bottom could work, but just marginally. </a:t>
            </a:r>
            <a:endParaRPr lang="en-GB" baseline="300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52" y="1752600"/>
            <a:ext cx="5040000" cy="2808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3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0" y="609601"/>
            <a:ext cx="9067770" cy="335279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Maximum Beam Stresses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 of Moment Connection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</p:spTree>
    <p:extLst>
      <p:ext uri="{BB962C8B-B14F-4D97-AF65-F5344CB8AC3E}">
        <p14:creationId xmlns:p14="http://schemas.microsoft.com/office/powerpoint/2010/main" val="313117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52400" y="707203"/>
            <a:ext cx="8839200" cy="5541197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FEA results suggest that the stresses in the main frame would make it difficult to reduce the size of the roof beam substantially.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even worse taking into account that the 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nominal loads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 considered for the previous analysis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Moving to higher grade steels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(e.g. S450 instead S355)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things a bit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easier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Moving to a hinged connection at the top also seems difficult (even for the baseline configuration).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endParaRPr lang="en-GB" sz="2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Reducing the dimensions of the floor beam also seems very problematic (with the vertical beam becoming the critical element).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endParaRPr lang="en-GB" sz="2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 standpoint, a </a:t>
            </a:r>
            <a:r>
              <a:rPr lang="en-GB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truss structure</a:t>
            </a: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would appear a much more suitable </a:t>
            </a: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 for the main </a:t>
            </a: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frame. </a:t>
            </a:r>
            <a:endParaRPr lang="en-GB" sz="2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20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</p:spTree>
    <p:extLst>
      <p:ext uri="{BB962C8B-B14F-4D97-AF65-F5344CB8AC3E}">
        <p14:creationId xmlns:p14="http://schemas.microsoft.com/office/powerpoint/2010/main" val="47600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Note: Access Holes in the Vertical Beams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0" y="609601"/>
            <a:ext cx="9220170" cy="91439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holes to be included in the web of the vertical beams for access purposes were neglected in the previous analysis. 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21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5796" y="1385823"/>
            <a:ext cx="2325804" cy="28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565" y="3724988"/>
            <a:ext cx="2397635" cy="28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796" y="2392715"/>
            <a:ext cx="1080000" cy="9922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l="3023" r="1726"/>
          <a:stretch/>
        </p:blipFill>
        <p:spPr>
          <a:xfrm>
            <a:off x="245196" y="2076061"/>
            <a:ext cx="5004000" cy="378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41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" y="236220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 of Moment Connection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22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</p:spTree>
    <p:extLst>
      <p:ext uri="{BB962C8B-B14F-4D97-AF65-F5344CB8AC3E}">
        <p14:creationId xmlns:p14="http://schemas.microsoft.com/office/powerpoint/2010/main" val="285562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833"/>
          <a:stretch/>
        </p:blipFill>
        <p:spPr>
          <a:xfrm>
            <a:off x="4027800" y="2852691"/>
            <a:ext cx="5040000" cy="38729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0" t="73518"/>
          <a:stretch/>
        </p:blipFill>
        <p:spPr>
          <a:xfrm>
            <a:off x="4117465" y="5570971"/>
            <a:ext cx="914400" cy="1287029"/>
          </a:xfrm>
          <a:prstGeom prst="rect">
            <a:avLst/>
          </a:prstGeom>
        </p:spPr>
      </p:pic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96012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 Connection: FEA Model Details</a:t>
            </a:r>
            <a:endParaRPr lang="en-GB" sz="3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0" y="685801"/>
            <a:ext cx="9067770" cy="1904999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Half Joint (each beam extending 0.6m from intersection)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M48 x 10 bolts with pre-tension (625kN)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Frictional contacts (µ=0.25)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Welds (40mm)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Non-linear materials (</a:t>
            </a:r>
            <a:r>
              <a:rPr lang="en-GB" sz="14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S355 for beams, 10.9 for bolts)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23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152400" y="4444809"/>
            <a:ext cx="2969335" cy="1600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Stiffness as a function of the applied moment?</a:t>
            </a: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83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96012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 Connection: FEA Model Results</a:t>
            </a:r>
            <a:endParaRPr lang="en-GB" sz="3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0" y="685800"/>
            <a:ext cx="9067770" cy="54857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applied moment M=8MNm</a:t>
            </a: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24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67258"/>
            <a:ext cx="3929451" cy="36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81"/>
          <a:stretch/>
        </p:blipFill>
        <p:spPr>
          <a:xfrm>
            <a:off x="4493172" y="821179"/>
            <a:ext cx="3355428" cy="28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172" y="2743200"/>
            <a:ext cx="3565714" cy="2880000"/>
          </a:xfrm>
          <a:prstGeom prst="rect">
            <a:avLst/>
          </a:prstGeom>
        </p:spPr>
      </p:pic>
      <p:sp>
        <p:nvSpPr>
          <p:cNvPr id="13" name="Subtitle 2"/>
          <p:cNvSpPr txBox="1">
            <a:spLocks/>
          </p:cNvSpPr>
          <p:nvPr/>
        </p:nvSpPr>
        <p:spPr>
          <a:xfrm>
            <a:off x="0" y="5623625"/>
            <a:ext cx="9067770" cy="548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K=1600-2100 </a:t>
            </a:r>
            <a:r>
              <a:rPr lang="en-GB" sz="22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MNm</a:t>
            </a: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/rad (depending on corner support</a:t>
            </a: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67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" y="236220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Maximum Beam Stresses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3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</p:spTree>
    <p:extLst>
      <p:ext uri="{BB962C8B-B14F-4D97-AF65-F5344CB8AC3E}">
        <p14:creationId xmlns:p14="http://schemas.microsoft.com/office/powerpoint/2010/main" val="157743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0"/>
          <a:stretch/>
        </p:blipFill>
        <p:spPr>
          <a:xfrm>
            <a:off x="6287369" y="3876835"/>
            <a:ext cx="2512861" cy="28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" b="2941"/>
          <a:stretch/>
        </p:blipFill>
        <p:spPr>
          <a:xfrm>
            <a:off x="3009964" y="3825600"/>
            <a:ext cx="3009836" cy="28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"/>
          <a:stretch/>
        </p:blipFill>
        <p:spPr>
          <a:xfrm>
            <a:off x="685799" y="3733798"/>
            <a:ext cx="2480415" cy="2880000"/>
          </a:xfrm>
          <a:prstGeom prst="rect">
            <a:avLst/>
          </a:prstGeom>
        </p:spPr>
      </p:pic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96012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Maximum Beam Stresses: FEA Model Details</a:t>
            </a:r>
            <a:endParaRPr lang="en-GB" sz="3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idx="1"/>
              </p:nvPr>
            </p:nvSpPr>
            <p:spPr>
              <a:xfrm>
                <a:off x="30" y="609601"/>
                <a:ext cx="9067770" cy="3352799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GB" sz="22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Half Frame Unit (2.4m in length)</a:t>
                </a:r>
              </a:p>
              <a:p>
                <a:pPr lvl="1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GB" sz="18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Beam elements (with offsets) to simulate the main frame and the grid</a:t>
                </a:r>
              </a:p>
              <a:p>
                <a:pPr lvl="1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GB" sz="18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Shells to represent the warm vessel (6mm thick)</a:t>
                </a:r>
              </a:p>
              <a:p>
                <a:pPr lvl="1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GB" sz="18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Joint (MPC184) at the bottom and top connections of the main frame to study the effect of torsional stiffness (i.e. </a:t>
                </a:r>
                <a:r>
                  <a:rPr lang="en-GB" sz="1800" dirty="0" err="1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</a:t>
                </a:r>
                <a:r>
                  <a:rPr lang="en-GB" sz="1800" baseline="-25000" dirty="0" err="1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bot</a:t>
                </a:r>
                <a:r>
                  <a:rPr lang="en-GB" sz="18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:r>
                  <a:rPr lang="en-GB" sz="1800" dirty="0" err="1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</a:t>
                </a:r>
                <a:r>
                  <a:rPr lang="en-GB" sz="1800" baseline="-25000" dirty="0" err="1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top</a:t>
                </a:r>
                <a:r>
                  <a:rPr lang="en-GB" sz="18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respectively) </a:t>
                </a:r>
              </a:p>
              <a:p>
                <a:pPr lvl="1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GB" sz="18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BCs</a:t>
                </a:r>
              </a:p>
              <a:p>
                <a:pPr lvl="2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GB" sz="14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Symmetry BCs + Periodic BCs (via CPs) to simulate unit cell behaviour</a:t>
                </a:r>
              </a:p>
              <a:p>
                <a:pPr lvl="2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GB" sz="14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Nominal</a:t>
                </a:r>
                <a:r>
                  <a:rPr lang="en-GB" sz="14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pressure </a:t>
                </a:r>
                <a:r>
                  <a:rPr lang="en-GB" sz="1400" dirty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  <a:r>
                  <a:rPr lang="en-GB" sz="14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oads acting on the shells (P</a:t>
                </a:r>
                <a:r>
                  <a:rPr lang="en-GB" sz="1400" baseline="-250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n-GB" sz="14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=350mbar and </a:t>
                </a:r>
                <a:r>
                  <a:rPr lang="el-GR" sz="14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ρ</a:t>
                </a:r>
                <a:r>
                  <a:rPr lang="en-GB" sz="1400" baseline="-25000" dirty="0" err="1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LAr</a:t>
                </a:r>
                <a:r>
                  <a:rPr lang="en-GB" sz="14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=1400kg/m</a:t>
                </a:r>
                <a:r>
                  <a:rPr lang="en-GB" sz="1400" baseline="300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GB" sz="14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taking into account the presence of the insulation  ~ 600mm thick)</a:t>
                </a:r>
              </a:p>
              <a:p>
                <a:pPr lvl="2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GB" sz="14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Vertical constraint in the vertex at the base for x</a:t>
                </a:r>
                <a14:m>
                  <m:oMath xmlns:m="http://schemas.openxmlformats.org/officeDocument/2006/math">
                    <m:r>
                      <a:rPr lang="en-GB" sz="140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∈</m:t>
                    </m:r>
                  </m:oMath>
                </a14:m>
                <a:r>
                  <a:rPr lang="en-GB" sz="14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[-8.15,-3.4]m and x=0 </a:t>
                </a:r>
                <a:endParaRPr lang="en-GB" sz="2200" dirty="0" smtClean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spcBef>
                    <a:spcPts val="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endParaRPr lang="en-GB" sz="2200" dirty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" y="609601"/>
                <a:ext cx="9067770" cy="3352799"/>
              </a:xfrm>
              <a:blipFill rotWithShape="0">
                <a:blip r:embed="rId7"/>
                <a:stretch>
                  <a:fillRect l="-739" t="-1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4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20114" y="488141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0055A0"/>
                </a:solidFill>
              </a:rPr>
              <a:t>+</a:t>
            </a:r>
            <a:endParaRPr lang="en-GB" sz="3200" dirty="0">
              <a:solidFill>
                <a:srgbClr val="0055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77550" y="487680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0055A0"/>
                </a:solidFill>
              </a:rPr>
              <a:t>=</a:t>
            </a:r>
            <a:endParaRPr lang="en-GB" sz="32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94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 Configuration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0" y="609601"/>
            <a:ext cx="9143970" cy="565752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frame composed by three large beams with the same cross section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2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22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2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22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2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22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Steel S355 (EC properties for t&gt;40mm)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l-GR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sz="1800" baseline="-25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=335 MPa  → </a:t>
            </a:r>
            <a:r>
              <a:rPr lang="el-GR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sz="1800" baseline="-25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/1.5=223 MPa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UTS=470 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MPa  → 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UTS/3.5=134 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MPa </a:t>
            </a: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K=1700 </a:t>
            </a:r>
            <a:r>
              <a:rPr lang="en-GB" sz="22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MNm</a:t>
            </a: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/rad  →</a:t>
            </a:r>
            <a:endParaRPr lang="en-GB" sz="18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5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96"/>
          <a:stretch/>
        </p:blipFill>
        <p:spPr>
          <a:xfrm>
            <a:off x="133350" y="1447800"/>
            <a:ext cx="2457450" cy="220980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707842"/>
              </p:ext>
            </p:extLst>
          </p:nvPr>
        </p:nvGraphicFramePr>
        <p:xfrm>
          <a:off x="2762249" y="1600200"/>
          <a:ext cx="6229350" cy="20269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52551"/>
                <a:gridCol w="1143000"/>
                <a:gridCol w="1349627"/>
                <a:gridCol w="1192086"/>
                <a:gridCol w="1192086"/>
              </a:tblGrid>
              <a:tr h="25336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</a:rPr>
                        <a:t>Section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</a:rPr>
                        <a:t>Grid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</a:rPr>
                        <a:t>Section Vertical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</a:rPr>
                        <a:t>Section Floor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</a:rPr>
                        <a:t>Section Roof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</a:rPr>
                        <a:t>W1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</a:rPr>
                        <a:t>(m)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0.15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0.55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0.55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0.55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</a:rPr>
                        <a:t>W2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</a:rPr>
                        <a:t>(m)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0.15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0.55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0.55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0.55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</a:rPr>
                        <a:t>W3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</a:rPr>
                        <a:t>(m)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1.2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1.2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1.2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</a:rPr>
                        <a:t>t1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</a:rPr>
                        <a:t>(m)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0.015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0.075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0.075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0.075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</a:rPr>
                        <a:t>t2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</a:rPr>
                        <a:t>(m)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0.015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0.075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0.075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0.075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</a:rPr>
                        <a:t>t3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</a:rPr>
                        <a:t>(m)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0.01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0.04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0.04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0.04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</a:rPr>
                        <a:t>Mass/m (kg/m)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56.52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977.325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977.325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977.325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168869" y="5284186"/>
            <a:ext cx="582273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Stiffness estimated via FEA for a bolted joint between two of the large beams used in the main frame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34794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1392" t="2419" r="8336" b="7428"/>
          <a:stretch/>
        </p:blipFill>
        <p:spPr>
          <a:xfrm>
            <a:off x="4567800" y="4012569"/>
            <a:ext cx="4500000" cy="2769231"/>
          </a:xfrm>
          <a:prstGeom prst="rect">
            <a:avLst/>
          </a:prstGeom>
        </p:spPr>
      </p:pic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0"/>
            <a:ext cx="92964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0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 Configuration: Effect of Joint Stiffness</a:t>
            </a:r>
            <a:endParaRPr lang="en-GB" sz="30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0" y="609601"/>
            <a:ext cx="9067770" cy="761999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of the Joint Stiffness on the maximum combined stress for the main vertical, floor and roof beams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2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6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1638" t="1078" r="7713" b="8153"/>
          <a:stretch/>
        </p:blipFill>
        <p:spPr>
          <a:xfrm>
            <a:off x="78665" y="1347182"/>
            <a:ext cx="4500000" cy="27676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l="2072" r="8256" b="7428"/>
          <a:stretch/>
        </p:blipFill>
        <p:spPr>
          <a:xfrm>
            <a:off x="4644000" y="1170529"/>
            <a:ext cx="4500000" cy="286807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94431" y="4173979"/>
            <a:ext cx="478236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two configurations seems to be acceptable: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GB" baseline="-25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</a:t>
            </a:r>
            <a:r>
              <a:rPr lang="en-GB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GB" baseline="-25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  <a:r>
              <a:rPr lang="en-GB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=1700MNm/rad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GB" baseline="-25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</a:t>
            </a:r>
            <a:r>
              <a:rPr lang="en-GB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=1700MNm/rad, </a:t>
            </a:r>
            <a:r>
              <a:rPr lang="en-GB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GB" baseline="-25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  <a:r>
              <a:rPr lang="en-GB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(Although the second one would be at the very limit in the vertical and floor beams). 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71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0"/>
            <a:ext cx="92964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0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 Configuration: Imperfect Joint</a:t>
            </a:r>
            <a:endParaRPr lang="en-GB" sz="30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7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625" t="1168" r="7001" b="6175"/>
          <a:stretch/>
        </p:blipFill>
        <p:spPr>
          <a:xfrm>
            <a:off x="123000" y="723226"/>
            <a:ext cx="8640000" cy="5372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53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Smaller Roof Beam: Parametric Study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0" y="609601"/>
            <a:ext cx="9220170" cy="213359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Parametric study varying the cross section of the large beam used at the roof (floor and vertical beams remain unchanged):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Dimitar’s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original roof beam taken as the starting point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Progressive increase of the web length (i.e. W3)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of the joint stiffness on the </a:t>
            </a:r>
            <a:r>
              <a:rPr lang="en-GB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maximum values of the maximum combined stress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the different cross sections  </a:t>
            </a:r>
            <a:endParaRPr lang="en-GB" sz="18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8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000852"/>
              </p:ext>
            </p:extLst>
          </p:nvPr>
        </p:nvGraphicFramePr>
        <p:xfrm>
          <a:off x="228600" y="2743200"/>
          <a:ext cx="8237522" cy="253365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691634"/>
                <a:gridCol w="1152272"/>
                <a:gridCol w="1348404"/>
                <a:gridCol w="1348404"/>
                <a:gridCol w="1348404"/>
                <a:gridCol w="1348404"/>
              </a:tblGrid>
              <a:tr h="200025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Characteristics of the I-beam sections considered for the large roof beam 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Case 1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Case 2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Case 3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Case 4</a:t>
                      </a:r>
                      <a:endParaRPr lang="en-GB" sz="1600" b="1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Baseline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W1 (m)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W2 (m)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W3 (m)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t1 (m)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t2 (m)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t3 (m)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 (m4)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0.003128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0.004235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0.005538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0.007047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0.030001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Mass/m (kg/m)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291.235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306.935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322.635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338.335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977.325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22" b="18596"/>
          <a:stretch/>
        </p:blipFill>
        <p:spPr>
          <a:xfrm>
            <a:off x="6477000" y="5410200"/>
            <a:ext cx="1753095" cy="13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51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0"/>
            <a:ext cx="92964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0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Roof Beam: Perfect Moment Connections</a:t>
            </a:r>
            <a:endParaRPr lang="en-GB" sz="30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9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2375" t="1369" r="611" b="5110"/>
          <a:stretch/>
        </p:blipFill>
        <p:spPr>
          <a:xfrm>
            <a:off x="457200" y="685800"/>
            <a:ext cx="83820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20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3650</TotalTime>
  <Words>1123</Words>
  <Application>Microsoft Office PowerPoint</Application>
  <PresentationFormat>On-screen Show (4:3)</PresentationFormat>
  <Paragraphs>315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Cambria Math</vt:lpstr>
      <vt:lpstr>Office Theme</vt:lpstr>
      <vt:lpstr>Preliminary FEA Results </vt:lpstr>
      <vt:lpstr>Contents</vt:lpstr>
      <vt:lpstr>Maximum Beam Stresses</vt:lpstr>
      <vt:lpstr>Maximum Beam Stresses: FEA Model Details</vt:lpstr>
      <vt:lpstr>Baseline Configuration</vt:lpstr>
      <vt:lpstr>Baseline Configuration: Effect of Joint Stiffness</vt:lpstr>
      <vt:lpstr>Baseline Configuration: Imperfect Joint</vt:lpstr>
      <vt:lpstr>Smaller Roof Beam: Parametric Study</vt:lpstr>
      <vt:lpstr>Small Roof Beam: Perfect Moment Connections</vt:lpstr>
      <vt:lpstr>Small Roof Beam: Pinned Connections</vt:lpstr>
      <vt:lpstr>Small Roof Beam: Kbot=∞, Ktop=0</vt:lpstr>
      <vt:lpstr>Small Roof Beam: Kbot=1700 MNm/rad, Ktop=0</vt:lpstr>
      <vt:lpstr>Change is Steel Grade?</vt:lpstr>
      <vt:lpstr>Smaller Floor Beam: Parametric Study</vt:lpstr>
      <vt:lpstr>Small Floor Beam: Perfect Moment Connections</vt:lpstr>
      <vt:lpstr>Small Floor Beam: Pinned Connections</vt:lpstr>
      <vt:lpstr>Small Floor Beam: Kbot=0, Ktop=∞</vt:lpstr>
      <vt:lpstr>Small Roof Beam: Kbot=0, Ktop=1700 MNm/rad</vt:lpstr>
      <vt:lpstr>Change is Steel Grade?</vt:lpstr>
      <vt:lpstr>Summary</vt:lpstr>
      <vt:lpstr>Note: Access Holes in the Vertical Beams</vt:lpstr>
      <vt:lpstr>FEA of Moment Connection</vt:lpstr>
      <vt:lpstr>Moment Connection: FEA Model Details</vt:lpstr>
      <vt:lpstr>Moment Connection: FEA Model Results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ITk Upgrade: Outer Cylinder &amp; Structural Bulkheads</dc:title>
  <dc:creator>Diego Alvarez Feito</dc:creator>
  <cp:lastModifiedBy>Diego Alvarez Feito</cp:lastModifiedBy>
  <cp:revision>468</cp:revision>
  <cp:lastPrinted>2014-04-23T12:08:29Z</cp:lastPrinted>
  <dcterms:created xsi:type="dcterms:W3CDTF">2006-08-16T00:00:00Z</dcterms:created>
  <dcterms:modified xsi:type="dcterms:W3CDTF">2015-04-27T15:00:37Z</dcterms:modified>
</cp:coreProperties>
</file>