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7" r:id="rId9"/>
    <p:sldId id="268" r:id="rId10"/>
    <p:sldId id="270" r:id="rId11"/>
    <p:sldId id="271" r:id="rId12"/>
    <p:sldId id="272" r:id="rId13"/>
    <p:sldId id="273" r:id="rId14"/>
    <p:sldId id="274" r:id="rId15"/>
    <p:sldId id="25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26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56A8C6-4D9E-41CE-B5BC-1C7A0641B11D}" type="datetimeFigureOut">
              <a:rPr lang="en-GB" smtClean="0"/>
              <a:t>08/05/2015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CBDA9A-1920-42D7-BB91-8985B4937A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935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BDA9A-1920-42D7-BB91-8985B4937AC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135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2000" y="233493"/>
            <a:ext cx="6840000" cy="715840"/>
          </a:xfrm>
        </p:spPr>
        <p:txBody>
          <a:bodyPr lIns="72000"/>
          <a:lstStyle>
            <a:lvl1pPr>
              <a:defRPr u="none">
                <a:effectLst/>
              </a:defRPr>
            </a:lvl1pPr>
          </a:lstStyle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 lIns="180000" tIns="576000" anchor="t" anchorCtr="0"/>
          <a:lstStyle>
            <a:lvl1pPr marL="514350" indent="-514350">
              <a:lnSpc>
                <a:spcPct val="150000"/>
              </a:lnSpc>
              <a:buFont typeface="+mj-lt"/>
              <a:buAutoNum type="arabicPeriod"/>
              <a:defRPr/>
            </a:lvl1pPr>
            <a:lvl2pPr marL="746125" indent="-514350">
              <a:lnSpc>
                <a:spcPct val="150000"/>
              </a:lnSpc>
              <a:buFont typeface="+mj-lt"/>
              <a:buAutoNum type="arabicPeriod"/>
              <a:defRPr baseline="0"/>
            </a:lvl2pPr>
            <a:lvl3pPr marL="974725" indent="-514350">
              <a:lnSpc>
                <a:spcPct val="150000"/>
              </a:lnSpc>
              <a:buFont typeface="+mj-lt"/>
              <a:buAutoNum type="arabicPeriod"/>
              <a:defRPr/>
            </a:lvl3pPr>
            <a:lvl4pPr marL="1200150" indent="-514350">
              <a:lnSpc>
                <a:spcPct val="150000"/>
              </a:lnSpc>
              <a:buFont typeface="+mj-lt"/>
              <a:buAutoNum type="arabicPeriod"/>
              <a:defRPr/>
            </a:lvl4pPr>
            <a:lvl5pPr marL="1423987" indent="-514350">
              <a:lnSpc>
                <a:spcPct val="150000"/>
              </a:lnSpc>
              <a:buFont typeface="+mj-lt"/>
              <a:buAutoNum type="arabicPeriod"/>
              <a:defRPr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smtClean="0"/>
              <a:t>2015-05-06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smtClean="0"/>
              <a:t>R.Leuxe CERN EN-MME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2015-05-06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R.Leuxe CERN EN-MME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2015-05-06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R.Leuxe CERN EN-MME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R.Leuxe CERN EN-MME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 smtClean="0"/>
              <a:t>2015-05-06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 dirty="0" err="1" smtClean="0"/>
              <a:t>R.Leuxe</a:t>
            </a:r>
            <a:r>
              <a:rPr lang="en-US" dirty="0" smtClean="0"/>
              <a:t> CERN EN-MME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LHC CRAB CAVITY</a:t>
            </a:r>
            <a:br>
              <a:rPr lang="en-US" dirty="0" smtClean="0"/>
            </a:br>
            <a:r>
              <a:rPr lang="en-US" dirty="0" smtClean="0"/>
              <a:t>Helium Tanks 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R.Leuxe</a:t>
            </a:r>
            <a:endParaRPr lang="en-US" dirty="0"/>
          </a:p>
          <a:p>
            <a:r>
              <a:rPr lang="en-US" dirty="0" smtClean="0"/>
              <a:t>CERN (EN-MME)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2257" y="1310640"/>
            <a:ext cx="7299960" cy="42613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2"/>
            </a:pPr>
            <a:r>
              <a:rPr lang="fr-CH" dirty="0" err="1" smtClean="0"/>
              <a:t>Details</a:t>
            </a:r>
            <a:r>
              <a:rPr lang="fr-CH" dirty="0" smtClean="0"/>
              <a:t> of RFD Design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R.Leuxe CERN EN-MME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709338" y="5678684"/>
            <a:ext cx="352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RFD - </a:t>
            </a:r>
            <a:r>
              <a:rPr lang="fr-CH" dirty="0" err="1" smtClean="0"/>
              <a:t>Add</a:t>
            </a:r>
            <a:r>
              <a:rPr lang="fr-CH" dirty="0" smtClean="0"/>
              <a:t> 2x7mm on </a:t>
            </a:r>
            <a:r>
              <a:rPr lang="fr-CH" dirty="0" err="1" smtClean="0"/>
              <a:t>Beam</a:t>
            </a:r>
            <a:r>
              <a:rPr lang="fr-CH" dirty="0" smtClean="0"/>
              <a:t> Pipes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374337" y="4992134"/>
            <a:ext cx="2898742" cy="276999"/>
          </a:xfrm>
          <a:prstGeom prst="rect">
            <a:avLst/>
          </a:prstGeom>
          <a:solidFill>
            <a:srgbClr val="99FF66"/>
          </a:solidFill>
          <a:ln w="19050">
            <a:solidFill>
              <a:srgbClr val="00FF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H" sz="1200" dirty="0" smtClean="0"/>
              <a:t>Gap </a:t>
            </a:r>
            <a:r>
              <a:rPr lang="fr-CH" sz="1200" dirty="0" err="1" smtClean="0"/>
              <a:t>too</a:t>
            </a:r>
            <a:r>
              <a:rPr lang="fr-CH" sz="1200" dirty="0" smtClean="0"/>
              <a:t> </a:t>
            </a:r>
            <a:r>
              <a:rPr lang="fr-CH" sz="1200" dirty="0" err="1" smtClean="0"/>
              <a:t>tight</a:t>
            </a:r>
            <a:r>
              <a:rPr lang="fr-CH" sz="1200" dirty="0" smtClean="0"/>
              <a:t> </a:t>
            </a:r>
            <a:r>
              <a:rPr lang="fr-CH" sz="1200" dirty="0" err="1" smtClean="0"/>
              <a:t>without</a:t>
            </a:r>
            <a:r>
              <a:rPr lang="fr-CH" sz="1200" dirty="0" smtClean="0"/>
              <a:t> </a:t>
            </a:r>
            <a:r>
              <a:rPr lang="fr-CH" sz="1200" dirty="0" err="1" smtClean="0"/>
              <a:t>Beam</a:t>
            </a:r>
            <a:r>
              <a:rPr lang="fr-CH" sz="1200" dirty="0" smtClean="0"/>
              <a:t> Pipe </a:t>
            </a:r>
            <a:r>
              <a:rPr lang="fr-CH" sz="1200" dirty="0" err="1"/>
              <a:t>i</a:t>
            </a:r>
            <a:r>
              <a:rPr lang="fr-CH" sz="1200" dirty="0" err="1" smtClean="0"/>
              <a:t>ncrease</a:t>
            </a:r>
            <a:endParaRPr lang="en-GB" sz="1200" dirty="0"/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>
          <a:xfrm flipV="1">
            <a:off x="5273079" y="4114800"/>
            <a:ext cx="1089621" cy="1015834"/>
          </a:xfrm>
          <a:prstGeom prst="straightConnector1">
            <a:avLst/>
          </a:prstGeom>
          <a:ln w="254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960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0" r="28167"/>
          <a:stretch/>
        </p:blipFill>
        <p:spPr>
          <a:xfrm>
            <a:off x="1965960" y="1016120"/>
            <a:ext cx="4602480" cy="52103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3"/>
            </a:pPr>
            <a:r>
              <a:rPr lang="fr-CH" dirty="0" err="1" smtClean="0"/>
              <a:t>Details</a:t>
            </a:r>
            <a:r>
              <a:rPr lang="fr-CH" dirty="0" smtClean="0"/>
              <a:t> of DQW Design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R.Leuxe CERN EN-MME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066063" y="5362731"/>
            <a:ext cx="2679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DQW - </a:t>
            </a:r>
            <a:r>
              <a:rPr lang="fr-CH" dirty="0" err="1" smtClean="0"/>
              <a:t>Beam</a:t>
            </a:r>
            <a:r>
              <a:rPr lang="fr-CH" dirty="0" smtClean="0"/>
              <a:t> Axis Section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23408" y="5219363"/>
            <a:ext cx="1861472" cy="276999"/>
          </a:xfrm>
          <a:prstGeom prst="rect">
            <a:avLst/>
          </a:prstGeom>
          <a:solidFill>
            <a:srgbClr val="00B0F0"/>
          </a:solidFill>
          <a:ln w="19050">
            <a:solidFill>
              <a:srgbClr val="66FFFF"/>
            </a:solidFill>
          </a:ln>
        </p:spPr>
        <p:txBody>
          <a:bodyPr wrap="none" rtlCol="0">
            <a:spAutoFit/>
          </a:bodyPr>
          <a:lstStyle/>
          <a:p>
            <a:r>
              <a:rPr lang="fr-CH" sz="1200" dirty="0" smtClean="0"/>
              <a:t>Half rings </a:t>
            </a:r>
            <a:r>
              <a:rPr lang="fr-CH" sz="1200" dirty="0" err="1" smtClean="0"/>
              <a:t>reinforcements</a:t>
            </a:r>
            <a:endParaRPr lang="en-GB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365823" y="4130295"/>
            <a:ext cx="170777" cy="1089068"/>
          </a:xfrm>
          <a:prstGeom prst="straightConnector1">
            <a:avLst/>
          </a:prstGeom>
          <a:ln w="25400">
            <a:solidFill>
              <a:srgbClr val="66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527500" y="2636521"/>
            <a:ext cx="314760" cy="2582842"/>
          </a:xfrm>
          <a:prstGeom prst="straightConnector1">
            <a:avLst/>
          </a:prstGeom>
          <a:ln w="25400">
            <a:solidFill>
              <a:srgbClr val="66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527500" y="2783329"/>
            <a:ext cx="3154961" cy="2436034"/>
          </a:xfrm>
          <a:prstGeom prst="straightConnector1">
            <a:avLst/>
          </a:prstGeom>
          <a:ln w="25400">
            <a:solidFill>
              <a:srgbClr val="66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698277" y="4538029"/>
            <a:ext cx="3059140" cy="833734"/>
          </a:xfrm>
          <a:prstGeom prst="straightConnector1">
            <a:avLst/>
          </a:prstGeom>
          <a:ln w="25400">
            <a:solidFill>
              <a:srgbClr val="66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66063" y="1379101"/>
            <a:ext cx="837089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Thin</a:t>
            </a:r>
            <a:r>
              <a:rPr lang="fr-CH" sz="1200" dirty="0" smtClean="0"/>
              <a:t> Caps</a:t>
            </a:r>
            <a:endParaRPr lang="en-GB" sz="1200" dirty="0"/>
          </a:p>
        </p:txBody>
      </p:sp>
      <p:cxnSp>
        <p:nvCxnSpPr>
          <p:cNvPr id="22" name="Straight Arrow Connector 21"/>
          <p:cNvCxnSpPr>
            <a:stCxn id="21" idx="2"/>
          </p:cNvCxnSpPr>
          <p:nvPr/>
        </p:nvCxnSpPr>
        <p:spPr>
          <a:xfrm flipH="1">
            <a:off x="5814060" y="1656100"/>
            <a:ext cx="670548" cy="946186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21" idx="2"/>
          </p:cNvCxnSpPr>
          <p:nvPr/>
        </p:nvCxnSpPr>
        <p:spPr>
          <a:xfrm flipH="1">
            <a:off x="2423160" y="1656100"/>
            <a:ext cx="4061448" cy="1365833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1" idx="2"/>
          </p:cNvCxnSpPr>
          <p:nvPr/>
        </p:nvCxnSpPr>
        <p:spPr>
          <a:xfrm flipH="1">
            <a:off x="3688081" y="1656100"/>
            <a:ext cx="2796527" cy="801983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6066063" y="1656100"/>
            <a:ext cx="418545" cy="1642832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6641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8825" y="1144314"/>
            <a:ext cx="7642860" cy="45325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3"/>
            </a:pPr>
            <a:r>
              <a:rPr lang="fr-CH" dirty="0" err="1" smtClean="0"/>
              <a:t>Details</a:t>
            </a:r>
            <a:r>
              <a:rPr lang="fr-CH" dirty="0" smtClean="0"/>
              <a:t> of DQW Design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R.Leuxe CERN EN-MME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265341" y="5747429"/>
            <a:ext cx="2679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DQW - </a:t>
            </a:r>
            <a:r>
              <a:rPr lang="fr-CH" dirty="0" err="1" smtClean="0"/>
              <a:t>Beam</a:t>
            </a:r>
            <a:r>
              <a:rPr lang="fr-CH" dirty="0" smtClean="0"/>
              <a:t> Axis Section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2684880" y="4062862"/>
            <a:ext cx="1861472" cy="478910"/>
          </a:xfrm>
          <a:prstGeom prst="rect">
            <a:avLst/>
          </a:prstGeom>
          <a:solidFill>
            <a:srgbClr val="00B0F0"/>
          </a:solidFill>
          <a:ln w="19050">
            <a:solidFill>
              <a:srgbClr val="66FFFF"/>
            </a:solidFill>
          </a:ln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Half rings </a:t>
            </a:r>
            <a:r>
              <a:rPr lang="fr-CH" sz="1200" dirty="0" err="1" smtClean="0"/>
              <a:t>reinforcements</a:t>
            </a:r>
            <a:endParaRPr lang="en-GB" sz="1200" dirty="0"/>
          </a:p>
        </p:txBody>
      </p:sp>
      <p:cxnSp>
        <p:nvCxnSpPr>
          <p:cNvPr id="27" name="Straight Arrow Connector 26"/>
          <p:cNvCxnSpPr>
            <a:stCxn id="26" idx="3"/>
          </p:cNvCxnSpPr>
          <p:nvPr/>
        </p:nvCxnSpPr>
        <p:spPr>
          <a:xfrm flipV="1">
            <a:off x="4546352" y="2875049"/>
            <a:ext cx="1092448" cy="1427268"/>
          </a:xfrm>
          <a:prstGeom prst="straightConnector1">
            <a:avLst/>
          </a:prstGeom>
          <a:ln w="25400">
            <a:solidFill>
              <a:srgbClr val="66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240780" y="1324797"/>
            <a:ext cx="837089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Thin</a:t>
            </a:r>
            <a:r>
              <a:rPr lang="fr-CH" sz="1200" dirty="0" smtClean="0"/>
              <a:t> Caps</a:t>
            </a:r>
            <a:endParaRPr lang="en-GB" sz="1200" dirty="0"/>
          </a:p>
        </p:txBody>
      </p:sp>
      <p:cxnSp>
        <p:nvCxnSpPr>
          <p:cNvPr id="29" name="Straight Arrow Connector 28"/>
          <p:cNvCxnSpPr>
            <a:stCxn id="28" idx="2"/>
          </p:cNvCxnSpPr>
          <p:nvPr/>
        </p:nvCxnSpPr>
        <p:spPr>
          <a:xfrm flipH="1">
            <a:off x="6240780" y="1601796"/>
            <a:ext cx="418545" cy="676323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9513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3"/>
            </a:pPr>
            <a:r>
              <a:rPr lang="fr-CH" dirty="0" err="1" smtClean="0"/>
              <a:t>Details</a:t>
            </a:r>
            <a:r>
              <a:rPr lang="fr-CH" dirty="0" smtClean="0"/>
              <a:t> of DQW Design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R.Leuxe CERN EN-MME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265341" y="5747429"/>
            <a:ext cx="2305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DQW - </a:t>
            </a:r>
            <a:r>
              <a:rPr lang="fr-CH" dirty="0" err="1" smtClean="0"/>
              <a:t>Tuning</a:t>
            </a:r>
            <a:r>
              <a:rPr lang="fr-CH" dirty="0" smtClean="0"/>
              <a:t> </a:t>
            </a:r>
            <a:r>
              <a:rPr lang="fr-CH" dirty="0" err="1" smtClean="0"/>
              <a:t>Details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1785" y="1085214"/>
            <a:ext cx="6286500" cy="466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254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3"/>
            </a:pPr>
            <a:r>
              <a:rPr lang="fr-CH" dirty="0" err="1" smtClean="0"/>
              <a:t>Details</a:t>
            </a:r>
            <a:r>
              <a:rPr lang="fr-CH" dirty="0" smtClean="0"/>
              <a:t> of DQW Design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R.Leuxe CERN EN-MME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65341" y="5747429"/>
            <a:ext cx="2384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DQW - Pick</a:t>
            </a:r>
            <a:r>
              <a:rPr lang="fr-CH" dirty="0"/>
              <a:t>-</a:t>
            </a:r>
            <a:r>
              <a:rPr lang="fr-CH" dirty="0" smtClean="0"/>
              <a:t>Up </a:t>
            </a:r>
            <a:r>
              <a:rPr lang="fr-CH" dirty="0" err="1" smtClean="0"/>
              <a:t>Details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1560" y="1318258"/>
            <a:ext cx="6804660" cy="432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454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Thanks for your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Main views of DQW &amp; RFD designs</a:t>
            </a:r>
          </a:p>
          <a:p>
            <a:r>
              <a:rPr lang="en-US" dirty="0" smtClean="0"/>
              <a:t>Details of RFD design</a:t>
            </a:r>
          </a:p>
          <a:p>
            <a:r>
              <a:rPr lang="en-US" dirty="0" smtClean="0"/>
              <a:t>Details of DQW design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2015-05-06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R.Leuxe CERN EN-MME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fr-CH" dirty="0" smtClean="0"/>
              <a:t>Main </a:t>
            </a:r>
            <a:r>
              <a:rPr lang="fr-CH" dirty="0" err="1" smtClean="0"/>
              <a:t>Views</a:t>
            </a:r>
            <a:r>
              <a:rPr lang="fr-CH" dirty="0" smtClean="0"/>
              <a:t> of DQW &amp; RFD Designs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R.Leuxe CERN EN-MME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09783" y="5782491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DQW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007476" y="5782491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RFD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9916" y="1752659"/>
            <a:ext cx="3388659" cy="333639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3450" y="2192173"/>
            <a:ext cx="5016976" cy="289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522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fr-CH" dirty="0" smtClean="0"/>
              <a:t>Main </a:t>
            </a:r>
            <a:r>
              <a:rPr lang="fr-CH" dirty="0" err="1" smtClean="0"/>
              <a:t>Views</a:t>
            </a:r>
            <a:r>
              <a:rPr lang="fr-CH" dirty="0" smtClean="0"/>
              <a:t> of DQW &amp; RFD Designs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R.Leuxe CERN EN-MME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09783" y="5782491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DQW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007476" y="5782491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RFD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150" y="1452282"/>
            <a:ext cx="3909920" cy="42284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92589" y="2474258"/>
            <a:ext cx="4913100" cy="254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92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fr-CH" dirty="0" smtClean="0"/>
              <a:t>Main </a:t>
            </a:r>
            <a:r>
              <a:rPr lang="fr-CH" dirty="0" err="1" smtClean="0"/>
              <a:t>Views</a:t>
            </a:r>
            <a:r>
              <a:rPr lang="fr-CH" dirty="0" smtClean="0"/>
              <a:t> of DQW &amp; RFD Designs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R.Leuxe CERN EN-MME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09783" y="5782491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DQW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007476" y="5782491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RFD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9580" y="1691639"/>
            <a:ext cx="3534933" cy="339004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29099" y="2160406"/>
            <a:ext cx="4639139" cy="30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38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8063" y="1266250"/>
            <a:ext cx="8786329" cy="41668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2"/>
            </a:pPr>
            <a:r>
              <a:rPr lang="fr-CH" dirty="0" err="1" smtClean="0"/>
              <a:t>Details</a:t>
            </a:r>
            <a:r>
              <a:rPr lang="fr-CH" dirty="0" smtClean="0"/>
              <a:t> of RFD Design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R.Leuxe CERN EN-MME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94148" y="4971394"/>
            <a:ext cx="1861472" cy="276999"/>
          </a:xfrm>
          <a:prstGeom prst="rect">
            <a:avLst/>
          </a:prstGeom>
          <a:solidFill>
            <a:srgbClr val="00B0F0"/>
          </a:solidFill>
          <a:ln w="19050">
            <a:solidFill>
              <a:srgbClr val="66FFFF"/>
            </a:solidFill>
          </a:ln>
        </p:spPr>
        <p:txBody>
          <a:bodyPr wrap="none" rtlCol="0">
            <a:spAutoFit/>
          </a:bodyPr>
          <a:lstStyle/>
          <a:p>
            <a:r>
              <a:rPr lang="fr-CH" sz="1200" dirty="0" smtClean="0"/>
              <a:t>Half rings </a:t>
            </a:r>
            <a:r>
              <a:rPr lang="fr-CH" sz="1200" dirty="0" err="1" smtClean="0"/>
              <a:t>reinforcements</a:t>
            </a:r>
            <a:endParaRPr lang="en-GB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1049248" y="3853296"/>
            <a:ext cx="413792" cy="1118098"/>
          </a:xfrm>
          <a:prstGeom prst="straightConnector1">
            <a:avLst/>
          </a:prstGeom>
          <a:ln w="25400">
            <a:solidFill>
              <a:srgbClr val="66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844040" y="1958340"/>
            <a:ext cx="0" cy="3013054"/>
          </a:xfrm>
          <a:prstGeom prst="straightConnector1">
            <a:avLst/>
          </a:prstGeom>
          <a:ln w="25400">
            <a:solidFill>
              <a:srgbClr val="66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898240" y="2041546"/>
            <a:ext cx="3693060" cy="2929848"/>
          </a:xfrm>
          <a:prstGeom prst="straightConnector1">
            <a:avLst/>
          </a:prstGeom>
          <a:ln w="25400">
            <a:solidFill>
              <a:srgbClr val="66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069017" y="4290060"/>
            <a:ext cx="4909123" cy="833734"/>
          </a:xfrm>
          <a:prstGeom prst="straightConnector1">
            <a:avLst/>
          </a:prstGeom>
          <a:ln w="25400">
            <a:solidFill>
              <a:srgbClr val="66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757417" y="1493874"/>
            <a:ext cx="2472183" cy="2907094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873379" y="1468647"/>
            <a:ext cx="4209161" cy="2384649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2019114" y="1330148"/>
            <a:ext cx="2901214" cy="415264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757417" y="1330148"/>
            <a:ext cx="2633860" cy="711398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920328" y="1191648"/>
            <a:ext cx="837089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Thin</a:t>
            </a:r>
            <a:r>
              <a:rPr lang="fr-CH" sz="1200" dirty="0" smtClean="0"/>
              <a:t> Caps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5176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54099" y="1144314"/>
            <a:ext cx="5986699" cy="46471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2"/>
            </a:pPr>
            <a:r>
              <a:rPr lang="fr-CH" dirty="0" err="1" smtClean="0"/>
              <a:t>Details</a:t>
            </a:r>
            <a:r>
              <a:rPr lang="fr-CH" dirty="0" smtClean="0"/>
              <a:t> of RFD Design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R.Leuxe CERN EN-MME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498388" y="3237048"/>
            <a:ext cx="1189813" cy="461665"/>
          </a:xfrm>
          <a:prstGeom prst="rect">
            <a:avLst/>
          </a:prstGeom>
          <a:solidFill>
            <a:srgbClr val="00B0F0"/>
          </a:solidFill>
          <a:ln w="19050">
            <a:solidFill>
              <a:srgbClr val="66FF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H" sz="1200" dirty="0" smtClean="0"/>
              <a:t>Half rings</a:t>
            </a:r>
          </a:p>
          <a:p>
            <a:pPr algn="ctr"/>
            <a:r>
              <a:rPr lang="fr-CH" sz="1200" dirty="0" err="1" smtClean="0"/>
              <a:t>reinforcements</a:t>
            </a:r>
            <a:endParaRPr lang="en-GB" sz="1200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6217921" y="2111854"/>
            <a:ext cx="1280467" cy="1125194"/>
          </a:xfrm>
          <a:prstGeom prst="straightConnector1">
            <a:avLst/>
          </a:prstGeom>
          <a:ln w="25400">
            <a:solidFill>
              <a:srgbClr val="66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446092" y="959869"/>
            <a:ext cx="837089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Thin</a:t>
            </a:r>
            <a:r>
              <a:rPr lang="fr-CH" sz="1200" dirty="0" smtClean="0"/>
              <a:t> Caps</a:t>
            </a:r>
            <a:endParaRPr lang="en-GB" sz="1200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6333682" y="1236868"/>
            <a:ext cx="319793" cy="526481"/>
          </a:xfrm>
          <a:prstGeom prst="straightConnector1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7196138" y="1236868"/>
            <a:ext cx="0" cy="478996"/>
          </a:xfrm>
          <a:prstGeom prst="straightConnector1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114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8620" y="1500805"/>
            <a:ext cx="7802880" cy="39014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2"/>
            </a:pPr>
            <a:r>
              <a:rPr lang="fr-CH" dirty="0" err="1" smtClean="0"/>
              <a:t>Details</a:t>
            </a:r>
            <a:r>
              <a:rPr lang="fr-CH" dirty="0" smtClean="0"/>
              <a:t> of RFD Design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R.Leuxe CERN EN-MME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09338" y="5678684"/>
            <a:ext cx="352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RFD - </a:t>
            </a:r>
            <a:r>
              <a:rPr lang="fr-CH" dirty="0" err="1" smtClean="0"/>
              <a:t>Add</a:t>
            </a:r>
            <a:r>
              <a:rPr lang="fr-CH" dirty="0" smtClean="0"/>
              <a:t> 2x7mm on </a:t>
            </a:r>
            <a:r>
              <a:rPr lang="fr-CH" dirty="0" err="1" smtClean="0"/>
              <a:t>Beam</a:t>
            </a:r>
            <a:r>
              <a:rPr lang="fr-CH" dirty="0" smtClean="0"/>
              <a:t> Pipes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945651" y="5094487"/>
            <a:ext cx="2251900" cy="276999"/>
          </a:xfrm>
          <a:prstGeom prst="rect">
            <a:avLst/>
          </a:prstGeom>
          <a:solidFill>
            <a:srgbClr val="99FF66"/>
          </a:solidFill>
          <a:ln w="19050">
            <a:solidFill>
              <a:srgbClr val="00FF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H" sz="1200" dirty="0" err="1" smtClean="0"/>
              <a:t>Increase</a:t>
            </a:r>
            <a:r>
              <a:rPr lang="fr-CH" sz="1200" dirty="0" smtClean="0"/>
              <a:t> </a:t>
            </a:r>
            <a:r>
              <a:rPr lang="fr-CH" sz="1200" dirty="0" err="1" smtClean="0"/>
              <a:t>Beam</a:t>
            </a:r>
            <a:r>
              <a:rPr lang="fr-CH" sz="1200" dirty="0" smtClean="0"/>
              <a:t> Pipes 7mm </a:t>
            </a:r>
            <a:r>
              <a:rPr lang="fr-CH" sz="1200" dirty="0" err="1" smtClean="0"/>
              <a:t>each</a:t>
            </a:r>
            <a:endParaRPr lang="en-GB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6713220" y="4122420"/>
            <a:ext cx="541020" cy="972068"/>
          </a:xfrm>
          <a:prstGeom prst="straightConnector1">
            <a:avLst/>
          </a:prstGeom>
          <a:ln w="254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4" idx="1"/>
          </p:cNvCxnSpPr>
          <p:nvPr/>
        </p:nvCxnSpPr>
        <p:spPr>
          <a:xfrm flipH="1" flipV="1">
            <a:off x="1122780" y="3169920"/>
            <a:ext cx="3822871" cy="2063067"/>
          </a:xfrm>
          <a:prstGeom prst="straightConnector1">
            <a:avLst/>
          </a:prstGeom>
          <a:ln w="254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697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2780" y="1189667"/>
            <a:ext cx="6821071" cy="44890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2"/>
            </a:pPr>
            <a:r>
              <a:rPr lang="fr-CH" dirty="0" err="1" smtClean="0"/>
              <a:t>Details</a:t>
            </a:r>
            <a:r>
              <a:rPr lang="fr-CH" dirty="0" smtClean="0"/>
              <a:t> of RFD Design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R.Leuxe CERN EN-MME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709338" y="5678684"/>
            <a:ext cx="352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RFD - </a:t>
            </a:r>
            <a:r>
              <a:rPr lang="fr-CH" dirty="0" err="1" smtClean="0"/>
              <a:t>Add</a:t>
            </a:r>
            <a:r>
              <a:rPr lang="fr-CH" dirty="0" smtClean="0"/>
              <a:t> 2x7mm on </a:t>
            </a:r>
            <a:r>
              <a:rPr lang="fr-CH" dirty="0" err="1" smtClean="0"/>
              <a:t>Beam</a:t>
            </a:r>
            <a:r>
              <a:rPr lang="fr-CH" dirty="0" smtClean="0"/>
              <a:t> Pipes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622237" y="5094487"/>
            <a:ext cx="2898742" cy="276999"/>
          </a:xfrm>
          <a:prstGeom prst="rect">
            <a:avLst/>
          </a:prstGeom>
          <a:solidFill>
            <a:srgbClr val="99FF66"/>
          </a:solidFill>
          <a:ln w="19050">
            <a:solidFill>
              <a:srgbClr val="00FF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H" sz="1200" dirty="0" smtClean="0"/>
              <a:t>Gap </a:t>
            </a:r>
            <a:r>
              <a:rPr lang="fr-CH" sz="1200" dirty="0" err="1" smtClean="0"/>
              <a:t>too</a:t>
            </a:r>
            <a:r>
              <a:rPr lang="fr-CH" sz="1200" dirty="0" smtClean="0"/>
              <a:t> </a:t>
            </a:r>
            <a:r>
              <a:rPr lang="fr-CH" sz="1200" dirty="0" err="1" smtClean="0"/>
              <a:t>tight</a:t>
            </a:r>
            <a:r>
              <a:rPr lang="fr-CH" sz="1200" dirty="0" smtClean="0"/>
              <a:t> </a:t>
            </a:r>
            <a:r>
              <a:rPr lang="fr-CH" sz="1200" dirty="0" err="1" smtClean="0"/>
              <a:t>without</a:t>
            </a:r>
            <a:r>
              <a:rPr lang="fr-CH" sz="1200" dirty="0" smtClean="0"/>
              <a:t> </a:t>
            </a:r>
            <a:r>
              <a:rPr lang="fr-CH" sz="1200" dirty="0" err="1" smtClean="0"/>
              <a:t>Beam</a:t>
            </a:r>
            <a:r>
              <a:rPr lang="fr-CH" sz="1200" dirty="0" smtClean="0"/>
              <a:t> Pipe </a:t>
            </a:r>
            <a:r>
              <a:rPr lang="fr-CH" sz="1200" dirty="0" err="1"/>
              <a:t>i</a:t>
            </a:r>
            <a:r>
              <a:rPr lang="fr-CH" sz="1200" dirty="0" err="1" smtClean="0"/>
              <a:t>ncrease</a:t>
            </a:r>
            <a:endParaRPr lang="en-GB" sz="1200" dirty="0"/>
          </a:p>
        </p:txBody>
      </p:sp>
      <p:cxnSp>
        <p:nvCxnSpPr>
          <p:cNvPr id="19" name="Straight Arrow Connector 18"/>
          <p:cNvCxnSpPr>
            <a:stCxn id="18" idx="1"/>
          </p:cNvCxnSpPr>
          <p:nvPr/>
        </p:nvCxnSpPr>
        <p:spPr>
          <a:xfrm flipH="1" flipV="1">
            <a:off x="3444265" y="4321347"/>
            <a:ext cx="1177972" cy="911640"/>
          </a:xfrm>
          <a:prstGeom prst="straightConnector1">
            <a:avLst/>
          </a:prstGeom>
          <a:ln w="254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0680598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</TotalTime>
  <Words>235</Words>
  <Application>Microsoft Office PowerPoint</Application>
  <PresentationFormat>On-screen Show (4:3)</PresentationFormat>
  <Paragraphs>85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Ubuntu</vt:lpstr>
      <vt:lpstr>Ubuntu Light</vt:lpstr>
      <vt:lpstr>Ubuntu Medium</vt:lpstr>
      <vt:lpstr>CERN_ENdept_Presentation_ArialFont copy</vt:lpstr>
      <vt:lpstr>LHC CRAB CAVITY Helium Tanks Overview</vt:lpstr>
      <vt:lpstr>Outline</vt:lpstr>
      <vt:lpstr>Main Views of DQW &amp; RFD Designs</vt:lpstr>
      <vt:lpstr>Main Views of DQW &amp; RFD Designs</vt:lpstr>
      <vt:lpstr>Main Views of DQW &amp; RFD Designs</vt:lpstr>
      <vt:lpstr>Details of RFD Design</vt:lpstr>
      <vt:lpstr>Details of RFD Design</vt:lpstr>
      <vt:lpstr>Details of RFD Design</vt:lpstr>
      <vt:lpstr>Details of RFD Design</vt:lpstr>
      <vt:lpstr>Details of RFD Design</vt:lpstr>
      <vt:lpstr>Details of DQW Design</vt:lpstr>
      <vt:lpstr>Details of DQW Design</vt:lpstr>
      <vt:lpstr>Details of DQW Design</vt:lpstr>
      <vt:lpstr>Details of DQW Design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Raphael Leuxe</cp:lastModifiedBy>
  <cp:revision>31</cp:revision>
  <dcterms:created xsi:type="dcterms:W3CDTF">2014-04-09T15:49:20Z</dcterms:created>
  <dcterms:modified xsi:type="dcterms:W3CDTF">2015-05-08T08:54:22Z</dcterms:modified>
</cp:coreProperties>
</file>