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omments/comment1.xml" ContentType="application/vnd.openxmlformats-officedocument.presentationml.comment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4" r:id="rId3"/>
    <p:sldId id="265" r:id="rId4"/>
    <p:sldId id="268" r:id="rId5"/>
    <p:sldId id="266" r:id="rId6"/>
    <p:sldId id="267" r:id="rId7"/>
    <p:sldId id="269" r:id="rId8"/>
    <p:sldId id="257" r:id="rId9"/>
    <p:sldId id="258" r:id="rId10"/>
    <p:sldId id="260" r:id="rId11"/>
    <p:sldId id="261" r:id="rId12"/>
    <p:sldId id="277" r:id="rId13"/>
    <p:sldId id="278" r:id="rId14"/>
    <p:sldId id="270" r:id="rId15"/>
    <p:sldId id="262" r:id="rId16"/>
    <p:sldId id="263" r:id="rId17"/>
    <p:sldId id="282" r:id="rId18"/>
    <p:sldId id="280" r:id="rId19"/>
    <p:sldId id="279" r:id="rId20"/>
    <p:sldId id="271" r:id="rId21"/>
    <p:sldId id="272" r:id="rId22"/>
    <p:sldId id="273" r:id="rId23"/>
    <p:sldId id="274" r:id="rId24"/>
    <p:sldId id="275" r:id="rId25"/>
    <p:sldId id="276" r:id="rId26"/>
    <p:sldId id="25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o Zanoni" initials="CZ" lastIdx="1" clrIdx="0">
    <p:extLst>
      <p:ext uri="{19B8F6BF-5375-455C-9EA6-DF929625EA0E}">
        <p15:presenceInfo xmlns:p15="http://schemas.microsoft.com/office/powerpoint/2012/main" userId="S-1-5-21-1526224874-1540688658-1361462980-23020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1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63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c\czanoni\Documents\Crab%20Cavities\FE\He%20Tank\Modal\stiffness_thicknes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1st Mode vs. Rod Stiffness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Sheet1!$C$1:$C$14</c:f>
              <c:numCache>
                <c:formatCode>0.0</c:formatCode>
                <c:ptCount val="14"/>
                <c:pt idx="0">
                  <c:v>3.9792326908101314</c:v>
                </c:pt>
                <c:pt idx="1">
                  <c:v>4.3590310126373772</c:v>
                </c:pt>
                <c:pt idx="2">
                  <c:v>4.7082916148701806</c:v>
                </c:pt>
                <c:pt idx="3">
                  <c:v>5.033375457104234</c:v>
                </c:pt>
                <c:pt idx="4">
                  <c:v>5.3387008769645128</c:v>
                </c:pt>
                <c:pt idx="5">
                  <c:v>5.6274848391820722</c:v>
                </c:pt>
                <c:pt idx="6">
                  <c:v>5.9021558922775395</c:v>
                </c:pt>
                <c:pt idx="7">
                  <c:v>6.1646007768767062</c:v>
                </c:pt>
                <c:pt idx="8">
                  <c:v>6.4163199187533735</c:v>
                </c:pt>
                <c:pt idx="9">
                  <c:v>6.65852985735693</c:v>
                </c:pt>
                <c:pt idx="10">
                  <c:v>6.8922331956221639</c:v>
                </c:pt>
                <c:pt idx="11">
                  <c:v>7.1182678359526852</c:v>
                </c:pt>
                <c:pt idx="12">
                  <c:v>7.337342539767441</c:v>
                </c:pt>
                <c:pt idx="13">
                  <c:v>7.5500631856563514</c:v>
                </c:pt>
              </c:numCache>
            </c:numRef>
          </c:xVal>
          <c:yVal>
            <c:numRef>
              <c:f>Sheet1!$D$1:$D$14</c:f>
              <c:numCache>
                <c:formatCode>General</c:formatCode>
                <c:ptCount val="14"/>
                <c:pt idx="0">
                  <c:v>20.075101031896001</c:v>
                </c:pt>
                <c:pt idx="1">
                  <c:v>20.103787649319699</c:v>
                </c:pt>
                <c:pt idx="2">
                  <c:v>20.123829285023898</c:v>
                </c:pt>
                <c:pt idx="3">
                  <c:v>20.138619179013698</c:v>
                </c:pt>
                <c:pt idx="4">
                  <c:v>20.149981240669899</c:v>
                </c:pt>
                <c:pt idx="5">
                  <c:v>20.158982825052998</c:v>
                </c:pt>
                <c:pt idx="6">
                  <c:v>20.166289992759101</c:v>
                </c:pt>
                <c:pt idx="7">
                  <c:v>20.172339884519801</c:v>
                </c:pt>
                <c:pt idx="8">
                  <c:v>20.177431163006901</c:v>
                </c:pt>
                <c:pt idx="9">
                  <c:v>20.181774889963702</c:v>
                </c:pt>
                <c:pt idx="10">
                  <c:v>20.1855244271764</c:v>
                </c:pt>
                <c:pt idx="11">
                  <c:v>20.188793859372101</c:v>
                </c:pt>
                <c:pt idx="12">
                  <c:v>20.1916698296295</c:v>
                </c:pt>
                <c:pt idx="13">
                  <c:v>20.194219326212401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779864"/>
        <c:axId val="173795088"/>
      </c:scatterChart>
      <c:valAx>
        <c:axId val="173779864"/>
        <c:scaling>
          <c:orientation val="minMax"/>
          <c:min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aseline="0"/>
                  <a:t>Radius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795088"/>
        <c:crosses val="autoZero"/>
        <c:crossBetween val="midCat"/>
      </c:valAx>
      <c:valAx>
        <c:axId val="173795088"/>
        <c:scaling>
          <c:orientation val="minMax"/>
          <c:min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aseline="0"/>
                  <a:t>1st mode [Hz]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7798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1st mode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Sheet2!$A$3:$A$13</c:f>
              <c:numCache>
                <c:formatCode>General</c:formatCode>
                <c:ptCount val="11"/>
                <c:pt idx="0">
                  <c:v>34</c:v>
                </c:pt>
                <c:pt idx="1">
                  <c:v>36</c:v>
                </c:pt>
                <c:pt idx="2">
                  <c:v>38</c:v>
                </c:pt>
                <c:pt idx="3">
                  <c:v>40</c:v>
                </c:pt>
                <c:pt idx="4">
                  <c:v>42</c:v>
                </c:pt>
                <c:pt idx="5">
                  <c:v>44</c:v>
                </c:pt>
                <c:pt idx="6">
                  <c:v>46</c:v>
                </c:pt>
                <c:pt idx="7">
                  <c:v>48</c:v>
                </c:pt>
                <c:pt idx="8">
                  <c:v>50</c:v>
                </c:pt>
                <c:pt idx="9">
                  <c:v>52</c:v>
                </c:pt>
                <c:pt idx="10">
                  <c:v>54</c:v>
                </c:pt>
              </c:numCache>
            </c:numRef>
          </c:xVal>
          <c:yVal>
            <c:numRef>
              <c:f>Sheet2!$B$3:$B$13</c:f>
              <c:numCache>
                <c:formatCode>0.0</c:formatCode>
                <c:ptCount val="11"/>
                <c:pt idx="0">
                  <c:v>20.206463099472</c:v>
                </c:pt>
                <c:pt idx="1">
                  <c:v>22.3555479133171</c:v>
                </c:pt>
                <c:pt idx="2">
                  <c:v>23.574056892583901</c:v>
                </c:pt>
                <c:pt idx="3">
                  <c:v>24.335014890336801</c:v>
                </c:pt>
                <c:pt idx="4">
                  <c:v>24.844794301107701</c:v>
                </c:pt>
                <c:pt idx="5">
                  <c:v>25.214832561021002</c:v>
                </c:pt>
                <c:pt idx="6">
                  <c:v>25.491404764791898</c:v>
                </c:pt>
                <c:pt idx="7">
                  <c:v>25.699298415579701</c:v>
                </c:pt>
                <c:pt idx="8">
                  <c:v>25.8670481466269</c:v>
                </c:pt>
                <c:pt idx="9">
                  <c:v>25.990192130730801</c:v>
                </c:pt>
                <c:pt idx="10">
                  <c:v>26.080663852407898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853456"/>
        <c:axId val="173900352"/>
      </c:scatterChart>
      <c:valAx>
        <c:axId val="173853456"/>
        <c:scaling>
          <c:orientation val="minMax"/>
          <c:max val="55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Ext Radius [mm</a:t>
                </a:r>
                <a:r>
                  <a:rPr lang="en-GB" dirty="0" smtClean="0"/>
                  <a:t>] (Internal Radius = 31 mm)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900352"/>
        <c:crosses val="autoZero"/>
        <c:crossBetween val="midCat"/>
      </c:valAx>
      <c:valAx>
        <c:axId val="173900352"/>
        <c:scaling>
          <c:orientation val="minMax"/>
          <c:min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1st Mode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8534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9525" cap="rnd">
              <a:solidFill>
                <a:schemeClr val="accent1"/>
              </a:solidFill>
              <a:round/>
            </a:ln>
            <a:effectLst>
              <a:glow rad="70000">
                <a:scrgbClr r="0" g="0" b="0">
                  <a:tint val="30000"/>
                  <a:shade val="95000"/>
                  <a:satMod val="300000"/>
                  <a:alpha val="50000"/>
                </a:scrgbClr>
              </a:glow>
            </a:effectLst>
          </c:spPr>
          <c:marker>
            <c:symbol val="none"/>
          </c:marker>
          <c:xVal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Sheet1!$B$1:$B$10</c:f>
              <c:numCache>
                <c:formatCode>General</c:formatCode>
                <c:ptCount val="10"/>
                <c:pt idx="0">
                  <c:v>10.3093296283539</c:v>
                </c:pt>
                <c:pt idx="1">
                  <c:v>11.885607239844401</c:v>
                </c:pt>
                <c:pt idx="2">
                  <c:v>12.378298878242999</c:v>
                </c:pt>
                <c:pt idx="3">
                  <c:v>12.566715152203001</c:v>
                </c:pt>
                <c:pt idx="4">
                  <c:v>12.6559988457418</c:v>
                </c:pt>
                <c:pt idx="5">
                  <c:v>12.7049391970654</c:v>
                </c:pt>
                <c:pt idx="6">
                  <c:v>12.7345777348858</c:v>
                </c:pt>
                <c:pt idx="7">
                  <c:v>12.753861076317801</c:v>
                </c:pt>
                <c:pt idx="8">
                  <c:v>12.767101472236501</c:v>
                </c:pt>
                <c:pt idx="9">
                  <c:v>12.776581627249101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641008"/>
        <c:axId val="123458728"/>
      </c:scatterChart>
      <c:valAx>
        <c:axId val="173641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Rods Radius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458728"/>
        <c:crosses val="autoZero"/>
        <c:crossBetween val="midCat"/>
      </c:valAx>
      <c:valAx>
        <c:axId val="123458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1st Mode [Hz]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641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5-05T11:14:11.86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6D01-7B92-4A9E-AD35-26A0F479F3F2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1EF4-C5A5-4176-8AFC-D01F5BBFA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66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Carlo Zanoni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Rods and </a:t>
            </a:r>
            <a:r>
              <a:rPr lang="en-US" dirty="0" smtClean="0"/>
              <a:t>No Link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048188"/>
            <a:ext cx="1989436" cy="2582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46638" y="2067697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15 Hz</a:t>
            </a: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575" y="949334"/>
            <a:ext cx="2003085" cy="26415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46637" y="4600832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40 Hz</a:t>
            </a: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1" y="3590871"/>
            <a:ext cx="1989436" cy="26410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4433" y="2067697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33 Hz</a:t>
            </a: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762" y="3590871"/>
            <a:ext cx="1978323" cy="26410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34433" y="4596713"/>
            <a:ext cx="1138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119 Hz</a:t>
            </a: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76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Rods and No Link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1146" y="944178"/>
            <a:ext cx="2569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Transfer Function </a:t>
            </a:r>
          </a:p>
          <a:p>
            <a:pPr algn="ctr"/>
            <a:r>
              <a:rPr lang="en-GB" dirty="0" smtClean="0"/>
              <a:t>(ground to total motion)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79989" y="949333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Integrated Displacement </a:t>
            </a:r>
          </a:p>
          <a:p>
            <a:pPr algn="ctr"/>
            <a:r>
              <a:rPr lang="en-GB" dirty="0" smtClean="0"/>
              <a:t>(Diamond)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832" y="1522629"/>
            <a:ext cx="2799315" cy="47575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167" y="1539105"/>
            <a:ext cx="3023765" cy="462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Comparison: transfer functions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0751" y="1169773"/>
            <a:ext cx="17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No Connection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167" y="1539105"/>
            <a:ext cx="3023765" cy="46227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75826" y="1169773"/>
            <a:ext cx="187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With Connection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704" y="1539105"/>
            <a:ext cx="3083726" cy="462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9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Comparison: integrated displacement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0751" y="1169773"/>
            <a:ext cx="17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No Connection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75826" y="1169773"/>
            <a:ext cx="187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With Connection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08" y="1522629"/>
            <a:ext cx="2799315" cy="47575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399" y="1522629"/>
            <a:ext cx="2754908" cy="474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</a:t>
            </a:r>
            <a:r>
              <a:rPr lang="en-US" dirty="0" smtClean="0"/>
              <a:t>Rod: extreme cases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6579" y="1105855"/>
            <a:ext cx="3847502" cy="515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16050" y="1109630"/>
            <a:ext cx="26035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Infinite stiff FPC</a:t>
            </a:r>
            <a:b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1</a:t>
            </a:r>
            <a:r>
              <a:rPr lang="en-GB" sz="2400" baseline="30000" dirty="0" smtClean="0">
                <a:solidFill>
                  <a:schemeClr val="tx1">
                    <a:lumMod val="50000"/>
                  </a:schemeClr>
                </a:solidFill>
              </a:rPr>
              <a:t>st</a:t>
            </a: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 mode: 30.5 Hz</a:t>
            </a: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9637273"/>
              </p:ext>
            </p:extLst>
          </p:nvPr>
        </p:nvGraphicFramePr>
        <p:xfrm>
          <a:off x="243017" y="1109630"/>
          <a:ext cx="4452551" cy="4986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4580238" y="1029730"/>
            <a:ext cx="8238" cy="5066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45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949" y="3768034"/>
            <a:ext cx="1936392" cy="2283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Rods and No Link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10 mm rods (radius): 17 Hz</a:t>
            </a:r>
          </a:p>
          <a:p>
            <a:r>
              <a:rPr lang="en-GB" dirty="0" smtClean="0"/>
              <a:t>10 mm rods (radius) – w/ joints: 15 Hz</a:t>
            </a:r>
          </a:p>
          <a:p>
            <a:r>
              <a:rPr lang="en-GB" dirty="0" smtClean="0"/>
              <a:t>1 mm </a:t>
            </a:r>
            <a:r>
              <a:rPr lang="en-GB" dirty="0"/>
              <a:t>rods (radius): </a:t>
            </a:r>
            <a:r>
              <a:rPr lang="en-GB" dirty="0" smtClean="0"/>
              <a:t>13.5 Hz</a:t>
            </a:r>
          </a:p>
          <a:p>
            <a:r>
              <a:rPr lang="en-GB" dirty="0" smtClean="0"/>
              <a:t> no change using wires on the vertices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66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tuning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749113" cy="50160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600" dirty="0" smtClean="0"/>
              <a:t>Point mass (20 kg) attached to the centre of the tuned surfaces</a:t>
            </a:r>
          </a:p>
          <a:p>
            <a:pPr>
              <a:buFontTx/>
              <a:buChar char="-"/>
            </a:pPr>
            <a:r>
              <a:rPr lang="en-GB" sz="2600" dirty="0" smtClean="0"/>
              <a:t>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mode lowered by 1 Hz</a:t>
            </a:r>
          </a:p>
          <a:p>
            <a:pPr>
              <a:buFontTx/>
              <a:buChar char="-"/>
            </a:pPr>
            <a:r>
              <a:rPr lang="en-GB" sz="2600" dirty="0" smtClean="0"/>
              <a:t>Modal surface deformation not affected 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846" y="3929449"/>
            <a:ext cx="2740969" cy="23126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1" r="29910"/>
          <a:stretch/>
        </p:blipFill>
        <p:spPr>
          <a:xfrm>
            <a:off x="5181599" y="982285"/>
            <a:ext cx="3566984" cy="521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6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tuning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749113" cy="50160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600" dirty="0" smtClean="0"/>
              <a:t>Point mass (20 kg) attached to the centre of the tuned surfaces</a:t>
            </a:r>
          </a:p>
          <a:p>
            <a:pPr>
              <a:buFontTx/>
              <a:buChar char="-"/>
            </a:pPr>
            <a:r>
              <a:rPr lang="en-GB" sz="2600" dirty="0" smtClean="0"/>
              <a:t>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mode lowered by 1 Hz</a:t>
            </a:r>
          </a:p>
          <a:p>
            <a:pPr>
              <a:buFontTx/>
              <a:buChar char="-"/>
            </a:pPr>
            <a:r>
              <a:rPr lang="en-GB" sz="2600" dirty="0" smtClean="0"/>
              <a:t>Modal surface deformation not affected 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846" y="3929449"/>
            <a:ext cx="2740969" cy="23126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1" r="29792"/>
          <a:stretch/>
        </p:blipFill>
        <p:spPr>
          <a:xfrm>
            <a:off x="5436973" y="951589"/>
            <a:ext cx="3323624" cy="529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58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tuning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749113" cy="50160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600" dirty="0" smtClean="0"/>
              <a:t>Point mass (20 kg) attached to the centre of the tuned surfaces</a:t>
            </a:r>
          </a:p>
          <a:p>
            <a:pPr>
              <a:buFontTx/>
              <a:buChar char="-"/>
            </a:pPr>
            <a:r>
              <a:rPr lang="en-GB" sz="2600" dirty="0" smtClean="0"/>
              <a:t>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mode lowered by 1 Hz</a:t>
            </a:r>
          </a:p>
          <a:p>
            <a:pPr>
              <a:buFontTx/>
              <a:buChar char="-"/>
            </a:pPr>
            <a:r>
              <a:rPr lang="en-GB" sz="2600" dirty="0" smtClean="0"/>
              <a:t>Modal surface deformation not affected 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846" y="3929449"/>
            <a:ext cx="2740969" cy="231269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967419" y="1161534"/>
            <a:ext cx="3954033" cy="5065297"/>
            <a:chOff x="4967419" y="1161534"/>
            <a:chExt cx="3954033" cy="506529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7419" y="1161534"/>
              <a:ext cx="3954033" cy="5065297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6499654" y="4250724"/>
              <a:ext cx="411892" cy="914400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ight Arrow 6"/>
            <p:cNvSpPr/>
            <p:nvPr/>
          </p:nvSpPr>
          <p:spPr>
            <a:xfrm rot="8582042">
              <a:off x="6961629" y="2233512"/>
              <a:ext cx="518984" cy="23065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315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749113" cy="50160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600" dirty="0" smtClean="0"/>
              <a:t>The </a:t>
            </a:r>
            <a:r>
              <a:rPr lang="en-GB" sz="2600" dirty="0" err="1" smtClean="0"/>
              <a:t>intercavity</a:t>
            </a:r>
            <a:r>
              <a:rPr lang="en-GB" sz="2600" dirty="0" smtClean="0"/>
              <a:t> connection increases the </a:t>
            </a:r>
            <a:r>
              <a:rPr lang="en-GB" sz="2600" i="1" dirty="0" smtClean="0"/>
              <a:t>transferred displacement </a:t>
            </a:r>
            <a:r>
              <a:rPr lang="en-GB" sz="2600" dirty="0" smtClean="0"/>
              <a:t>and the </a:t>
            </a:r>
            <a:r>
              <a:rPr lang="en-GB" sz="2600" i="1" dirty="0" smtClean="0"/>
              <a:t>frequency</a:t>
            </a:r>
            <a:r>
              <a:rPr lang="en-GB" sz="2600" dirty="0" smtClean="0"/>
              <a:t> of the 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mode. </a:t>
            </a:r>
          </a:p>
          <a:p>
            <a:pPr>
              <a:buFontTx/>
              <a:buChar char="-"/>
            </a:pPr>
            <a:r>
              <a:rPr lang="en-GB" sz="2600" dirty="0" smtClean="0"/>
              <a:t>It also adds </a:t>
            </a:r>
            <a:r>
              <a:rPr lang="en-GB" sz="2600" i="1" dirty="0" smtClean="0"/>
              <a:t>complexity</a:t>
            </a:r>
            <a:r>
              <a:rPr lang="en-GB" sz="2600" dirty="0" smtClean="0"/>
              <a:t> and </a:t>
            </a:r>
            <a:r>
              <a:rPr lang="en-GB" sz="2600" i="1" dirty="0" smtClean="0"/>
              <a:t>uncertainties</a:t>
            </a:r>
            <a:r>
              <a:rPr lang="en-GB" sz="2600" dirty="0" smtClean="0"/>
              <a:t> during cool down</a:t>
            </a:r>
          </a:p>
          <a:p>
            <a:pPr>
              <a:buFontTx/>
              <a:buChar char="-"/>
            </a:pPr>
            <a:r>
              <a:rPr lang="en-GB" sz="2600" dirty="0" smtClean="0"/>
              <a:t>Effect of tuning system seems not big, but proper damping needed</a:t>
            </a:r>
            <a:endParaRPr lang="en-GB" sz="2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051" y="1260000"/>
            <a:ext cx="3617949" cy="463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2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Identify a scheme for the support system that:</a:t>
            </a:r>
          </a:p>
          <a:p>
            <a:pPr lvl="1"/>
            <a:r>
              <a:rPr lang="en-GB" sz="2800" dirty="0" smtClean="0"/>
              <a:t>Keeps the cavity displacement low during operation</a:t>
            </a:r>
          </a:p>
          <a:p>
            <a:pPr lvl="1"/>
            <a:r>
              <a:rPr lang="en-GB" sz="2800" dirty="0" smtClean="0"/>
              <a:t>Avoids clean and predictable contraction during cool down</a:t>
            </a:r>
          </a:p>
          <a:p>
            <a:pPr lvl="1"/>
            <a:r>
              <a:rPr lang="en-GB" sz="2800" dirty="0" smtClean="0"/>
              <a:t>Minimizes the thermal load</a:t>
            </a:r>
          </a:p>
          <a:p>
            <a:pPr lvl="1"/>
            <a:r>
              <a:rPr lang="en-GB" sz="2800" dirty="0" smtClean="0"/>
              <a:t>Has the highest frequency possible</a:t>
            </a:r>
          </a:p>
          <a:p>
            <a:pPr lvl="1"/>
            <a:endParaRPr lang="en-GB" sz="2800" dirty="0" smtClean="0"/>
          </a:p>
          <a:p>
            <a:pPr lvl="1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97793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1453"/>
            <a:ext cx="9144000" cy="515982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Alignment Monitoring System: BCAM*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74260" y="6378955"/>
            <a:ext cx="2969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*Brandeis </a:t>
            </a:r>
            <a:r>
              <a:rPr lang="en-GB" dirty="0">
                <a:latin typeface="Calibri" panose="020F0502020204030204" pitchFamily="34" charset="0"/>
              </a:rPr>
              <a:t>CCD Angle </a:t>
            </a:r>
            <a:r>
              <a:rPr lang="en-GB" dirty="0" smtClean="0">
                <a:latin typeface="Calibri" panose="020F0502020204030204" pitchFamily="34" charset="0"/>
              </a:rPr>
              <a:t>Monitor</a:t>
            </a:r>
            <a:endParaRPr lang="en-GB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9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0" t="24839" r="3388" b="2837"/>
          <a:stretch/>
        </p:blipFill>
        <p:spPr>
          <a:xfrm>
            <a:off x="428368" y="2949145"/>
            <a:ext cx="8402594" cy="37317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1" t="3069" r="23051" b="5622"/>
          <a:stretch/>
        </p:blipFill>
        <p:spPr>
          <a:xfrm>
            <a:off x="395536" y="1118077"/>
            <a:ext cx="1923868" cy="1785820"/>
          </a:xfrm>
          <a:prstGeom prst="rect">
            <a:avLst/>
          </a:prstGeom>
          <a:ln w="12700">
            <a:solidFill>
              <a:srgbClr val="CC00CC"/>
            </a:solidFill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827584" y="2924944"/>
            <a:ext cx="529886" cy="2160240"/>
          </a:xfrm>
          <a:prstGeom prst="straightConnector1">
            <a:avLst/>
          </a:prstGeom>
          <a:ln w="19050">
            <a:solidFill>
              <a:srgbClr val="CC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9300" y="843423"/>
            <a:ext cx="201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4X BCAM  on floor</a:t>
            </a:r>
            <a:endParaRPr lang="en-GB" sz="1200" b="1" dirty="0"/>
          </a:p>
        </p:txBody>
      </p:sp>
      <p:cxnSp>
        <p:nvCxnSpPr>
          <p:cNvPr id="10" name="Straight Arrow Connector 9"/>
          <p:cNvCxnSpPr>
            <a:endCxn id="11" idx="1"/>
          </p:cNvCxnSpPr>
          <p:nvPr/>
        </p:nvCxnSpPr>
        <p:spPr>
          <a:xfrm>
            <a:off x="2843808" y="5013176"/>
            <a:ext cx="1160790" cy="820902"/>
          </a:xfrm>
          <a:prstGeom prst="straightConnector1">
            <a:avLst/>
          </a:prstGeom>
          <a:ln w="19050">
            <a:solidFill>
              <a:srgbClr val="CC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1" t="3069" r="23051" b="5622"/>
          <a:stretch/>
        </p:blipFill>
        <p:spPr>
          <a:xfrm>
            <a:off x="4004598" y="4941168"/>
            <a:ext cx="1923868" cy="1785820"/>
          </a:xfrm>
          <a:prstGeom prst="rect">
            <a:avLst/>
          </a:prstGeom>
          <a:ln w="12700">
            <a:solidFill>
              <a:srgbClr val="CC00CC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994713" y="4680553"/>
            <a:ext cx="215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4X BCAM  on </a:t>
            </a:r>
            <a:r>
              <a:rPr lang="en-GB" sz="1200" b="1" dirty="0" err="1" smtClean="0"/>
              <a:t>Cryomodule</a:t>
            </a:r>
            <a:endParaRPr lang="en-GB" sz="12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364088" y="2132856"/>
            <a:ext cx="1080120" cy="1656184"/>
          </a:xfrm>
          <a:prstGeom prst="straightConnector1">
            <a:avLst/>
          </a:prstGeom>
          <a:ln w="19050">
            <a:solidFill>
              <a:srgbClr val="CC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69622" y="1902023"/>
            <a:ext cx="2016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4X Tubes 80 X 50 X 2 mm (avoid reflections)</a:t>
            </a:r>
            <a:endParaRPr lang="en-GB" sz="1200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3" t="1" r="28474" b="65"/>
          <a:stretch/>
        </p:blipFill>
        <p:spPr>
          <a:xfrm>
            <a:off x="3605917" y="1421928"/>
            <a:ext cx="1381994" cy="2189567"/>
          </a:xfrm>
          <a:prstGeom prst="rect">
            <a:avLst/>
          </a:prstGeom>
          <a:ln w="19050">
            <a:solidFill>
              <a:srgbClr val="CC00CC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3288744" y="1149686"/>
            <a:ext cx="201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4X Targets / Tank</a:t>
            </a:r>
            <a:endParaRPr lang="en-GB" sz="1200" b="1" dirty="0"/>
          </a:p>
        </p:txBody>
      </p:sp>
      <p:cxnSp>
        <p:nvCxnSpPr>
          <p:cNvPr id="26" name="Straight Arrow Connector 25"/>
          <p:cNvCxnSpPr>
            <a:endCxn id="24" idx="2"/>
          </p:cNvCxnSpPr>
          <p:nvPr/>
        </p:nvCxnSpPr>
        <p:spPr>
          <a:xfrm flipV="1">
            <a:off x="4069492" y="3611495"/>
            <a:ext cx="227422" cy="472595"/>
          </a:xfrm>
          <a:prstGeom prst="straightConnector1">
            <a:avLst/>
          </a:prstGeom>
          <a:ln w="19050">
            <a:solidFill>
              <a:srgbClr val="CC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228184" y="3941440"/>
            <a:ext cx="1008112" cy="1359768"/>
          </a:xfrm>
          <a:prstGeom prst="straightConnector1">
            <a:avLst/>
          </a:prstGeom>
          <a:ln w="19050">
            <a:solidFill>
              <a:srgbClr val="CC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202343" y="5192794"/>
            <a:ext cx="2016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4X Windows</a:t>
            </a:r>
            <a:endParaRPr lang="en-GB" sz="1200" b="1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Alignment Monitoring System: BCAM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66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3" t="7013" r="13063" b="5018"/>
          <a:stretch/>
        </p:blipFill>
        <p:spPr>
          <a:xfrm>
            <a:off x="234436" y="1328152"/>
            <a:ext cx="6787979" cy="453904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Alignment Monitoring System: </a:t>
            </a:r>
            <a:r>
              <a:rPr lang="en-GB" dirty="0"/>
              <a:t>FSI*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1" r="38985"/>
          <a:stretch/>
        </p:blipFill>
        <p:spPr>
          <a:xfrm>
            <a:off x="7022415" y="1441622"/>
            <a:ext cx="2121585" cy="43121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89105" y="6333685"/>
            <a:ext cx="3613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*Frequency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Scanning Interferometry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113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2816"/>
            <a:ext cx="9144000" cy="51598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4" t="-2661" r="35677" b="14203"/>
          <a:stretch/>
        </p:blipFill>
        <p:spPr>
          <a:xfrm>
            <a:off x="1574794" y="4509120"/>
            <a:ext cx="1702218" cy="2009231"/>
          </a:xfrm>
          <a:prstGeom prst="rect">
            <a:avLst/>
          </a:prstGeom>
          <a:ln w="19050">
            <a:solidFill>
              <a:srgbClr val="CC00CC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8" t="7749" r="35509" b="8680"/>
          <a:stretch/>
        </p:blipFill>
        <p:spPr>
          <a:xfrm flipH="1">
            <a:off x="7545641" y="855493"/>
            <a:ext cx="1541666" cy="2455473"/>
          </a:xfrm>
          <a:prstGeom prst="rect">
            <a:avLst/>
          </a:prstGeom>
          <a:ln w="19050">
            <a:solidFill>
              <a:srgbClr val="CC00CC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545641" y="3417049"/>
            <a:ext cx="1541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AT 401 Device</a:t>
            </a:r>
          </a:p>
          <a:p>
            <a:pPr algn="ctr"/>
            <a:r>
              <a:rPr lang="en-GB" sz="1200" b="1" dirty="0" smtClean="0"/>
              <a:t>(2 positions)</a:t>
            </a:r>
            <a:endParaRPr lang="en-GB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98887" y="4255073"/>
            <a:ext cx="1702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16X FSI devices</a:t>
            </a:r>
            <a:endParaRPr lang="en-GB" sz="12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054443" y="1351005"/>
            <a:ext cx="1195553" cy="1573940"/>
          </a:xfrm>
          <a:prstGeom prst="straightConnector1">
            <a:avLst/>
          </a:prstGeom>
          <a:ln w="19050">
            <a:solidFill>
              <a:srgbClr val="CC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04" y="109699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4X targets on flanges</a:t>
            </a:r>
          </a:p>
          <a:p>
            <a:r>
              <a:rPr lang="en-GB" sz="1200" b="1" dirty="0" smtClean="0"/>
              <a:t>(4 Flanges)</a:t>
            </a:r>
            <a:endParaRPr lang="en-GB" sz="12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45492" y="3731741"/>
            <a:ext cx="555613" cy="777379"/>
          </a:xfrm>
          <a:prstGeom prst="straightConnector1">
            <a:avLst/>
          </a:prstGeom>
          <a:ln w="19050">
            <a:solidFill>
              <a:srgbClr val="CC00CC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Alignment Monitoring System: FSI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283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85"/>
            <a:ext cx="9144000" cy="515982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SPS: parking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6687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85"/>
            <a:ext cx="9144000" cy="515982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SPS: operation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3460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200" dirty="0"/>
              <a:t>THANKS FOR YOUR ATTENTION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8" t="7854" r="27025" b="6588"/>
          <a:stretch/>
        </p:blipFill>
        <p:spPr>
          <a:xfrm>
            <a:off x="7224395" y="2158314"/>
            <a:ext cx="1773468" cy="227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Previously…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341870" y="961475"/>
          <a:ext cx="4584744" cy="2535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0608"/>
                <a:gridCol w="1272068"/>
                <a:gridCol w="127206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1st </a:t>
                      </a:r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Mode</a:t>
                      </a: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[Hz]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2nd </a:t>
                      </a:r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Mode</a:t>
                      </a: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[Hz]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Vertical Rods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solidFill>
                            <a:schemeClr val="tx1"/>
                          </a:solidFill>
                          <a:effectLst/>
                        </a:rPr>
                        <a:t>16.6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Crossed Rods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11.4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solidFill>
                            <a:schemeClr val="tx1"/>
                          </a:solidFill>
                          <a:effectLst/>
                        </a:rPr>
                        <a:t>30.6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Crossed Rods (diagonal)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11.5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 Rods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21.6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 Rods (diagonal)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solidFill>
                            <a:schemeClr val="tx1"/>
                          </a:solidFill>
                          <a:effectLst/>
                        </a:rPr>
                        <a:t>20.2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Gilles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solidFill>
                            <a:schemeClr val="tx1"/>
                          </a:solidFill>
                          <a:effectLst/>
                        </a:rPr>
                        <a:t>20.5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6" t="10508" r="29094" b="11412"/>
          <a:stretch/>
        </p:blipFill>
        <p:spPr>
          <a:xfrm>
            <a:off x="7142017" y="-4"/>
            <a:ext cx="1773468" cy="2183027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8" t="15280" r="29962" b="12931"/>
          <a:stretch/>
        </p:blipFill>
        <p:spPr>
          <a:xfrm>
            <a:off x="4954874" y="4528753"/>
            <a:ext cx="1773468" cy="22180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5" t="11786" r="26937" b="10312"/>
          <a:stretch/>
        </p:blipFill>
        <p:spPr>
          <a:xfrm>
            <a:off x="2578256" y="4528754"/>
            <a:ext cx="1873519" cy="21212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2" t="11273" r="24054" b="12362"/>
          <a:stretch/>
        </p:blipFill>
        <p:spPr>
          <a:xfrm>
            <a:off x="6752429" y="4413423"/>
            <a:ext cx="2303102" cy="22839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7" t="7301" r="28378" b="9799"/>
          <a:stretch/>
        </p:blipFill>
        <p:spPr>
          <a:xfrm>
            <a:off x="448054" y="4495803"/>
            <a:ext cx="1754433" cy="228394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 flipV="1">
            <a:off x="895514" y="3402227"/>
            <a:ext cx="504918" cy="1080988"/>
          </a:xfrm>
          <a:prstGeom prst="line">
            <a:avLst/>
          </a:prstGeom>
          <a:ln w="3175"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196904" y="3056238"/>
            <a:ext cx="1419507" cy="1439565"/>
          </a:xfrm>
          <a:prstGeom prst="line">
            <a:avLst/>
          </a:prstGeom>
          <a:ln w="3175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946009" y="2850292"/>
            <a:ext cx="976996" cy="1645511"/>
          </a:xfrm>
          <a:prstGeom prst="line">
            <a:avLst/>
          </a:prstGeom>
          <a:ln w="3175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26614" y="2416520"/>
            <a:ext cx="2958328" cy="2723891"/>
          </a:xfrm>
          <a:prstGeom prst="line">
            <a:avLst/>
          </a:prstGeom>
          <a:ln w="3175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926614" y="1960605"/>
            <a:ext cx="2297781" cy="889687"/>
          </a:xfrm>
          <a:prstGeom prst="line">
            <a:avLst/>
          </a:prstGeom>
          <a:ln w="3175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926614" y="1556952"/>
            <a:ext cx="2092024" cy="90616"/>
          </a:xfrm>
          <a:prstGeom prst="line">
            <a:avLst/>
          </a:prstGeom>
          <a:ln w="3175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414053" y="4407242"/>
            <a:ext cx="238897" cy="12151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8511017" y="4384584"/>
            <a:ext cx="486846" cy="12151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19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331" y="1162373"/>
            <a:ext cx="2642522" cy="7158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37 Hz (no preload)</a:t>
            </a:r>
            <a:endParaRPr lang="en-US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88"/>
          <a:stretch/>
        </p:blipFill>
        <p:spPr>
          <a:xfrm>
            <a:off x="457200" y="2042971"/>
            <a:ext cx="4060784" cy="3761259"/>
          </a:xfrm>
        </p:spPr>
      </p:pic>
      <p:pic>
        <p:nvPicPr>
          <p:cNvPr id="5" name="Content Placeholder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73"/>
          <a:stretch/>
        </p:blipFill>
        <p:spPr>
          <a:xfrm>
            <a:off x="4570627" y="2054901"/>
            <a:ext cx="3913594" cy="37373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227115" y="1162373"/>
            <a:ext cx="2642522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sz="2400" dirty="0" smtClean="0"/>
              <a:t>51.5 Hz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mtClean="0"/>
              <a:t>Previously…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67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Previously: sensitivity to rod stiffness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5" t="11786" r="26937" b="10312"/>
          <a:stretch/>
        </p:blipFill>
        <p:spPr>
          <a:xfrm>
            <a:off x="6359424" y="3284841"/>
            <a:ext cx="1873519" cy="2121228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457200" y="949325"/>
          <a:ext cx="8226425" cy="5324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55741" y="6343135"/>
            <a:ext cx="3558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*rods are not vertical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152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6" t="14221" r="26126" b="12875"/>
          <a:stretch/>
        </p:blipFill>
        <p:spPr>
          <a:xfrm>
            <a:off x="5511113" y="2397212"/>
            <a:ext cx="2523342" cy="26937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Previously: </a:t>
            </a:r>
            <a:r>
              <a:rPr lang="en-GB" dirty="0" smtClean="0"/>
              <a:t>sensitivity to tube thickness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457199" y="949333"/>
          <a:ext cx="8226855" cy="5080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55741" y="6343135"/>
            <a:ext cx="3558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*rods are not vertical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3635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Previously: lesson learned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Frequency is increased only with a substantial </a:t>
            </a:r>
            <a:r>
              <a:rPr lang="en-GB" sz="3200" dirty="0" smtClean="0">
                <a:solidFill>
                  <a:schemeClr val="tx1">
                    <a:lumMod val="50000"/>
                  </a:schemeClr>
                </a:solidFill>
              </a:rPr>
              <a:t>stiffness</a:t>
            </a:r>
            <a:r>
              <a:rPr lang="en-GB" sz="3200" dirty="0" smtClean="0"/>
              <a:t> also in the directions other than vertical</a:t>
            </a:r>
          </a:p>
          <a:p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BUT: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3200" dirty="0" smtClean="0"/>
              <a:t> This adds </a:t>
            </a:r>
            <a:r>
              <a:rPr lang="en-GB" sz="3200" i="1" dirty="0" smtClean="0"/>
              <a:t>complexity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3200" dirty="0" smtClean="0"/>
              <a:t> Makes the </a:t>
            </a:r>
            <a:r>
              <a:rPr lang="en-GB" sz="3200" i="1" dirty="0" smtClean="0"/>
              <a:t>cool down </a:t>
            </a:r>
            <a:r>
              <a:rPr lang="en-GB" sz="3200" dirty="0" smtClean="0"/>
              <a:t>problematic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75436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Rods and Inter-cavity Link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89" y="949333"/>
            <a:ext cx="3764815" cy="28102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335" y="949332"/>
            <a:ext cx="4142826" cy="28102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4842" b="5268"/>
          <a:stretch/>
        </p:blipFill>
        <p:spPr>
          <a:xfrm>
            <a:off x="218303" y="3674076"/>
            <a:ext cx="3765070" cy="24466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2614" y="3674077"/>
            <a:ext cx="3655488" cy="260325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822614" y="1082123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33 Hz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7751" y="1082123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2</a:t>
            </a: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5 Hz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7751" y="3759594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36 Hz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22613" y="3759594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94 Hz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Rods and Inter-cavity Link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79989" y="949333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Integrated Displacement </a:t>
            </a:r>
          </a:p>
          <a:p>
            <a:r>
              <a:rPr lang="en-GB" dirty="0" smtClean="0"/>
              <a:t>(Diamond)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2499" y="1522629"/>
            <a:ext cx="2754908" cy="4742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1146" y="944178"/>
            <a:ext cx="2569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Transfer Function </a:t>
            </a:r>
          </a:p>
          <a:p>
            <a:pPr algn="ctr"/>
            <a:r>
              <a:rPr lang="en-GB" dirty="0" smtClean="0"/>
              <a:t>(ground to total motion)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275" y="1590509"/>
            <a:ext cx="3083726" cy="462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608</TotalTime>
  <Words>518</Words>
  <Application>Microsoft Office PowerPoint</Application>
  <PresentationFormat>On-screen Show (4:3)</PresentationFormat>
  <Paragraphs>120</Paragraphs>
  <Slides>26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Courier New</vt:lpstr>
      <vt:lpstr>Times New Roman</vt:lpstr>
      <vt:lpstr>Ubuntu</vt:lpstr>
      <vt:lpstr>Ubuntu Light</vt:lpstr>
      <vt:lpstr>CERN_ENdept_Presentation_ArialFont copy</vt:lpstr>
      <vt:lpstr>Support system</vt:lpstr>
      <vt:lpstr>Goal</vt:lpstr>
      <vt:lpstr>Previously…</vt:lpstr>
      <vt:lpstr>37 Hz (no preload)</vt:lpstr>
      <vt:lpstr>Previously: sensitivity to rod stiffness</vt:lpstr>
      <vt:lpstr>Previously: sensitivity to tube thickness</vt:lpstr>
      <vt:lpstr>PowerPoint Presentation</vt:lpstr>
      <vt:lpstr>Vertical Rods and Inter-cavity Link</vt:lpstr>
      <vt:lpstr>Vertical Rods and Inter-cavity Link</vt:lpstr>
      <vt:lpstr>Vertical Rods and No Link</vt:lpstr>
      <vt:lpstr>Vertical Rods and No Link</vt:lpstr>
      <vt:lpstr>Comparison: transfer functions</vt:lpstr>
      <vt:lpstr>Comparison: integrated displacement</vt:lpstr>
      <vt:lpstr>Vertical Rod: extreme cases</vt:lpstr>
      <vt:lpstr>Vertical Rods and No Link</vt:lpstr>
      <vt:lpstr>Effect of tuning system</vt:lpstr>
      <vt:lpstr>Effect of tuning system</vt:lpstr>
      <vt:lpstr>Effect of tuning system</vt:lpstr>
      <vt:lpstr>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system</dc:title>
  <dc:creator>Carlo Zanoni</dc:creator>
  <cp:lastModifiedBy>Carlo Zanoni</cp:lastModifiedBy>
  <cp:revision>38</cp:revision>
  <dcterms:created xsi:type="dcterms:W3CDTF">2015-05-04T06:22:13Z</dcterms:created>
  <dcterms:modified xsi:type="dcterms:W3CDTF">2015-05-05T15:58:14Z</dcterms:modified>
</cp:coreProperties>
</file>