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4" r:id="rId2"/>
  </p:sldMasterIdLst>
  <p:notesMasterIdLst>
    <p:notesMasterId r:id="rId39"/>
  </p:notesMasterIdLst>
  <p:sldIdLst>
    <p:sldId id="256" r:id="rId3"/>
    <p:sldId id="257" r:id="rId4"/>
    <p:sldId id="280" r:id="rId5"/>
    <p:sldId id="275" r:id="rId6"/>
    <p:sldId id="282" r:id="rId7"/>
    <p:sldId id="300" r:id="rId8"/>
    <p:sldId id="274" r:id="rId9"/>
    <p:sldId id="277" r:id="rId10"/>
    <p:sldId id="260" r:id="rId11"/>
    <p:sldId id="278" r:id="rId12"/>
    <p:sldId id="279" r:id="rId13"/>
    <p:sldId id="276" r:id="rId14"/>
    <p:sldId id="287" r:id="rId15"/>
    <p:sldId id="288" r:id="rId16"/>
    <p:sldId id="283" r:id="rId17"/>
    <p:sldId id="285" r:id="rId18"/>
    <p:sldId id="290" r:id="rId19"/>
    <p:sldId id="291" r:id="rId20"/>
    <p:sldId id="289" r:id="rId21"/>
    <p:sldId id="298" r:id="rId22"/>
    <p:sldId id="292" r:id="rId23"/>
    <p:sldId id="293" r:id="rId24"/>
    <p:sldId id="295" r:id="rId25"/>
    <p:sldId id="296" r:id="rId26"/>
    <p:sldId id="294" r:id="rId27"/>
    <p:sldId id="297" r:id="rId28"/>
    <p:sldId id="269" r:id="rId29"/>
    <p:sldId id="299" r:id="rId30"/>
    <p:sldId id="314" r:id="rId31"/>
    <p:sldId id="313" r:id="rId32"/>
    <p:sldId id="303" r:id="rId33"/>
    <p:sldId id="317" r:id="rId34"/>
    <p:sldId id="316" r:id="rId35"/>
    <p:sldId id="315" r:id="rId36"/>
    <p:sldId id="284" r:id="rId37"/>
    <p:sldId id="318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35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19EE17-83F0-4BCB-8435-43D171720644}" type="datetimeFigureOut">
              <a:rPr lang="en-GB" smtClean="0"/>
              <a:t>06/05/2015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E81D99-2D97-475F-BA86-84DB713C08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89113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/>
          <a:lstStyle>
            <a:lvl1pPr>
              <a:defRPr sz="44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4C0ED0-A89C-4F7B-9A72-590CFA0647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56959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0925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084776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851419"/>
          </a:xfrm>
        </p:spPr>
        <p:txBody>
          <a:bodyPr/>
          <a:lstStyle>
            <a:lvl1pPr marL="0" indent="0">
              <a:buNone/>
              <a:defRPr sz="22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404799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71942"/>
            <a:ext cx="5486400" cy="566738"/>
          </a:xfrm>
        </p:spPr>
        <p:txBody>
          <a:bodyPr anchor="b"/>
          <a:lstStyle>
            <a:lvl1pPr algn="l">
              <a:defRPr sz="2800" b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45916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638680"/>
            <a:ext cx="5486400" cy="804862"/>
          </a:xfrm>
        </p:spPr>
        <p:txBody>
          <a:bodyPr/>
          <a:lstStyle>
            <a:lvl1pPr marL="0" indent="0">
              <a:buNone/>
              <a:defRPr sz="22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3973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0"/>
            <a:ext cx="9144000" cy="1143000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4C0ED0-A89C-4F7B-9A72-590CFA0647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1885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4C0ED0-A89C-4F7B-9A72-590CFA0647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35941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88640"/>
            <a:ext cx="9144000" cy="1470025"/>
          </a:xfrm>
        </p:spPr>
        <p:txBody>
          <a:bodyPr/>
          <a:lstStyle>
            <a:lvl1pPr>
              <a:defRPr sz="44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70065"/>
            <a:ext cx="6400800" cy="1752600"/>
          </a:xfrm>
        </p:spPr>
        <p:txBody>
          <a:bodyPr/>
          <a:lstStyle>
            <a:lvl1pPr marL="0" indent="0" algn="ctr"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0289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57338"/>
            <a:ext cx="7772400" cy="3800488"/>
          </a:xfrm>
        </p:spPr>
        <p:txBody>
          <a:bodyPr/>
          <a:lstStyle>
            <a:lvl1pP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>
              <a:defRPr sz="20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3pPr>
            <a:lvl4pPr>
              <a:buNone/>
              <a:defRPr>
                <a:latin typeface="Arial" pitchFamily="34" charset="0"/>
                <a:cs typeface="Arial" pitchFamily="34" charset="0"/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6180397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2786047"/>
            <a:ext cx="7848872" cy="1362075"/>
          </a:xfrm>
        </p:spPr>
        <p:txBody>
          <a:bodyPr anchor="t"/>
          <a:lstStyle>
            <a:lvl1pPr algn="l">
              <a:defRPr sz="4400" b="1" cap="none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285860"/>
            <a:ext cx="7772400" cy="1500187"/>
          </a:xfrm>
        </p:spPr>
        <p:txBody>
          <a:bodyPr anchor="b"/>
          <a:lstStyle>
            <a:lvl1pPr marL="0" indent="0"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164299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557338"/>
            <a:ext cx="3810000" cy="4514868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57338"/>
            <a:ext cx="3810000" cy="3800488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40139086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544" y="1484784"/>
            <a:ext cx="4040188" cy="639762"/>
          </a:xfrm>
        </p:spPr>
        <p:txBody>
          <a:bodyPr anchor="b"/>
          <a:lstStyle>
            <a:lvl1pPr marL="0" indent="0">
              <a:buNone/>
              <a:defRPr sz="2800" b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897331"/>
          </a:xfrm>
        </p:spPr>
        <p:txBody>
          <a:bodyPr/>
          <a:lstStyle>
            <a:lvl1pP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800" b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182951"/>
          </a:xfrm>
        </p:spPr>
        <p:txBody>
          <a:bodyPr/>
          <a:lstStyle>
            <a:lvl1pP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6326256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4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0544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8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2286000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3929063"/>
            <a:ext cx="77724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fld id="{EA4C0ED0-A89C-4F7B-9A72-590CFA064776}" type="slidenum">
              <a:rPr lang="en-GB" smtClean="0"/>
              <a:t>‹#›</a:t>
            </a:fld>
            <a:endParaRPr lang="en-GB"/>
          </a:p>
        </p:txBody>
      </p:sp>
      <p:pic>
        <p:nvPicPr>
          <p:cNvPr id="1031" name="Picture 19" descr="STFC_top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342900" indent="-342900" algn="ctr" rtl="0" eaLnBrk="1" fontAlgn="base" hangingPunct="1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333375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57338"/>
            <a:ext cx="7772400" cy="453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fld id="{5A6071A1-E41A-4607-8AC4-848D7CF508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2055" name="Picture 19" descr="SCI41098_PPT_Templates_bottom_STFC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3688" y="5294313"/>
            <a:ext cx="7580312" cy="156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</p:sldLayoutIdLst>
  <p:hf sldNum="0"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200">
          <a:solidFill>
            <a:srgbClr val="3C8C93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4.jpeg"/><Relationship Id="rId4" Type="http://schemas.openxmlformats.org/officeDocument/2006/relationships/image" Target="../media/image33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g"/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g"/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3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g"/><Relationship Id="rId2" Type="http://schemas.openxmlformats.org/officeDocument/2006/relationships/image" Target="../media/image54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6.jp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g"/><Relationship Id="rId2" Type="http://schemas.openxmlformats.org/officeDocument/2006/relationships/image" Target="../media/image57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9.jp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g"/><Relationship Id="rId2" Type="http://schemas.openxmlformats.org/officeDocument/2006/relationships/image" Target="../media/image60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2.jp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g"/><Relationship Id="rId2" Type="http://schemas.openxmlformats.org/officeDocument/2006/relationships/image" Target="../media/image6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5.jp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g"/><Relationship Id="rId2" Type="http://schemas.openxmlformats.org/officeDocument/2006/relationships/image" Target="../media/image66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8.jp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DQW Cryogenic Magnetic Shield Internal Review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err="1" smtClean="0"/>
              <a:t>Niklas</a:t>
            </a:r>
            <a:r>
              <a:rPr lang="en-GB" dirty="0" smtClean="0"/>
              <a:t> Templeton</a:t>
            </a:r>
          </a:p>
          <a:p>
            <a:r>
              <a:rPr lang="en-GB" dirty="0" smtClean="0"/>
              <a:t>06/05/15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675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00" t="12947" r="20800" b="14220"/>
          <a:stretch/>
        </p:blipFill>
        <p:spPr>
          <a:xfrm>
            <a:off x="4139952" y="1556792"/>
            <a:ext cx="4359404" cy="377961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Common Design Features</a:t>
            </a:r>
            <a:endParaRPr lang="en-GB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1802402" y="3356992"/>
            <a:ext cx="2952328" cy="864096"/>
          </a:xfrm>
          <a:prstGeom prst="straightConnector1">
            <a:avLst/>
          </a:prstGeom>
          <a:ln>
            <a:headEnd type="none" w="med" len="med"/>
            <a:tailEnd type="oval" w="med" len="med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36296" y="4005064"/>
            <a:ext cx="3688911" cy="2456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lnSpc>
                <a:spcPct val="120000"/>
              </a:lnSpc>
              <a:buClr>
                <a:srgbClr val="0089B5"/>
              </a:buClr>
            </a:pPr>
            <a:r>
              <a:rPr lang="en-GB" sz="16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Helium Holes </a:t>
            </a:r>
          </a:p>
          <a:p>
            <a:pPr defTabSz="457200">
              <a:lnSpc>
                <a:spcPct val="120000"/>
              </a:lnSpc>
              <a:buClr>
                <a:srgbClr val="0089B5"/>
              </a:buClr>
            </a:pP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Shield peppered </a:t>
            </a: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with at least 142 x </a:t>
            </a: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Ø3mm holes on 50-100mm pitch for helium </a:t>
            </a: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transfer</a:t>
            </a:r>
          </a:p>
          <a:p>
            <a:pPr defTabSz="457200">
              <a:lnSpc>
                <a:spcPct val="120000"/>
              </a:lnSpc>
              <a:buClr>
                <a:srgbClr val="0089B5"/>
              </a:buClr>
            </a:pPr>
            <a:endParaRPr lang="en-GB" sz="16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63500" dist="63500" dir="2700000" algn="tl" rotWithShape="0">
                  <a:schemeClr val="bg1">
                    <a:lumMod val="75000"/>
                    <a:alpha val="50000"/>
                  </a:schemeClr>
                </a:outerShdw>
              </a:effectLst>
            </a:endParaRPr>
          </a:p>
          <a:p>
            <a:pPr defTabSz="457200">
              <a:lnSpc>
                <a:spcPct val="120000"/>
              </a:lnSpc>
              <a:buClr>
                <a:srgbClr val="0089B5"/>
              </a:buClr>
            </a:pP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142 holes give 10cm</a:t>
            </a:r>
            <a:r>
              <a:rPr lang="en-GB" sz="1600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2</a:t>
            </a: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 transfer area, so that at worst case heat load (10W) heat flow is at least 1W/cm</a:t>
            </a:r>
            <a:r>
              <a:rPr lang="en-GB" sz="1600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2</a:t>
            </a:r>
            <a:endParaRPr lang="en-GB" sz="1600" baseline="300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63500" dist="63500" dir="2700000" algn="tl" rotWithShape="0">
                  <a:schemeClr val="bg1">
                    <a:lumMod val="75000"/>
                    <a:alpha val="50000"/>
                  </a:scheme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36061" y="1440577"/>
            <a:ext cx="2932683" cy="2160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lnSpc>
                <a:spcPct val="120000"/>
              </a:lnSpc>
              <a:buClr>
                <a:srgbClr val="0089B5"/>
              </a:buClr>
            </a:pPr>
            <a:r>
              <a:rPr lang="en-GB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1mm APERAM </a:t>
            </a:r>
            <a:r>
              <a:rPr lang="en-GB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Cryophy</a:t>
            </a:r>
            <a:r>
              <a:rPr lang="en-GB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 -  Cold Rolled Strip</a:t>
            </a:r>
            <a:endParaRPr lang="en-GB" sz="16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63500" dist="63500" dir="2700000" algn="tl" rotWithShape="0">
                  <a:schemeClr val="bg1">
                    <a:lumMod val="75000"/>
                    <a:alpha val="50000"/>
                  </a:schemeClr>
                </a:outerShdw>
              </a:effectLst>
            </a:endParaRPr>
          </a:p>
          <a:p>
            <a:pPr defTabSz="457200">
              <a:lnSpc>
                <a:spcPct val="120000"/>
              </a:lnSpc>
              <a:buClr>
                <a:srgbClr val="0089B5"/>
              </a:buClr>
            </a:pP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Panels to be manufactured from </a:t>
            </a:r>
            <a:r>
              <a:rPr lang="en-GB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Cryophy</a:t>
            </a: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 sheet metal which is cut, bent/folded, and fastened using self clinching nuts &amp; spring washers</a:t>
            </a:r>
            <a:endParaRPr lang="en-GB" sz="16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63500" dist="63500" dir="2700000" algn="tl" rotWithShape="0">
                  <a:schemeClr val="bg1">
                    <a:lumMod val="75000"/>
                    <a:alpha val="50000"/>
                  </a:schemeClr>
                </a:outerShdw>
              </a:effectLst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987824" y="1700808"/>
            <a:ext cx="1713969" cy="1008112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8831094" y="648866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8416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00" t="12947" r="20800" b="14220"/>
          <a:stretch/>
        </p:blipFill>
        <p:spPr>
          <a:xfrm>
            <a:off x="4139952" y="1539648"/>
            <a:ext cx="4359404" cy="377961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Common Design Features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281002" y="2748465"/>
            <a:ext cx="2490798" cy="1274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lnSpc>
                <a:spcPct val="120000"/>
              </a:lnSpc>
              <a:buClr>
                <a:srgbClr val="0089B5"/>
              </a:buClr>
            </a:pPr>
            <a:r>
              <a:rPr lang="en-GB" sz="16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Tubular </a:t>
            </a:r>
            <a:r>
              <a:rPr lang="en-GB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Shielding</a:t>
            </a:r>
          </a:p>
          <a:p>
            <a:pPr defTabSz="457200">
              <a:lnSpc>
                <a:spcPct val="120000"/>
              </a:lnSpc>
              <a:buClr>
                <a:srgbClr val="0089B5"/>
              </a:buClr>
            </a:pP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Prevents </a:t>
            </a: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field penetration  through </a:t>
            </a: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openings. </a:t>
            </a:r>
          </a:p>
          <a:p>
            <a:pPr defTabSz="457200">
              <a:lnSpc>
                <a:spcPct val="120000"/>
              </a:lnSpc>
              <a:buClr>
                <a:srgbClr val="0089B5"/>
              </a:buClr>
            </a:pP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Ideally </a:t>
            </a: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H = </a:t>
            </a: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ØD </a:t>
            </a:r>
            <a:endParaRPr lang="en-GB" sz="16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63500" dist="63500" dir="2700000" algn="tl" rotWithShape="0">
                  <a:schemeClr val="bg1">
                    <a:lumMod val="75000"/>
                    <a:alpha val="50000"/>
                  </a:scheme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63888" y="5319266"/>
            <a:ext cx="2609155" cy="1274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lnSpc>
                <a:spcPct val="120000"/>
              </a:lnSpc>
              <a:buClr>
                <a:srgbClr val="0089B5"/>
              </a:buClr>
            </a:pPr>
            <a:r>
              <a:rPr lang="en-GB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Fitted &amp; Curved Shape</a:t>
            </a:r>
            <a:endParaRPr lang="en-GB" sz="16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63500" dist="63500" dir="2700000" algn="tl" rotWithShape="0">
                  <a:schemeClr val="bg1">
                    <a:lumMod val="75000"/>
                    <a:alpha val="50000"/>
                  </a:schemeClr>
                </a:outerShdw>
              </a:effectLst>
            </a:endParaRPr>
          </a:p>
          <a:p>
            <a:pPr defTabSz="457200">
              <a:lnSpc>
                <a:spcPct val="120000"/>
              </a:lnSpc>
              <a:buClr>
                <a:srgbClr val="0089B5"/>
              </a:buClr>
            </a:pP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More effective at containing channelled magnetic flux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06661" y="1251111"/>
            <a:ext cx="4193331" cy="1274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lnSpc>
                <a:spcPct val="120000"/>
              </a:lnSpc>
              <a:buClr>
                <a:srgbClr val="0089B5"/>
              </a:buClr>
            </a:pPr>
            <a:r>
              <a:rPr lang="en-GB" sz="16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Additional Cover Strips</a:t>
            </a:r>
          </a:p>
          <a:p>
            <a:pPr defTabSz="457200">
              <a:lnSpc>
                <a:spcPct val="120000"/>
              </a:lnSpc>
              <a:buClr>
                <a:srgbClr val="0089B5"/>
              </a:buClr>
            </a:pP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Overlapping </a:t>
            </a: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joints prevent gaps &amp; </a:t>
            </a: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allows magnetic flux to follow a continuous low-reluctance path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4932040" y="4653136"/>
            <a:ext cx="576064" cy="792088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4139952" y="1888208"/>
            <a:ext cx="1728192" cy="604688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2771800" y="3140968"/>
            <a:ext cx="2160240" cy="770139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51520" y="4228170"/>
            <a:ext cx="3090055" cy="1865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lnSpc>
                <a:spcPct val="120000"/>
              </a:lnSpc>
              <a:buClr>
                <a:srgbClr val="0089B5"/>
              </a:buClr>
            </a:pPr>
            <a:r>
              <a:rPr lang="en-GB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Flexi-Mounts</a:t>
            </a:r>
          </a:p>
          <a:p>
            <a:pPr defTabSz="457200">
              <a:lnSpc>
                <a:spcPct val="120000"/>
              </a:lnSpc>
              <a:buClr>
                <a:srgbClr val="0089B5"/>
              </a:buClr>
            </a:pP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Flexible Gr2 Titanium mounts connect the shield to the Helium Vessel. 8 mounting pairs are utilized in 3 orientations for maximum shield stability</a:t>
            </a:r>
            <a:endParaRPr lang="en-GB" sz="16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63500" dist="63500" dir="2700000" algn="tl" rotWithShape="0">
                  <a:schemeClr val="bg1">
                    <a:lumMod val="75000"/>
                    <a:alpha val="50000"/>
                  </a:schemeClr>
                </a:outerShdw>
              </a:effectLst>
            </a:endParaRPr>
          </a:p>
        </p:txBody>
      </p:sp>
      <p:cxnSp>
        <p:nvCxnSpPr>
          <p:cNvPr id="33" name="Straight Arrow Connector 32"/>
          <p:cNvCxnSpPr/>
          <p:nvPr/>
        </p:nvCxnSpPr>
        <p:spPr>
          <a:xfrm flipV="1">
            <a:off x="3131840" y="4437112"/>
            <a:ext cx="1584176" cy="216025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8761441" y="6488668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5966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341114" y="3392551"/>
            <a:ext cx="1080369" cy="1265935"/>
            <a:chOff x="7941145" y="2604405"/>
            <a:chExt cx="1080369" cy="1265935"/>
          </a:xfrm>
        </p:grpSpPr>
        <p:cxnSp>
          <p:nvCxnSpPr>
            <p:cNvPr id="13" name="Straight Arrow Connector 12"/>
            <p:cNvCxnSpPr/>
            <p:nvPr/>
          </p:nvCxnSpPr>
          <p:spPr>
            <a:xfrm>
              <a:off x="8538107" y="3184844"/>
              <a:ext cx="0" cy="39945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flipV="1">
              <a:off x="8538107" y="2914650"/>
              <a:ext cx="256643" cy="27019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 flipH="1" flipV="1">
              <a:off x="8178067" y="3031342"/>
              <a:ext cx="360040" cy="14460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8389669" y="3501008"/>
              <a:ext cx="296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Y</a:t>
              </a:r>
              <a:endParaRPr lang="en-GB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8724638" y="2604405"/>
              <a:ext cx="296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Z</a:t>
              </a:r>
              <a:endParaRPr lang="en-GB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7941145" y="2846676"/>
              <a:ext cx="3048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X</a:t>
              </a:r>
              <a:endParaRPr lang="en-GB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39" t="12276" r="28348" b="11692"/>
          <a:stretch/>
        </p:blipFill>
        <p:spPr>
          <a:xfrm>
            <a:off x="1403648" y="4593925"/>
            <a:ext cx="2087186" cy="2275435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124744"/>
            <a:ext cx="2091207" cy="2232075"/>
          </a:xfrm>
          <a:prstGeom prst="round2DiagRect">
            <a:avLst>
              <a:gd name="adj1" fmla="val 31242"/>
              <a:gd name="adj2" fmla="val 0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1" y="2802301"/>
            <a:ext cx="2088232" cy="2267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DQW Shield Design &amp; Assembly</a:t>
            </a:r>
            <a:endParaRPr lang="en-GB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1261660"/>
              </p:ext>
            </p:extLst>
          </p:nvPr>
        </p:nvGraphicFramePr>
        <p:xfrm>
          <a:off x="3635896" y="2924944"/>
          <a:ext cx="5401646" cy="1899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1206"/>
                <a:gridCol w="1224136"/>
                <a:gridCol w="1368152"/>
                <a:gridCol w="1368152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Concept</a:t>
                      </a:r>
                      <a:r>
                        <a:rPr lang="en-GB" sz="1600" baseline="0" dirty="0" smtClean="0"/>
                        <a:t> A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Concept B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Concept C</a:t>
                      </a:r>
                      <a:endParaRPr lang="en-GB" sz="16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No. of panels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9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9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rgbClr val="00B050"/>
                          </a:solidFill>
                        </a:rPr>
                        <a:t>7</a:t>
                      </a:r>
                      <a:endParaRPr lang="en-GB" sz="1600" b="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Curvature</a:t>
                      </a:r>
                      <a:r>
                        <a:rPr lang="en-GB" sz="1600" baseline="0" dirty="0" smtClean="0"/>
                        <a:t> YZ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R40,</a:t>
                      </a:r>
                      <a:r>
                        <a:rPr lang="en-GB" sz="1600" baseline="0" dirty="0" smtClean="0"/>
                        <a:t> R10, R50, R50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-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rgbClr val="00B050"/>
                          </a:solidFill>
                        </a:rPr>
                        <a:t>R50, R50</a:t>
                      </a:r>
                      <a:endParaRPr lang="en-GB" sz="1600" b="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Curvature</a:t>
                      </a:r>
                      <a:r>
                        <a:rPr lang="en-GB" sz="1600" baseline="0" dirty="0" smtClean="0"/>
                        <a:t> XY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-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R100,</a:t>
                      </a:r>
                      <a:r>
                        <a:rPr lang="en-GB" sz="1600" baseline="0" dirty="0" smtClean="0"/>
                        <a:t> R40, R30, R100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rgbClr val="00B050"/>
                          </a:solidFill>
                        </a:rPr>
                        <a:t>R100,</a:t>
                      </a:r>
                      <a:r>
                        <a:rPr lang="en-GB" sz="1600" baseline="0" dirty="0" smtClean="0">
                          <a:solidFill>
                            <a:srgbClr val="00B050"/>
                          </a:solidFill>
                        </a:rPr>
                        <a:t> R40</a:t>
                      </a:r>
                      <a:endParaRPr lang="en-GB" sz="1600" b="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2026724" y="1340768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endParaRPr lang="en-GB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9512" y="3068960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endParaRPr lang="en-GB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97142" y="630932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endParaRPr lang="en-GB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64088" y="2636340"/>
            <a:ext cx="1897058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>
              <a:lnSpc>
                <a:spcPct val="120000"/>
              </a:lnSpc>
              <a:buClr>
                <a:srgbClr val="0089B5"/>
              </a:buClr>
            </a:pPr>
            <a:r>
              <a:rPr lang="en-GB" sz="16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Concept Analysis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8719973" y="6500028"/>
            <a:ext cx="4240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4428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187" t="12459" r="9013" b="12445"/>
          <a:stretch/>
        </p:blipFill>
        <p:spPr>
          <a:xfrm>
            <a:off x="180680" y="548680"/>
            <a:ext cx="2669857" cy="3312368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82" t="14542" r="21748" b="14473"/>
          <a:stretch/>
        </p:blipFill>
        <p:spPr>
          <a:xfrm>
            <a:off x="5512051" y="1154954"/>
            <a:ext cx="3385673" cy="294678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99" t="17473" r="14900" b="14362"/>
          <a:stretch/>
        </p:blipFill>
        <p:spPr>
          <a:xfrm>
            <a:off x="2951431" y="4195850"/>
            <a:ext cx="3384376" cy="266983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4784" y="333375"/>
            <a:ext cx="6499215" cy="1143000"/>
          </a:xfrm>
        </p:spPr>
        <p:txBody>
          <a:bodyPr/>
          <a:lstStyle/>
          <a:p>
            <a:r>
              <a:rPr lang="en-GB" sz="3200" dirty="0"/>
              <a:t>DQW Shield Design &amp; Assembly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59" t="14576" r="24241" b="16160"/>
          <a:stretch/>
        </p:blipFill>
        <p:spPr>
          <a:xfrm>
            <a:off x="202409" y="4327345"/>
            <a:ext cx="2497383" cy="2486031"/>
          </a:xfrm>
          <a:prstGeom prst="rect">
            <a:avLst/>
          </a:prstGeom>
        </p:spPr>
      </p:pic>
      <p:cxnSp>
        <p:nvCxnSpPr>
          <p:cNvPr id="20" name="Straight Arrow Connector 19"/>
          <p:cNvCxnSpPr/>
          <p:nvPr/>
        </p:nvCxnSpPr>
        <p:spPr>
          <a:xfrm flipV="1">
            <a:off x="5515998" y="1138425"/>
            <a:ext cx="1390334" cy="774062"/>
          </a:xfrm>
          <a:prstGeom prst="straightConnector1">
            <a:avLst/>
          </a:prstGeom>
          <a:ln>
            <a:headEnd type="stealth"/>
            <a:tailEnd type="stealth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 flipV="1">
            <a:off x="5404039" y="2217048"/>
            <a:ext cx="36004" cy="1254450"/>
          </a:xfrm>
          <a:prstGeom prst="straightConnector1">
            <a:avLst/>
          </a:prstGeom>
          <a:ln>
            <a:headEnd type="stealth"/>
            <a:tailEnd type="stealth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 flipV="1">
            <a:off x="5724128" y="3573016"/>
            <a:ext cx="1800200" cy="637611"/>
          </a:xfrm>
          <a:prstGeom prst="straightConnector1">
            <a:avLst/>
          </a:prstGeom>
          <a:ln>
            <a:headEnd type="stealth"/>
            <a:tailEnd type="stealth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800083" y="1208936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470</a:t>
            </a:r>
            <a:endParaRPr lang="en-GB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TextBox 23"/>
          <p:cNvSpPr txBox="1"/>
          <p:nvPr/>
        </p:nvSpPr>
        <p:spPr>
          <a:xfrm rot="16200000">
            <a:off x="4992860" y="2605189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314</a:t>
            </a:r>
            <a:endParaRPr lang="en-GB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124508" y="3789040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420</a:t>
            </a:r>
            <a:endParaRPr lang="en-GB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816616" y="3240665"/>
            <a:ext cx="14441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Assembled Shield Mass: ~10kg</a:t>
            </a:r>
            <a:endParaRPr lang="en-GB" sz="1200" dirty="0"/>
          </a:p>
        </p:txBody>
      </p:sp>
      <p:sp>
        <p:nvSpPr>
          <p:cNvPr id="27" name="TextBox 26"/>
          <p:cNvSpPr txBox="1"/>
          <p:nvPr/>
        </p:nvSpPr>
        <p:spPr>
          <a:xfrm>
            <a:off x="8702854" y="6497388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34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20" t="13747" r="23480" b="11949"/>
          <a:stretch/>
        </p:blipFill>
        <p:spPr>
          <a:xfrm>
            <a:off x="2905325" y="1484784"/>
            <a:ext cx="3744416" cy="450187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DQW Shield Design &amp; Assembly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5404703" y="4755509"/>
            <a:ext cx="1080369" cy="1265935"/>
            <a:chOff x="7941145" y="2604405"/>
            <a:chExt cx="1080369" cy="1265935"/>
          </a:xfrm>
        </p:grpSpPr>
        <p:cxnSp>
          <p:nvCxnSpPr>
            <p:cNvPr id="6" name="Straight Arrow Connector 5"/>
            <p:cNvCxnSpPr/>
            <p:nvPr/>
          </p:nvCxnSpPr>
          <p:spPr>
            <a:xfrm>
              <a:off x="8538107" y="3184844"/>
              <a:ext cx="0" cy="39945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7" name="Straight Arrow Connector 6"/>
            <p:cNvCxnSpPr/>
            <p:nvPr/>
          </p:nvCxnSpPr>
          <p:spPr>
            <a:xfrm flipV="1">
              <a:off x="8538107" y="2914650"/>
              <a:ext cx="256643" cy="27019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 flipH="1" flipV="1">
              <a:off x="8178067" y="3031342"/>
              <a:ext cx="360040" cy="14460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8389669" y="3501008"/>
              <a:ext cx="296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Y</a:t>
              </a:r>
              <a:endParaRPr lang="en-GB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724638" y="2604405"/>
              <a:ext cx="296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Z</a:t>
              </a:r>
              <a:endParaRPr lang="en-GB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941145" y="2846676"/>
              <a:ext cx="3048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X</a:t>
              </a:r>
              <a:endParaRPr lang="en-GB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702854" y="6488668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4637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01" t="13230" r="20800" b="11250"/>
          <a:stretch/>
        </p:blipFill>
        <p:spPr>
          <a:xfrm>
            <a:off x="0" y="1277654"/>
            <a:ext cx="4573137" cy="39515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DQW Shield Design &amp; Assembly</a:t>
            </a:r>
          </a:p>
        </p:txBody>
      </p:sp>
      <p:pic>
        <p:nvPicPr>
          <p:cNvPr id="14" name="Content Placeholder 13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43" t="21296" r="25815" b="18727"/>
          <a:stretch/>
        </p:blipFill>
        <p:spPr>
          <a:xfrm>
            <a:off x="5162382" y="2935440"/>
            <a:ext cx="3971718" cy="3922560"/>
          </a:xfrm>
        </p:spPr>
      </p:pic>
      <p:grpSp>
        <p:nvGrpSpPr>
          <p:cNvPr id="5" name="Group 4"/>
          <p:cNvGrpSpPr/>
          <p:nvPr/>
        </p:nvGrpSpPr>
        <p:grpSpPr>
          <a:xfrm>
            <a:off x="4115197" y="3719103"/>
            <a:ext cx="1080369" cy="1265935"/>
            <a:chOff x="7941145" y="2604405"/>
            <a:chExt cx="1080369" cy="1265935"/>
          </a:xfrm>
        </p:grpSpPr>
        <p:cxnSp>
          <p:nvCxnSpPr>
            <p:cNvPr id="6" name="Straight Arrow Connector 5"/>
            <p:cNvCxnSpPr/>
            <p:nvPr/>
          </p:nvCxnSpPr>
          <p:spPr>
            <a:xfrm>
              <a:off x="8538107" y="3184844"/>
              <a:ext cx="0" cy="39945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7" name="Straight Arrow Connector 6"/>
            <p:cNvCxnSpPr/>
            <p:nvPr/>
          </p:nvCxnSpPr>
          <p:spPr>
            <a:xfrm flipV="1">
              <a:off x="8538107" y="2914650"/>
              <a:ext cx="256643" cy="27019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 flipH="1" flipV="1">
              <a:off x="8178067" y="3031342"/>
              <a:ext cx="360040" cy="14460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8389669" y="3501008"/>
              <a:ext cx="296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Y</a:t>
              </a:r>
              <a:endParaRPr lang="en-GB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724638" y="2604405"/>
              <a:ext cx="296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Z</a:t>
              </a:r>
              <a:endParaRPr lang="en-GB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941145" y="2846676"/>
              <a:ext cx="3048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X</a:t>
              </a:r>
              <a:endParaRPr lang="en-GB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3" name="Right Arrow 2"/>
          <p:cNvSpPr/>
          <p:nvPr/>
        </p:nvSpPr>
        <p:spPr bwMode="auto">
          <a:xfrm rot="18968651">
            <a:off x="583305" y="2358071"/>
            <a:ext cx="385357" cy="327251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13" name="Right Arrow 12"/>
          <p:cNvSpPr/>
          <p:nvPr/>
        </p:nvSpPr>
        <p:spPr bwMode="auto">
          <a:xfrm rot="18968651">
            <a:off x="2903434" y="3228826"/>
            <a:ext cx="385357" cy="327251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16" name="Right Arrow 15"/>
          <p:cNvSpPr/>
          <p:nvPr/>
        </p:nvSpPr>
        <p:spPr bwMode="auto">
          <a:xfrm rot="7986717">
            <a:off x="4227411" y="2106587"/>
            <a:ext cx="385357" cy="327251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17" name="Right Arrow 16"/>
          <p:cNvSpPr/>
          <p:nvPr/>
        </p:nvSpPr>
        <p:spPr bwMode="auto">
          <a:xfrm rot="7986717">
            <a:off x="1750133" y="1285611"/>
            <a:ext cx="385357" cy="327251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7818" y="5589240"/>
            <a:ext cx="511774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 Bottom Panels assembled 1</a:t>
            </a:r>
            <a:r>
              <a:rPr lang="en-GB" baseline="30000" dirty="0" smtClean="0"/>
              <a:t>st</a:t>
            </a:r>
            <a:endParaRPr lang="en-GB" dirty="0" smtClean="0"/>
          </a:p>
          <a:p>
            <a:endParaRPr lang="en-GB" dirty="0"/>
          </a:p>
          <a:p>
            <a:r>
              <a:rPr lang="en-GB" dirty="0" smtClean="0"/>
              <a:t>Cavity orientation shown upside down for clarity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8702854" y="6516052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7808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71" t="16516" r="28922" b="19562"/>
          <a:stretch/>
        </p:blipFill>
        <p:spPr>
          <a:xfrm>
            <a:off x="5071314" y="2709861"/>
            <a:ext cx="4078942" cy="413298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DQW Shield Design &amp; Assembly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79" t="21531" r="31152" b="11242"/>
          <a:stretch/>
        </p:blipFill>
        <p:spPr>
          <a:xfrm>
            <a:off x="0" y="1124744"/>
            <a:ext cx="4144123" cy="4248472"/>
          </a:xfrm>
        </p:spPr>
      </p:pic>
      <p:grpSp>
        <p:nvGrpSpPr>
          <p:cNvPr id="5" name="Group 4"/>
          <p:cNvGrpSpPr/>
          <p:nvPr/>
        </p:nvGrpSpPr>
        <p:grpSpPr>
          <a:xfrm>
            <a:off x="4087580" y="3785950"/>
            <a:ext cx="1080369" cy="744126"/>
            <a:chOff x="2426866" y="2640416"/>
            <a:chExt cx="1080369" cy="744126"/>
          </a:xfrm>
        </p:grpSpPr>
        <p:cxnSp>
          <p:nvCxnSpPr>
            <p:cNvPr id="6" name="Straight Arrow Connector 5"/>
            <p:cNvCxnSpPr/>
            <p:nvPr/>
          </p:nvCxnSpPr>
          <p:spPr>
            <a:xfrm flipV="1">
              <a:off x="3023828" y="2921330"/>
              <a:ext cx="0" cy="43204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7" name="Straight Arrow Connector 6"/>
            <p:cNvCxnSpPr/>
            <p:nvPr/>
          </p:nvCxnSpPr>
          <p:spPr>
            <a:xfrm flipV="1">
              <a:off x="3023828" y="3046373"/>
              <a:ext cx="288032" cy="30700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 flipH="1" flipV="1">
              <a:off x="2663788" y="3199876"/>
              <a:ext cx="360040" cy="14460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2875390" y="2640416"/>
              <a:ext cx="296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Y</a:t>
              </a:r>
              <a:endParaRPr lang="en-GB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210359" y="2772939"/>
              <a:ext cx="296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Z</a:t>
              </a:r>
              <a:endParaRPr lang="en-GB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426866" y="3015210"/>
              <a:ext cx="3048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X</a:t>
              </a:r>
              <a:endParaRPr lang="en-GB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0" y="5642518"/>
            <a:ext cx="52920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Shield &amp; cavity mounted to base plate of the Helium Vessel</a:t>
            </a:r>
          </a:p>
          <a:p>
            <a:r>
              <a:rPr lang="en-GB" dirty="0" smtClean="0"/>
              <a:t>Top End caps are attached as well as bottom side panel and Dummy beam pipe attenuation sleeve.</a:t>
            </a:r>
            <a:endParaRPr lang="en-GB" dirty="0"/>
          </a:p>
        </p:txBody>
      </p:sp>
      <p:sp>
        <p:nvSpPr>
          <p:cNvPr id="13" name="Right Arrow 12"/>
          <p:cNvSpPr/>
          <p:nvPr/>
        </p:nvSpPr>
        <p:spPr bwMode="auto">
          <a:xfrm rot="5400000">
            <a:off x="222467" y="4057483"/>
            <a:ext cx="385357" cy="327251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15" name="Right Arrow 14"/>
          <p:cNvSpPr/>
          <p:nvPr/>
        </p:nvSpPr>
        <p:spPr bwMode="auto">
          <a:xfrm rot="5400000">
            <a:off x="2094675" y="4519065"/>
            <a:ext cx="385357" cy="327251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16" name="Right Arrow 15"/>
          <p:cNvSpPr/>
          <p:nvPr/>
        </p:nvSpPr>
        <p:spPr bwMode="auto">
          <a:xfrm rot="5400000">
            <a:off x="5801770" y="4543838"/>
            <a:ext cx="385357" cy="327251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17" name="Right Arrow 16"/>
          <p:cNvSpPr/>
          <p:nvPr/>
        </p:nvSpPr>
        <p:spPr bwMode="auto">
          <a:xfrm rot="5400000">
            <a:off x="8430788" y="3730535"/>
            <a:ext cx="385357" cy="327251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18" name="Right Arrow 17"/>
          <p:cNvSpPr/>
          <p:nvPr/>
        </p:nvSpPr>
        <p:spPr bwMode="auto">
          <a:xfrm rot="12548507">
            <a:off x="8678758" y="4780579"/>
            <a:ext cx="385357" cy="327251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19" name="Right Arrow 18"/>
          <p:cNvSpPr/>
          <p:nvPr/>
        </p:nvSpPr>
        <p:spPr bwMode="auto">
          <a:xfrm rot="2057838">
            <a:off x="5947754" y="3891239"/>
            <a:ext cx="385357" cy="327251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20" name="Right Arrow 19"/>
          <p:cNvSpPr/>
          <p:nvPr/>
        </p:nvSpPr>
        <p:spPr bwMode="auto">
          <a:xfrm rot="5400000">
            <a:off x="6991219" y="4926120"/>
            <a:ext cx="385357" cy="327251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21" name="Right Arrow 20"/>
          <p:cNvSpPr/>
          <p:nvPr/>
        </p:nvSpPr>
        <p:spPr bwMode="auto">
          <a:xfrm rot="5400000">
            <a:off x="6816303" y="3098013"/>
            <a:ext cx="385357" cy="327251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22" name="Right Arrow 21"/>
          <p:cNvSpPr/>
          <p:nvPr/>
        </p:nvSpPr>
        <p:spPr bwMode="auto">
          <a:xfrm rot="12548507">
            <a:off x="8019193" y="5405167"/>
            <a:ext cx="385357" cy="327251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724907" y="6516052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197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DQW Shield Design &amp; Assembly</a:t>
            </a:r>
            <a:endParaRPr lang="en-GB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37" t="22895" r="20784" b="11940"/>
          <a:stretch/>
        </p:blipFill>
        <p:spPr>
          <a:xfrm>
            <a:off x="0" y="1254732"/>
            <a:ext cx="4943059" cy="3663044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26" t="18595" r="30392" b="16932"/>
          <a:stretch/>
        </p:blipFill>
        <p:spPr>
          <a:xfrm>
            <a:off x="5436096" y="3212976"/>
            <a:ext cx="3707904" cy="368413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6093296"/>
            <a:ext cx="5292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Final 2 top panels are brought into place   and remaining cover strips and brackets are fastened</a:t>
            </a:r>
            <a:endParaRPr lang="en-GB" dirty="0"/>
          </a:p>
        </p:txBody>
      </p:sp>
      <p:sp>
        <p:nvSpPr>
          <p:cNvPr id="6" name="Right Arrow 5"/>
          <p:cNvSpPr/>
          <p:nvPr/>
        </p:nvSpPr>
        <p:spPr bwMode="auto">
          <a:xfrm rot="1436300">
            <a:off x="583305" y="2358071"/>
            <a:ext cx="385357" cy="327251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7" name="Right Arrow 6"/>
          <p:cNvSpPr/>
          <p:nvPr/>
        </p:nvSpPr>
        <p:spPr bwMode="auto">
          <a:xfrm rot="1339546">
            <a:off x="1674246" y="1326576"/>
            <a:ext cx="385357" cy="327251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8" name="Right Arrow 7"/>
          <p:cNvSpPr/>
          <p:nvPr/>
        </p:nvSpPr>
        <p:spPr bwMode="auto">
          <a:xfrm rot="12377378">
            <a:off x="3179552" y="3147182"/>
            <a:ext cx="385357" cy="327251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9" name="Right Arrow 8"/>
          <p:cNvSpPr/>
          <p:nvPr/>
        </p:nvSpPr>
        <p:spPr bwMode="auto">
          <a:xfrm rot="12377378">
            <a:off x="4194416" y="1985248"/>
            <a:ext cx="385357" cy="327251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736406" y="6507017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4736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DQW Shield Design &amp; Assembly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65" t="15684" r="32353" b="19982"/>
          <a:stretch/>
        </p:blipFill>
        <p:spPr>
          <a:xfrm>
            <a:off x="0" y="1196752"/>
            <a:ext cx="3312368" cy="328405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98" t="14991" r="21177" b="22478"/>
          <a:stretch/>
        </p:blipFill>
        <p:spPr>
          <a:xfrm>
            <a:off x="3361475" y="2846273"/>
            <a:ext cx="5782525" cy="401218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-29592" y="6213366"/>
            <a:ext cx="60417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Side and top Vessel walls are assembled with remaining Flexi-Mounts before Helium  Vessel is closed</a:t>
            </a:r>
            <a:endParaRPr lang="en-GB" dirty="0"/>
          </a:p>
        </p:txBody>
      </p:sp>
      <p:sp>
        <p:nvSpPr>
          <p:cNvPr id="6" name="Right Arrow 5"/>
          <p:cNvSpPr/>
          <p:nvPr/>
        </p:nvSpPr>
        <p:spPr bwMode="auto">
          <a:xfrm rot="1436300">
            <a:off x="3685713" y="5221297"/>
            <a:ext cx="385357" cy="327251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7" name="Right Arrow 6"/>
          <p:cNvSpPr/>
          <p:nvPr/>
        </p:nvSpPr>
        <p:spPr bwMode="auto">
          <a:xfrm rot="1339546">
            <a:off x="4763729" y="3129889"/>
            <a:ext cx="385357" cy="327251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8" name="Right Arrow 7"/>
          <p:cNvSpPr/>
          <p:nvPr/>
        </p:nvSpPr>
        <p:spPr bwMode="auto">
          <a:xfrm rot="12377378">
            <a:off x="7216829" y="6372906"/>
            <a:ext cx="385357" cy="327251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9" name="Right Arrow 8"/>
          <p:cNvSpPr/>
          <p:nvPr/>
        </p:nvSpPr>
        <p:spPr bwMode="auto">
          <a:xfrm rot="12377378">
            <a:off x="8296950" y="3991581"/>
            <a:ext cx="385357" cy="327251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736406" y="6489122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4405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08" t="18661" r="28937" b="19415"/>
          <a:stretch/>
        </p:blipFill>
        <p:spPr>
          <a:xfrm>
            <a:off x="4256305" y="1052736"/>
            <a:ext cx="3628063" cy="355750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87824" y="333375"/>
            <a:ext cx="6156176" cy="1143000"/>
          </a:xfrm>
        </p:spPr>
        <p:txBody>
          <a:bodyPr/>
          <a:lstStyle/>
          <a:p>
            <a:r>
              <a:rPr lang="en-GB" sz="2800" dirty="0" smtClean="0"/>
              <a:t>RFD Shield Design &amp; Assembly</a:t>
            </a:r>
            <a:endParaRPr lang="en-GB" sz="2800" dirty="0"/>
          </a:p>
        </p:txBody>
      </p:sp>
      <p:pic>
        <p:nvPicPr>
          <p:cNvPr id="16" name="Content Placeholder 15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95" t="7615" r="23646" b="8882"/>
          <a:stretch/>
        </p:blipFill>
        <p:spPr>
          <a:xfrm>
            <a:off x="531567" y="15480"/>
            <a:ext cx="2600273" cy="4602481"/>
          </a:xfr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25" t="21004" b="31246"/>
          <a:stretch/>
        </p:blipFill>
        <p:spPr>
          <a:xfrm>
            <a:off x="4139952" y="4869160"/>
            <a:ext cx="4716016" cy="1975744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94" t="11941" r="9217" b="19982"/>
          <a:stretch/>
        </p:blipFill>
        <p:spPr>
          <a:xfrm>
            <a:off x="541040" y="4899116"/>
            <a:ext cx="2432724" cy="1935928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67544" y="4560033"/>
            <a:ext cx="28150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 smtClean="0"/>
              <a:t>RFD Helium Vessel 20/04/15</a:t>
            </a:r>
            <a:endParaRPr lang="en-GB" sz="1600" i="1" dirty="0"/>
          </a:p>
        </p:txBody>
      </p:sp>
      <p:sp>
        <p:nvSpPr>
          <p:cNvPr id="21" name="TextBox 20"/>
          <p:cNvSpPr txBox="1"/>
          <p:nvPr/>
        </p:nvSpPr>
        <p:spPr>
          <a:xfrm>
            <a:off x="6497960" y="3933056"/>
            <a:ext cx="26885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Assembled Shield Mass: ~10kg</a:t>
            </a:r>
            <a:endParaRPr lang="en-GB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8752290" y="6516052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1160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685800" y="1557338"/>
            <a:ext cx="5361856" cy="4514868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50000"/>
              </a:lnSpc>
            </a:pPr>
            <a:r>
              <a:rPr lang="en-GB" dirty="0" smtClean="0"/>
              <a:t>Specification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Opera  Magnetic Analysis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Overview</a:t>
            </a:r>
          </a:p>
          <a:p>
            <a:pPr lvl="1">
              <a:lnSpc>
                <a:spcPct val="150000"/>
              </a:lnSpc>
            </a:pPr>
            <a:r>
              <a:rPr lang="en-GB" dirty="0" smtClean="0"/>
              <a:t>Design Approach</a:t>
            </a:r>
          </a:p>
          <a:p>
            <a:pPr lvl="1">
              <a:lnSpc>
                <a:spcPct val="150000"/>
              </a:lnSpc>
            </a:pPr>
            <a:r>
              <a:rPr lang="en-GB" dirty="0" smtClean="0"/>
              <a:t>Common Features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Design &amp; Assembly Procedure </a:t>
            </a:r>
          </a:p>
          <a:p>
            <a:pPr lvl="1">
              <a:lnSpc>
                <a:spcPct val="150000"/>
              </a:lnSpc>
            </a:pPr>
            <a:r>
              <a:rPr lang="en-GB" dirty="0" smtClean="0"/>
              <a:t>DQW</a:t>
            </a:r>
          </a:p>
          <a:p>
            <a:pPr lvl="1">
              <a:lnSpc>
                <a:spcPct val="150000"/>
              </a:lnSpc>
            </a:pPr>
            <a:r>
              <a:rPr lang="en-GB" dirty="0" smtClean="0"/>
              <a:t>RFD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Shield Analysis</a:t>
            </a:r>
          </a:p>
          <a:p>
            <a:pPr lvl="1">
              <a:lnSpc>
                <a:spcPct val="150000"/>
              </a:lnSpc>
            </a:pPr>
            <a:r>
              <a:rPr lang="en-GB" dirty="0" smtClean="0"/>
              <a:t>Thermal Stress</a:t>
            </a:r>
          </a:p>
          <a:p>
            <a:pPr lvl="1">
              <a:lnSpc>
                <a:spcPct val="150000"/>
              </a:lnSpc>
            </a:pPr>
            <a:r>
              <a:rPr lang="en-GB" dirty="0" smtClean="0"/>
              <a:t>Self Weight XYZ</a:t>
            </a:r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00" t="17034" r="25370" b="15421"/>
          <a:stretch/>
        </p:blipFill>
        <p:spPr>
          <a:xfrm>
            <a:off x="4788024" y="1340768"/>
            <a:ext cx="3960440" cy="3857808"/>
          </a:xfrm>
        </p:spPr>
      </p:pic>
      <p:sp>
        <p:nvSpPr>
          <p:cNvPr id="6" name="TextBox 5"/>
          <p:cNvSpPr txBox="1"/>
          <p:nvPr/>
        </p:nvSpPr>
        <p:spPr>
          <a:xfrm>
            <a:off x="8831094" y="651605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1643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RFD Shield Design &amp; Assembly</a:t>
            </a:r>
            <a:endParaRPr lang="en-GB" dirty="0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49" t="18466" r="32654" b="21148"/>
          <a:stretch/>
        </p:blipFill>
        <p:spPr>
          <a:xfrm>
            <a:off x="2627784" y="1412776"/>
            <a:ext cx="3960440" cy="4155217"/>
          </a:xfrm>
        </p:spPr>
      </p:pic>
      <p:sp>
        <p:nvSpPr>
          <p:cNvPr id="4" name="TextBox 3"/>
          <p:cNvSpPr txBox="1"/>
          <p:nvPr/>
        </p:nvSpPr>
        <p:spPr>
          <a:xfrm>
            <a:off x="8727528" y="6516052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1431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92" t="25251" r="37549" b="21784"/>
          <a:stretch/>
        </p:blipFill>
        <p:spPr>
          <a:xfrm>
            <a:off x="0" y="1036594"/>
            <a:ext cx="3948899" cy="546550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RFD Shield Design &amp; Assembly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71" t="12078" r="23334" b="11664"/>
          <a:stretch/>
        </p:blipFill>
        <p:spPr>
          <a:xfrm>
            <a:off x="4986118" y="2192296"/>
            <a:ext cx="4157882" cy="446647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35" y="6468332"/>
            <a:ext cx="6041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Pre-assembled shield </a:t>
            </a:r>
            <a:r>
              <a:rPr lang="en-GB" dirty="0"/>
              <a:t>b</a:t>
            </a:r>
            <a:r>
              <a:rPr lang="en-GB" dirty="0" smtClean="0"/>
              <a:t>ody is assembled Top and Bottom</a:t>
            </a:r>
            <a:endParaRPr lang="en-GB" dirty="0"/>
          </a:p>
        </p:txBody>
      </p:sp>
      <p:sp>
        <p:nvSpPr>
          <p:cNvPr id="7" name="Right Arrow 6"/>
          <p:cNvSpPr/>
          <p:nvPr/>
        </p:nvSpPr>
        <p:spPr bwMode="auto">
          <a:xfrm rot="5400000">
            <a:off x="275602" y="2006301"/>
            <a:ext cx="385357" cy="327251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8" name="Right Arrow 7"/>
          <p:cNvSpPr/>
          <p:nvPr/>
        </p:nvSpPr>
        <p:spPr bwMode="auto">
          <a:xfrm rot="5303246">
            <a:off x="3328988" y="1374348"/>
            <a:ext cx="385357" cy="327251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9" name="Right Arrow 8"/>
          <p:cNvSpPr/>
          <p:nvPr/>
        </p:nvSpPr>
        <p:spPr bwMode="auto">
          <a:xfrm rot="16341078">
            <a:off x="3326578" y="4261908"/>
            <a:ext cx="385357" cy="327251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10" name="Right Arrow 9"/>
          <p:cNvSpPr/>
          <p:nvPr/>
        </p:nvSpPr>
        <p:spPr bwMode="auto">
          <a:xfrm rot="16341078">
            <a:off x="267834" y="5480828"/>
            <a:ext cx="385357" cy="327251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702854" y="6502098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9876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RFD Shield Design &amp; Assembly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30" t="16516" r="28725" b="13881"/>
          <a:stretch/>
        </p:blipFill>
        <p:spPr>
          <a:xfrm>
            <a:off x="2051720" y="1312332"/>
            <a:ext cx="4823013" cy="450028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35" y="6516052"/>
            <a:ext cx="6041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Shield Body is mounted to Helium Vessel Base</a:t>
            </a:r>
            <a:endParaRPr lang="en-GB" dirty="0"/>
          </a:p>
        </p:txBody>
      </p:sp>
      <p:sp>
        <p:nvSpPr>
          <p:cNvPr id="6" name="Right Arrow 5"/>
          <p:cNvSpPr/>
          <p:nvPr/>
        </p:nvSpPr>
        <p:spPr bwMode="auto">
          <a:xfrm rot="5400000">
            <a:off x="4378665" y="4898213"/>
            <a:ext cx="385357" cy="327251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7" name="Right Arrow 6"/>
          <p:cNvSpPr/>
          <p:nvPr/>
        </p:nvSpPr>
        <p:spPr bwMode="auto">
          <a:xfrm rot="5303246">
            <a:off x="6132479" y="3439797"/>
            <a:ext cx="385357" cy="327251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8" name="Right Arrow 7"/>
          <p:cNvSpPr/>
          <p:nvPr/>
        </p:nvSpPr>
        <p:spPr bwMode="auto">
          <a:xfrm rot="5400000">
            <a:off x="2665406" y="3890101"/>
            <a:ext cx="385357" cy="327251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702854" y="6497230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4221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35" t="17764" r="24118" b="12772"/>
          <a:stretch/>
        </p:blipFill>
        <p:spPr>
          <a:xfrm>
            <a:off x="4311514" y="2366682"/>
            <a:ext cx="4814048" cy="449131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RFD Shield Design &amp; Assembly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06" t="16377" r="29412" b="15961"/>
          <a:stretch/>
        </p:blipFill>
        <p:spPr>
          <a:xfrm>
            <a:off x="29472" y="1139062"/>
            <a:ext cx="4652682" cy="437477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-15786" y="5685055"/>
            <a:ext cx="45425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Split folded-end panels are assembled around 3 ports</a:t>
            </a:r>
          </a:p>
          <a:p>
            <a:r>
              <a:rPr lang="en-GB" dirty="0" smtClean="0"/>
              <a:t>End Cover is assembled to main body and fastened with cover panels and brackets</a:t>
            </a:r>
          </a:p>
        </p:txBody>
      </p:sp>
      <p:sp>
        <p:nvSpPr>
          <p:cNvPr id="7" name="Right Arrow 6"/>
          <p:cNvSpPr/>
          <p:nvPr/>
        </p:nvSpPr>
        <p:spPr bwMode="auto">
          <a:xfrm rot="17494593">
            <a:off x="721410" y="5005687"/>
            <a:ext cx="385357" cy="327251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8" name="Right Arrow 7"/>
          <p:cNvSpPr/>
          <p:nvPr/>
        </p:nvSpPr>
        <p:spPr bwMode="auto">
          <a:xfrm rot="1127209">
            <a:off x="264453" y="3626350"/>
            <a:ext cx="385357" cy="327251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9" name="Right Arrow 8"/>
          <p:cNvSpPr/>
          <p:nvPr/>
        </p:nvSpPr>
        <p:spPr bwMode="auto">
          <a:xfrm rot="12235621">
            <a:off x="1820316" y="4040299"/>
            <a:ext cx="385357" cy="327251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718651" y="6516052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3374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RFD Shield Design &amp; Assembly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7" t="11108" r="10295" b="10971"/>
          <a:stretch/>
        </p:blipFill>
        <p:spPr>
          <a:xfrm>
            <a:off x="4389398" y="2349569"/>
            <a:ext cx="4754602" cy="432376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10" t="14852" r="15098" b="11387"/>
          <a:stretch/>
        </p:blipFill>
        <p:spPr>
          <a:xfrm>
            <a:off x="23665" y="1196088"/>
            <a:ext cx="4719792" cy="407618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-35513" y="6488668"/>
            <a:ext cx="59036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 Curved-End panels are assembled around Beam Pipe  </a:t>
            </a:r>
          </a:p>
        </p:txBody>
      </p:sp>
      <p:sp>
        <p:nvSpPr>
          <p:cNvPr id="7" name="Right Arrow 6"/>
          <p:cNvSpPr/>
          <p:nvPr/>
        </p:nvSpPr>
        <p:spPr bwMode="auto">
          <a:xfrm rot="733057">
            <a:off x="209776" y="3405690"/>
            <a:ext cx="385357" cy="327251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8" name="Right Arrow 7"/>
          <p:cNvSpPr/>
          <p:nvPr/>
        </p:nvSpPr>
        <p:spPr bwMode="auto">
          <a:xfrm rot="11574761">
            <a:off x="1705798" y="3812629"/>
            <a:ext cx="385357" cy="327251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718651" y="6516052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8129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RFD Shield Design &amp; Assembly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31" t="13229" r="7882" b="10967"/>
          <a:stretch/>
        </p:blipFill>
        <p:spPr>
          <a:xfrm>
            <a:off x="0" y="1268760"/>
            <a:ext cx="4644008" cy="390847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80" t="19012" r="15981" b="12495"/>
          <a:stretch/>
        </p:blipFill>
        <p:spPr>
          <a:xfrm>
            <a:off x="4294093" y="2419346"/>
            <a:ext cx="4849907" cy="442856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-15786" y="5924581"/>
            <a:ext cx="45157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Split panels complete the Shield at the FPC &amp; HOM Ports</a:t>
            </a:r>
          </a:p>
          <a:p>
            <a:r>
              <a:rPr lang="en-GB" dirty="0" smtClean="0"/>
              <a:t>Remaining cover strips are assembled</a:t>
            </a:r>
          </a:p>
        </p:txBody>
      </p:sp>
      <p:sp>
        <p:nvSpPr>
          <p:cNvPr id="7" name="Right Arrow 6"/>
          <p:cNvSpPr/>
          <p:nvPr/>
        </p:nvSpPr>
        <p:spPr bwMode="auto">
          <a:xfrm rot="17302813">
            <a:off x="592217" y="4697813"/>
            <a:ext cx="385357" cy="327251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8" name="Right Arrow 7"/>
          <p:cNvSpPr/>
          <p:nvPr/>
        </p:nvSpPr>
        <p:spPr bwMode="auto">
          <a:xfrm rot="17730820">
            <a:off x="722576" y="3496070"/>
            <a:ext cx="385357" cy="327251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9" name="Right Arrow 8"/>
          <p:cNvSpPr/>
          <p:nvPr/>
        </p:nvSpPr>
        <p:spPr bwMode="auto">
          <a:xfrm rot="6696922">
            <a:off x="1434066" y="2255721"/>
            <a:ext cx="385357" cy="327251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702854" y="6507017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9546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17" t="14714" r="23236" b="16516"/>
          <a:stretch/>
        </p:blipFill>
        <p:spPr>
          <a:xfrm>
            <a:off x="1" y="1196753"/>
            <a:ext cx="3975974" cy="367240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RFD Shield Design &amp; Assembly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77" t="20259" r="11667" b="14159"/>
          <a:stretch/>
        </p:blipFill>
        <p:spPr>
          <a:xfrm>
            <a:off x="3910608" y="3244287"/>
            <a:ext cx="5233392" cy="361371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-29587" y="6488668"/>
            <a:ext cx="6804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Flexi Mounts are connected and Helium Vessel is assembled</a:t>
            </a:r>
          </a:p>
        </p:txBody>
      </p:sp>
      <p:sp>
        <p:nvSpPr>
          <p:cNvPr id="7" name="Right Arrow 6"/>
          <p:cNvSpPr/>
          <p:nvPr/>
        </p:nvSpPr>
        <p:spPr bwMode="auto">
          <a:xfrm rot="1127209">
            <a:off x="4290077" y="5599415"/>
            <a:ext cx="385357" cy="327251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8" name="Right Arrow 7"/>
          <p:cNvSpPr/>
          <p:nvPr/>
        </p:nvSpPr>
        <p:spPr bwMode="auto">
          <a:xfrm rot="12235621">
            <a:off x="6879534" y="6373404"/>
            <a:ext cx="385357" cy="327251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9" name="Right Arrow 8"/>
          <p:cNvSpPr/>
          <p:nvPr/>
        </p:nvSpPr>
        <p:spPr bwMode="auto">
          <a:xfrm rot="1127209">
            <a:off x="5766558" y="3297621"/>
            <a:ext cx="385357" cy="327251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10" name="Right Arrow 9"/>
          <p:cNvSpPr/>
          <p:nvPr/>
        </p:nvSpPr>
        <p:spPr bwMode="auto">
          <a:xfrm rot="12235621">
            <a:off x="8366219" y="3925132"/>
            <a:ext cx="385357" cy="327251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702854" y="6516052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5520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 smtClean="0"/>
              <a:t>FEA: Cool Down &amp; Self Weight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557338"/>
            <a:ext cx="3810000" cy="5184030"/>
          </a:xfrm>
        </p:spPr>
        <p:txBody>
          <a:bodyPr/>
          <a:lstStyle/>
          <a:p>
            <a:pPr marL="0" indent="0">
              <a:buNone/>
            </a:pPr>
            <a:r>
              <a:rPr lang="en-GB" sz="1800" b="1" dirty="0" smtClean="0"/>
              <a:t>Material  Data</a:t>
            </a:r>
            <a:endParaRPr lang="en-GB" sz="1800" b="1" dirty="0" smtClean="0"/>
          </a:p>
          <a:p>
            <a:endParaRPr lang="en-GB" sz="1800" dirty="0" smtClean="0"/>
          </a:p>
          <a:p>
            <a:r>
              <a:rPr lang="en-GB" sz="1800" dirty="0" smtClean="0"/>
              <a:t>Helium Vessel &amp; Flexi-Mounts: Titanium Grade2 </a:t>
            </a:r>
            <a:r>
              <a:rPr lang="en-GB" sz="1800" i="1" dirty="0" smtClean="0"/>
              <a:t>(ES371110)</a:t>
            </a:r>
          </a:p>
          <a:p>
            <a:pPr lvl="1"/>
            <a:r>
              <a:rPr lang="en-GB" sz="1600" dirty="0" smtClean="0"/>
              <a:t>RT Yield Strength=  275MPa </a:t>
            </a:r>
          </a:p>
          <a:p>
            <a:pPr lvl="1"/>
            <a:r>
              <a:rPr lang="en-GB" sz="1600" dirty="0" smtClean="0"/>
              <a:t>Thermal </a:t>
            </a:r>
            <a:r>
              <a:rPr lang="en-GB" sz="1600" dirty="0"/>
              <a:t>Expansion from RT to -269K = </a:t>
            </a:r>
            <a:r>
              <a:rPr lang="en-GB" sz="1600" dirty="0" smtClean="0"/>
              <a:t>-5.2 E-6.K</a:t>
            </a:r>
          </a:p>
          <a:p>
            <a:endParaRPr lang="en-GB" sz="1800" i="1" dirty="0" smtClean="0"/>
          </a:p>
          <a:p>
            <a:r>
              <a:rPr lang="en-GB" sz="1800" dirty="0" smtClean="0"/>
              <a:t>Magnetic Shield: </a:t>
            </a:r>
            <a:r>
              <a:rPr lang="en-GB" sz="1800" dirty="0" err="1" smtClean="0"/>
              <a:t>Aperam</a:t>
            </a:r>
            <a:r>
              <a:rPr lang="en-GB" sz="1800" dirty="0" smtClean="0"/>
              <a:t> </a:t>
            </a:r>
            <a:r>
              <a:rPr lang="en-GB" sz="1800" dirty="0" err="1" smtClean="0"/>
              <a:t>Cryophy</a:t>
            </a:r>
            <a:r>
              <a:rPr lang="en-GB" sz="1800" dirty="0"/>
              <a:t> </a:t>
            </a:r>
            <a:r>
              <a:rPr lang="en-GB" sz="1800" i="1" dirty="0" smtClean="0"/>
              <a:t>(Magnetic Shielding LTD)</a:t>
            </a:r>
          </a:p>
          <a:p>
            <a:pPr lvl="1"/>
            <a:r>
              <a:rPr lang="en-GB" sz="1600" dirty="0" smtClean="0"/>
              <a:t>RT Yield Strength = </a:t>
            </a:r>
            <a:r>
              <a:rPr lang="en-GB" sz="1600" dirty="0" smtClean="0"/>
              <a:t>280MPa</a:t>
            </a:r>
          </a:p>
          <a:p>
            <a:pPr lvl="1"/>
            <a:r>
              <a:rPr lang="en-GB" sz="1600" dirty="0" smtClean="0"/>
              <a:t>Thermal </a:t>
            </a:r>
            <a:r>
              <a:rPr lang="en-GB" sz="1600" dirty="0" smtClean="0"/>
              <a:t>Expansion from RT to -269K = -8 E-6.K</a:t>
            </a:r>
          </a:p>
          <a:p>
            <a:pPr lvl="1"/>
            <a:endParaRPr lang="en-GB" sz="1600" i="1" dirty="0" smtClean="0"/>
          </a:p>
          <a:p>
            <a:pPr marL="0" indent="0">
              <a:buNone/>
            </a:pPr>
            <a:endParaRPr lang="en-GB" sz="1800" i="1" dirty="0" smtClean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90" b="18957"/>
          <a:stretch/>
        </p:blipFill>
        <p:spPr>
          <a:xfrm>
            <a:off x="6156176" y="1196752"/>
            <a:ext cx="2917736" cy="2762773"/>
          </a:xfr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77" t="12769" r="22845" b="16315"/>
          <a:stretch/>
        </p:blipFill>
        <p:spPr>
          <a:xfrm>
            <a:off x="5724128" y="3924423"/>
            <a:ext cx="3419872" cy="293989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709773" y="6489261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1181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DQW &amp; RFD Thermal Stress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196752"/>
            <a:ext cx="4644008" cy="4514868"/>
          </a:xfrm>
        </p:spPr>
        <p:txBody>
          <a:bodyPr/>
          <a:lstStyle/>
          <a:p>
            <a:pPr marL="0" indent="0">
              <a:buNone/>
            </a:pPr>
            <a:r>
              <a:rPr lang="en-GB" sz="1600" dirty="0" smtClean="0"/>
              <a:t>Loads &amp; Constraints</a:t>
            </a:r>
          </a:p>
          <a:p>
            <a:r>
              <a:rPr lang="en-GB" sz="1600" dirty="0" smtClean="0"/>
              <a:t>Cool down from RT to 2K</a:t>
            </a:r>
          </a:p>
          <a:p>
            <a:r>
              <a:rPr lang="en-GB" sz="1600" dirty="0" smtClean="0"/>
              <a:t>Fixed at input coupler interface</a:t>
            </a:r>
          </a:p>
          <a:p>
            <a:endParaRPr lang="en-GB" sz="1600" dirty="0"/>
          </a:p>
          <a:p>
            <a:pPr marL="0" indent="0">
              <a:buNone/>
            </a:pPr>
            <a:r>
              <a:rPr lang="en-GB" sz="1600" dirty="0" smtClean="0"/>
              <a:t>Results</a:t>
            </a:r>
          </a:p>
          <a:p>
            <a:r>
              <a:rPr lang="en-GB" sz="1600" dirty="0" smtClean="0"/>
              <a:t>Solution contains erroneous result due to skew mesh geometry</a:t>
            </a:r>
          </a:p>
          <a:p>
            <a:r>
              <a:rPr lang="en-GB" sz="1600" dirty="0" smtClean="0"/>
              <a:t>Stress &gt; 150Mpa shown in </a:t>
            </a:r>
            <a:r>
              <a:rPr lang="en-GB" sz="1600" dirty="0" smtClean="0">
                <a:solidFill>
                  <a:srgbClr val="FF0000"/>
                </a:solidFill>
              </a:rPr>
              <a:t>red</a:t>
            </a:r>
          </a:p>
          <a:p>
            <a:r>
              <a:rPr lang="en-GB" sz="1600" dirty="0" smtClean="0"/>
              <a:t>Some localised high stresses at shield connections</a:t>
            </a:r>
          </a:p>
          <a:p>
            <a:pPr marL="0" indent="0">
              <a:buNone/>
            </a:pPr>
            <a:endParaRPr lang="en-GB" sz="1600" dirty="0" smtClean="0"/>
          </a:p>
          <a:p>
            <a:pPr marL="0" indent="0">
              <a:buNone/>
            </a:pPr>
            <a:r>
              <a:rPr lang="en-GB" sz="1600" dirty="0" smtClean="0"/>
              <a:t>Conclusion</a:t>
            </a:r>
            <a:endParaRPr lang="en-GB" sz="1600" dirty="0"/>
          </a:p>
          <a:p>
            <a:r>
              <a:rPr lang="en-GB" sz="1600" dirty="0" err="1" smtClean="0"/>
              <a:t>Cryophy</a:t>
            </a:r>
            <a:r>
              <a:rPr lang="en-GB" sz="1600" dirty="0" smtClean="0"/>
              <a:t> Stresses affects shielding properties in immediate stress location, localised stresses are (at worst) comparable to a small hole – effect is negligible.</a:t>
            </a:r>
          </a:p>
          <a:p>
            <a:r>
              <a:rPr lang="en-GB" sz="1600" dirty="0" smtClean="0"/>
              <a:t>Localised stress can be avoided using sufficient clearance at connections. </a:t>
            </a:r>
            <a:endParaRPr lang="en-GB" sz="1600" dirty="0"/>
          </a:p>
          <a:p>
            <a:endParaRPr lang="en-GB" sz="1600" dirty="0" smtClean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931" b="10609"/>
          <a:stretch/>
        </p:blipFill>
        <p:spPr>
          <a:xfrm>
            <a:off x="5364088" y="1124744"/>
            <a:ext cx="3424680" cy="2958512"/>
          </a:xfrm>
        </p:spPr>
      </p:pic>
      <p:pic>
        <p:nvPicPr>
          <p:cNvPr id="8" name="Content Placeholder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48" r="10255" b="9711"/>
          <a:stretch/>
        </p:blipFill>
        <p:spPr bwMode="auto">
          <a:xfrm>
            <a:off x="5411447" y="4125408"/>
            <a:ext cx="3528392" cy="27350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748464" y="6516052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313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815503"/>
            <a:ext cx="3572759" cy="282952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DQW Self Weight </a:t>
            </a:r>
            <a:r>
              <a:rPr lang="en-GB" dirty="0" smtClean="0"/>
              <a:t>Horizontal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613707"/>
            <a:ext cx="4067941" cy="3221690"/>
          </a:xfrm>
        </p:spPr>
      </p:pic>
      <p:pic>
        <p:nvPicPr>
          <p:cNvPr id="7" name="Content Placeholder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64610" y="3679278"/>
            <a:ext cx="4013685" cy="3178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091377" y="1556792"/>
            <a:ext cx="523091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Fixed at Flexi Mount – Helium Vessel interface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Gravity applied in </a:t>
            </a:r>
            <a:r>
              <a:rPr lang="en-GB" i="1" dirty="0" smtClean="0"/>
              <a:t>ANSYS Z direction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Max shield deformation 0.08mm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Max shield stress 13MPa 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8757722" y="6498139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4275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Specification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/>
              <a:t>Less than 1µT on cavity surface</a:t>
            </a:r>
          </a:p>
          <a:p>
            <a:r>
              <a:rPr lang="en-GB" sz="2000" dirty="0" smtClean="0"/>
              <a:t>Cold Magnetic Shield</a:t>
            </a:r>
          </a:p>
          <a:p>
            <a:pPr lvl="1"/>
            <a:r>
              <a:rPr lang="en-GB" sz="2000" dirty="0" smtClean="0"/>
              <a:t>1mm APERM </a:t>
            </a:r>
            <a:r>
              <a:rPr lang="en-GB" sz="2000" dirty="0" err="1" smtClean="0"/>
              <a:t>Cryophy</a:t>
            </a:r>
            <a:r>
              <a:rPr lang="en-GB" sz="2000" dirty="0" smtClean="0"/>
              <a:t> (to be used with 3mm Mu Metal outer shield)</a:t>
            </a:r>
          </a:p>
          <a:p>
            <a:pPr lvl="1"/>
            <a:r>
              <a:rPr lang="en-GB" sz="2000" dirty="0" smtClean="0"/>
              <a:t>Internal to Helium Vessel</a:t>
            </a:r>
          </a:p>
          <a:p>
            <a:pPr lvl="1"/>
            <a:r>
              <a:rPr lang="en-GB" sz="2000" dirty="0" smtClean="0"/>
              <a:t>Suspended in 2K Helium</a:t>
            </a:r>
          </a:p>
          <a:p>
            <a:pPr lvl="1"/>
            <a:r>
              <a:rPr lang="en-GB" sz="2000" dirty="0" smtClean="0"/>
              <a:t>Mounted off Helium vessel – no cavity connection</a:t>
            </a:r>
          </a:p>
          <a:p>
            <a:r>
              <a:rPr lang="en-GB" sz="2000" dirty="0" smtClean="0"/>
              <a:t>Designed for (worst case) earth magnetic field. Local sources to be isolated separately</a:t>
            </a:r>
          </a:p>
          <a:p>
            <a:pPr lvl="1"/>
            <a:r>
              <a:rPr lang="en-GB" sz="2000" dirty="0" smtClean="0"/>
              <a:t>Earths South to North Field 48µT</a:t>
            </a:r>
          </a:p>
          <a:p>
            <a:pPr lvl="1"/>
            <a:r>
              <a:rPr lang="en-GB" sz="2000" dirty="0" smtClean="0"/>
              <a:t>SPS ambient Magnetic field with moderately shielded </a:t>
            </a:r>
            <a:r>
              <a:rPr lang="en-GB" sz="2000" dirty="0" err="1" smtClean="0"/>
              <a:t>Busbars</a:t>
            </a:r>
            <a:r>
              <a:rPr lang="en-GB" sz="2000" dirty="0" smtClean="0"/>
              <a:t> &lt;200</a:t>
            </a:r>
            <a:r>
              <a:rPr lang="en-GB" sz="2000" dirty="0"/>
              <a:t>µT</a:t>
            </a:r>
            <a:endParaRPr lang="en-GB" sz="2000" dirty="0" smtClean="0"/>
          </a:p>
          <a:p>
            <a:endParaRPr lang="en-GB" sz="2000" dirty="0" smtClean="0"/>
          </a:p>
          <a:p>
            <a:endParaRPr lang="en-GB" sz="20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0" y="6334780"/>
            <a:ext cx="84361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/>
              <a:t>Magnetic shielding for SPL </a:t>
            </a:r>
            <a:r>
              <a:rPr lang="en-GB" sz="1400" i="1" dirty="0" smtClean="0"/>
              <a:t>cavities: T </a:t>
            </a:r>
            <a:r>
              <a:rPr lang="en-GB" sz="1400" i="1" dirty="0" err="1" smtClean="0"/>
              <a:t>Junginger</a:t>
            </a:r>
            <a:r>
              <a:rPr lang="en-GB" sz="1400" i="1" dirty="0" smtClean="0"/>
              <a:t> 2010</a:t>
            </a:r>
          </a:p>
          <a:p>
            <a:r>
              <a:rPr lang="en-GB" sz="1400" i="1" dirty="0"/>
              <a:t>Estimate of the Ambient Magnetic Field in the SPS Crab Cavity </a:t>
            </a:r>
            <a:r>
              <a:rPr lang="en-GB" sz="1400" i="1" dirty="0" smtClean="0"/>
              <a:t>Location: J </a:t>
            </a:r>
            <a:r>
              <a:rPr lang="en-GB" sz="1400" i="1" dirty="0" err="1" smtClean="0"/>
              <a:t>Bauche</a:t>
            </a:r>
            <a:r>
              <a:rPr lang="en-GB" sz="1400" i="1" dirty="0" smtClean="0"/>
              <a:t>, A Macpherson 2014</a:t>
            </a:r>
            <a:endParaRPr lang="en-GB" sz="14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8831094" y="651605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4949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815503"/>
            <a:ext cx="3572759" cy="2829521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DQW Self Weight </a:t>
            </a:r>
            <a:r>
              <a:rPr lang="en-GB" dirty="0" smtClean="0"/>
              <a:t>Vertical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613707"/>
            <a:ext cx="4067941" cy="3221691"/>
          </a:xfrm>
        </p:spPr>
      </p:pic>
      <p:pic>
        <p:nvPicPr>
          <p:cNvPr id="7" name="Content Placeholder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64610" y="3679278"/>
            <a:ext cx="4013685" cy="3178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091377" y="1556792"/>
            <a:ext cx="521816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Fixed at Flexi Mount – Helium Vessel interface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Gravity applied in </a:t>
            </a:r>
            <a:r>
              <a:rPr lang="en-GB" i="1" dirty="0"/>
              <a:t>ANSYS </a:t>
            </a:r>
            <a:r>
              <a:rPr lang="en-GB" i="1" dirty="0" smtClean="0"/>
              <a:t>Y </a:t>
            </a:r>
            <a:r>
              <a:rPr lang="en-GB" i="1" dirty="0"/>
              <a:t>direction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Max shield deformation 0.04mm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Max shield stress 14MPa 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8702854" y="6507017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9823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5503"/>
            <a:ext cx="3572761" cy="2829521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DQW Self Weight </a:t>
            </a:r>
            <a:r>
              <a:rPr lang="en-GB" dirty="0" smtClean="0"/>
              <a:t>Side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13707"/>
            <a:ext cx="4067944" cy="3221691"/>
          </a:xfrm>
        </p:spPr>
      </p:pic>
      <p:pic>
        <p:nvPicPr>
          <p:cNvPr id="7" name="Content Placeholder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64609" y="3679278"/>
            <a:ext cx="4013687" cy="3178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091377" y="1556792"/>
            <a:ext cx="521816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Fixed at Flexi Mount – Helium Vessel interface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Gravity applied in </a:t>
            </a:r>
            <a:r>
              <a:rPr lang="en-GB" i="1" dirty="0"/>
              <a:t>ANSYS </a:t>
            </a:r>
            <a:r>
              <a:rPr lang="en-GB" i="1" dirty="0" smtClean="0"/>
              <a:t>X </a:t>
            </a:r>
            <a:r>
              <a:rPr lang="en-GB" i="1" dirty="0"/>
              <a:t>direction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Max shield deformation 0.07mm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Max shield stress 32MPa 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8750214" y="6516052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30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9496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815503"/>
            <a:ext cx="3572757" cy="282952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DQW Self Weight </a:t>
            </a:r>
            <a:r>
              <a:rPr lang="en-GB" dirty="0" smtClean="0"/>
              <a:t>Horizontal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613707"/>
            <a:ext cx="4067940" cy="3221690"/>
          </a:xfrm>
        </p:spPr>
      </p:pic>
      <p:pic>
        <p:nvPicPr>
          <p:cNvPr id="7" name="Content Placeholder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64610" y="3679278"/>
            <a:ext cx="4013684" cy="3178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091377" y="1556792"/>
            <a:ext cx="523091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Fixed at Flexi Mount – Helium Vessel interface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Gravity applied in </a:t>
            </a:r>
            <a:r>
              <a:rPr lang="en-GB" i="1" dirty="0" smtClean="0"/>
              <a:t>ANSYS Z direction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Max shield deformation 0.01mm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Max shield stress 9MPa 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8757721" y="6516052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31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4966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815503"/>
            <a:ext cx="3572759" cy="282952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RFD Self Weight </a:t>
            </a:r>
            <a:r>
              <a:rPr lang="en-GB" dirty="0" smtClean="0"/>
              <a:t>Vertical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613707"/>
            <a:ext cx="4067941" cy="3221690"/>
          </a:xfrm>
        </p:spPr>
      </p:pic>
      <p:pic>
        <p:nvPicPr>
          <p:cNvPr id="7" name="Content Placeholder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64610" y="3679278"/>
            <a:ext cx="4013685" cy="3178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091377" y="1556792"/>
            <a:ext cx="521816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Fixed at Flexi Mount – Helium Vessel interface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Gravity applied in </a:t>
            </a:r>
            <a:r>
              <a:rPr lang="en-GB" i="1" dirty="0"/>
              <a:t>ANSYS </a:t>
            </a:r>
            <a:r>
              <a:rPr lang="en-GB" i="1" dirty="0" smtClean="0"/>
              <a:t>Y </a:t>
            </a:r>
            <a:r>
              <a:rPr lang="en-GB" i="1" dirty="0"/>
              <a:t>direction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Max shield deformation 0.01mm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Max shield stress 9MPa 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8759091" y="6516052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32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1453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815503"/>
            <a:ext cx="3572759" cy="2829521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RFD Self Weight </a:t>
            </a:r>
            <a:r>
              <a:rPr lang="en-GB" dirty="0" smtClean="0"/>
              <a:t>Side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613707"/>
            <a:ext cx="4067941" cy="3221691"/>
          </a:xfrm>
        </p:spPr>
      </p:pic>
      <p:pic>
        <p:nvPicPr>
          <p:cNvPr id="7" name="Content Placeholder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64610" y="3679278"/>
            <a:ext cx="4013685" cy="3178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091377" y="1556792"/>
            <a:ext cx="521816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Fixed at Flexi Mount – Helium Vessel interface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Gravity applied in </a:t>
            </a:r>
            <a:r>
              <a:rPr lang="en-GB" i="1" dirty="0"/>
              <a:t>ANSYS </a:t>
            </a:r>
            <a:r>
              <a:rPr lang="en-GB" i="1" dirty="0" smtClean="0"/>
              <a:t>X </a:t>
            </a:r>
            <a:r>
              <a:rPr lang="en-GB" i="1" dirty="0"/>
              <a:t>direction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Max shield deformation 0.02mm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Max shield stress 27MPa 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8759091" y="6516052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33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082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Discussions with Magnetic Shielding LTD 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altLang="en-US" sz="2000" dirty="0">
                <a:latin typeface="Lucida Grande" pitchFamily="84" charset="0"/>
              </a:rPr>
              <a:t>We have </a:t>
            </a:r>
            <a:r>
              <a:rPr lang="en-GB" altLang="en-US" sz="2000" dirty="0" smtClean="0">
                <a:latin typeface="Lucida Grande" pitchFamily="84" charset="0"/>
              </a:rPr>
              <a:t>liaised </a:t>
            </a:r>
            <a:r>
              <a:rPr lang="en-GB" altLang="en-US" sz="2000" dirty="0">
                <a:latin typeface="Lucida Grande" pitchFamily="84" charset="0"/>
              </a:rPr>
              <a:t>with Magnetic Shields LTD from the UK throughout the design of the shield</a:t>
            </a:r>
            <a:r>
              <a:rPr lang="en-GB" altLang="en-US" sz="2000" dirty="0" smtClean="0">
                <a:latin typeface="Lucida Grande" pitchFamily="84" charset="0"/>
              </a:rPr>
              <a:t>.</a:t>
            </a:r>
          </a:p>
          <a:p>
            <a:endParaRPr lang="en-GB" altLang="en-US" sz="2000" dirty="0">
              <a:latin typeface="Lucida Grande" pitchFamily="84" charset="0"/>
            </a:endParaRPr>
          </a:p>
          <a:p>
            <a:r>
              <a:rPr lang="en-GB" sz="2000" dirty="0" smtClean="0"/>
              <a:t>We obtained a budget cost for the previous shield concepts (welded helium vessel).</a:t>
            </a:r>
          </a:p>
          <a:p>
            <a:endParaRPr lang="en-GB" sz="2000" dirty="0" smtClean="0"/>
          </a:p>
          <a:p>
            <a:r>
              <a:rPr lang="en-GB" sz="2000" dirty="0" smtClean="0"/>
              <a:t>Cost estimate was £8-12K (excluding VAT) per shield</a:t>
            </a:r>
          </a:p>
          <a:p>
            <a:endParaRPr lang="en-GB" sz="2000" dirty="0" smtClean="0"/>
          </a:p>
          <a:p>
            <a:r>
              <a:rPr lang="en-GB" sz="2000" dirty="0" smtClean="0"/>
              <a:t>New designs could be more expensive, up to  ~£15K (€20K)</a:t>
            </a:r>
          </a:p>
          <a:p>
            <a:endParaRPr lang="en-GB" sz="2000" dirty="0" smtClean="0"/>
          </a:p>
          <a:p>
            <a:r>
              <a:rPr lang="en-GB" sz="2000" dirty="0" smtClean="0"/>
              <a:t>Formed / pressed shield  panels are feasible for larger quantity orders. </a:t>
            </a:r>
            <a:endParaRPr lang="en-GB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8748464" y="6516052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34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6445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Thank You!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Questions?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1968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 of Opera Analysis -  </a:t>
            </a:r>
            <a:br>
              <a:rPr lang="en-GB" dirty="0" smtClean="0"/>
            </a:br>
            <a:r>
              <a:rPr lang="en-GB" i="1" dirty="0" smtClean="0"/>
              <a:t>Kiril </a:t>
            </a:r>
            <a:r>
              <a:rPr lang="en-GB" i="1" dirty="0" err="1" smtClean="0"/>
              <a:t>Maranov</a:t>
            </a:r>
            <a:endParaRPr lang="en-GB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en-GB" altLang="en-US" sz="1800" dirty="0" smtClean="0">
              <a:latin typeface="Lucida Grande" pitchFamily="84" charset="0"/>
            </a:endParaRPr>
          </a:p>
          <a:p>
            <a:pPr>
              <a:spcBef>
                <a:spcPct val="0"/>
              </a:spcBef>
            </a:pPr>
            <a:endParaRPr lang="en-GB" altLang="en-US" sz="1800" dirty="0">
              <a:latin typeface="Lucida Grande" pitchFamily="84" charset="0"/>
            </a:endParaRPr>
          </a:p>
          <a:p>
            <a:pPr>
              <a:spcBef>
                <a:spcPct val="0"/>
              </a:spcBef>
            </a:pPr>
            <a:r>
              <a:rPr lang="en-GB" altLang="en-US" sz="1800" dirty="0" smtClean="0">
                <a:latin typeface="Lucida Grande" pitchFamily="84" charset="0"/>
              </a:rPr>
              <a:t>The </a:t>
            </a:r>
            <a:r>
              <a:rPr lang="en-GB" altLang="en-US" sz="1800" dirty="0">
                <a:latin typeface="Lucida Grande" pitchFamily="84" charset="0"/>
              </a:rPr>
              <a:t>magnet group within </a:t>
            </a:r>
            <a:r>
              <a:rPr lang="en-GB" altLang="en-US" sz="1800" dirty="0" err="1">
                <a:latin typeface="Lucida Grande" pitchFamily="84" charset="0"/>
              </a:rPr>
              <a:t>ASTeC</a:t>
            </a:r>
            <a:r>
              <a:rPr lang="en-GB" altLang="en-US" sz="1800" dirty="0">
                <a:latin typeface="Lucida Grande" pitchFamily="84" charset="0"/>
              </a:rPr>
              <a:t> (STFC) have converted the mechanical design CAD files into a simplified geometry acceptable for Opera 3D (Tosca) and then assessed shielding performance based on simulations.</a:t>
            </a:r>
          </a:p>
          <a:p>
            <a:pPr>
              <a:spcBef>
                <a:spcPct val="0"/>
              </a:spcBef>
            </a:pPr>
            <a:endParaRPr lang="en-GB" altLang="en-US" sz="1800" dirty="0">
              <a:solidFill>
                <a:srgbClr val="FF0000"/>
              </a:solidFill>
              <a:latin typeface="Lucida Grande" pitchFamily="84" charset="0"/>
            </a:endParaRPr>
          </a:p>
          <a:p>
            <a:pPr>
              <a:spcBef>
                <a:spcPct val="0"/>
              </a:spcBef>
            </a:pPr>
            <a:r>
              <a:rPr lang="en-GB" altLang="en-US" sz="1800" dirty="0">
                <a:latin typeface="Lucida Grande" pitchFamily="84" charset="0"/>
              </a:rPr>
              <a:t>Two shielding solutions were considered: a single-layer solution (mu-metal only) and a double-layer solution (mu-metal + </a:t>
            </a:r>
            <a:r>
              <a:rPr lang="en-GB" altLang="en-US" sz="1800" dirty="0" err="1">
                <a:latin typeface="Lucida Grande" pitchFamily="84" charset="0"/>
              </a:rPr>
              <a:t>cryoperm</a:t>
            </a:r>
            <a:r>
              <a:rPr lang="en-GB" altLang="en-US" sz="1800" dirty="0">
                <a:latin typeface="Lucida Grande" pitchFamily="84" charset="0"/>
              </a:rPr>
              <a:t>) </a:t>
            </a:r>
          </a:p>
          <a:p>
            <a:pPr>
              <a:spcBef>
                <a:spcPct val="0"/>
              </a:spcBef>
            </a:pPr>
            <a:endParaRPr lang="en-GB" altLang="en-US" sz="1800" dirty="0">
              <a:latin typeface="Lucida Grande" pitchFamily="84" charset="0"/>
            </a:endParaRPr>
          </a:p>
          <a:p>
            <a:pPr>
              <a:spcBef>
                <a:spcPct val="0"/>
              </a:spcBef>
            </a:pPr>
            <a:r>
              <a:rPr lang="en-GB" altLang="en-US" sz="1800" dirty="0">
                <a:latin typeface="Lucida Grande" pitchFamily="84" charset="0"/>
              </a:rPr>
              <a:t>The conclusion from this work is to go ahead with the double-layer solution. The single layer solution meets the spec by a narrow margin, but there is no room for contingency and the risk is higher.     </a:t>
            </a:r>
          </a:p>
          <a:p>
            <a:endParaRPr lang="en-GB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8831094" y="648866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8013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0" y="188913"/>
            <a:ext cx="9144000" cy="647700"/>
          </a:xfrm>
        </p:spPr>
        <p:txBody>
          <a:bodyPr/>
          <a:lstStyle/>
          <a:p>
            <a:r>
              <a:rPr lang="en-GB" altLang="en-US" sz="2400" smtClean="0">
                <a:latin typeface="Arial" charset="0"/>
                <a:cs typeface="Arial" charset="0"/>
              </a:rPr>
              <a:t>Magnetic shielding effect is </a:t>
            </a:r>
            <a:r>
              <a:rPr lang="en-GB" altLang="en-US" sz="2400" smtClean="0">
                <a:solidFill>
                  <a:srgbClr val="FF0000"/>
                </a:solidFill>
                <a:latin typeface="Arial" charset="0"/>
                <a:cs typeface="Arial" charset="0"/>
              </a:rPr>
              <a:t>anisotropic</a:t>
            </a:r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916113"/>
            <a:ext cx="5681662" cy="489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28"/>
          <a:stretch>
            <a:fillRect/>
          </a:stretch>
        </p:blipFill>
        <p:spPr bwMode="auto">
          <a:xfrm>
            <a:off x="4284663" y="1962150"/>
            <a:ext cx="4859337" cy="4818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2349500"/>
            <a:ext cx="762000" cy="96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2963863"/>
            <a:ext cx="1298575" cy="57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439" name="TextBox 19"/>
          <p:cNvSpPr txBox="1">
            <a:spLocks noChangeArrowheads="1"/>
          </p:cNvSpPr>
          <p:nvPr/>
        </p:nvSpPr>
        <p:spPr bwMode="auto">
          <a:xfrm>
            <a:off x="215900" y="1692275"/>
            <a:ext cx="33845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800">
                <a:solidFill>
                  <a:srgbClr val="0070C0"/>
                </a:solidFill>
                <a:latin typeface="Lucida Grande" pitchFamily="84" charset="0"/>
              </a:rPr>
              <a:t>The external field is radial</a:t>
            </a:r>
          </a:p>
        </p:txBody>
      </p:sp>
      <p:sp>
        <p:nvSpPr>
          <p:cNvPr id="18440" name="TextBox 19"/>
          <p:cNvSpPr txBox="1">
            <a:spLocks noChangeArrowheads="1"/>
          </p:cNvSpPr>
          <p:nvPr/>
        </p:nvSpPr>
        <p:spPr bwMode="auto">
          <a:xfrm>
            <a:off x="4773613" y="1592263"/>
            <a:ext cx="33845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800">
                <a:solidFill>
                  <a:srgbClr val="0070C0"/>
                </a:solidFill>
                <a:latin typeface="Lucida Grande" pitchFamily="84" charset="0"/>
              </a:rPr>
              <a:t>The external field is axial</a:t>
            </a:r>
          </a:p>
        </p:txBody>
      </p:sp>
      <p:sp>
        <p:nvSpPr>
          <p:cNvPr id="18441" name="TextBox 1"/>
          <p:cNvSpPr txBox="1">
            <a:spLocks noChangeArrowheads="1"/>
          </p:cNvSpPr>
          <p:nvPr/>
        </p:nvSpPr>
        <p:spPr bwMode="auto">
          <a:xfrm>
            <a:off x="34925" y="1001713"/>
            <a:ext cx="84264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9pPr>
          </a:lstStyle>
          <a:p>
            <a:pPr>
              <a:spcBef>
                <a:spcPct val="0"/>
              </a:spcBef>
              <a:buFont typeface="Wingdings" pitchFamily="2" charset="2"/>
              <a:buChar char="q"/>
            </a:pPr>
            <a:r>
              <a:rPr lang="en-GB" altLang="en-US" sz="1600">
                <a:latin typeface="Lucida Grande" pitchFamily="84" charset="0"/>
              </a:rPr>
              <a:t>A cylinder is twice as effective against radial field as against axial field.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831094" y="648866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3080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0" y="299229"/>
            <a:ext cx="9144000" cy="504825"/>
          </a:xfrm>
        </p:spPr>
        <p:txBody>
          <a:bodyPr/>
          <a:lstStyle/>
          <a:p>
            <a:r>
              <a:rPr lang="en-GB" altLang="en-US" sz="2400" dirty="0" smtClean="0">
                <a:latin typeface="Arial" charset="0"/>
                <a:cs typeface="Arial" charset="0"/>
              </a:rPr>
              <a:t>Single layer: the field is parallel to the </a:t>
            </a:r>
            <a:r>
              <a:rPr lang="en-GB" altLang="en-US" sz="2400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long</a:t>
            </a:r>
            <a:r>
              <a:rPr lang="en-GB" altLang="en-US" sz="2400" dirty="0" smtClean="0">
                <a:latin typeface="Arial" charset="0"/>
                <a:cs typeface="Arial" charset="0"/>
              </a:rPr>
              <a:t> side</a:t>
            </a:r>
          </a:p>
        </p:txBody>
      </p:sp>
      <p:sp>
        <p:nvSpPr>
          <p:cNvPr id="22531" name="TextBox 1"/>
          <p:cNvSpPr txBox="1">
            <a:spLocks noChangeArrowheads="1"/>
          </p:cNvSpPr>
          <p:nvPr/>
        </p:nvSpPr>
        <p:spPr bwMode="auto">
          <a:xfrm>
            <a:off x="204788" y="981075"/>
            <a:ext cx="1954212" cy="4000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2000">
                <a:latin typeface="Lucida Grande" pitchFamily="84" charset="0"/>
                <a:sym typeface="Wingdings" pitchFamily="2" charset="2"/>
              </a:rPr>
              <a:t>B</a:t>
            </a:r>
            <a:r>
              <a:rPr lang="en-GB" altLang="en-US" sz="2000" baseline="-25000">
                <a:latin typeface="Lucida Grande" pitchFamily="84" charset="0"/>
                <a:sym typeface="Wingdings" pitchFamily="2" charset="2"/>
              </a:rPr>
              <a:t>Earth</a:t>
            </a:r>
            <a:r>
              <a:rPr lang="en-GB" altLang="en-US" sz="2000">
                <a:latin typeface="Lucida Grande" pitchFamily="84" charset="0"/>
                <a:sym typeface="Wingdings" pitchFamily="2" charset="2"/>
              </a:rPr>
              <a:t>=60µT</a:t>
            </a:r>
            <a:endParaRPr lang="en-GB" altLang="en-US" sz="2000">
              <a:latin typeface="Lucida Grande" pitchFamily="84" charset="0"/>
            </a:endParaRPr>
          </a:p>
        </p:txBody>
      </p:sp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84313"/>
            <a:ext cx="2700338" cy="314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2533" name="Straight Arrow Connector 18"/>
          <p:cNvCxnSpPr>
            <a:cxnSpLocks noChangeShapeType="1"/>
          </p:cNvCxnSpPr>
          <p:nvPr/>
        </p:nvCxnSpPr>
        <p:spPr bwMode="auto">
          <a:xfrm flipV="1">
            <a:off x="250825" y="1557338"/>
            <a:ext cx="504825" cy="1497012"/>
          </a:xfrm>
          <a:prstGeom prst="straightConnector1">
            <a:avLst/>
          </a:prstGeom>
          <a:noFill/>
          <a:ln w="25400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2534" name="TextBox 1"/>
          <p:cNvSpPr txBox="1">
            <a:spLocks noChangeArrowheads="1"/>
          </p:cNvSpPr>
          <p:nvPr/>
        </p:nvSpPr>
        <p:spPr bwMode="auto">
          <a:xfrm>
            <a:off x="4849813" y="4630738"/>
            <a:ext cx="1954212" cy="4000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2000">
                <a:latin typeface="Lucida Grande" pitchFamily="84" charset="0"/>
                <a:sym typeface="Wingdings" pitchFamily="2" charset="2"/>
              </a:rPr>
              <a:t>B</a:t>
            </a:r>
            <a:r>
              <a:rPr lang="en-GB" altLang="en-US" sz="2000" baseline="-25000">
                <a:latin typeface="Lucida Grande" pitchFamily="84" charset="0"/>
                <a:sym typeface="Wingdings" pitchFamily="2" charset="2"/>
              </a:rPr>
              <a:t>Earth</a:t>
            </a:r>
            <a:r>
              <a:rPr lang="en-GB" altLang="en-US" sz="2000">
                <a:latin typeface="Lucida Grande" pitchFamily="84" charset="0"/>
                <a:sym typeface="Wingdings" pitchFamily="2" charset="2"/>
              </a:rPr>
              <a:t>=60µT</a:t>
            </a:r>
            <a:endParaRPr lang="en-GB" altLang="en-US" sz="2000">
              <a:latin typeface="Lucida Grande" pitchFamily="84" charset="0"/>
            </a:endParaRPr>
          </a:p>
        </p:txBody>
      </p:sp>
      <p:sp>
        <p:nvSpPr>
          <p:cNvPr id="22535" name="TextBox 1"/>
          <p:cNvSpPr txBox="1">
            <a:spLocks noChangeArrowheads="1"/>
          </p:cNvSpPr>
          <p:nvPr/>
        </p:nvSpPr>
        <p:spPr bwMode="auto">
          <a:xfrm>
            <a:off x="250825" y="5249863"/>
            <a:ext cx="813759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600" dirty="0">
                <a:latin typeface="Lucida Grande" pitchFamily="84" charset="0"/>
              </a:rPr>
              <a:t>A single-layer shield is within spec </a:t>
            </a:r>
            <a:r>
              <a:rPr lang="en-GB" altLang="en-US" sz="1600" b="1" dirty="0">
                <a:latin typeface="Lucida Grande" pitchFamily="84" charset="0"/>
              </a:rPr>
              <a:t>(~0.5 µT</a:t>
            </a:r>
            <a:r>
              <a:rPr lang="en-GB" altLang="en-US" sz="1600" dirty="0" smtClean="0">
                <a:latin typeface="Lucida Grande" pitchFamily="84" charset="0"/>
              </a:rPr>
              <a:t>) at the cavity locations, </a:t>
            </a:r>
            <a:r>
              <a:rPr lang="en-GB" altLang="en-US" sz="1600" dirty="0">
                <a:latin typeface="Lucida Grande" pitchFamily="84" charset="0"/>
              </a:rPr>
              <a:t>but </a:t>
            </a:r>
            <a:r>
              <a:rPr lang="en-GB" altLang="en-US" sz="1600" dirty="0" smtClean="0">
                <a:latin typeface="Lucida Grande" pitchFamily="84" charset="0"/>
              </a:rPr>
              <a:t>this gives a limited factor of safety.</a:t>
            </a:r>
            <a:endParaRPr lang="en-GB" altLang="en-US" sz="1600" dirty="0">
              <a:latin typeface="Lucida Grande" pitchFamily="84" charset="0"/>
            </a:endParaRPr>
          </a:p>
        </p:txBody>
      </p:sp>
      <p:pic>
        <p:nvPicPr>
          <p:cNvPr id="22536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99" b="5902"/>
          <a:stretch>
            <a:fillRect/>
          </a:stretch>
        </p:blipFill>
        <p:spPr bwMode="auto">
          <a:xfrm>
            <a:off x="2792413" y="1700213"/>
            <a:ext cx="5280025" cy="280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2537" name="Straight Arrow Connector 13"/>
          <p:cNvCxnSpPr>
            <a:cxnSpLocks noChangeShapeType="1"/>
          </p:cNvCxnSpPr>
          <p:nvPr/>
        </p:nvCxnSpPr>
        <p:spPr bwMode="auto">
          <a:xfrm>
            <a:off x="4500563" y="4508500"/>
            <a:ext cx="2652712" cy="0"/>
          </a:xfrm>
          <a:prstGeom prst="straightConnector1">
            <a:avLst/>
          </a:prstGeom>
          <a:noFill/>
          <a:ln w="25400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" name="Straight Arrow Connector 11"/>
          <p:cNvCxnSpPr>
            <a:cxnSpLocks noChangeShapeType="1"/>
          </p:cNvCxnSpPr>
          <p:nvPr/>
        </p:nvCxnSpPr>
        <p:spPr bwMode="auto">
          <a:xfrm flipH="1">
            <a:off x="3809800" y="1463675"/>
            <a:ext cx="576262" cy="1223963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" name="TextBox 1"/>
          <p:cNvSpPr txBox="1">
            <a:spLocks noChangeArrowheads="1"/>
          </p:cNvSpPr>
          <p:nvPr/>
        </p:nvSpPr>
        <p:spPr bwMode="auto">
          <a:xfrm>
            <a:off x="3936800" y="1084263"/>
            <a:ext cx="1016000" cy="4000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2000">
                <a:latin typeface="Lucida Grande" pitchFamily="84" charset="0"/>
                <a:sym typeface="Wingdings" pitchFamily="2" charset="2"/>
              </a:rPr>
              <a:t>B&gt;1 µT</a:t>
            </a:r>
            <a:endParaRPr lang="en-GB" altLang="en-US" sz="2000">
              <a:latin typeface="Lucida Grande" pitchFamily="84" charset="0"/>
            </a:endParaRPr>
          </a:p>
        </p:txBody>
      </p:sp>
      <p:cxnSp>
        <p:nvCxnSpPr>
          <p:cNvPr id="12" name="Straight Arrow Connector 24"/>
          <p:cNvCxnSpPr>
            <a:cxnSpLocks noChangeShapeType="1"/>
          </p:cNvCxnSpPr>
          <p:nvPr/>
        </p:nvCxnSpPr>
        <p:spPr bwMode="auto">
          <a:xfrm>
            <a:off x="4386062" y="1484313"/>
            <a:ext cx="431800" cy="80645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" name="TextBox 12"/>
          <p:cNvSpPr txBox="1"/>
          <p:nvPr/>
        </p:nvSpPr>
        <p:spPr>
          <a:xfrm>
            <a:off x="8831094" y="648866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6362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504056"/>
          </a:xfrm>
        </p:spPr>
        <p:txBody>
          <a:bodyPr/>
          <a:lstStyle/>
          <a:p>
            <a:r>
              <a:rPr lang="en-GB" altLang="en-US" sz="2400" dirty="0" smtClean="0">
                <a:latin typeface="Arial" charset="0"/>
                <a:cs typeface="Arial" charset="0"/>
              </a:rPr>
              <a:t>Performance: the field is parallel to the </a:t>
            </a:r>
            <a:r>
              <a:rPr lang="en-GB" altLang="en-US" sz="2400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long</a:t>
            </a:r>
            <a:r>
              <a:rPr lang="en-GB" altLang="en-US" sz="2400" dirty="0" smtClean="0">
                <a:latin typeface="Arial" charset="0"/>
                <a:cs typeface="Arial" charset="0"/>
              </a:rPr>
              <a:t> side</a:t>
            </a:r>
          </a:p>
        </p:txBody>
      </p:sp>
      <p:pic>
        <p:nvPicPr>
          <p:cNvPr id="19459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28" r="23933" b="4779"/>
          <a:stretch>
            <a:fillRect/>
          </a:stretch>
        </p:blipFill>
        <p:spPr bwMode="auto">
          <a:xfrm>
            <a:off x="2905125" y="1700213"/>
            <a:ext cx="6078538" cy="489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02" r="28906"/>
          <a:stretch>
            <a:fillRect/>
          </a:stretch>
        </p:blipFill>
        <p:spPr bwMode="auto">
          <a:xfrm>
            <a:off x="250825" y="1825625"/>
            <a:ext cx="2700338" cy="313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9461" name="Straight Arrow Connector 4"/>
          <p:cNvCxnSpPr>
            <a:cxnSpLocks noChangeShapeType="1"/>
          </p:cNvCxnSpPr>
          <p:nvPr/>
        </p:nvCxnSpPr>
        <p:spPr bwMode="auto">
          <a:xfrm flipV="1">
            <a:off x="971550" y="1412875"/>
            <a:ext cx="360363" cy="1152525"/>
          </a:xfrm>
          <a:prstGeom prst="straightConnector1">
            <a:avLst/>
          </a:prstGeom>
          <a:noFill/>
          <a:ln w="25400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462" name="TextBox 1"/>
          <p:cNvSpPr txBox="1">
            <a:spLocks noChangeArrowheads="1"/>
          </p:cNvSpPr>
          <p:nvPr/>
        </p:nvSpPr>
        <p:spPr bwMode="auto">
          <a:xfrm>
            <a:off x="174625" y="1012825"/>
            <a:ext cx="1954213" cy="4000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2000">
                <a:latin typeface="Lucida Grande" pitchFamily="84" charset="0"/>
                <a:sym typeface="Wingdings" pitchFamily="2" charset="2"/>
              </a:rPr>
              <a:t>B</a:t>
            </a:r>
            <a:r>
              <a:rPr lang="en-GB" altLang="en-US" sz="2000" baseline="-25000">
                <a:latin typeface="Lucida Grande" pitchFamily="84" charset="0"/>
                <a:sym typeface="Wingdings" pitchFamily="2" charset="2"/>
              </a:rPr>
              <a:t>Earth</a:t>
            </a:r>
            <a:r>
              <a:rPr lang="en-GB" altLang="en-US" sz="2000">
                <a:latin typeface="Lucida Grande" pitchFamily="84" charset="0"/>
                <a:sym typeface="Wingdings" pitchFamily="2" charset="2"/>
              </a:rPr>
              <a:t>=60µT</a:t>
            </a:r>
            <a:endParaRPr lang="en-GB" altLang="en-US" sz="2000">
              <a:latin typeface="Lucida Grande" pitchFamily="84" charset="0"/>
            </a:endParaRPr>
          </a:p>
        </p:txBody>
      </p:sp>
      <p:cxnSp>
        <p:nvCxnSpPr>
          <p:cNvPr id="19463" name="Straight Arrow Connector 8"/>
          <p:cNvCxnSpPr>
            <a:cxnSpLocks noChangeShapeType="1"/>
          </p:cNvCxnSpPr>
          <p:nvPr/>
        </p:nvCxnSpPr>
        <p:spPr bwMode="auto">
          <a:xfrm>
            <a:off x="6516688" y="2924175"/>
            <a:ext cx="1727200" cy="0"/>
          </a:xfrm>
          <a:prstGeom prst="straightConnector1">
            <a:avLst/>
          </a:prstGeom>
          <a:noFill/>
          <a:ln w="25400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464" name="TextBox 1"/>
          <p:cNvSpPr txBox="1">
            <a:spLocks noChangeArrowheads="1"/>
          </p:cNvSpPr>
          <p:nvPr/>
        </p:nvSpPr>
        <p:spPr bwMode="auto">
          <a:xfrm>
            <a:off x="6516688" y="2365375"/>
            <a:ext cx="1954212" cy="4000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2000">
                <a:latin typeface="Lucida Grande" pitchFamily="84" charset="0"/>
                <a:sym typeface="Wingdings" pitchFamily="2" charset="2"/>
              </a:rPr>
              <a:t>B</a:t>
            </a:r>
            <a:r>
              <a:rPr lang="en-GB" altLang="en-US" sz="2000" baseline="-25000">
                <a:latin typeface="Lucida Grande" pitchFamily="84" charset="0"/>
                <a:sym typeface="Wingdings" pitchFamily="2" charset="2"/>
              </a:rPr>
              <a:t>Earth</a:t>
            </a:r>
            <a:r>
              <a:rPr lang="en-GB" altLang="en-US" sz="2000">
                <a:latin typeface="Lucida Grande" pitchFamily="84" charset="0"/>
                <a:sym typeface="Wingdings" pitchFamily="2" charset="2"/>
              </a:rPr>
              <a:t>=60µT</a:t>
            </a:r>
            <a:endParaRPr lang="en-GB" altLang="en-US" sz="2000">
              <a:latin typeface="Lucida Grande" pitchFamily="84" charset="0"/>
            </a:endParaRPr>
          </a:p>
        </p:txBody>
      </p:sp>
      <p:cxnSp>
        <p:nvCxnSpPr>
          <p:cNvPr id="19465" name="Straight Arrow Connector 11"/>
          <p:cNvCxnSpPr>
            <a:cxnSpLocks noChangeShapeType="1"/>
          </p:cNvCxnSpPr>
          <p:nvPr/>
        </p:nvCxnSpPr>
        <p:spPr bwMode="auto">
          <a:xfrm flipH="1">
            <a:off x="4427538" y="2565400"/>
            <a:ext cx="576262" cy="1223963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466" name="TextBox 1"/>
          <p:cNvSpPr txBox="1">
            <a:spLocks noChangeArrowheads="1"/>
          </p:cNvSpPr>
          <p:nvPr/>
        </p:nvSpPr>
        <p:spPr bwMode="auto">
          <a:xfrm>
            <a:off x="4554538" y="2185988"/>
            <a:ext cx="1016000" cy="4000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2000">
                <a:latin typeface="Lucida Grande" pitchFamily="84" charset="0"/>
                <a:sym typeface="Wingdings" pitchFamily="2" charset="2"/>
              </a:rPr>
              <a:t>B&gt;1 µT</a:t>
            </a:r>
            <a:endParaRPr lang="en-GB" altLang="en-US" sz="2000">
              <a:latin typeface="Lucida Grande" pitchFamily="84" charset="0"/>
            </a:endParaRPr>
          </a:p>
        </p:txBody>
      </p:sp>
      <p:cxnSp>
        <p:nvCxnSpPr>
          <p:cNvPr id="19467" name="Straight Arrow Connector 16"/>
          <p:cNvCxnSpPr>
            <a:cxnSpLocks noChangeShapeType="1"/>
          </p:cNvCxnSpPr>
          <p:nvPr/>
        </p:nvCxnSpPr>
        <p:spPr bwMode="auto">
          <a:xfrm flipH="1" flipV="1">
            <a:off x="5062538" y="4365625"/>
            <a:ext cx="152400" cy="12954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468" name="TextBox 1"/>
          <p:cNvSpPr txBox="1">
            <a:spLocks noChangeArrowheads="1"/>
          </p:cNvSpPr>
          <p:nvPr/>
        </p:nvSpPr>
        <p:spPr bwMode="auto">
          <a:xfrm>
            <a:off x="4706938" y="5738813"/>
            <a:ext cx="3249612" cy="4000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2000">
                <a:latin typeface="Lucida Grande" pitchFamily="84" charset="0"/>
                <a:sym typeface="Wingdings" pitchFamily="2" charset="2"/>
              </a:rPr>
              <a:t>B&lt;&lt; 0.1 µT (very small!)</a:t>
            </a:r>
            <a:endParaRPr lang="en-GB" altLang="en-US" sz="2000">
              <a:latin typeface="Lucida Grande" pitchFamily="84" charset="0"/>
            </a:endParaRPr>
          </a:p>
        </p:txBody>
      </p:sp>
      <p:cxnSp>
        <p:nvCxnSpPr>
          <p:cNvPr id="19469" name="Straight Arrow Connector 21"/>
          <p:cNvCxnSpPr>
            <a:cxnSpLocks noChangeShapeType="1"/>
          </p:cNvCxnSpPr>
          <p:nvPr/>
        </p:nvCxnSpPr>
        <p:spPr bwMode="auto">
          <a:xfrm flipV="1">
            <a:off x="5214938" y="4292600"/>
            <a:ext cx="1804987" cy="136842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470" name="Straight Arrow Connector 24"/>
          <p:cNvCxnSpPr>
            <a:cxnSpLocks noChangeShapeType="1"/>
          </p:cNvCxnSpPr>
          <p:nvPr/>
        </p:nvCxnSpPr>
        <p:spPr bwMode="auto">
          <a:xfrm>
            <a:off x="5003800" y="2586038"/>
            <a:ext cx="431800" cy="80645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" name="TextBox 15"/>
          <p:cNvSpPr txBox="1"/>
          <p:nvPr/>
        </p:nvSpPr>
        <p:spPr>
          <a:xfrm>
            <a:off x="8831094" y="648866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7254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Shield Design Approach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498" y="1556792"/>
            <a:ext cx="7918648" cy="3800488"/>
          </a:xfrm>
        </p:spPr>
        <p:txBody>
          <a:bodyPr/>
          <a:lstStyle/>
          <a:p>
            <a:r>
              <a:rPr lang="en-GB" sz="2000" b="1" dirty="0" smtClean="0"/>
              <a:t>Satisfy space constraints</a:t>
            </a:r>
          </a:p>
          <a:p>
            <a:pPr lvl="1" indent="-342900"/>
            <a:r>
              <a:rPr lang="en-GB" sz="2000" dirty="0" smtClean="0"/>
              <a:t>Internal to Bolted Helium Vessel </a:t>
            </a:r>
          </a:p>
          <a:p>
            <a:pPr lvl="1" indent="-342900"/>
            <a:r>
              <a:rPr lang="en-GB" sz="2000" dirty="0" smtClean="0"/>
              <a:t>Close fitting to cavity</a:t>
            </a:r>
          </a:p>
          <a:p>
            <a:r>
              <a:rPr lang="en-GB" sz="2000" b="1" dirty="0" smtClean="0"/>
              <a:t>Feasible assembly</a:t>
            </a:r>
          </a:p>
          <a:p>
            <a:endParaRPr lang="en-GB" sz="2000" b="1" dirty="0" smtClean="0"/>
          </a:p>
          <a:p>
            <a:pPr marL="457200" indent="-457200">
              <a:buFont typeface="+mj-lt"/>
              <a:buAutoNum type="arabicPeriod"/>
            </a:pPr>
            <a:r>
              <a:rPr lang="en-GB" sz="2000" dirty="0" smtClean="0"/>
              <a:t>Minimise number &amp; size of </a:t>
            </a:r>
            <a:r>
              <a:rPr lang="en-GB" sz="2000" dirty="0" smtClean="0"/>
              <a:t>penetrations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 smtClean="0"/>
              <a:t>Ease of manufacture &amp; assembly</a:t>
            </a:r>
          </a:p>
          <a:p>
            <a:pPr lvl="1"/>
            <a:r>
              <a:rPr lang="en-GB" sz="2000" dirty="0" smtClean="0"/>
              <a:t>Minimise number of panels</a:t>
            </a:r>
          </a:p>
          <a:p>
            <a:pPr lvl="1"/>
            <a:r>
              <a:rPr lang="en-GB" sz="2000" dirty="0" smtClean="0"/>
              <a:t>Bent / Folded sheet</a:t>
            </a:r>
          </a:p>
          <a:p>
            <a:pPr lvl="1"/>
            <a:r>
              <a:rPr lang="en-GB" sz="2000" i="1" dirty="0" smtClean="0"/>
              <a:t>*Pressed / Formed panels possible future batch shield order</a:t>
            </a:r>
            <a:r>
              <a:rPr lang="en-GB" sz="2000" dirty="0" smtClean="0"/>
              <a:t>s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 smtClean="0"/>
              <a:t>Maximise </a:t>
            </a:r>
            <a:r>
              <a:rPr lang="en-GB" sz="2000" dirty="0"/>
              <a:t>penetration attenuation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 smtClean="0"/>
              <a:t>Maximise curvature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02" t="13327" r="28938" b="14020"/>
          <a:stretch/>
        </p:blipFill>
        <p:spPr>
          <a:xfrm>
            <a:off x="5148064" y="1221309"/>
            <a:ext cx="3987842" cy="364785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831094" y="648866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4824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Reason for Close fitting shield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>
              <a:xfrm>
                <a:off x="685800" y="1557338"/>
                <a:ext cx="8458200" cy="4514868"/>
              </a:xfrm>
            </p:spPr>
            <p:txBody>
              <a:bodyPr/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 smtClean="0"/>
                  <a:t>To maximise space for panel connections &amp; flexi-mounts.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2000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 smtClean="0"/>
                  <a:t>Allows longer tubular shielding for attenuation of shield penetrations.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2000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 smtClean="0"/>
                  <a:t>The </a:t>
                </a:r>
                <a:r>
                  <a:rPr lang="en-GB" sz="2000" dirty="0"/>
                  <a:t>shielding factor is inversely proportional to the shield diameter (if approximated to a cylinder): </a:t>
                </a:r>
                <a14:m>
                  <m:oMath xmlns:m="http://schemas.openxmlformats.org/officeDocument/2006/math">
                    <m:r>
                      <a:rPr lang="en-GB" sz="2000" i="1">
                        <a:latin typeface="Cambria Math"/>
                      </a:rPr>
                      <m:t>𝐴</m:t>
                    </m:r>
                    <m:r>
                      <a:rPr lang="en-GB" sz="2000" i="1">
                        <a:latin typeface="Cambria Math"/>
                        <a:ea typeface="Cambria Math"/>
                      </a:rPr>
                      <m:t>≈</m:t>
                    </m:r>
                    <m:f>
                      <m:fPr>
                        <m:ctrlPr>
                          <a:rPr lang="en-GB" sz="2000" i="1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GB" sz="2000" i="1">
                            <a:latin typeface="Cambria Math"/>
                            <a:ea typeface="Cambria Math"/>
                          </a:rPr>
                          <m:t>𝜇</m:t>
                        </m:r>
                        <m:r>
                          <a:rPr lang="en-GB" sz="2000" i="1">
                            <a:latin typeface="Cambria Math"/>
                            <a:ea typeface="Cambria Math"/>
                          </a:rPr>
                          <m:t>𝑡</m:t>
                        </m:r>
                      </m:num>
                      <m:den>
                        <m:r>
                          <a:rPr lang="en-GB" sz="2000" i="1">
                            <a:latin typeface="Cambria Math"/>
                            <a:ea typeface="Cambria Math"/>
                          </a:rPr>
                          <m:t>𝑑</m:t>
                        </m:r>
                      </m:den>
                    </m:f>
                  </m:oMath>
                </a14:m>
                <a:endParaRPr lang="en-GB" sz="20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2000" dirty="0"/>
              </a:p>
              <a:p>
                <a:pPr marL="0" indent="0">
                  <a:buNone/>
                </a:pPr>
                <a:r>
                  <a:rPr lang="en-GB" sz="1600" i="1" dirty="0"/>
                  <a:t>A -  attenuation factor of a perpendicular field</a:t>
                </a:r>
              </a:p>
              <a:p>
                <a:pPr marL="0" indent="0">
                  <a:buNone/>
                </a:pPr>
                <a:r>
                  <a:rPr lang="el-GR" sz="1600" i="1" dirty="0"/>
                  <a:t>μ</a:t>
                </a:r>
                <a:r>
                  <a:rPr lang="en-GB" sz="1600" i="1" dirty="0"/>
                  <a:t> – magnetic permeability</a:t>
                </a:r>
              </a:p>
              <a:p>
                <a:pPr marL="0" indent="0">
                  <a:buNone/>
                </a:pPr>
                <a:r>
                  <a:rPr lang="en-GB" sz="1600" i="1" dirty="0"/>
                  <a:t>t</a:t>
                </a:r>
                <a:r>
                  <a:rPr lang="en-GB" sz="1600" i="1" dirty="0" smtClean="0"/>
                  <a:t> </a:t>
                </a:r>
                <a:r>
                  <a:rPr lang="en-GB" sz="1600" i="1" dirty="0"/>
                  <a:t>– wall thickness </a:t>
                </a:r>
              </a:p>
              <a:p>
                <a:pPr marL="0" indent="0">
                  <a:buNone/>
                </a:pPr>
                <a:r>
                  <a:rPr lang="en-GB" sz="1600" i="1" dirty="0"/>
                  <a:t>d - diameter</a:t>
                </a: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685800" y="1557338"/>
                <a:ext cx="8458200" cy="4514868"/>
              </a:xfrm>
              <a:blipFill rotWithShape="1">
                <a:blip r:embed="rId2"/>
                <a:stretch>
                  <a:fillRect l="-649" t="-54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573016"/>
            <a:ext cx="2888779" cy="2458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452320" y="4340618"/>
            <a:ext cx="169168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High field regions requiring &lt;1µT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0" y="6550223"/>
            <a:ext cx="87484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ja-JP" sz="1400" b="1" dirty="0">
                <a:solidFill>
                  <a:schemeClr val="bg1">
                    <a:lumMod val="50000"/>
                  </a:schemeClr>
                </a:solidFill>
                <a:ea typeface="ＭＳ Ｐゴシック" charset="-128"/>
              </a:rPr>
              <a:t>Reference </a:t>
            </a:r>
            <a:r>
              <a:rPr kumimoji="1" lang="en-US" altLang="ja-JP" sz="1400" b="1" dirty="0" smtClean="0">
                <a:solidFill>
                  <a:schemeClr val="bg1">
                    <a:lumMod val="50000"/>
                  </a:schemeClr>
                </a:solidFill>
                <a:ea typeface="ＭＳ Ｐゴシック" charset="-128"/>
              </a:rPr>
              <a:t>- </a:t>
            </a:r>
            <a:r>
              <a:rPr lang="en-GB" sz="1400" b="1" dirty="0" smtClean="0">
                <a:solidFill>
                  <a:schemeClr val="bg1">
                    <a:lumMod val="50000"/>
                  </a:schemeClr>
                </a:solidFill>
              </a:rPr>
              <a:t>F</a:t>
            </a:r>
            <a:r>
              <a:rPr lang="en-GB" sz="1400" b="1" dirty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en-GB" sz="1400" b="1" dirty="0" err="1">
                <a:solidFill>
                  <a:schemeClr val="bg1">
                    <a:lumMod val="50000"/>
                  </a:schemeClr>
                </a:solidFill>
              </a:rPr>
              <a:t>Pobell</a:t>
            </a:r>
            <a:r>
              <a:rPr lang="en-GB" sz="1400" b="1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GB" sz="1400" b="1" i="1" dirty="0">
                <a:solidFill>
                  <a:schemeClr val="bg1">
                    <a:lumMod val="50000"/>
                  </a:schemeClr>
                </a:solidFill>
              </a:rPr>
              <a:t>Matter and Methods at Low Temperatures</a:t>
            </a:r>
            <a:r>
              <a:rPr lang="en-GB" sz="1400" b="1" dirty="0">
                <a:solidFill>
                  <a:schemeClr val="bg1">
                    <a:lumMod val="50000"/>
                  </a:schemeClr>
                </a:solidFill>
              </a:rPr>
              <a:t>. Springer-</a:t>
            </a:r>
            <a:r>
              <a:rPr lang="en-GB" sz="1400" b="1" dirty="0" err="1">
                <a:solidFill>
                  <a:schemeClr val="bg1">
                    <a:lumMod val="50000"/>
                  </a:schemeClr>
                </a:solidFill>
              </a:rPr>
              <a:t>Verlag</a:t>
            </a:r>
            <a:r>
              <a:rPr lang="en-GB" sz="1400" b="1" dirty="0">
                <a:solidFill>
                  <a:schemeClr val="bg1">
                    <a:lumMod val="50000"/>
                  </a:schemeClr>
                </a:solidFill>
              </a:rPr>
              <a:t>, third ed</a:t>
            </a:r>
            <a:r>
              <a:rPr lang="en-GB" sz="1400" b="1" dirty="0" smtClean="0">
                <a:solidFill>
                  <a:schemeClr val="bg1">
                    <a:lumMod val="50000"/>
                  </a:schemeClr>
                </a:solidFill>
              </a:rPr>
              <a:t>., 2007</a:t>
            </a:r>
            <a:r>
              <a:rPr lang="en-GB" sz="1400" b="1" dirty="0">
                <a:solidFill>
                  <a:schemeClr val="bg1">
                    <a:lumMod val="50000"/>
                  </a:schemeClr>
                </a:solidFill>
              </a:rPr>
              <a:t>.</a:t>
            </a:r>
            <a:r>
              <a:rPr kumimoji="1" lang="en-US" altLang="ja-JP" sz="1400" b="1" dirty="0" smtClean="0">
                <a:solidFill>
                  <a:schemeClr val="bg1">
                    <a:lumMod val="50000"/>
                  </a:schemeClr>
                </a:solidFill>
                <a:ea typeface="ＭＳ Ｐゴシック" charset="-128"/>
              </a:rPr>
              <a:t>  </a:t>
            </a:r>
            <a:endParaRPr lang="en-GB" sz="1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831094" y="651605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1173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FC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STFC</Template>
  <TotalTime>14283</TotalTime>
  <Words>1313</Words>
  <Application>Microsoft Office PowerPoint</Application>
  <PresentationFormat>On-screen Show (4:3)</PresentationFormat>
  <Paragraphs>264</Paragraphs>
  <Slides>36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36</vt:i4>
      </vt:variant>
    </vt:vector>
  </HeadingPairs>
  <TitlesOfParts>
    <vt:vector size="38" baseType="lpstr">
      <vt:lpstr>STFC</vt:lpstr>
      <vt:lpstr>1_Blank Presentation</vt:lpstr>
      <vt:lpstr>DQW Cryogenic Magnetic Shield Internal Review</vt:lpstr>
      <vt:lpstr>Contents</vt:lpstr>
      <vt:lpstr>Specification</vt:lpstr>
      <vt:lpstr>Summary of Opera Analysis -   Kiril Maranov</vt:lpstr>
      <vt:lpstr>Magnetic shielding effect is anisotropic</vt:lpstr>
      <vt:lpstr>Single layer: the field is parallel to the long side</vt:lpstr>
      <vt:lpstr>Performance: the field is parallel to the long side</vt:lpstr>
      <vt:lpstr>Shield Design Approach </vt:lpstr>
      <vt:lpstr>Reason for Close fitting shield</vt:lpstr>
      <vt:lpstr>Common Design Features</vt:lpstr>
      <vt:lpstr>Common Design Features</vt:lpstr>
      <vt:lpstr>DQW Shield Design &amp; Assembly</vt:lpstr>
      <vt:lpstr>DQW Shield Design &amp; Assembly</vt:lpstr>
      <vt:lpstr>DQW Shield Design &amp; Assembly</vt:lpstr>
      <vt:lpstr>DQW Shield Design &amp; Assembly</vt:lpstr>
      <vt:lpstr>DQW Shield Design &amp; Assembly</vt:lpstr>
      <vt:lpstr>DQW Shield Design &amp; Assembly</vt:lpstr>
      <vt:lpstr>DQW Shield Design &amp; Assembly</vt:lpstr>
      <vt:lpstr>RFD Shield Design &amp; Assembly</vt:lpstr>
      <vt:lpstr>RFD Shield Design &amp; Assembly</vt:lpstr>
      <vt:lpstr>RFD Shield Design &amp; Assembly</vt:lpstr>
      <vt:lpstr>RFD Shield Design &amp; Assembly</vt:lpstr>
      <vt:lpstr>RFD Shield Design &amp; Assembly</vt:lpstr>
      <vt:lpstr>RFD Shield Design &amp; Assembly</vt:lpstr>
      <vt:lpstr>RFD Shield Design &amp; Assembly</vt:lpstr>
      <vt:lpstr>RFD Shield Design &amp; Assembly</vt:lpstr>
      <vt:lpstr>FEA: Cool Down &amp; Self Weight</vt:lpstr>
      <vt:lpstr>DQW &amp; RFD Thermal Stress</vt:lpstr>
      <vt:lpstr>DQW Self Weight Horizontal</vt:lpstr>
      <vt:lpstr>DQW Self Weight Vertical</vt:lpstr>
      <vt:lpstr>DQW Self Weight Side</vt:lpstr>
      <vt:lpstr>DQW Self Weight Horizontal</vt:lpstr>
      <vt:lpstr>RFD Self Weight Vertical</vt:lpstr>
      <vt:lpstr>RFD Self Weight Side</vt:lpstr>
      <vt:lpstr>Discussions with Magnetic Shielding LTD </vt:lpstr>
      <vt:lpstr>Thank You!</vt:lpstr>
    </vt:vector>
  </TitlesOfParts>
  <Company>Daresbury Laboratory (STFC)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DQW Cryogenic Magnetic Shield Internal Review</dc:title>
  <dc:creator>DL IT Services Contractor</dc:creator>
  <cp:lastModifiedBy>user</cp:lastModifiedBy>
  <cp:revision>100</cp:revision>
  <dcterms:created xsi:type="dcterms:W3CDTF">2015-04-24T09:35:02Z</dcterms:created>
  <dcterms:modified xsi:type="dcterms:W3CDTF">2015-05-06T12:10:46Z</dcterms:modified>
</cp:coreProperties>
</file>