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72" r:id="rId4"/>
    <p:sldId id="271" r:id="rId5"/>
    <p:sldId id="273" r:id="rId6"/>
    <p:sldId id="274" r:id="rId7"/>
    <p:sldId id="257" r:id="rId8"/>
    <p:sldId id="275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10" d="100"/>
          <a:sy n="110" d="100"/>
        </p:scale>
        <p:origin x="-10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9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55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70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4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24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3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8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8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45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49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8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9E8CE-274F-AD4D-8D22-09643C7C48BD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91D04-BAF4-0C47-BD35-9871C5BAA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0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oebel_Bruker_KIT_5m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31"/>
          <a:stretch/>
        </p:blipFill>
        <p:spPr>
          <a:xfrm>
            <a:off x="72008" y="2859226"/>
            <a:ext cx="9036496" cy="39360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en-US" dirty="0" smtClean="0"/>
              <a:t>WP10.2 – where do we stand 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1874689"/>
            <a:ext cx="6400800" cy="62710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L. Bottura, </a:t>
            </a:r>
            <a:r>
              <a:rPr lang="en-US" dirty="0" smtClean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 smtClean="0">
                <a:solidFill>
                  <a:schemeClr val="tx1"/>
                </a:solidFill>
              </a:rPr>
              <a:t>Senatore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8623" y="6304002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Graphics by courtesy of </a:t>
            </a:r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en-US" dirty="0" err="1" smtClean="0">
                <a:solidFill>
                  <a:schemeClr val="bg1"/>
                </a:solidFill>
              </a:rPr>
              <a:t>Kario</a:t>
            </a:r>
            <a:r>
              <a:rPr lang="en-US" dirty="0" smtClean="0">
                <a:solidFill>
                  <a:schemeClr val="bg1"/>
                </a:solidFill>
              </a:rPr>
              <a:t>, KIT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013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actions, for discussion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Qualify impregnation and transverse strain properties of baseline cable</a:t>
            </a:r>
          </a:p>
          <a:p>
            <a:pPr lvl="1"/>
            <a:r>
              <a:rPr lang="en-US" dirty="0" smtClean="0"/>
              <a:t>Sample preparation based on the selected insulation/resin system</a:t>
            </a:r>
          </a:p>
          <a:p>
            <a:pPr lvl="1"/>
            <a:r>
              <a:rPr lang="en-US" dirty="0" smtClean="0"/>
              <a:t>Requires only a short length of cable (0.5 m), can be tested on variants of tapes/cables</a:t>
            </a:r>
          </a:p>
          <a:p>
            <a:pPr lvl="1"/>
            <a:r>
              <a:rPr lang="en-US" dirty="0" smtClean="0"/>
              <a:t>Measurements at the University of </a:t>
            </a:r>
            <a:r>
              <a:rPr lang="en-US" dirty="0" err="1" smtClean="0"/>
              <a:t>Twente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CERN/KIT/</a:t>
            </a:r>
            <a:r>
              <a:rPr lang="en-US" dirty="0" err="1" smtClean="0">
                <a:solidFill>
                  <a:srgbClr val="FF0000"/>
                </a:solidFill>
              </a:rPr>
              <a:t>UTwente</a:t>
            </a:r>
            <a:r>
              <a:rPr lang="en-US" dirty="0" smtClean="0">
                <a:solidFill>
                  <a:srgbClr val="FF0000"/>
                </a:solidFill>
              </a:rPr>
              <a:t> to drive this activity: use a part of cable </a:t>
            </a:r>
            <a:r>
              <a:rPr lang="en-US" dirty="0">
                <a:solidFill>
                  <a:srgbClr val="FF0000"/>
                </a:solidFill>
              </a:rPr>
              <a:t>E2S-15/5.5-</a:t>
            </a:r>
            <a:r>
              <a:rPr lang="en-US" dirty="0" smtClean="0">
                <a:solidFill>
                  <a:srgbClr val="FF0000"/>
                </a:solidFill>
              </a:rPr>
              <a:t>005, sample preparation (CERN), leads and test (</a:t>
            </a:r>
            <a:r>
              <a:rPr lang="en-US" dirty="0" err="1" smtClean="0">
                <a:solidFill>
                  <a:srgbClr val="FF0000"/>
                </a:solidFill>
              </a:rPr>
              <a:t>UTwente</a:t>
            </a:r>
            <a:r>
              <a:rPr lang="en-US" dirty="0" smtClean="0">
                <a:solidFill>
                  <a:srgbClr val="FF0000"/>
                </a:solidFill>
              </a:rPr>
              <a:t>), analysis and de-brief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251535">
            <a:off x="779809" y="3067962"/>
            <a:ext cx="733686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Planned work KIT/U. </a:t>
            </a:r>
            <a:r>
              <a:rPr lang="en-US" sz="4800" dirty="0" err="1" smtClean="0"/>
              <a:t>Twente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93276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actions, for discussion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Measure magnetization of cable</a:t>
            </a:r>
          </a:p>
          <a:p>
            <a:pPr lvl="1"/>
            <a:r>
              <a:rPr lang="en-US" dirty="0" smtClean="0"/>
              <a:t>Sample preparation based on the selected insulation/resin system and impregnation pressure (</a:t>
            </a:r>
            <a:r>
              <a:rPr lang="en-US" dirty="0" err="1" smtClean="0"/>
              <a:t>Rc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Measurements at the University of </a:t>
            </a:r>
            <a:r>
              <a:rPr lang="en-US" dirty="0" err="1" smtClean="0"/>
              <a:t>Twente</a:t>
            </a:r>
            <a:r>
              <a:rPr lang="en-US" dirty="0" smtClean="0"/>
              <a:t>, University of Southampton</a:t>
            </a:r>
          </a:p>
          <a:p>
            <a:pPr lvl="1"/>
            <a:endParaRPr lang="en-US" dirty="0" smtClean="0"/>
          </a:p>
          <a:p>
            <a:pPr lvl="1"/>
            <a:r>
              <a:rPr lang="en-US" dirty="0">
                <a:solidFill>
                  <a:srgbClr val="FF0000"/>
                </a:solidFill>
              </a:rPr>
              <a:t>CERN</a:t>
            </a:r>
            <a:r>
              <a:rPr lang="en-US" dirty="0" smtClean="0">
                <a:solidFill>
                  <a:srgbClr val="FF0000"/>
                </a:solidFill>
              </a:rPr>
              <a:t>/KIT/</a:t>
            </a:r>
            <a:r>
              <a:rPr lang="en-US" dirty="0" err="1" smtClean="0">
                <a:solidFill>
                  <a:srgbClr val="FF0000"/>
                </a:solidFill>
              </a:rPr>
              <a:t>UTwente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USouthampton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to drive this activity: use a part of cable E2S-15/5.5-005, sample preparation (CERN), </a:t>
            </a:r>
            <a:r>
              <a:rPr lang="en-US" dirty="0" smtClean="0">
                <a:solidFill>
                  <a:srgbClr val="FF0000"/>
                </a:solidFill>
              </a:rPr>
              <a:t>measurements (</a:t>
            </a:r>
            <a:r>
              <a:rPr lang="en-US" dirty="0" err="1" smtClean="0">
                <a:solidFill>
                  <a:srgbClr val="FF0000"/>
                </a:solidFill>
              </a:rPr>
              <a:t>UTwente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USouthampton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>
                <a:solidFill>
                  <a:srgbClr val="FF0000"/>
                </a:solidFill>
              </a:rPr>
              <a:t>, analysis and de-</a:t>
            </a:r>
            <a:r>
              <a:rPr lang="en-US" dirty="0" smtClean="0">
                <a:solidFill>
                  <a:srgbClr val="FF0000"/>
                </a:solidFill>
              </a:rPr>
              <a:t>brief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Striated </a:t>
            </a:r>
            <a:r>
              <a:rPr lang="en-US" dirty="0">
                <a:solidFill>
                  <a:srgbClr val="FF0000"/>
                </a:solidFill>
              </a:rPr>
              <a:t>tapes, open point. A few m of material are required (produced by KIT) for measurements at CERN (R), </a:t>
            </a:r>
            <a:r>
              <a:rPr lang="en-US" dirty="0" smtClean="0">
                <a:solidFill>
                  <a:srgbClr val="FF0000"/>
                </a:solidFill>
              </a:rPr>
              <a:t>KIT, University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err="1">
                <a:solidFill>
                  <a:srgbClr val="FF0000"/>
                </a:solidFill>
              </a:rPr>
              <a:t>Twente</a:t>
            </a:r>
            <a:r>
              <a:rPr lang="en-US" dirty="0">
                <a:solidFill>
                  <a:srgbClr val="FF0000"/>
                </a:solidFill>
              </a:rPr>
              <a:t> and Southampton (M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251535">
            <a:off x="3211817" y="3067962"/>
            <a:ext cx="247285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On-going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907642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actions, for discussion - 4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Quench propagation and protection</a:t>
            </a:r>
          </a:p>
          <a:p>
            <a:pPr lvl="1"/>
            <a:r>
              <a:rPr lang="en-US" dirty="0" smtClean="0"/>
              <a:t>Short sample tests are required to provide database and benchmark</a:t>
            </a:r>
          </a:p>
          <a:p>
            <a:pPr lvl="1"/>
            <a:r>
              <a:rPr lang="en-US" dirty="0" smtClean="0"/>
              <a:t>Both single tapes (meandered ?) and cables</a:t>
            </a:r>
          </a:p>
          <a:p>
            <a:pPr lvl="1"/>
            <a:endParaRPr lang="en-US" dirty="0"/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UTwente</a:t>
            </a:r>
            <a:r>
              <a:rPr lang="en-US" dirty="0" smtClean="0">
                <a:solidFill>
                  <a:srgbClr val="FF0000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USouthampton</a:t>
            </a:r>
            <a:r>
              <a:rPr lang="en-US" dirty="0" smtClean="0">
                <a:solidFill>
                  <a:srgbClr val="FF0000"/>
                </a:solidFill>
              </a:rPr>
              <a:t> can perform measurements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What measurements ?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Which samples ?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Needs allowable and limits to determine minimum Cu quantity and maximum </a:t>
            </a:r>
            <a:r>
              <a:rPr lang="en-US" dirty="0" smtClean="0">
                <a:solidFill>
                  <a:srgbClr val="FF0000"/>
                </a:solidFill>
              </a:rPr>
              <a:t>J</a:t>
            </a:r>
            <a:r>
              <a:rPr lang="en-US" baseline="-25000" dirty="0" smtClean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. Magnet design to address </a:t>
            </a:r>
            <a:r>
              <a:rPr lang="en-US" dirty="0" err="1" smtClean="0">
                <a:solidFill>
                  <a:srgbClr val="FF0000"/>
                </a:solidFill>
              </a:rPr>
              <a:t>allowables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251535">
            <a:off x="1738310" y="3067962"/>
            <a:ext cx="541987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To be discussed later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78383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advances – YBCO tape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7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More than 240 m of tape produced, with </a:t>
            </a:r>
            <a:r>
              <a:rPr lang="en-US" i="1" dirty="0" smtClean="0"/>
              <a:t>good</a:t>
            </a:r>
            <a:r>
              <a:rPr lang="en-US" dirty="0" smtClean="0"/>
              <a:t> lengths of 20 m and longer</a:t>
            </a:r>
          </a:p>
          <a:p>
            <a:r>
              <a:rPr lang="en-US" dirty="0" smtClean="0"/>
              <a:t>Steady increase of J</a:t>
            </a:r>
            <a:r>
              <a:rPr lang="en-US" baseline="-25000" dirty="0" smtClean="0"/>
              <a:t>E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0000FF"/>
                </a:solidFill>
              </a:rPr>
              <a:t>highest industrial </a:t>
            </a:r>
            <a:r>
              <a:rPr lang="en-US" dirty="0" err="1" smtClean="0">
                <a:solidFill>
                  <a:srgbClr val="0000FF"/>
                </a:solidFill>
              </a:rPr>
              <a:t>J</a:t>
            </a:r>
            <a:r>
              <a:rPr lang="en-US" baseline="-25000" dirty="0" err="1" smtClean="0">
                <a:solidFill>
                  <a:srgbClr val="0000FF"/>
                </a:solidFill>
              </a:rPr>
              <a:t>layer</a:t>
            </a:r>
            <a:r>
              <a:rPr lang="en-US" dirty="0" smtClean="0">
                <a:solidFill>
                  <a:srgbClr val="0000FF"/>
                </a:solidFill>
              </a:rPr>
              <a:t> ever</a:t>
            </a:r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4" name="Picture 3" descr="Fig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646" y="3260459"/>
            <a:ext cx="4335480" cy="3336893"/>
          </a:xfrm>
          <a:prstGeom prst="rect">
            <a:avLst/>
          </a:prstGeom>
        </p:spPr>
      </p:pic>
      <p:pic>
        <p:nvPicPr>
          <p:cNvPr id="5" name="Picture 4" descr="Figure 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7" t="19094" r="14713"/>
          <a:stretch/>
        </p:blipFill>
        <p:spPr>
          <a:xfrm>
            <a:off x="251520" y="3294275"/>
            <a:ext cx="4320480" cy="3026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2924944"/>
            <a:ext cx="113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Highest J</a:t>
            </a:r>
            <a:r>
              <a:rPr lang="en-US" baseline="-25000" dirty="0" smtClean="0"/>
              <a:t>E</a:t>
            </a:r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6412686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A. </a:t>
            </a:r>
            <a:r>
              <a:rPr lang="en-US" dirty="0" err="1" smtClean="0"/>
              <a:t>Usoskin</a:t>
            </a:r>
            <a:r>
              <a:rPr lang="en-US" dirty="0" smtClean="0"/>
              <a:t>, </a:t>
            </a:r>
            <a:r>
              <a:rPr lang="en-US" dirty="0" err="1" smtClean="0"/>
              <a:t>Bruker</a:t>
            </a:r>
            <a:r>
              <a:rPr lang="en-US" dirty="0" smtClean="0"/>
              <a:t> HTS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55971" y="6453336"/>
            <a:ext cx="347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C. </a:t>
            </a:r>
            <a:r>
              <a:rPr lang="en-US" dirty="0" err="1" smtClean="0"/>
              <a:t>Senatore</a:t>
            </a:r>
            <a:r>
              <a:rPr lang="en-US" dirty="0" smtClean="0"/>
              <a:t>, U. Geneva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18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inventory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797152"/>
            <a:ext cx="8579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T253 (20 m) on its way to CERN (splices and transitions, other tests)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T283/T284 (&gt; 50 m) for the next production of </a:t>
            </a:r>
            <a:r>
              <a:rPr lang="en-US" i="1" dirty="0" smtClean="0"/>
              <a:t>final geometry </a:t>
            </a:r>
            <a:r>
              <a:rPr lang="en-US" dirty="0" smtClean="0"/>
              <a:t>cable (</a:t>
            </a:r>
            <a:r>
              <a:rPr lang="en-US" dirty="0" err="1" smtClean="0"/>
              <a:t>Ic</a:t>
            </a:r>
            <a:r>
              <a:rPr lang="en-US" dirty="0" smtClean="0"/>
              <a:t>/sigma tests)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Three orders placed for benchmark material (</a:t>
            </a:r>
            <a:r>
              <a:rPr lang="en-US" dirty="0" err="1" smtClean="0"/>
              <a:t>Sunam</a:t>
            </a:r>
            <a:r>
              <a:rPr lang="en-US" dirty="0" smtClean="0"/>
              <a:t>, </a:t>
            </a:r>
            <a:r>
              <a:rPr lang="en-US" dirty="0" err="1" smtClean="0"/>
              <a:t>SuperOx</a:t>
            </a:r>
            <a:r>
              <a:rPr lang="en-US" dirty="0" smtClean="0"/>
              <a:t>, </a:t>
            </a:r>
            <a:r>
              <a:rPr lang="en-US" dirty="0" err="1" smtClean="0"/>
              <a:t>SuperPower</a:t>
            </a:r>
            <a:r>
              <a:rPr lang="en-US" dirty="0" smtClean="0"/>
              <a:t>), one order pending awaiting 12 mm tape offer (Fujikura), for the production of benchmark cable lengths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750 m required for Q2 2015 (magnet UL ?)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750 m required for Q3 2015 (magnet UL ?)</a:t>
            </a:r>
          </a:p>
        </p:txBody>
      </p:sp>
      <p:pic>
        <p:nvPicPr>
          <p:cNvPr id="4" name="Picture 3" descr="Screen Shot 2015-05-12 at 11.26.4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" y="1210122"/>
            <a:ext cx="9144000" cy="365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57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advances – YBCO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More than 45 m of dummy cable produced (SS tape)</a:t>
            </a:r>
          </a:p>
          <a:p>
            <a:r>
              <a:rPr lang="en-US" dirty="0" smtClean="0"/>
              <a:t>Two short lengths (1.6 m and 1.8 m) of SC cable delivered (AC loss, other characterization and tests).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Note: stress tolerance verified up to 250 </a:t>
            </a:r>
            <a:r>
              <a:rPr lang="en-US" dirty="0" err="1" smtClean="0">
                <a:solidFill>
                  <a:srgbClr val="0000FF"/>
                </a:solidFill>
              </a:rPr>
              <a:t>MPa</a:t>
            </a:r>
            <a:r>
              <a:rPr lang="en-US" dirty="0" smtClean="0">
                <a:solidFill>
                  <a:srgbClr val="0000FF"/>
                </a:solidFill>
              </a:rPr>
              <a:t> in similar cables (not in WP10.2, but </a:t>
            </a:r>
            <a:r>
              <a:rPr lang="en-US" u="sng" dirty="0" smtClean="0">
                <a:solidFill>
                  <a:srgbClr val="0000FF"/>
                </a:solidFill>
              </a:rPr>
              <a:t>very relevant </a:t>
            </a:r>
            <a:r>
              <a:rPr lang="en-US" dirty="0" smtClean="0">
                <a:solidFill>
                  <a:srgbClr val="0000FF"/>
                </a:solidFill>
              </a:rPr>
              <a:t>result)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One winding length (5 m) of SC cable produced and on the way to CERN</a:t>
            </a:r>
          </a:p>
          <a:p>
            <a:r>
              <a:rPr lang="en-US" dirty="0" smtClean="0"/>
              <a:t>Punch-and-coat successfully tested, new baseline  for </a:t>
            </a:r>
            <a:r>
              <a:rPr lang="en-US" dirty="0" err="1" smtClean="0"/>
              <a:t>Roebel</a:t>
            </a:r>
            <a:r>
              <a:rPr lang="en-US" dirty="0" smtClean="0"/>
              <a:t> fabrication 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0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Roebel</a:t>
            </a:r>
            <a:r>
              <a:rPr lang="en-US" dirty="0" smtClean="0"/>
              <a:t> inventory</a:t>
            </a:r>
            <a:endParaRPr lang="en-US" dirty="0"/>
          </a:p>
        </p:txBody>
      </p:sp>
      <p:pic>
        <p:nvPicPr>
          <p:cNvPr id="3" name="Picture 2" descr="Screen Shot 2015-05-12 at 11.30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4823"/>
            <a:ext cx="9144000" cy="29230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4797152"/>
            <a:ext cx="857929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E2B-15/5.5-008 (5 m) on its way to CERN (first Feather-0)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E2B-15/5.5-</a:t>
            </a:r>
            <a:r>
              <a:rPr lang="en-US" dirty="0" smtClean="0">
                <a:solidFill>
                  <a:srgbClr val="FF0000"/>
                </a:solidFill>
              </a:rPr>
              <a:t>009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&gt; 2 m) </a:t>
            </a:r>
            <a:r>
              <a:rPr lang="en-US" i="1" dirty="0" smtClean="0">
                <a:solidFill>
                  <a:srgbClr val="FF0000"/>
                </a:solidFill>
              </a:rPr>
              <a:t>final geometry </a:t>
            </a:r>
            <a:r>
              <a:rPr lang="en-US" dirty="0" smtClean="0">
                <a:solidFill>
                  <a:srgbClr val="FF0000"/>
                </a:solidFill>
              </a:rPr>
              <a:t>cable (</a:t>
            </a:r>
            <a:r>
              <a:rPr lang="en-US" dirty="0" err="1" smtClean="0">
                <a:solidFill>
                  <a:srgbClr val="FF0000"/>
                </a:solidFill>
              </a:rPr>
              <a:t>Ic</a:t>
            </a:r>
            <a:r>
              <a:rPr lang="en-US" dirty="0" smtClean="0">
                <a:solidFill>
                  <a:srgbClr val="FF0000"/>
                </a:solidFill>
              </a:rPr>
              <a:t>/sigma tests)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E2S-</a:t>
            </a:r>
            <a:r>
              <a:rPr lang="en-US" dirty="0">
                <a:solidFill>
                  <a:srgbClr val="FF0000"/>
                </a:solidFill>
              </a:rPr>
              <a:t>15/</a:t>
            </a:r>
            <a:r>
              <a:rPr lang="en-US" dirty="0" smtClean="0">
                <a:solidFill>
                  <a:srgbClr val="FF0000"/>
                </a:solidFill>
              </a:rPr>
              <a:t>5.5, E2X-</a:t>
            </a:r>
            <a:r>
              <a:rPr lang="en-US" dirty="0">
                <a:solidFill>
                  <a:srgbClr val="FF0000"/>
                </a:solidFill>
              </a:rPr>
              <a:t>15/</a:t>
            </a:r>
            <a:r>
              <a:rPr lang="en-US" dirty="0" smtClean="0">
                <a:solidFill>
                  <a:srgbClr val="FF0000"/>
                </a:solidFill>
              </a:rPr>
              <a:t>5.5, E2F-</a:t>
            </a:r>
            <a:r>
              <a:rPr lang="en-US" dirty="0">
                <a:solidFill>
                  <a:srgbClr val="FF0000"/>
                </a:solidFill>
              </a:rPr>
              <a:t>15/</a:t>
            </a:r>
            <a:r>
              <a:rPr lang="en-US" dirty="0" smtClean="0">
                <a:solidFill>
                  <a:srgbClr val="FF0000"/>
                </a:solidFill>
              </a:rPr>
              <a:t>5.5, E2M-</a:t>
            </a:r>
            <a:r>
              <a:rPr lang="en-US" dirty="0">
                <a:solidFill>
                  <a:srgbClr val="FF0000"/>
                </a:solidFill>
              </a:rPr>
              <a:t>15/</a:t>
            </a:r>
            <a:r>
              <a:rPr lang="en-US" dirty="0" smtClean="0">
                <a:solidFill>
                  <a:srgbClr val="FF0000"/>
                </a:solidFill>
              </a:rPr>
              <a:t>5.5 (</a:t>
            </a:r>
            <a:r>
              <a:rPr lang="en-US" dirty="0">
                <a:solidFill>
                  <a:srgbClr val="FF0000"/>
                </a:solidFill>
              </a:rPr>
              <a:t>&gt; 2 m) </a:t>
            </a:r>
            <a:r>
              <a:rPr lang="en-US" i="1" dirty="0" smtClean="0">
                <a:solidFill>
                  <a:srgbClr val="FF0000"/>
                </a:solidFill>
              </a:rPr>
              <a:t>benchmark</a:t>
            </a:r>
            <a:r>
              <a:rPr lang="en-US" dirty="0" smtClean="0">
                <a:solidFill>
                  <a:srgbClr val="FF0000"/>
                </a:solidFill>
              </a:rPr>
              <a:t> cable length from alternative suppliers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E2B-15/5.5 (50 m, magnet UL ?) required </a:t>
            </a:r>
            <a:r>
              <a:rPr lang="en-US" dirty="0" smtClean="0">
                <a:solidFill>
                  <a:srgbClr val="FF0000"/>
                </a:solidFill>
              </a:rPr>
              <a:t>for </a:t>
            </a:r>
            <a:r>
              <a:rPr lang="en-US" dirty="0" smtClean="0">
                <a:solidFill>
                  <a:srgbClr val="FF0000"/>
                </a:solidFill>
              </a:rPr>
              <a:t>Q3 2015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E2B-15/5.5 (50 m, magnet UL ?) required for </a:t>
            </a:r>
            <a:r>
              <a:rPr lang="en-US" dirty="0" smtClean="0">
                <a:solidFill>
                  <a:srgbClr val="FF0000"/>
                </a:solidFill>
              </a:rPr>
              <a:t>Q4 </a:t>
            </a:r>
            <a:r>
              <a:rPr lang="en-US" dirty="0">
                <a:solidFill>
                  <a:srgbClr val="FF0000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36543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advances – BSCCO-2212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7416824" cy="499715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Additional 10 kg of precursor (lot 87) produced and delivered. Reason of hard particle probably found in parameters setting of the jet-milling machine. </a:t>
            </a:r>
            <a:r>
              <a:rPr lang="en-US" dirty="0" smtClean="0">
                <a:solidFill>
                  <a:srgbClr val="FF0000"/>
                </a:solidFill>
              </a:rPr>
              <a:t>NSC has closed operations</a:t>
            </a:r>
          </a:p>
          <a:p>
            <a:r>
              <a:rPr lang="en-US" dirty="0" smtClean="0"/>
              <a:t>Use of the powder in OST billets in discussion</a:t>
            </a:r>
          </a:p>
          <a:p>
            <a:r>
              <a:rPr lang="en-US" dirty="0" smtClean="0"/>
              <a:t>Received (</a:t>
            </a:r>
            <a:r>
              <a:rPr lang="en-US" dirty="0"/>
              <a:t>pmm-130723-</a:t>
            </a:r>
            <a:r>
              <a:rPr lang="en-US" dirty="0" smtClean="0"/>
              <a:t>2 – to be confirmed)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nreacted wire (approximately 20 m)</a:t>
            </a:r>
          </a:p>
          <a:p>
            <a:pPr lvl="1"/>
            <a:r>
              <a:rPr lang="en-US" dirty="0" smtClean="0"/>
              <a:t>Reacted wire for material characterization at CERN and transverse stress </a:t>
            </a:r>
            <a:r>
              <a:rPr lang="en-US" dirty="0" err="1" smtClean="0"/>
              <a:t>Ic</a:t>
            </a:r>
            <a:r>
              <a:rPr lang="en-US" dirty="0" smtClean="0"/>
              <a:t> tests at U. Geneva</a:t>
            </a:r>
          </a:p>
          <a:p>
            <a:r>
              <a:rPr lang="en-US" dirty="0" smtClean="0"/>
              <a:t>Mechanical, crystallographic and electrical characterization of BSCCO-</a:t>
            </a:r>
            <a:r>
              <a:rPr lang="en-US" dirty="0"/>
              <a:t>2212 straight </a:t>
            </a:r>
            <a:r>
              <a:rPr lang="en-US" dirty="0" smtClean="0"/>
              <a:t>wires at </a:t>
            </a:r>
            <a:r>
              <a:rPr lang="en-US" dirty="0"/>
              <a:t>CERN/</a:t>
            </a:r>
            <a:r>
              <a:rPr lang="en-US" dirty="0" smtClean="0"/>
              <a:t>ESRF </a:t>
            </a:r>
            <a:r>
              <a:rPr lang="en-US" dirty="0" smtClean="0"/>
              <a:t>indicate irreversibility at </a:t>
            </a: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/>
              <a:t>longitudinal</a:t>
            </a:r>
            <a:r>
              <a:rPr lang="en-US" dirty="0" smtClean="0"/>
              <a:t> = 0.6 %</a:t>
            </a:r>
          </a:p>
          <a:p>
            <a:r>
              <a:rPr lang="en-US" dirty="0" smtClean="0"/>
              <a:t>In preparation a transverse stress </a:t>
            </a:r>
            <a:r>
              <a:rPr lang="en-US" dirty="0" err="1" smtClean="0"/>
              <a:t>Ic</a:t>
            </a:r>
            <a:r>
              <a:rPr lang="en-US" dirty="0" smtClean="0"/>
              <a:t> test on a cable (U. </a:t>
            </a:r>
            <a:r>
              <a:rPr lang="en-US" dirty="0" err="1" smtClean="0"/>
              <a:t>Twente</a:t>
            </a:r>
            <a:r>
              <a:rPr lang="en-US" dirty="0"/>
              <a:t>, LBNL, NHMFL, </a:t>
            </a:r>
            <a:r>
              <a:rPr lang="en-US" dirty="0" smtClean="0"/>
              <a:t>CERN)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Agreement on cabling work at LBNL, to be followed-up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Take BSCCO-2212 as a special topic for a dedicated meeting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 descr="Screen Shot 2015-05-12 at 11.52.4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417638"/>
            <a:ext cx="1425844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46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 and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5274236" cy="518457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D10.2 – </a:t>
            </a:r>
            <a:r>
              <a:rPr lang="en-US" dirty="0" smtClean="0"/>
              <a:t>Prototype </a:t>
            </a:r>
            <a:r>
              <a:rPr lang="en-US" dirty="0"/>
              <a:t>cable lengths and </a:t>
            </a:r>
            <a:r>
              <a:rPr lang="en-US" dirty="0" smtClean="0"/>
              <a:t>report (month 24): </a:t>
            </a:r>
            <a:r>
              <a:rPr lang="en-US" dirty="0" smtClean="0"/>
              <a:t>achieved</a:t>
            </a:r>
            <a:endParaRPr lang="en-US" dirty="0" smtClean="0"/>
          </a:p>
          <a:p>
            <a:r>
              <a:rPr lang="en-US" dirty="0" smtClean="0"/>
              <a:t>D10.3 – Parameters for choice of SC type (month 28):</a:t>
            </a:r>
          </a:p>
          <a:p>
            <a:pPr lvl="1"/>
            <a:r>
              <a:rPr lang="en-US" dirty="0" smtClean="0"/>
              <a:t>Comparison of YBCO and BSCCO in terms of material performance, cabling, suitability for winding</a:t>
            </a:r>
          </a:p>
          <a:p>
            <a:pPr lvl="1"/>
            <a:r>
              <a:rPr lang="en-US" dirty="0" smtClean="0"/>
              <a:t>Organize a dedicated WP10 meeting to report and summarize the conclusions (max two months from now)</a:t>
            </a:r>
          </a:p>
          <a:p>
            <a:r>
              <a:rPr lang="en-US" dirty="0" smtClean="0"/>
              <a:t>MS66 – </a:t>
            </a:r>
            <a:r>
              <a:rPr lang="en-US" dirty="0" smtClean="0"/>
              <a:t>First </a:t>
            </a:r>
            <a:r>
              <a:rPr lang="en-US" dirty="0"/>
              <a:t>Cable length for magnet winding </a:t>
            </a:r>
            <a:r>
              <a:rPr lang="en-US" dirty="0" smtClean="0"/>
              <a:t> (month 32)</a:t>
            </a:r>
          </a:p>
          <a:p>
            <a:pPr lvl="1"/>
            <a:r>
              <a:rPr lang="en-US" dirty="0" smtClean="0"/>
              <a:t>Check production plan (last item in the agenda of this meeting)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" name="Picture 3" descr="Screen Shot 2015-05-12 at 11.03.5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756" y="1196752"/>
            <a:ext cx="3347864" cy="3644980"/>
          </a:xfrm>
          <a:prstGeom prst="rect">
            <a:avLst/>
          </a:prstGeom>
        </p:spPr>
      </p:pic>
      <p:pic>
        <p:nvPicPr>
          <p:cNvPr id="5" name="Picture 4" descr="Roebel_Bruker_KIT_5m_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536" y="4802079"/>
            <a:ext cx="3028245" cy="201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949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at mid-term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Work has steadily advanced with some major achievements – thank you to all contributors !</a:t>
            </a:r>
          </a:p>
          <a:p>
            <a:r>
              <a:rPr lang="en-US" dirty="0" smtClean="0"/>
              <a:t>Now it gets hectic, with production stepping-up, and approaching final deliverables and milestones (MS66)</a:t>
            </a:r>
          </a:p>
          <a:p>
            <a:r>
              <a:rPr lang="en-US" dirty="0" smtClean="0"/>
              <a:t>I propose now to separate: 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aseline activity, based on what we know and need now, targeted at achieving deliverables and milestones, and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urther R&amp;D, based on present unknowns and ideas, targeted at completing the scientific case by the end of the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15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actions</a:t>
            </a:r>
            <a:r>
              <a:rPr lang="en-US" dirty="0" smtClean="0"/>
              <a:t>, for discussion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Benchmark measurement of performance to establish variability among labs and in the material </a:t>
            </a:r>
          </a:p>
          <a:p>
            <a:pPr lvl="1"/>
            <a:r>
              <a:rPr lang="en-US" dirty="0" smtClean="0"/>
              <a:t>We need a good tape (high performance and homogeneity) </a:t>
            </a:r>
          </a:p>
          <a:p>
            <a:pPr lvl="1"/>
            <a:r>
              <a:rPr lang="en-US" dirty="0" smtClean="0"/>
              <a:t>Single sample preparation, write-up procedure for sample mounting, meet to evaluate results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University of Geneva volunteers to drive this activity: </a:t>
            </a: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dentify 5 m from the material coming next, prepare samples, distribute, measure, analyze and de-brief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251535">
            <a:off x="403515" y="3067961"/>
            <a:ext cx="776486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/>
              <a:t>Presentation from C. </a:t>
            </a:r>
            <a:r>
              <a:rPr lang="en-US" sz="4800" dirty="0" err="1" smtClean="0"/>
              <a:t>Senatore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683092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1073</Words>
  <Application>Microsoft Macintosh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WP10.2 – where do we stand ?</vt:lpstr>
      <vt:lpstr>Technical advances – YBCO tape</vt:lpstr>
      <vt:lpstr>Tape inventory</vt:lpstr>
      <vt:lpstr>Technical advances – YBCO cable</vt:lpstr>
      <vt:lpstr>Roebel inventory</vt:lpstr>
      <vt:lpstr>Technical advances – BSCCO-2212</vt:lpstr>
      <vt:lpstr>Deliverables and Milestones</vt:lpstr>
      <vt:lpstr>Summary at mid-term</vt:lpstr>
      <vt:lpstr>Next actions, for discussion - 1</vt:lpstr>
      <vt:lpstr>Next actions, for discussion - 2</vt:lpstr>
      <vt:lpstr>Next actions, for discussion - 3</vt:lpstr>
      <vt:lpstr>Next actions, for discussion - 4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WP10.2 upcoming work</dc:title>
  <dc:creator>Luca Bottura</dc:creator>
  <cp:lastModifiedBy>Luca Bottura</cp:lastModifiedBy>
  <cp:revision>33</cp:revision>
  <dcterms:created xsi:type="dcterms:W3CDTF">2014-09-18T14:35:31Z</dcterms:created>
  <dcterms:modified xsi:type="dcterms:W3CDTF">2015-05-12T10:06:17Z</dcterms:modified>
</cp:coreProperties>
</file>