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75" r:id="rId5"/>
    <p:sldId id="277" r:id="rId6"/>
    <p:sldId id="278" r:id="rId7"/>
    <p:sldId id="279" r:id="rId8"/>
    <p:sldId id="280" r:id="rId9"/>
    <p:sldId id="256" r:id="rId10"/>
    <p:sldId id="271" r:id="rId11"/>
    <p:sldId id="281" r:id="rId12"/>
    <p:sldId id="282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9463" autoAdjust="0"/>
    <p:restoredTop sz="98836" autoAdjust="0"/>
  </p:normalViewPr>
  <p:slideViewPr>
    <p:cSldViewPr>
      <p:cViewPr>
        <p:scale>
          <a:sx n="100" d="100"/>
          <a:sy n="100" d="100"/>
        </p:scale>
        <p:origin x="-2082" y="-5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E6EC68-13B1-4D05-8351-A50DB81AC894}" type="datetimeFigureOut">
              <a:rPr lang="fr-FR" smtClean="0"/>
              <a:pPr/>
              <a:t>30/04/2015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DF31CC-569E-41A8-919C-D50D31E6D45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8694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96833-BF1C-4898-9CB6-EBD3B808556D}" type="datetime1">
              <a:rPr lang="fr-FR" smtClean="0"/>
              <a:t>30/04/2015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BST Status – JJ Savioz - xx.xx.2013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677F-D0D6-4CE6-8886-BB6DC7C8476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16139-B202-422E-A384-20C9741AAA76}" type="datetime1">
              <a:rPr lang="fr-FR" smtClean="0"/>
              <a:t>30/04/2015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BST Status – JJ Savioz - xx.xx.2013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677F-D0D6-4CE6-8886-BB6DC7C8476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B9CA-4840-488A-907F-69745A1F33D9}" type="datetime1">
              <a:rPr lang="fr-FR" smtClean="0"/>
              <a:t>30/04/2015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BST Status – JJ Savioz - xx.xx.2013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677F-D0D6-4CE6-8886-BB6DC7C8476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81C68-19D5-4B25-83C9-51E55D3F7F87}" type="datetime1">
              <a:rPr lang="fr-FR" smtClean="0"/>
              <a:t>30/04/2015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BST Status – JJ Savioz - xx.xx.2013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677F-D0D6-4CE6-8886-BB6DC7C8476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7DF6-B1E5-4C9B-B4EA-A4AB7440A81C}" type="datetime1">
              <a:rPr lang="fr-FR" smtClean="0"/>
              <a:t>30/04/2015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BST Status – JJ Savioz - xx.xx.2013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677F-D0D6-4CE6-8886-BB6DC7C8476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0A6D2-5A6D-4252-B2B2-10398672DE9B}" type="datetime1">
              <a:rPr lang="fr-FR" smtClean="0"/>
              <a:t>30/04/2015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BST Status – JJ Savioz - xx.xx.2013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677F-D0D6-4CE6-8886-BB6DC7C8476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34550-3CCB-49A4-91FA-9495640FE822}" type="datetime1">
              <a:rPr lang="fr-FR" smtClean="0"/>
              <a:t>30/04/2015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BST Status – JJ Savioz - xx.xx.2013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677F-D0D6-4CE6-8886-BB6DC7C8476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3878-3753-4196-8DC4-268B6123526D}" type="datetime1">
              <a:rPr lang="fr-FR" smtClean="0"/>
              <a:t>30/04/2015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BST Status – JJ Savioz - xx.xx.2013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677F-D0D6-4CE6-8886-BB6DC7C8476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DA899-0EDE-4371-9B88-981E2C58C104}" type="datetime1">
              <a:rPr lang="fr-FR" smtClean="0"/>
              <a:t>30/04/2015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BST Status – JJ Savioz - xx.xx.2013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677F-D0D6-4CE6-8886-BB6DC7C8476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C9EDC-F7B3-407E-84FB-AFBCC6F8B34B}" type="datetime1">
              <a:rPr lang="fr-FR" smtClean="0"/>
              <a:t>30/04/2015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BST Status – JJ Savioz - xx.xx.2013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677F-D0D6-4CE6-8886-BB6DC7C8476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EDCAE-2458-4041-B94B-AFF4E237DCB0}" type="datetime1">
              <a:rPr lang="fr-FR" smtClean="0"/>
              <a:t>30/04/2015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BST Status – JJ Savioz - xx.xx.2013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677F-D0D6-4CE6-8886-BB6DC7C8476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2ED48-B898-4842-BCDC-7D256CA98A37}" type="datetime1">
              <a:rPr lang="fr-FR" smtClean="0"/>
              <a:t>30/04/2015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BST Status – JJ Savioz - xx.xx.2013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0677F-D0D6-4CE6-8886-BB6DC7C84763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259682"/>
          </a:xfrm>
        </p:spPr>
        <p:txBody>
          <a:bodyPr/>
          <a:lstStyle/>
          <a:p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Synchonous</a:t>
            </a:r>
            <a:r>
              <a:rPr lang="fr-CH" dirty="0" smtClean="0"/>
              <a:t> Timing</a:t>
            </a:r>
            <a:br>
              <a:rPr lang="fr-CH" dirty="0" smtClean="0"/>
            </a:br>
            <a:r>
              <a:rPr lang="fr-CH" dirty="0" smtClean="0"/>
              <a:t>(BST)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9792" y="3886200"/>
            <a:ext cx="5072608" cy="1991072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CH" dirty="0" smtClean="0"/>
              <a:t>Short Description 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CH" dirty="0" err="1" smtClean="0"/>
              <a:t>Status</a:t>
            </a:r>
            <a:endParaRPr lang="fr-CH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CH" dirty="0" smtClean="0"/>
              <a:t>New Design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CH" dirty="0" smtClean="0"/>
              <a:t>Future ….</a:t>
            </a:r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9792" y="6356350"/>
            <a:ext cx="3744416" cy="365125"/>
          </a:xfrm>
        </p:spPr>
        <p:txBody>
          <a:bodyPr/>
          <a:lstStyle/>
          <a:p>
            <a:r>
              <a:rPr lang="es-ES" dirty="0" smtClean="0"/>
              <a:t>BST Status – JJ </a:t>
            </a:r>
            <a:r>
              <a:rPr lang="es-ES" dirty="0" err="1" smtClean="0"/>
              <a:t>Savioz</a:t>
            </a:r>
            <a:r>
              <a:rPr lang="es-ES" dirty="0" smtClean="0"/>
              <a:t> - xx.xx.2013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677F-D0D6-4CE6-8886-BB6DC7C84763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087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6984776" cy="922114"/>
          </a:xfrm>
        </p:spPr>
        <p:txBody>
          <a:bodyPr>
            <a:normAutofit/>
          </a:bodyPr>
          <a:lstStyle/>
          <a:p>
            <a:r>
              <a:rPr lang="en-GB" sz="3200" dirty="0" smtClean="0"/>
              <a:t>BST - Short description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91264" cy="5184575"/>
          </a:xfrm>
        </p:spPr>
        <p:txBody>
          <a:bodyPr>
            <a:normAutofit/>
          </a:bodyPr>
          <a:lstStyle/>
          <a:p>
            <a:r>
              <a:rPr lang="en-GB" sz="2400" dirty="0"/>
              <a:t>B</a:t>
            </a:r>
            <a:r>
              <a:rPr lang="en-GB" sz="2400" dirty="0" smtClean="0"/>
              <a:t>roadcast </a:t>
            </a:r>
            <a:r>
              <a:rPr lang="en-GB" sz="2400" dirty="0"/>
              <a:t>timing </a:t>
            </a:r>
            <a:r>
              <a:rPr lang="en-GB" sz="2400" dirty="0" smtClean="0"/>
              <a:t>signals &amp; messages required </a:t>
            </a:r>
            <a:r>
              <a:rPr lang="en-GB" sz="2400" dirty="0"/>
              <a:t>to synchronize </a:t>
            </a:r>
            <a:r>
              <a:rPr lang="en-GB" sz="2400" dirty="0" smtClean="0"/>
              <a:t>acquisition systems with beam.</a:t>
            </a:r>
          </a:p>
          <a:p>
            <a:r>
              <a:rPr lang="en-GB" sz="2400" dirty="0" smtClean="0"/>
              <a:t>Use </a:t>
            </a:r>
            <a:r>
              <a:rPr lang="en-GB" sz="2400" dirty="0"/>
              <a:t>the 40MHz </a:t>
            </a:r>
            <a:r>
              <a:rPr lang="en-GB" sz="2400" dirty="0" smtClean="0"/>
              <a:t>&amp; Orbit Turn-clock </a:t>
            </a:r>
            <a:r>
              <a:rPr lang="en-GB" sz="2400" dirty="0"/>
              <a:t>provided by </a:t>
            </a:r>
            <a:r>
              <a:rPr lang="en-GB" sz="2400" dirty="0" smtClean="0"/>
              <a:t>the RF system. </a:t>
            </a:r>
          </a:p>
          <a:p>
            <a:r>
              <a:rPr lang="en-GB" sz="2400" dirty="0" smtClean="0"/>
              <a:t>A message is </a:t>
            </a:r>
            <a:r>
              <a:rPr lang="en-GB" sz="2400" dirty="0"/>
              <a:t>produced </a:t>
            </a:r>
            <a:r>
              <a:rPr lang="en-GB" sz="2400" dirty="0" smtClean="0"/>
              <a:t>by BST-Master </a:t>
            </a:r>
            <a:r>
              <a:rPr lang="en-GB" sz="2400" dirty="0"/>
              <a:t>every </a:t>
            </a:r>
            <a:r>
              <a:rPr lang="en-GB" sz="2400" dirty="0" smtClean="0"/>
              <a:t>revolution period.</a:t>
            </a:r>
          </a:p>
          <a:p>
            <a:r>
              <a:rPr lang="en-GB" sz="2400" dirty="0"/>
              <a:t>D</a:t>
            </a:r>
            <a:r>
              <a:rPr lang="en-GB" sz="2400" dirty="0" smtClean="0"/>
              <a:t>istribution </a:t>
            </a:r>
            <a:r>
              <a:rPr lang="en-GB" sz="2400" dirty="0"/>
              <a:t>to </a:t>
            </a:r>
            <a:r>
              <a:rPr lang="en-GB" sz="2400" dirty="0" smtClean="0"/>
              <a:t>the experiments </a:t>
            </a:r>
            <a:r>
              <a:rPr lang="en-GB" sz="2400" dirty="0"/>
              <a:t>and </a:t>
            </a:r>
            <a:r>
              <a:rPr lang="en-GB" sz="2400" dirty="0" smtClean="0"/>
              <a:t> BI over </a:t>
            </a:r>
            <a:r>
              <a:rPr lang="en-GB" sz="2400" dirty="0"/>
              <a:t>optical </a:t>
            </a:r>
            <a:r>
              <a:rPr lang="en-GB" sz="2400" dirty="0" smtClean="0"/>
              <a:t>networks</a:t>
            </a:r>
            <a:r>
              <a:rPr lang="en-GB" sz="2400" dirty="0"/>
              <a:t> </a:t>
            </a:r>
            <a:r>
              <a:rPr lang="en-GB" sz="2400" dirty="0" smtClean="0"/>
              <a:t>by using TTC components. (</a:t>
            </a:r>
            <a:r>
              <a:rPr lang="en-GB" sz="2400" dirty="0" err="1" smtClean="0"/>
              <a:t>TTCex</a:t>
            </a:r>
            <a:r>
              <a:rPr lang="en-GB" sz="2400" dirty="0" smtClean="0"/>
              <a:t>, </a:t>
            </a:r>
            <a:r>
              <a:rPr lang="en-GB" sz="2400" dirty="0" err="1" smtClean="0"/>
              <a:t>TTCvx</a:t>
            </a:r>
            <a:r>
              <a:rPr lang="en-GB" sz="2400" dirty="0" smtClean="0"/>
              <a:t>, </a:t>
            </a:r>
            <a:r>
              <a:rPr lang="en-GB" sz="2400" dirty="0" err="1" smtClean="0"/>
              <a:t>TTCtx</a:t>
            </a:r>
            <a:r>
              <a:rPr lang="en-GB" sz="2400" dirty="0" smtClean="0"/>
              <a:t>, </a:t>
            </a:r>
            <a:r>
              <a:rPr lang="en-GB" sz="2400" dirty="0" err="1" smtClean="0"/>
              <a:t>TTCrx</a:t>
            </a:r>
            <a:r>
              <a:rPr lang="en-GB" sz="2400" dirty="0" smtClean="0"/>
              <a:t>)</a:t>
            </a:r>
          </a:p>
          <a:p>
            <a:r>
              <a:rPr lang="en-GB" sz="2400" dirty="0" smtClean="0"/>
              <a:t>The </a:t>
            </a:r>
            <a:r>
              <a:rPr lang="en-GB" sz="2400" dirty="0"/>
              <a:t>BST Receiver </a:t>
            </a:r>
            <a:r>
              <a:rPr lang="en-GB" sz="2400" dirty="0" smtClean="0"/>
              <a:t>(BOBR</a:t>
            </a:r>
            <a:r>
              <a:rPr lang="en-GB" sz="2400" dirty="0"/>
              <a:t>) </a:t>
            </a:r>
            <a:r>
              <a:rPr lang="en-GB" sz="2400" dirty="0" smtClean="0"/>
              <a:t>is the </a:t>
            </a:r>
            <a:r>
              <a:rPr lang="en-GB" sz="2400" dirty="0"/>
              <a:t>interface </a:t>
            </a:r>
            <a:r>
              <a:rPr lang="en-GB" sz="2400" dirty="0" smtClean="0"/>
              <a:t>to </a:t>
            </a:r>
            <a:r>
              <a:rPr lang="en-GB" sz="2400" dirty="0"/>
              <a:t>the end </a:t>
            </a:r>
            <a:r>
              <a:rPr lang="en-GB" sz="2400" dirty="0" smtClean="0"/>
              <a:t>users installed </a:t>
            </a:r>
            <a:r>
              <a:rPr lang="en-GB" sz="2400" dirty="0"/>
              <a:t>in each </a:t>
            </a:r>
            <a:r>
              <a:rPr lang="en-GB" sz="2400" dirty="0" smtClean="0"/>
              <a:t>VME beam </a:t>
            </a:r>
            <a:r>
              <a:rPr lang="en-GB" sz="2400" dirty="0"/>
              <a:t>instrumentation crates </a:t>
            </a:r>
            <a:r>
              <a:rPr lang="en-GB" sz="2400" dirty="0" smtClean="0"/>
              <a:t>. 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BST Status – JJ Savioz - xx.xx.2013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677F-D0D6-4CE6-8886-BB6DC7C8476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1081" name="Picture 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" y="4941168"/>
            <a:ext cx="9251950" cy="144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25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572" y="116633"/>
            <a:ext cx="7772400" cy="1008112"/>
          </a:xfrm>
        </p:spPr>
        <p:txBody>
          <a:bodyPr>
            <a:normAutofit/>
          </a:bodyPr>
          <a:lstStyle/>
          <a:p>
            <a:r>
              <a:rPr lang="fr-CH" sz="3200" dirty="0" smtClean="0"/>
              <a:t>BST - Master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92080" y="4149080"/>
            <a:ext cx="3117205" cy="1752600"/>
          </a:xfrm>
        </p:spPr>
        <p:txBody>
          <a:bodyPr>
            <a:normAutofit lnSpcReduction="10000"/>
          </a:bodyPr>
          <a:lstStyle/>
          <a:p>
            <a:pPr algn="l"/>
            <a:r>
              <a:rPr lang="fr-CH" sz="2400" dirty="0" smtClean="0"/>
              <a:t>3 x VME Crates: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CH" sz="2400" dirty="0" smtClean="0"/>
              <a:t>LHC Ring 1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CH" sz="2400" dirty="0" smtClean="0"/>
              <a:t>LHC Ring 2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CH" sz="2400" dirty="0" smtClean="0"/>
              <a:t>SPS 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BST Status – JJ Savioz - xx.xx.2013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677F-D0D6-4CE6-8886-BB6DC7C8476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347" y="980728"/>
            <a:ext cx="6038850" cy="3041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01008"/>
            <a:ext cx="4248472" cy="2707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7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-3339752"/>
            <a:ext cx="6332537" cy="962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152128"/>
          </a:xfrm>
        </p:spPr>
        <p:txBody>
          <a:bodyPr>
            <a:normAutofit/>
          </a:bodyPr>
          <a:lstStyle/>
          <a:p>
            <a:r>
              <a:rPr lang="fr-CH" sz="3200" dirty="0" smtClean="0"/>
              <a:t>BST - Optical Distribution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1772816"/>
            <a:ext cx="2952328" cy="4680520"/>
          </a:xfrm>
        </p:spPr>
        <p:txBody>
          <a:bodyPr/>
          <a:lstStyle/>
          <a:p>
            <a:r>
              <a:rPr lang="fr-CH" u="sng" dirty="0" smtClean="0">
                <a:solidFill>
                  <a:schemeClr val="tx1"/>
                </a:solidFill>
              </a:rPr>
              <a:t>End </a:t>
            </a:r>
            <a:r>
              <a:rPr lang="fr-CH" u="sng" dirty="0" err="1" smtClean="0">
                <a:solidFill>
                  <a:schemeClr val="tx1"/>
                </a:solidFill>
              </a:rPr>
              <a:t>Users</a:t>
            </a:r>
            <a:r>
              <a:rPr lang="fr-CH" u="sng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fr-CH" dirty="0" smtClean="0">
                <a:solidFill>
                  <a:schemeClr val="tx1"/>
                </a:solidFill>
              </a:rPr>
              <a:t>( EA, BI, Labos )</a:t>
            </a:r>
          </a:p>
          <a:p>
            <a:pPr algn="l"/>
            <a:r>
              <a:rPr lang="fr-CH" dirty="0" smtClean="0">
                <a:solidFill>
                  <a:srgbClr val="00B050"/>
                </a:solidFill>
              </a:rPr>
              <a:t>LHC 1 = 157</a:t>
            </a:r>
          </a:p>
          <a:p>
            <a:pPr algn="l"/>
            <a:r>
              <a:rPr lang="fr-CH" dirty="0" smtClean="0">
                <a:solidFill>
                  <a:srgbClr val="FF0000"/>
                </a:solidFill>
              </a:rPr>
              <a:t>LHC 2 = 156</a:t>
            </a:r>
          </a:p>
          <a:p>
            <a:pPr algn="l"/>
            <a:r>
              <a:rPr lang="fr-CH" dirty="0" smtClean="0">
                <a:solidFill>
                  <a:schemeClr val="tx1"/>
                </a:solidFill>
              </a:rPr>
              <a:t>  </a:t>
            </a:r>
            <a:r>
              <a:rPr lang="fr-CH" dirty="0" smtClean="0">
                <a:solidFill>
                  <a:srgbClr val="0070C0"/>
                </a:solidFill>
              </a:rPr>
              <a:t>SPS   = 22</a:t>
            </a:r>
          </a:p>
          <a:p>
            <a:pPr algn="l"/>
            <a:r>
              <a:rPr lang="fr-CH" sz="2000" dirty="0">
                <a:solidFill>
                  <a:srgbClr val="0070C0"/>
                </a:solidFill>
              </a:rPr>
              <a:t> </a:t>
            </a:r>
            <a:r>
              <a:rPr lang="fr-CH" sz="2000" dirty="0" smtClean="0">
                <a:solidFill>
                  <a:srgbClr val="0070C0"/>
                </a:solidFill>
              </a:rPr>
              <a:t>                       + </a:t>
            </a:r>
            <a:r>
              <a:rPr lang="fr-CH" sz="2000" dirty="0" err="1" smtClean="0">
                <a:solidFill>
                  <a:srgbClr val="0070C0"/>
                </a:solidFill>
              </a:rPr>
              <a:t>pre</a:t>
            </a:r>
            <a:r>
              <a:rPr lang="fr-CH" sz="2000" dirty="0" smtClean="0">
                <a:solidFill>
                  <a:srgbClr val="0070C0"/>
                </a:solidFill>
              </a:rPr>
              <a:t>-pulse</a:t>
            </a:r>
          </a:p>
          <a:p>
            <a:pPr algn="l"/>
            <a:r>
              <a:rPr lang="fr-CH" sz="2000" dirty="0" smtClean="0">
                <a:solidFill>
                  <a:srgbClr val="0070C0"/>
                </a:solidFill>
              </a:rPr>
              <a:t>                           by </a:t>
            </a:r>
            <a:r>
              <a:rPr lang="fr-CH" sz="2000" dirty="0" err="1" smtClean="0">
                <a:solidFill>
                  <a:srgbClr val="0070C0"/>
                </a:solidFill>
              </a:rPr>
              <a:t>cable</a:t>
            </a:r>
            <a:r>
              <a:rPr lang="fr-CH" sz="2000" dirty="0" smtClean="0">
                <a:solidFill>
                  <a:srgbClr val="0070C0"/>
                </a:solidFill>
              </a:rPr>
              <a:t>!</a:t>
            </a:r>
          </a:p>
          <a:p>
            <a:pPr algn="l"/>
            <a:endParaRPr lang="en-GB" sz="2000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BST Status – JJ Savioz - xx.xx.2013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677F-D0D6-4CE6-8886-BB6DC7C8476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95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746" y="377528"/>
            <a:ext cx="7772400" cy="792088"/>
          </a:xfrm>
        </p:spPr>
        <p:txBody>
          <a:bodyPr>
            <a:normAutofit/>
          </a:bodyPr>
          <a:lstStyle/>
          <a:p>
            <a:r>
              <a:rPr lang="fr-CH" sz="3200" dirty="0" smtClean="0"/>
              <a:t>BST - </a:t>
            </a:r>
            <a:r>
              <a:rPr lang="fr-CH" sz="3200" dirty="0" err="1" smtClean="0"/>
              <a:t>Receiver</a:t>
            </a:r>
            <a:r>
              <a:rPr lang="fr-CH" sz="3200" dirty="0" smtClean="0"/>
              <a:t> (BOBR)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4869160"/>
            <a:ext cx="3168352" cy="1386542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fr-CH" sz="2400" u="sng" dirty="0" smtClean="0">
                <a:solidFill>
                  <a:srgbClr val="0070C0"/>
                </a:solidFill>
              </a:rPr>
              <a:t>Installation:</a:t>
            </a:r>
            <a:r>
              <a:rPr lang="fr-CH" sz="2400" dirty="0" smtClean="0">
                <a:solidFill>
                  <a:srgbClr val="0070C0"/>
                </a:solidFill>
              </a:rPr>
              <a:t>  	E.A.= 10</a:t>
            </a:r>
          </a:p>
          <a:p>
            <a:pPr>
              <a:spcBef>
                <a:spcPts val="0"/>
              </a:spcBef>
            </a:pPr>
            <a:r>
              <a:rPr lang="fr-CH" sz="2400" dirty="0" smtClean="0">
                <a:solidFill>
                  <a:srgbClr val="0070C0"/>
                </a:solidFill>
              </a:rPr>
              <a:t>		B.I. = 160</a:t>
            </a:r>
          </a:p>
          <a:p>
            <a:pPr>
              <a:spcBef>
                <a:spcPts val="0"/>
              </a:spcBef>
            </a:pPr>
            <a:r>
              <a:rPr lang="fr-CH" sz="2400" dirty="0" smtClean="0">
                <a:solidFill>
                  <a:srgbClr val="0070C0"/>
                </a:solidFill>
              </a:rPr>
              <a:t>	       </a:t>
            </a:r>
            <a:r>
              <a:rPr lang="fr-CH" sz="2400" dirty="0" err="1" smtClean="0">
                <a:solidFill>
                  <a:srgbClr val="0070C0"/>
                </a:solidFill>
              </a:rPr>
              <a:t>Spare</a:t>
            </a:r>
            <a:r>
              <a:rPr lang="fr-CH" sz="2400" dirty="0" smtClean="0">
                <a:solidFill>
                  <a:srgbClr val="0070C0"/>
                </a:solidFill>
              </a:rPr>
              <a:t> = 40 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BST Status – JJ Savioz - xx.xx.2013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677F-D0D6-4CE6-8886-BB6DC7C8476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3074" name="Picture 2" descr="H:\Documents\PC_D_BUP\LHC_Tim\BI_TB\TB_29_03_07\BST_BOBRinVM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137352"/>
            <a:ext cx="3230128" cy="211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Content Placeholder 3" descr="BOBR_ph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66730" y="1268760"/>
            <a:ext cx="2026320" cy="2701760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19816"/>
            <a:ext cx="2011363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95536" y="1273266"/>
            <a:ext cx="320151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 2 Channels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(LHC 1 &amp; 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40 MHz Bunch-Clock &gt; P0+FP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>
                <a:solidFill>
                  <a:srgbClr val="0070C0"/>
                </a:solidFill>
              </a:rPr>
              <a:t>Delayed</a:t>
            </a:r>
            <a:r>
              <a:rPr lang="fr-CH" dirty="0" smtClean="0">
                <a:solidFill>
                  <a:srgbClr val="0070C0"/>
                </a:solidFill>
              </a:rPr>
              <a:t> </a:t>
            </a:r>
            <a:r>
              <a:rPr lang="fr-CH" dirty="0" err="1" smtClean="0">
                <a:solidFill>
                  <a:srgbClr val="0070C0"/>
                </a:solidFill>
              </a:rPr>
              <a:t>Turn-Clock</a:t>
            </a:r>
            <a:r>
              <a:rPr lang="fr-CH" dirty="0">
                <a:solidFill>
                  <a:srgbClr val="0070C0"/>
                </a:solidFill>
              </a:rPr>
              <a:t> &gt; </a:t>
            </a:r>
            <a:r>
              <a:rPr lang="fr-CH" dirty="0" smtClean="0">
                <a:solidFill>
                  <a:srgbClr val="0070C0"/>
                </a:solidFill>
              </a:rPr>
              <a:t>P0+FP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Message &gt; DP </a:t>
            </a:r>
            <a:r>
              <a:rPr lang="en-GB" dirty="0"/>
              <a:t>RAM</a:t>
            </a:r>
            <a:r>
              <a:rPr lang="en-GB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0070C0"/>
                </a:solidFill>
              </a:rPr>
              <a:t>2 x Trigger bytes &gt; P0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8 x </a:t>
            </a:r>
            <a:r>
              <a:rPr lang="fr-CH" dirty="0" err="1" smtClean="0"/>
              <a:t>Bunch</a:t>
            </a:r>
            <a:r>
              <a:rPr lang="fr-CH" dirty="0" smtClean="0"/>
              <a:t> </a:t>
            </a:r>
            <a:r>
              <a:rPr lang="fr-CH" dirty="0" err="1"/>
              <a:t>s</a:t>
            </a:r>
            <a:r>
              <a:rPr lang="fr-CH" dirty="0" err="1" smtClean="0"/>
              <a:t>elector</a:t>
            </a:r>
            <a:r>
              <a:rPr lang="fr-CH" dirty="0" smtClean="0"/>
              <a:t> &gt; P0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0070C0"/>
                </a:solidFill>
              </a:rPr>
              <a:t>IRQ on </a:t>
            </a:r>
            <a:r>
              <a:rPr lang="fr-CH" dirty="0" err="1" smtClean="0">
                <a:solidFill>
                  <a:srgbClr val="0070C0"/>
                </a:solidFill>
              </a:rPr>
              <a:t>specific</a:t>
            </a:r>
            <a:r>
              <a:rPr lang="fr-CH" dirty="0" smtClean="0">
                <a:solidFill>
                  <a:srgbClr val="0070C0"/>
                </a:solidFill>
              </a:rPr>
              <a:t> bytes.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 ….</a:t>
            </a:r>
            <a:endParaRPr lang="fr-FR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652120" y="2444623"/>
            <a:ext cx="337456" cy="54006"/>
          </a:xfrm>
          <a:prstGeom prst="straightConnector1">
            <a:avLst/>
          </a:prstGeom>
          <a:ln w="38100">
            <a:solidFill>
              <a:srgbClr val="FF0000"/>
            </a:soli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8" idx="3"/>
          </p:cNvCxnSpPr>
          <p:nvPr/>
        </p:nvCxnSpPr>
        <p:spPr>
          <a:xfrm>
            <a:off x="4204461" y="4459178"/>
            <a:ext cx="2615067" cy="18466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3203848" y="1484784"/>
            <a:ext cx="2462882" cy="24482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Oval 13"/>
          <p:cNvSpPr/>
          <p:nvPr/>
        </p:nvSpPr>
        <p:spPr>
          <a:xfrm>
            <a:off x="5989576" y="1916832"/>
            <a:ext cx="936104" cy="8616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extBox 14"/>
          <p:cNvSpPr txBox="1"/>
          <p:nvPr/>
        </p:nvSpPr>
        <p:spPr>
          <a:xfrm>
            <a:off x="8100392" y="2357945"/>
            <a:ext cx="10081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u="sng" dirty="0" smtClean="0"/>
              <a:t>P0 BUS</a:t>
            </a:r>
          </a:p>
          <a:p>
            <a:r>
              <a:rPr lang="fr-CH" dirty="0" smtClean="0"/>
              <a:t>VME-BI</a:t>
            </a:r>
          </a:p>
          <a:p>
            <a:r>
              <a:rPr lang="fr-CH" dirty="0" err="1" smtClean="0"/>
              <a:t>Crate</a:t>
            </a:r>
            <a:endParaRPr lang="fr-CH" dirty="0" smtClean="0"/>
          </a:p>
          <a:p>
            <a:r>
              <a:rPr lang="fr-CH" dirty="0" smtClean="0"/>
              <a:t>ONLY !</a:t>
            </a:r>
            <a:endParaRPr lang="fr-FR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715126" y="2563316"/>
            <a:ext cx="43204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989576" y="2855394"/>
            <a:ext cx="936104" cy="8616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extBox 17"/>
          <p:cNvSpPr txBox="1"/>
          <p:nvPr/>
        </p:nvSpPr>
        <p:spPr>
          <a:xfrm>
            <a:off x="575519" y="4274512"/>
            <a:ext cx="362894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To be plug into VME-BI crate </a:t>
            </a:r>
            <a:r>
              <a:rPr lang="en-US" dirty="0" err="1" smtClean="0"/>
              <a:t>pos</a:t>
            </a:r>
            <a:r>
              <a:rPr lang="en-US" dirty="0" smtClean="0"/>
              <a:t> 12:</a:t>
            </a:r>
            <a:endParaRPr lang="fr-FR" dirty="0"/>
          </a:p>
        </p:txBody>
      </p:sp>
      <p:sp>
        <p:nvSpPr>
          <p:cNvPr id="19" name="TextBox 18"/>
          <p:cNvSpPr txBox="1"/>
          <p:nvPr/>
        </p:nvSpPr>
        <p:spPr>
          <a:xfrm>
            <a:off x="6119331" y="1196752"/>
            <a:ext cx="1621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 VME64x Board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10762" y="1094646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0070C0"/>
                </a:solidFill>
              </a:rPr>
              <a:t> 2 x </a:t>
            </a:r>
            <a:r>
              <a:rPr lang="en-US" u="sng" dirty="0" err="1" smtClean="0">
                <a:solidFill>
                  <a:srgbClr val="0070C0"/>
                </a:solidFill>
              </a:rPr>
              <a:t>TTCrm</a:t>
            </a:r>
            <a:r>
              <a:rPr lang="en-US" u="sng" dirty="0" smtClean="0">
                <a:solidFill>
                  <a:srgbClr val="0070C0"/>
                </a:solidFill>
              </a:rPr>
              <a:t>:</a:t>
            </a:r>
            <a:endParaRPr lang="fr-FR" u="sng" dirty="0">
              <a:solidFill>
                <a:srgbClr val="0070C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635792" y="2985112"/>
            <a:ext cx="353784" cy="83848"/>
          </a:xfrm>
          <a:prstGeom prst="straightConnector1">
            <a:avLst/>
          </a:prstGeom>
          <a:ln w="38100">
            <a:solidFill>
              <a:srgbClr val="FF0000"/>
            </a:soli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642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3548" y="332656"/>
            <a:ext cx="8064896" cy="1080120"/>
          </a:xfrm>
        </p:spPr>
        <p:txBody>
          <a:bodyPr>
            <a:noAutofit/>
          </a:bodyPr>
          <a:lstStyle/>
          <a:p>
            <a:r>
              <a:rPr lang="en-GB" sz="3200" dirty="0" smtClean="0"/>
              <a:t>BST- New Design: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BSTR implementation in the VFC </a:t>
            </a:r>
            <a:endParaRPr lang="en-GB" sz="2400" dirty="0"/>
          </a:p>
        </p:txBody>
      </p:sp>
      <p:pic>
        <p:nvPicPr>
          <p:cNvPr id="5" name="Content Placeholder 3" descr="VFC_pi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2348880"/>
            <a:ext cx="2320380" cy="3231027"/>
          </a:xfrm>
          <a:prstGeom prst="rect">
            <a:avLst/>
          </a:prstGeom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5436096" y="3140968"/>
            <a:ext cx="2073342" cy="78165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SFPGA</a:t>
            </a:r>
            <a:endParaRPr kumimoji="0" lang="fr-CH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fr-CH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fr-CH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fr-CH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</a:rPr>
              <a:t>FLASH CONFIG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439727" y="4076039"/>
            <a:ext cx="2073342" cy="923879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AFPGA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fr-CH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6424083" y="4428421"/>
            <a:ext cx="772341" cy="45436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BSTR</a:t>
            </a: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5508104" y="4437112"/>
            <a:ext cx="931581" cy="433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1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Application </a:t>
            </a:r>
            <a:r>
              <a:rPr kumimoji="0" lang="fr-CH" sz="11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Firmware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850866" y="4983975"/>
            <a:ext cx="464873" cy="346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 flipH="1" flipV="1">
            <a:off x="6850866" y="4863628"/>
            <a:ext cx="0" cy="426292"/>
          </a:xfrm>
          <a:prstGeom prst="line">
            <a:avLst/>
          </a:prstGeom>
          <a:noFill/>
          <a:ln w="38100" cmpd="dbl">
            <a:solidFill>
              <a:srgbClr val="3366FF"/>
            </a:solidFill>
            <a:round/>
            <a:headEnd type="arrow" w="med" len="sm"/>
            <a:tailEnd type="none" w="med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6156298" y="5285525"/>
            <a:ext cx="1358567" cy="231707"/>
          </a:xfrm>
          <a:prstGeom prst="rect">
            <a:avLst/>
          </a:prstGeom>
          <a:solidFill>
            <a:srgbClr val="B6DDE8"/>
          </a:solidFill>
          <a:ln w="9525">
            <a:solidFill>
              <a:srgbClr val="1F497D"/>
            </a:solidFill>
            <a:miter lim="800000"/>
            <a:headEnd/>
            <a:tailEnd/>
          </a:ln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</a:rPr>
              <a:t>P2 Extension Module</a:t>
            </a:r>
            <a:endParaRPr kumimoji="0" 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9" name="AutoShape 10"/>
          <p:cNvCxnSpPr>
            <a:cxnSpLocks noChangeShapeType="1"/>
          </p:cNvCxnSpPr>
          <p:nvPr/>
        </p:nvCxnSpPr>
        <p:spPr bwMode="auto">
          <a:xfrm>
            <a:off x="6245109" y="4654173"/>
            <a:ext cx="178974" cy="706"/>
          </a:xfrm>
          <a:prstGeom prst="bentConnector3">
            <a:avLst>
              <a:gd name="adj1" fmla="val 50000"/>
            </a:avLst>
          </a:prstGeom>
          <a:noFill/>
          <a:ln w="34925">
            <a:solidFill>
              <a:srgbClr val="FF0000"/>
            </a:solidFill>
            <a:miter lim="800000"/>
            <a:headEnd type="triangle" w="med" len="med"/>
            <a:tailEnd/>
          </a:ln>
          <a:effectLst/>
        </p:spPr>
      </p:cxn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6605688" y="2548816"/>
            <a:ext cx="524072" cy="330616"/>
          </a:xfrm>
          <a:prstGeom prst="rect">
            <a:avLst/>
          </a:prstGeom>
          <a:solidFill>
            <a:srgbClr val="E5B8B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CDR</a:t>
            </a:r>
            <a:endParaRPr kumimoji="0" lang="fr-C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5795717" y="1797817"/>
            <a:ext cx="2088027" cy="22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fr-CH" sz="1200" dirty="0" smtClean="0">
                <a:solidFill>
                  <a:srgbClr val="0070C0"/>
                </a:solidFill>
              </a:rPr>
              <a:t>BST  Optical  network</a:t>
            </a:r>
            <a:endParaRPr lang="fr-FR" sz="1200" dirty="0" smtClean="0">
              <a:solidFill>
                <a:srgbClr val="0070C0"/>
              </a:solidFill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CH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.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Line 13"/>
          <p:cNvSpPr>
            <a:spLocks noChangeShapeType="1"/>
          </p:cNvSpPr>
          <p:nvPr/>
        </p:nvSpPr>
        <p:spPr bwMode="auto">
          <a:xfrm flipV="1">
            <a:off x="6850744" y="2879431"/>
            <a:ext cx="10096" cy="1557680"/>
          </a:xfrm>
          <a:prstGeom prst="line">
            <a:avLst/>
          </a:prstGeom>
          <a:noFill/>
          <a:ln w="38100" cmpd="dbl">
            <a:solidFill>
              <a:srgbClr val="3366FF"/>
            </a:solidFill>
            <a:round/>
            <a:headEnd type="arrow" w="med" len="sm"/>
            <a:tailEnd type="none" w="med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" name="Line 14"/>
          <p:cNvSpPr>
            <a:spLocks noChangeShapeType="1"/>
          </p:cNvSpPr>
          <p:nvPr/>
        </p:nvSpPr>
        <p:spPr bwMode="auto">
          <a:xfrm flipH="1" flipV="1">
            <a:off x="6850744" y="2349422"/>
            <a:ext cx="0" cy="214254"/>
          </a:xfrm>
          <a:prstGeom prst="line">
            <a:avLst/>
          </a:prstGeom>
          <a:noFill/>
          <a:ln w="38100" cmpd="dbl">
            <a:solidFill>
              <a:srgbClr val="3366FF"/>
            </a:solidFill>
            <a:round/>
            <a:headEnd type="arrow" w="med" len="sm"/>
            <a:tailEnd type="none" w="med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6641024" y="2164747"/>
            <a:ext cx="439633" cy="194306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SFP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Line 16"/>
          <p:cNvSpPr>
            <a:spLocks noChangeShapeType="1"/>
          </p:cNvSpPr>
          <p:nvPr/>
        </p:nvSpPr>
        <p:spPr bwMode="auto">
          <a:xfrm flipH="1">
            <a:off x="6850744" y="2002814"/>
            <a:ext cx="0" cy="170665"/>
          </a:xfrm>
          <a:prstGeom prst="line">
            <a:avLst/>
          </a:prstGeom>
          <a:noFill/>
          <a:ln w="3175">
            <a:solidFill>
              <a:srgbClr val="0070C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" name="Text Box 17"/>
          <p:cNvSpPr txBox="1">
            <a:spLocks noChangeArrowheads="1"/>
          </p:cNvSpPr>
          <p:nvPr/>
        </p:nvSpPr>
        <p:spPr bwMode="auto">
          <a:xfrm>
            <a:off x="7552215" y="4647813"/>
            <a:ext cx="980225" cy="549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CH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IF Wiener </a:t>
            </a:r>
            <a:r>
              <a:rPr kumimoji="0" lang="fr-CH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Crate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" name="Line 18"/>
          <p:cNvSpPr>
            <a:spLocks noChangeShapeType="1"/>
          </p:cNvSpPr>
          <p:nvPr/>
        </p:nvSpPr>
        <p:spPr bwMode="auto">
          <a:xfrm flipV="1">
            <a:off x="7196423" y="4654173"/>
            <a:ext cx="465332" cy="0"/>
          </a:xfrm>
          <a:prstGeom prst="line">
            <a:avLst/>
          </a:prstGeom>
          <a:noFill/>
          <a:ln w="38100" cmpd="dbl">
            <a:solidFill>
              <a:srgbClr val="3366FF"/>
            </a:solidFill>
            <a:round/>
            <a:headEnd type="arrow" w="med" len="sm"/>
            <a:tailEnd type="none" w="med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7380445" y="3991434"/>
            <a:ext cx="1017397" cy="73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P0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BST Signals From BOBR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" name="Text Box 20"/>
          <p:cNvSpPr txBox="1">
            <a:spLocks noChangeArrowheads="1"/>
          </p:cNvSpPr>
          <p:nvPr/>
        </p:nvSpPr>
        <p:spPr bwMode="auto">
          <a:xfrm>
            <a:off x="5724128" y="2910948"/>
            <a:ext cx="2160075" cy="31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</a:rPr>
              <a:t>Clock +   Data + Status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590" y="1767421"/>
            <a:ext cx="28083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New Acquisition </a:t>
            </a:r>
            <a:r>
              <a:rPr lang="fr-CH" dirty="0" err="1" smtClean="0"/>
              <a:t>Board</a:t>
            </a:r>
            <a:r>
              <a:rPr lang="fr-CH" dirty="0" smtClean="0"/>
              <a:t> :</a:t>
            </a:r>
            <a:endParaRPr lang="fr-CH" dirty="0" smtClean="0">
              <a:solidFill>
                <a:srgbClr val="FF0000"/>
              </a:solidFill>
            </a:endParaRPr>
          </a:p>
          <a:p>
            <a:r>
              <a:rPr lang="fr-CH" sz="1600" dirty="0" smtClean="0">
                <a:solidFill>
                  <a:srgbClr val="FF0000"/>
                </a:solidFill>
              </a:rPr>
              <a:t>VFC  ( VME FMC CARRIER)</a:t>
            </a:r>
          </a:p>
          <a:p>
            <a:endParaRPr lang="fr-FR" sz="1600" dirty="0"/>
          </a:p>
        </p:txBody>
      </p:sp>
      <p:sp>
        <p:nvSpPr>
          <p:cNvPr id="6" name="Subtitle 5"/>
          <p:cNvSpPr txBox="1">
            <a:spLocks noGrp="1"/>
          </p:cNvSpPr>
          <p:nvPr>
            <p:ph type="subTitle" idx="1"/>
          </p:nvPr>
        </p:nvSpPr>
        <p:spPr>
          <a:xfrm>
            <a:off x="467342" y="1853334"/>
            <a:ext cx="1944216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rgbClr val="0070C0"/>
                </a:solidFill>
              </a:rPr>
              <a:t>BST  Optical  network</a:t>
            </a:r>
            <a:endParaRPr lang="fr-FR" sz="1400" dirty="0" smtClean="0">
              <a:solidFill>
                <a:srgbClr val="0070C0"/>
              </a:solidFill>
            </a:endParaRPr>
          </a:p>
          <a:p>
            <a:endParaRPr lang="fr-FR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323326" y="4649190"/>
            <a:ext cx="22513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Use one of the 2 x SFPs</a:t>
            </a:r>
          </a:p>
          <a:p>
            <a:r>
              <a:rPr lang="en-GB" sz="1400" dirty="0" smtClean="0"/>
              <a:t>( Small </a:t>
            </a:r>
            <a:r>
              <a:rPr lang="en-GB" sz="1200" dirty="0" err="1" smtClean="0"/>
              <a:t>Formfactor</a:t>
            </a:r>
            <a:r>
              <a:rPr lang="en-GB" sz="1400" dirty="0" smtClean="0"/>
              <a:t> Pluggable) </a:t>
            </a:r>
          </a:p>
          <a:p>
            <a:endParaRPr lang="en-GB" dirty="0"/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755576" y="5805264"/>
            <a:ext cx="7416824" cy="93610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 smtClean="0">
                <a:latin typeface="+mj-lt"/>
                <a:ea typeface="+mj-ea"/>
                <a:cs typeface="+mj-cs"/>
              </a:rPr>
              <a:t>BSTR</a:t>
            </a:r>
            <a:r>
              <a:rPr lang="en-GB" sz="1400" dirty="0" smtClean="0">
                <a:latin typeface="+mj-lt"/>
                <a:ea typeface="+mj-ea"/>
                <a:cs typeface="+mj-cs"/>
              </a:rPr>
              <a:t>: VHDL package to be put into the Application FPGA.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&gt;&gt; Same functionality as the BOBR module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3563686" y="2312034"/>
            <a:ext cx="2952328" cy="648072"/>
          </a:xfrm>
          <a:prstGeom prst="straightConnector1">
            <a:avLst/>
          </a:prstGeom>
          <a:ln w="1587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4211960" y="3140968"/>
            <a:ext cx="1296144" cy="216024"/>
          </a:xfrm>
          <a:prstGeom prst="straightConnector1">
            <a:avLst/>
          </a:prstGeom>
          <a:ln w="1587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4283968" y="4293096"/>
            <a:ext cx="1224136" cy="0"/>
          </a:xfrm>
          <a:prstGeom prst="straightConnector1">
            <a:avLst/>
          </a:prstGeom>
          <a:ln w="1587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3851718" y="2744082"/>
            <a:ext cx="2736304" cy="288032"/>
          </a:xfrm>
          <a:prstGeom prst="straightConnector1">
            <a:avLst/>
          </a:prstGeom>
          <a:ln w="1587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 Box 9"/>
          <p:cNvSpPr txBox="1">
            <a:spLocks noChangeArrowheads="1"/>
          </p:cNvSpPr>
          <p:nvPr/>
        </p:nvSpPr>
        <p:spPr bwMode="auto">
          <a:xfrm>
            <a:off x="683366" y="2514504"/>
            <a:ext cx="1440160" cy="301587"/>
          </a:xfrm>
          <a:prstGeom prst="rect">
            <a:avLst/>
          </a:prstGeom>
          <a:solidFill>
            <a:srgbClr val="B6DDE8"/>
          </a:solidFill>
          <a:ln w="9525">
            <a:solidFill>
              <a:srgbClr val="1F497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000" b="1" dirty="0" smtClean="0">
                <a:solidFill>
                  <a:srgbClr val="0000FF"/>
                </a:solidFill>
                <a:latin typeface="Arial" pitchFamily="34" charset="0"/>
              </a:rPr>
              <a:t>1:16  Optical Splitter </a:t>
            </a:r>
            <a:endParaRPr kumimoji="0" 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" name="Line 16"/>
          <p:cNvSpPr>
            <a:spLocks noChangeShapeType="1"/>
          </p:cNvSpPr>
          <p:nvPr/>
        </p:nvSpPr>
        <p:spPr bwMode="auto">
          <a:xfrm flipV="1">
            <a:off x="1979510" y="2960106"/>
            <a:ext cx="720080" cy="0"/>
          </a:xfrm>
          <a:prstGeom prst="line">
            <a:avLst/>
          </a:prstGeom>
          <a:noFill/>
          <a:ln w="3175">
            <a:solidFill>
              <a:srgbClr val="0070C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2" name="Line 16"/>
          <p:cNvSpPr>
            <a:spLocks noChangeShapeType="1"/>
          </p:cNvSpPr>
          <p:nvPr/>
        </p:nvSpPr>
        <p:spPr bwMode="auto">
          <a:xfrm flipH="1">
            <a:off x="1403446" y="2225577"/>
            <a:ext cx="0" cy="321459"/>
          </a:xfrm>
          <a:prstGeom prst="line">
            <a:avLst/>
          </a:prstGeom>
          <a:noFill/>
          <a:ln w="3175">
            <a:solidFill>
              <a:srgbClr val="0070C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3" name="Line 16"/>
          <p:cNvSpPr>
            <a:spLocks noChangeShapeType="1"/>
          </p:cNvSpPr>
          <p:nvPr/>
        </p:nvSpPr>
        <p:spPr bwMode="auto">
          <a:xfrm flipH="1">
            <a:off x="827382" y="2805923"/>
            <a:ext cx="0" cy="226191"/>
          </a:xfrm>
          <a:prstGeom prst="line">
            <a:avLst/>
          </a:prstGeom>
          <a:noFill/>
          <a:ln w="3175">
            <a:solidFill>
              <a:srgbClr val="0070C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4" name="Line 16"/>
          <p:cNvSpPr>
            <a:spLocks noChangeShapeType="1"/>
          </p:cNvSpPr>
          <p:nvPr/>
        </p:nvSpPr>
        <p:spPr bwMode="auto">
          <a:xfrm flipH="1">
            <a:off x="1115414" y="2805923"/>
            <a:ext cx="0" cy="226191"/>
          </a:xfrm>
          <a:prstGeom prst="line">
            <a:avLst/>
          </a:prstGeom>
          <a:noFill/>
          <a:ln w="3175">
            <a:solidFill>
              <a:srgbClr val="0070C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5" name="Line 16"/>
          <p:cNvSpPr>
            <a:spLocks noChangeShapeType="1"/>
          </p:cNvSpPr>
          <p:nvPr/>
        </p:nvSpPr>
        <p:spPr bwMode="auto">
          <a:xfrm flipH="1">
            <a:off x="1763486" y="2805923"/>
            <a:ext cx="0" cy="226191"/>
          </a:xfrm>
          <a:prstGeom prst="line">
            <a:avLst/>
          </a:prstGeom>
          <a:noFill/>
          <a:ln w="3175">
            <a:solidFill>
              <a:srgbClr val="0070C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6" name="Line 16"/>
          <p:cNvSpPr>
            <a:spLocks noChangeShapeType="1"/>
          </p:cNvSpPr>
          <p:nvPr/>
        </p:nvSpPr>
        <p:spPr bwMode="auto">
          <a:xfrm flipH="1">
            <a:off x="1979510" y="2809312"/>
            <a:ext cx="0" cy="150794"/>
          </a:xfrm>
          <a:prstGeom prst="line">
            <a:avLst/>
          </a:prstGeom>
          <a:noFill/>
          <a:ln w="3175">
            <a:solidFill>
              <a:srgbClr val="0070C0"/>
            </a:solidFill>
            <a:round/>
            <a:headEnd/>
            <a:tailEnd type="non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7" name="Text Box 19"/>
          <p:cNvSpPr txBox="1">
            <a:spLocks noChangeArrowheads="1"/>
          </p:cNvSpPr>
          <p:nvPr/>
        </p:nvSpPr>
        <p:spPr bwMode="auto">
          <a:xfrm>
            <a:off x="5004048" y="3789040"/>
            <a:ext cx="360039" cy="376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P0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8" name="Text Box 19"/>
          <p:cNvSpPr txBox="1">
            <a:spLocks noChangeArrowheads="1"/>
          </p:cNvSpPr>
          <p:nvPr/>
        </p:nvSpPr>
        <p:spPr bwMode="auto">
          <a:xfrm>
            <a:off x="5004048" y="4509120"/>
            <a:ext cx="360039" cy="376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P2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9" name="Picture 68" descr="\\cern.ch\dfs\Users\s\savioz\Documents\PC_D_BUP\LHC_Tim\BOB\NEW BST Options 2011\SFP_Pic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382" y="3708139"/>
            <a:ext cx="1239841" cy="980159"/>
          </a:xfrm>
          <a:prstGeom prst="rect">
            <a:avLst/>
          </a:prstGeom>
          <a:noFill/>
        </p:spPr>
      </p:pic>
      <p:cxnSp>
        <p:nvCxnSpPr>
          <p:cNvPr id="70" name="Straight Arrow Connector 69"/>
          <p:cNvCxnSpPr/>
          <p:nvPr/>
        </p:nvCxnSpPr>
        <p:spPr>
          <a:xfrm flipV="1">
            <a:off x="1691478" y="3032114"/>
            <a:ext cx="1296144" cy="720080"/>
          </a:xfrm>
          <a:prstGeom prst="straightConnector1">
            <a:avLst/>
          </a:prstGeom>
          <a:ln w="1587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Line 16"/>
          <p:cNvSpPr>
            <a:spLocks noChangeShapeType="1"/>
          </p:cNvSpPr>
          <p:nvPr/>
        </p:nvSpPr>
        <p:spPr bwMode="auto">
          <a:xfrm flipH="1">
            <a:off x="1331438" y="2960106"/>
            <a:ext cx="288032" cy="0"/>
          </a:xfrm>
          <a:prstGeom prst="line">
            <a:avLst/>
          </a:prstGeom>
          <a:noFill/>
          <a:ln w="3175">
            <a:solidFill>
              <a:srgbClr val="0070C0"/>
            </a:solidFill>
            <a:prstDash val="sysDash"/>
            <a:round/>
            <a:headEnd/>
            <a:tailEnd type="non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4" name="Text Box 17"/>
          <p:cNvSpPr txBox="1">
            <a:spLocks noChangeArrowheads="1"/>
          </p:cNvSpPr>
          <p:nvPr/>
        </p:nvSpPr>
        <p:spPr bwMode="auto">
          <a:xfrm>
            <a:off x="827382" y="3007408"/>
            <a:ext cx="980225" cy="549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fr-CH" sz="1400" b="1" dirty="0" smtClean="0">
                <a:solidFill>
                  <a:srgbClr val="000000"/>
                </a:solidFill>
                <a:latin typeface="Calibri" pitchFamily="34" charset="0"/>
              </a:rPr>
              <a:t>Up to 16 VFC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BST Status – JJ Savioz - xx.xx.2013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677F-D0D6-4CE6-8886-BB6DC7C8476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46" name="Rectangle 45"/>
          <p:cNvSpPr/>
          <p:nvPr/>
        </p:nvSpPr>
        <p:spPr>
          <a:xfrm>
            <a:off x="7139584" y="2566381"/>
            <a:ext cx="74697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100" dirty="0" smtClean="0"/>
              <a:t>ADN2814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47" name="Text Box 11"/>
          <p:cNvSpPr txBox="1">
            <a:spLocks noChangeArrowheads="1"/>
          </p:cNvSpPr>
          <p:nvPr/>
        </p:nvSpPr>
        <p:spPr bwMode="auto">
          <a:xfrm>
            <a:off x="6588224" y="3226846"/>
            <a:ext cx="524072" cy="330616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CDR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050" b="1" dirty="0" smtClean="0">
                <a:latin typeface="Times New Roman" pitchFamily="18" charset="0"/>
              </a:rPr>
              <a:t>Interface</a:t>
            </a:r>
            <a:endParaRPr kumimoji="0" lang="fr-CH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111244" cy="57606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7944" y="980728"/>
            <a:ext cx="4350208" cy="43204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TTC Frame &gt;&gt; Clock &amp; Data Recovery 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4" name="Picture 3" descr="LHC_TTC_Diff_Signal_TrueLight_C&amp;D_Rec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3208" y="1385219"/>
            <a:ext cx="4357223" cy="3267917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BST Status – JJ Savioz - xx.xx.2013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677F-D0D6-4CE6-8886-BB6DC7C8476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03548" y="188640"/>
            <a:ext cx="8064896" cy="93610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BST- New Design:</a:t>
            </a:r>
            <a:r>
              <a:rPr lang="en-GB" sz="2400" dirty="0" smtClean="0"/>
              <a:t> </a:t>
            </a:r>
            <a:endParaRPr lang="en-GB" sz="24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787517" y="4869160"/>
            <a:ext cx="5376771" cy="1368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LHC : Protons &amp; Ions &gt; </a:t>
            </a:r>
            <a:r>
              <a:rPr lang="en-GB" sz="2000" dirty="0" smtClean="0">
                <a:solidFill>
                  <a:srgbClr val="00B050"/>
                </a:solidFill>
              </a:rPr>
              <a:t>OK</a:t>
            </a:r>
          </a:p>
          <a:p>
            <a:r>
              <a:rPr lang="en-GB" sz="2000" dirty="0" smtClean="0"/>
              <a:t>SPS : Protons &gt; </a:t>
            </a:r>
            <a:r>
              <a:rPr lang="en-GB" sz="2000" dirty="0" smtClean="0">
                <a:solidFill>
                  <a:srgbClr val="00B050"/>
                </a:solidFill>
              </a:rPr>
              <a:t>OK </a:t>
            </a:r>
            <a:r>
              <a:rPr lang="en-GB" sz="2000" dirty="0" smtClean="0">
                <a:solidFill>
                  <a:srgbClr val="FFC000"/>
                </a:solidFill>
              </a:rPr>
              <a:t>(Except Injection pre-pulse)</a:t>
            </a:r>
          </a:p>
          <a:p>
            <a:r>
              <a:rPr lang="fr-CH" sz="2000" dirty="0" smtClean="0"/>
              <a:t>SPS : Ions &gt; </a:t>
            </a:r>
            <a:r>
              <a:rPr lang="fr-CH" sz="1800" dirty="0" err="1" smtClean="0">
                <a:solidFill>
                  <a:srgbClr val="FF0000"/>
                </a:solidFill>
              </a:rPr>
              <a:t>Problem</a:t>
            </a:r>
            <a:r>
              <a:rPr lang="fr-CH" sz="1800" dirty="0" smtClean="0">
                <a:solidFill>
                  <a:srgbClr val="FF0000"/>
                </a:solidFill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</a:rPr>
              <a:t>during</a:t>
            </a:r>
            <a:r>
              <a:rPr lang="fr-CH" sz="1800" dirty="0" smtClean="0">
                <a:solidFill>
                  <a:srgbClr val="FF0000"/>
                </a:solidFill>
              </a:rPr>
              <a:t> injection phase !</a:t>
            </a:r>
            <a:endParaRPr lang="en-GB" sz="20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None/>
            </a:pP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635896" y="2420888"/>
            <a:ext cx="43204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635896" y="3140968"/>
            <a:ext cx="43204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635896" y="3645024"/>
            <a:ext cx="43204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/>
          <p:cNvSpPr txBox="1">
            <a:spLocks/>
          </p:cNvSpPr>
          <p:nvPr/>
        </p:nvSpPr>
        <p:spPr>
          <a:xfrm>
            <a:off x="715988" y="1939330"/>
            <a:ext cx="3168352" cy="2736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2000" dirty="0">
                <a:solidFill>
                  <a:srgbClr val="0070C0"/>
                </a:solidFill>
              </a:rPr>
              <a:t>B</a:t>
            </a:r>
            <a:r>
              <a:rPr lang="en-GB" sz="2000" dirty="0" smtClean="0">
                <a:solidFill>
                  <a:srgbClr val="0070C0"/>
                </a:solidFill>
              </a:rPr>
              <a:t>iphase Mark </a:t>
            </a:r>
            <a:r>
              <a:rPr lang="fr-CH" sz="2000" dirty="0" smtClean="0">
                <a:solidFill>
                  <a:srgbClr val="0070C0"/>
                </a:solidFill>
              </a:rPr>
              <a:t>TTC Frame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CH" sz="2000" dirty="0" smtClean="0">
                <a:solidFill>
                  <a:srgbClr val="0070C0"/>
                </a:solidFill>
              </a:rPr>
              <a:t>( </a:t>
            </a:r>
            <a:r>
              <a:rPr lang="fr-CH" sz="2000" dirty="0" err="1" smtClean="0">
                <a:solidFill>
                  <a:srgbClr val="0070C0"/>
                </a:solidFill>
              </a:rPr>
              <a:t>Sync</a:t>
            </a:r>
            <a:r>
              <a:rPr lang="fr-CH" sz="2000" dirty="0" smtClean="0">
                <a:solidFill>
                  <a:srgbClr val="0070C0"/>
                </a:solidFill>
              </a:rPr>
              <a:t> </a:t>
            </a:r>
            <a:r>
              <a:rPr lang="fr-CH" sz="2000" dirty="0" err="1" smtClean="0">
                <a:solidFill>
                  <a:srgbClr val="0070C0"/>
                </a:solidFill>
              </a:rPr>
              <a:t>with</a:t>
            </a:r>
            <a:r>
              <a:rPr lang="fr-CH" sz="2000" dirty="0" smtClean="0">
                <a:solidFill>
                  <a:srgbClr val="0070C0"/>
                </a:solidFill>
              </a:rPr>
              <a:t> the 40 MHz x 4)</a:t>
            </a:r>
          </a:p>
          <a:p>
            <a:pPr marL="0" indent="0">
              <a:spcBef>
                <a:spcPts val="0"/>
              </a:spcBef>
              <a:buNone/>
            </a:pPr>
            <a:endParaRPr lang="fr-CH" sz="2000" dirty="0" smtClean="0">
              <a:solidFill>
                <a:srgbClr val="0070C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CH" sz="2000" dirty="0" smtClean="0">
                <a:solidFill>
                  <a:srgbClr val="0070C0"/>
                </a:solidFill>
              </a:rPr>
              <a:t>160 MHz </a:t>
            </a:r>
            <a:r>
              <a:rPr lang="fr-CH" sz="2000" dirty="0" err="1" smtClean="0">
                <a:solidFill>
                  <a:srgbClr val="0070C0"/>
                </a:solidFill>
              </a:rPr>
              <a:t>Recovered</a:t>
            </a:r>
            <a:r>
              <a:rPr lang="fr-CH" sz="2000" dirty="0" smtClean="0">
                <a:solidFill>
                  <a:srgbClr val="0070C0"/>
                </a:solidFill>
              </a:rPr>
              <a:t> </a:t>
            </a:r>
            <a:r>
              <a:rPr lang="fr-CH" sz="2000" dirty="0" err="1" smtClean="0">
                <a:solidFill>
                  <a:srgbClr val="0070C0"/>
                </a:solidFill>
              </a:rPr>
              <a:t>Clock</a:t>
            </a:r>
            <a:endParaRPr lang="fr-CH" sz="2000" dirty="0" smtClean="0">
              <a:solidFill>
                <a:srgbClr val="0070C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fr-CH" sz="2000" dirty="0" smtClean="0">
              <a:solidFill>
                <a:srgbClr val="0070C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CH" sz="2000" dirty="0" smtClean="0">
                <a:solidFill>
                  <a:srgbClr val="0070C0"/>
                </a:solidFill>
              </a:rPr>
              <a:t>160 Mb/s </a:t>
            </a:r>
            <a:r>
              <a:rPr lang="fr-CH" sz="2000" dirty="0" err="1" smtClean="0">
                <a:solidFill>
                  <a:srgbClr val="0070C0"/>
                </a:solidFill>
              </a:rPr>
              <a:t>Recovered</a:t>
            </a:r>
            <a:r>
              <a:rPr lang="fr-CH" sz="2000" dirty="0" smtClean="0">
                <a:solidFill>
                  <a:srgbClr val="0070C0"/>
                </a:solidFill>
              </a:rPr>
              <a:t> Data </a:t>
            </a:r>
            <a:endParaRPr lang="en-GB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111244" cy="57606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BST </a:t>
            </a:r>
            <a:r>
              <a:rPr lang="fr-FR" dirty="0" err="1" smtClean="0"/>
              <a:t>Status</a:t>
            </a:r>
            <a:r>
              <a:rPr lang="fr-FR" dirty="0" smtClean="0"/>
              <a:t> – JJ </a:t>
            </a:r>
            <a:r>
              <a:rPr lang="fr-FR" dirty="0" err="1" smtClean="0"/>
              <a:t>Savioz</a:t>
            </a:r>
            <a:r>
              <a:rPr lang="fr-FR" dirty="0" smtClean="0"/>
              <a:t> - xx.xx.2013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677F-D0D6-4CE6-8886-BB6DC7C8476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03548" y="188640"/>
            <a:ext cx="8064896" cy="93610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BST- New Design:</a:t>
            </a:r>
            <a:r>
              <a:rPr lang="en-GB" sz="2400" dirty="0" smtClean="0"/>
              <a:t> </a:t>
            </a:r>
            <a:endParaRPr lang="en-GB" sz="24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907704" y="908720"/>
            <a:ext cx="5376771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/>
              <a:t>SPS : Ions &gt; </a:t>
            </a:r>
            <a:r>
              <a:rPr lang="fr-CH" sz="1800" dirty="0" err="1" smtClean="0">
                <a:solidFill>
                  <a:srgbClr val="FF0000"/>
                </a:solidFill>
              </a:rPr>
              <a:t>Problem</a:t>
            </a:r>
            <a:r>
              <a:rPr lang="fr-CH" sz="1800" dirty="0" smtClean="0">
                <a:solidFill>
                  <a:srgbClr val="FF0000"/>
                </a:solidFill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</a:rPr>
              <a:t>during</a:t>
            </a:r>
            <a:r>
              <a:rPr lang="fr-CH" sz="1800" dirty="0" smtClean="0">
                <a:solidFill>
                  <a:srgbClr val="FF0000"/>
                </a:solidFill>
              </a:rPr>
              <a:t> injection phase !</a:t>
            </a:r>
            <a:endParaRPr lang="en-GB" sz="20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None/>
            </a:pPr>
            <a:endParaRPr lang="en-GB" dirty="0"/>
          </a:p>
        </p:txBody>
      </p:sp>
      <p:pic>
        <p:nvPicPr>
          <p:cNvPr id="4098" name="Picture 2" descr="sps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58" y="1484785"/>
            <a:ext cx="2975701" cy="2232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4886432" y="1310159"/>
            <a:ext cx="2367161" cy="174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CH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SPS  Super Cycle  </a:t>
            </a:r>
            <a:r>
              <a:rPr kumimoji="0" lang="fr-CH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with</a:t>
            </a:r>
            <a:r>
              <a:rPr kumimoji="0" lang="fr-CH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Ions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1" name="Picture 5" descr="AN2814_SPS_loss_of_Syn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05064"/>
            <a:ext cx="3090174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02" name="AutoShape 6"/>
          <p:cNvCxnSpPr>
            <a:cxnSpLocks noChangeShapeType="1"/>
          </p:cNvCxnSpPr>
          <p:nvPr/>
        </p:nvCxnSpPr>
        <p:spPr bwMode="auto">
          <a:xfrm rot="16200000" flipH="1">
            <a:off x="-37089" y="3701646"/>
            <a:ext cx="1902982" cy="4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AutoShape 6"/>
          <p:cNvCxnSpPr>
            <a:cxnSpLocks noChangeShapeType="1"/>
          </p:cNvCxnSpPr>
          <p:nvPr/>
        </p:nvCxnSpPr>
        <p:spPr bwMode="auto">
          <a:xfrm rot="5400000">
            <a:off x="328761" y="3650260"/>
            <a:ext cx="1933750" cy="72004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6"/>
          <p:cNvCxnSpPr>
            <a:cxnSpLocks noChangeShapeType="1"/>
          </p:cNvCxnSpPr>
          <p:nvPr/>
        </p:nvCxnSpPr>
        <p:spPr bwMode="auto">
          <a:xfrm rot="5400000">
            <a:off x="688798" y="3578253"/>
            <a:ext cx="1933752" cy="21602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6"/>
          <p:cNvCxnSpPr>
            <a:cxnSpLocks noChangeShapeType="1"/>
          </p:cNvCxnSpPr>
          <p:nvPr/>
        </p:nvCxnSpPr>
        <p:spPr bwMode="auto">
          <a:xfrm rot="5400000">
            <a:off x="1073001" y="3554091"/>
            <a:ext cx="1933750" cy="264343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Rectangle 23"/>
          <p:cNvSpPr/>
          <p:nvPr/>
        </p:nvSpPr>
        <p:spPr>
          <a:xfrm>
            <a:off x="395536" y="5805264"/>
            <a:ext cx="31683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sz="1200" dirty="0"/>
              <a:t>CDR Loss of Lock </a:t>
            </a:r>
            <a:r>
              <a:rPr lang="en-US" sz="1200" dirty="0" smtClean="0"/>
              <a:t> </a:t>
            </a:r>
            <a:r>
              <a:rPr lang="en-US" sz="1200" dirty="0" err="1"/>
              <a:t>syncro</a:t>
            </a:r>
            <a:r>
              <a:rPr lang="en-US" sz="1200" dirty="0"/>
              <a:t>  @ RF </a:t>
            </a:r>
            <a:r>
              <a:rPr lang="en-US" sz="1200" dirty="0" smtClean="0"/>
              <a:t>switching</a:t>
            </a:r>
          </a:p>
          <a:p>
            <a:r>
              <a:rPr lang="en-US" sz="1200" dirty="0" smtClean="0"/>
              <a:t>=&gt; No BST Message for few </a:t>
            </a:r>
            <a:r>
              <a:rPr lang="en-US" sz="1200" dirty="0" err="1" smtClean="0"/>
              <a:t>ms.</a:t>
            </a:r>
            <a:r>
              <a:rPr lang="en-US" sz="1200" dirty="0" smtClean="0"/>
              <a:t> when no beam !</a:t>
            </a:r>
            <a:endParaRPr lang="en-GB" sz="1200" dirty="0"/>
          </a:p>
        </p:txBody>
      </p:sp>
      <p:pic>
        <p:nvPicPr>
          <p:cNvPr id="4103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507035"/>
            <a:ext cx="4320480" cy="2699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757042" y="1321769"/>
            <a:ext cx="2367161" cy="174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CH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SPS  Super Cycle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AutoShape 6"/>
          <p:cNvCxnSpPr>
            <a:cxnSpLocks noChangeShapeType="1"/>
          </p:cNvCxnSpPr>
          <p:nvPr/>
        </p:nvCxnSpPr>
        <p:spPr bwMode="auto">
          <a:xfrm rot="5400000" flipH="1" flipV="1">
            <a:off x="4159792" y="3661189"/>
            <a:ext cx="1292473" cy="540062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Rectangle 30"/>
          <p:cNvSpPr/>
          <p:nvPr/>
        </p:nvSpPr>
        <p:spPr>
          <a:xfrm>
            <a:off x="3485710" y="4566027"/>
            <a:ext cx="555078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     </a:t>
            </a:r>
            <a:r>
              <a:rPr lang="en-US" sz="1400" dirty="0" smtClean="0">
                <a:solidFill>
                  <a:srgbClr val="FF0000"/>
                </a:solidFill>
              </a:rPr>
              <a:t>Time </a:t>
            </a:r>
            <a:r>
              <a:rPr lang="en-US" sz="1400" dirty="0">
                <a:solidFill>
                  <a:srgbClr val="FF0000"/>
                </a:solidFill>
              </a:rPr>
              <a:t>interval when </a:t>
            </a:r>
            <a:r>
              <a:rPr lang="en-US" sz="1400" dirty="0" smtClean="0">
                <a:solidFill>
                  <a:srgbClr val="FF0000"/>
                </a:solidFill>
              </a:rPr>
              <a:t>the </a:t>
            </a:r>
            <a:r>
              <a:rPr lang="en-US" sz="1400" dirty="0">
                <a:solidFill>
                  <a:srgbClr val="FF0000"/>
                </a:solidFill>
              </a:rPr>
              <a:t>CDR is not locked</a:t>
            </a:r>
            <a:r>
              <a:rPr lang="en-US" sz="1400" dirty="0" smtClean="0">
                <a:solidFill>
                  <a:srgbClr val="FF0000"/>
                </a:solidFill>
              </a:rPr>
              <a:t>!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Why? </a:t>
            </a:r>
            <a:r>
              <a:rPr lang="en-US" sz="1400" dirty="0" smtClean="0"/>
              <a:t>: The RF 200M </a:t>
            </a:r>
            <a:r>
              <a:rPr lang="en-US" sz="1400" dirty="0"/>
              <a:t>is active only 12.5 </a:t>
            </a:r>
            <a:r>
              <a:rPr lang="en-US" sz="1400" dirty="0" smtClean="0"/>
              <a:t>µs </a:t>
            </a:r>
            <a:r>
              <a:rPr lang="en-US" sz="1400" dirty="0"/>
              <a:t>over the </a:t>
            </a:r>
            <a:r>
              <a:rPr lang="en-US" sz="1400" dirty="0" smtClean="0"/>
              <a:t>23</a:t>
            </a:r>
            <a:r>
              <a:rPr lang="en-US" sz="1400" dirty="0"/>
              <a:t> µs</a:t>
            </a:r>
            <a:r>
              <a:rPr lang="en-US" sz="1400" dirty="0" smtClean="0"/>
              <a:t>  </a:t>
            </a:r>
            <a:r>
              <a:rPr lang="en-US" sz="1400" dirty="0"/>
              <a:t>of the SPS </a:t>
            </a:r>
            <a:r>
              <a:rPr lang="en-US" sz="1400" dirty="0" smtClean="0"/>
              <a:t>rev.  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     The </a:t>
            </a:r>
            <a:r>
              <a:rPr lang="en-US" sz="1400" dirty="0"/>
              <a:t>other </a:t>
            </a:r>
            <a:r>
              <a:rPr lang="en-US" sz="1400" dirty="0" smtClean="0"/>
              <a:t>12.5 </a:t>
            </a:r>
            <a:r>
              <a:rPr lang="en-US" sz="1400" dirty="0"/>
              <a:t>µs</a:t>
            </a:r>
            <a:r>
              <a:rPr lang="en-US" sz="1400" dirty="0" smtClean="0"/>
              <a:t> </a:t>
            </a:r>
            <a:r>
              <a:rPr lang="en-US" sz="1400" dirty="0"/>
              <a:t>the RF </a:t>
            </a:r>
            <a:r>
              <a:rPr lang="en-US" sz="1400" dirty="0" smtClean="0"/>
              <a:t>switches </a:t>
            </a:r>
            <a:r>
              <a:rPr lang="en-US" sz="1400" dirty="0"/>
              <a:t>to </a:t>
            </a:r>
            <a:r>
              <a:rPr lang="en-US" sz="1400" dirty="0" smtClean="0"/>
              <a:t> a default freq. (~198 MHz)</a:t>
            </a:r>
          </a:p>
          <a:p>
            <a:r>
              <a:rPr lang="en-US" sz="1400" dirty="0" smtClean="0"/>
              <a:t>       =&gt;   No </a:t>
            </a:r>
            <a:r>
              <a:rPr lang="en-US" sz="1400" dirty="0"/>
              <a:t>BST Message </a:t>
            </a:r>
            <a:r>
              <a:rPr lang="en-US" sz="1400" dirty="0" smtClean="0"/>
              <a:t> !</a:t>
            </a:r>
          </a:p>
          <a:p>
            <a:r>
              <a:rPr lang="en-US" sz="1400" dirty="0" smtClean="0"/>
              <a:t>       =&gt;   Bunch-Clock &amp; Turn-Clock from local </a:t>
            </a:r>
            <a:r>
              <a:rPr lang="en-US" sz="1400" dirty="0" err="1" smtClean="0"/>
              <a:t>osc</a:t>
            </a:r>
            <a:r>
              <a:rPr lang="en-US" sz="1400" dirty="0" smtClean="0"/>
              <a:t>. (not </a:t>
            </a:r>
            <a:r>
              <a:rPr lang="en-US" sz="1400" dirty="0" err="1" smtClean="0"/>
              <a:t>syncro</a:t>
            </a:r>
            <a:r>
              <a:rPr lang="en-US" sz="1400" dirty="0" smtClean="0"/>
              <a:t> with beam)</a:t>
            </a:r>
          </a:p>
          <a:p>
            <a:endParaRPr lang="en-US" sz="1400" dirty="0"/>
          </a:p>
          <a:p>
            <a:r>
              <a:rPr lang="en-US" sz="1400" u="sng" dirty="0" smtClean="0">
                <a:solidFill>
                  <a:srgbClr val="00B050"/>
                </a:solidFill>
              </a:rPr>
              <a:t>Possible solution</a:t>
            </a:r>
            <a:r>
              <a:rPr lang="en-US" sz="1400" dirty="0" smtClean="0">
                <a:solidFill>
                  <a:srgbClr val="00B050"/>
                </a:solidFill>
              </a:rPr>
              <a:t>: Do not use the 40 M clock directly from the RF 200M / 5</a:t>
            </a:r>
          </a:p>
          <a:p>
            <a:r>
              <a:rPr lang="en-US" sz="1400" dirty="0">
                <a:solidFill>
                  <a:srgbClr val="00B050"/>
                </a:solidFill>
              </a:rPr>
              <a:t>	</a:t>
            </a:r>
            <a:r>
              <a:rPr lang="en-US" sz="1400" dirty="0" smtClean="0">
                <a:solidFill>
                  <a:srgbClr val="00B050"/>
                </a:solidFill>
              </a:rPr>
              <a:t>=&gt; Modification at the BST Master level ? </a:t>
            </a:r>
            <a:endParaRPr lang="en-GB" sz="1400" dirty="0">
              <a:solidFill>
                <a:srgbClr val="00B050"/>
              </a:solidFill>
            </a:endParaRPr>
          </a:p>
          <a:p>
            <a:endParaRPr lang="en-GB" sz="1400" dirty="0"/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4560355" y="4286250"/>
            <a:ext cx="1811845" cy="29120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1800" dirty="0" smtClean="0"/>
              <a:t>Ions injection </a:t>
            </a:r>
            <a:r>
              <a:rPr lang="fr-CH" sz="1800" dirty="0" err="1" smtClean="0"/>
              <a:t>period</a:t>
            </a:r>
            <a:r>
              <a:rPr lang="fr-CH" sz="1800" dirty="0" smtClean="0"/>
              <a:t> </a:t>
            </a:r>
            <a:endParaRPr lang="en-GB" sz="2000" dirty="0" smtClean="0"/>
          </a:p>
          <a:p>
            <a:pPr>
              <a:buFont typeface="Arial" pitchFamily="34" charset="0"/>
              <a:buNone/>
            </a:pPr>
            <a:endParaRPr lang="en-GB" dirty="0"/>
          </a:p>
        </p:txBody>
      </p:sp>
      <p:cxnSp>
        <p:nvCxnSpPr>
          <p:cNvPr id="35" name="AutoShape 6"/>
          <p:cNvCxnSpPr>
            <a:cxnSpLocks noChangeShapeType="1"/>
          </p:cNvCxnSpPr>
          <p:nvPr/>
        </p:nvCxnSpPr>
        <p:spPr bwMode="auto">
          <a:xfrm rot="16200000" flipV="1">
            <a:off x="5329921" y="3535177"/>
            <a:ext cx="1292472" cy="792087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61884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1080120"/>
          </a:xfrm>
        </p:spPr>
        <p:txBody>
          <a:bodyPr>
            <a:normAutofit/>
          </a:bodyPr>
          <a:lstStyle/>
          <a:p>
            <a:r>
              <a:rPr lang="fr-CH" sz="3200" dirty="0"/>
              <a:t>BST </a:t>
            </a:r>
            <a:r>
              <a:rPr lang="fr-CH" sz="3200" dirty="0" smtClean="0"/>
              <a:t>– Future …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1484784"/>
            <a:ext cx="6984776" cy="4608512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CH" dirty="0" smtClean="0"/>
              <a:t>BST-Master	(BE-CO)</a:t>
            </a:r>
          </a:p>
          <a:p>
            <a:pPr marL="1714500" lvl="3" indent="-342900" algn="l">
              <a:buFontTx/>
              <a:buChar char="-"/>
            </a:pPr>
            <a:r>
              <a:rPr lang="fr-CH" dirty="0" smtClean="0"/>
              <a:t>CPU replacement</a:t>
            </a:r>
          </a:p>
          <a:p>
            <a:pPr marL="1714500" lvl="3" indent="-342900" algn="l">
              <a:buFontTx/>
              <a:buChar char="-"/>
            </a:pPr>
            <a:r>
              <a:rPr lang="fr-CH" dirty="0" smtClean="0"/>
              <a:t>SPS Message restructuration (if </a:t>
            </a:r>
            <a:r>
              <a:rPr lang="fr-CH" dirty="0" err="1" smtClean="0"/>
              <a:t>needed</a:t>
            </a:r>
            <a:r>
              <a:rPr lang="fr-CH" dirty="0" smtClean="0"/>
              <a:t>)</a:t>
            </a:r>
          </a:p>
          <a:p>
            <a:pPr marL="1714500" lvl="3" indent="-342900" algn="l">
              <a:buFontTx/>
              <a:buChar char="-"/>
            </a:pPr>
            <a:r>
              <a:rPr lang="fr-CH" dirty="0" smtClean="0"/>
              <a:t>SPS synchro for ions ?</a:t>
            </a:r>
          </a:p>
          <a:p>
            <a:pPr marL="1714500" lvl="3" indent="-342900" algn="l">
              <a:buFontTx/>
              <a:buChar char="-"/>
            </a:pPr>
            <a:r>
              <a:rPr lang="fr-CH" dirty="0" smtClean="0"/>
              <a:t>New design ?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CH" dirty="0"/>
              <a:t>TTC 		 (Sophie)</a:t>
            </a:r>
          </a:p>
          <a:p>
            <a:pPr marL="1714500" lvl="3" indent="-342900" algn="l">
              <a:buFontTx/>
              <a:buChar char="-"/>
            </a:pPr>
            <a:r>
              <a:rPr lang="fr-CH" dirty="0"/>
              <a:t>Support (</a:t>
            </a:r>
            <a:r>
              <a:rPr lang="fr-CH" dirty="0" err="1"/>
              <a:t>TTCex</a:t>
            </a:r>
            <a:r>
              <a:rPr lang="fr-CH" dirty="0"/>
              <a:t>, vx ,</a:t>
            </a:r>
            <a:r>
              <a:rPr lang="fr-CH" dirty="0" err="1"/>
              <a:t>tx</a:t>
            </a:r>
            <a:r>
              <a:rPr lang="fr-CH" dirty="0"/>
              <a:t>, </a:t>
            </a:r>
            <a:r>
              <a:rPr lang="fr-CH" dirty="0" err="1"/>
              <a:t>rx</a:t>
            </a:r>
            <a:r>
              <a:rPr lang="fr-CH" dirty="0" smtClean="0"/>
              <a:t>)</a:t>
            </a:r>
          </a:p>
          <a:p>
            <a:pPr marL="1714500" lvl="3" indent="-342900" algn="l">
              <a:buFontTx/>
              <a:buChar char="-"/>
            </a:pPr>
            <a:r>
              <a:rPr lang="fr-CH" dirty="0" smtClean="0"/>
              <a:t>New design 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CH" dirty="0" smtClean="0"/>
              <a:t>Optical Network (</a:t>
            </a:r>
            <a:r>
              <a:rPr lang="fr-CH" dirty="0" err="1" smtClean="0"/>
              <a:t>JJ,Eva</a:t>
            </a:r>
            <a:r>
              <a:rPr lang="fr-CH" dirty="0" smtClean="0"/>
              <a:t>, EL-CF) </a:t>
            </a:r>
            <a:endParaRPr lang="fr-CH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CH" dirty="0" smtClean="0"/>
              <a:t>BST </a:t>
            </a:r>
            <a:r>
              <a:rPr lang="fr-CH" dirty="0" err="1" smtClean="0"/>
              <a:t>Receiver</a:t>
            </a:r>
            <a:endParaRPr lang="fr-CH" dirty="0" smtClean="0"/>
          </a:p>
          <a:p>
            <a:pPr lvl="2" algn="l"/>
            <a:r>
              <a:rPr lang="fr-CH" sz="1900" dirty="0"/>
              <a:t> </a:t>
            </a:r>
            <a:r>
              <a:rPr lang="fr-CH" sz="1900" dirty="0" smtClean="0"/>
              <a:t>       -    BOBR	 	(JJ, </a:t>
            </a:r>
            <a:r>
              <a:rPr lang="fr-CH" sz="1900" dirty="0" err="1" smtClean="0"/>
              <a:t>after</a:t>
            </a:r>
            <a:r>
              <a:rPr lang="fr-CH" sz="1900" dirty="0" smtClean="0"/>
              <a:t> 2014 ?)</a:t>
            </a:r>
          </a:p>
          <a:p>
            <a:pPr algn="l"/>
            <a:r>
              <a:rPr lang="fr-CH" sz="1900" dirty="0" smtClean="0"/>
              <a:t>	        -    New </a:t>
            </a:r>
            <a:r>
              <a:rPr lang="fr-CH" sz="1900" dirty="0"/>
              <a:t>design </a:t>
            </a:r>
            <a:r>
              <a:rPr lang="fr-CH" sz="1900" dirty="0" smtClean="0"/>
              <a:t>	(JJ, Andrea)</a:t>
            </a:r>
          </a:p>
          <a:p>
            <a:pPr algn="l"/>
            <a:endParaRPr lang="fr-CH" dirty="0" smtClean="0"/>
          </a:p>
          <a:p>
            <a:pPr algn="l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BST Status – JJ Savioz - xx.xx.2013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677F-D0D6-4CE6-8886-BB6DC7C8476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552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1D8B918-CB03-4F1E-BB7C-F5D82FB5C8B3}">
  <ds:schemaRefs>
    <ds:schemaRef ds:uri="http://www.w3.org/XML/1998/namespace"/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0046BB3-8469-4B73-944D-4C6618C61F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05DDF14-7754-4690-95B5-9404C6E146D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7373</TotalTime>
  <Words>569</Words>
  <Application>Microsoft Office PowerPoint</Application>
  <PresentationFormat>On-screen Show (4:3)</PresentationFormat>
  <Paragraphs>135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Beam Synchonous Timing (BST)</vt:lpstr>
      <vt:lpstr>BST - Short description</vt:lpstr>
      <vt:lpstr>BST - Master</vt:lpstr>
      <vt:lpstr>BST - Optical Distribution</vt:lpstr>
      <vt:lpstr>BST - Receiver (BOBR)</vt:lpstr>
      <vt:lpstr>BST- New Design: BSTR implementation in the VFC </vt:lpstr>
      <vt:lpstr> </vt:lpstr>
      <vt:lpstr> </vt:lpstr>
      <vt:lpstr>BST – Future …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savioz</dc:creator>
  <cp:lastModifiedBy>Lars Jensen</cp:lastModifiedBy>
  <cp:revision>274</cp:revision>
  <dcterms:created xsi:type="dcterms:W3CDTF">2011-03-31T06:43:33Z</dcterms:created>
  <dcterms:modified xsi:type="dcterms:W3CDTF">2015-04-30T03:24:59Z</dcterms:modified>
</cp:coreProperties>
</file>