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1"/>
  </p:notesMasterIdLst>
  <p:sldIdLst>
    <p:sldId id="256" r:id="rId5"/>
    <p:sldId id="257" r:id="rId6"/>
    <p:sldId id="259" r:id="rId7"/>
    <p:sldId id="260" r:id="rId8"/>
    <p:sldId id="258" r:id="rId9"/>
    <p:sldId id="261" r:id="rId10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3030" y="-11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567A64-4EAE-43D8-B44D-3B0744FE6208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C3B06-06A0-4F0C-A402-A3EE2FBF69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802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0BE91-E55A-4391-B3AD-A2274927A863}" type="datetime1">
              <a:rPr lang="en-GB" smtClean="0"/>
              <a:t>30/04/2015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0C40-0C07-454C-9E39-1C4F775768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6226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38907-24CB-4B58-BCF8-9C2061B112E3}" type="datetime1">
              <a:rPr lang="en-GB" smtClean="0"/>
              <a:t>30/04/2015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0C40-0C07-454C-9E39-1C4F775768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9582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9E753-9916-4702-8813-1FEA9AE7DB79}" type="datetime1">
              <a:rPr lang="en-GB" smtClean="0"/>
              <a:t>30/04/2015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0C40-0C07-454C-9E39-1C4F775768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7564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13D0D-60ED-4B69-A721-583AFC710FB2}" type="datetime1">
              <a:rPr lang="en-GB" smtClean="0"/>
              <a:t>30/04/2015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0C40-0C07-454C-9E39-1C4F775768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0988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74D04-ADBF-4F1B-B96F-7C9F75B7E8C7}" type="datetime1">
              <a:rPr lang="en-GB" smtClean="0"/>
              <a:t>30/04/2015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0C40-0C07-454C-9E39-1C4F775768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258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8E5A2-6118-48CA-A247-985763DBAD9D}" type="datetime1">
              <a:rPr lang="en-GB" smtClean="0"/>
              <a:t>30/04/2015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0C40-0C07-454C-9E39-1C4F775768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2127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63E4C-9C2C-448F-A1E2-B049E3F76F66}" type="datetime1">
              <a:rPr lang="en-GB" smtClean="0"/>
              <a:t>30/04/2015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0C40-0C07-454C-9E39-1C4F775768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9370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08B90-E7CF-4DDA-A08A-B4BEA3654410}" type="datetime1">
              <a:rPr lang="en-GB" smtClean="0"/>
              <a:t>30/04/2015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0C40-0C07-454C-9E39-1C4F775768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9307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BA683-0A0E-4980-B00F-5C419C9EE5D1}" type="datetime1">
              <a:rPr lang="en-GB" smtClean="0"/>
              <a:t>30/04/2015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0C40-0C07-454C-9E39-1C4F775768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1702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D9049-EEC6-4A34-81AE-8AE99F84F2A2}" type="datetime1">
              <a:rPr lang="en-GB" smtClean="0"/>
              <a:t>30/04/2015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0C40-0C07-454C-9E39-1C4F775768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00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C9434-EBAB-46E1-9769-2E46E7083648}" type="datetime1">
              <a:rPr lang="en-GB" smtClean="0"/>
              <a:t>30/04/2015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0C40-0C07-454C-9E39-1C4F775768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8065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D74CDC-E67E-4AAA-8E47-2449ACF61EE7}" type="datetime1">
              <a:rPr lang="en-GB" smtClean="0"/>
              <a:t>30/04/2015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Lars K. Jensen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A0C40-0C07-454C-9E39-1C4F775768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650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638899/2.0" TargetMode="External"/><Relationship Id="rId2" Type="http://schemas.openxmlformats.org/officeDocument/2006/relationships/hyperlink" Target="http://bdidev1.cern.ch/bdisoft/operational/abbdisw_wiki/LHC/BST-confi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965456"/>
          </a:xfrm>
        </p:spPr>
        <p:txBody>
          <a:bodyPr/>
          <a:lstStyle/>
          <a:p>
            <a:r>
              <a:rPr lang="en-GB" dirty="0" smtClean="0"/>
              <a:t>BI-TB on BST Systems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42900" y="1259632"/>
            <a:ext cx="6172200" cy="7344816"/>
          </a:xfrm>
        </p:spPr>
        <p:txBody>
          <a:bodyPr>
            <a:normAutofit fontScale="92500"/>
          </a:bodyPr>
          <a:lstStyle/>
          <a:p>
            <a:r>
              <a:rPr lang="en-GB" dirty="0" smtClean="0">
                <a:effectLst/>
              </a:rPr>
              <a:t>Introduction (L. Jensen)</a:t>
            </a:r>
          </a:p>
          <a:p>
            <a:r>
              <a:rPr lang="en-GB" dirty="0" smtClean="0">
                <a:effectLst/>
              </a:rPr>
              <a:t>Hardware for SPS/LHC masters and receivers (old and new) (JJ. Savioz)</a:t>
            </a:r>
          </a:p>
          <a:p>
            <a:r>
              <a:rPr lang="en-GB" dirty="0" smtClean="0">
                <a:effectLst/>
              </a:rPr>
              <a:t>Software for masters and receivers (L. Jensen)</a:t>
            </a:r>
          </a:p>
          <a:p>
            <a:r>
              <a:rPr lang="en-GB" dirty="0" smtClean="0">
                <a:effectLst/>
              </a:rPr>
              <a:t>BST systems used for LHC experiments (S. Baron/L. Jensen)</a:t>
            </a:r>
          </a:p>
          <a:p>
            <a:r>
              <a:rPr lang="en-GB" dirty="0" smtClean="0">
                <a:effectLst/>
              </a:rPr>
              <a:t>RF signal distribution for SPS and LHC (W. Hofle)</a:t>
            </a:r>
          </a:p>
          <a:p>
            <a:r>
              <a:rPr lang="en-GB" dirty="0" smtClean="0">
                <a:effectLst/>
              </a:rPr>
              <a:t>Consolidation ideas for the BST systems (J. Serrano)</a:t>
            </a:r>
          </a:p>
          <a:p>
            <a:r>
              <a:rPr lang="en-GB" dirty="0" smtClean="0">
                <a:effectLst/>
              </a:rPr>
              <a:t>Beam synchronous signals for PS (H. Damerau)</a:t>
            </a:r>
          </a:p>
          <a:p>
            <a:r>
              <a:rPr lang="en-GB" dirty="0" smtClean="0">
                <a:effectLst/>
              </a:rPr>
              <a:t>Conclusions and outlook (All)</a:t>
            </a:r>
          </a:p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0C40-0C07-454C-9E39-1C4F7757682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5521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5"/>
            <a:ext cx="6172200" cy="67742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971601"/>
            <a:ext cx="6172200" cy="7416824"/>
          </a:xfrm>
        </p:spPr>
        <p:txBody>
          <a:bodyPr>
            <a:normAutofit fontScale="92500" lnSpcReduction="20000"/>
          </a:bodyPr>
          <a:lstStyle/>
          <a:p>
            <a:r>
              <a:rPr lang="en-GB" sz="2800" dirty="0" smtClean="0"/>
              <a:t>Transmission of ‘hardware’ signals (</a:t>
            </a:r>
            <a:r>
              <a:rPr lang="en-GB" sz="2800" dirty="0" err="1" smtClean="0"/>
              <a:t>Frev</a:t>
            </a:r>
            <a:r>
              <a:rPr lang="en-GB" sz="2800" dirty="0" smtClean="0"/>
              <a:t>, 40MHz, pre-pulses) + message (LHC: 64 bytes / turn)</a:t>
            </a:r>
          </a:p>
          <a:p>
            <a:r>
              <a:rPr lang="en-GB" sz="2800" dirty="0" smtClean="0"/>
              <a:t>Hardware </a:t>
            </a:r>
            <a:r>
              <a:rPr lang="en-GB" sz="2800" dirty="0"/>
              <a:t>c</a:t>
            </a:r>
            <a:r>
              <a:rPr lang="en-GB" sz="2800" dirty="0" smtClean="0"/>
              <a:t>onsists of:</a:t>
            </a:r>
          </a:p>
          <a:p>
            <a:pPr lvl="1"/>
            <a:r>
              <a:rPr lang="en-GB" sz="2400" dirty="0" smtClean="0"/>
              <a:t>3 central masters:</a:t>
            </a:r>
          </a:p>
          <a:p>
            <a:pPr lvl="2"/>
            <a:r>
              <a:rPr lang="en-GB" sz="2000" dirty="0" smtClean="0"/>
              <a:t>SPS</a:t>
            </a:r>
          </a:p>
          <a:p>
            <a:pPr lvl="2"/>
            <a:r>
              <a:rPr lang="en-GB" sz="2000" dirty="0" smtClean="0"/>
              <a:t>LHC Beam 1</a:t>
            </a:r>
          </a:p>
          <a:p>
            <a:pPr lvl="2"/>
            <a:r>
              <a:rPr lang="en-GB" sz="2000" dirty="0" smtClean="0"/>
              <a:t>LHC Beam 2</a:t>
            </a:r>
          </a:p>
          <a:p>
            <a:pPr lvl="1"/>
            <a:r>
              <a:rPr lang="en-GB" sz="2400" dirty="0" smtClean="0"/>
              <a:t>BOBR receivers (+new VFC-based modules)</a:t>
            </a:r>
          </a:p>
          <a:p>
            <a:r>
              <a:rPr lang="en-GB" sz="2800" dirty="0" smtClean="0"/>
              <a:t>Main use (BI):</a:t>
            </a:r>
          </a:p>
          <a:p>
            <a:pPr lvl="1"/>
            <a:r>
              <a:rPr lang="en-GB" sz="2400" dirty="0" smtClean="0"/>
              <a:t>Acquisition clocks and triggering + time-stamping of BI systems (“DAB64x”) through the BOBR receiver</a:t>
            </a:r>
          </a:p>
          <a:p>
            <a:pPr lvl="2"/>
            <a:r>
              <a:rPr lang="en-GB" sz="2000" dirty="0" smtClean="0"/>
              <a:t>BPM, BLM, BRAN, BSRA, BSRT, BCTF ..</a:t>
            </a:r>
          </a:p>
          <a:p>
            <a:pPr lvl="2"/>
            <a:r>
              <a:rPr lang="en-GB" sz="2000" dirty="0" smtClean="0"/>
              <a:t>LHC: presently have &gt;130 BOBR devices</a:t>
            </a:r>
          </a:p>
          <a:p>
            <a:r>
              <a:rPr lang="en-GB" dirty="0" smtClean="0"/>
              <a:t>Objectives for the meeting today:</a:t>
            </a:r>
          </a:p>
          <a:p>
            <a:pPr lvl="1"/>
            <a:r>
              <a:rPr lang="en-GB" dirty="0" smtClean="0"/>
              <a:t>Inform of what’s available today</a:t>
            </a:r>
          </a:p>
          <a:p>
            <a:pPr lvl="1"/>
            <a:r>
              <a:rPr lang="en-GB" dirty="0" smtClean="0"/>
              <a:t>Agree on responsibilities (present and future)</a:t>
            </a:r>
          </a:p>
          <a:p>
            <a:pPr lvl="1"/>
            <a:r>
              <a:rPr lang="en-GB" dirty="0" smtClean="0"/>
              <a:t>Discuss consolidation plans (SPS/LHC)</a:t>
            </a:r>
          </a:p>
          <a:p>
            <a:pPr lvl="1"/>
            <a:r>
              <a:rPr lang="en-GB" dirty="0" smtClean="0"/>
              <a:t>Details concerning PS BST (Heiko)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0C40-0C07-454C-9E39-1C4F7757682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4751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893448"/>
          </a:xfrm>
        </p:spPr>
        <p:txBody>
          <a:bodyPr/>
          <a:lstStyle/>
          <a:p>
            <a:r>
              <a:rPr lang="en-GB" dirty="0" smtClean="0"/>
              <a:t>Master Message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259633"/>
            <a:ext cx="6172200" cy="1656183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LHC Message:</a:t>
            </a:r>
          </a:p>
          <a:p>
            <a:pPr lvl="1"/>
            <a:r>
              <a:rPr lang="en-GB" sz="2400" dirty="0">
                <a:hlinkClick r:id="rId2"/>
              </a:rPr>
              <a:t>http://</a:t>
            </a:r>
            <a:r>
              <a:rPr lang="en-GB" sz="2400" dirty="0" smtClean="0">
                <a:hlinkClick r:id="rId2"/>
              </a:rPr>
              <a:t>bdidev1.cern.ch/bdisoft/operational/abbdisw_wiki/LHC/BST-config</a:t>
            </a:r>
            <a:endParaRPr lang="en-GB" sz="2400" dirty="0" smtClean="0"/>
          </a:p>
          <a:p>
            <a:r>
              <a:rPr lang="en-GB" dirty="0" smtClean="0"/>
              <a:t>EDMS document (2008):</a:t>
            </a:r>
          </a:p>
          <a:p>
            <a:pPr lvl="1"/>
            <a:r>
              <a:rPr lang="en-GB" sz="2400" dirty="0">
                <a:hlinkClick r:id="rId3"/>
              </a:rPr>
              <a:t>https://</a:t>
            </a:r>
            <a:r>
              <a:rPr lang="en-GB" sz="2400" dirty="0" smtClean="0">
                <a:hlinkClick r:id="rId3"/>
              </a:rPr>
              <a:t>edms.cern.ch/document/638899/2.0</a:t>
            </a:r>
            <a:endParaRPr lang="en-GB" sz="2400" dirty="0" smtClean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430" y="2987824"/>
            <a:ext cx="6414095" cy="4310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0C40-0C07-454C-9E39-1C4F7757682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5316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893448"/>
          </a:xfrm>
        </p:spPr>
        <p:txBody>
          <a:bodyPr>
            <a:noAutofit/>
          </a:bodyPr>
          <a:lstStyle/>
          <a:p>
            <a:r>
              <a:rPr lang="en-GB" sz="3200" dirty="0" smtClean="0"/>
              <a:t>BI acquisition triggers</a:t>
            </a:r>
            <a:br>
              <a:rPr lang="en-GB" sz="3200" dirty="0" smtClean="0"/>
            </a:br>
            <a:r>
              <a:rPr lang="en-GB" sz="3200" dirty="0" smtClean="0"/>
              <a:t>(defined and used for BPM/BLM)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899" y="6156176"/>
            <a:ext cx="6288917" cy="2012042"/>
          </a:xfrm>
        </p:spPr>
        <p:txBody>
          <a:bodyPr>
            <a:normAutofit/>
          </a:bodyPr>
          <a:lstStyle/>
          <a:p>
            <a:r>
              <a:rPr lang="en-GB" dirty="0" smtClean="0"/>
              <a:t>Allow triggering all distributed systems within n*100ps for timing events on 1msec frame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40" y="1403648"/>
            <a:ext cx="6423877" cy="4604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282430" y="7298433"/>
            <a:ext cx="6293147" cy="16561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0C40-0C07-454C-9E39-1C4F7757682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4039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4943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Master software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4908" y="1125915"/>
            <a:ext cx="6172200" cy="3662110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BST Master project started as collaboration in 2004</a:t>
            </a:r>
          </a:p>
          <a:p>
            <a:pPr lvl="1"/>
            <a:r>
              <a:rPr lang="en-GB" dirty="0" smtClean="0"/>
              <a:t>P. </a:t>
            </a:r>
            <a:r>
              <a:rPr lang="en-GB" dirty="0" err="1" smtClean="0"/>
              <a:t>Karlsson</a:t>
            </a:r>
            <a:r>
              <a:rPr lang="en-GB" dirty="0" smtClean="0"/>
              <a:t> (BI), D. Dominguez (CO), J. Lewis (CO)</a:t>
            </a:r>
          </a:p>
          <a:p>
            <a:r>
              <a:rPr lang="en-GB" dirty="0" smtClean="0"/>
              <a:t>VME hardware clone of “MTG” module -&gt; “BST-CTG” (FPGA micro-controller)</a:t>
            </a:r>
          </a:p>
          <a:p>
            <a:pPr lvl="1"/>
            <a:r>
              <a:rPr lang="en-GB" dirty="0" smtClean="0"/>
              <a:t>Tasks with software written in assembler-language, compiled before download</a:t>
            </a:r>
          </a:p>
          <a:p>
            <a:pPr lvl="2"/>
            <a:r>
              <a:rPr lang="en-GB" dirty="0" smtClean="0"/>
              <a:t>Global (GR) and per task registers (R) </a:t>
            </a:r>
          </a:p>
          <a:p>
            <a:r>
              <a:rPr lang="en-GB" sz="3100" dirty="0"/>
              <a:t>FESA (2.10) class </a:t>
            </a:r>
            <a:r>
              <a:rPr lang="en-GB" sz="3100" dirty="0" smtClean="0"/>
              <a:t>and BST tasks developed </a:t>
            </a:r>
            <a:r>
              <a:rPr lang="en-GB" sz="3100" dirty="0"/>
              <a:t>and maintained by BI/SW</a:t>
            </a:r>
          </a:p>
          <a:p>
            <a:pPr lvl="1"/>
            <a:r>
              <a:rPr lang="en-GB" sz="2400" dirty="0"/>
              <a:t>PPC4 OS - </a:t>
            </a:r>
            <a:r>
              <a:rPr lang="en-GB" sz="2000" dirty="0" smtClean="0"/>
              <a:t>port </a:t>
            </a:r>
            <a:r>
              <a:rPr lang="en-GB" sz="2000" dirty="0"/>
              <a:t>to L865 will likely await </a:t>
            </a:r>
            <a:r>
              <a:rPr lang="en-GB" sz="2000" dirty="0" smtClean="0"/>
              <a:t>2014</a:t>
            </a:r>
            <a:endParaRPr lang="en-GB" dirty="0" smtClean="0"/>
          </a:p>
          <a:p>
            <a:r>
              <a:rPr lang="en-GB" dirty="0" smtClean="0"/>
              <a:t>Regular orbit-trigger every “GR11” </a:t>
            </a:r>
            <a:r>
              <a:rPr lang="en-GB" dirty="0" err="1" smtClean="0"/>
              <a:t>msec</a:t>
            </a:r>
            <a:endParaRPr lang="en-GB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656" y="4860032"/>
            <a:ext cx="6336704" cy="3930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95987" y="5219209"/>
            <a:ext cx="388843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Initialisation – wait for 1 PPS event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789040" y="5993585"/>
            <a:ext cx="252027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Orbit on bit #2 of byte 9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365105" y="8172400"/>
            <a:ext cx="158417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Count-down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0C40-0C07-454C-9E39-1C4F7757682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8478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4943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BOBR software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115616"/>
            <a:ext cx="6172200" cy="7344815"/>
          </a:xfrm>
        </p:spPr>
        <p:txBody>
          <a:bodyPr>
            <a:normAutofit/>
          </a:bodyPr>
          <a:lstStyle/>
          <a:p>
            <a:r>
              <a:rPr lang="en-GB" sz="2400" dirty="0" smtClean="0"/>
              <a:t>BDI_BOBR hardware-type in CCDB</a:t>
            </a:r>
          </a:p>
          <a:p>
            <a:r>
              <a:rPr lang="en-GB" sz="2400" dirty="0" smtClean="0"/>
              <a:t>Device driver for PPC4 and L865 based on ‘</a:t>
            </a:r>
            <a:r>
              <a:rPr lang="en-GB" sz="2400" dirty="0" err="1" smtClean="0"/>
              <a:t>dgII</a:t>
            </a:r>
            <a:r>
              <a:rPr lang="en-GB" sz="2400" dirty="0" smtClean="0"/>
              <a:t>’</a:t>
            </a:r>
          </a:p>
          <a:p>
            <a:r>
              <a:rPr lang="en-GB" sz="2400" dirty="0" smtClean="0"/>
              <a:t>Handling of two hardware-bytes sent on the </a:t>
            </a:r>
            <a:r>
              <a:rPr lang="en-GB" sz="2400" b="1" dirty="0" smtClean="0">
                <a:solidFill>
                  <a:srgbClr val="FF0000"/>
                </a:solidFill>
              </a:rPr>
              <a:t>BI-only</a:t>
            </a:r>
            <a:r>
              <a:rPr lang="en-GB" sz="2400" dirty="0" smtClean="0"/>
              <a:t> Wiener-crates (P0 lines rows D/E)</a:t>
            </a:r>
          </a:p>
          <a:p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sz="2400" dirty="0" smtClean="0"/>
              <a:t>VME interrupts based on setup of message byte and bit masks</a:t>
            </a:r>
          </a:p>
          <a:p>
            <a:r>
              <a:rPr lang="en-GB" sz="2400" dirty="0" smtClean="0"/>
              <a:t>FESA 2.10 class developed and maintained by BI/SW (ported to L865)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0C40-0C07-454C-9E39-1C4F77576822}" type="slidenum">
              <a:rPr lang="en-GB" smtClean="0"/>
              <a:t>6</a:t>
            </a:fld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80" y="3275856"/>
            <a:ext cx="5582994" cy="3198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6646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05d83ceaa0bbd2e3bc716e6e66bd857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3d69fe45253d5ff147bb69036b756a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60F3F62-2DC2-4CB0-9E20-2C11A8AD8FF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CA7A6BC-FB57-4844-BE68-74745B989EFC}">
  <ds:schemaRefs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www.w3.org/XML/1998/namespace"/>
    <ds:schemaRef ds:uri="http://purl.org/dc/dcmitype/"/>
    <ds:schemaRef ds:uri="http://purl.org/dc/terms/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06ECF141-8C91-4585-82A9-FF8A14299CF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436</Words>
  <Application>Microsoft Office PowerPoint</Application>
  <PresentationFormat>On-screen Show (4:3)</PresentationFormat>
  <Paragraphs>69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BI-TB on BST Systems</vt:lpstr>
      <vt:lpstr>Introduction</vt:lpstr>
      <vt:lpstr>Master Message</vt:lpstr>
      <vt:lpstr>BI acquisition triggers (defined and used for BPM/BLM)</vt:lpstr>
      <vt:lpstr>Master software</vt:lpstr>
      <vt:lpstr>BOBR software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BI-TB on BST Systems</dc:title>
  <dc:creator>Lars K. Jensen</dc:creator>
  <cp:lastModifiedBy>Lars Jensen</cp:lastModifiedBy>
  <cp:revision>12</cp:revision>
  <dcterms:created xsi:type="dcterms:W3CDTF">2013-10-16T14:49:44Z</dcterms:created>
  <dcterms:modified xsi:type="dcterms:W3CDTF">2015-04-30T03:23:10Z</dcterms:modified>
</cp:coreProperties>
</file>