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256" r:id="rId5"/>
    <p:sldId id="257" r:id="rId6"/>
    <p:sldId id="258" r:id="rId7"/>
    <p:sldId id="260" r:id="rId8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4" d="100"/>
          <a:sy n="114" d="100"/>
        </p:scale>
        <p:origin x="-9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0220F7-A513-B24F-9F01-CDCA295C556A}" type="datetimeFigureOut">
              <a:rPr lang="fr-FR" smtClean="0"/>
              <a:t>30/04/2015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ACEC3E-34DB-7D4E-81C8-727193B5BEE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24413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5A8701-3F78-7D49-BE82-3810AB6649E1}" type="datetimeFigureOut">
              <a:rPr lang="fr-FR" smtClean="0"/>
              <a:t>30/04/2015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F1D1DD-88C6-554A-9C3A-9E66CB0BC37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518817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17 october 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Sophie Baron, BI-TB on BST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22353-C1A7-A446-AE22-452B9679F499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17 october 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Sophie Baron, BI-TB on BST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22353-C1A7-A446-AE22-452B9679F499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17 october 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Sophie Baron, BI-TB on BST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22353-C1A7-A446-AE22-452B9679F499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17 october 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Sophie Baron, BI-TB on BST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22353-C1A7-A446-AE22-452B9679F499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17 october 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Sophie Baron, BI-TB on BST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22353-C1A7-A446-AE22-452B9679F499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17 october 2013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Sophie Baron, BI-TB on BST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22353-C1A7-A446-AE22-452B9679F499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17 october 2013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Sophie Baron, BI-TB on BST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22353-C1A7-A446-AE22-452B9679F499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17 october 2013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Sophie Baron, BI-TB on BST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22353-C1A7-A446-AE22-452B9679F499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17 october 2013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Sophie Baron, BI-TB on BST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22353-C1A7-A446-AE22-452B9679F499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17 october 2013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Sophie Baron, BI-TB on BST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22353-C1A7-A446-AE22-452B9679F499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17 october 2013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Sophie Baron, BI-TB on BST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22353-C1A7-A446-AE22-452B9679F499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smtClean="0"/>
              <a:t>17 october 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Sophie Baron, BI-TB on BST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22353-C1A7-A446-AE22-452B9679F499}" type="slidenum">
              <a:rPr lang="fr-FR" smtClean="0"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BST use in </a:t>
            </a:r>
            <a:r>
              <a:rPr lang="fr-FR" dirty="0" err="1" smtClean="0"/>
              <a:t>experiments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Feedback </a:t>
            </a:r>
            <a:r>
              <a:rPr lang="fr-FR" dirty="0" err="1" smtClean="0"/>
              <a:t>from</a:t>
            </a:r>
            <a:r>
              <a:rPr lang="fr-FR" dirty="0" smtClean="0"/>
              <a:t> ALICE, ATLAS, CMS, </a:t>
            </a:r>
            <a:r>
              <a:rPr lang="fr-FR" dirty="0" err="1" smtClean="0"/>
              <a:t>LHCb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Sophie Baron, BI-TB on BST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17 october 2013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22353-C1A7-A446-AE22-452B9679F499}" type="slidenum">
              <a:rPr lang="fr-FR" smtClean="0"/>
              <a:t>1</a:t>
            </a:fld>
            <a:endParaRPr lang="fr-F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Main Usage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smtClean="0"/>
              <a:t>UTC </a:t>
            </a:r>
            <a:r>
              <a:rPr lang="fr-FR" dirty="0"/>
              <a:t>time</a:t>
            </a:r>
            <a:r>
              <a:rPr lang="fr-FR" dirty="0" smtClean="0"/>
              <a:t> and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related</a:t>
            </a:r>
            <a:r>
              <a:rPr lang="fr-FR" dirty="0" smtClean="0"/>
              <a:t> information (</a:t>
            </a:r>
            <a:r>
              <a:rPr lang="fr-FR" dirty="0" err="1" smtClean="0"/>
              <a:t>Orbit</a:t>
            </a:r>
            <a:r>
              <a:rPr lang="fr-FR" dirty="0" smtClean="0"/>
              <a:t> </a:t>
            </a:r>
            <a:r>
              <a:rPr lang="fr-FR" dirty="0" err="1" smtClean="0"/>
              <a:t>number</a:t>
            </a:r>
            <a:r>
              <a:rPr lang="fr-FR" dirty="0" smtClean="0"/>
              <a:t>) </a:t>
            </a:r>
            <a:r>
              <a:rPr lang="fr-FR" dirty="0" err="1" smtClean="0"/>
              <a:t>directly</a:t>
            </a:r>
            <a:r>
              <a:rPr lang="fr-FR" dirty="0" smtClean="0"/>
              <a:t> </a:t>
            </a:r>
            <a:r>
              <a:rPr lang="fr-FR" dirty="0" err="1"/>
              <a:t>inserted</a:t>
            </a:r>
            <a:r>
              <a:rPr lang="fr-FR" dirty="0" smtClean="0"/>
              <a:t> to </a:t>
            </a:r>
            <a:r>
              <a:rPr lang="fr-FR" dirty="0"/>
              <a:t>the</a:t>
            </a:r>
            <a:r>
              <a:rPr lang="fr-FR" dirty="0" smtClean="0"/>
              <a:t> </a:t>
            </a:r>
            <a:r>
              <a:rPr lang="fr-FR" dirty="0" err="1" smtClean="0"/>
              <a:t>event</a:t>
            </a:r>
            <a:r>
              <a:rPr lang="fr-FR" dirty="0" smtClean="0"/>
              <a:t> data of </a:t>
            </a:r>
            <a:r>
              <a:rPr lang="fr-FR" dirty="0" err="1" smtClean="0"/>
              <a:t>experiments</a:t>
            </a:r>
            <a:r>
              <a:rPr lang="fr-FR" dirty="0" smtClean="0"/>
              <a:t> (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/>
              <a:t>source and </a:t>
            </a:r>
            <a:r>
              <a:rPr lang="fr-FR" dirty="0" err="1"/>
              <a:t>identity</a:t>
            </a:r>
            <a:r>
              <a:rPr lang="fr-FR" dirty="0"/>
              <a:t> </a:t>
            </a:r>
            <a:r>
              <a:rPr lang="fr-FR" dirty="0" smtClean="0"/>
              <a:t>information) - </a:t>
            </a:r>
            <a:r>
              <a:rPr lang="fr-FR" i="1" dirty="0" smtClean="0">
                <a:solidFill>
                  <a:schemeClr val="tx2">
                    <a:lumMod val="75000"/>
                  </a:schemeClr>
                </a:solidFill>
              </a:rPr>
              <a:t>CMS, </a:t>
            </a:r>
            <a:r>
              <a:rPr lang="fr-FR" i="1" dirty="0" err="1" smtClean="0">
                <a:solidFill>
                  <a:schemeClr val="tx2">
                    <a:lumMod val="75000"/>
                  </a:schemeClr>
                </a:solidFill>
              </a:rPr>
              <a:t>LHCb</a:t>
            </a:r>
            <a:r>
              <a:rPr lang="fr-FR" i="1" dirty="0" smtClean="0">
                <a:solidFill>
                  <a:schemeClr val="tx2">
                    <a:lumMod val="75000"/>
                  </a:schemeClr>
                </a:solidFill>
              </a:rPr>
              <a:t>, ALICE </a:t>
            </a:r>
          </a:p>
          <a:p>
            <a:r>
              <a:rPr lang="fr-FR" dirty="0"/>
              <a:t>I</a:t>
            </a:r>
            <a:r>
              <a:rPr lang="fr-FR" dirty="0" smtClean="0"/>
              <a:t>njection </a:t>
            </a:r>
            <a:r>
              <a:rPr lang="fr-FR" dirty="0" err="1"/>
              <a:t>pre-</a:t>
            </a:r>
            <a:r>
              <a:rPr lang="fr-FR" dirty="0" err="1" smtClean="0"/>
              <a:t>pulse</a:t>
            </a:r>
            <a:r>
              <a:rPr lang="fr-FR" dirty="0" smtClean="0"/>
              <a:t>, </a:t>
            </a:r>
            <a:r>
              <a:rPr lang="fr-FR" dirty="0" err="1" smtClean="0"/>
              <a:t>occasionnally</a:t>
            </a:r>
            <a:r>
              <a:rPr lang="fr-FR" dirty="0" smtClean="0"/>
              <a:t> - </a:t>
            </a:r>
            <a:r>
              <a:rPr lang="fr-FR" i="1" dirty="0" err="1" smtClean="0">
                <a:solidFill>
                  <a:srgbClr val="17375E"/>
                </a:solidFill>
              </a:rPr>
              <a:t>LHCb</a:t>
            </a:r>
            <a:r>
              <a:rPr lang="fr-FR" i="1" dirty="0" smtClean="0">
                <a:solidFill>
                  <a:srgbClr val="17375E"/>
                </a:solidFill>
              </a:rPr>
              <a:t>, ALICE</a:t>
            </a:r>
          </a:p>
          <a:p>
            <a:r>
              <a:rPr lang="fr-FR" dirty="0" err="1" smtClean="0"/>
              <a:t>Beam</a:t>
            </a:r>
            <a:r>
              <a:rPr lang="fr-FR" dirty="0" smtClean="0"/>
              <a:t> mode for </a:t>
            </a:r>
          </a:p>
          <a:p>
            <a:pPr lvl="1"/>
            <a:r>
              <a:rPr lang="fr-FR" dirty="0" err="1" smtClean="0"/>
              <a:t>cross-checking</a:t>
            </a:r>
            <a:r>
              <a:rPr lang="fr-FR" dirty="0" smtClean="0"/>
              <a:t> DIP - </a:t>
            </a:r>
            <a:r>
              <a:rPr lang="fr-FR" i="1" dirty="0" smtClean="0">
                <a:solidFill>
                  <a:srgbClr val="17375E"/>
                </a:solidFill>
              </a:rPr>
              <a:t>All </a:t>
            </a:r>
            <a:r>
              <a:rPr lang="fr-FR" i="1" dirty="0" err="1" smtClean="0">
                <a:solidFill>
                  <a:srgbClr val="17375E"/>
                </a:solidFill>
              </a:rPr>
              <a:t>experiments</a:t>
            </a:r>
            <a:endParaRPr lang="fr-FR" i="1" dirty="0" smtClean="0">
              <a:solidFill>
                <a:srgbClr val="17375E"/>
              </a:solidFill>
            </a:endParaRPr>
          </a:p>
          <a:p>
            <a:pPr lvl="1"/>
            <a:r>
              <a:rPr lang="fr-FR" dirty="0" err="1" smtClean="0"/>
              <a:t>Automatic</a:t>
            </a:r>
            <a:r>
              <a:rPr lang="fr-FR" dirty="0" smtClean="0"/>
              <a:t> </a:t>
            </a:r>
            <a:r>
              <a:rPr lang="fr-FR" dirty="0" err="1" smtClean="0"/>
              <a:t>switching</a:t>
            </a:r>
            <a:r>
              <a:rPr lang="fr-FR" dirty="0" smtClean="0"/>
              <a:t> of TTC </a:t>
            </a:r>
            <a:r>
              <a:rPr lang="fr-FR" dirty="0" err="1" smtClean="0"/>
              <a:t>experiments</a:t>
            </a:r>
            <a:r>
              <a:rPr lang="fr-FR" dirty="0" smtClean="0"/>
              <a:t> </a:t>
            </a:r>
            <a:r>
              <a:rPr lang="fr-FR" dirty="0" err="1" smtClean="0"/>
              <a:t>bunch</a:t>
            </a:r>
            <a:r>
              <a:rPr lang="fr-FR" dirty="0" smtClean="0"/>
              <a:t> </a:t>
            </a:r>
            <a:r>
              <a:rPr lang="fr-FR" dirty="0" err="1" smtClean="0"/>
              <a:t>clock</a:t>
            </a:r>
            <a:r>
              <a:rPr lang="fr-FR" dirty="0" smtClean="0"/>
              <a:t> (</a:t>
            </a:r>
            <a:r>
              <a:rPr lang="fr-FR" dirty="0" err="1" smtClean="0"/>
              <a:t>between</a:t>
            </a:r>
            <a:r>
              <a:rPr lang="fr-FR" dirty="0" smtClean="0"/>
              <a:t> LHC </a:t>
            </a:r>
            <a:r>
              <a:rPr lang="fr-FR" dirty="0" err="1" smtClean="0"/>
              <a:t>Bunch</a:t>
            </a:r>
            <a:r>
              <a:rPr lang="fr-FR" dirty="0" smtClean="0"/>
              <a:t> </a:t>
            </a:r>
            <a:r>
              <a:rPr lang="fr-FR" dirty="0" err="1" smtClean="0"/>
              <a:t>Clock</a:t>
            </a:r>
            <a:r>
              <a:rPr lang="fr-FR" dirty="0" smtClean="0"/>
              <a:t> and an </a:t>
            </a:r>
            <a:r>
              <a:rPr lang="fr-FR" dirty="0" err="1" smtClean="0"/>
              <a:t>internal</a:t>
            </a:r>
            <a:r>
              <a:rPr lang="fr-FR" dirty="0" smtClean="0"/>
              <a:t> source): </a:t>
            </a:r>
            <a:r>
              <a:rPr lang="fr-FR" i="1" dirty="0" err="1" smtClean="0">
                <a:solidFill>
                  <a:srgbClr val="17375E"/>
                </a:solidFill>
              </a:rPr>
              <a:t>foreseen</a:t>
            </a:r>
            <a:r>
              <a:rPr lang="fr-FR" i="1" dirty="0" smtClean="0">
                <a:solidFill>
                  <a:srgbClr val="17375E"/>
                </a:solidFill>
              </a:rPr>
              <a:t> in TTC hardware, but </a:t>
            </a:r>
            <a:r>
              <a:rPr lang="fr-FR" i="1" dirty="0" err="1" smtClean="0">
                <a:solidFill>
                  <a:srgbClr val="17375E"/>
                </a:solidFill>
              </a:rPr>
              <a:t>finally</a:t>
            </a:r>
            <a:r>
              <a:rPr lang="fr-FR" i="1" dirty="0" smtClean="0">
                <a:solidFill>
                  <a:srgbClr val="17375E"/>
                </a:solidFill>
              </a:rPr>
              <a:t> </a:t>
            </a:r>
            <a:r>
              <a:rPr lang="fr-FR" i="1" dirty="0" err="1" smtClean="0">
                <a:solidFill>
                  <a:srgbClr val="17375E"/>
                </a:solidFill>
              </a:rPr>
              <a:t>managed</a:t>
            </a:r>
            <a:r>
              <a:rPr lang="fr-FR" i="1" dirty="0" smtClean="0">
                <a:solidFill>
                  <a:srgbClr val="17375E"/>
                </a:solidFill>
              </a:rPr>
              <a:t> by software </a:t>
            </a:r>
            <a:r>
              <a:rPr lang="fr-FR" i="1" dirty="0" err="1" smtClean="0">
                <a:solidFill>
                  <a:srgbClr val="17375E"/>
                </a:solidFill>
              </a:rPr>
              <a:t>using</a:t>
            </a:r>
            <a:r>
              <a:rPr lang="fr-FR" i="1" dirty="0" smtClean="0">
                <a:solidFill>
                  <a:srgbClr val="17375E"/>
                </a:solidFill>
              </a:rPr>
              <a:t> DIP for more </a:t>
            </a:r>
            <a:r>
              <a:rPr lang="fr-FR" i="1" dirty="0" err="1" smtClean="0">
                <a:solidFill>
                  <a:srgbClr val="17375E"/>
                </a:solidFill>
              </a:rPr>
              <a:t>flexibility</a:t>
            </a:r>
            <a:endParaRPr lang="fr-FR" i="1" dirty="0">
              <a:solidFill>
                <a:srgbClr val="17375E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17 october 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Sophie Baron, BI-TB on BST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22353-C1A7-A446-AE22-452B9679F499}" type="slidenum">
              <a:rPr lang="fr-FR" smtClean="0"/>
              <a:t>2</a:t>
            </a:fld>
            <a:endParaRPr lang="fr-F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Feedback on BST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dirty="0" smtClean="0"/>
              <a:t>« The </a:t>
            </a:r>
            <a:r>
              <a:rPr lang="fr-FR" dirty="0"/>
              <a:t>BST system </a:t>
            </a:r>
            <a:r>
              <a:rPr lang="fr-FR" dirty="0" err="1"/>
              <a:t>provides</a:t>
            </a:r>
            <a:r>
              <a:rPr lang="fr-FR" dirty="0"/>
              <a:t> </a:t>
            </a:r>
            <a:r>
              <a:rPr lang="fr-FR" dirty="0">
                <a:solidFill>
                  <a:srgbClr val="953735"/>
                </a:solidFill>
              </a:rPr>
              <a:t>a </a:t>
            </a:r>
            <a:r>
              <a:rPr lang="fr-FR" dirty="0" err="1">
                <a:solidFill>
                  <a:srgbClr val="953735"/>
                </a:solidFill>
              </a:rPr>
              <a:t>very</a:t>
            </a:r>
            <a:r>
              <a:rPr lang="fr-FR" dirty="0">
                <a:solidFill>
                  <a:srgbClr val="953735"/>
                </a:solidFill>
              </a:rPr>
              <a:t> </a:t>
            </a:r>
            <a:r>
              <a:rPr lang="fr-FR" dirty="0" err="1">
                <a:solidFill>
                  <a:srgbClr val="953735"/>
                </a:solidFill>
              </a:rPr>
              <a:t>convenient</a:t>
            </a:r>
            <a:r>
              <a:rPr lang="fr-FR" dirty="0">
                <a:solidFill>
                  <a:srgbClr val="953735"/>
                </a:solidFill>
              </a:rPr>
              <a:t> </a:t>
            </a:r>
            <a:r>
              <a:rPr lang="fr-FR" dirty="0" err="1">
                <a:solidFill>
                  <a:srgbClr val="953735"/>
                </a:solidFill>
              </a:rPr>
              <a:t>method</a:t>
            </a:r>
            <a:r>
              <a:rPr lang="fr-FR" dirty="0">
                <a:solidFill>
                  <a:srgbClr val="953735"/>
                </a:solidFill>
              </a:rPr>
              <a:t> of </a:t>
            </a:r>
            <a:r>
              <a:rPr lang="fr-FR" dirty="0" err="1">
                <a:solidFill>
                  <a:srgbClr val="953735"/>
                </a:solidFill>
              </a:rPr>
              <a:t>receiving</a:t>
            </a:r>
            <a:r>
              <a:rPr lang="fr-FR" dirty="0">
                <a:solidFill>
                  <a:srgbClr val="953735"/>
                </a:solidFill>
              </a:rPr>
              <a:t> </a:t>
            </a:r>
            <a:r>
              <a:rPr lang="fr-FR" dirty="0" err="1">
                <a:solidFill>
                  <a:srgbClr val="953735"/>
                </a:solidFill>
              </a:rPr>
              <a:t>these</a:t>
            </a:r>
            <a:r>
              <a:rPr lang="fr-FR" dirty="0">
                <a:solidFill>
                  <a:srgbClr val="953735"/>
                </a:solidFill>
              </a:rPr>
              <a:t> </a:t>
            </a:r>
            <a:r>
              <a:rPr lang="fr-FR" dirty="0" err="1">
                <a:solidFill>
                  <a:srgbClr val="953735"/>
                </a:solidFill>
              </a:rPr>
              <a:t>beam-related</a:t>
            </a:r>
            <a:r>
              <a:rPr lang="fr-FR" dirty="0">
                <a:solidFill>
                  <a:srgbClr val="953735"/>
                </a:solidFill>
              </a:rPr>
              <a:t> data</a:t>
            </a:r>
            <a:r>
              <a:rPr lang="fr-FR" dirty="0"/>
              <a:t> as the </a:t>
            </a:r>
            <a:r>
              <a:rPr lang="fr-FR" dirty="0" err="1"/>
              <a:t>number</a:t>
            </a:r>
            <a:r>
              <a:rPr lang="fr-FR" dirty="0"/>
              <a:t> of components </a:t>
            </a:r>
            <a:r>
              <a:rPr lang="fr-FR" dirty="0" err="1"/>
              <a:t>needed</a:t>
            </a:r>
            <a:r>
              <a:rPr lang="fr-FR" dirty="0"/>
              <a:t> to </a:t>
            </a:r>
            <a:r>
              <a:rPr lang="fr-FR" dirty="0" err="1"/>
              <a:t>implement</a:t>
            </a:r>
            <a:r>
              <a:rPr lang="fr-FR" dirty="0"/>
              <a:t> the </a:t>
            </a:r>
            <a:r>
              <a:rPr lang="fr-FR" dirty="0" err="1"/>
              <a:t>receiver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minimal, by </a:t>
            </a:r>
            <a:r>
              <a:rPr lang="fr-FR" dirty="0" err="1"/>
              <a:t>comparison</a:t>
            </a:r>
            <a:r>
              <a:rPr lang="fr-FR" dirty="0"/>
              <a:t> to </a:t>
            </a:r>
            <a:r>
              <a:rPr lang="fr-FR" dirty="0" err="1"/>
              <a:t>say</a:t>
            </a:r>
            <a:r>
              <a:rPr lang="fr-FR" dirty="0"/>
              <a:t>, the GMT system</a:t>
            </a:r>
            <a:r>
              <a:rPr lang="fr-FR" dirty="0" smtClean="0"/>
              <a:t>.  » </a:t>
            </a:r>
            <a:r>
              <a:rPr lang="fr-FR" i="1" dirty="0" smtClean="0">
                <a:solidFill>
                  <a:schemeClr val="accent1">
                    <a:lumMod val="75000"/>
                  </a:schemeClr>
                </a:solidFill>
              </a:rPr>
              <a:t>CMS</a:t>
            </a:r>
          </a:p>
          <a:p>
            <a:r>
              <a:rPr lang="fr-FR" dirty="0" smtClean="0"/>
              <a:t>« The BST system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a </a:t>
            </a:r>
            <a:r>
              <a:rPr lang="fr-FR" dirty="0" err="1" smtClean="0">
                <a:solidFill>
                  <a:schemeClr val="accent2">
                    <a:lumMod val="75000"/>
                  </a:schemeClr>
                </a:solidFill>
              </a:rPr>
              <a:t>very</a:t>
            </a: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accent2">
                    <a:lumMod val="75000"/>
                  </a:schemeClr>
                </a:solidFill>
              </a:rPr>
              <a:t>useful</a:t>
            </a: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 interface </a:t>
            </a:r>
            <a:r>
              <a:rPr lang="fr-FR" dirty="0" err="1" smtClean="0">
                <a:solidFill>
                  <a:schemeClr val="accent2">
                    <a:lumMod val="75000"/>
                  </a:schemeClr>
                </a:solidFill>
              </a:rPr>
              <a:t>between</a:t>
            </a: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accent2">
                    <a:lumMod val="75000"/>
                  </a:schemeClr>
                </a:solidFill>
              </a:rPr>
              <a:t>experiment</a:t>
            </a: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 and machine and </a:t>
            </a:r>
            <a:r>
              <a:rPr lang="fr-FR" dirty="0" err="1" smtClean="0">
                <a:solidFill>
                  <a:schemeClr val="accent2">
                    <a:lumMod val="75000"/>
                  </a:schemeClr>
                </a:solidFill>
              </a:rPr>
              <a:t>we</a:t>
            </a: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accent2">
                    <a:lumMod val="75000"/>
                  </a:schemeClr>
                </a:solidFill>
              </a:rPr>
              <a:t>intend</a:t>
            </a: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 to use </a:t>
            </a:r>
            <a:r>
              <a:rPr lang="fr-FR" dirty="0" err="1" smtClean="0">
                <a:solidFill>
                  <a:schemeClr val="accent2">
                    <a:lumMod val="75000"/>
                  </a:schemeClr>
                </a:solidFill>
              </a:rPr>
              <a:t>it</a:t>
            </a: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 in the future as </a:t>
            </a:r>
            <a:r>
              <a:rPr lang="fr-FR" dirty="0" err="1" smtClean="0">
                <a:solidFill>
                  <a:schemeClr val="accent2">
                    <a:lumMod val="75000"/>
                  </a:schemeClr>
                </a:solidFill>
              </a:rPr>
              <a:t>well</a:t>
            </a:r>
            <a:r>
              <a:rPr lang="fr-FR" dirty="0" smtClean="0"/>
              <a:t>, or </a:t>
            </a:r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ever</a:t>
            </a:r>
            <a:r>
              <a:rPr lang="fr-FR" dirty="0" smtClean="0"/>
              <a:t> alternative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prepared</a:t>
            </a:r>
            <a:r>
              <a:rPr lang="fr-FR" dirty="0" smtClean="0"/>
              <a:t> in the machine upgrade program. » </a:t>
            </a:r>
            <a:r>
              <a:rPr lang="fr-FR" i="1" dirty="0" err="1" smtClean="0">
                <a:solidFill>
                  <a:srgbClr val="376092"/>
                </a:solidFill>
              </a:rPr>
              <a:t>LHCb</a:t>
            </a:r>
            <a:endParaRPr lang="fr-FR" i="1" dirty="0" smtClean="0">
              <a:solidFill>
                <a:srgbClr val="376092"/>
              </a:solidFill>
            </a:endParaRPr>
          </a:p>
          <a:p>
            <a:r>
              <a:rPr lang="fr-FR" dirty="0" smtClean="0"/>
              <a:t>« 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only</a:t>
            </a:r>
            <a:r>
              <a:rPr lang="fr-FR" dirty="0" smtClean="0"/>
              <a:t> use the BST system for monitoring/</a:t>
            </a:r>
            <a:r>
              <a:rPr lang="fr-FR" dirty="0" err="1" smtClean="0"/>
              <a:t>cross-checking</a:t>
            </a:r>
            <a:r>
              <a:rPr lang="fr-FR" dirty="0" smtClean="0"/>
              <a:t> </a:t>
            </a:r>
            <a:r>
              <a:rPr lang="fr-FR" dirty="0" err="1" smtClean="0"/>
              <a:t>purpose</a:t>
            </a:r>
            <a:r>
              <a:rPr lang="fr-FR" dirty="0" smtClean="0"/>
              <a:t>, </a:t>
            </a:r>
            <a:r>
              <a:rPr lang="fr-FR" dirty="0" err="1" smtClean="0"/>
              <a:t>so</a:t>
            </a:r>
            <a:r>
              <a:rPr lang="fr-FR" dirty="0" smtClean="0"/>
              <a:t> </a:t>
            </a:r>
            <a:r>
              <a:rPr lang="fr-FR" dirty="0"/>
              <a:t>if all of a </a:t>
            </a:r>
            <a:r>
              <a:rPr lang="fr-FR" dirty="0" err="1"/>
              <a:t>sudden</a:t>
            </a:r>
            <a:r>
              <a:rPr lang="fr-FR" dirty="0"/>
              <a:t> BST </a:t>
            </a:r>
            <a:r>
              <a:rPr lang="fr-FR" dirty="0" err="1"/>
              <a:t>would</a:t>
            </a:r>
            <a:r>
              <a:rPr lang="fr-FR" dirty="0"/>
              <a:t> </a:t>
            </a:r>
            <a:r>
              <a:rPr lang="fr-FR" dirty="0" err="1"/>
              <a:t>disappear</a:t>
            </a:r>
            <a:r>
              <a:rPr lang="fr-FR" dirty="0"/>
              <a:t>,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would</a:t>
            </a:r>
            <a:r>
              <a:rPr lang="fr-FR" dirty="0" smtClean="0"/>
              <a:t> </a:t>
            </a:r>
            <a:r>
              <a:rPr lang="fr-FR" dirty="0"/>
              <a:t>not </a:t>
            </a:r>
            <a:r>
              <a:rPr lang="fr-FR" dirty="0" err="1" smtClean="0"/>
              <a:t>cry</a:t>
            </a:r>
            <a:r>
              <a:rPr lang="fr-FR" dirty="0" smtClean="0"/>
              <a:t>… </a:t>
            </a:r>
            <a:r>
              <a:rPr lang="fr-FR" dirty="0"/>
              <a:t>But if </a:t>
            </a:r>
            <a:r>
              <a:rPr lang="fr-FR" dirty="0" err="1"/>
              <a:t>it</a:t>
            </a:r>
            <a:r>
              <a:rPr lang="fr-FR" dirty="0"/>
              <a:t> </a:t>
            </a:r>
            <a:r>
              <a:rPr lang="fr-FR" dirty="0" err="1"/>
              <a:t>stays</a:t>
            </a:r>
            <a:r>
              <a:rPr lang="fr-FR" dirty="0"/>
              <a:t> or changes,</a:t>
            </a:r>
            <a:r>
              <a:rPr lang="fr-FR" dirty="0" smtClean="0"/>
              <a:t> </a:t>
            </a:r>
            <a:r>
              <a:rPr lang="fr-FR" dirty="0" err="1" smtClean="0">
                <a:solidFill>
                  <a:srgbClr val="953735"/>
                </a:solidFill>
              </a:rPr>
              <a:t>we</a:t>
            </a:r>
            <a:r>
              <a:rPr lang="fr-FR" dirty="0" smtClean="0">
                <a:solidFill>
                  <a:srgbClr val="953735"/>
                </a:solidFill>
              </a:rPr>
              <a:t> </a:t>
            </a:r>
            <a:r>
              <a:rPr lang="fr-FR" dirty="0" err="1" smtClean="0">
                <a:solidFill>
                  <a:srgbClr val="953735"/>
                </a:solidFill>
              </a:rPr>
              <a:t>would</a:t>
            </a:r>
            <a:r>
              <a:rPr lang="fr-FR" dirty="0" smtClean="0">
                <a:solidFill>
                  <a:srgbClr val="953735"/>
                </a:solidFill>
              </a:rPr>
              <a:t> </a:t>
            </a:r>
            <a:r>
              <a:rPr lang="fr-FR" dirty="0" err="1">
                <a:solidFill>
                  <a:srgbClr val="953735"/>
                </a:solidFill>
              </a:rPr>
              <a:t>probably</a:t>
            </a:r>
            <a:r>
              <a:rPr lang="fr-FR" dirty="0">
                <a:solidFill>
                  <a:srgbClr val="953735"/>
                </a:solidFill>
              </a:rPr>
              <a:t> </a:t>
            </a:r>
            <a:r>
              <a:rPr lang="fr-FR" dirty="0" err="1">
                <a:solidFill>
                  <a:srgbClr val="953735"/>
                </a:solidFill>
              </a:rPr>
              <a:t>still</a:t>
            </a:r>
            <a:r>
              <a:rPr lang="fr-FR" dirty="0">
                <a:solidFill>
                  <a:srgbClr val="953735"/>
                </a:solidFill>
              </a:rPr>
              <a:t> </a:t>
            </a:r>
            <a:r>
              <a:rPr lang="fr-FR" dirty="0" err="1">
                <a:solidFill>
                  <a:srgbClr val="953735"/>
                </a:solidFill>
              </a:rPr>
              <a:t>want</a:t>
            </a:r>
            <a:r>
              <a:rPr lang="fr-FR" dirty="0">
                <a:solidFill>
                  <a:srgbClr val="953735"/>
                </a:solidFill>
              </a:rPr>
              <a:t> to </a:t>
            </a:r>
            <a:r>
              <a:rPr lang="fr-FR" dirty="0" err="1">
                <a:solidFill>
                  <a:srgbClr val="953735"/>
                </a:solidFill>
              </a:rPr>
              <a:t>receive</a:t>
            </a:r>
            <a:r>
              <a:rPr lang="fr-FR" dirty="0">
                <a:solidFill>
                  <a:srgbClr val="953735"/>
                </a:solidFill>
              </a:rPr>
              <a:t> the </a:t>
            </a:r>
            <a:r>
              <a:rPr lang="fr-FR" dirty="0" err="1">
                <a:solidFill>
                  <a:srgbClr val="953735"/>
                </a:solidFill>
              </a:rPr>
              <a:t>signals</a:t>
            </a:r>
            <a:r>
              <a:rPr lang="fr-FR" dirty="0"/>
              <a:t>, one </a:t>
            </a:r>
            <a:r>
              <a:rPr lang="fr-FR" dirty="0" err="1"/>
              <a:t>never</a:t>
            </a:r>
            <a:r>
              <a:rPr lang="fr-FR" dirty="0"/>
              <a:t> </a:t>
            </a:r>
            <a:r>
              <a:rPr lang="fr-FR" dirty="0" err="1"/>
              <a:t>knows</a:t>
            </a:r>
            <a:r>
              <a:rPr lang="fr-FR" dirty="0"/>
              <a:t> </a:t>
            </a:r>
            <a:r>
              <a:rPr lang="fr-FR" dirty="0" err="1"/>
              <a:t>when</a:t>
            </a:r>
            <a:r>
              <a:rPr lang="fr-FR" dirty="0"/>
              <a:t> </a:t>
            </a:r>
            <a:r>
              <a:rPr lang="fr-FR" dirty="0" err="1"/>
              <a:t>they</a:t>
            </a:r>
            <a:r>
              <a:rPr lang="fr-FR" dirty="0"/>
              <a:t> </a:t>
            </a:r>
            <a:r>
              <a:rPr lang="fr-FR" dirty="0" err="1"/>
              <a:t>could</a:t>
            </a:r>
            <a:r>
              <a:rPr lang="fr-FR" dirty="0"/>
              <a:t> </a:t>
            </a:r>
            <a:r>
              <a:rPr lang="fr-FR" dirty="0" err="1"/>
              <a:t>become</a:t>
            </a:r>
            <a:r>
              <a:rPr lang="fr-FR" dirty="0"/>
              <a:t> </a:t>
            </a:r>
            <a:r>
              <a:rPr lang="fr-FR" dirty="0" err="1"/>
              <a:t>useful</a:t>
            </a:r>
            <a:r>
              <a:rPr lang="fr-FR" dirty="0" smtClean="0"/>
              <a:t>. » (..) </a:t>
            </a:r>
            <a:r>
              <a:rPr lang="fr-FR" i="1" dirty="0" smtClean="0">
                <a:solidFill>
                  <a:srgbClr val="376092"/>
                </a:solidFill>
              </a:rPr>
              <a:t>ATLAS</a:t>
            </a:r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17 october 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Sophie Baron, BI-TB on BST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22353-C1A7-A446-AE22-452B9679F499}" type="slidenum">
              <a:rPr lang="fr-FR" smtClean="0"/>
              <a:t>3</a:t>
            </a:fld>
            <a:endParaRPr lang="fr-F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Future…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 err="1"/>
              <a:t>M</a:t>
            </a:r>
            <a:r>
              <a:rPr lang="fr-FR" dirty="0" err="1" smtClean="0"/>
              <a:t>any</a:t>
            </a:r>
            <a:r>
              <a:rPr lang="fr-FR" dirty="0" smtClean="0"/>
              <a:t> </a:t>
            </a:r>
            <a:r>
              <a:rPr lang="fr-FR" dirty="0" err="1" smtClean="0"/>
              <a:t>paths</a:t>
            </a:r>
            <a:r>
              <a:rPr lang="fr-FR" dirty="0" smtClean="0"/>
              <a:t> of </a:t>
            </a:r>
            <a:r>
              <a:rPr lang="fr-FR" dirty="0" err="1" smtClean="0"/>
              <a:t>exchanging</a:t>
            </a:r>
            <a:r>
              <a:rPr lang="fr-FR" dirty="0" smtClean="0"/>
              <a:t> information </a:t>
            </a:r>
            <a:r>
              <a:rPr lang="fr-FR" dirty="0" err="1" smtClean="0"/>
              <a:t>between</a:t>
            </a:r>
            <a:r>
              <a:rPr lang="fr-FR" dirty="0" smtClean="0"/>
              <a:t> LHC and </a:t>
            </a:r>
            <a:r>
              <a:rPr lang="fr-FR" dirty="0" err="1" smtClean="0"/>
              <a:t>experiments</a:t>
            </a:r>
            <a:r>
              <a:rPr lang="fr-FR" dirty="0" smtClean="0"/>
              <a:t> </a:t>
            </a:r>
            <a:r>
              <a:rPr lang="fr-FR" dirty="0" err="1" smtClean="0"/>
              <a:t>exist</a:t>
            </a:r>
            <a:r>
              <a:rPr lang="fr-FR" dirty="0" smtClean="0"/>
              <a:t> for the moment (BST, GMT, DIP, ...). </a:t>
            </a:r>
            <a:r>
              <a:rPr lang="fr-FR" dirty="0" err="1" smtClean="0"/>
              <a:t>Each</a:t>
            </a:r>
            <a:r>
              <a:rPr lang="fr-FR" dirty="0" smtClean="0"/>
              <a:t> </a:t>
            </a:r>
            <a:r>
              <a:rPr lang="fr-FR" dirty="0" err="1" smtClean="0"/>
              <a:t>experiment</a:t>
            </a:r>
            <a:r>
              <a:rPr lang="fr-FR" dirty="0" smtClean="0"/>
              <a:t> </a:t>
            </a:r>
            <a:r>
              <a:rPr lang="fr-FR" dirty="0" err="1" smtClean="0"/>
              <a:t>found</a:t>
            </a:r>
            <a:r>
              <a:rPr lang="fr-FR" dirty="0" smtClean="0"/>
              <a:t> </a:t>
            </a:r>
            <a:r>
              <a:rPr lang="fr-FR" dirty="0" err="1" smtClean="0"/>
              <a:t>its</a:t>
            </a:r>
            <a:r>
              <a:rPr lang="fr-FR" dirty="0" smtClean="0"/>
              <a:t> </a:t>
            </a:r>
            <a:r>
              <a:rPr lang="fr-FR" dirty="0" err="1" smtClean="0"/>
              <a:t>own</a:t>
            </a:r>
            <a:r>
              <a:rPr lang="fr-FR" dirty="0" smtClean="0"/>
              <a:t> </a:t>
            </a:r>
            <a:r>
              <a:rPr lang="fr-FR" dirty="0" err="1" smtClean="0"/>
              <a:t>way</a:t>
            </a:r>
            <a:r>
              <a:rPr lang="fr-FR" dirty="0" smtClean="0"/>
              <a:t> to use </a:t>
            </a:r>
            <a:r>
              <a:rPr lang="fr-FR" dirty="0" err="1" smtClean="0"/>
              <a:t>them</a:t>
            </a:r>
            <a:r>
              <a:rPr lang="fr-FR" dirty="0" smtClean="0"/>
              <a:t>.</a:t>
            </a:r>
          </a:p>
          <a:p>
            <a:r>
              <a:rPr lang="fr-FR" dirty="0" err="1" smtClean="0"/>
              <a:t>Since</a:t>
            </a:r>
            <a:r>
              <a:rPr lang="fr-FR" dirty="0" smtClean="0"/>
              <a:t> the LEADE or LPC </a:t>
            </a:r>
            <a:r>
              <a:rPr lang="fr-FR" dirty="0" err="1" smtClean="0"/>
              <a:t>committees</a:t>
            </a:r>
            <a:r>
              <a:rPr lang="fr-FR" dirty="0" smtClean="0"/>
              <a:t> do not </a:t>
            </a:r>
            <a:r>
              <a:rPr lang="fr-FR" dirty="0" err="1" smtClean="0"/>
              <a:t>exist</a:t>
            </a:r>
            <a:r>
              <a:rPr lang="fr-FR" dirty="0" smtClean="0"/>
              <a:t> </a:t>
            </a:r>
            <a:r>
              <a:rPr lang="fr-FR" dirty="0" err="1" smtClean="0"/>
              <a:t>anymore</a:t>
            </a:r>
            <a:r>
              <a:rPr lang="fr-FR" dirty="0" smtClean="0"/>
              <a:t>,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feel</a:t>
            </a:r>
            <a:r>
              <a:rPr lang="fr-FR" dirty="0" smtClean="0"/>
              <a:t> a </a:t>
            </a:r>
            <a:r>
              <a:rPr lang="fr-FR" dirty="0" err="1" smtClean="0"/>
              <a:t>strong</a:t>
            </a:r>
            <a:r>
              <a:rPr lang="fr-FR" dirty="0" smtClean="0"/>
              <a:t> </a:t>
            </a:r>
            <a:r>
              <a:rPr lang="fr-FR" dirty="0" err="1" smtClean="0"/>
              <a:t>need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the </a:t>
            </a:r>
            <a:r>
              <a:rPr lang="fr-FR" dirty="0" err="1" smtClean="0"/>
              <a:t>experiments</a:t>
            </a:r>
            <a:r>
              <a:rPr lang="fr-FR" dirty="0" smtClean="0"/>
              <a:t> to know </a:t>
            </a:r>
            <a:r>
              <a:rPr lang="fr-FR" dirty="0" err="1" smtClean="0"/>
              <a:t>better</a:t>
            </a:r>
            <a:r>
              <a:rPr lang="fr-FR" dirty="0" smtClean="0"/>
              <a:t> how the informations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exchanged</a:t>
            </a:r>
            <a:r>
              <a:rPr lang="fr-FR" dirty="0" smtClean="0"/>
              <a:t> </a:t>
            </a:r>
            <a:r>
              <a:rPr lang="fr-FR" dirty="0" err="1" smtClean="0"/>
              <a:t>between</a:t>
            </a:r>
            <a:r>
              <a:rPr lang="fr-FR" dirty="0" smtClean="0"/>
              <a:t> LHC and </a:t>
            </a:r>
            <a:r>
              <a:rPr lang="fr-FR" dirty="0" err="1" smtClean="0"/>
              <a:t>experiments</a:t>
            </a:r>
            <a:r>
              <a:rPr lang="fr-FR" dirty="0" smtClean="0"/>
              <a:t> in the future, and to </a:t>
            </a:r>
            <a:r>
              <a:rPr lang="fr-FR" dirty="0" err="1" smtClean="0"/>
              <a:t>take</a:t>
            </a:r>
            <a:r>
              <a:rPr lang="fr-FR" dirty="0" smtClean="0"/>
              <a:t> part on discussions on the </a:t>
            </a:r>
            <a:r>
              <a:rPr lang="fr-FR" dirty="0" err="1" smtClean="0"/>
              <a:t>subject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17 october 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Sophie Baron, BI-TB on BST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22353-C1A7-A446-AE22-452B9679F499}" type="slidenum">
              <a:rPr lang="fr-FR" smtClean="0"/>
              <a:t>4</a:t>
            </a:fld>
            <a:endParaRPr lang="fr-F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05d83ceaa0bbd2e3bc716e6e66bd857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3d69fe45253d5ff147bb69036b756a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C5C297D-E676-4EED-9922-B6A1B75A3D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03943662-875B-4C8A-A787-C3A671EC5545}">
  <ds:schemaRefs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  <ds:schemaRef ds:uri="http://purl.org/dc/terms/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EFCF4003-FA0B-42FC-9010-D6D57459348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351</TotalTime>
  <Words>169</Words>
  <Application>Microsoft Office PowerPoint</Application>
  <PresentationFormat>On-screen Show (4:3)</PresentationFormat>
  <Paragraphs>27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Thème Office</vt:lpstr>
      <vt:lpstr>BST use in experiments</vt:lpstr>
      <vt:lpstr>Main Usage</vt:lpstr>
      <vt:lpstr>Feedback on BST</vt:lpstr>
      <vt:lpstr>Future…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BST use in experiments</dc:title>
  <dc:creator>Sophie Baron</dc:creator>
  <cp:lastModifiedBy>Lars Jensen</cp:lastModifiedBy>
  <cp:revision>5</cp:revision>
  <dcterms:created xsi:type="dcterms:W3CDTF">2013-10-15T13:41:33Z</dcterms:created>
  <dcterms:modified xsi:type="dcterms:W3CDTF">2015-04-30T03:26:13Z</dcterms:modified>
</cp:coreProperties>
</file>