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400" r:id="rId6"/>
    <p:sldId id="402" r:id="rId7"/>
    <p:sldId id="381" r:id="rId8"/>
    <p:sldId id="401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85D8A"/>
    <a:srgbClr val="4F81BD"/>
    <a:srgbClr val="FF0000"/>
    <a:srgbClr val="C0504D"/>
    <a:srgbClr val="00FF00"/>
    <a:srgbClr val="F0F0F0"/>
    <a:srgbClr val="0000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352" autoAdjust="0"/>
    <p:restoredTop sz="95385" autoAdjust="0"/>
  </p:normalViewPr>
  <p:slideViewPr>
    <p:cSldViewPr showGuides="1">
      <p:cViewPr>
        <p:scale>
          <a:sx n="100" d="100"/>
          <a:sy n="100" d="100"/>
        </p:scale>
        <p:origin x="-2082" y="-534"/>
      </p:cViewPr>
      <p:guideLst>
        <p:guide orient="horz" pos="4156"/>
        <p:guide pos="5375"/>
        <p:guide pos="38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-3282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A2F318-98ED-4E2F-8E60-F81EB356CF5F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FCB8C-AE88-43EF-A1A8-8F6B2B25FA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43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08C5A-9781-48AB-808A-F9A2E5227D5E}" type="datetimeFigureOut">
              <a:rPr lang="en-US" smtClean="0"/>
              <a:pPr/>
              <a:t>4/30/2015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D152AB-0279-4F27-B745-9AE7AB92DA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916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/>
              <a:pPr/>
              <a:t>4/30/2015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/>
              <a:pPr/>
              <a:t>4/30/2015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/>
              <a:pPr/>
              <a:t>4/30/2015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/>
              <a:pPr/>
              <a:t>4/30/2015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97337-0ABD-4724-9121-FDB78380D8EF}" type="datetime1">
              <a:rPr lang="en-US" smtClean="0"/>
              <a:pPr/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188" y="1484784"/>
            <a:ext cx="7921252" cy="1470025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Constantia" pitchFamily="18" charset="0"/>
              </a:rPr>
              <a:t>Beam Synchronous Signals from PS RF Beam Control as Observation Triggers</a:t>
            </a:r>
            <a:endParaRPr lang="en-US" sz="3600" i="1" dirty="0">
              <a:latin typeface="Constantia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0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5288" y="3645024"/>
            <a:ext cx="8353425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Constantia" pitchFamily="18" charset="0"/>
                <a:ea typeface="+mj-ea"/>
                <a:cs typeface="+mj-cs"/>
              </a:rPr>
              <a:t>H. Damerau, R. </a:t>
            </a:r>
            <a:r>
              <a:rPr lang="en-US" dirty="0" err="1" smtClean="0">
                <a:latin typeface="Constantia" pitchFamily="18" charset="0"/>
                <a:ea typeface="+mj-ea"/>
                <a:cs typeface="+mj-cs"/>
              </a:rPr>
              <a:t>Steinhagen</a:t>
            </a:r>
            <a:r>
              <a:rPr lang="en-US" dirty="0" smtClean="0">
                <a:latin typeface="Constantia" pitchFamily="18" charset="0"/>
                <a:ea typeface="+mj-ea"/>
                <a:cs typeface="+mj-cs"/>
              </a:rPr>
              <a:t>, J. Emery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Constantia" pitchFamily="18" charset="0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1900" b="1" dirty="0" smtClean="0">
                <a:latin typeface="Constantia" pitchFamily="18" charset="0"/>
                <a:ea typeface="+mj-ea"/>
                <a:cs typeface="+mj-cs"/>
              </a:rPr>
              <a:t>BI Technical Board</a:t>
            </a:r>
          </a:p>
          <a:p>
            <a:pPr lvl="0" algn="ctr">
              <a:spcBef>
                <a:spcPct val="0"/>
              </a:spcBef>
              <a:defRPr/>
            </a:pPr>
            <a:endParaRPr kumimoji="0" lang="en-US" i="0" u="none" strike="noStrike" kern="1200" cap="none" spc="0" normalizeH="0" noProof="0" dirty="0">
              <a:ln>
                <a:noFill/>
              </a:ln>
              <a:effectLst/>
              <a:uLnTx/>
              <a:uFillTx/>
              <a:latin typeface="Constantia" pitchFamily="18" charset="0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b="1" dirty="0" smtClean="0">
                <a:latin typeface="Constantia" pitchFamily="18" charset="0"/>
                <a:ea typeface="+mj-ea"/>
                <a:cs typeface="+mj-cs"/>
              </a:rPr>
              <a:t>17 October 2013</a:t>
            </a:r>
            <a:endParaRPr kumimoji="0" lang="en-US" b="1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Constantia" pitchFamily="18" charset="0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532440" y="0"/>
            <a:ext cx="611560" cy="476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2339752" cy="1340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165304"/>
            <a:ext cx="5508104" cy="692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7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Introduction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11188" y="908720"/>
            <a:ext cx="7921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Significant change of revolution frequency in PS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10% change for protons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Factor of 2.7 for Pb</a:t>
            </a:r>
            <a:r>
              <a:rPr lang="en-US" b="1" baseline="30000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54+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Phases of beam synchronous signals depend on delays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 manipulations change number of bunches or position of first bunch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marker to specific bunch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 synchronous revolution frequency (TREV) or </a:t>
            </a:r>
            <a:r>
              <a:rPr lang="en-US" sz="20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= 8 (TRF)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Reproducible phase offsets from cycle to cycle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LHC-type beams after synchronization on flat-top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All frequencies essentially constant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Bucket numbering with respect to </a:t>
            </a:r>
            <a:r>
              <a:rPr lang="en-US" b="1" i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b="1" baseline="-25000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-marker from SPS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39725" indent="-339725">
              <a:spcBef>
                <a:spcPct val="20000"/>
              </a:spcBef>
              <a:buFontTx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Font typeface="Symbol" pitchFamily="18" charset="2"/>
              <a:buChar char="®"/>
            </a:pPr>
            <a:endParaRPr lang="en-GB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4832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7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Distributed beam synchronous signals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11188" y="908720"/>
            <a:ext cx="7921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20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PS revolution frequency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(TREV)</a:t>
            </a:r>
          </a:p>
          <a:p>
            <a:pPr marL="796925" lvl="1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Square wave, duty cycle depending on source/beam control</a:t>
            </a:r>
          </a:p>
          <a:p>
            <a:pPr marL="796925" lvl="1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Derived from RF to cavities during acceleration</a:t>
            </a:r>
          </a:p>
          <a:p>
            <a:pPr marL="796925" lvl="1" indent="-339725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Derived from external source (SPS/synthesizer) close to ejection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Phase with respect to beam depending on:</a:t>
            </a:r>
          </a:p>
          <a:p>
            <a:pPr marL="1257300" lvl="2" indent="-342900">
              <a:spcBef>
                <a:spcPct val="20000"/>
              </a:spcBef>
              <a:buFont typeface="+mj-lt"/>
              <a:buAutoNum type="alphaLcParenR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User (single bunch, multi-bunch LHC-type beam, etc.)</a:t>
            </a:r>
          </a:p>
          <a:p>
            <a:pPr marL="1257300" lvl="2" indent="-342900">
              <a:spcBef>
                <a:spcPct val="20000"/>
              </a:spcBef>
              <a:buFont typeface="+mj-lt"/>
              <a:buAutoNum type="alphaLcParenR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 manipulation, synchronization, ejection bucket number</a:t>
            </a:r>
          </a:p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20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PS h = 8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(TRF)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Square wave, ~50% duty cycle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Generated mainly for triggers to beam transfer elements</a:t>
            </a:r>
          </a:p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20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‘</a:t>
            </a:r>
            <a:r>
              <a:rPr lang="en-US" sz="2000" b="1" i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Fiducial</a:t>
            </a:r>
            <a:r>
              <a:rPr lang="en-US" sz="2000" b="1" i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’ frequency for beam transfer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(TFID)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~20 ns marker, fast rise time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Common sub-multiple of </a:t>
            </a:r>
            <a:r>
              <a:rPr lang="en-US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for sending and receiving machine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r>
              <a:rPr lang="en-US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rev,SPS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for PS</a:t>
            </a:r>
            <a:r>
              <a:rPr lang="en-US" b="1" dirty="0">
                <a:latin typeface="Constantia" pitchFamily="18" charset="0"/>
                <a:cs typeface="Times New Roman" pitchFamily="18" charset="0"/>
                <a:sym typeface="Symbol"/>
              </a:rPr>
              <a:t>  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SPS, </a:t>
            </a:r>
            <a:r>
              <a:rPr lang="en-US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rev,PS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/3 for PS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Symbol"/>
              </a:rPr>
              <a:t></a:t>
            </a: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AD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12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Convention for extraction of LHC-type beams:                            </a:t>
            </a:r>
            <a:r>
              <a:rPr lang="en-US" sz="2000" b="1" dirty="0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</a:t>
            </a:r>
            <a:r>
              <a:rPr lang="en-US" sz="2000" b="1" baseline="30000" dirty="0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st</a:t>
            </a:r>
            <a:r>
              <a:rPr lang="en-US" sz="2000" b="1" dirty="0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bunch at fixed phase with respect to </a:t>
            </a:r>
            <a:r>
              <a:rPr lang="en-US" sz="2000" b="1" i="1" dirty="0" err="1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2000" b="1" baseline="-25000" dirty="0" err="1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rev,SPS</a:t>
            </a:r>
            <a:r>
              <a:rPr lang="en-US" sz="2000" b="1" dirty="0" smtClean="0">
                <a:solidFill>
                  <a:srgbClr val="0000FF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marker</a:t>
            </a:r>
          </a:p>
        </p:txBody>
      </p:sp>
    </p:spTree>
    <p:extLst>
      <p:ext uri="{BB962C8B-B14F-4D97-AF65-F5344CB8AC3E}">
        <p14:creationId xmlns:p14="http://schemas.microsoft.com/office/powerpoint/2010/main" val="277195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11188" y="862608"/>
            <a:ext cx="7921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TFID RF train valid for the last ~15-20 </a:t>
            </a:r>
            <a:r>
              <a:rPr lang="en-US" sz="2000" b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ms</a:t>
            </a: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(LHC-type beams)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Trigger for all ‘fixed’ observations (logging, satellite analysis)?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Requires extra cable connection </a:t>
            </a:r>
            <a:r>
              <a:rPr lang="en-US" sz="2000" b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blg</a:t>
            </a: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. 353 or 354 </a:t>
            </a: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Symbol"/>
              </a:rPr>
              <a:t> 152 (?)</a:t>
            </a: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>
              <a:spcBef>
                <a:spcPct val="20000"/>
              </a:spcBef>
            </a:pPr>
            <a:endParaRPr lang="en-US" sz="20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>
              <a:spcBef>
                <a:spcPct val="20000"/>
              </a:spcBef>
            </a:pPr>
            <a:endParaRPr lang="en-US" sz="20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000" b="1" dirty="0" smtClean="0">
              <a:solidFill>
                <a:srgbClr val="385D8A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For all other observations </a:t>
            </a:r>
            <a:r>
              <a:rPr lang="en-US" sz="2000" b="1" dirty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</a:t>
            </a:r>
            <a:r>
              <a:rPr lang="en-US" sz="2000" b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Tomoscope</a:t>
            </a:r>
            <a:r>
              <a:rPr lang="en-US" sz="2000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, BSM, etc.) along cycle: </a:t>
            </a: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TREV + </a:t>
            </a:r>
            <a:r>
              <a:rPr lang="en-US" sz="2000" b="1" dirty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</a:t>
            </a: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oftware based bunch analysis sufficient?</a:t>
            </a:r>
          </a:p>
        </p:txBody>
      </p:sp>
      <p:sp>
        <p:nvSpPr>
          <p:cNvPr id="75" name="Slide Number Placeholder 7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GB" sz="3200" b="1" dirty="0" smtClean="0">
                <a:solidFill>
                  <a:schemeClr val="tx2"/>
                </a:solidFill>
                <a:latin typeface="Constantia" pitchFamily="18" charset="0"/>
              </a:rPr>
              <a:t>Fixed displays close before ejection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8" name="Picture 3" descr="C:\Heiko\OfficialStuff\Applications\ApplicationIC\Presentation\EjectionDisplay\EjectionScopeLHC50ns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343554"/>
            <a:ext cx="3836987" cy="317367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020453" y="2359279"/>
            <a:ext cx="1610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 err="1" smtClean="0">
                <a:solidFill>
                  <a:srgbClr val="FF0000"/>
                </a:solidFill>
                <a:latin typeface="Constantia" panose="02030602050306030303" pitchFamily="18" charset="0"/>
              </a:rPr>
              <a:t>f</a:t>
            </a:r>
            <a:r>
              <a:rPr lang="en-US" sz="1600" b="1" baseline="-25000" dirty="0" err="1" smtClean="0">
                <a:solidFill>
                  <a:srgbClr val="FF0000"/>
                </a:solidFill>
                <a:latin typeface="Constantia" panose="02030602050306030303" pitchFamily="18" charset="0"/>
              </a:rPr>
              <a:t>rev</a:t>
            </a:r>
            <a:r>
              <a:rPr lang="en-US" sz="1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marker SPS</a:t>
            </a:r>
            <a:endParaRPr lang="en-US" sz="16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pic>
        <p:nvPicPr>
          <p:cNvPr id="19" name="Picture 2" descr="C:\Heiko\Presentations\2012-01_LHCBeamShutdownLectureWithIons\lup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3630" y="2774032"/>
            <a:ext cx="838200" cy="774378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611560" y="1992922"/>
            <a:ext cx="3836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PS ejection video, LHC50 ns</a:t>
            </a:r>
            <a:endParaRPr lang="en-US" sz="20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16435" y="3289920"/>
            <a:ext cx="14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latin typeface="Constantia" panose="02030602050306030303" pitchFamily="18" charset="0"/>
              </a:rPr>
              <a:t>1</a:t>
            </a:r>
            <a:r>
              <a:rPr lang="en-US" sz="1600" b="1" baseline="30000" dirty="0" smtClean="0">
                <a:solidFill>
                  <a:srgbClr val="FFFF00"/>
                </a:solidFill>
                <a:latin typeface="Constantia" panose="02030602050306030303" pitchFamily="18" charset="0"/>
              </a:rPr>
              <a:t>st</a:t>
            </a:r>
            <a:r>
              <a:rPr lang="en-US" sz="1600" b="1" dirty="0" smtClean="0">
                <a:solidFill>
                  <a:srgbClr val="FFFF00"/>
                </a:solidFill>
                <a:latin typeface="Constantia" panose="02030602050306030303" pitchFamily="18" charset="0"/>
              </a:rPr>
              <a:t> bunch</a:t>
            </a:r>
            <a:endParaRPr lang="en-US" sz="1600" b="1" dirty="0">
              <a:solidFill>
                <a:srgbClr val="FFFF00"/>
              </a:solidFill>
              <a:latin typeface="Constantia" panose="02030602050306030303" pitchFamily="18" charset="0"/>
            </a:endParaRPr>
          </a:p>
        </p:txBody>
      </p:sp>
      <p:pic>
        <p:nvPicPr>
          <p:cNvPr id="1027" name="Picture 3" descr="C:\Heiko\Presentations\2013-10_BeamSynchronousTriggerBIReview\TEK00007Cropped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199" y="2342032"/>
            <a:ext cx="3810241" cy="317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860032" y="1988840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LHCPROBE</a:t>
            </a:r>
            <a:endParaRPr lang="en-US" sz="20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20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Heiko\Presentations\2013-10_BeamSynchronousTriggerBIReview\BumpCompensationFrequencyDevia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4751369"/>
            <a:ext cx="2810429" cy="183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1188" y="2838078"/>
            <a:ext cx="7921625" cy="1800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Slide Number Placeholder 7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Rectangle 82"/>
          <p:cNvSpPr>
            <a:spLocks noChangeArrowheads="1"/>
          </p:cNvSpPr>
          <p:nvPr/>
        </p:nvSpPr>
        <p:spPr bwMode="auto">
          <a:xfrm>
            <a:off x="395288" y="228600"/>
            <a:ext cx="83534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Wire scanners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11188" y="836712"/>
            <a:ext cx="79216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Bunch-by-bunch wire scanner measurements need beam/bunch synchronous trigger</a:t>
            </a:r>
          </a:p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Measurement time fixed to ~6 </a:t>
            </a:r>
            <a:r>
              <a:rPr lang="en-US" sz="2000" b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ms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before ejection</a:t>
            </a:r>
          </a:p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Use of electronics from LHC for tests</a:t>
            </a: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Requires 40 MHz RF in building 368 (next to 353)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1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Proposal: </a:t>
            </a: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Distribute beam synchronous 40 MHz (+TFID?)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Derived from drive signal to 40/80 MHz cavities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Available during 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last ~15-20 </a:t>
            </a:r>
            <a:r>
              <a:rPr lang="en-US" b="1" dirty="0" err="1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ms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before extraction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Bunches at 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reproducible phase from cycle to cycle</a:t>
            </a:r>
          </a:p>
          <a:p>
            <a:pPr marL="800100" lvl="1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Includes </a:t>
            </a:r>
            <a:r>
              <a:rPr lang="en-US" b="1" dirty="0" smtClean="0">
                <a:solidFill>
                  <a:srgbClr val="385D8A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frequency changes for bump compensation</a:t>
            </a: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5645906"/>
            <a:ext cx="92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40 MHz</a:t>
            </a:r>
            <a:endParaRPr lang="en-US" sz="16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1547664" y="4849037"/>
            <a:ext cx="175397" cy="834969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563885" y="4796575"/>
            <a:ext cx="0" cy="1431132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16200000">
            <a:off x="2185423" y="5048150"/>
            <a:ext cx="984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Ejection</a:t>
            </a:r>
            <a:endParaRPr lang="en-US" sz="1600" b="1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24" name="Down Arrow 23"/>
          <p:cNvSpPr/>
          <p:nvPr/>
        </p:nvSpPr>
        <p:spPr>
          <a:xfrm rot="4205391">
            <a:off x="4280013" y="3757093"/>
            <a:ext cx="235257" cy="2495704"/>
          </a:xfrm>
          <a:prstGeom prst="downArrow">
            <a:avLst>
              <a:gd name="adj1" fmla="val 50000"/>
              <a:gd name="adj2" fmla="val 14457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3434730" y="5004945"/>
            <a:ext cx="509485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</a:pP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Issue with </a:t>
            </a:r>
            <a:r>
              <a:rPr lang="en-US" sz="2000" b="1" dirty="0" err="1" smtClean="0">
                <a:solidFill>
                  <a:srgbClr val="FF0000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</a:t>
            </a:r>
            <a:r>
              <a:rPr lang="en-US" sz="2000" b="1" i="1" dirty="0" err="1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/</a:t>
            </a:r>
            <a:r>
              <a:rPr lang="en-US" sz="2000" b="1" i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≈ 2</a:t>
            </a: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·10</a:t>
            </a:r>
            <a:r>
              <a:rPr lang="en-US" sz="2000" b="1" baseline="30000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Symbol"/>
              </a:rPr>
              <a:t>-5 </a:t>
            </a: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frequency                       excursion for wire scanner acquisition?</a:t>
            </a:r>
          </a:p>
        </p:txBody>
      </p:sp>
    </p:spTree>
    <p:extLst>
      <p:ext uri="{BB962C8B-B14F-4D97-AF65-F5344CB8AC3E}">
        <p14:creationId xmlns:p14="http://schemas.microsoft.com/office/powerpoint/2010/main" val="184638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17198D5-1A6B-4C1E-AACA-7462896E24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60341D5-324E-4194-ACE8-B0C6CFC2DCDC}">
  <ds:schemaRefs>
    <ds:schemaRef ds:uri="http://www.w3.org/XML/1998/namespace"/>
    <ds:schemaRef ds:uri="http://purl.org/dc/terms/"/>
    <ds:schemaRef ds:uri="http://purl.org/dc/elements/1.1/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62099605-DCF2-4D7B-BC95-CF0A11A8BE4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19767</TotalTime>
  <Words>432</Words>
  <Application>Microsoft Office PowerPoint</Application>
  <PresentationFormat>On-screen Show (4:3)</PresentationFormat>
  <Paragraphs>84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Beam Synchronous Signals from PS RF Beam Control as Observation Triggers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Heiko Damerau</dc:title>
  <dc:creator>hdamerau</dc:creator>
  <cp:lastModifiedBy>Lars Jensen</cp:lastModifiedBy>
  <cp:revision>1207</cp:revision>
  <cp:lastPrinted>2012-08-15T16:32:44Z</cp:lastPrinted>
  <dcterms:created xsi:type="dcterms:W3CDTF">2011-10-25T20:17:17Z</dcterms:created>
  <dcterms:modified xsi:type="dcterms:W3CDTF">2015-04-30T03:35:30Z</dcterms:modified>
</cp:coreProperties>
</file>