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74" r:id="rId3"/>
    <p:sldId id="275" r:id="rId4"/>
    <p:sldId id="276" r:id="rId5"/>
    <p:sldId id="277" r:id="rId6"/>
    <p:sldId id="282" r:id="rId7"/>
    <p:sldId id="281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8" r:id="rId25"/>
    <p:sldId id="279" r:id="rId26"/>
    <p:sldId id="280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2" y="-10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E57F30-B1AF-4670-BE73-EB3F1C621E5C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49D7BA-957F-4095-A5DE-7500BEC79B8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9695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5C78AE-FD2B-4B99-B541-78BC80FBAF11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095371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5C78AE-FD2B-4B99-B541-78BC80FBAF11}" type="slidenum">
              <a:rPr lang="nl-NL" smtClean="0"/>
              <a:t>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095371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5C78AE-FD2B-4B99-B541-78BC80FBAF11}" type="slidenum">
              <a:rPr lang="nl-NL" smtClean="0"/>
              <a:t>19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095371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5C78AE-FD2B-4B99-B541-78BC80FBAF11}" type="slidenum">
              <a:rPr lang="nl-NL" smtClean="0"/>
              <a:t>20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095371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5C78AE-FD2B-4B99-B541-78BC80FBAF11}" type="slidenum">
              <a:rPr lang="nl-NL" smtClean="0"/>
              <a:t>21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0953714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5C78AE-FD2B-4B99-B541-78BC80FBAF11}" type="slidenum">
              <a:rPr lang="nl-NL" smtClean="0"/>
              <a:t>22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0953714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5C78AE-FD2B-4B99-B541-78BC80FBAF11}" type="slidenum">
              <a:rPr lang="nl-NL" smtClean="0"/>
              <a:t>23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095371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5C78AE-FD2B-4B99-B541-78BC80FBAF11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095371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5C78AE-FD2B-4B99-B541-78BC80FBAF11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095371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5C78AE-FD2B-4B99-B541-78BC80FBAF11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095371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5C78AE-FD2B-4B99-B541-78BC80FBAF11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095371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5C78AE-FD2B-4B99-B541-78BC80FBAF11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095371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5C78AE-FD2B-4B99-B541-78BC80FBAF11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095371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5C78AE-FD2B-4B99-B541-78BC80FBAF11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095371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5C78AE-FD2B-4B99-B541-78BC80FBAF11}" type="slidenum">
              <a:rPr lang="nl-NL" smtClean="0"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095371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stephane.bouvier@subatech.in2p3.fr</a:t>
            </a: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MFT plenary meeting - IPNL - 7th July 2015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8728C-21F7-4D73-BF4C-15F62BBF81DB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1038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stephane.bouvier@subatech.in2p3.fr</a:t>
            </a: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MFT plenary meeting - IPNL - 7th July 2015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8728C-21F7-4D73-BF4C-15F62BBF81DB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6167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stephane.bouvier@subatech.in2p3.fr</a:t>
            </a: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MFT plenary meeting - IPNL - 7th July 2015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8728C-21F7-4D73-BF4C-15F62BBF81DB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8420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stephane.bouvier@subatech.in2p3.fr</a:t>
            </a: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MFT plenary meeting - IPNL - 7th July 2015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8728C-21F7-4D73-BF4C-15F62BBF81DB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738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stephane.bouvier@subatech.in2p3.fr</a:t>
            </a: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MFT plenary meeting - IPNL - 7th July 2015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8728C-21F7-4D73-BF4C-15F62BBF81DB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525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stephane.bouvier@subatech.in2p3.fr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MFT plenary meeting - IPNL - 7th July 2015</a:t>
            </a:r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8728C-21F7-4D73-BF4C-15F62BBF81DB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275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stephane.bouvier@subatech.in2p3.fr</a:t>
            </a:r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MFT plenary meeting - IPNL - 7th July 2015</a:t>
            </a:r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8728C-21F7-4D73-BF4C-15F62BBF81DB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7198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stephane.bouvier@subatech.in2p3.fr</a:t>
            </a:r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MFT plenary meeting - IPNL - 7th July 2015</a:t>
            </a:r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8728C-21F7-4D73-BF4C-15F62BBF81DB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7706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stephane.bouvier@subatech.in2p3.fr</a:t>
            </a:r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MFT plenary meeting - IPNL - 7th July 2015</a:t>
            </a:r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8728C-21F7-4D73-BF4C-15F62BBF81DB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865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stephane.bouvier@subatech.in2p3.fr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MFT plenary meeting - IPNL - 7th July 2015</a:t>
            </a:r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8728C-21F7-4D73-BF4C-15F62BBF81DB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8624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stephane.bouvier@subatech.in2p3.fr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MFT plenary meeting - IPNL - 7th July 2015</a:t>
            </a:r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8728C-21F7-4D73-BF4C-15F62BBF81DB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37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5496" y="6453336"/>
            <a:ext cx="25553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stephane.bouvier@subatech.in2p3.fr</a:t>
            </a: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45333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MFT plenary meeting - IPNL - 7th July 2015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4533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68728C-21F7-4D73-BF4C-15F62BBF81DB}" type="slidenum">
              <a:rPr lang="en-US" smtClean="0"/>
              <a:t>‹N°›</a:t>
            </a:fld>
            <a:endParaRPr lang="en-US"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4624"/>
            <a:ext cx="816797" cy="1014409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408" y="50921"/>
            <a:ext cx="811727" cy="1008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21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Module Assembly Machine</a:t>
            </a:r>
            <a:endParaRPr lang="en-US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MFT </a:t>
            </a:r>
            <a:r>
              <a:rPr lang="fr-FR" dirty="0" err="1" smtClean="0"/>
              <a:t>plenary</a:t>
            </a:r>
            <a:r>
              <a:rPr lang="fr-FR" dirty="0" smtClean="0"/>
              <a:t> meeting</a:t>
            </a:r>
          </a:p>
          <a:p>
            <a:r>
              <a:rPr lang="fr-FR" dirty="0" smtClean="0"/>
              <a:t>IPNL,  7-8 July 2015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35496" y="6448251"/>
            <a:ext cx="2483296" cy="365125"/>
          </a:xfrm>
        </p:spPr>
        <p:txBody>
          <a:bodyPr/>
          <a:lstStyle/>
          <a:p>
            <a:r>
              <a:rPr lang="en-US" dirty="0" smtClean="0"/>
              <a:t>stephane.bouvier@subatech.in2p3.fr</a:t>
            </a:r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MFT plenary meeting - IPNL - 7th July 2015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8728C-21F7-4D73-BF4C-15F62BBF81D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528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8046" y="1370013"/>
            <a:ext cx="6150908" cy="4752975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1143000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Sequence: Measure chip position</a:t>
            </a:r>
            <a:endParaRPr lang="nl-NL" sz="3200" b="1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stephane.bouvier@subatech.in2p3.fr</a:t>
            </a: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MFT plenary meeting - IPNL - 7th July 2015</a:t>
            </a:r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8728C-21F7-4D73-BF4C-15F62BBF81D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717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8046" y="1370013"/>
            <a:ext cx="6150908" cy="4752975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1143000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Sequence: Reposition chip (optional, TBD)</a:t>
            </a:r>
            <a:endParaRPr lang="nl-NL" sz="3200" b="1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stephane.bouvier@subatech.in2p3.fr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MFT plenary meeting - IPNL - 7th July 2015</a:t>
            </a:r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8728C-21F7-4D73-BF4C-15F62BBF81D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064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1143000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Sequence: Re-measure chip position</a:t>
            </a:r>
            <a:endParaRPr lang="nl-NL" sz="3200" b="1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8046" y="1370013"/>
            <a:ext cx="6150908" cy="4752975"/>
          </a:xfrm>
        </p:spPr>
      </p:pic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stephane.bouvier@subatech.in2p3.fr</a:t>
            </a: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MFT plenary meeting - IPNL - 7th July 2015</a:t>
            </a:r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8728C-21F7-4D73-BF4C-15F62BBF81D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540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8046" y="1370013"/>
            <a:ext cx="6150908" cy="4752975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1143000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Sequence: Pick up chip</a:t>
            </a:r>
            <a:endParaRPr lang="nl-NL" sz="3200" b="1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stephane.bouvier@subatech.in2p3.fr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MFT plenary meeting - IPNL - 7th July 2015</a:t>
            </a:r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8728C-21F7-4D73-BF4C-15F62BBF81D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467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8046" y="1370013"/>
            <a:ext cx="6150908" cy="4752975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692696"/>
            <a:ext cx="8229600" cy="1143000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Sequence: Place chip on HIC assembly table</a:t>
            </a:r>
            <a:endParaRPr lang="nl-NL" sz="3200" b="1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stephane.bouvier@subatech.in2p3.fr</a:t>
            </a: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MFT plenary meeting - IPNL - 7th July 2015</a:t>
            </a:r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8728C-21F7-4D73-BF4C-15F62BBF81D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132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8046" y="1370013"/>
            <a:ext cx="6150908" cy="4752975"/>
          </a:xfrm>
        </p:spPr>
      </p:pic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323528" y="2060848"/>
            <a:ext cx="7696200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nl-NL" kern="0" dirty="0" smtClean="0"/>
              <a:t>Also chip inspection:</a:t>
            </a:r>
          </a:p>
          <a:p>
            <a:pPr lvl="1"/>
            <a:r>
              <a:rPr lang="nl-NL" kern="0" dirty="0"/>
              <a:t>I</a:t>
            </a:r>
            <a:r>
              <a:rPr lang="nl-NL" kern="0" dirty="0" smtClean="0"/>
              <a:t>ntegrity of edge</a:t>
            </a:r>
          </a:p>
          <a:p>
            <a:pPr lvl="1"/>
            <a:r>
              <a:rPr lang="nl-NL" kern="0" dirty="0" smtClean="0"/>
              <a:t>Pad contamination</a:t>
            </a:r>
            <a:endParaRPr lang="nl-NL" kern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96" y="845840"/>
            <a:ext cx="8928992" cy="1143000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Sequence: Check position chip on HIC assemly table</a:t>
            </a:r>
            <a:endParaRPr lang="nl-NL" sz="3200" b="1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stephane.bouvier@subatech.in2p3.fr</a:t>
            </a:r>
            <a:endParaRPr lang="en-US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MFT plenary meeting - IPNL - 7th July 2015</a:t>
            </a:r>
            <a:endParaRPr lang="en-US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8728C-21F7-4D73-BF4C-15F62BBF81D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844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50125" y="1812178"/>
            <a:ext cx="6150908" cy="475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840" y="908720"/>
            <a:ext cx="8445624" cy="1143000"/>
          </a:xfrm>
        </p:spPr>
        <p:txBody>
          <a:bodyPr>
            <a:normAutofit/>
          </a:bodyPr>
          <a:lstStyle/>
          <a:p>
            <a:r>
              <a:rPr lang="nl-NL" sz="3200" b="1" dirty="0"/>
              <a:t>Sequence: place FPC, solder grid and solder balls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907" y="2060848"/>
            <a:ext cx="3389578" cy="1491174"/>
          </a:xfrm>
        </p:spPr>
        <p:txBody>
          <a:bodyPr/>
          <a:lstStyle/>
          <a:p>
            <a:r>
              <a:rPr lang="nl-NL" dirty="0"/>
              <a:t>Handler in </a:t>
            </a:r>
            <a:r>
              <a:rPr lang="nl-NL" dirty="0" smtClean="0"/>
              <a:t>parking position </a:t>
            </a:r>
            <a:endParaRPr lang="nl-NL" dirty="0"/>
          </a:p>
        </p:txBody>
      </p:sp>
      <p:pic>
        <p:nvPicPr>
          <p:cNvPr id="6" name="Picture 2" descr="K:\Projects\CERN\22228 - Alice II\Photos and Sketches\20150617_Proe_screenshots\working_position_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7" y="1844824"/>
            <a:ext cx="1863737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stephane.bouvier@subatech.in2p3.fr</a:t>
            </a:r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MFT plenary meeting - IPNL - 7th July 2015</a:t>
            </a:r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8728C-21F7-4D73-BF4C-15F62BBF81DB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264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655686"/>
            <a:ext cx="8229600" cy="1143000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Sequence: Check solder ball presence</a:t>
            </a:r>
            <a:endParaRPr lang="nl-NL" sz="3200" b="1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8046" y="1370013"/>
            <a:ext cx="6150908" cy="4752975"/>
          </a:xfrm>
        </p:spPr>
      </p:pic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539552" y="1772816"/>
            <a:ext cx="7696200" cy="475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nl-NL" kern="0" dirty="0" smtClean="0"/>
              <a:t>Laser camera</a:t>
            </a:r>
            <a:endParaRPr lang="nl-NL" kern="0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stephane.bouvier@subatech.in2p3.fr</a:t>
            </a:r>
            <a:endParaRPr lang="en-US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MFT plenary meeting - IPNL - 7th July 2015</a:t>
            </a:r>
            <a:endParaRPr lang="en-US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8728C-21F7-4D73-BF4C-15F62BBF81DB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239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8046" y="1370013"/>
            <a:ext cx="6150908" cy="4752975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908720"/>
            <a:ext cx="8229600" cy="1143000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Sequence: </a:t>
            </a:r>
            <a:r>
              <a:rPr lang="nl-NL" sz="3200" b="1" dirty="0"/>
              <a:t>Handler in lid placement position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stephane.bouvier@subatech.in2p3.fr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MFT plenary meeting - IPNL - 7th July 2015</a:t>
            </a:r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8728C-21F7-4D73-BF4C-15F62BBF81DB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167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8046" y="1370013"/>
            <a:ext cx="6150908" cy="4752975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9956" y="606259"/>
            <a:ext cx="8229600" cy="1143000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Sequence: place vacuum lid</a:t>
            </a:r>
            <a:endParaRPr lang="nl-NL" sz="3200" b="1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399956" y="1772816"/>
            <a:ext cx="7696200" cy="475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nl-NL" kern="0" dirty="0" smtClean="0"/>
              <a:t>Handler in parking position </a:t>
            </a:r>
            <a:endParaRPr lang="nl-NL" kern="0" dirty="0"/>
          </a:p>
        </p:txBody>
      </p:sp>
      <p:pic>
        <p:nvPicPr>
          <p:cNvPr id="7" name="Picture 2" descr="K:\Projects\CERN\22228 - Alice II\Photos and Sketches\20150617_Proe_screenshots\working_position_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8862" y="1556792"/>
            <a:ext cx="1863737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stephane.bouvier@subatech.in2p3.fr</a:t>
            </a:r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MFT plenary meeting - IPNL - 7th July 2015</a:t>
            </a:r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8728C-21F7-4D73-BF4C-15F62BBF81DB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932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MAM </a:t>
            </a:r>
            <a:r>
              <a:rPr lang="nl-NL" dirty="0" err="1" smtClean="0"/>
              <a:t>Main</a:t>
            </a:r>
            <a:r>
              <a:rPr lang="nl-NL" dirty="0" smtClean="0"/>
              <a:t> </a:t>
            </a:r>
            <a:r>
              <a:rPr lang="nl-NL" dirty="0" smtClean="0"/>
              <a:t>features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All machines (proto + series)</a:t>
            </a:r>
            <a:endParaRPr lang="nl-NL" dirty="0" smtClean="0"/>
          </a:p>
          <a:p>
            <a:pPr lvl="1"/>
            <a:r>
              <a:rPr lang="nl-NL" dirty="0" smtClean="0"/>
              <a:t>Placement of silicon chips from tray onto HIC Assembly table with an accuracy of </a:t>
            </a:r>
            <a:r>
              <a:rPr lang="en-US" dirty="0"/>
              <a:t>± 5 µm (3</a:t>
            </a:r>
            <a:r>
              <a:rPr lang="en-US" dirty="0" smtClean="0">
                <a:sym typeface="Symbol"/>
              </a:rPr>
              <a:t>)</a:t>
            </a:r>
          </a:p>
          <a:p>
            <a:pPr lvl="1"/>
            <a:r>
              <a:rPr lang="en-US" dirty="0"/>
              <a:t>Check chip edge integrity and pad contamination</a:t>
            </a:r>
          </a:p>
          <a:p>
            <a:pPr lvl="1"/>
            <a:r>
              <a:rPr lang="en-US" dirty="0" smtClean="0"/>
              <a:t>After </a:t>
            </a:r>
            <a:r>
              <a:rPr lang="en-US" dirty="0"/>
              <a:t>manual placement of solder balls, inspect amount of solder balls in every contact hole with vision module</a:t>
            </a:r>
          </a:p>
          <a:p>
            <a:pPr lvl="1"/>
            <a:r>
              <a:rPr lang="en-US" dirty="0"/>
              <a:t>Evacuate HIC assembly vacuum chamber</a:t>
            </a:r>
          </a:p>
          <a:p>
            <a:pPr lvl="1"/>
            <a:r>
              <a:rPr lang="en-US" dirty="0"/>
              <a:t>Position Laser head above solder balls and solder contacts</a:t>
            </a:r>
          </a:p>
          <a:p>
            <a:pPr lvl="1"/>
            <a:r>
              <a:rPr lang="en-US" dirty="0"/>
              <a:t>Capture solder joint </a:t>
            </a:r>
            <a:r>
              <a:rPr lang="en-US" dirty="0" smtClean="0"/>
              <a:t>images</a:t>
            </a:r>
          </a:p>
          <a:p>
            <a:pPr lvl="1"/>
            <a:endParaRPr lang="en-US" dirty="0"/>
          </a:p>
          <a:p>
            <a:r>
              <a:rPr lang="en-US" dirty="0" smtClean="0"/>
              <a:t>Two machines only (proto + 1x series):</a:t>
            </a:r>
          </a:p>
          <a:p>
            <a:pPr lvl="1"/>
            <a:r>
              <a:rPr lang="nl-NL" dirty="0" smtClean="0"/>
              <a:t>Placement </a:t>
            </a:r>
            <a:r>
              <a:rPr lang="nl-NL" dirty="0"/>
              <a:t>of silicon chips from tray onto </a:t>
            </a:r>
            <a:r>
              <a:rPr lang="nl-NL" dirty="0" smtClean="0"/>
              <a:t>chuck </a:t>
            </a:r>
            <a:r>
              <a:rPr lang="nl-NL" dirty="0"/>
              <a:t>and perform electrical qualification of chip with probe card assy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stephane.bouvier@subatech.in2p3.fr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MFT plenary meeting - IPNL - 7th July 2015</a:t>
            </a:r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8728C-21F7-4D73-BF4C-15F62BBF81D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671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8046" y="1370013"/>
            <a:ext cx="6150908" cy="4752975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836712"/>
            <a:ext cx="8229600" cy="1143000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Sequence: Soldering</a:t>
            </a:r>
            <a:endParaRPr lang="nl-NL" sz="3200" b="1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stephane.bouvier@subatech.in2p3.fr</a:t>
            </a: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MFT plenary meeting - IPNL - 7th July 2015</a:t>
            </a:r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8728C-21F7-4D73-BF4C-15F62BBF81DB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89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1772816"/>
            <a:ext cx="6150908" cy="4752975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124744"/>
            <a:ext cx="8229600" cy="1143000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Sequence: </a:t>
            </a:r>
            <a:r>
              <a:rPr lang="nl-NL" sz="3200" b="1" dirty="0"/>
              <a:t>Handler in lid placement position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stephane.bouvier@subatech.in2p3.fr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MFT plenary meeting - IPNL - 7th July 2015</a:t>
            </a:r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8728C-21F7-4D73-BF4C-15F62BBF81DB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530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863578"/>
            <a:ext cx="6150908" cy="4752975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701824"/>
            <a:ext cx="8229600" cy="1143000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Sequence: Remove vacuumlid and solder grid</a:t>
            </a:r>
            <a:endParaRPr lang="nl-NL" sz="3200" b="1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251520" y="1876592"/>
            <a:ext cx="3131840" cy="14199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nl-NL" kern="0" dirty="0" smtClean="0"/>
              <a:t>Handler in parking position </a:t>
            </a:r>
            <a:endParaRPr lang="nl-NL" kern="0" dirty="0"/>
          </a:p>
        </p:txBody>
      </p:sp>
      <p:pic>
        <p:nvPicPr>
          <p:cNvPr id="8" name="Picture 2" descr="K:\Projects\CERN\22228 - Alice II\Photos and Sketches\20150617_Proe_screenshots\working_position_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1876592"/>
            <a:ext cx="1863737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stephane.bouvier@subatech.in2p3.fr</a:t>
            </a: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MFT plenary meeting - IPNL - 7th July 2015</a:t>
            </a:r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8728C-21F7-4D73-BF4C-15F62BBF81DB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542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700808"/>
            <a:ext cx="6150908" cy="4752975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44"/>
            <a:ext cx="9144000" cy="1143000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Sequence: Check solder connections and chip position</a:t>
            </a:r>
            <a:endParaRPr lang="nl-NL" sz="3200" b="1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stephane.bouvier@subatech.in2p3.fr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MFT plenary meeting - IPNL - 7th July 2015</a:t>
            </a:r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8728C-21F7-4D73-BF4C-15F62BBF81DB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71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Cycle time OB-HIC assembly</a:t>
            </a:r>
            <a:br>
              <a:rPr lang="en-US" dirty="0" smtClean="0"/>
            </a:b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4365104"/>
            <a:ext cx="7696200" cy="1973908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Laser soldering: 3 sec per contact</a:t>
            </a:r>
          </a:p>
          <a:p>
            <a:r>
              <a:rPr lang="en-US" dirty="0" smtClean="0"/>
              <a:t>Handler moving parameters:</a:t>
            </a:r>
          </a:p>
          <a:p>
            <a:pPr lvl="1"/>
            <a:r>
              <a:rPr lang="en-US" dirty="0" smtClean="0"/>
              <a:t>acceleration = 2 m/s</a:t>
            </a:r>
            <a:r>
              <a:rPr lang="en-US" baseline="30000" dirty="0" smtClean="0"/>
              <a:t>2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speed = 0,1 m/s</a:t>
            </a:r>
          </a:p>
          <a:p>
            <a:r>
              <a:rPr lang="en-US" dirty="0" smtClean="0"/>
              <a:t>No ball corrections, operator overhead or margin accounted for</a:t>
            </a:r>
            <a:endParaRPr lang="nl-NL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097360"/>
              </p:ext>
            </p:extLst>
          </p:nvPr>
        </p:nvGraphicFramePr>
        <p:xfrm>
          <a:off x="899592" y="1397000"/>
          <a:ext cx="792088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9221"/>
                <a:gridCol w="5944578"/>
                <a:gridCol w="124708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Description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Time</a:t>
                      </a:r>
                      <a:r>
                        <a:rPr lang="en-US" baseline="0" dirty="0" smtClean="0"/>
                        <a:t> (s)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Chip pick &amp; position (1x reposition on HIC-assembly table)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533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Chip inspection</a:t>
                      </a:r>
                      <a:r>
                        <a:rPr lang="en-US" baseline="0" dirty="0" smtClean="0"/>
                        <a:t> (edge integrity, contact pad, ball presence)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9058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Contact soldering (evacuate,</a:t>
                      </a:r>
                      <a:r>
                        <a:rPr lang="en-US" baseline="0" dirty="0" smtClean="0"/>
                        <a:t> solder, vent)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5211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Total cycle time (seconds)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14802</a:t>
                      </a:r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4482170"/>
              </p:ext>
            </p:extLst>
          </p:nvPr>
        </p:nvGraphicFramePr>
        <p:xfrm>
          <a:off x="971600" y="3429000"/>
          <a:ext cx="7848873" cy="706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9405"/>
                <a:gridCol w="5906083"/>
                <a:gridCol w="1243385"/>
              </a:tblGrid>
              <a:tr h="226824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b="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TOT</a:t>
                      </a:r>
                      <a:endParaRPr lang="nl-NL" sz="1600" b="0" i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b="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Total cycle time (minutes)</a:t>
                      </a:r>
                      <a:endParaRPr lang="nl-NL" sz="1600" b="0" i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b="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247</a:t>
                      </a:r>
                      <a:endParaRPr lang="nl-NL" sz="1600" b="0" i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TOT</a:t>
                      </a:r>
                      <a:endParaRPr lang="nl-NL" sz="16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/>
                        <a:t>Total</a:t>
                      </a:r>
                      <a:r>
                        <a:rPr lang="en-US" sz="1600" i="1" baseline="0" dirty="0" smtClean="0"/>
                        <a:t> cycle time (hours)</a:t>
                      </a:r>
                      <a:endParaRPr lang="nl-NL" sz="16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4,11</a:t>
                      </a:r>
                      <a:endParaRPr lang="nl-NL" sz="1600" i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stephane.bouvier@subatech.in2p3.fr</a:t>
            </a:r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MFT plenary meeting - IPNL - 7th July 2015</a:t>
            </a:r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8728C-21F7-4D73-BF4C-15F62BBF81DB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288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Cycle time </a:t>
            </a:r>
            <a:r>
              <a:rPr lang="en-US" dirty="0" smtClean="0"/>
              <a:t>MFTHIC </a:t>
            </a:r>
            <a:r>
              <a:rPr lang="en-US" dirty="0" smtClean="0"/>
              <a:t>assembly</a:t>
            </a:r>
            <a:br>
              <a:rPr lang="en-US" dirty="0" smtClean="0"/>
            </a:br>
            <a:r>
              <a:rPr lang="en-US" dirty="0" smtClean="0"/>
              <a:t>5 sensor ladder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4551436"/>
            <a:ext cx="7992888" cy="1973908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Laser soldering: 3 sec per contact</a:t>
            </a:r>
          </a:p>
          <a:p>
            <a:r>
              <a:rPr lang="en-US" dirty="0" smtClean="0"/>
              <a:t>Handler moving parameters:</a:t>
            </a:r>
          </a:p>
          <a:p>
            <a:pPr lvl="1"/>
            <a:r>
              <a:rPr lang="en-US" dirty="0" smtClean="0"/>
              <a:t>acceleration = 2 m/s</a:t>
            </a:r>
            <a:r>
              <a:rPr lang="en-US" baseline="30000" dirty="0" smtClean="0"/>
              <a:t>2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speed = 0,1 m/s</a:t>
            </a:r>
          </a:p>
          <a:p>
            <a:r>
              <a:rPr lang="en-US" dirty="0" smtClean="0"/>
              <a:t>No ball corrections, operator overhead or margin accounted </a:t>
            </a:r>
            <a:r>
              <a:rPr lang="en-US" dirty="0" smtClean="0"/>
              <a:t>for</a:t>
            </a:r>
          </a:p>
          <a:p>
            <a:r>
              <a:rPr lang="en-US" dirty="0" smtClean="0"/>
              <a:t>TDR time : </a:t>
            </a:r>
            <a:r>
              <a:rPr lang="en-US" baseline="0" dirty="0" smtClean="0"/>
              <a:t>2h 34 </a:t>
            </a:r>
            <a:r>
              <a:rPr lang="en-US" baseline="0" dirty="0" err="1" smtClean="0"/>
              <a:t>mn</a:t>
            </a:r>
            <a:r>
              <a:rPr lang="en-US" baseline="0" dirty="0" smtClean="0"/>
              <a:t> with</a:t>
            </a:r>
            <a:r>
              <a:rPr lang="en-US" dirty="0" smtClean="0"/>
              <a:t> operator overhead (# 30 </a:t>
            </a:r>
            <a:r>
              <a:rPr lang="en-US" dirty="0" err="1" smtClean="0"/>
              <a:t>mn</a:t>
            </a:r>
            <a:r>
              <a:rPr lang="en-US" dirty="0" smtClean="0"/>
              <a:t>)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6998288"/>
              </p:ext>
            </p:extLst>
          </p:nvPr>
        </p:nvGraphicFramePr>
        <p:xfrm>
          <a:off x="899592" y="1397000"/>
          <a:ext cx="792088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9221"/>
                <a:gridCol w="5944578"/>
                <a:gridCol w="124708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Description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Time</a:t>
                      </a:r>
                      <a:r>
                        <a:rPr lang="en-US" baseline="0" dirty="0" smtClean="0"/>
                        <a:t> (s)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Chip pick &amp; position (1x reposition on HIC-assembly table)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190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Chip inspection</a:t>
                      </a:r>
                      <a:r>
                        <a:rPr lang="en-US" baseline="0" dirty="0" smtClean="0"/>
                        <a:t> (edge integrity, contact pad, ball presence)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3235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Contact soldering (evacuate,</a:t>
                      </a:r>
                      <a:r>
                        <a:rPr lang="en-US" baseline="0" dirty="0" smtClean="0"/>
                        <a:t> solder, vent)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1861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Total cycle time (seconds)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5286</a:t>
                      </a:r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6680120"/>
              </p:ext>
            </p:extLst>
          </p:nvPr>
        </p:nvGraphicFramePr>
        <p:xfrm>
          <a:off x="971600" y="3429000"/>
          <a:ext cx="7848873" cy="706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9405"/>
                <a:gridCol w="5906083"/>
                <a:gridCol w="1243385"/>
              </a:tblGrid>
              <a:tr h="226824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b="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TOT</a:t>
                      </a:r>
                      <a:endParaRPr lang="nl-NL" sz="1600" b="0" i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b="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Total cycle time (minutes</a:t>
                      </a:r>
                      <a:r>
                        <a:rPr lang="en-US" sz="1600" b="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nl-NL" sz="1600" b="0" i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600" b="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88</a:t>
                      </a:r>
                      <a:endParaRPr lang="nl-NL" sz="1600" b="0" i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TOT</a:t>
                      </a:r>
                      <a:endParaRPr lang="nl-NL" sz="16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/>
                        <a:t>Total</a:t>
                      </a:r>
                      <a:r>
                        <a:rPr lang="en-US" sz="1600" i="1" baseline="0" dirty="0" smtClean="0"/>
                        <a:t> cycle time (hours</a:t>
                      </a:r>
                      <a:r>
                        <a:rPr lang="en-US" sz="1600" i="1" baseline="0" dirty="0" smtClean="0"/>
                        <a:t>) </a:t>
                      </a:r>
                      <a:endParaRPr lang="nl-NL" sz="16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i="1" dirty="0" smtClean="0"/>
                        <a:t>1h</a:t>
                      </a:r>
                      <a:r>
                        <a:rPr lang="fr-FR" sz="1600" i="1" baseline="0" dirty="0" smtClean="0"/>
                        <a:t> 28mn 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stephane.bouvier@subatech.in2p3.fr</a:t>
            </a:r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MFT plenary meeting - IPNL - 7th July 2015</a:t>
            </a:r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8728C-21F7-4D73-BF4C-15F62BBF81DB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469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en-US" dirty="0" smtClean="0"/>
              <a:t>Milestones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256584"/>
          </a:xfrm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r>
              <a:rPr lang="en-GB" sz="2800" dirty="0" smtClean="0"/>
              <a:t>Design presentation and approval : 26/06/2015</a:t>
            </a:r>
          </a:p>
          <a:p>
            <a:r>
              <a:rPr lang="fr-FR" sz="2800" dirty="0" smtClean="0"/>
              <a:t>MFT :</a:t>
            </a:r>
            <a:endParaRPr lang="en-US" sz="2800" dirty="0" smtClean="0"/>
          </a:p>
          <a:p>
            <a:pPr lvl="1"/>
            <a:r>
              <a:rPr lang="en-US" sz="2400" dirty="0" smtClean="0"/>
              <a:t>Design of the assembly table with reference markers ASAP</a:t>
            </a:r>
          </a:p>
          <a:p>
            <a:endParaRPr lang="fr-FR" sz="2800" dirty="0"/>
          </a:p>
          <a:p>
            <a:pPr marL="0" indent="0">
              <a:buNone/>
            </a:pPr>
            <a:endParaRPr lang="fr-FR" sz="2800" dirty="0" smtClean="0"/>
          </a:p>
          <a:p>
            <a:pPr marL="0" indent="0">
              <a:buNone/>
            </a:pPr>
            <a:endParaRPr lang="en-US" sz="2800" dirty="0" smtClean="0"/>
          </a:p>
          <a:p>
            <a:pPr lvl="1"/>
            <a:r>
              <a:rPr lang="en-US" sz="2400" dirty="0" smtClean="0"/>
              <a:t>A new table in stainless steal with 5µm of flatness and 10 µm of parallelism in September</a:t>
            </a:r>
            <a:endParaRPr lang="en-US" dirty="0" smtClean="0"/>
          </a:p>
          <a:p>
            <a:r>
              <a:rPr lang="en-US" dirty="0" smtClean="0"/>
              <a:t>Delivery of prototypes end of October</a:t>
            </a:r>
          </a:p>
          <a:p>
            <a:r>
              <a:rPr lang="en-US" dirty="0" smtClean="0"/>
              <a:t>Delivery of the other machines between June and September 2016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stephane.bouvier@subatech.in2p3.fr</a:t>
            </a: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MFT plenary meeting - IPNL - 7th July 2015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8728C-21F7-4D73-BF4C-15F62BBF81DB}" type="slidenum">
              <a:rPr lang="en-US" smtClean="0"/>
              <a:t>26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492896"/>
            <a:ext cx="1932277" cy="1434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47" t="18739" r="21944" b="19731"/>
          <a:stretch/>
        </p:blipFill>
        <p:spPr>
          <a:xfrm>
            <a:off x="4427984" y="2571143"/>
            <a:ext cx="1533420" cy="127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150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K:\Projects\CERN\22228 - Alice II\Photos and Sketches\20150617_Proe_screenshots\covering_kc_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95" r="15720"/>
          <a:stretch/>
        </p:blipFill>
        <p:spPr bwMode="auto">
          <a:xfrm>
            <a:off x="4860032" y="1481450"/>
            <a:ext cx="3868291" cy="4351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System overview</a:t>
            </a:r>
            <a:endParaRPr lang="nl-NL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64" t="17959" r="14885" b="13469"/>
          <a:stretch/>
        </p:blipFill>
        <p:spPr>
          <a:xfrm>
            <a:off x="1511639" y="2886524"/>
            <a:ext cx="2840356" cy="2880360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H="1">
            <a:off x="5004048" y="1885950"/>
            <a:ext cx="1625352" cy="201036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 rot="21207814">
            <a:off x="5322600" y="1687358"/>
            <a:ext cx="9001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 smtClean="0"/>
              <a:t>1600</a:t>
            </a:r>
            <a:endParaRPr lang="nl-NL" sz="1400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4917988" y="2189717"/>
            <a:ext cx="0" cy="3255507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319972" y="2862808"/>
            <a:ext cx="9001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 smtClean="0"/>
              <a:t>2200</a:t>
            </a:r>
            <a:endParaRPr lang="nl-NL" sz="1400" dirty="0"/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6752880" y="1923943"/>
            <a:ext cx="1009995" cy="95357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 rot="396227">
            <a:off x="7038785" y="1678195"/>
            <a:ext cx="9001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 smtClean="0"/>
              <a:t>900</a:t>
            </a:r>
            <a:endParaRPr lang="nl-NL" sz="1400" dirty="0"/>
          </a:p>
        </p:txBody>
      </p:sp>
      <p:grpSp>
        <p:nvGrpSpPr>
          <p:cNvPr id="7" name="Group 6"/>
          <p:cNvGrpSpPr/>
          <p:nvPr/>
        </p:nvGrpSpPr>
        <p:grpSpPr>
          <a:xfrm>
            <a:off x="1272361" y="5167006"/>
            <a:ext cx="679099" cy="902728"/>
            <a:chOff x="7812360" y="5149960"/>
            <a:chExt cx="679099" cy="902728"/>
          </a:xfrm>
        </p:grpSpPr>
        <p:cxnSp>
          <p:nvCxnSpPr>
            <p:cNvPr id="24" name="Straight Arrow Connector 23"/>
            <p:cNvCxnSpPr/>
            <p:nvPr/>
          </p:nvCxnSpPr>
          <p:spPr>
            <a:xfrm flipV="1">
              <a:off x="7812360" y="5578274"/>
              <a:ext cx="419319" cy="109239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7812360" y="5149960"/>
              <a:ext cx="360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dirty="0" smtClean="0"/>
                <a:t>z</a:t>
              </a:r>
              <a:endParaRPr lang="nl-NL" dirty="0"/>
            </a:p>
          </p:txBody>
        </p:sp>
        <p:cxnSp>
          <p:nvCxnSpPr>
            <p:cNvPr id="28" name="Straight Arrow Connector 27"/>
            <p:cNvCxnSpPr/>
            <p:nvPr/>
          </p:nvCxnSpPr>
          <p:spPr>
            <a:xfrm flipV="1">
              <a:off x="7812360" y="5334626"/>
              <a:ext cx="4771" cy="34873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8173223" y="5350640"/>
              <a:ext cx="3182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dirty="0" smtClean="0"/>
                <a:t>y</a:t>
              </a:r>
              <a:endParaRPr lang="nl-NL" dirty="0"/>
            </a:p>
          </p:txBody>
        </p:sp>
        <p:cxnSp>
          <p:nvCxnSpPr>
            <p:cNvPr id="34" name="Straight Arrow Connector 33"/>
            <p:cNvCxnSpPr/>
            <p:nvPr/>
          </p:nvCxnSpPr>
          <p:spPr>
            <a:xfrm>
              <a:off x="7812362" y="5683358"/>
              <a:ext cx="298182" cy="13296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8069704" y="5683356"/>
              <a:ext cx="2703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dirty="0" smtClean="0"/>
                <a:t>x</a:t>
              </a:r>
              <a:endParaRPr lang="nl-NL" dirty="0"/>
            </a:p>
          </p:txBody>
        </p:sp>
      </p:grpSp>
      <p:sp>
        <p:nvSpPr>
          <p:cNvPr id="23" name="Rectangle 22"/>
          <p:cNvSpPr/>
          <p:nvPr/>
        </p:nvSpPr>
        <p:spPr>
          <a:xfrm rot="1616228">
            <a:off x="5139249" y="4100682"/>
            <a:ext cx="298030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Preliminary</a:t>
            </a:r>
            <a:endParaRPr lang="en-US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stephane.bouvier@subatech.in2p3.fr</a:t>
            </a: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MFT plenary meeting - IPNL - 7th July 2015</a:t>
            </a:r>
            <a:endParaRPr lang="en-US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8728C-21F7-4D73-BF4C-15F62BBF81D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657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Content Placeholder 4"/>
          <p:cNvSpPr txBox="1">
            <a:spLocks/>
          </p:cNvSpPr>
          <p:nvPr/>
        </p:nvSpPr>
        <p:spPr bwMode="auto">
          <a:xfrm>
            <a:off x="1295400" y="1370013"/>
            <a:ext cx="7696200" cy="475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kern="0" dirty="0" smtClean="0"/>
              <a:t>Top view</a:t>
            </a:r>
          </a:p>
          <a:p>
            <a:endParaRPr lang="nl-NL" kern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System </a:t>
            </a:r>
            <a:r>
              <a:rPr lang="nl-NL" dirty="0" smtClean="0"/>
              <a:t>overview (2)</a:t>
            </a:r>
            <a:endParaRPr lang="nl-NL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91" t="12671" r="9447" b="27728"/>
          <a:stretch/>
        </p:blipFill>
        <p:spPr>
          <a:xfrm>
            <a:off x="1262743" y="2096461"/>
            <a:ext cx="6463634" cy="3833029"/>
          </a:xfrm>
        </p:spPr>
      </p:pic>
      <p:grpSp>
        <p:nvGrpSpPr>
          <p:cNvPr id="11" name="Group 10"/>
          <p:cNvGrpSpPr/>
          <p:nvPr/>
        </p:nvGrpSpPr>
        <p:grpSpPr>
          <a:xfrm>
            <a:off x="4211960" y="1376381"/>
            <a:ext cx="4392488" cy="3497306"/>
            <a:chOff x="4427984" y="836712"/>
            <a:chExt cx="4392488" cy="3497306"/>
          </a:xfrm>
        </p:grpSpPr>
        <p:sp>
          <p:nvSpPr>
            <p:cNvPr id="6" name="Oval 5"/>
            <p:cNvSpPr/>
            <p:nvPr/>
          </p:nvSpPr>
          <p:spPr>
            <a:xfrm>
              <a:off x="4427984" y="3469922"/>
              <a:ext cx="2088232" cy="864096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cxnSp>
          <p:nvCxnSpPr>
            <p:cNvPr id="8" name="Straight Connector 7"/>
            <p:cNvCxnSpPr/>
            <p:nvPr/>
          </p:nvCxnSpPr>
          <p:spPr>
            <a:xfrm flipV="1">
              <a:off x="6012160" y="1340768"/>
              <a:ext cx="1224136" cy="2129154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6588224" y="836712"/>
              <a:ext cx="22322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dirty="0" smtClean="0"/>
                <a:t>HIC Assembly table</a:t>
              </a:r>
              <a:endParaRPr lang="nl-NL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3707904" y="1727129"/>
            <a:ext cx="6192688" cy="3731006"/>
            <a:chOff x="3923928" y="1187460"/>
            <a:chExt cx="6192688" cy="3731006"/>
          </a:xfrm>
        </p:grpSpPr>
        <p:sp>
          <p:nvSpPr>
            <p:cNvPr id="13" name="Oval 12"/>
            <p:cNvSpPr/>
            <p:nvPr/>
          </p:nvSpPr>
          <p:spPr>
            <a:xfrm>
              <a:off x="3923928" y="4054370"/>
              <a:ext cx="2088232" cy="864096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cxnSp>
          <p:nvCxnSpPr>
            <p:cNvPr id="14" name="Straight Connector 13"/>
            <p:cNvCxnSpPr/>
            <p:nvPr/>
          </p:nvCxnSpPr>
          <p:spPr>
            <a:xfrm flipV="1">
              <a:off x="5508104" y="1556792"/>
              <a:ext cx="2592288" cy="249757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7884368" y="1187460"/>
              <a:ext cx="22322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dirty="0" smtClean="0"/>
                <a:t>Tray</a:t>
              </a:r>
              <a:endParaRPr lang="nl-NL" dirty="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3635896" y="2445604"/>
            <a:ext cx="5616624" cy="2315153"/>
            <a:chOff x="3059832" y="836712"/>
            <a:chExt cx="5616624" cy="2315153"/>
          </a:xfrm>
        </p:grpSpPr>
        <p:sp>
          <p:nvSpPr>
            <p:cNvPr id="21" name="Oval 20"/>
            <p:cNvSpPr/>
            <p:nvPr/>
          </p:nvSpPr>
          <p:spPr>
            <a:xfrm>
              <a:off x="3059832" y="2390863"/>
              <a:ext cx="792088" cy="761002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cxnSp>
          <p:nvCxnSpPr>
            <p:cNvPr id="22" name="Straight Connector 21"/>
            <p:cNvCxnSpPr>
              <a:stCxn id="21" idx="7"/>
            </p:cNvCxnSpPr>
            <p:nvPr/>
          </p:nvCxnSpPr>
          <p:spPr>
            <a:xfrm flipV="1">
              <a:off x="3735921" y="1206044"/>
              <a:ext cx="3572383" cy="1296265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6588224" y="836712"/>
              <a:ext cx="2088232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nl-NL" dirty="0" smtClean="0"/>
                <a:t>Pre-position chuck</a:t>
              </a:r>
              <a:endParaRPr lang="nl-NL" dirty="0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1835696" y="3125034"/>
            <a:ext cx="7328992" cy="2499819"/>
            <a:chOff x="1115616" y="836712"/>
            <a:chExt cx="7328992" cy="2499819"/>
          </a:xfrm>
        </p:grpSpPr>
        <p:sp>
          <p:nvSpPr>
            <p:cNvPr id="27" name="Oval 26"/>
            <p:cNvSpPr/>
            <p:nvPr/>
          </p:nvSpPr>
          <p:spPr>
            <a:xfrm>
              <a:off x="1115616" y="1174746"/>
              <a:ext cx="2088232" cy="2161785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cxnSp>
          <p:nvCxnSpPr>
            <p:cNvPr id="28" name="Straight Connector 27"/>
            <p:cNvCxnSpPr/>
            <p:nvPr/>
          </p:nvCxnSpPr>
          <p:spPr>
            <a:xfrm flipV="1">
              <a:off x="3203848" y="1206044"/>
              <a:ext cx="4032448" cy="1099674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6588224" y="836712"/>
              <a:ext cx="185638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nl-NL" dirty="0" smtClean="0"/>
                <a:t>Probe card assy</a:t>
              </a:r>
              <a:endParaRPr lang="nl-NL" dirty="0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5004048" y="2236231"/>
            <a:ext cx="4050343" cy="3615943"/>
            <a:chOff x="4059088" y="-636539"/>
            <a:chExt cx="4050343" cy="3615943"/>
          </a:xfrm>
        </p:grpSpPr>
        <p:sp>
          <p:nvSpPr>
            <p:cNvPr id="33" name="Oval 32"/>
            <p:cNvSpPr/>
            <p:nvPr/>
          </p:nvSpPr>
          <p:spPr>
            <a:xfrm>
              <a:off x="4059088" y="-636539"/>
              <a:ext cx="2436405" cy="3615943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cxnSp>
          <p:nvCxnSpPr>
            <p:cNvPr id="34" name="Straight Connector 33"/>
            <p:cNvCxnSpPr>
              <a:stCxn id="33" idx="6"/>
              <a:endCxn id="35" idx="1"/>
            </p:cNvCxnSpPr>
            <p:nvPr/>
          </p:nvCxnSpPr>
          <p:spPr>
            <a:xfrm flipV="1">
              <a:off x="6495493" y="1145965"/>
              <a:ext cx="605390" cy="2546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7100883" y="822799"/>
              <a:ext cx="10085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dirty="0" smtClean="0"/>
                <a:t>Chip Handler</a:t>
              </a:r>
              <a:endParaRPr lang="nl-NL" dirty="0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882190" y="4543960"/>
            <a:ext cx="2282498" cy="1477328"/>
            <a:chOff x="5786246" y="836712"/>
            <a:chExt cx="2282498" cy="1477328"/>
          </a:xfrm>
        </p:grpSpPr>
        <p:sp>
          <p:nvSpPr>
            <p:cNvPr id="38" name="Oval 37"/>
            <p:cNvSpPr/>
            <p:nvPr/>
          </p:nvSpPr>
          <p:spPr>
            <a:xfrm>
              <a:off x="5786246" y="1053509"/>
              <a:ext cx="1002178" cy="864096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6788424" y="836712"/>
              <a:ext cx="1280320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dirty="0" smtClean="0"/>
                <a:t>Parking position solder ball transfer tool (TBC)</a:t>
              </a:r>
              <a:endParaRPr lang="nl-NL" dirty="0"/>
            </a:p>
          </p:txBody>
        </p:sp>
      </p:grpSp>
      <p:cxnSp>
        <p:nvCxnSpPr>
          <p:cNvPr id="36" name="Straight Arrow Connector 35"/>
          <p:cNvCxnSpPr/>
          <p:nvPr/>
        </p:nvCxnSpPr>
        <p:spPr>
          <a:xfrm>
            <a:off x="386487" y="2312652"/>
            <a:ext cx="421486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745014" y="2277095"/>
            <a:ext cx="361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y</a:t>
            </a:r>
            <a:endParaRPr lang="nl-NL" dirty="0"/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386489" y="2308497"/>
            <a:ext cx="0" cy="409938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386487" y="2533769"/>
            <a:ext cx="2778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x</a:t>
            </a:r>
            <a:endParaRPr lang="nl-NL" dirty="0"/>
          </a:p>
        </p:txBody>
      </p:sp>
      <p:sp>
        <p:nvSpPr>
          <p:cNvPr id="43" name="TextBox 42"/>
          <p:cNvSpPr txBox="1"/>
          <p:nvPr/>
        </p:nvSpPr>
        <p:spPr>
          <a:xfrm>
            <a:off x="320333" y="1907763"/>
            <a:ext cx="2778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z</a:t>
            </a:r>
            <a:endParaRPr lang="nl-NL" dirty="0"/>
          </a:p>
        </p:txBody>
      </p:sp>
      <p:sp>
        <p:nvSpPr>
          <p:cNvPr id="44" name="Oval 43"/>
          <p:cNvSpPr/>
          <p:nvPr/>
        </p:nvSpPr>
        <p:spPr>
          <a:xfrm>
            <a:off x="281115" y="2200485"/>
            <a:ext cx="210743" cy="216024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stephane.bouvier@subatech.in2p3.fr</a:t>
            </a:r>
            <a:endParaRPr lang="en-US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MFT plenary meeting - IPNL - 7th July 2015</a:t>
            </a:r>
            <a:endParaRPr lang="en-US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8728C-21F7-4D73-BF4C-15F62BBF81D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803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Probe card handler design: Overview</a:t>
            </a:r>
            <a:endParaRPr lang="nl-NL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72" b="15277"/>
          <a:stretch/>
        </p:blipFill>
        <p:spPr>
          <a:xfrm>
            <a:off x="1308559" y="3261506"/>
            <a:ext cx="5218461" cy="2796540"/>
          </a:xfrm>
        </p:spPr>
      </p:pic>
      <p:grpSp>
        <p:nvGrpSpPr>
          <p:cNvPr id="24" name="Group 23"/>
          <p:cNvGrpSpPr/>
          <p:nvPr/>
        </p:nvGrpSpPr>
        <p:grpSpPr>
          <a:xfrm>
            <a:off x="3867304" y="2830870"/>
            <a:ext cx="4089072" cy="2242608"/>
            <a:chOff x="3683031" y="-698864"/>
            <a:chExt cx="4674141" cy="2242608"/>
          </a:xfrm>
        </p:grpSpPr>
        <p:sp>
          <p:nvSpPr>
            <p:cNvPr id="25" name="Oval 24"/>
            <p:cNvSpPr/>
            <p:nvPr/>
          </p:nvSpPr>
          <p:spPr>
            <a:xfrm rot="19772600">
              <a:off x="3683031" y="1113657"/>
              <a:ext cx="2874680" cy="430087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cxnSp>
          <p:nvCxnSpPr>
            <p:cNvPr id="26" name="Straight Connector 25"/>
            <p:cNvCxnSpPr>
              <a:stCxn id="25" idx="6"/>
            </p:cNvCxnSpPr>
            <p:nvPr/>
          </p:nvCxnSpPr>
          <p:spPr>
            <a:xfrm flipV="1">
              <a:off x="6359377" y="-329532"/>
              <a:ext cx="1174685" cy="1020861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7040196" y="-698864"/>
              <a:ext cx="13169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dirty="0" smtClean="0"/>
                <a:t>Y Motor</a:t>
              </a:r>
              <a:endParaRPr lang="nl-NL" dirty="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3595357" y="1885474"/>
            <a:ext cx="4059596" cy="2494854"/>
            <a:chOff x="5426835" y="498953"/>
            <a:chExt cx="4640448" cy="2494854"/>
          </a:xfrm>
        </p:grpSpPr>
        <p:sp>
          <p:nvSpPr>
            <p:cNvPr id="30" name="Oval 29"/>
            <p:cNvSpPr/>
            <p:nvPr/>
          </p:nvSpPr>
          <p:spPr>
            <a:xfrm rot="19772600">
              <a:off x="5426835" y="2273507"/>
              <a:ext cx="769185" cy="7203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cxnSp>
          <p:nvCxnSpPr>
            <p:cNvPr id="31" name="Straight Connector 30"/>
            <p:cNvCxnSpPr>
              <a:stCxn id="30" idx="6"/>
              <a:endCxn id="32" idx="1"/>
            </p:cNvCxnSpPr>
            <p:nvPr/>
          </p:nvCxnSpPr>
          <p:spPr>
            <a:xfrm flipV="1">
              <a:off x="6142951" y="683619"/>
              <a:ext cx="2415726" cy="1779495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8558678" y="498953"/>
              <a:ext cx="15086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dirty="0" smtClean="0"/>
                <a:t>Z actuator</a:t>
              </a:r>
              <a:endParaRPr lang="nl-NL" dirty="0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3379133" y="2348880"/>
            <a:ext cx="4577243" cy="2475089"/>
            <a:chOff x="3641864" y="-1651550"/>
            <a:chExt cx="5232160" cy="2475089"/>
          </a:xfrm>
        </p:grpSpPr>
        <p:sp>
          <p:nvSpPr>
            <p:cNvPr id="41" name="Oval 40"/>
            <p:cNvSpPr/>
            <p:nvPr/>
          </p:nvSpPr>
          <p:spPr>
            <a:xfrm rot="19772600">
              <a:off x="3641864" y="-712"/>
              <a:ext cx="1887306" cy="824251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cxnSp>
          <p:nvCxnSpPr>
            <p:cNvPr id="42" name="Straight Connector 41"/>
            <p:cNvCxnSpPr>
              <a:stCxn id="41" idx="6"/>
              <a:endCxn id="43" idx="1"/>
            </p:cNvCxnSpPr>
            <p:nvPr/>
          </p:nvCxnSpPr>
          <p:spPr>
            <a:xfrm flipV="1">
              <a:off x="5398958" y="-1466884"/>
              <a:ext cx="1895719" cy="1459846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/>
          </p:nvSpPr>
          <p:spPr>
            <a:xfrm>
              <a:off x="7294677" y="-1651550"/>
              <a:ext cx="157934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dirty="0" smtClean="0"/>
                <a:t>Probe card</a:t>
              </a:r>
              <a:endParaRPr lang="nl-NL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2677087" y="4221063"/>
            <a:ext cx="5465295" cy="1366239"/>
            <a:chOff x="2333778" y="1375211"/>
            <a:chExt cx="6247276" cy="1366239"/>
          </a:xfrm>
        </p:grpSpPr>
        <p:sp>
          <p:nvSpPr>
            <p:cNvPr id="18" name="Oval 17"/>
            <p:cNvSpPr/>
            <p:nvPr/>
          </p:nvSpPr>
          <p:spPr>
            <a:xfrm rot="1783147">
              <a:off x="2333778" y="1903039"/>
              <a:ext cx="2874680" cy="430087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cxnSp>
          <p:nvCxnSpPr>
            <p:cNvPr id="19" name="Straight Connector 18"/>
            <p:cNvCxnSpPr>
              <a:stCxn id="18" idx="6"/>
              <a:endCxn id="20" idx="1"/>
            </p:cNvCxnSpPr>
            <p:nvPr/>
          </p:nvCxnSpPr>
          <p:spPr>
            <a:xfrm flipV="1">
              <a:off x="5019399" y="1559877"/>
              <a:ext cx="2114370" cy="1181573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7133769" y="1375211"/>
              <a:ext cx="14472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dirty="0"/>
                <a:t>Z</a:t>
              </a:r>
              <a:r>
                <a:rPr lang="nl-NL" dirty="0" smtClean="0"/>
                <a:t> Guiding</a:t>
              </a:r>
              <a:endParaRPr lang="nl-NL" dirty="0"/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2252166" y="3624060"/>
            <a:ext cx="6064250" cy="1567536"/>
            <a:chOff x="1771190" y="2755234"/>
            <a:chExt cx="6064250" cy="1567536"/>
          </a:xfrm>
        </p:grpSpPr>
        <p:grpSp>
          <p:nvGrpSpPr>
            <p:cNvPr id="6" name="Group 5"/>
            <p:cNvGrpSpPr/>
            <p:nvPr/>
          </p:nvGrpSpPr>
          <p:grpSpPr>
            <a:xfrm>
              <a:off x="3643396" y="2755234"/>
              <a:ext cx="4192044" cy="1567536"/>
              <a:chOff x="3961760" y="1385908"/>
              <a:chExt cx="4791846" cy="1567536"/>
            </a:xfrm>
          </p:grpSpPr>
          <p:sp>
            <p:nvSpPr>
              <p:cNvPr id="7" name="Oval 6"/>
              <p:cNvSpPr/>
              <p:nvPr/>
            </p:nvSpPr>
            <p:spPr>
              <a:xfrm rot="19772600">
                <a:off x="3961760" y="2523357"/>
                <a:ext cx="2874680" cy="430087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cxnSp>
            <p:nvCxnSpPr>
              <p:cNvPr id="8" name="Straight Connector 7"/>
              <p:cNvCxnSpPr>
                <a:stCxn id="7" idx="6"/>
              </p:cNvCxnSpPr>
              <p:nvPr/>
            </p:nvCxnSpPr>
            <p:spPr>
              <a:xfrm flipV="1">
                <a:off x="6638106" y="1611483"/>
                <a:ext cx="716213" cy="489546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TextBox 8"/>
              <p:cNvSpPr txBox="1"/>
              <p:nvPr/>
            </p:nvSpPr>
            <p:spPr>
              <a:xfrm>
                <a:off x="7315514" y="1385908"/>
                <a:ext cx="143809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nl-NL" dirty="0" smtClean="0"/>
                  <a:t>Y Guiding</a:t>
                </a:r>
                <a:endParaRPr lang="nl-NL" dirty="0"/>
              </a:p>
            </p:txBody>
          </p:sp>
        </p:grpSp>
        <p:sp>
          <p:nvSpPr>
            <p:cNvPr id="52" name="Oval 51"/>
            <p:cNvSpPr/>
            <p:nvPr/>
          </p:nvSpPr>
          <p:spPr>
            <a:xfrm rot="19772600">
              <a:off x="1771190" y="3038583"/>
              <a:ext cx="2514852" cy="430087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6874204" y="5217677"/>
            <a:ext cx="536312" cy="859652"/>
            <a:chOff x="7812360" y="5149960"/>
            <a:chExt cx="536312" cy="859652"/>
          </a:xfrm>
        </p:grpSpPr>
        <p:cxnSp>
          <p:nvCxnSpPr>
            <p:cNvPr id="45" name="Straight Arrow Connector 44"/>
            <p:cNvCxnSpPr/>
            <p:nvPr/>
          </p:nvCxnSpPr>
          <p:spPr>
            <a:xfrm flipV="1">
              <a:off x="7812360" y="5494883"/>
              <a:ext cx="269546" cy="19263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/>
            <p:cNvSpPr txBox="1"/>
            <p:nvPr/>
          </p:nvSpPr>
          <p:spPr>
            <a:xfrm>
              <a:off x="7812360" y="5149960"/>
              <a:ext cx="360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dirty="0" smtClean="0"/>
                <a:t>z</a:t>
              </a:r>
              <a:endParaRPr lang="nl-NL" dirty="0"/>
            </a:p>
          </p:txBody>
        </p:sp>
        <p:cxnSp>
          <p:nvCxnSpPr>
            <p:cNvPr id="47" name="Straight Arrow Connector 46"/>
            <p:cNvCxnSpPr/>
            <p:nvPr/>
          </p:nvCxnSpPr>
          <p:spPr>
            <a:xfrm flipV="1">
              <a:off x="7812360" y="5334626"/>
              <a:ext cx="4771" cy="34873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Box 47"/>
            <p:cNvSpPr txBox="1"/>
            <p:nvPr/>
          </p:nvSpPr>
          <p:spPr>
            <a:xfrm>
              <a:off x="8030436" y="5270948"/>
              <a:ext cx="3182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dirty="0" smtClean="0"/>
                <a:t>y</a:t>
              </a:r>
              <a:endParaRPr lang="nl-NL" dirty="0"/>
            </a:p>
          </p:txBody>
        </p:sp>
        <p:cxnSp>
          <p:nvCxnSpPr>
            <p:cNvPr id="49" name="Straight Arrow Connector 48"/>
            <p:cNvCxnSpPr>
              <a:endCxn id="50" idx="1"/>
            </p:cNvCxnSpPr>
            <p:nvPr/>
          </p:nvCxnSpPr>
          <p:spPr>
            <a:xfrm>
              <a:off x="7812363" y="5683359"/>
              <a:ext cx="224858" cy="14158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Box 49"/>
            <p:cNvSpPr txBox="1"/>
            <p:nvPr/>
          </p:nvSpPr>
          <p:spPr>
            <a:xfrm>
              <a:off x="8037221" y="5640280"/>
              <a:ext cx="2703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dirty="0" smtClean="0"/>
                <a:t>x</a:t>
              </a:r>
              <a:endParaRPr lang="nl-NL" dirty="0"/>
            </a:p>
          </p:txBody>
        </p:sp>
      </p:grp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stephane.bouvier@subatech.in2p3.fr</a:t>
            </a:r>
            <a:endParaRPr lang="en-US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MFT plenary meeting - IPNL - 7th July 2015</a:t>
            </a:r>
            <a:endParaRPr lang="en-US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8728C-21F7-4D73-BF4C-15F62BBF81D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272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 stage design: overview</a:t>
            </a:r>
            <a:endParaRPr lang="nl-NL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94" t="7577" r="32328" b="11696"/>
          <a:stretch/>
        </p:blipFill>
        <p:spPr>
          <a:xfrm>
            <a:off x="1835696" y="1412776"/>
            <a:ext cx="3254224" cy="465822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026BE7-D32B-45AF-8AF8-677F5B4D8C5D}" type="slidenum">
              <a:rPr lang="en-US" smtClean="0">
                <a:solidFill>
                  <a:srgbClr val="FFFFFF"/>
                </a:solidFill>
              </a:rPr>
              <a:pPr/>
              <a:t>6</a:t>
            </a:fld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2555776" y="1844824"/>
            <a:ext cx="5904656" cy="4176464"/>
            <a:chOff x="1754832" y="-132483"/>
            <a:chExt cx="5904656" cy="4176464"/>
          </a:xfrm>
        </p:grpSpPr>
        <p:sp>
          <p:nvSpPr>
            <p:cNvPr id="7" name="Oval 6"/>
            <p:cNvSpPr/>
            <p:nvPr/>
          </p:nvSpPr>
          <p:spPr>
            <a:xfrm>
              <a:off x="1754832" y="-132483"/>
              <a:ext cx="924237" cy="417646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cxnSp>
          <p:nvCxnSpPr>
            <p:cNvPr id="8" name="Straight Connector 7"/>
            <p:cNvCxnSpPr>
              <a:stCxn id="7" idx="6"/>
              <a:endCxn id="9" idx="1"/>
            </p:cNvCxnSpPr>
            <p:nvPr/>
          </p:nvCxnSpPr>
          <p:spPr>
            <a:xfrm flipV="1">
              <a:off x="2679069" y="1350421"/>
              <a:ext cx="2748171" cy="60532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5427240" y="1165755"/>
              <a:ext cx="22322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dirty="0" smtClean="0"/>
                <a:t>Vision</a:t>
              </a:r>
              <a:endParaRPr lang="nl-NL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2843808" y="3327728"/>
            <a:ext cx="4743310" cy="2867064"/>
            <a:chOff x="4059088" y="-636539"/>
            <a:chExt cx="6428941" cy="3615943"/>
          </a:xfrm>
        </p:grpSpPr>
        <p:sp>
          <p:nvSpPr>
            <p:cNvPr id="17" name="Oval 16"/>
            <p:cNvSpPr/>
            <p:nvPr/>
          </p:nvSpPr>
          <p:spPr>
            <a:xfrm>
              <a:off x="4059088" y="-636539"/>
              <a:ext cx="2436405" cy="3615943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cxnSp>
          <p:nvCxnSpPr>
            <p:cNvPr id="18" name="Straight Connector 17"/>
            <p:cNvCxnSpPr>
              <a:stCxn id="17" idx="6"/>
              <a:endCxn id="19" idx="1"/>
            </p:cNvCxnSpPr>
            <p:nvPr/>
          </p:nvCxnSpPr>
          <p:spPr>
            <a:xfrm flipV="1">
              <a:off x="6495493" y="-21918"/>
              <a:ext cx="1760287" cy="1193351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8255780" y="-254819"/>
              <a:ext cx="2232249" cy="4658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dirty="0" smtClean="0"/>
                <a:t>Laser module</a:t>
              </a:r>
              <a:endParaRPr lang="nl-NL" dirty="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4067944" y="4288159"/>
            <a:ext cx="3276364" cy="1695023"/>
            <a:chOff x="4059088" y="-3988348"/>
            <a:chExt cx="8658385" cy="6967752"/>
          </a:xfrm>
        </p:grpSpPr>
        <p:sp>
          <p:nvSpPr>
            <p:cNvPr id="22" name="Oval 21"/>
            <p:cNvSpPr/>
            <p:nvPr/>
          </p:nvSpPr>
          <p:spPr>
            <a:xfrm>
              <a:off x="4059088" y="-636539"/>
              <a:ext cx="2436405" cy="3615943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cxnSp>
          <p:nvCxnSpPr>
            <p:cNvPr id="23" name="Straight Connector 22"/>
            <p:cNvCxnSpPr>
              <a:stCxn id="22" idx="6"/>
              <a:endCxn id="24" idx="1"/>
            </p:cNvCxnSpPr>
            <p:nvPr/>
          </p:nvCxnSpPr>
          <p:spPr>
            <a:xfrm flipV="1">
              <a:off x="6495492" y="-3229239"/>
              <a:ext cx="2891833" cy="4400674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9387325" y="-3988348"/>
              <a:ext cx="3330148" cy="1518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dirty="0" smtClean="0"/>
                <a:t>Gripper</a:t>
              </a:r>
              <a:endParaRPr lang="nl-NL" dirty="0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283968" y="3261060"/>
            <a:ext cx="3780256" cy="671996"/>
            <a:chOff x="3621106" y="1135794"/>
            <a:chExt cx="3780256" cy="671996"/>
          </a:xfrm>
        </p:grpSpPr>
        <p:cxnSp>
          <p:nvCxnSpPr>
            <p:cNvPr id="28" name="Straight Connector 27"/>
            <p:cNvCxnSpPr>
              <a:endCxn id="29" idx="1"/>
            </p:cNvCxnSpPr>
            <p:nvPr/>
          </p:nvCxnSpPr>
          <p:spPr>
            <a:xfrm flipV="1">
              <a:off x="3621106" y="1320460"/>
              <a:ext cx="1548008" cy="48733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5169114" y="1135794"/>
              <a:ext cx="22322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dirty="0" smtClean="0"/>
                <a:t>Flexure guiding</a:t>
              </a:r>
              <a:endParaRPr lang="nl-NL" dirty="0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3304462" y="2596351"/>
            <a:ext cx="4810102" cy="1218707"/>
            <a:chOff x="2143478" y="263250"/>
            <a:chExt cx="4810102" cy="1218707"/>
          </a:xfrm>
        </p:grpSpPr>
        <p:sp>
          <p:nvSpPr>
            <p:cNvPr id="35" name="Oval 34"/>
            <p:cNvSpPr/>
            <p:nvPr/>
          </p:nvSpPr>
          <p:spPr>
            <a:xfrm>
              <a:off x="2143478" y="263250"/>
              <a:ext cx="727618" cy="1218707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cxnSp>
          <p:nvCxnSpPr>
            <p:cNvPr id="36" name="Straight Connector 35"/>
            <p:cNvCxnSpPr>
              <a:stCxn id="35" idx="6"/>
              <a:endCxn id="37" idx="1"/>
            </p:cNvCxnSpPr>
            <p:nvPr/>
          </p:nvCxnSpPr>
          <p:spPr>
            <a:xfrm>
              <a:off x="2871096" y="872604"/>
              <a:ext cx="1850236" cy="393491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/>
            <p:cNvSpPr txBox="1"/>
            <p:nvPr/>
          </p:nvSpPr>
          <p:spPr>
            <a:xfrm>
              <a:off x="4721332" y="1081429"/>
              <a:ext cx="22322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dirty="0" smtClean="0"/>
                <a:t>Z-sensor</a:t>
              </a:r>
              <a:endParaRPr lang="nl-NL" dirty="0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3019600" y="2101206"/>
            <a:ext cx="5070974" cy="1312870"/>
            <a:chOff x="1858616" y="-231895"/>
            <a:chExt cx="5070974" cy="1312870"/>
          </a:xfrm>
        </p:grpSpPr>
        <p:sp>
          <p:nvSpPr>
            <p:cNvPr id="46" name="Oval 45"/>
            <p:cNvSpPr/>
            <p:nvPr/>
          </p:nvSpPr>
          <p:spPr>
            <a:xfrm>
              <a:off x="1858616" y="-231895"/>
              <a:ext cx="634740" cy="131287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cxnSp>
          <p:nvCxnSpPr>
            <p:cNvPr id="47" name="Straight Connector 46"/>
            <p:cNvCxnSpPr>
              <a:stCxn id="46" idx="6"/>
              <a:endCxn id="48" idx="1"/>
            </p:cNvCxnSpPr>
            <p:nvPr/>
          </p:nvCxnSpPr>
          <p:spPr>
            <a:xfrm flipV="1">
              <a:off x="2493356" y="263250"/>
              <a:ext cx="2203986" cy="16129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Box 47"/>
            <p:cNvSpPr txBox="1"/>
            <p:nvPr/>
          </p:nvSpPr>
          <p:spPr>
            <a:xfrm>
              <a:off x="4697342" y="78584"/>
              <a:ext cx="22322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dirty="0" smtClean="0"/>
                <a:t>Z-motor</a:t>
              </a:r>
              <a:endParaRPr lang="nl-NL" dirty="0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1325955" y="2420888"/>
            <a:ext cx="1085805" cy="592001"/>
            <a:chOff x="7405654" y="5127971"/>
            <a:chExt cx="1085805" cy="592001"/>
          </a:xfrm>
        </p:grpSpPr>
        <p:cxnSp>
          <p:nvCxnSpPr>
            <p:cNvPr id="31" name="Straight Arrow Connector 30"/>
            <p:cNvCxnSpPr/>
            <p:nvPr/>
          </p:nvCxnSpPr>
          <p:spPr>
            <a:xfrm flipV="1">
              <a:off x="7812360" y="5578274"/>
              <a:ext cx="419319" cy="109239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7812360" y="5149960"/>
              <a:ext cx="360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dirty="0" smtClean="0"/>
                <a:t>z</a:t>
              </a:r>
              <a:endParaRPr lang="nl-NL" dirty="0"/>
            </a:p>
          </p:txBody>
        </p:sp>
        <p:cxnSp>
          <p:nvCxnSpPr>
            <p:cNvPr id="33" name="Straight Arrow Connector 32"/>
            <p:cNvCxnSpPr/>
            <p:nvPr/>
          </p:nvCxnSpPr>
          <p:spPr>
            <a:xfrm flipV="1">
              <a:off x="7812360" y="5334626"/>
              <a:ext cx="4771" cy="34873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8173223" y="5350640"/>
              <a:ext cx="3182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dirty="0" smtClean="0"/>
                <a:t>x</a:t>
              </a:r>
              <a:endParaRPr lang="nl-NL" dirty="0"/>
            </a:p>
          </p:txBody>
        </p:sp>
        <p:cxnSp>
          <p:nvCxnSpPr>
            <p:cNvPr id="39" name="Straight Arrow Connector 38"/>
            <p:cNvCxnSpPr/>
            <p:nvPr/>
          </p:nvCxnSpPr>
          <p:spPr>
            <a:xfrm flipH="1" flipV="1">
              <a:off x="7576888" y="5497303"/>
              <a:ext cx="235474" cy="18605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/>
            <p:cNvSpPr txBox="1"/>
            <p:nvPr/>
          </p:nvSpPr>
          <p:spPr>
            <a:xfrm>
              <a:off x="7405654" y="5127971"/>
              <a:ext cx="2703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dirty="0" smtClean="0"/>
                <a:t>y</a:t>
              </a:r>
              <a:endParaRPr lang="nl-NL" dirty="0"/>
            </a:p>
          </p:txBody>
        </p:sp>
      </p:grpSp>
    </p:spTree>
    <p:extLst>
      <p:ext uri="{BB962C8B-B14F-4D97-AF65-F5344CB8AC3E}">
        <p14:creationId xmlns:p14="http://schemas.microsoft.com/office/powerpoint/2010/main" val="2557475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Sequence for HIC assembly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stephane.bouvier@subatech.in2p3.fr</a:t>
            </a: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MFT plenary meeting - IPNL - 7th July 2015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8728C-21F7-4D73-BF4C-15F62BBF81D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837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Sequence: Chip pick up from tray</a:t>
            </a:r>
            <a:endParaRPr lang="nl-NL" sz="3200" b="1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8046" y="1370013"/>
            <a:ext cx="6150908" cy="4752975"/>
          </a:xfrm>
        </p:spPr>
      </p:pic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stephane.bouvier@subatech.in2p3.fr</a:t>
            </a: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MFT plenary meeting - IPNL - 7th July 2015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8728C-21F7-4D73-BF4C-15F62BBF81D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023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8046" y="1370013"/>
            <a:ext cx="6150908" cy="4752975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229600" cy="1143000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Sequence: Place chip on pre position chuck</a:t>
            </a:r>
            <a:endParaRPr lang="nl-NL" sz="3200" b="1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stephane.bouvier@subatech.in2p3.fr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MFT plenary meeting - IPNL - 7th July 2015</a:t>
            </a:r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8728C-21F7-4D73-BF4C-15F62BBF81D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979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</TotalTime>
  <Words>881</Words>
  <Application>Microsoft Office PowerPoint</Application>
  <PresentationFormat>Affichage à l'écran (4:3)</PresentationFormat>
  <Paragraphs>232</Paragraphs>
  <Slides>26</Slides>
  <Notes>15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26</vt:i4>
      </vt:variant>
    </vt:vector>
  </HeadingPairs>
  <TitlesOfParts>
    <vt:vector size="27" baseType="lpstr">
      <vt:lpstr>Thème Office</vt:lpstr>
      <vt:lpstr>Module Assembly Machine</vt:lpstr>
      <vt:lpstr>MAM Main features</vt:lpstr>
      <vt:lpstr>System overview</vt:lpstr>
      <vt:lpstr>System overview (2)</vt:lpstr>
      <vt:lpstr>Probe card handler design: Overview</vt:lpstr>
      <vt:lpstr>Z stage design: overview</vt:lpstr>
      <vt:lpstr>Sequence for HIC assembly</vt:lpstr>
      <vt:lpstr>Sequence: Chip pick up from tray</vt:lpstr>
      <vt:lpstr>Sequence: Place chip on pre position chuck</vt:lpstr>
      <vt:lpstr>Sequence: Measure chip position</vt:lpstr>
      <vt:lpstr>Sequence: Reposition chip (optional, TBD)</vt:lpstr>
      <vt:lpstr>Sequence: Re-measure chip position</vt:lpstr>
      <vt:lpstr>Sequence: Pick up chip</vt:lpstr>
      <vt:lpstr>Sequence: Place chip on HIC assembly table</vt:lpstr>
      <vt:lpstr>Sequence: Check position chip on HIC assemly table</vt:lpstr>
      <vt:lpstr>Sequence: place FPC, solder grid and solder balls</vt:lpstr>
      <vt:lpstr>Sequence: Check solder ball presence</vt:lpstr>
      <vt:lpstr>Sequence: Handler in lid placement position</vt:lpstr>
      <vt:lpstr>Sequence: place vacuum lid</vt:lpstr>
      <vt:lpstr>Sequence: Soldering</vt:lpstr>
      <vt:lpstr>Sequence: Handler in lid placement position</vt:lpstr>
      <vt:lpstr>Sequence: Remove vacuumlid and solder grid</vt:lpstr>
      <vt:lpstr>Sequence: Check solder connections and chip position</vt:lpstr>
      <vt:lpstr>Cycle time OB-HIC assembly </vt:lpstr>
      <vt:lpstr>Cycle time MFTHIC assembly 5 sensor ladder</vt:lpstr>
      <vt:lpstr>Milestones</vt:lpstr>
    </vt:vector>
  </TitlesOfParts>
  <Company>SUBATECH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Assembly Machine</dc:title>
  <dc:creator>Stephane BOUVIER</dc:creator>
  <cp:lastModifiedBy>Stephane BOUVIER</cp:lastModifiedBy>
  <cp:revision>12</cp:revision>
  <dcterms:created xsi:type="dcterms:W3CDTF">2015-07-06T09:30:31Z</dcterms:created>
  <dcterms:modified xsi:type="dcterms:W3CDTF">2015-07-06T13:00:11Z</dcterms:modified>
</cp:coreProperties>
</file>