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263" r:id="rId3"/>
    <p:sldId id="264" r:id="rId4"/>
    <p:sldId id="260" r:id="rId5"/>
    <p:sldId id="262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1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B1CD3-6780-4E65-9599-BEC4416A09B7}" type="datetimeFigureOut">
              <a:rPr lang="fr-FR" smtClean="0"/>
              <a:pPr/>
              <a:t>08/07/2015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897D6-19E1-4B05-AB69-87D6B834EA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07-jul-15-v2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Subatech, IN2P3/CNRS-l’UNAM, Nantes, F44307, France Ch.Renard, Alice-Upgrades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07-jul-15-v2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Subatech, IN2P3/CNRS-l’UNAM, Nantes, F44307, France Ch.Renard, Alice-Upgrades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07-jul-15-v2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Subatech, IN2P3/CNRS-l’UNAM, Nantes, F44307, France Ch.Renard, Alice-Upgrades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07-jul-15-v2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Subatech, IN2P3/CNRS-l’UNAM, Nantes, F44307, France Ch.Renard, Alice-Upgrades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07-jul-15-v2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Subatech, IN2P3/CNRS-l’UNAM, Nantes, F44307, France Ch.Renard, Alice-Upgrades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07-jul-15-v2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Subatech, IN2P3/CNRS-l’UNAM, Nantes, F44307, France Ch.Renard, Alice-Upgrades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07-jul-15-v2</a:t>
            </a:r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Subatech, IN2P3/CNRS-l’UNAM, Nantes, F44307, France Ch.Renard, Alice-Upgrades</a:t>
            </a:r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07-jul-15-v2</a:t>
            </a:r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Subatech, IN2P3/CNRS-l’UNAM, Nantes, F44307, France Ch.Renard, Alice-Upgrades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07-jul-15-v2</a:t>
            </a:r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Subatech, IN2P3/CNRS-l’UNAM, Nantes, F44307, France Ch.Renard, Alice-Upgrades</a:t>
            </a: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07-jul-15-v2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Subatech, IN2P3/CNRS-l’UNAM, Nantes, F44307, France Ch.Renard, Alice-Upgrades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07-jul-15-v2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Subatech, IN2P3/CNRS-l’UNAM, Nantes, F44307, France Ch.Renard, Alice-Upgrades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07-jul-15-v2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Subatech, IN2P3/CNRS-l’UNAM, Nantes, F44307, France Ch.Renard, Alice-Upgrades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3" name="Rectangle 2"/>
          <p:cNvSpPr>
            <a:spLocks noGrp="1" noChangeArrowheads="1"/>
          </p:cNvSpPr>
          <p:nvPr>
            <p:ph type="title"/>
          </p:nvPr>
        </p:nvSpPr>
        <p:spPr>
          <a:xfrm>
            <a:off x="282352" y="115888"/>
            <a:ext cx="8579296" cy="1143000"/>
          </a:xfrm>
          <a:noFill/>
        </p:spPr>
        <p:txBody>
          <a:bodyPr/>
          <a:lstStyle/>
          <a:p>
            <a:pPr eaLnBrk="1" hangingPunct="1"/>
            <a:r>
              <a:rPr lang="en-GB" dirty="0" smtClean="0"/>
              <a:t>ALICE-MFT-WP5-FPC</a:t>
            </a:r>
            <a:r>
              <a:rPr lang="en-GB" sz="2400" dirty="0" smtClean="0">
                <a:solidFill>
                  <a:srgbClr val="000000"/>
                </a:solidFill>
              </a:rPr>
              <a:t>- vidyo-2015-07-08</a:t>
            </a:r>
            <a:r>
              <a:rPr lang="en-GB" sz="2400" i="1" dirty="0" smtClean="0"/>
              <a:t/>
            </a:r>
            <a:br>
              <a:rPr lang="en-GB" sz="2400" i="1" dirty="0" smtClean="0"/>
            </a:br>
            <a:r>
              <a:rPr lang="en-GB" sz="2400" i="1" dirty="0" smtClean="0"/>
              <a:t> </a:t>
            </a:r>
          </a:p>
        </p:txBody>
      </p:sp>
      <p:sp>
        <p:nvSpPr>
          <p:cNvPr id="155" name="Rectangle 2"/>
          <p:cNvSpPr txBox="1">
            <a:spLocks noChangeArrowheads="1"/>
          </p:cNvSpPr>
          <p:nvPr/>
        </p:nvSpPr>
        <p:spPr bwMode="auto">
          <a:xfrm>
            <a:off x="2557044" y="836712"/>
            <a:ext cx="40299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1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Flexible Printed Circuit</a:t>
            </a:r>
            <a:r>
              <a:rPr kumimoji="0" lang="en-GB" sz="2400" b="0" i="1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(FPC</a:t>
            </a:r>
            <a:r>
              <a:rPr kumimoji="0" lang="en-GB" sz="2400" b="0" i="1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): old</a:t>
            </a:r>
            <a:endParaRPr kumimoji="0" lang="en-GB" sz="2400" b="0" i="1" u="none" strike="noStrike" kern="0" cap="none" spc="0" normalizeH="0" baseline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564" name="Espace réservé de la dat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pitchFamily="34" charset="0"/>
              </a:rPr>
              <a:t>07-jul-15-v2</a:t>
            </a:r>
            <a:endParaRPr lang="fr-FR" smtClean="0">
              <a:latin typeface="Arial" pitchFamily="34" charset="0"/>
            </a:endParaRPr>
          </a:p>
        </p:txBody>
      </p:sp>
      <p:sp>
        <p:nvSpPr>
          <p:cNvPr id="23565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pitchFamily="34" charset="0"/>
              </a:rPr>
              <a:t>Subatech, IN2P3/CNRS-l’UNAM, Nantes, F44307, France Ch.Renard, Alice-Upgrades</a:t>
            </a:r>
          </a:p>
        </p:txBody>
      </p:sp>
      <p:sp>
        <p:nvSpPr>
          <p:cNvPr id="23566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C1E18A-3C48-4F44-AEB1-CA5AE334DE82}" type="slidenum">
              <a:rPr lang="fr-FR" smtClean="0">
                <a:latin typeface="Arial" pitchFamily="34" charset="0"/>
              </a:rPr>
              <a:pPr/>
              <a:t>1</a:t>
            </a:fld>
            <a:endParaRPr lang="fr-FR" smtClean="0">
              <a:latin typeface="Arial" pitchFamily="34" charset="0"/>
            </a:endParaRPr>
          </a:p>
        </p:txBody>
      </p:sp>
      <p:graphicFrame>
        <p:nvGraphicFramePr>
          <p:cNvPr id="18" name="Tableau 17"/>
          <p:cNvGraphicFramePr>
            <a:graphicFrameLocks noGrp="1"/>
          </p:cNvGraphicFramePr>
          <p:nvPr/>
        </p:nvGraphicFramePr>
        <p:xfrm>
          <a:off x="0" y="1196752"/>
          <a:ext cx="8418250" cy="3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438"/>
                <a:gridCol w="369375"/>
                <a:gridCol w="713862"/>
                <a:gridCol w="331275"/>
                <a:gridCol w="316988"/>
                <a:gridCol w="263012"/>
                <a:gridCol w="361438"/>
                <a:gridCol w="420175"/>
                <a:gridCol w="275712"/>
                <a:gridCol w="232850"/>
                <a:gridCol w="420175"/>
                <a:gridCol w="472562"/>
                <a:gridCol w="401125"/>
                <a:gridCol w="655125"/>
                <a:gridCol w="863088"/>
                <a:gridCol w="2087050"/>
              </a:tblGrid>
              <a:tr h="288031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FPC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#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name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sensor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capas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holes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ears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queue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pattern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eyes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Fab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Cu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Fab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Al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fab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stainless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chip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cabling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SMD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cabling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documentation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goal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1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meca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5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err="1" smtClean="0"/>
                        <a:t>LoI</a:t>
                      </a:r>
                      <a:r>
                        <a:rPr lang="en-GB" sz="900" noProof="0" dirty="0" smtClean="0"/>
                        <a:t> type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no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no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-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12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CERN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(Oct13)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? WG5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 smtClean="0"/>
                        <a:t>ALICE – MFT </a:t>
                      </a:r>
                      <a:r>
                        <a:rPr lang="en-GB" sz="900" noProof="0" dirty="0" smtClean="0"/>
                        <a:t>–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FLC13 </a:t>
                      </a:r>
                      <a:r>
                        <a:rPr lang="en-GB" sz="900" noProof="0" dirty="0" smtClean="0"/>
                        <a:t>– R012 – A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(12-Dec-2013)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Test manual cutting precision (WG4)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Test gluing on a stiffener (WG5)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alim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5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err="1" smtClean="0"/>
                        <a:t>LoI</a:t>
                      </a:r>
                      <a:r>
                        <a:rPr lang="en-GB" sz="900" baseline="0" noProof="0" dirty="0" smtClean="0"/>
                        <a:t> type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yes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no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no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-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CERN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(Dec13)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2 </a:t>
                      </a:r>
                      <a:r>
                        <a:rPr lang="en-GB" sz="900" noProof="0" dirty="0" err="1" smtClean="0"/>
                        <a:t>Ouestronic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(Mar14)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 smtClean="0"/>
                        <a:t>ALICE – MFT </a:t>
                      </a:r>
                      <a:r>
                        <a:rPr lang="en-GB" sz="900" noProof="0" dirty="0" smtClean="0"/>
                        <a:t>–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FPC14 </a:t>
                      </a:r>
                      <a:r>
                        <a:rPr lang="en-GB" sz="900" noProof="0" dirty="0" smtClean="0"/>
                        <a:t>– R004 – A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(27-May-2014)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Power supply routing constraints (WG4)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4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lvds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Test </a:t>
                      </a:r>
                      <a:r>
                        <a:rPr lang="en-GB" sz="900" noProof="0" dirty="0" err="1" smtClean="0"/>
                        <a:t>lvds</a:t>
                      </a:r>
                      <a:r>
                        <a:rPr lang="en-GB" sz="900" baseline="0" noProof="0" dirty="0" smtClean="0"/>
                        <a:t> transmission in aluminium</a:t>
                      </a:r>
                      <a:r>
                        <a:rPr lang="en-GB" sz="900" noProof="0" dirty="0" smtClean="0"/>
                        <a:t> (WG4)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5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its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5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ITS TDR type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82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11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8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yes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noProof="0" dirty="0" smtClean="0"/>
                        <a:t>ALICE – MFT </a:t>
                      </a:r>
                      <a:r>
                        <a:rPr lang="pt-BR" sz="900" noProof="0" dirty="0" smtClean="0"/>
                        <a:t>–</a:t>
                      </a:r>
                      <a:br>
                        <a:rPr lang="pt-BR" sz="900" noProof="0" dirty="0" smtClean="0"/>
                      </a:br>
                      <a:r>
                        <a:rPr lang="pt-BR" sz="900" noProof="0" dirty="0" smtClean="0"/>
                        <a:t>FPC14 </a:t>
                      </a:r>
                      <a:r>
                        <a:rPr lang="pt-BR" sz="900" noProof="0" dirty="0" smtClean="0"/>
                        <a:t>– R001 – A</a:t>
                      </a:r>
                      <a:r>
                        <a:rPr lang="pt-BR" sz="900" baseline="0" noProof="0" dirty="0" smtClean="0"/>
                        <a:t/>
                      </a:r>
                      <a:br>
                        <a:rPr lang="pt-BR" sz="900" baseline="0" noProof="0" dirty="0" smtClean="0"/>
                      </a:br>
                      <a:r>
                        <a:rPr lang="pt-BR" sz="900" baseline="0" noProof="0" dirty="0" smtClean="0"/>
                        <a:t>(25-Feb-14)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Verify </a:t>
                      </a:r>
                      <a:r>
                        <a:rPr lang="en-GB" sz="900" noProof="0" dirty="0" err="1" smtClean="0"/>
                        <a:t>routability</a:t>
                      </a:r>
                      <a:r>
                        <a:rPr lang="en-GB" sz="900" noProof="0" dirty="0" smtClean="0"/>
                        <a:t> (WG4)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6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its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5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ITS TDR type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82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noProof="0" dirty="0" smtClean="0"/>
                        <a:t>ALICE – MFT </a:t>
                      </a:r>
                      <a:r>
                        <a:rPr lang="pt-BR" sz="900" noProof="0" dirty="0" smtClean="0"/>
                        <a:t>–</a:t>
                      </a:r>
                      <a:br>
                        <a:rPr lang="pt-BR" sz="900" noProof="0" dirty="0" smtClean="0"/>
                      </a:br>
                      <a:r>
                        <a:rPr lang="pt-BR" sz="900" noProof="0" dirty="0" smtClean="0"/>
                        <a:t>FPC14 </a:t>
                      </a:r>
                      <a:r>
                        <a:rPr lang="pt-BR" sz="900" noProof="0" dirty="0" smtClean="0"/>
                        <a:t>– R001 – A</a:t>
                      </a:r>
                      <a:r>
                        <a:rPr lang="pt-BR" sz="900" baseline="0" noProof="0" dirty="0" smtClean="0"/>
                        <a:t/>
                      </a:r>
                      <a:br>
                        <a:rPr lang="pt-BR" sz="900" baseline="0" noProof="0" dirty="0" smtClean="0"/>
                      </a:br>
                      <a:r>
                        <a:rPr lang="pt-BR" sz="900" baseline="0" noProof="0" dirty="0" smtClean="0"/>
                        <a:t>(25-Feb-14)</a:t>
                      </a:r>
                      <a:endParaRPr lang="en-GB" sz="900" noProof="0" dirty="0" smtClean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Verify </a:t>
                      </a:r>
                      <a:r>
                        <a:rPr lang="en-GB" sz="900" noProof="0" dirty="0" err="1" smtClean="0"/>
                        <a:t>routability</a:t>
                      </a:r>
                      <a:r>
                        <a:rPr lang="en-GB" sz="900" noProof="0" dirty="0" smtClean="0"/>
                        <a:t> (WG4)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7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tdr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5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MFT TDR type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11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8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noProof="0" dirty="0" smtClean="0"/>
                        <a:t>ALICE – MFT </a:t>
                      </a:r>
                      <a:r>
                        <a:rPr lang="pt-BR" sz="900" noProof="0" dirty="0" smtClean="0"/>
                        <a:t>–</a:t>
                      </a:r>
                      <a:br>
                        <a:rPr lang="pt-BR" sz="900" noProof="0" dirty="0" smtClean="0"/>
                      </a:br>
                      <a:r>
                        <a:rPr lang="pt-BR" sz="900" noProof="0" dirty="0" smtClean="0"/>
                        <a:t>FPC14 </a:t>
                      </a:r>
                      <a:r>
                        <a:rPr lang="pt-BR" sz="900" noProof="0" dirty="0" smtClean="0"/>
                        <a:t>– R001 – A</a:t>
                      </a:r>
                      <a:r>
                        <a:rPr lang="pt-BR" sz="900" baseline="0" noProof="0" dirty="0" smtClean="0"/>
                        <a:t/>
                      </a:r>
                      <a:br>
                        <a:rPr lang="pt-BR" sz="900" baseline="0" noProof="0" dirty="0" smtClean="0"/>
                      </a:br>
                      <a:r>
                        <a:rPr lang="pt-BR" sz="900" baseline="0" noProof="0" dirty="0" smtClean="0"/>
                        <a:t>(25-Feb-14)</a:t>
                      </a:r>
                      <a:endParaRPr lang="en-GB" sz="900" noProof="0" dirty="0" smtClean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900" noProof="0" dirty="0" smtClean="0"/>
                        <a:t>Verify </a:t>
                      </a:r>
                      <a:r>
                        <a:rPr lang="en-GB" sz="900" noProof="0" dirty="0" err="1" smtClean="0"/>
                        <a:t>routability</a:t>
                      </a:r>
                      <a:r>
                        <a:rPr lang="en-GB" sz="900" noProof="0" dirty="0" smtClean="0"/>
                        <a:t> (WG4)</a:t>
                      </a:r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5alpv0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5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alpide-v0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2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16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14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Verify </a:t>
                      </a:r>
                      <a:r>
                        <a:rPr lang="en-GB" sz="900" noProof="0" dirty="0" err="1" smtClean="0"/>
                        <a:t>routability</a:t>
                      </a:r>
                      <a:r>
                        <a:rPr lang="en-GB" sz="900" noProof="0" dirty="0" smtClean="0"/>
                        <a:t> of </a:t>
                      </a:r>
                      <a:r>
                        <a:rPr lang="en-GB" sz="900" noProof="0" dirty="0" err="1" smtClean="0"/>
                        <a:t>alpide</a:t>
                      </a:r>
                      <a:r>
                        <a:rPr lang="en-GB" sz="900" noProof="0" dirty="0" smtClean="0"/>
                        <a:t> (WG4)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3" name="Rectangle 2"/>
          <p:cNvSpPr>
            <a:spLocks noGrp="1" noChangeArrowheads="1"/>
          </p:cNvSpPr>
          <p:nvPr>
            <p:ph type="title"/>
          </p:nvPr>
        </p:nvSpPr>
        <p:spPr>
          <a:xfrm>
            <a:off x="282352" y="115888"/>
            <a:ext cx="8579296" cy="1143000"/>
          </a:xfrm>
          <a:noFill/>
        </p:spPr>
        <p:txBody>
          <a:bodyPr/>
          <a:lstStyle/>
          <a:p>
            <a:pPr eaLnBrk="1" hangingPunct="1"/>
            <a:r>
              <a:rPr lang="en-GB" dirty="0" smtClean="0"/>
              <a:t>ALICE-MFT-WP5-FPC</a:t>
            </a:r>
            <a:r>
              <a:rPr lang="en-GB" sz="2400" dirty="0" smtClean="0">
                <a:solidFill>
                  <a:srgbClr val="000000"/>
                </a:solidFill>
              </a:rPr>
              <a:t>- vidyo-2015-07-08</a:t>
            </a:r>
            <a:r>
              <a:rPr lang="en-GB" sz="2400" i="1" dirty="0" smtClean="0"/>
              <a:t/>
            </a:r>
            <a:br>
              <a:rPr lang="en-GB" sz="2400" i="1" dirty="0" smtClean="0"/>
            </a:br>
            <a:r>
              <a:rPr lang="en-GB" sz="2400" i="1" dirty="0" smtClean="0"/>
              <a:t> </a:t>
            </a:r>
          </a:p>
        </p:txBody>
      </p:sp>
      <p:sp>
        <p:nvSpPr>
          <p:cNvPr id="155" name="Rectangle 2"/>
          <p:cNvSpPr txBox="1">
            <a:spLocks noChangeArrowheads="1"/>
          </p:cNvSpPr>
          <p:nvPr/>
        </p:nvSpPr>
        <p:spPr bwMode="auto">
          <a:xfrm>
            <a:off x="2362279" y="836712"/>
            <a:ext cx="44194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1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Flexible Printed Circuit</a:t>
            </a:r>
            <a:r>
              <a:rPr kumimoji="0" lang="en-GB" sz="2400" b="0" i="1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(FPC</a:t>
            </a:r>
            <a:r>
              <a:rPr kumimoji="0" lang="en-GB" sz="2400" b="0" i="1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): actual</a:t>
            </a:r>
            <a:endParaRPr kumimoji="0" lang="en-GB" sz="2400" b="0" i="1" u="none" strike="noStrike" kern="0" cap="none" spc="0" normalizeH="0" baseline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564" name="Espace réservé de la dat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pitchFamily="34" charset="0"/>
              </a:rPr>
              <a:t>07-jul-15-v2</a:t>
            </a:r>
            <a:endParaRPr lang="fr-FR" smtClean="0">
              <a:latin typeface="Arial" pitchFamily="34" charset="0"/>
            </a:endParaRPr>
          </a:p>
        </p:txBody>
      </p:sp>
      <p:sp>
        <p:nvSpPr>
          <p:cNvPr id="23565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pitchFamily="34" charset="0"/>
              </a:rPr>
              <a:t>Subatech, IN2P3/CNRS-l’UNAM, Nantes, F44307, France Ch.Renard, Alice-Upgrades</a:t>
            </a:r>
          </a:p>
        </p:txBody>
      </p:sp>
      <p:sp>
        <p:nvSpPr>
          <p:cNvPr id="23566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C1E18A-3C48-4F44-AEB1-CA5AE334DE82}" type="slidenum">
              <a:rPr lang="fr-FR" smtClean="0">
                <a:latin typeface="Arial" pitchFamily="34" charset="0"/>
              </a:rPr>
              <a:pPr/>
              <a:t>2</a:t>
            </a:fld>
            <a:endParaRPr lang="fr-FR" smtClean="0">
              <a:latin typeface="Arial" pitchFamily="34" charset="0"/>
            </a:endParaRPr>
          </a:p>
        </p:txBody>
      </p:sp>
      <p:graphicFrame>
        <p:nvGraphicFramePr>
          <p:cNvPr id="18" name="Tableau 17"/>
          <p:cNvGraphicFramePr>
            <a:graphicFrameLocks noGrp="1"/>
          </p:cNvGraphicFramePr>
          <p:nvPr/>
        </p:nvGraphicFramePr>
        <p:xfrm>
          <a:off x="0" y="1196752"/>
          <a:ext cx="9000863" cy="299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025"/>
                <a:gridCol w="501138"/>
                <a:gridCol w="705925"/>
                <a:gridCol w="331275"/>
                <a:gridCol w="316988"/>
                <a:gridCol w="263012"/>
                <a:gridCol w="361438"/>
                <a:gridCol w="420175"/>
                <a:gridCol w="275712"/>
                <a:gridCol w="450338"/>
                <a:gridCol w="369375"/>
                <a:gridCol w="472562"/>
                <a:gridCol w="401125"/>
                <a:gridCol w="712275"/>
                <a:gridCol w="796412"/>
                <a:gridCol w="2387088"/>
              </a:tblGrid>
              <a:tr h="288031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FPC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#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name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sensor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capas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holes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ears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queue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pattern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eyes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Fab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Cu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Fab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Al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fab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stainless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chip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cabling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SMD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cabling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documentation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goal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2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bond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5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mimosa32-v4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no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no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-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10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CERN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(Jul14)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?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?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Test laser cutting (WG4)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Test bonding (WG4)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8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dumy50p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5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dummy 50pin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2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16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14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18+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ACB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(Oct 14)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? WG5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4 WG5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Submitted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27 </a:t>
                      </a:r>
                      <a:r>
                        <a:rPr lang="en-GB" sz="900" noProof="0" dirty="0" smtClean="0"/>
                        <a:t>March 2015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Test laser soldering (WG5)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9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dumy50p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5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dummy 50pin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2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16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14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20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CERN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(Nov14)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? WG5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? WG5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900" noProof="0" dirty="0" smtClean="0"/>
                        <a:t>Test laser soldering (WG5)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900" noProof="0" dirty="0" smtClean="0"/>
                        <a:t>Prepare </a:t>
                      </a:r>
                      <a:r>
                        <a:rPr lang="en-GB" sz="900" noProof="0" dirty="0" smtClean="0"/>
                        <a:t>for transmission test in aluminium</a:t>
                      </a:r>
                      <a:r>
                        <a:rPr lang="en-GB" sz="900" baseline="0" noProof="0" dirty="0" smtClean="0"/>
                        <a:t>(WG6)</a:t>
                      </a:r>
                      <a:endParaRPr lang="en-GB" sz="900" noProof="0" dirty="0" smtClean="0"/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11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dumy50p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dummy 50pin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15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yes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8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30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ACB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(Mar15)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20 </a:t>
                      </a:r>
                      <a:r>
                        <a:rPr lang="en-GB" sz="900" noProof="0" dirty="0" err="1" smtClean="0"/>
                        <a:t>Ouestronic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(15)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Test assembly on disk (WG5&amp;7)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12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dumy50p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5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dummy 50pin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23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17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14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yes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12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20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CERN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(May15)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? WG5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2 </a:t>
                      </a:r>
                      <a:r>
                        <a:rPr lang="en-GB" sz="900" noProof="0" dirty="0" err="1" smtClean="0"/>
                        <a:t>Ouestronic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(ju15)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Test laser soldering (WG5)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Test gluing for </a:t>
                      </a:r>
                      <a:r>
                        <a:rPr lang="en-GB" sz="900" noProof="0" dirty="0" err="1" smtClean="0"/>
                        <a:t>smd</a:t>
                      </a:r>
                      <a:r>
                        <a:rPr lang="en-GB" sz="900" noProof="0" dirty="0" smtClean="0"/>
                        <a:t> components (WG5)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13b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aspi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 smtClean="0"/>
                        <a:t>3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dummy 50pin</a:t>
                      </a:r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12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err="1" smtClean="0"/>
                        <a:t>Pochoir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(May15)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900" noProof="0" dirty="0" smtClean="0"/>
                        <a:t>Test laser soldering (WG5)</a:t>
                      </a:r>
                    </a:p>
                  </a:txBody>
                  <a:tcPr marL="18000" marR="18000" marT="18000" marB="1800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3" name="Rectangle 2"/>
          <p:cNvSpPr>
            <a:spLocks noGrp="1" noChangeArrowheads="1"/>
          </p:cNvSpPr>
          <p:nvPr>
            <p:ph type="title"/>
          </p:nvPr>
        </p:nvSpPr>
        <p:spPr>
          <a:xfrm>
            <a:off x="282352" y="115888"/>
            <a:ext cx="8579296" cy="1143000"/>
          </a:xfrm>
          <a:noFill/>
        </p:spPr>
        <p:txBody>
          <a:bodyPr/>
          <a:lstStyle/>
          <a:p>
            <a:pPr eaLnBrk="1" hangingPunct="1"/>
            <a:r>
              <a:rPr lang="en-GB" dirty="0" smtClean="0"/>
              <a:t>ALICE-MFT-WP5-FPC</a:t>
            </a:r>
            <a:r>
              <a:rPr lang="en-GB" sz="2400" dirty="0" smtClean="0">
                <a:solidFill>
                  <a:srgbClr val="000000"/>
                </a:solidFill>
              </a:rPr>
              <a:t>- vidyo-2015-07-08</a:t>
            </a:r>
            <a:r>
              <a:rPr lang="en-GB" sz="2400" i="1" dirty="0" smtClean="0"/>
              <a:t/>
            </a:r>
            <a:br>
              <a:rPr lang="en-GB" sz="2400" i="1" dirty="0" smtClean="0"/>
            </a:br>
            <a:r>
              <a:rPr lang="en-GB" sz="2400" i="1" dirty="0" smtClean="0"/>
              <a:t> </a:t>
            </a:r>
          </a:p>
        </p:txBody>
      </p:sp>
      <p:sp>
        <p:nvSpPr>
          <p:cNvPr id="155" name="Rectangle 2"/>
          <p:cNvSpPr txBox="1">
            <a:spLocks noChangeArrowheads="1"/>
          </p:cNvSpPr>
          <p:nvPr/>
        </p:nvSpPr>
        <p:spPr bwMode="auto">
          <a:xfrm>
            <a:off x="2480100" y="836712"/>
            <a:ext cx="41838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1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Flexible Printed Circuit</a:t>
            </a:r>
            <a:r>
              <a:rPr kumimoji="0" lang="en-GB" sz="2400" b="0" i="1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(FPC</a:t>
            </a:r>
            <a:r>
              <a:rPr kumimoji="0" lang="en-GB" sz="2400" b="0" i="1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): next</a:t>
            </a:r>
            <a:endParaRPr kumimoji="0" lang="en-GB" sz="2400" b="0" i="1" u="none" strike="noStrike" kern="0" cap="none" spc="0" normalizeH="0" baseline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564" name="Espace réservé de la dat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pitchFamily="34" charset="0"/>
              </a:rPr>
              <a:t>07-jul-15-v2</a:t>
            </a:r>
            <a:endParaRPr lang="fr-FR" smtClean="0">
              <a:latin typeface="Arial" pitchFamily="34" charset="0"/>
            </a:endParaRPr>
          </a:p>
        </p:txBody>
      </p:sp>
      <p:sp>
        <p:nvSpPr>
          <p:cNvPr id="23565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pitchFamily="34" charset="0"/>
              </a:rPr>
              <a:t>Subatech, IN2P3/CNRS-l’UNAM, Nantes, F44307, France Ch.Renard, Alice-Upgrades</a:t>
            </a:r>
          </a:p>
        </p:txBody>
      </p:sp>
      <p:sp>
        <p:nvSpPr>
          <p:cNvPr id="23566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C1E18A-3C48-4F44-AEB1-CA5AE334DE82}" type="slidenum">
              <a:rPr lang="fr-FR" smtClean="0">
                <a:latin typeface="Arial" pitchFamily="34" charset="0"/>
              </a:rPr>
              <a:pPr/>
              <a:t>3</a:t>
            </a:fld>
            <a:endParaRPr lang="fr-FR" smtClean="0">
              <a:latin typeface="Arial" pitchFamily="34" charset="0"/>
            </a:endParaRPr>
          </a:p>
        </p:txBody>
      </p:sp>
      <p:graphicFrame>
        <p:nvGraphicFramePr>
          <p:cNvPr id="18" name="Tableau 17"/>
          <p:cNvGraphicFramePr>
            <a:graphicFrameLocks noGrp="1"/>
          </p:cNvGraphicFramePr>
          <p:nvPr/>
        </p:nvGraphicFramePr>
        <p:xfrm>
          <a:off x="0" y="1196752"/>
          <a:ext cx="7529250" cy="210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025"/>
                <a:gridCol w="501138"/>
                <a:gridCol w="705925"/>
                <a:gridCol w="331275"/>
                <a:gridCol w="316988"/>
                <a:gridCol w="263012"/>
                <a:gridCol w="361438"/>
                <a:gridCol w="420175"/>
                <a:gridCol w="275712"/>
                <a:gridCol w="232850"/>
                <a:gridCol w="469388"/>
                <a:gridCol w="472562"/>
                <a:gridCol w="401125"/>
                <a:gridCol w="401125"/>
                <a:gridCol w="796412"/>
                <a:gridCol w="1344100"/>
              </a:tblGrid>
              <a:tr h="288031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FPC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#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name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sensor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capas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holes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ears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queue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pattern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eyes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Fab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Cu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Fab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Al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fab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stainless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chip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cabling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SMD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cabling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documentation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goal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dumy50p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dummy 50pin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23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14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yes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8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21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CERN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</a:t>
                      </a:r>
                      <a:r>
                        <a:rPr lang="en-GB" sz="900" noProof="0" dirty="0" err="1" smtClean="0"/>
                        <a:t>oct</a:t>
                      </a:r>
                      <a:r>
                        <a:rPr lang="en-GB" sz="900" noProof="0" dirty="0" smtClean="0"/>
                        <a:t> 15?)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Test laser soldering (WG5)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13c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err="1" smtClean="0"/>
                        <a:t>aspi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 smtClean="0"/>
                        <a:t>3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dummy 50pin</a:t>
                      </a:r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12+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8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?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ACB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?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err="1" smtClean="0"/>
                        <a:t>Pochoir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900" noProof="0" dirty="0" smtClean="0"/>
                        <a:t>Test laser soldering (WG5)</a:t>
                      </a:r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14a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3alpv3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alpide-v3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15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10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yes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8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7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CERN</a:t>
                      </a:r>
                      <a:r>
                        <a:rPr lang="en-GB" sz="900" noProof="0" dirty="0"/>
                        <a:t/>
                      </a:r>
                      <a:br>
                        <a:rPr lang="en-GB" sz="900" noProof="0" dirty="0"/>
                      </a:br>
                      <a:r>
                        <a:rPr lang="en-GB" sz="900" noProof="0" dirty="0" smtClean="0"/>
                        <a:t>(</a:t>
                      </a:r>
                      <a:r>
                        <a:rPr lang="en-GB" sz="900" noProof="0" dirty="0" err="1" smtClean="0"/>
                        <a:t>oct</a:t>
                      </a:r>
                      <a:r>
                        <a:rPr lang="en-GB" sz="900" noProof="0" dirty="0" smtClean="0"/>
                        <a:t> 15?)</a:t>
                      </a:r>
                      <a:endParaRPr lang="en-GB" sz="900" noProof="0" dirty="0" smtClean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Test laser soldering (WG5)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Electrical test of full ladder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</a:tr>
              <a:tr h="285460"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smtClean="0"/>
                        <a:t>14b</a:t>
                      </a:r>
                      <a:endParaRPr lang="en-GB" sz="900" noProof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5alpv3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5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alpide-v3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23</a:t>
                      </a:r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14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yes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3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12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7</a:t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CERN</a:t>
                      </a:r>
                      <a:r>
                        <a:rPr lang="en-GB" sz="900" noProof="0" dirty="0" smtClean="0"/>
                        <a:t/>
                      </a:r>
                      <a:br>
                        <a:rPr lang="en-GB" sz="900" noProof="0" dirty="0" smtClean="0"/>
                      </a:br>
                      <a:r>
                        <a:rPr lang="en-GB" sz="900" noProof="0" dirty="0" smtClean="0"/>
                        <a:t>(</a:t>
                      </a:r>
                      <a:r>
                        <a:rPr lang="en-GB" sz="900" noProof="0" dirty="0" err="1" smtClean="0"/>
                        <a:t>oct</a:t>
                      </a:r>
                      <a:r>
                        <a:rPr lang="en-GB" sz="900" noProof="0" dirty="0" smtClean="0"/>
                        <a:t> 15?)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-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noProof="0" dirty="0" smtClean="0"/>
                        <a:t>no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Test laser soldering (WG5)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900" noProof="0" dirty="0" smtClean="0"/>
                        <a:t>Electrical test of full ladder</a:t>
                      </a:r>
                      <a:endParaRPr lang="en-GB" sz="900" noProof="0" dirty="0"/>
                    </a:p>
                  </a:txBody>
                  <a:tcPr marL="18000" marR="18000" marT="18000" marB="1800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3054" y="1485184"/>
            <a:ext cx="950946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2917" y="1485184"/>
            <a:ext cx="2793339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08294" y="1440255"/>
            <a:ext cx="1453848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440255"/>
            <a:ext cx="103846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" name="ZoneTexte 232"/>
          <p:cNvSpPr txBox="1">
            <a:spLocks noChangeArrowheads="1"/>
          </p:cNvSpPr>
          <p:nvPr/>
        </p:nvSpPr>
        <p:spPr bwMode="auto">
          <a:xfrm>
            <a:off x="0" y="5265204"/>
            <a:ext cx="8670250" cy="1072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36000" rIns="36000" bIns="36000" anchor="t" anchorCtr="0">
            <a:spAutoFit/>
          </a:bodyPr>
          <a:lstStyle/>
          <a:p>
            <a:pPr>
              <a:buClr>
                <a:srgbClr val="00FF00"/>
              </a:buClr>
              <a:buFont typeface="Wingdings" pitchFamily="2" charset="2"/>
              <a:buChar char="Ø"/>
            </a:pPr>
            <a:r>
              <a:rPr lang="en-GB" sz="1300" dirty="0" smtClean="0"/>
              <a:t>ITS routing constraints: minimum wire width 100µm, minimum gap 100µm, metal 25µm, </a:t>
            </a:r>
            <a:r>
              <a:rPr lang="en-GB" sz="1300" dirty="0" err="1" smtClean="0"/>
              <a:t>Kapton</a:t>
            </a:r>
            <a:r>
              <a:rPr lang="en-GB" sz="1300" dirty="0" smtClean="0"/>
              <a:t> 75µm, finished holes 220µm</a:t>
            </a:r>
          </a:p>
          <a:p>
            <a:pPr>
              <a:buClr>
                <a:srgbClr val="00FF00"/>
              </a:buClr>
              <a:buFont typeface="Wingdings" pitchFamily="2" charset="2"/>
              <a:buChar char="Ø"/>
            </a:pPr>
            <a:r>
              <a:rPr lang="en-GB" sz="1300" dirty="0" smtClean="0"/>
              <a:t>Footprint of ITS </a:t>
            </a:r>
            <a:r>
              <a:rPr lang="en-GB" sz="1300" dirty="0" err="1" smtClean="0"/>
              <a:t>pALPIDE</a:t>
            </a:r>
            <a:r>
              <a:rPr lang="en-GB" sz="1300" dirty="0" smtClean="0"/>
              <a:t> version 3</a:t>
            </a:r>
          </a:p>
          <a:p>
            <a:pPr>
              <a:buClr>
                <a:srgbClr val="00FF00"/>
              </a:buClr>
              <a:buFont typeface="Wingdings" pitchFamily="2" charset="2"/>
              <a:buChar char="Ø"/>
            </a:pPr>
            <a:r>
              <a:rPr lang="en-GB" sz="1300" dirty="0" smtClean="0"/>
              <a:t>7 ordered to CERN (aluminium version)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GB" sz="1300" dirty="0" smtClean="0"/>
              <a:t>PWELL and SUB lines included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GB" sz="1300" dirty="0" smtClean="0"/>
              <a:t>“eye” openings </a:t>
            </a:r>
            <a:r>
              <a:rPr lang="en-GB" sz="1300" dirty="0" smtClean="0"/>
              <a:t>for optical survey of chip </a:t>
            </a:r>
            <a:r>
              <a:rPr lang="en-GB" sz="1300" dirty="0" smtClean="0"/>
              <a:t>position and position on table </a:t>
            </a:r>
            <a:r>
              <a:rPr lang="en-GB" sz="1300" dirty="0" smtClean="0"/>
              <a:t>included</a:t>
            </a:r>
          </a:p>
        </p:txBody>
      </p:sp>
      <p:sp>
        <p:nvSpPr>
          <p:cNvPr id="23563" name="Rectangle 2"/>
          <p:cNvSpPr>
            <a:spLocks noGrp="1" noChangeArrowheads="1"/>
          </p:cNvSpPr>
          <p:nvPr>
            <p:ph type="title"/>
          </p:nvPr>
        </p:nvSpPr>
        <p:spPr>
          <a:xfrm>
            <a:off x="282352" y="115888"/>
            <a:ext cx="8579296" cy="1143000"/>
          </a:xfrm>
          <a:noFill/>
        </p:spPr>
        <p:txBody>
          <a:bodyPr/>
          <a:lstStyle/>
          <a:p>
            <a:r>
              <a:rPr lang="en-GB" dirty="0" smtClean="0"/>
              <a:t>ALICE-MFT-WP5-FPC</a:t>
            </a:r>
            <a:r>
              <a:rPr lang="en-GB" sz="2400" dirty="0" smtClean="0">
                <a:solidFill>
                  <a:srgbClr val="000000"/>
                </a:solidFill>
              </a:rPr>
              <a:t>- vidyo-2015-07-08</a:t>
            </a:r>
            <a:r>
              <a:rPr lang="en-GB" sz="2400" i="1" dirty="0" smtClean="0"/>
              <a:t/>
            </a:r>
            <a:br>
              <a:rPr lang="en-GB" sz="2400" i="1" dirty="0" smtClean="0"/>
            </a:br>
            <a:r>
              <a:rPr lang="en-GB" sz="2400" i="1" dirty="0" smtClean="0"/>
              <a:t> </a:t>
            </a:r>
          </a:p>
        </p:txBody>
      </p:sp>
      <p:sp>
        <p:nvSpPr>
          <p:cNvPr id="23564" name="Espace réservé de la dat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pitchFamily="34" charset="0"/>
              </a:rPr>
              <a:t>07-jul-15-v2</a:t>
            </a:r>
            <a:endParaRPr lang="fr-FR" smtClean="0">
              <a:latin typeface="Arial" pitchFamily="34" charset="0"/>
            </a:endParaRPr>
          </a:p>
        </p:txBody>
      </p:sp>
      <p:sp>
        <p:nvSpPr>
          <p:cNvPr id="23565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pitchFamily="34" charset="0"/>
              </a:rPr>
              <a:t>Subatech, IN2P3/CNRS-l’UNAM, Nantes, F44307, France Ch.Renard, Alice-Upgrades</a:t>
            </a:r>
          </a:p>
        </p:txBody>
      </p:sp>
      <p:sp>
        <p:nvSpPr>
          <p:cNvPr id="23566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C1E18A-3C48-4F44-AEB1-CA5AE334DE82}" type="slidenum">
              <a:rPr lang="fr-FR" smtClean="0">
                <a:latin typeface="Arial" pitchFamily="34" charset="0"/>
              </a:rPr>
              <a:pPr/>
              <a:t>4</a:t>
            </a:fld>
            <a:endParaRPr lang="fr-FR" smtClean="0">
              <a:latin typeface="Arial" pitchFamily="34" charset="0"/>
            </a:endParaRPr>
          </a:p>
        </p:txBody>
      </p:sp>
      <p:sp>
        <p:nvSpPr>
          <p:cNvPr id="155" name="Rectangle 2"/>
          <p:cNvSpPr txBox="1">
            <a:spLocks noChangeArrowheads="1"/>
          </p:cNvSpPr>
          <p:nvPr/>
        </p:nvSpPr>
        <p:spPr bwMode="auto">
          <a:xfrm>
            <a:off x="1582421" y="836712"/>
            <a:ext cx="59792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defRPr/>
            </a:pPr>
            <a:r>
              <a:rPr kumimoji="0" lang="en-GB" sz="2400" b="0" i="1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Signals, </a:t>
            </a:r>
            <a:r>
              <a:rPr lang="en-GB" sz="2400" i="1" kern="0" dirty="0" smtClean="0">
                <a:solidFill>
                  <a:schemeClr val="tx2"/>
                </a:solidFill>
              </a:rPr>
              <a:t>planes, </a:t>
            </a:r>
            <a:r>
              <a:rPr kumimoji="0" lang="en-GB" sz="2400" b="0" i="1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holes, &amp; components on FPC#14</a:t>
            </a:r>
          </a:p>
        </p:txBody>
      </p:sp>
      <p:grpSp>
        <p:nvGrpSpPr>
          <p:cNvPr id="2" name="Groupe 27"/>
          <p:cNvGrpSpPr/>
          <p:nvPr/>
        </p:nvGrpSpPr>
        <p:grpSpPr>
          <a:xfrm>
            <a:off x="0" y="1197332"/>
            <a:ext cx="1243930" cy="4103296"/>
            <a:chOff x="782347" y="1197332"/>
            <a:chExt cx="1243930" cy="4103296"/>
          </a:xfrm>
        </p:grpSpPr>
        <p:sp>
          <p:nvSpPr>
            <p:cNvPr id="13" name="ZoneTexte 12"/>
            <p:cNvSpPr txBox="1"/>
            <p:nvPr/>
          </p:nvSpPr>
          <p:spPr>
            <a:xfrm>
              <a:off x="787156" y="1197332"/>
              <a:ext cx="1234312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sz="1400" dirty="0" smtClean="0"/>
                <a:t>AGND (bottom)</a:t>
              </a:r>
              <a:endParaRPr lang="en-US" sz="1400" dirty="0"/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 rot="5400000" flipH="1" flipV="1">
              <a:off x="1015938" y="4383056"/>
              <a:ext cx="1116000" cy="2160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ZoneTexte 25"/>
            <p:cNvSpPr txBox="1"/>
            <p:nvPr/>
          </p:nvSpPr>
          <p:spPr>
            <a:xfrm>
              <a:off x="782347" y="5085184"/>
              <a:ext cx="124393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sz="1400" dirty="0" smtClean="0"/>
                <a:t>DGND (bottom)</a:t>
              </a:r>
              <a:endParaRPr lang="en-US" sz="1400" dirty="0"/>
            </a:p>
          </p:txBody>
        </p:sp>
        <p:cxnSp>
          <p:nvCxnSpPr>
            <p:cNvPr id="27" name="Connecteur droit avec flèche 26"/>
            <p:cNvCxnSpPr/>
            <p:nvPr/>
          </p:nvCxnSpPr>
          <p:spPr>
            <a:xfrm rot="16200000" flipH="1">
              <a:off x="1015938" y="1826812"/>
              <a:ext cx="1116000" cy="2160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e 62"/>
          <p:cNvGrpSpPr/>
          <p:nvPr/>
        </p:nvGrpSpPr>
        <p:grpSpPr>
          <a:xfrm>
            <a:off x="3239852" y="4149080"/>
            <a:ext cx="1679947" cy="1151548"/>
            <a:chOff x="3239852" y="4149080"/>
            <a:chExt cx="1679947" cy="1151548"/>
          </a:xfrm>
        </p:grpSpPr>
        <p:cxnSp>
          <p:nvCxnSpPr>
            <p:cNvPr id="35" name="Connecteur droit avec flèche 34"/>
            <p:cNvCxnSpPr/>
            <p:nvPr/>
          </p:nvCxnSpPr>
          <p:spPr>
            <a:xfrm rot="5400000" flipH="1" flipV="1">
              <a:off x="4303539" y="4653080"/>
              <a:ext cx="100800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ZoneTexte 35"/>
            <p:cNvSpPr txBox="1"/>
            <p:nvPr/>
          </p:nvSpPr>
          <p:spPr>
            <a:xfrm>
              <a:off x="3239852" y="5085184"/>
              <a:ext cx="1679947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sz="1400" dirty="0" smtClean="0"/>
                <a:t>Control bus pair (top)</a:t>
              </a:r>
              <a:endParaRPr lang="en-US" sz="1400" dirty="0"/>
            </a:p>
          </p:txBody>
        </p:sp>
      </p:grpSp>
      <p:grpSp>
        <p:nvGrpSpPr>
          <p:cNvPr id="4" name="Groupe 36"/>
          <p:cNvGrpSpPr/>
          <p:nvPr/>
        </p:nvGrpSpPr>
        <p:grpSpPr>
          <a:xfrm>
            <a:off x="5040072" y="4077072"/>
            <a:ext cx="1579803" cy="1223556"/>
            <a:chOff x="-35677" y="4077072"/>
            <a:chExt cx="1579803" cy="1223556"/>
          </a:xfrm>
        </p:grpSpPr>
        <p:cxnSp>
          <p:nvCxnSpPr>
            <p:cNvPr id="38" name="Connecteur droit avec flèche 37"/>
            <p:cNvCxnSpPr/>
            <p:nvPr/>
          </p:nvCxnSpPr>
          <p:spPr>
            <a:xfrm rot="16200000" flipV="1">
              <a:off x="-467677" y="4509072"/>
              <a:ext cx="1044000" cy="1800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ZoneTexte 38"/>
            <p:cNvSpPr txBox="1"/>
            <p:nvPr/>
          </p:nvSpPr>
          <p:spPr>
            <a:xfrm>
              <a:off x="-7581" y="5085184"/>
              <a:ext cx="1551707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sz="1400" dirty="0" smtClean="0"/>
                <a:t>Clock bus pair (top)</a:t>
              </a:r>
              <a:endParaRPr lang="en-US" sz="1400" dirty="0"/>
            </a:p>
          </p:txBody>
        </p:sp>
      </p:grpSp>
      <p:sp>
        <p:nvSpPr>
          <p:cNvPr id="40" name="ZoneTexte 39"/>
          <p:cNvSpPr txBox="1"/>
          <p:nvPr/>
        </p:nvSpPr>
        <p:spPr>
          <a:xfrm>
            <a:off x="7668344" y="1197332"/>
            <a:ext cx="841577" cy="215444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sz="1400" dirty="0" smtClean="0"/>
              <a:t>PWELL-SUB</a:t>
            </a:r>
            <a:endParaRPr lang="en-US" sz="1400" dirty="0"/>
          </a:p>
        </p:txBody>
      </p:sp>
      <p:grpSp>
        <p:nvGrpSpPr>
          <p:cNvPr id="5" name="Groupe 44"/>
          <p:cNvGrpSpPr/>
          <p:nvPr/>
        </p:nvGrpSpPr>
        <p:grpSpPr>
          <a:xfrm>
            <a:off x="6706543" y="1376812"/>
            <a:ext cx="324000" cy="2664000"/>
            <a:chOff x="5292076" y="1376812"/>
            <a:chExt cx="324000" cy="2664000"/>
          </a:xfrm>
        </p:grpSpPr>
        <p:cxnSp>
          <p:nvCxnSpPr>
            <p:cNvPr id="42" name="Connecteur droit avec flèche 41"/>
            <p:cNvCxnSpPr/>
            <p:nvPr/>
          </p:nvCxnSpPr>
          <p:spPr>
            <a:xfrm rot="5400000">
              <a:off x="4140076" y="2564812"/>
              <a:ext cx="2664000" cy="2880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/>
            <p:cNvCxnSpPr/>
            <p:nvPr/>
          </p:nvCxnSpPr>
          <p:spPr>
            <a:xfrm rot="5400000">
              <a:off x="4986076" y="1682812"/>
              <a:ext cx="936000" cy="3240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59504" y="1440255"/>
            <a:ext cx="792088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8" name="Groupe 77"/>
          <p:cNvGrpSpPr/>
          <p:nvPr/>
        </p:nvGrpSpPr>
        <p:grpSpPr>
          <a:xfrm>
            <a:off x="1115616" y="1197332"/>
            <a:ext cx="1107692" cy="4103296"/>
            <a:chOff x="1115616" y="1197332"/>
            <a:chExt cx="1107692" cy="4103296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115616" y="1440255"/>
              <a:ext cx="1107692" cy="36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5" name="Groupe 64"/>
            <p:cNvGrpSpPr/>
            <p:nvPr/>
          </p:nvGrpSpPr>
          <p:grpSpPr>
            <a:xfrm>
              <a:off x="1187624" y="1197332"/>
              <a:ext cx="926536" cy="4103296"/>
              <a:chOff x="1372428" y="1197332"/>
              <a:chExt cx="926536" cy="4103296"/>
            </a:xfrm>
          </p:grpSpPr>
          <p:sp>
            <p:nvSpPr>
              <p:cNvPr id="47" name="ZoneTexte 46"/>
              <p:cNvSpPr txBox="1"/>
              <p:nvPr/>
            </p:nvSpPr>
            <p:spPr>
              <a:xfrm>
                <a:off x="1383906" y="1197332"/>
                <a:ext cx="90358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1">
                <a:spAutoFit/>
              </a:bodyPr>
              <a:lstStyle/>
              <a:p>
                <a:r>
                  <a:rPr lang="en-US" sz="1400" dirty="0" smtClean="0"/>
                  <a:t>AVDD (top)</a:t>
                </a:r>
                <a:endParaRPr lang="en-US" sz="1400" dirty="0"/>
              </a:p>
            </p:txBody>
          </p:sp>
          <p:cxnSp>
            <p:nvCxnSpPr>
              <p:cNvPr id="48" name="Connecteur droit avec flèche 47"/>
              <p:cNvCxnSpPr/>
              <p:nvPr/>
            </p:nvCxnSpPr>
            <p:spPr>
              <a:xfrm rot="5400000" flipH="1" flipV="1">
                <a:off x="1012516" y="3932968"/>
                <a:ext cx="1944000" cy="36000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ZoneTexte 48"/>
              <p:cNvSpPr txBox="1"/>
              <p:nvPr/>
            </p:nvSpPr>
            <p:spPr>
              <a:xfrm>
                <a:off x="1372428" y="5085184"/>
                <a:ext cx="92653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1">
                <a:spAutoFit/>
              </a:bodyPr>
              <a:lstStyle/>
              <a:p>
                <a:r>
                  <a:rPr lang="en-US" sz="1400" dirty="0" smtClean="0"/>
                  <a:t>DVDD (top)</a:t>
                </a:r>
                <a:endParaRPr lang="en-US" sz="1400" dirty="0"/>
              </a:p>
            </p:txBody>
          </p:sp>
          <p:cxnSp>
            <p:nvCxnSpPr>
              <p:cNvPr id="50" name="Connecteur droit avec flèche 49"/>
              <p:cNvCxnSpPr/>
              <p:nvPr/>
            </p:nvCxnSpPr>
            <p:spPr>
              <a:xfrm rot="16200000" flipH="1">
                <a:off x="1385696" y="1772812"/>
                <a:ext cx="1188000" cy="39600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Groupe 60"/>
          <p:cNvGrpSpPr/>
          <p:nvPr/>
        </p:nvGrpSpPr>
        <p:grpSpPr>
          <a:xfrm>
            <a:off x="3230081" y="1197332"/>
            <a:ext cx="549831" cy="1979480"/>
            <a:chOff x="3248190" y="1197332"/>
            <a:chExt cx="549831" cy="1979480"/>
          </a:xfrm>
        </p:grpSpPr>
        <p:sp>
          <p:nvSpPr>
            <p:cNvPr id="51" name="ZoneTexte 50"/>
            <p:cNvSpPr txBox="1"/>
            <p:nvPr/>
          </p:nvSpPr>
          <p:spPr>
            <a:xfrm>
              <a:off x="3248190" y="1197332"/>
              <a:ext cx="549831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sz="1400" dirty="0" smtClean="0"/>
                <a:t>Pinhole</a:t>
              </a:r>
              <a:endParaRPr lang="en-US" sz="1400" dirty="0"/>
            </a:p>
          </p:txBody>
        </p:sp>
        <p:cxnSp>
          <p:nvCxnSpPr>
            <p:cNvPr id="52" name="Connecteur droit avec flèche 51"/>
            <p:cNvCxnSpPr/>
            <p:nvPr/>
          </p:nvCxnSpPr>
          <p:spPr>
            <a:xfrm rot="5400000">
              <a:off x="2623105" y="2276812"/>
              <a:ext cx="180000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e 59"/>
          <p:cNvGrpSpPr/>
          <p:nvPr/>
        </p:nvGrpSpPr>
        <p:grpSpPr>
          <a:xfrm>
            <a:off x="5220072" y="3465188"/>
            <a:ext cx="2664296" cy="1835440"/>
            <a:chOff x="5904148" y="3465188"/>
            <a:chExt cx="2664296" cy="1835440"/>
          </a:xfrm>
        </p:grpSpPr>
        <p:sp>
          <p:nvSpPr>
            <p:cNvPr id="32" name="ZoneTexte 31"/>
            <p:cNvSpPr txBox="1"/>
            <p:nvPr/>
          </p:nvSpPr>
          <p:spPr>
            <a:xfrm>
              <a:off x="7335734" y="5085184"/>
              <a:ext cx="123271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sz="1400" dirty="0" smtClean="0"/>
                <a:t>Data pairs (top)</a:t>
              </a:r>
              <a:endParaRPr lang="en-US" sz="1400" dirty="0"/>
            </a:p>
          </p:txBody>
        </p:sp>
        <p:grpSp>
          <p:nvGrpSpPr>
            <p:cNvPr id="9" name="Groupe 58"/>
            <p:cNvGrpSpPr/>
            <p:nvPr/>
          </p:nvGrpSpPr>
          <p:grpSpPr>
            <a:xfrm>
              <a:off x="5904148" y="3465188"/>
              <a:ext cx="1584144" cy="1656000"/>
              <a:chOff x="5895668" y="3465188"/>
              <a:chExt cx="1584144" cy="1656000"/>
            </a:xfrm>
          </p:grpSpPr>
          <p:cxnSp>
            <p:nvCxnSpPr>
              <p:cNvPr id="31" name="Connecteur droit avec flèche 30"/>
              <p:cNvCxnSpPr/>
              <p:nvPr/>
            </p:nvCxnSpPr>
            <p:spPr>
              <a:xfrm rot="16200000" flipV="1">
                <a:off x="6111668" y="3753188"/>
                <a:ext cx="1152000" cy="158400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avec flèche 53"/>
              <p:cNvCxnSpPr/>
              <p:nvPr/>
            </p:nvCxnSpPr>
            <p:spPr>
              <a:xfrm rot="16200000" flipV="1">
                <a:off x="6633812" y="4275076"/>
                <a:ext cx="1404000" cy="28800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avec flèche 54"/>
              <p:cNvCxnSpPr/>
              <p:nvPr/>
            </p:nvCxnSpPr>
            <p:spPr>
              <a:xfrm rot="16200000" flipV="1">
                <a:off x="6525796" y="4167188"/>
                <a:ext cx="1476000" cy="43200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avec flèche 55"/>
              <p:cNvCxnSpPr/>
              <p:nvPr/>
            </p:nvCxnSpPr>
            <p:spPr>
              <a:xfrm rot="16200000" flipV="1">
                <a:off x="6417780" y="4059188"/>
                <a:ext cx="1548000" cy="57600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avec flèche 56"/>
              <p:cNvCxnSpPr/>
              <p:nvPr/>
            </p:nvCxnSpPr>
            <p:spPr>
              <a:xfrm rot="16200000" flipV="1">
                <a:off x="6255756" y="3897188"/>
                <a:ext cx="1656000" cy="79200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Groupe 60"/>
          <p:cNvGrpSpPr/>
          <p:nvPr/>
        </p:nvGrpSpPr>
        <p:grpSpPr>
          <a:xfrm>
            <a:off x="2123728" y="1197332"/>
            <a:ext cx="886461" cy="1979480"/>
            <a:chOff x="3055576" y="1197332"/>
            <a:chExt cx="886461" cy="1979480"/>
          </a:xfrm>
        </p:grpSpPr>
        <p:sp>
          <p:nvSpPr>
            <p:cNvPr id="58" name="ZoneTexte 57"/>
            <p:cNvSpPr txBox="1"/>
            <p:nvPr/>
          </p:nvSpPr>
          <p:spPr>
            <a:xfrm>
              <a:off x="3055576" y="1197332"/>
              <a:ext cx="886461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sz="1400" dirty="0" smtClean="0"/>
                <a:t>Screw hole</a:t>
              </a:r>
              <a:endParaRPr lang="en-US" sz="1400" dirty="0"/>
            </a:p>
          </p:txBody>
        </p:sp>
        <p:cxnSp>
          <p:nvCxnSpPr>
            <p:cNvPr id="59" name="Connecteur droit avec flèche 58"/>
            <p:cNvCxnSpPr/>
            <p:nvPr/>
          </p:nvCxnSpPr>
          <p:spPr>
            <a:xfrm rot="5400000">
              <a:off x="2598806" y="2276812"/>
              <a:ext cx="180000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e 63"/>
          <p:cNvGrpSpPr/>
          <p:nvPr/>
        </p:nvGrpSpPr>
        <p:grpSpPr>
          <a:xfrm>
            <a:off x="2627784" y="3321188"/>
            <a:ext cx="543675" cy="1979440"/>
            <a:chOff x="2627784" y="3321188"/>
            <a:chExt cx="543675" cy="1979440"/>
          </a:xfrm>
        </p:grpSpPr>
        <p:sp>
          <p:nvSpPr>
            <p:cNvPr id="61" name="ZoneTexte 60"/>
            <p:cNvSpPr txBox="1"/>
            <p:nvPr/>
          </p:nvSpPr>
          <p:spPr>
            <a:xfrm>
              <a:off x="2627784" y="5085184"/>
              <a:ext cx="543675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sz="1400" dirty="0" smtClean="0"/>
                <a:t>pattern</a:t>
              </a:r>
              <a:endParaRPr lang="en-US" sz="1400" dirty="0"/>
            </a:p>
          </p:txBody>
        </p:sp>
        <p:cxnSp>
          <p:nvCxnSpPr>
            <p:cNvPr id="62" name="Connecteur droit avec flèche 61"/>
            <p:cNvCxnSpPr/>
            <p:nvPr/>
          </p:nvCxnSpPr>
          <p:spPr>
            <a:xfrm rot="5400000" flipH="1" flipV="1">
              <a:off x="2033808" y="4131188"/>
              <a:ext cx="1800000" cy="1800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ZoneTexte 66"/>
          <p:cNvSpPr txBox="1"/>
          <p:nvPr/>
        </p:nvSpPr>
        <p:spPr>
          <a:xfrm>
            <a:off x="4026880" y="1197332"/>
            <a:ext cx="2417328" cy="215444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sz="1400" dirty="0" smtClean="0"/>
              <a:t>Oblong </a:t>
            </a:r>
            <a:r>
              <a:rPr lang="en-US" sz="1400" dirty="0" err="1" smtClean="0"/>
              <a:t>vias</a:t>
            </a:r>
            <a:r>
              <a:rPr lang="en-US" sz="1400" dirty="0" smtClean="0"/>
              <a:t> for laser soldering</a:t>
            </a:r>
            <a:endParaRPr lang="en-US" sz="1400" dirty="0"/>
          </a:p>
        </p:txBody>
      </p:sp>
      <p:grpSp>
        <p:nvGrpSpPr>
          <p:cNvPr id="68" name="Groupe 44"/>
          <p:cNvGrpSpPr/>
          <p:nvPr/>
        </p:nvGrpSpPr>
        <p:grpSpPr>
          <a:xfrm>
            <a:off x="4818972" y="1376812"/>
            <a:ext cx="792080" cy="1368000"/>
            <a:chOff x="5220076" y="1376812"/>
            <a:chExt cx="792080" cy="1368000"/>
          </a:xfrm>
        </p:grpSpPr>
        <p:cxnSp>
          <p:nvCxnSpPr>
            <p:cNvPr id="69" name="Connecteur droit avec flèche 68"/>
            <p:cNvCxnSpPr/>
            <p:nvPr/>
          </p:nvCxnSpPr>
          <p:spPr>
            <a:xfrm>
              <a:off x="5616156" y="1376812"/>
              <a:ext cx="396000" cy="11160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avec flèche 69"/>
            <p:cNvCxnSpPr/>
            <p:nvPr/>
          </p:nvCxnSpPr>
          <p:spPr>
            <a:xfrm rot="5400000">
              <a:off x="4734076" y="1862812"/>
              <a:ext cx="1368000" cy="3960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avec flèche 70"/>
            <p:cNvCxnSpPr/>
            <p:nvPr/>
          </p:nvCxnSpPr>
          <p:spPr>
            <a:xfrm>
              <a:off x="5616156" y="1376812"/>
              <a:ext cx="396000" cy="13680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avec flèche 71"/>
            <p:cNvCxnSpPr/>
            <p:nvPr/>
          </p:nvCxnSpPr>
          <p:spPr>
            <a:xfrm rot="5400000">
              <a:off x="4860076" y="1736812"/>
              <a:ext cx="1116000" cy="3960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ZoneTexte 74"/>
          <p:cNvSpPr txBox="1"/>
          <p:nvPr/>
        </p:nvSpPr>
        <p:spPr>
          <a:xfrm>
            <a:off x="8600325" y="1197332"/>
            <a:ext cx="543675" cy="215444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sz="1400" dirty="0" smtClean="0"/>
              <a:t>pattern</a:t>
            </a:r>
            <a:endParaRPr lang="en-US" sz="1400" dirty="0"/>
          </a:p>
        </p:txBody>
      </p:sp>
      <p:cxnSp>
        <p:nvCxnSpPr>
          <p:cNvPr id="76" name="Connecteur droit avec flèche 75"/>
          <p:cNvCxnSpPr/>
          <p:nvPr/>
        </p:nvCxnSpPr>
        <p:spPr>
          <a:xfrm rot="5400000">
            <a:off x="7758488" y="2006888"/>
            <a:ext cx="1836000" cy="576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76"/>
          <p:cNvCxnSpPr/>
          <p:nvPr/>
        </p:nvCxnSpPr>
        <p:spPr>
          <a:xfrm rot="5400000">
            <a:off x="8136488" y="2024888"/>
            <a:ext cx="1476000" cy="180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avec flèche 78"/>
          <p:cNvCxnSpPr/>
          <p:nvPr/>
        </p:nvCxnSpPr>
        <p:spPr>
          <a:xfrm rot="5400000">
            <a:off x="7434392" y="1682812"/>
            <a:ext cx="972000" cy="360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ZoneTexte 79"/>
          <p:cNvSpPr txBox="1"/>
          <p:nvPr/>
        </p:nvSpPr>
        <p:spPr>
          <a:xfrm>
            <a:off x="6444208" y="1197332"/>
            <a:ext cx="1059842" cy="215444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sz="1400" dirty="0" smtClean="0"/>
              <a:t>“eye” Opening</a:t>
            </a:r>
            <a:endParaRPr lang="en-US" sz="1400" dirty="0"/>
          </a:p>
        </p:txBody>
      </p:sp>
      <p:cxnSp>
        <p:nvCxnSpPr>
          <p:cNvPr id="81" name="Connecteur droit avec flèche 80"/>
          <p:cNvCxnSpPr/>
          <p:nvPr/>
        </p:nvCxnSpPr>
        <p:spPr>
          <a:xfrm rot="16200000" flipV="1">
            <a:off x="7434423" y="4347065"/>
            <a:ext cx="1116000" cy="432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avec flèche 81"/>
          <p:cNvCxnSpPr/>
          <p:nvPr/>
        </p:nvCxnSpPr>
        <p:spPr>
          <a:xfrm rot="16200000" flipV="1">
            <a:off x="7236313" y="4149065"/>
            <a:ext cx="1116000" cy="828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ZoneTexte 82"/>
          <p:cNvSpPr txBox="1"/>
          <p:nvPr/>
        </p:nvSpPr>
        <p:spPr>
          <a:xfrm>
            <a:off x="7958547" y="5085184"/>
            <a:ext cx="1185453" cy="215444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sz="1400" dirty="0" smtClean="0"/>
              <a:t>Termination res.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0255"/>
            <a:ext cx="5580112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6852" y="1440255"/>
            <a:ext cx="3407148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Rectangle 2"/>
          <p:cNvSpPr>
            <a:spLocks noGrp="1" noChangeArrowheads="1"/>
          </p:cNvSpPr>
          <p:nvPr>
            <p:ph type="title"/>
          </p:nvPr>
        </p:nvSpPr>
        <p:spPr>
          <a:xfrm>
            <a:off x="282352" y="115888"/>
            <a:ext cx="8579296" cy="1143000"/>
          </a:xfrm>
          <a:noFill/>
        </p:spPr>
        <p:txBody>
          <a:bodyPr/>
          <a:lstStyle/>
          <a:p>
            <a:r>
              <a:rPr lang="en-GB" dirty="0" smtClean="0"/>
              <a:t>ALICE-MFT-WP5-FPC</a:t>
            </a:r>
            <a:r>
              <a:rPr lang="en-GB" sz="2400" dirty="0" smtClean="0">
                <a:solidFill>
                  <a:srgbClr val="000000"/>
                </a:solidFill>
              </a:rPr>
              <a:t>- vidyo-2015-07-08</a:t>
            </a:r>
            <a:r>
              <a:rPr lang="en-GB" sz="2400" i="1" dirty="0" smtClean="0"/>
              <a:t/>
            </a:r>
            <a:br>
              <a:rPr lang="en-GB" sz="2400" i="1" dirty="0" smtClean="0"/>
            </a:br>
            <a:r>
              <a:rPr lang="en-GB" sz="2400" i="1" dirty="0" smtClean="0"/>
              <a:t> </a:t>
            </a:r>
          </a:p>
        </p:txBody>
      </p:sp>
      <p:sp>
        <p:nvSpPr>
          <p:cNvPr id="23564" name="Espace réservé de la dat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pitchFamily="34" charset="0"/>
              </a:rPr>
              <a:t>07-jul-15-v2</a:t>
            </a:r>
            <a:endParaRPr lang="fr-FR" smtClean="0">
              <a:latin typeface="Arial" pitchFamily="34" charset="0"/>
            </a:endParaRPr>
          </a:p>
        </p:txBody>
      </p:sp>
      <p:sp>
        <p:nvSpPr>
          <p:cNvPr id="23565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pitchFamily="34" charset="0"/>
              </a:rPr>
              <a:t>Subatech, IN2P3/CNRS-l’UNAM, Nantes, F44307, France Ch.Renard, Alice-Upgrades</a:t>
            </a:r>
          </a:p>
        </p:txBody>
      </p:sp>
      <p:sp>
        <p:nvSpPr>
          <p:cNvPr id="23566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C1E18A-3C48-4F44-AEB1-CA5AE334DE82}" type="slidenum">
              <a:rPr lang="fr-FR" smtClean="0">
                <a:latin typeface="Arial" pitchFamily="34" charset="0"/>
              </a:rPr>
              <a:pPr/>
              <a:t>5</a:t>
            </a:fld>
            <a:endParaRPr lang="fr-FR" smtClean="0">
              <a:latin typeface="Arial" pitchFamily="34" charset="0"/>
            </a:endParaRPr>
          </a:p>
        </p:txBody>
      </p:sp>
      <p:sp>
        <p:nvSpPr>
          <p:cNvPr id="155" name="Rectangle 2"/>
          <p:cNvSpPr txBox="1">
            <a:spLocks noChangeArrowheads="1"/>
          </p:cNvSpPr>
          <p:nvPr/>
        </p:nvSpPr>
        <p:spPr bwMode="auto">
          <a:xfrm>
            <a:off x="146945" y="836712"/>
            <a:ext cx="88501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defRPr/>
            </a:pPr>
            <a:r>
              <a:rPr kumimoji="0" lang="en-GB" sz="2400" b="0" i="1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 possible positions </a:t>
            </a:r>
            <a:r>
              <a:rPr kumimoji="0" lang="en-GB" sz="2400" b="0" i="1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 </a:t>
            </a:r>
            <a:r>
              <a:rPr kumimoji="0" lang="en-GB" sz="2400" b="0" i="1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barcode to be engraved on TOP</a:t>
            </a:r>
            <a:r>
              <a:rPr kumimoji="0" lang="en-GB" sz="2400" b="0" i="1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layer</a:t>
            </a:r>
            <a:r>
              <a:rPr kumimoji="0" lang="en-GB" sz="2400" b="0" i="1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FPC#14</a:t>
            </a:r>
          </a:p>
        </p:txBody>
      </p:sp>
      <p:sp>
        <p:nvSpPr>
          <p:cNvPr id="63" name="Rectangle 62"/>
          <p:cNvSpPr/>
          <p:nvPr/>
        </p:nvSpPr>
        <p:spPr>
          <a:xfrm>
            <a:off x="7200392" y="3465032"/>
            <a:ext cx="900000" cy="252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3491880" y="3068960"/>
            <a:ext cx="900000" cy="252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692</Words>
  <Application>Microsoft Office PowerPoint</Application>
  <PresentationFormat>Affichage à l'écran (4:3)</PresentationFormat>
  <Paragraphs>360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ALICE-MFT-WP5-FPC- vidyo-2015-07-08  </vt:lpstr>
      <vt:lpstr>ALICE-MFT-WP5-FPC- vidyo-2015-07-08  </vt:lpstr>
      <vt:lpstr>ALICE-MFT-WP5-FPC- vidyo-2015-07-08  </vt:lpstr>
      <vt:lpstr>ALICE-MFT-WP5-FPC- vidyo-2015-07-08  </vt:lpstr>
      <vt:lpstr>ALICE-MFT-WP5-FPC- vidyo-2015-07-08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ALICE-MFT-WP4-FPC- vidyo-2015-01-20</dc:title>
  <dc:creator>Christophe RENARD</dc:creator>
  <cp:lastModifiedBy>renard</cp:lastModifiedBy>
  <cp:revision>98</cp:revision>
  <dcterms:created xsi:type="dcterms:W3CDTF">2015-01-16T16:05:42Z</dcterms:created>
  <dcterms:modified xsi:type="dcterms:W3CDTF">2015-07-08T09:06:49Z</dcterms:modified>
</cp:coreProperties>
</file>