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2" r:id="rId3"/>
    <p:sldId id="273" r:id="rId4"/>
    <p:sldId id="274" r:id="rId5"/>
    <p:sldId id="275" r:id="rId6"/>
    <p:sldId id="276" r:id="rId7"/>
    <p:sldId id="278" r:id="rId8"/>
    <p:sldId id="279" r:id="rId9"/>
    <p:sldId id="280" r:id="rId10"/>
    <p:sldId id="281" r:id="rId11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73A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64" autoAdjust="0"/>
  </p:normalViewPr>
  <p:slideViewPr>
    <p:cSldViewPr>
      <p:cViewPr varScale="1">
        <p:scale>
          <a:sx n="64" d="100"/>
          <a:sy n="64" d="100"/>
        </p:scale>
        <p:origin x="-10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5940E-3068-4959-B43E-A3C43F0A50AD}" type="datetimeFigureOut">
              <a:rPr lang="fr-FR" smtClean="0"/>
              <a:t>09/07/2015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444D4-CF1C-4DA2-95F6-73ABE86CC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279282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E29F8-79F0-4BBC-8C81-FBE8096AD496}" type="datetimeFigureOut">
              <a:rPr lang="fr-FR" smtClean="0"/>
              <a:t>09/07/2015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25F92-2579-4E27-8BA8-F6E59F507B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465606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E31C484-7B2B-4DCE-8298-715700C10B75}" type="datetime1">
              <a:rPr lang="fr-FR" smtClean="0"/>
              <a:t>09/07/2015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5F92-2579-4E27-8BA8-F6E59F507BF6}" type="slidenum">
              <a:rPr lang="fr-FR" smtClean="0"/>
              <a:t>1</a:t>
            </a:fld>
            <a:endParaRPr lang="fr-FR"/>
          </a:p>
        </p:txBody>
      </p:sp>
      <p:sp>
        <p:nvSpPr>
          <p:cNvPr id="8" name="Espace réservé de l'en-têt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098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Alice </a:t>
            </a:r>
            <a:r>
              <a:rPr lang="fr-FR" dirty="0" err="1" smtClean="0"/>
              <a:t>Miniweek</a:t>
            </a:r>
            <a:r>
              <a:rPr lang="fr-FR" dirty="0" smtClean="0"/>
              <a:t> - MFT </a:t>
            </a:r>
            <a:r>
              <a:rPr lang="fr-FR" dirty="0" err="1" smtClean="0"/>
              <a:t>Plenary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Lyon – 08-09/07/2015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17" name="ZoneTexte 16"/>
          <p:cNvSpPr txBox="1"/>
          <p:nvPr userDrawn="1"/>
        </p:nvSpPr>
        <p:spPr>
          <a:xfrm>
            <a:off x="3707904" y="764704"/>
            <a:ext cx="2232248" cy="3847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sz="1900" b="0" i="0" dirty="0" err="1" smtClean="0">
                <a:solidFill>
                  <a:srgbClr val="273A45"/>
                </a:solidFill>
                <a:latin typeface="Berlin Sans FB" panose="020E0602020502020306" pitchFamily="34" charset="0"/>
              </a:rPr>
              <a:t>Mechanics</a:t>
            </a:r>
            <a:r>
              <a:rPr lang="fr-FR" sz="1900" b="0" i="0" baseline="0" dirty="0" smtClean="0">
                <a:solidFill>
                  <a:srgbClr val="273A45"/>
                </a:solidFill>
                <a:latin typeface="Berlin Sans FB" panose="020E0602020502020306" pitchFamily="34" charset="0"/>
              </a:rPr>
              <a:t> &amp; </a:t>
            </a:r>
            <a:r>
              <a:rPr lang="fr-FR" sz="1900" b="0" i="0" baseline="0" dirty="0" err="1" smtClean="0">
                <a:solidFill>
                  <a:srgbClr val="273A45"/>
                </a:solidFill>
                <a:latin typeface="Berlin Sans FB" panose="020E0602020502020306" pitchFamily="34" charset="0"/>
              </a:rPr>
              <a:t>Cooling</a:t>
            </a:r>
            <a:endParaRPr lang="fr-FR" sz="1900" b="0" i="0" dirty="0">
              <a:solidFill>
                <a:srgbClr val="273A45"/>
              </a:solidFill>
              <a:latin typeface="Berlin Sans FB" panose="020E0602020502020306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883132"/>
            <a:ext cx="432048" cy="183773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object 11"/>
          <p:cNvSpPr/>
          <p:nvPr userDrawn="1"/>
        </p:nvSpPr>
        <p:spPr>
          <a:xfrm>
            <a:off x="6982046" y="1137946"/>
            <a:ext cx="971550" cy="4908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grpSp>
        <p:nvGrpSpPr>
          <p:cNvPr id="20" name="Groupe 19"/>
          <p:cNvGrpSpPr/>
          <p:nvPr userDrawn="1"/>
        </p:nvGrpSpPr>
        <p:grpSpPr>
          <a:xfrm>
            <a:off x="7055140" y="476672"/>
            <a:ext cx="2125372" cy="492443"/>
            <a:chOff x="7018628" y="101610"/>
            <a:chExt cx="2125372" cy="492443"/>
          </a:xfrm>
        </p:grpSpPr>
        <p:pic>
          <p:nvPicPr>
            <p:cNvPr id="21" name="Image 2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6126" y="183522"/>
              <a:ext cx="284630" cy="328618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3846" y1="13605" x2="3846" y2="136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628" y="183107"/>
              <a:ext cx="898456" cy="328203"/>
            </a:xfrm>
            <a:prstGeom prst="rect">
              <a:avLst/>
            </a:prstGeom>
          </p:spPr>
        </p:pic>
        <p:sp>
          <p:nvSpPr>
            <p:cNvPr id="23" name="ZoneTexte 22"/>
            <p:cNvSpPr txBox="1"/>
            <p:nvPr userDrawn="1"/>
          </p:nvSpPr>
          <p:spPr>
            <a:xfrm>
              <a:off x="8062236" y="101610"/>
              <a:ext cx="108176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 Service</a:t>
              </a:r>
            </a:p>
            <a:p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mécanique</a:t>
              </a:r>
              <a:endParaRPr lang="fr-FR" sz="1300" b="1" i="0" baseline="0" dirty="0">
                <a:solidFill>
                  <a:srgbClr val="008AC9"/>
                </a:solidFill>
                <a:latin typeface="Berlin Sans FB Demi" panose="020E0802020502020306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0228715"/>
      </p:ext>
    </p:extLst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C2CEA-A306-4D45-9E16-5112715B0A4E}" type="slidenum">
              <a:rPr lang="fr-FR" smtClean="0"/>
              <a:t>‹N°›</a:t>
            </a:fld>
            <a:endParaRPr lang="fr-FR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107504" y="6364933"/>
            <a:ext cx="2376264" cy="492443"/>
            <a:chOff x="179512" y="6371839"/>
            <a:chExt cx="2376264" cy="492443"/>
          </a:xfrm>
        </p:grpSpPr>
        <p:pic>
          <p:nvPicPr>
            <p:cNvPr id="8" name="Imag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010" y="6453751"/>
              <a:ext cx="284630" cy="328618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846" y1="13605" x2="3846" y2="136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6453336"/>
              <a:ext cx="898456" cy="328203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 userDrawn="1"/>
          </p:nvSpPr>
          <p:spPr>
            <a:xfrm>
              <a:off x="1223120" y="6371839"/>
              <a:ext cx="133265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 Service</a:t>
              </a:r>
            </a:p>
            <a:p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mécanique</a:t>
              </a:r>
              <a:endParaRPr lang="fr-FR" sz="1300" b="1" i="0" baseline="0" dirty="0">
                <a:solidFill>
                  <a:srgbClr val="008AC9"/>
                </a:solidFill>
                <a:latin typeface="Berlin Sans FB Demi" panose="020E0802020502020306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1267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C2CEA-A306-4D45-9E16-5112715B0A4E}" type="slidenum">
              <a:rPr lang="fr-FR" smtClean="0"/>
              <a:t>‹N°›</a:t>
            </a:fld>
            <a:endParaRPr lang="fr-FR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107504" y="6364933"/>
            <a:ext cx="2376264" cy="492443"/>
            <a:chOff x="179512" y="6371839"/>
            <a:chExt cx="2376264" cy="492443"/>
          </a:xfrm>
        </p:grpSpPr>
        <p:pic>
          <p:nvPicPr>
            <p:cNvPr id="8" name="Imag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010" y="6453751"/>
              <a:ext cx="284630" cy="328618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846" y1="13605" x2="3846" y2="136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6453336"/>
              <a:ext cx="898456" cy="328203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 userDrawn="1"/>
          </p:nvSpPr>
          <p:spPr>
            <a:xfrm>
              <a:off x="1223120" y="6371839"/>
              <a:ext cx="133265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 Service</a:t>
              </a:r>
            </a:p>
            <a:p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mécanique</a:t>
              </a:r>
              <a:endParaRPr lang="fr-FR" sz="1300" b="1" i="0" baseline="0" dirty="0">
                <a:solidFill>
                  <a:srgbClr val="008AC9"/>
                </a:solidFill>
                <a:latin typeface="Berlin Sans FB Demi" panose="020E0802020502020306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956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É. </a:t>
            </a:r>
            <a:r>
              <a:rPr lang="fr-FR" dirty="0" err="1" smtClean="0"/>
              <a:t>Schibler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40768"/>
            <a:ext cx="8579296" cy="4785395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668344" y="6632199"/>
            <a:ext cx="1368152" cy="225177"/>
          </a:xfrm>
        </p:spPr>
        <p:txBody>
          <a:bodyPr/>
          <a:lstStyle/>
          <a:p>
            <a:fld id="{CB1C2CEA-A306-4D45-9E16-5112715B0A4E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68552" y="836712"/>
            <a:ext cx="4067944" cy="360040"/>
          </a:xfrm>
          <a:solidFill>
            <a:schemeClr val="bg1"/>
          </a:solidFill>
        </p:spPr>
        <p:txBody>
          <a:bodyPr wrap="square" lIns="0" tIns="0" bIns="0">
            <a:noAutofit/>
          </a:bodyPr>
          <a:lstStyle>
            <a:lvl1pPr marL="0" indent="0" algn="r">
              <a:buNone/>
              <a:defRPr sz="2400" i="1">
                <a:solidFill>
                  <a:srgbClr val="273A4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5128" y="188640"/>
            <a:ext cx="7741368" cy="784093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grpSp>
        <p:nvGrpSpPr>
          <p:cNvPr id="9" name="Groupe 8"/>
          <p:cNvGrpSpPr/>
          <p:nvPr userDrawn="1"/>
        </p:nvGrpSpPr>
        <p:grpSpPr>
          <a:xfrm>
            <a:off x="107504" y="6364933"/>
            <a:ext cx="2376264" cy="492443"/>
            <a:chOff x="179512" y="6371839"/>
            <a:chExt cx="2376264" cy="492443"/>
          </a:xfrm>
        </p:grpSpPr>
        <p:pic>
          <p:nvPicPr>
            <p:cNvPr id="10" name="Imag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010" y="6453751"/>
              <a:ext cx="284630" cy="328618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846" y1="13605" x2="3846" y2="136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6453336"/>
              <a:ext cx="898456" cy="328203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 userDrawn="1"/>
          </p:nvSpPr>
          <p:spPr>
            <a:xfrm>
              <a:off x="1223120" y="6371839"/>
              <a:ext cx="133265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 Service</a:t>
              </a:r>
            </a:p>
            <a:p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mécanique</a:t>
              </a:r>
              <a:endParaRPr lang="fr-FR" sz="1300" b="1" i="0" baseline="0" dirty="0">
                <a:solidFill>
                  <a:srgbClr val="008AC9"/>
                </a:solidFill>
                <a:latin typeface="Berlin Sans FB Demi" panose="020E0802020502020306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7850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C2CEA-A306-4D45-9E16-5112715B0A4E}" type="slidenum">
              <a:rPr lang="fr-FR" smtClean="0"/>
              <a:t>‹N°›</a:t>
            </a:fld>
            <a:endParaRPr lang="fr-FR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107504" y="6364933"/>
            <a:ext cx="2376264" cy="492443"/>
            <a:chOff x="179512" y="6371839"/>
            <a:chExt cx="2376264" cy="492443"/>
          </a:xfrm>
        </p:grpSpPr>
        <p:pic>
          <p:nvPicPr>
            <p:cNvPr id="8" name="Imag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010" y="6453751"/>
              <a:ext cx="284630" cy="328618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846" y1="13605" x2="3846" y2="136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6453336"/>
              <a:ext cx="898456" cy="328203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 userDrawn="1"/>
          </p:nvSpPr>
          <p:spPr>
            <a:xfrm>
              <a:off x="1223120" y="6371839"/>
              <a:ext cx="133265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 Service</a:t>
              </a:r>
            </a:p>
            <a:p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mécanique</a:t>
              </a:r>
              <a:endParaRPr lang="fr-FR" sz="1300" b="1" i="0" baseline="0" dirty="0">
                <a:solidFill>
                  <a:srgbClr val="008AC9"/>
                </a:solidFill>
                <a:latin typeface="Berlin Sans FB Demi" panose="020E0802020502020306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2622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C2CEA-A306-4D45-9E16-5112715B0A4E}" type="slidenum">
              <a:rPr lang="fr-FR" smtClean="0"/>
              <a:t>‹N°›</a:t>
            </a:fld>
            <a:endParaRPr lang="fr-FR"/>
          </a:p>
        </p:txBody>
      </p:sp>
      <p:grpSp>
        <p:nvGrpSpPr>
          <p:cNvPr id="8" name="Groupe 7"/>
          <p:cNvGrpSpPr/>
          <p:nvPr userDrawn="1"/>
        </p:nvGrpSpPr>
        <p:grpSpPr>
          <a:xfrm>
            <a:off x="107504" y="6364933"/>
            <a:ext cx="2376264" cy="492443"/>
            <a:chOff x="179512" y="6371839"/>
            <a:chExt cx="2376264" cy="492443"/>
          </a:xfrm>
        </p:grpSpPr>
        <p:pic>
          <p:nvPicPr>
            <p:cNvPr id="9" name="Image 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010" y="6453751"/>
              <a:ext cx="284630" cy="328618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846" y1="13605" x2="3846" y2="136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6453336"/>
              <a:ext cx="898456" cy="328203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 userDrawn="1"/>
          </p:nvSpPr>
          <p:spPr>
            <a:xfrm>
              <a:off x="1223120" y="6371839"/>
              <a:ext cx="133265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 Service</a:t>
              </a:r>
            </a:p>
            <a:p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mécanique</a:t>
              </a:r>
              <a:endParaRPr lang="fr-FR" sz="1300" b="1" i="0" baseline="0" dirty="0">
                <a:solidFill>
                  <a:srgbClr val="008AC9"/>
                </a:solidFill>
                <a:latin typeface="Berlin Sans FB Demi" panose="020E0802020502020306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261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C2CEA-A306-4D45-9E16-5112715B0A4E}" type="slidenum">
              <a:rPr lang="fr-FR" smtClean="0"/>
              <a:t>‹N°›</a:t>
            </a:fld>
            <a:endParaRPr lang="fr-FR"/>
          </a:p>
        </p:txBody>
      </p:sp>
      <p:grpSp>
        <p:nvGrpSpPr>
          <p:cNvPr id="10" name="Groupe 9"/>
          <p:cNvGrpSpPr/>
          <p:nvPr userDrawn="1"/>
        </p:nvGrpSpPr>
        <p:grpSpPr>
          <a:xfrm>
            <a:off x="107504" y="6364933"/>
            <a:ext cx="2376264" cy="492443"/>
            <a:chOff x="179512" y="6371839"/>
            <a:chExt cx="2376264" cy="492443"/>
          </a:xfrm>
        </p:grpSpPr>
        <p:pic>
          <p:nvPicPr>
            <p:cNvPr id="11" name="Image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010" y="6453751"/>
              <a:ext cx="284630" cy="328618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846" y1="13605" x2="3846" y2="136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6453336"/>
              <a:ext cx="898456" cy="328203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 userDrawn="1"/>
          </p:nvSpPr>
          <p:spPr>
            <a:xfrm>
              <a:off x="1223120" y="6371839"/>
              <a:ext cx="133265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 Service</a:t>
              </a:r>
            </a:p>
            <a:p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mécanique</a:t>
              </a:r>
              <a:endParaRPr lang="fr-FR" sz="1300" b="1" i="0" baseline="0" dirty="0">
                <a:solidFill>
                  <a:srgbClr val="008AC9"/>
                </a:solidFill>
                <a:latin typeface="Berlin Sans FB Demi" panose="020E0802020502020306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047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C2CEA-A306-4D45-9E16-5112715B0A4E}" type="slidenum">
              <a:rPr lang="fr-FR" smtClean="0"/>
              <a:t>‹N°›</a:t>
            </a:fld>
            <a:endParaRPr lang="fr-FR"/>
          </a:p>
        </p:txBody>
      </p:sp>
      <p:grpSp>
        <p:nvGrpSpPr>
          <p:cNvPr id="6" name="Groupe 5"/>
          <p:cNvGrpSpPr/>
          <p:nvPr userDrawn="1"/>
        </p:nvGrpSpPr>
        <p:grpSpPr>
          <a:xfrm>
            <a:off x="107504" y="6364933"/>
            <a:ext cx="2376264" cy="492443"/>
            <a:chOff x="179512" y="6371839"/>
            <a:chExt cx="2376264" cy="492443"/>
          </a:xfrm>
        </p:grpSpPr>
        <p:pic>
          <p:nvPicPr>
            <p:cNvPr id="7" name="Image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010" y="6453751"/>
              <a:ext cx="284630" cy="328618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846" y1="13605" x2="3846" y2="136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6453336"/>
              <a:ext cx="898456" cy="328203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 userDrawn="1"/>
          </p:nvSpPr>
          <p:spPr>
            <a:xfrm>
              <a:off x="1223120" y="6371839"/>
              <a:ext cx="133265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 Service</a:t>
              </a:r>
            </a:p>
            <a:p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mécanique</a:t>
              </a:r>
              <a:endParaRPr lang="fr-FR" sz="1300" b="1" i="0" baseline="0" dirty="0">
                <a:solidFill>
                  <a:srgbClr val="008AC9"/>
                </a:solidFill>
                <a:latin typeface="Berlin Sans FB Demi" panose="020E0802020502020306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4038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C2CEA-A306-4D45-9E16-5112715B0A4E}" type="slidenum">
              <a:rPr lang="fr-FR" smtClean="0"/>
              <a:t>‹N°›</a:t>
            </a:fld>
            <a:endParaRPr lang="fr-FR"/>
          </a:p>
        </p:txBody>
      </p:sp>
      <p:grpSp>
        <p:nvGrpSpPr>
          <p:cNvPr id="5" name="Groupe 4"/>
          <p:cNvGrpSpPr/>
          <p:nvPr userDrawn="1"/>
        </p:nvGrpSpPr>
        <p:grpSpPr>
          <a:xfrm>
            <a:off x="107504" y="6364933"/>
            <a:ext cx="2376264" cy="492443"/>
            <a:chOff x="179512" y="6371839"/>
            <a:chExt cx="2376264" cy="492443"/>
          </a:xfrm>
        </p:grpSpPr>
        <p:pic>
          <p:nvPicPr>
            <p:cNvPr id="6" name="Image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010" y="6453751"/>
              <a:ext cx="284630" cy="328618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846" y1="13605" x2="3846" y2="136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6453336"/>
              <a:ext cx="898456" cy="328203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 userDrawn="1"/>
          </p:nvSpPr>
          <p:spPr>
            <a:xfrm>
              <a:off x="1223120" y="6371839"/>
              <a:ext cx="133265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 Service</a:t>
              </a:r>
            </a:p>
            <a:p>
              <a:r>
                <a:rPr lang="fr-FR" sz="1300" b="1" i="0" baseline="0" dirty="0" smtClean="0">
                  <a:solidFill>
                    <a:srgbClr val="008AC9"/>
                  </a:solidFill>
                  <a:latin typeface="Berlin Sans FB Demi" panose="020E0802020502020306" pitchFamily="34" charset="0"/>
                  <a:cs typeface="Aharoni" panose="02010803020104030203" pitchFamily="2" charset="-79"/>
                </a:rPr>
                <a:t>mécanique</a:t>
              </a:r>
              <a:endParaRPr lang="fr-FR" sz="1300" b="1" i="0" baseline="0" dirty="0">
                <a:solidFill>
                  <a:srgbClr val="008AC9"/>
                </a:solidFill>
                <a:latin typeface="Berlin Sans FB Demi" panose="020E0802020502020306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893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C2CEA-A306-4D45-9E16-5112715B0A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32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C2CEA-A306-4D45-9E16-5112715B0A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020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843808" y="6640869"/>
            <a:ext cx="3456384" cy="211371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Alice Miniweek - MFT Plenary Meeting - 08-09/07/2015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É. </a:t>
            </a:r>
            <a:r>
              <a:rPr lang="fr-FR" dirty="0" err="1" smtClean="0"/>
              <a:t>Schibler</a:t>
            </a:r>
            <a:endParaRPr lang="fr-FR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95128" y="274638"/>
            <a:ext cx="7741368" cy="784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C2CEA-A306-4D45-9E16-5112715B0A4E}" type="slidenum">
              <a:rPr lang="fr-FR" smtClean="0"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1187624" cy="798083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1295128" y="1058731"/>
            <a:ext cx="7813376" cy="0"/>
          </a:xfrm>
          <a:prstGeom prst="line">
            <a:avLst/>
          </a:prstGeom>
          <a:ln w="38100">
            <a:solidFill>
              <a:srgbClr val="273A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3242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rgbClr val="273A4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73A4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73A4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73A4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73A4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73A4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ALICE - MFT</a:t>
            </a:r>
            <a:br>
              <a:rPr lang="fr-FR" b="1" dirty="0" smtClean="0"/>
            </a:br>
            <a:r>
              <a:rPr lang="fr-FR" dirty="0" err="1" smtClean="0"/>
              <a:t>Status</a:t>
            </a:r>
            <a:r>
              <a:rPr lang="fr-FR" dirty="0" smtClean="0"/>
              <a:t> of </a:t>
            </a:r>
            <a:r>
              <a:rPr lang="fr-FR" dirty="0" err="1" smtClean="0"/>
              <a:t>cooling</a:t>
            </a:r>
            <a:r>
              <a:rPr lang="fr-FR" dirty="0" smtClean="0"/>
              <a:t> simulations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Composite simulations</a:t>
            </a:r>
          </a:p>
          <a:p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52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025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ACP configuration</a:t>
            </a:r>
            <a:endParaRPr lang="fr-FR" sz="2400" dirty="0"/>
          </a:p>
          <a:p>
            <a:pPr lvl="1"/>
            <a:r>
              <a:rPr lang="fr-FR" sz="2000" dirty="0" err="1" smtClean="0"/>
              <a:t>Ladder</a:t>
            </a:r>
            <a:r>
              <a:rPr lang="fr-FR" sz="2000" dirty="0" smtClean="0"/>
              <a:t> 3/5 </a:t>
            </a:r>
            <a:r>
              <a:rPr lang="fr-FR" sz="2000" dirty="0" err="1" smtClean="0"/>
              <a:t>sensors</a:t>
            </a:r>
            <a:r>
              <a:rPr lang="fr-FR" sz="2000" dirty="0" smtClean="0"/>
              <a:t> model</a:t>
            </a:r>
          </a:p>
          <a:p>
            <a:pPr lvl="1"/>
            <a:r>
              <a:rPr lang="fr-FR" sz="2000" dirty="0" err="1" smtClean="0"/>
              <a:t>Coldplate</a:t>
            </a:r>
            <a:r>
              <a:rPr lang="fr-FR" sz="2000" dirty="0" smtClean="0"/>
              <a:t> 0 model</a:t>
            </a:r>
            <a:endParaRPr lang="fr-FR" sz="20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>
          <a:xfrm>
            <a:off x="6084168" y="836712"/>
            <a:ext cx="2952328" cy="360040"/>
          </a:xfrm>
        </p:spPr>
        <p:txBody>
          <a:bodyPr/>
          <a:lstStyle/>
          <a:p>
            <a:r>
              <a:rPr lang="fr-FR" dirty="0" err="1" smtClean="0"/>
              <a:t>Ansys</a:t>
            </a:r>
            <a:r>
              <a:rPr lang="fr-FR" dirty="0" smtClean="0"/>
              <a:t> ACP simulations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Composite </a:t>
            </a:r>
            <a:r>
              <a:rPr lang="fr-FR" dirty="0" err="1" smtClean="0"/>
              <a:t>calculations</a:t>
            </a:r>
            <a:endParaRPr lang="fr-FR" dirty="0"/>
          </a:p>
        </p:txBody>
      </p:sp>
      <p:pic>
        <p:nvPicPr>
          <p:cNvPr id="1027" name="Picture 3" descr="C:\00_Calculs EF en cours\MFT\Echelle ACP\pli0sup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10" b="40185"/>
          <a:stretch/>
        </p:blipFill>
        <p:spPr bwMode="auto">
          <a:xfrm>
            <a:off x="251521" y="2780928"/>
            <a:ext cx="344320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orme libre 13"/>
          <p:cNvSpPr/>
          <p:nvPr/>
        </p:nvSpPr>
        <p:spPr>
          <a:xfrm>
            <a:off x="2290763" y="4538084"/>
            <a:ext cx="209680" cy="381579"/>
          </a:xfrm>
          <a:custGeom>
            <a:avLst/>
            <a:gdLst>
              <a:gd name="connsiteX0" fmla="*/ 0 w 209680"/>
              <a:gd name="connsiteY0" fmla="*/ 579 h 381579"/>
              <a:gd name="connsiteX1" fmla="*/ 166687 w 209680"/>
              <a:gd name="connsiteY1" fmla="*/ 43441 h 381579"/>
              <a:gd name="connsiteX2" fmla="*/ 209550 w 209680"/>
              <a:gd name="connsiteY2" fmla="*/ 276804 h 381579"/>
              <a:gd name="connsiteX3" fmla="*/ 180975 w 209680"/>
              <a:gd name="connsiteY3" fmla="*/ 381579 h 38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80" h="381579">
                <a:moveTo>
                  <a:pt x="0" y="579"/>
                </a:moveTo>
                <a:cubicBezTo>
                  <a:pt x="65881" y="-1009"/>
                  <a:pt x="131762" y="-2596"/>
                  <a:pt x="166687" y="43441"/>
                </a:cubicBezTo>
                <a:cubicBezTo>
                  <a:pt x="201612" y="89478"/>
                  <a:pt x="207169" y="220448"/>
                  <a:pt x="209550" y="276804"/>
                </a:cubicBezTo>
                <a:cubicBezTo>
                  <a:pt x="211931" y="333160"/>
                  <a:pt x="180975" y="381579"/>
                  <a:pt x="180975" y="381579"/>
                </a:cubicBezTo>
              </a:path>
            </a:pathLst>
          </a:custGeom>
          <a:noFill/>
          <a:ln w="19050"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2500443" y="4919663"/>
            <a:ext cx="1063445" cy="38154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827584" y="4293096"/>
            <a:ext cx="1063445" cy="38154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C:\00_Calculs EF en cours\MFT\Echelle ACP\mailla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96" y="1268760"/>
            <a:ext cx="4464665" cy="2766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00_Calculs EF en cours\MFT\Echelle ACP\pli90inf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7250" b="41952"/>
          <a:stretch/>
        </p:blipFill>
        <p:spPr bwMode="auto">
          <a:xfrm>
            <a:off x="3779912" y="3429000"/>
            <a:ext cx="362932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Connecteur droit avec flèche 17"/>
          <p:cNvCxnSpPr/>
          <p:nvPr/>
        </p:nvCxnSpPr>
        <p:spPr>
          <a:xfrm flipV="1">
            <a:off x="4932040" y="4714391"/>
            <a:ext cx="2304256" cy="7920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1549829" y="5435932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0° </a:t>
            </a:r>
            <a:r>
              <a:rPr lang="fr-FR" dirty="0" err="1" smtClean="0">
                <a:solidFill>
                  <a:srgbClr val="FF0000"/>
                </a:solidFill>
              </a:rPr>
              <a:t>ply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452320" y="5832245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90° </a:t>
            </a:r>
            <a:r>
              <a:rPr lang="fr-FR" dirty="0" err="1" smtClean="0">
                <a:solidFill>
                  <a:srgbClr val="FF0000"/>
                </a:solidFill>
              </a:rPr>
              <a:t>ply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603964" y="3929397"/>
            <a:ext cx="13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Global </a:t>
            </a:r>
            <a:r>
              <a:rPr lang="fr-FR" dirty="0" err="1" smtClean="0"/>
              <a:t>mesh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976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err="1" smtClean="0"/>
              <a:t>Ply</a:t>
            </a:r>
            <a:r>
              <a:rPr lang="fr-FR" sz="2000" dirty="0" smtClean="0"/>
              <a:t> configuration</a:t>
            </a:r>
            <a:endParaRPr lang="fr-FR" sz="20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>
          <a:xfrm>
            <a:off x="6084168" y="836712"/>
            <a:ext cx="2952328" cy="360040"/>
          </a:xfrm>
        </p:spPr>
        <p:txBody>
          <a:bodyPr/>
          <a:lstStyle/>
          <a:p>
            <a:r>
              <a:rPr lang="fr-FR" dirty="0" err="1"/>
              <a:t>Ansys</a:t>
            </a:r>
            <a:r>
              <a:rPr lang="fr-FR" dirty="0"/>
              <a:t> ACP simulations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Composite </a:t>
            </a:r>
            <a:r>
              <a:rPr lang="fr-FR" dirty="0" err="1" smtClean="0"/>
              <a:t>calculations</a:t>
            </a:r>
            <a:endParaRPr lang="fr-FR" dirty="0"/>
          </a:p>
        </p:txBody>
      </p:sp>
      <p:pic>
        <p:nvPicPr>
          <p:cNvPr id="2051" name="Picture 3" descr="C:\00_Calculs EF en cours\MFT\Echelle ACP\ACP3_laye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5544616" cy="390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00_Calculs EF en cours\MFT\Echelle ACP\plis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" t="7626" r="32860" b="8561"/>
          <a:stretch/>
        </p:blipFill>
        <p:spPr bwMode="auto">
          <a:xfrm>
            <a:off x="4283968" y="4365104"/>
            <a:ext cx="4733433" cy="199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60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err="1" smtClean="0"/>
              <a:t>Coldplate</a:t>
            </a:r>
            <a:r>
              <a:rPr lang="fr-FR" sz="2000" dirty="0" smtClean="0"/>
              <a:t> model : </a:t>
            </a:r>
            <a:r>
              <a:rPr lang="fr-FR" sz="2000" dirty="0" err="1" smtClean="0"/>
              <a:t>from</a:t>
            </a:r>
            <a:r>
              <a:rPr lang="fr-FR" sz="2000" dirty="0" smtClean="0"/>
              <a:t> </a:t>
            </a:r>
            <a:r>
              <a:rPr lang="fr-FR" sz="2000" dirty="0" err="1" smtClean="0"/>
              <a:t>catia</a:t>
            </a:r>
            <a:r>
              <a:rPr lang="fr-FR" sz="2000" dirty="0" smtClean="0"/>
              <a:t> </a:t>
            </a:r>
            <a:r>
              <a:rPr lang="fr-FR" sz="2000" dirty="0" err="1" smtClean="0"/>
              <a:t>geometry</a:t>
            </a:r>
            <a:endParaRPr lang="fr-FR" sz="2000" dirty="0" smtClean="0"/>
          </a:p>
          <a:p>
            <a:pPr lvl="1"/>
            <a:r>
              <a:rPr lang="fr-FR" sz="1800" dirty="0" smtClean="0"/>
              <a:t>Si : 1 part/</a:t>
            </a:r>
            <a:r>
              <a:rPr lang="fr-FR" sz="1800" dirty="0" err="1" smtClean="0"/>
              <a:t>ladder</a:t>
            </a:r>
            <a:endParaRPr lang="fr-FR" sz="1800" dirty="0" smtClean="0"/>
          </a:p>
          <a:p>
            <a:pPr lvl="1"/>
            <a:r>
              <a:rPr lang="fr-FR" sz="1800" dirty="0" err="1" smtClean="0"/>
              <a:t>Coldplate</a:t>
            </a:r>
            <a:r>
              <a:rPr lang="fr-FR" sz="1800" dirty="0" smtClean="0"/>
              <a:t> : composite </a:t>
            </a:r>
            <a:r>
              <a:rPr lang="fr-FR" sz="1800" dirty="0" err="1" smtClean="0"/>
              <a:t>layers</a:t>
            </a:r>
            <a:endParaRPr lang="fr-FR" sz="1800" dirty="0" smtClean="0"/>
          </a:p>
          <a:p>
            <a:pPr lvl="1"/>
            <a:r>
              <a:rPr lang="fr-FR" sz="1800" dirty="0" smtClean="0"/>
              <a:t>Pipes : OD 1mm / th. 0.1 mm</a:t>
            </a:r>
          </a:p>
          <a:p>
            <a:pPr lvl="1"/>
            <a:r>
              <a:rPr lang="fr-FR" sz="1800" dirty="0" smtClean="0"/>
              <a:t>(No </a:t>
            </a:r>
            <a:r>
              <a:rPr lang="fr-FR" sz="1800" dirty="0" err="1" smtClean="0"/>
              <a:t>flex</a:t>
            </a:r>
            <a:r>
              <a:rPr lang="fr-FR" sz="1800" dirty="0" smtClean="0"/>
              <a:t>)</a:t>
            </a:r>
          </a:p>
          <a:p>
            <a:r>
              <a:rPr lang="fr-FR" sz="2200" dirty="0" err="1" smtClean="0"/>
              <a:t>Boundary</a:t>
            </a:r>
            <a:r>
              <a:rPr lang="fr-FR" sz="2200" dirty="0" smtClean="0"/>
              <a:t> conditions</a:t>
            </a:r>
          </a:p>
          <a:p>
            <a:pPr lvl="1"/>
            <a:r>
              <a:rPr lang="fr-FR" sz="1800" dirty="0" smtClean="0"/>
              <a:t>225 mW/chip @ 85%  </a:t>
            </a:r>
            <a:r>
              <a:rPr lang="fr-FR" sz="1800" dirty="0" smtClean="0">
                <a:sym typeface="Wingdings" panose="05000000000000000000" pitchFamily="2" charset="2"/>
              </a:rPr>
              <a:t> P = 7.4358 W</a:t>
            </a:r>
            <a:endParaRPr lang="fr-FR" sz="1800" dirty="0" smtClean="0"/>
          </a:p>
          <a:p>
            <a:pPr lvl="1"/>
            <a:r>
              <a:rPr lang="fr-FR" sz="1800" dirty="0" smtClean="0"/>
              <a:t>Water @ 20°C / 1 m/s </a:t>
            </a:r>
            <a:r>
              <a:rPr lang="fr-FR" sz="1800" dirty="0" smtClean="0">
                <a:sym typeface="Wingdings" panose="05000000000000000000" pitchFamily="2" charset="2"/>
              </a:rPr>
              <a:t> h = 2200 W/m².K</a:t>
            </a:r>
          </a:p>
          <a:p>
            <a:r>
              <a:rPr lang="fr-FR" sz="2200" dirty="0" smtClean="0">
                <a:sym typeface="Wingdings" panose="05000000000000000000" pitchFamily="2" charset="2"/>
              </a:rPr>
              <a:t>Firsts </a:t>
            </a:r>
            <a:r>
              <a:rPr lang="fr-FR" sz="2200" dirty="0" err="1" smtClean="0">
                <a:sym typeface="Wingdings" panose="05000000000000000000" pitchFamily="2" charset="2"/>
              </a:rPr>
              <a:t>results</a:t>
            </a:r>
            <a:endParaRPr lang="fr-FR" sz="2200" dirty="0" smtClean="0">
              <a:sym typeface="Wingdings" panose="05000000000000000000" pitchFamily="2" charset="2"/>
            </a:endParaRPr>
          </a:p>
          <a:p>
            <a:pPr lvl="1"/>
            <a:r>
              <a:rPr lang="fr-FR" sz="1800" dirty="0" err="1" smtClean="0">
                <a:sym typeface="Wingdings" panose="05000000000000000000" pitchFamily="2" charset="2"/>
              </a:rPr>
              <a:t>Tmax</a:t>
            </a:r>
            <a:r>
              <a:rPr lang="fr-FR" sz="1800" dirty="0" smtClean="0">
                <a:sym typeface="Wingdings" panose="05000000000000000000" pitchFamily="2" charset="2"/>
              </a:rPr>
              <a:t> = </a:t>
            </a:r>
            <a:r>
              <a:rPr lang="fr-FR" sz="1800" dirty="0" smtClean="0">
                <a:sym typeface="Wingdings" panose="05000000000000000000" pitchFamily="2" charset="2"/>
              </a:rPr>
              <a:t>24,857°C</a:t>
            </a:r>
            <a:endParaRPr lang="fr-FR" sz="1800" dirty="0" smtClean="0">
              <a:sym typeface="Wingdings" panose="05000000000000000000" pitchFamily="2" charset="2"/>
            </a:endParaRPr>
          </a:p>
          <a:p>
            <a:pPr lvl="1"/>
            <a:r>
              <a:rPr lang="fr-FR" sz="1800" dirty="0" smtClean="0">
                <a:sym typeface="Wingdings" panose="05000000000000000000" pitchFamily="2" charset="2"/>
              </a:rPr>
              <a:t>Gradient on all Si = </a:t>
            </a:r>
            <a:r>
              <a:rPr lang="fr-FR" sz="1800" dirty="0" smtClean="0">
                <a:sym typeface="Wingdings" panose="05000000000000000000" pitchFamily="2" charset="2"/>
              </a:rPr>
              <a:t>2,34°C</a:t>
            </a:r>
            <a:endParaRPr lang="fr-FR" sz="1800" dirty="0" smtClean="0">
              <a:sym typeface="Wingdings" panose="05000000000000000000" pitchFamily="2" charset="2"/>
            </a:endParaRPr>
          </a:p>
          <a:p>
            <a:pPr lvl="1"/>
            <a:r>
              <a:rPr lang="fr-FR" sz="1800" dirty="0" smtClean="0">
                <a:sym typeface="Wingdings" panose="05000000000000000000" pitchFamily="2" charset="2"/>
              </a:rPr>
              <a:t>Max gradient on </a:t>
            </a:r>
            <a:r>
              <a:rPr lang="fr-FR" sz="1800" dirty="0">
                <a:sym typeface="Wingdings" panose="05000000000000000000" pitchFamily="2" charset="2"/>
              </a:rPr>
              <a:t>a</a:t>
            </a:r>
            <a:r>
              <a:rPr lang="fr-FR" sz="1800" dirty="0" smtClean="0">
                <a:sym typeface="Wingdings" panose="05000000000000000000" pitchFamily="2" charset="2"/>
              </a:rPr>
              <a:t> </a:t>
            </a:r>
            <a:r>
              <a:rPr lang="fr-FR" sz="1800" dirty="0" err="1" smtClean="0">
                <a:sym typeface="Wingdings" panose="05000000000000000000" pitchFamily="2" charset="2"/>
              </a:rPr>
              <a:t>ladder</a:t>
            </a:r>
            <a:r>
              <a:rPr lang="fr-FR" sz="1800" dirty="0" smtClean="0">
                <a:sym typeface="Wingdings" panose="05000000000000000000" pitchFamily="2" charset="2"/>
              </a:rPr>
              <a:t> = </a:t>
            </a:r>
            <a:r>
              <a:rPr lang="fr-FR" sz="1800" dirty="0" smtClean="0">
                <a:sym typeface="Wingdings" panose="05000000000000000000" pitchFamily="2" charset="2"/>
              </a:rPr>
              <a:t>1,16°C</a:t>
            </a:r>
            <a:endParaRPr lang="fr-FR" sz="1800" dirty="0" smtClean="0"/>
          </a:p>
          <a:p>
            <a:pPr lvl="1"/>
            <a:endParaRPr lang="fr-FR" sz="18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>
          <a:xfrm>
            <a:off x="5375824" y="836712"/>
            <a:ext cx="3660672" cy="360040"/>
          </a:xfrm>
        </p:spPr>
        <p:txBody>
          <a:bodyPr/>
          <a:lstStyle/>
          <a:p>
            <a:r>
              <a:rPr lang="fr-FR" dirty="0" err="1" smtClean="0"/>
              <a:t>Coldplate</a:t>
            </a:r>
            <a:r>
              <a:rPr lang="fr-FR" dirty="0" smtClean="0"/>
              <a:t> 0 first simulations 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Composite </a:t>
            </a:r>
            <a:r>
              <a:rPr lang="fr-FR" dirty="0" err="1" smtClean="0"/>
              <a:t>coldplate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endParaRPr lang="fr-FR" dirty="0"/>
          </a:p>
        </p:txBody>
      </p:sp>
      <p:pic>
        <p:nvPicPr>
          <p:cNvPr id="1026" name="Picture 2" descr="C:\00_Calculs EF en cours\MFT\colplate ACP\coldplate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17" b="17910"/>
          <a:stretch/>
        </p:blipFill>
        <p:spPr bwMode="auto">
          <a:xfrm>
            <a:off x="4653178" y="4293096"/>
            <a:ext cx="4506968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00_Calculs EF en cours\MFT\colplate ACP\coldplate0_si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69" b="20064"/>
          <a:stretch/>
        </p:blipFill>
        <p:spPr bwMode="auto">
          <a:xfrm>
            <a:off x="5292080" y="1903548"/>
            <a:ext cx="3851920" cy="2196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37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1340768"/>
            <a:ext cx="8579296" cy="5040560"/>
          </a:xfrm>
        </p:spPr>
        <p:txBody>
          <a:bodyPr>
            <a:normAutofit lnSpcReduction="10000"/>
          </a:bodyPr>
          <a:lstStyle/>
          <a:p>
            <a:r>
              <a:rPr lang="fr-FR" sz="2000" dirty="0" smtClean="0"/>
              <a:t>Non </a:t>
            </a:r>
            <a:r>
              <a:rPr lang="fr-FR" sz="2000" dirty="0" err="1" smtClean="0"/>
              <a:t>perfect</a:t>
            </a:r>
            <a:r>
              <a:rPr lang="fr-FR" sz="2000" dirty="0" smtClean="0"/>
              <a:t> contact </a:t>
            </a:r>
            <a:r>
              <a:rPr lang="fr-FR" sz="2000" dirty="0" err="1" smtClean="0"/>
              <a:t>between</a:t>
            </a:r>
            <a:r>
              <a:rPr lang="fr-FR" sz="2000" dirty="0" smtClean="0"/>
              <a:t> </a:t>
            </a:r>
            <a:r>
              <a:rPr lang="fr-FR" sz="2000" dirty="0" err="1" smtClean="0"/>
              <a:t>Coldplate</a:t>
            </a:r>
            <a:r>
              <a:rPr lang="fr-FR" sz="2000" dirty="0" smtClean="0"/>
              <a:t> &amp; Si</a:t>
            </a:r>
            <a:endParaRPr lang="fr-FR" sz="1600" dirty="0" smtClean="0"/>
          </a:p>
          <a:p>
            <a:pPr lvl="1"/>
            <a:r>
              <a:rPr lang="fr-FR" sz="1600" dirty="0" smtClean="0"/>
              <a:t>No major changes</a:t>
            </a:r>
          </a:p>
          <a:p>
            <a:r>
              <a:rPr lang="fr-FR" sz="2000" dirty="0" smtClean="0"/>
              <a:t>Influence of Si </a:t>
            </a:r>
            <a:r>
              <a:rPr lang="fr-FR" sz="2000" dirty="0" err="1" smtClean="0"/>
              <a:t>modelization</a:t>
            </a:r>
            <a:endParaRPr lang="fr-FR" sz="2000" dirty="0"/>
          </a:p>
          <a:p>
            <a:pPr lvl="1"/>
            <a:r>
              <a:rPr lang="fr-FR" sz="1600" dirty="0" err="1" smtClean="0"/>
              <a:t>Temperature</a:t>
            </a:r>
            <a:r>
              <a:rPr lang="fr-FR" sz="1600" dirty="0" smtClean="0"/>
              <a:t> </a:t>
            </a:r>
            <a:r>
              <a:rPr lang="fr-FR" sz="1600" dirty="0" err="1" smtClean="0"/>
              <a:t>uniformization</a:t>
            </a:r>
            <a:r>
              <a:rPr lang="fr-FR" sz="1600" dirty="0" smtClean="0"/>
              <a:t>  </a:t>
            </a:r>
            <a:r>
              <a:rPr lang="fr-FR" sz="1600" dirty="0" err="1" smtClean="0"/>
              <a:t>begins</a:t>
            </a:r>
            <a:r>
              <a:rPr lang="fr-FR" sz="1600" dirty="0" smtClean="0"/>
              <a:t> in Si</a:t>
            </a:r>
          </a:p>
          <a:p>
            <a:r>
              <a:rPr lang="fr-FR" sz="2000" dirty="0" err="1" smtClean="0"/>
              <a:t>Ply</a:t>
            </a:r>
            <a:r>
              <a:rPr lang="fr-FR" sz="2000" dirty="0" smtClean="0"/>
              <a:t> orientation (0/90/0 </a:t>
            </a:r>
            <a:r>
              <a:rPr lang="fr-FR" sz="2000" dirty="0" smtClean="0">
                <a:sym typeface="Wingdings" panose="05000000000000000000" pitchFamily="2" charset="2"/>
              </a:rPr>
              <a:t> 90/0/90)</a:t>
            </a:r>
          </a:p>
          <a:p>
            <a:pPr lvl="1"/>
            <a:r>
              <a:rPr lang="fr-FR" sz="1600" dirty="0">
                <a:sym typeface="Wingdings" panose="05000000000000000000" pitchFamily="2" charset="2"/>
              </a:rPr>
              <a:t>No major influence on </a:t>
            </a:r>
            <a:r>
              <a:rPr lang="fr-FR" sz="1600" dirty="0" err="1">
                <a:sym typeface="Wingdings" panose="05000000000000000000" pitchFamily="2" charset="2"/>
              </a:rPr>
              <a:t>Tmax</a:t>
            </a:r>
            <a:endParaRPr lang="fr-FR" sz="1600" dirty="0">
              <a:sym typeface="Wingdings" panose="05000000000000000000" pitchFamily="2" charset="2"/>
            </a:endParaRPr>
          </a:p>
          <a:p>
            <a:pPr lvl="1"/>
            <a:r>
              <a:rPr lang="fr-FR" sz="1600" dirty="0" err="1" smtClean="0">
                <a:sym typeface="Wingdings" panose="05000000000000000000" pitchFamily="2" charset="2"/>
              </a:rPr>
              <a:t>Increase</a:t>
            </a:r>
            <a:r>
              <a:rPr lang="fr-FR" sz="1600" dirty="0" smtClean="0">
                <a:sym typeface="Wingdings" panose="05000000000000000000" pitchFamily="2" charset="2"/>
              </a:rPr>
              <a:t> </a:t>
            </a:r>
            <a:r>
              <a:rPr lang="fr-FR" sz="1600" dirty="0">
                <a:sym typeface="Wingdings" panose="05000000000000000000" pitchFamily="2" charset="2"/>
              </a:rPr>
              <a:t>of </a:t>
            </a:r>
            <a:r>
              <a:rPr lang="fr-FR" sz="1600" dirty="0" err="1">
                <a:sym typeface="Wingdings" panose="05000000000000000000" pitchFamily="2" charset="2"/>
              </a:rPr>
              <a:t>Tchips</a:t>
            </a:r>
            <a:r>
              <a:rPr lang="fr-FR" sz="1600" dirty="0">
                <a:sym typeface="Wingdings" panose="05000000000000000000" pitchFamily="2" charset="2"/>
              </a:rPr>
              <a:t> &amp; max gradient on </a:t>
            </a:r>
            <a:r>
              <a:rPr lang="fr-FR" sz="1600" dirty="0" err="1">
                <a:sym typeface="Wingdings" panose="05000000000000000000" pitchFamily="2" charset="2"/>
              </a:rPr>
              <a:t>ladder</a:t>
            </a:r>
            <a:r>
              <a:rPr lang="fr-FR" sz="1600" dirty="0">
                <a:sym typeface="Wingdings" panose="05000000000000000000" pitchFamily="2" charset="2"/>
              </a:rPr>
              <a:t> (~0.5°C) </a:t>
            </a:r>
            <a:r>
              <a:rPr lang="fr-FR" sz="1600" dirty="0" smtClean="0">
                <a:sym typeface="Wingdings" panose="05000000000000000000" pitchFamily="2" charset="2"/>
              </a:rPr>
              <a:t>	</a:t>
            </a:r>
          </a:p>
          <a:p>
            <a:r>
              <a:rPr lang="fr-FR" sz="2000" dirty="0" smtClean="0">
                <a:sym typeface="Wingdings" panose="05000000000000000000" pitchFamily="2" charset="2"/>
              </a:rPr>
              <a:t>Influence of </a:t>
            </a:r>
            <a:r>
              <a:rPr lang="fr-FR" sz="2000" dirty="0" err="1" smtClean="0">
                <a:sym typeface="Wingdings" panose="05000000000000000000" pitchFamily="2" charset="2"/>
              </a:rPr>
              <a:t>carbon</a:t>
            </a:r>
            <a:r>
              <a:rPr lang="fr-FR" sz="2000" dirty="0" smtClean="0">
                <a:sym typeface="Wingdings" panose="05000000000000000000" pitchFamily="2" charset="2"/>
              </a:rPr>
              <a:t> </a:t>
            </a:r>
            <a:r>
              <a:rPr lang="fr-FR" sz="2000" dirty="0" err="1" smtClean="0">
                <a:sym typeface="Wingdings" panose="05000000000000000000" pitchFamily="2" charset="2"/>
              </a:rPr>
              <a:t>paper</a:t>
            </a:r>
            <a:r>
              <a:rPr lang="fr-FR" sz="2000" dirty="0" smtClean="0">
                <a:sym typeface="Wingdings" panose="05000000000000000000" pitchFamily="2" charset="2"/>
              </a:rPr>
              <a:t> (</a:t>
            </a:r>
            <a:r>
              <a:rPr lang="fr-FR" sz="2000" dirty="0" err="1" smtClean="0">
                <a:sym typeface="Wingdings" panose="05000000000000000000" pitchFamily="2" charset="2"/>
              </a:rPr>
              <a:t>remove</a:t>
            </a:r>
            <a:r>
              <a:rPr lang="fr-FR" sz="2000" dirty="0" smtClean="0">
                <a:sym typeface="Wingdings" panose="05000000000000000000" pitchFamily="2" charset="2"/>
              </a:rPr>
              <a:t> </a:t>
            </a:r>
            <a:r>
              <a:rPr lang="fr-FR" sz="2000" dirty="0" err="1" smtClean="0">
                <a:sym typeface="Wingdings" panose="05000000000000000000" pitchFamily="2" charset="2"/>
              </a:rPr>
              <a:t>ply</a:t>
            </a:r>
            <a:r>
              <a:rPr lang="fr-FR" sz="2000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fr-FR" sz="1600" dirty="0" smtClean="0"/>
              <a:t>No major changes for </a:t>
            </a:r>
            <a:r>
              <a:rPr lang="fr-FR" sz="1600" dirty="0" err="1" smtClean="0"/>
              <a:t>temperature</a:t>
            </a:r>
            <a:r>
              <a:rPr lang="fr-FR" sz="1600" dirty="0" smtClean="0"/>
              <a:t> gradient</a:t>
            </a:r>
            <a:r>
              <a:rPr lang="fr-FR" sz="1600" dirty="0"/>
              <a:t> </a:t>
            </a:r>
            <a:r>
              <a:rPr lang="fr-FR" sz="1600" dirty="0" smtClean="0"/>
              <a:t>on </a:t>
            </a:r>
            <a:r>
              <a:rPr lang="fr-FR" sz="1600" dirty="0"/>
              <a:t>chips &amp; </a:t>
            </a:r>
            <a:r>
              <a:rPr lang="fr-FR" sz="1600" dirty="0" err="1"/>
              <a:t>ladder</a:t>
            </a:r>
            <a:r>
              <a:rPr lang="fr-FR" sz="1600" dirty="0"/>
              <a:t> </a:t>
            </a:r>
            <a:r>
              <a:rPr lang="fr-FR" sz="1600" dirty="0" smtClean="0"/>
              <a:t>	</a:t>
            </a:r>
          </a:p>
          <a:p>
            <a:pPr lvl="1"/>
            <a:r>
              <a:rPr lang="fr-FR" sz="1600" dirty="0" err="1" smtClean="0"/>
              <a:t>Big</a:t>
            </a:r>
            <a:r>
              <a:rPr lang="fr-FR" sz="1600" dirty="0" smtClean="0"/>
              <a:t> </a:t>
            </a:r>
            <a:r>
              <a:rPr lang="fr-FR" sz="1600" dirty="0" err="1" smtClean="0"/>
              <a:t>increase</a:t>
            </a:r>
            <a:r>
              <a:rPr lang="fr-FR" sz="1600" dirty="0" smtClean="0"/>
              <a:t> of </a:t>
            </a:r>
            <a:r>
              <a:rPr lang="fr-FR" sz="1600" dirty="0" err="1" smtClean="0"/>
              <a:t>Tmax</a:t>
            </a:r>
            <a:r>
              <a:rPr lang="fr-FR" sz="1600" dirty="0" smtClean="0"/>
              <a:t>  (+8°C) </a:t>
            </a:r>
          </a:p>
          <a:p>
            <a:r>
              <a:rPr lang="fr-FR" sz="2000" dirty="0" smtClean="0"/>
              <a:t>Pipe </a:t>
            </a:r>
            <a:r>
              <a:rPr lang="fr-FR" sz="2000" dirty="0" err="1" smtClean="0"/>
              <a:t>material</a:t>
            </a:r>
            <a:r>
              <a:rPr lang="fr-FR" sz="2000" dirty="0" smtClean="0"/>
              <a:t> : </a:t>
            </a:r>
            <a:r>
              <a:rPr lang="fr-FR" sz="1600" dirty="0" err="1" smtClean="0"/>
              <a:t>Polyimide</a:t>
            </a:r>
            <a:r>
              <a:rPr lang="fr-FR" sz="1600" dirty="0" smtClean="0"/>
              <a:t> </a:t>
            </a:r>
            <a:r>
              <a:rPr lang="fr-FR" sz="1600" dirty="0" smtClean="0">
                <a:sym typeface="Wingdings" panose="05000000000000000000" pitchFamily="2" charset="2"/>
              </a:rPr>
              <a:t> aluminium (</a:t>
            </a:r>
            <a:r>
              <a:rPr lang="fr-FR" sz="1600" dirty="0" err="1" smtClean="0">
                <a:sym typeface="Wingdings" panose="05000000000000000000" pitchFamily="2" charset="2"/>
              </a:rPr>
              <a:t>same</a:t>
            </a:r>
            <a:r>
              <a:rPr lang="fr-FR" sz="1600" dirty="0" smtClean="0">
                <a:sym typeface="Wingdings" panose="05000000000000000000" pitchFamily="2" charset="2"/>
              </a:rPr>
              <a:t>  OD &amp; </a:t>
            </a:r>
            <a:r>
              <a:rPr lang="fr-FR" sz="1600" dirty="0" err="1" smtClean="0">
                <a:sym typeface="Wingdings" panose="05000000000000000000" pitchFamily="2" charset="2"/>
              </a:rPr>
              <a:t>thickness</a:t>
            </a:r>
            <a:r>
              <a:rPr lang="fr-FR" sz="1600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fr-FR" sz="1600" dirty="0" err="1" smtClean="0"/>
              <a:t>Decrease</a:t>
            </a:r>
            <a:r>
              <a:rPr lang="fr-FR" sz="1600" dirty="0" smtClean="0"/>
              <a:t> of </a:t>
            </a:r>
            <a:r>
              <a:rPr lang="fr-FR" sz="1600" dirty="0" err="1" smtClean="0"/>
              <a:t>Tmax</a:t>
            </a:r>
            <a:r>
              <a:rPr lang="fr-FR" sz="1600" dirty="0" smtClean="0"/>
              <a:t> &amp; </a:t>
            </a:r>
            <a:r>
              <a:rPr lang="fr-FR" sz="1600" dirty="0" err="1" smtClean="0"/>
              <a:t>ladder</a:t>
            </a:r>
            <a:r>
              <a:rPr lang="fr-FR" sz="1600" dirty="0" smtClean="0"/>
              <a:t> gradient (-30% &amp; - 15%)</a:t>
            </a:r>
          </a:p>
          <a:p>
            <a:endParaRPr lang="fr-FR" sz="2000" dirty="0"/>
          </a:p>
          <a:p>
            <a:r>
              <a:rPr lang="fr-FR" sz="2000" dirty="0" err="1" smtClean="0"/>
              <a:t>Very</a:t>
            </a:r>
            <a:r>
              <a:rPr lang="fr-FR" sz="2000" dirty="0" smtClean="0"/>
              <a:t> long simulations</a:t>
            </a:r>
          </a:p>
          <a:p>
            <a:r>
              <a:rPr lang="fr-FR" sz="2000" dirty="0" smtClean="0"/>
              <a:t>No possible </a:t>
            </a:r>
            <a:r>
              <a:rPr lang="fr-FR" sz="2000" dirty="0" err="1" smtClean="0"/>
              <a:t>geometry</a:t>
            </a:r>
            <a:r>
              <a:rPr lang="fr-FR" sz="2000" dirty="0" smtClean="0"/>
              <a:t> change</a:t>
            </a:r>
          </a:p>
          <a:p>
            <a:pPr marL="0" indent="0">
              <a:buNone/>
            </a:pPr>
            <a:r>
              <a:rPr lang="fr-FR" sz="2000" dirty="0" smtClean="0">
                <a:sym typeface="Wingdings" panose="05000000000000000000" pitchFamily="2" charset="2"/>
              </a:rPr>
              <a:t> </a:t>
            </a:r>
            <a:r>
              <a:rPr lang="fr-FR" sz="2000" dirty="0" err="1" smtClean="0"/>
              <a:t>Need</a:t>
            </a:r>
            <a:r>
              <a:rPr lang="fr-FR" sz="2000" dirty="0" smtClean="0"/>
              <a:t> to go back to </a:t>
            </a:r>
            <a:r>
              <a:rPr lang="fr-FR" sz="2000" dirty="0" err="1" smtClean="0"/>
              <a:t>ladder</a:t>
            </a:r>
            <a:r>
              <a:rPr lang="fr-FR" sz="2000" dirty="0" smtClean="0"/>
              <a:t> simulation for more </a:t>
            </a:r>
            <a:r>
              <a:rPr lang="fr-FR" sz="2000" dirty="0" err="1" smtClean="0"/>
              <a:t>complete</a:t>
            </a:r>
            <a:r>
              <a:rPr lang="fr-FR" sz="2000" dirty="0" smtClean="0"/>
              <a:t> </a:t>
            </a:r>
            <a:r>
              <a:rPr lang="fr-FR" sz="2000" dirty="0" err="1" smtClean="0"/>
              <a:t>studies</a:t>
            </a:r>
            <a:endParaRPr lang="fr-FR" sz="2000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>
          <a:xfrm>
            <a:off x="5940152" y="836712"/>
            <a:ext cx="3096344" cy="360040"/>
          </a:xfrm>
        </p:spPr>
        <p:txBody>
          <a:bodyPr/>
          <a:lstStyle/>
          <a:p>
            <a:r>
              <a:rPr lang="fr-FR" dirty="0" err="1" smtClean="0"/>
              <a:t>Coldplate</a:t>
            </a:r>
            <a:r>
              <a:rPr lang="fr-FR" dirty="0" smtClean="0"/>
              <a:t> 0 first </a:t>
            </a:r>
            <a:r>
              <a:rPr lang="fr-FR" dirty="0" err="1" smtClean="0"/>
              <a:t>studies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Composite </a:t>
            </a:r>
            <a:r>
              <a:rPr lang="fr-FR" dirty="0" err="1"/>
              <a:t>c</a:t>
            </a:r>
            <a:r>
              <a:rPr lang="fr-FR" dirty="0" err="1" smtClean="0"/>
              <a:t>oldplate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endParaRPr lang="fr-FR" dirty="0"/>
          </a:p>
        </p:txBody>
      </p:sp>
      <p:pic>
        <p:nvPicPr>
          <p:cNvPr id="1026" name="Picture 2" descr="D:\SCHIBLER\ALICE MFT-full-12-06-15\calculs acp mft  juil 15\coldplate0_tubeAlu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77" b="17244"/>
          <a:stretch/>
        </p:blipFill>
        <p:spPr bwMode="auto">
          <a:xfrm>
            <a:off x="6073250" y="1988840"/>
            <a:ext cx="3070750" cy="171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SCHIBLER\ALICE MFT-full-12-06-15\calculs acp mft  juil 15\coldplate0_tubeAlu_Si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66" b="19769"/>
          <a:stretch/>
        </p:blipFill>
        <p:spPr bwMode="auto">
          <a:xfrm>
            <a:off x="6536540" y="3789040"/>
            <a:ext cx="2607736" cy="146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092280" y="5242067"/>
            <a:ext cx="1790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Aluminium simulation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86126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1340768"/>
            <a:ext cx="8686800" cy="4968552"/>
          </a:xfrm>
        </p:spPr>
        <p:txBody>
          <a:bodyPr>
            <a:normAutofit/>
          </a:bodyPr>
          <a:lstStyle/>
          <a:p>
            <a:r>
              <a:rPr lang="fr-FR" sz="2000" dirty="0" err="1" smtClean="0"/>
              <a:t>Ladder</a:t>
            </a:r>
            <a:r>
              <a:rPr lang="fr-FR" sz="2000" dirty="0" smtClean="0"/>
              <a:t> 3 </a:t>
            </a:r>
            <a:r>
              <a:rPr lang="fr-FR" sz="2000" dirty="0" err="1" smtClean="0"/>
              <a:t>sensors</a:t>
            </a:r>
            <a:endParaRPr lang="fr-FR" sz="2000" dirty="0" smtClean="0"/>
          </a:p>
          <a:p>
            <a:pPr lvl="1"/>
            <a:r>
              <a:rPr lang="fr-FR" sz="1800" dirty="0" smtClean="0"/>
              <a:t>Model : Pipe/ composite </a:t>
            </a:r>
            <a:r>
              <a:rPr lang="fr-FR" sz="1800" dirty="0" err="1" smtClean="0"/>
              <a:t>coldplate</a:t>
            </a:r>
            <a:r>
              <a:rPr lang="fr-FR" sz="1800" dirty="0"/>
              <a:t> </a:t>
            </a:r>
            <a:r>
              <a:rPr lang="fr-FR" sz="1800" dirty="0" smtClean="0"/>
              <a:t>/ Si / Flex</a:t>
            </a:r>
          </a:p>
          <a:p>
            <a:pPr lvl="1"/>
            <a:r>
              <a:rPr lang="fr-FR" sz="1800" dirty="0" smtClean="0"/>
              <a:t>3 </a:t>
            </a:r>
            <a:r>
              <a:rPr lang="fr-FR" sz="1800" dirty="0" err="1" smtClean="0"/>
              <a:t>sensors</a:t>
            </a:r>
            <a:r>
              <a:rPr lang="fr-FR" sz="1800" dirty="0" smtClean="0"/>
              <a:t> / 3 pipes in the middle of </a:t>
            </a:r>
            <a:r>
              <a:rPr lang="fr-FR" sz="1800" dirty="0" err="1" smtClean="0"/>
              <a:t>each</a:t>
            </a:r>
            <a:r>
              <a:rPr lang="fr-FR" sz="1800" dirty="0" smtClean="0"/>
              <a:t> </a:t>
            </a:r>
            <a:r>
              <a:rPr lang="fr-FR" sz="1800" dirty="0" err="1" smtClean="0"/>
              <a:t>sensor</a:t>
            </a:r>
            <a:endParaRPr lang="fr-FR" sz="1800" dirty="0" smtClean="0"/>
          </a:p>
          <a:p>
            <a:r>
              <a:rPr lang="fr-FR" sz="2200" dirty="0" smtClean="0"/>
              <a:t>Pipe </a:t>
            </a:r>
            <a:r>
              <a:rPr lang="fr-FR" sz="2200" dirty="0" err="1" smtClean="0"/>
              <a:t>material</a:t>
            </a:r>
            <a:endParaRPr lang="fr-FR" sz="2200" dirty="0" smtClean="0"/>
          </a:p>
          <a:p>
            <a:pPr lvl="1"/>
            <a:r>
              <a:rPr lang="fr-FR" sz="1800" dirty="0" smtClean="0"/>
              <a:t>Influence on </a:t>
            </a:r>
            <a:r>
              <a:rPr lang="fr-FR" sz="1800" dirty="0" err="1" smtClean="0"/>
              <a:t>Tmax</a:t>
            </a:r>
            <a:r>
              <a:rPr lang="fr-FR" sz="1800" dirty="0" smtClean="0"/>
              <a:t>, </a:t>
            </a:r>
            <a:r>
              <a:rPr lang="fr-FR" sz="1800" dirty="0" err="1" smtClean="0"/>
              <a:t>especially</a:t>
            </a:r>
            <a:r>
              <a:rPr lang="fr-FR" sz="1800" dirty="0" smtClean="0"/>
              <a:t> if k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degraded</a:t>
            </a:r>
            <a:endParaRPr lang="fr-FR" sz="1800" dirty="0" smtClean="0"/>
          </a:p>
          <a:p>
            <a:pPr lvl="1"/>
            <a:r>
              <a:rPr lang="fr-FR" sz="1800" dirty="0" smtClean="0"/>
              <a:t>Copper (k400) </a:t>
            </a:r>
            <a:r>
              <a:rPr lang="fr-FR" sz="1800" dirty="0" err="1" smtClean="0"/>
              <a:t>is</a:t>
            </a:r>
            <a:r>
              <a:rPr lang="fr-FR" sz="1800" dirty="0" smtClean="0"/>
              <a:t> not </a:t>
            </a:r>
            <a:r>
              <a:rPr lang="fr-FR" sz="1800" dirty="0" err="1" smtClean="0"/>
              <a:t>better</a:t>
            </a:r>
            <a:r>
              <a:rPr lang="fr-FR" sz="1800" dirty="0" smtClean="0"/>
              <a:t> </a:t>
            </a:r>
            <a:r>
              <a:rPr lang="fr-FR" sz="1800" dirty="0" err="1" smtClean="0"/>
              <a:t>than</a:t>
            </a:r>
            <a:r>
              <a:rPr lang="fr-FR" sz="1800" dirty="0" smtClean="0"/>
              <a:t> Aluminium (k150) but </a:t>
            </a:r>
            <a:r>
              <a:rPr lang="fr-FR" sz="1800" dirty="0" err="1" smtClean="0"/>
              <a:t>just</a:t>
            </a:r>
            <a:r>
              <a:rPr lang="fr-FR" sz="1800" dirty="0" smtClean="0"/>
              <a:t> </a:t>
            </a:r>
            <a:r>
              <a:rPr lang="fr-FR" sz="1800" dirty="0" err="1" smtClean="0"/>
              <a:t>better</a:t>
            </a:r>
            <a:r>
              <a:rPr lang="fr-FR" sz="1800" dirty="0" smtClean="0"/>
              <a:t> thermal </a:t>
            </a:r>
            <a:r>
              <a:rPr lang="fr-FR" sz="1800" dirty="0" err="1" smtClean="0"/>
              <a:t>kapton</a:t>
            </a:r>
            <a:r>
              <a:rPr lang="fr-FR" sz="1800" dirty="0" smtClean="0"/>
              <a:t> (MT™ k0,45)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half</a:t>
            </a:r>
            <a:r>
              <a:rPr lang="fr-FR" sz="1800" dirty="0" smtClean="0"/>
              <a:t> </a:t>
            </a:r>
            <a:r>
              <a:rPr lang="fr-FR" sz="1800" dirty="0" err="1" smtClean="0"/>
              <a:t>better</a:t>
            </a:r>
            <a:endParaRPr lang="fr-FR" sz="1800" dirty="0" smtClean="0"/>
          </a:p>
          <a:p>
            <a:r>
              <a:rPr lang="fr-FR" sz="2200" dirty="0" smtClean="0"/>
              <a:t>Convection coefficient</a:t>
            </a:r>
          </a:p>
          <a:p>
            <a:pPr lvl="1"/>
            <a:r>
              <a:rPr lang="fr-FR" sz="1800" dirty="0"/>
              <a:t>Influence on </a:t>
            </a:r>
            <a:r>
              <a:rPr lang="fr-FR" sz="1800" dirty="0" err="1"/>
              <a:t>Tmax</a:t>
            </a:r>
            <a:r>
              <a:rPr lang="fr-FR" sz="1800" dirty="0"/>
              <a:t>, </a:t>
            </a:r>
            <a:r>
              <a:rPr lang="fr-FR" sz="1800" dirty="0" err="1"/>
              <a:t>especially</a:t>
            </a:r>
            <a:r>
              <a:rPr lang="fr-FR" sz="1800" dirty="0"/>
              <a:t> if </a:t>
            </a:r>
            <a:r>
              <a:rPr lang="fr-FR" sz="1800" dirty="0" smtClean="0"/>
              <a:t>h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dirty="0" err="1" smtClean="0"/>
              <a:t>degraded</a:t>
            </a:r>
            <a:endParaRPr lang="fr-FR" sz="1800" dirty="0" smtClean="0"/>
          </a:p>
          <a:p>
            <a:r>
              <a:rPr lang="fr-FR" sz="2200" dirty="0" smtClean="0"/>
              <a:t>Contacts</a:t>
            </a:r>
          </a:p>
          <a:p>
            <a:pPr lvl="1"/>
            <a:r>
              <a:rPr lang="fr-FR" sz="1800" dirty="0" smtClean="0"/>
              <a:t>Pipe/</a:t>
            </a:r>
            <a:r>
              <a:rPr lang="fr-FR" sz="1800" dirty="0" err="1" smtClean="0"/>
              <a:t>coldplate</a:t>
            </a:r>
            <a:r>
              <a:rPr lang="fr-FR" sz="1800" dirty="0" smtClean="0"/>
              <a:t> : Light influence </a:t>
            </a:r>
            <a:r>
              <a:rPr lang="fr-FR" sz="1800" dirty="0"/>
              <a:t>on </a:t>
            </a:r>
            <a:r>
              <a:rPr lang="fr-FR" sz="1800" dirty="0" err="1"/>
              <a:t>Tmax</a:t>
            </a:r>
            <a:r>
              <a:rPr lang="fr-FR" sz="1800" dirty="0"/>
              <a:t>, </a:t>
            </a:r>
            <a:r>
              <a:rPr lang="fr-FR" sz="1800" dirty="0" err="1" smtClean="0"/>
              <a:t>only</a:t>
            </a:r>
            <a:r>
              <a:rPr lang="fr-FR" sz="1800" dirty="0" smtClean="0"/>
              <a:t> </a:t>
            </a:r>
            <a:r>
              <a:rPr lang="fr-FR" sz="1800" dirty="0"/>
              <a:t>if k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dirty="0" err="1" smtClean="0"/>
              <a:t>very</a:t>
            </a:r>
            <a:r>
              <a:rPr lang="fr-FR" sz="1800" dirty="0" smtClean="0"/>
              <a:t> </a:t>
            </a:r>
            <a:r>
              <a:rPr lang="fr-FR" sz="1800" dirty="0" err="1" smtClean="0"/>
              <a:t>degraded</a:t>
            </a:r>
            <a:endParaRPr lang="fr-FR" sz="1800" dirty="0" smtClean="0"/>
          </a:p>
          <a:p>
            <a:pPr lvl="1"/>
            <a:r>
              <a:rPr lang="fr-FR" sz="1800" dirty="0" err="1" smtClean="0"/>
              <a:t>Coldplate</a:t>
            </a:r>
            <a:r>
              <a:rPr lang="fr-FR" sz="1800" dirty="0" smtClean="0"/>
              <a:t>/Si: </a:t>
            </a:r>
            <a:r>
              <a:rPr lang="fr-FR" sz="1800" dirty="0"/>
              <a:t>Light influence on </a:t>
            </a:r>
            <a:r>
              <a:rPr lang="fr-FR" sz="1800" dirty="0" err="1" smtClean="0"/>
              <a:t>Tmax&amp;chip</a:t>
            </a:r>
            <a:r>
              <a:rPr lang="fr-FR" sz="1800" dirty="0" smtClean="0"/>
              <a:t> gradient, </a:t>
            </a:r>
            <a:r>
              <a:rPr lang="fr-FR" sz="1800" dirty="0" err="1" smtClean="0"/>
              <a:t>especially</a:t>
            </a:r>
            <a:r>
              <a:rPr lang="fr-FR" sz="1800" dirty="0" smtClean="0"/>
              <a:t>  </a:t>
            </a:r>
            <a:r>
              <a:rPr lang="fr-FR" sz="1800" dirty="0"/>
              <a:t>if </a:t>
            </a:r>
            <a:r>
              <a:rPr lang="fr-FR" sz="1800" dirty="0" err="1" smtClean="0"/>
              <a:t>it’s</a:t>
            </a:r>
            <a:r>
              <a:rPr lang="fr-FR" sz="1800" dirty="0" smtClean="0"/>
              <a:t> </a:t>
            </a:r>
            <a:r>
              <a:rPr lang="fr-FR" sz="1800" dirty="0" err="1" smtClean="0"/>
              <a:t>degraded</a:t>
            </a:r>
            <a:endParaRPr lang="fr-FR" sz="1800" dirty="0" smtClean="0"/>
          </a:p>
          <a:p>
            <a:r>
              <a:rPr lang="fr-FR" sz="2200" dirty="0" smtClean="0"/>
              <a:t>Total power</a:t>
            </a:r>
          </a:p>
          <a:p>
            <a:pPr lvl="1"/>
            <a:r>
              <a:rPr lang="fr-FR" sz="1800" dirty="0" smtClean="0"/>
              <a:t>-20% on P (225</a:t>
            </a:r>
            <a:r>
              <a:rPr lang="fr-FR" sz="1800" dirty="0" smtClean="0">
                <a:sym typeface="Wingdings" panose="05000000000000000000" pitchFamily="2" charset="2"/>
              </a:rPr>
              <a:t>175 mW) : -20% on </a:t>
            </a:r>
            <a:r>
              <a:rPr lang="fr-FR" sz="1800" dirty="0" err="1" smtClean="0">
                <a:sym typeface="Wingdings" panose="05000000000000000000" pitchFamily="2" charset="2"/>
              </a:rPr>
              <a:t>Tmax</a:t>
            </a:r>
            <a:r>
              <a:rPr lang="fr-FR" sz="1800" dirty="0" smtClean="0">
                <a:sym typeface="Wingdings" panose="05000000000000000000" pitchFamily="2" charset="2"/>
              </a:rPr>
              <a:t> and chip gradient</a:t>
            </a:r>
            <a:endParaRPr lang="fr-FR" sz="1800" dirty="0"/>
          </a:p>
          <a:p>
            <a:pPr lvl="1"/>
            <a:endParaRPr lang="fr-FR" sz="1800" dirty="0"/>
          </a:p>
          <a:p>
            <a:pPr lvl="1"/>
            <a:endParaRPr lang="fr-FR" sz="18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>
          <a:xfrm>
            <a:off x="6444208" y="836712"/>
            <a:ext cx="2592288" cy="432048"/>
          </a:xfrm>
        </p:spPr>
        <p:txBody>
          <a:bodyPr/>
          <a:lstStyle/>
          <a:p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Composite </a:t>
            </a:r>
            <a:r>
              <a:rPr lang="fr-FR" dirty="0" err="1" smtClean="0"/>
              <a:t>ladder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endParaRPr lang="fr-FR" dirty="0"/>
          </a:p>
        </p:txBody>
      </p:sp>
      <p:pic>
        <p:nvPicPr>
          <p:cNvPr id="3074" name="Picture 2" descr="D:\SCHIBLER\ALICE MFT-full-12-06-15\calculs acp mft  juil 15\ACP3_configbase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13" b="41227"/>
          <a:stretch/>
        </p:blipFill>
        <p:spPr bwMode="auto">
          <a:xfrm>
            <a:off x="6325849" y="1428701"/>
            <a:ext cx="2761961" cy="143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83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err="1" smtClean="0"/>
              <a:t>Ply</a:t>
            </a:r>
            <a:r>
              <a:rPr lang="fr-FR" sz="2000" dirty="0" smtClean="0"/>
              <a:t> orientation</a:t>
            </a:r>
          </a:p>
          <a:p>
            <a:pPr lvl="1"/>
            <a:r>
              <a:rPr lang="fr-FR" sz="1800" dirty="0" smtClean="0"/>
              <a:t>0/90/0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still</a:t>
            </a:r>
            <a:r>
              <a:rPr lang="fr-FR" sz="1800" dirty="0" smtClean="0"/>
              <a:t> </a:t>
            </a:r>
            <a:r>
              <a:rPr lang="fr-FR" sz="1800" dirty="0" err="1" smtClean="0"/>
              <a:t>better</a:t>
            </a:r>
            <a:r>
              <a:rPr lang="fr-FR" sz="1800" dirty="0" smtClean="0"/>
              <a:t>,  </a:t>
            </a:r>
          </a:p>
          <a:p>
            <a:pPr lvl="1"/>
            <a:r>
              <a:rPr lang="fr-FR" sz="1800" dirty="0" smtClean="0"/>
              <a:t>45/0/-45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quite</a:t>
            </a:r>
            <a:r>
              <a:rPr lang="fr-FR" sz="1800" dirty="0" smtClean="0"/>
              <a:t> the </a:t>
            </a:r>
            <a:r>
              <a:rPr lang="fr-FR" sz="1800" dirty="0" err="1" smtClean="0"/>
              <a:t>same</a:t>
            </a:r>
            <a:r>
              <a:rPr lang="fr-FR" sz="1800" dirty="0" smtClean="0"/>
              <a:t> </a:t>
            </a:r>
            <a:r>
              <a:rPr lang="fr-FR" sz="1800" dirty="0" smtClean="0">
                <a:sym typeface="Wingdings" panose="05000000000000000000" pitchFamily="2" charset="2"/>
              </a:rPr>
              <a:t> </a:t>
            </a:r>
            <a:r>
              <a:rPr lang="fr-FR" sz="1800" dirty="0" err="1" smtClean="0">
                <a:sym typeface="Wingdings" panose="05000000000000000000" pitchFamily="2" charset="2"/>
              </a:rPr>
              <a:t>might</a:t>
            </a:r>
            <a:r>
              <a:rPr lang="fr-FR" sz="1800" dirty="0" smtClean="0">
                <a:sym typeface="Wingdings" panose="05000000000000000000" pitchFamily="2" charset="2"/>
              </a:rPr>
              <a:t> </a:t>
            </a:r>
            <a:r>
              <a:rPr lang="fr-FR" sz="1800" dirty="0" err="1" smtClean="0">
                <a:sym typeface="Wingdings" panose="05000000000000000000" pitchFamily="2" charset="2"/>
              </a:rPr>
              <a:t>be</a:t>
            </a:r>
            <a:r>
              <a:rPr lang="fr-FR" sz="1800" dirty="0" smtClean="0">
                <a:sym typeface="Wingdings" panose="05000000000000000000" pitchFamily="2" charset="2"/>
              </a:rPr>
              <a:t> </a:t>
            </a:r>
            <a:r>
              <a:rPr lang="fr-FR" sz="1800" dirty="0" err="1" smtClean="0">
                <a:sym typeface="Wingdings" panose="05000000000000000000" pitchFamily="2" charset="2"/>
              </a:rPr>
              <a:t>better</a:t>
            </a:r>
            <a:r>
              <a:rPr lang="fr-FR" sz="1800" dirty="0" smtClean="0">
                <a:sym typeface="Wingdings" panose="05000000000000000000" pitchFamily="2" charset="2"/>
              </a:rPr>
              <a:t>  for </a:t>
            </a:r>
            <a:r>
              <a:rPr lang="fr-FR" sz="1800" dirty="0" err="1" smtClean="0">
                <a:sym typeface="Wingdings" panose="05000000000000000000" pitchFamily="2" charset="2"/>
              </a:rPr>
              <a:t>entire</a:t>
            </a:r>
            <a:r>
              <a:rPr lang="fr-FR" sz="1800" dirty="0" smtClean="0">
                <a:sym typeface="Wingdings" panose="05000000000000000000" pitchFamily="2" charset="2"/>
              </a:rPr>
              <a:t> </a:t>
            </a:r>
            <a:r>
              <a:rPr lang="fr-FR" sz="1800" dirty="0" err="1" smtClean="0">
                <a:sym typeface="Wingdings" panose="05000000000000000000" pitchFamily="2" charset="2"/>
              </a:rPr>
              <a:t>coldplate</a:t>
            </a:r>
            <a:endParaRPr lang="fr-FR" sz="1800" dirty="0" smtClean="0">
              <a:sym typeface="Wingdings" panose="05000000000000000000" pitchFamily="2" charset="2"/>
            </a:endParaRPr>
          </a:p>
          <a:p>
            <a:r>
              <a:rPr lang="fr-FR" sz="2200" dirty="0" err="1" smtClean="0">
                <a:sym typeface="Wingdings" panose="05000000000000000000" pitchFamily="2" charset="2"/>
              </a:rPr>
              <a:t>Carbon</a:t>
            </a:r>
            <a:r>
              <a:rPr lang="fr-FR" sz="2200" dirty="0" smtClean="0">
                <a:sym typeface="Wingdings" panose="05000000000000000000" pitchFamily="2" charset="2"/>
              </a:rPr>
              <a:t> </a:t>
            </a:r>
            <a:r>
              <a:rPr lang="fr-FR" sz="2200" dirty="0" err="1" smtClean="0">
                <a:sym typeface="Wingdings" panose="05000000000000000000" pitchFamily="2" charset="2"/>
              </a:rPr>
              <a:t>paper</a:t>
            </a:r>
            <a:r>
              <a:rPr lang="fr-FR" sz="2200" dirty="0" smtClean="0">
                <a:sym typeface="Wingdings" panose="05000000000000000000" pitchFamily="2" charset="2"/>
              </a:rPr>
              <a:t> influence</a:t>
            </a:r>
          </a:p>
          <a:p>
            <a:pPr lvl="1"/>
            <a:r>
              <a:rPr lang="fr-FR" sz="1800" dirty="0" err="1" smtClean="0"/>
              <a:t>We</a:t>
            </a:r>
            <a:r>
              <a:rPr lang="fr-FR" sz="1800" dirty="0" smtClean="0"/>
              <a:t> gain on chip gradient  by </a:t>
            </a:r>
            <a:r>
              <a:rPr lang="fr-FR" sz="1800" dirty="0" err="1" smtClean="0"/>
              <a:t>adding</a:t>
            </a:r>
            <a:r>
              <a:rPr lang="fr-FR" sz="1800" dirty="0" smtClean="0"/>
              <a:t> </a:t>
            </a:r>
            <a:r>
              <a:rPr lang="fr-FR" sz="1800" dirty="0" err="1" smtClean="0"/>
              <a:t>layers</a:t>
            </a:r>
            <a:r>
              <a:rPr lang="fr-FR" sz="1800" dirty="0" smtClean="0"/>
              <a:t> of C </a:t>
            </a:r>
            <a:r>
              <a:rPr lang="fr-FR" sz="1800" dirty="0" err="1" smtClean="0"/>
              <a:t>paper</a:t>
            </a:r>
            <a:r>
              <a:rPr lang="fr-FR" sz="1800" dirty="0" smtClean="0"/>
              <a:t> (-25% </a:t>
            </a:r>
            <a:r>
              <a:rPr lang="fr-FR" sz="1800" dirty="0" err="1" smtClean="0"/>
              <a:t>with</a:t>
            </a:r>
            <a:r>
              <a:rPr lang="fr-FR" sz="1800" dirty="0" smtClean="0"/>
              <a:t> </a:t>
            </a:r>
            <a:r>
              <a:rPr lang="fr-FR" sz="1800" dirty="0" err="1" smtClean="0"/>
              <a:t>bottom</a:t>
            </a:r>
            <a:r>
              <a:rPr lang="fr-FR" sz="1800" dirty="0" smtClean="0"/>
              <a:t> layer)</a:t>
            </a:r>
          </a:p>
          <a:p>
            <a:pPr lvl="1"/>
            <a:r>
              <a:rPr lang="fr-FR" sz="1800" dirty="0" err="1" smtClean="0"/>
              <a:t>We</a:t>
            </a:r>
            <a:r>
              <a:rPr lang="fr-FR" sz="1800" dirty="0" smtClean="0"/>
              <a:t> </a:t>
            </a:r>
            <a:r>
              <a:rPr lang="fr-FR" sz="1800" dirty="0" err="1" smtClean="0"/>
              <a:t>lose</a:t>
            </a:r>
            <a:r>
              <a:rPr lang="fr-FR" sz="1800" dirty="0" smtClean="0"/>
              <a:t> a lot by </a:t>
            </a:r>
            <a:r>
              <a:rPr lang="fr-FR" sz="1800" dirty="0" err="1" smtClean="0"/>
              <a:t>removing</a:t>
            </a:r>
            <a:r>
              <a:rPr lang="fr-FR" sz="1800" dirty="0" smtClean="0"/>
              <a:t> </a:t>
            </a:r>
            <a:r>
              <a:rPr lang="fr-FR" sz="1800" dirty="0" err="1" smtClean="0"/>
              <a:t>it</a:t>
            </a:r>
            <a:r>
              <a:rPr lang="fr-FR" sz="1800" dirty="0" smtClean="0"/>
              <a:t> : </a:t>
            </a:r>
            <a:r>
              <a:rPr lang="fr-FR" sz="1800" dirty="0" err="1" smtClean="0"/>
              <a:t>Tmax</a:t>
            </a:r>
            <a:r>
              <a:rPr lang="fr-FR" sz="1800" dirty="0" smtClean="0"/>
              <a:t> &gt;30°C 	chip gradient +30%</a:t>
            </a:r>
          </a:p>
          <a:p>
            <a:pPr lvl="1"/>
            <a:r>
              <a:rPr lang="fr-FR" sz="1800" dirty="0" err="1" smtClean="0"/>
              <a:t>Even</a:t>
            </a:r>
            <a:r>
              <a:rPr lang="fr-FR" sz="1800" dirty="0" smtClean="0"/>
              <a:t> </a:t>
            </a:r>
            <a:r>
              <a:rPr lang="fr-FR" sz="1800" dirty="0" err="1" smtClean="0"/>
              <a:t>ply</a:t>
            </a:r>
            <a:r>
              <a:rPr lang="fr-FR" sz="1800" dirty="0" smtClean="0"/>
              <a:t> of </a:t>
            </a:r>
            <a:r>
              <a:rPr lang="fr-FR" sz="1800" dirty="0" err="1" smtClean="0"/>
              <a:t>carbon</a:t>
            </a:r>
            <a:r>
              <a:rPr lang="fr-FR" sz="1800" dirty="0" smtClean="0"/>
              <a:t> </a:t>
            </a:r>
            <a:r>
              <a:rPr lang="fr-FR" sz="1800" dirty="0" err="1" smtClean="0"/>
              <a:t>fleece</a:t>
            </a:r>
            <a:r>
              <a:rPr lang="fr-FR" sz="1800" dirty="0" smtClean="0"/>
              <a:t> (structural </a:t>
            </a:r>
            <a:r>
              <a:rPr lang="fr-FR" sz="1800" dirty="0" err="1" smtClean="0"/>
              <a:t>ply</a:t>
            </a:r>
            <a:r>
              <a:rPr lang="fr-FR" sz="1800" dirty="0" smtClean="0"/>
              <a:t> – k=1) </a:t>
            </a:r>
            <a:r>
              <a:rPr lang="fr-FR" sz="1800" dirty="0" err="1" smtClean="0"/>
              <a:t>is</a:t>
            </a:r>
            <a:r>
              <a:rPr lang="fr-FR" sz="1800" dirty="0" smtClean="0"/>
              <a:t>  </a:t>
            </a:r>
            <a:r>
              <a:rPr lang="fr-FR" sz="1800" dirty="0" err="1" smtClean="0"/>
              <a:t>useful</a:t>
            </a:r>
            <a:r>
              <a:rPr lang="fr-FR" sz="1800" dirty="0" smtClean="0"/>
              <a:t> (</a:t>
            </a:r>
            <a:r>
              <a:rPr lang="fr-FR" sz="1800" dirty="0" err="1" smtClean="0"/>
              <a:t>without</a:t>
            </a:r>
            <a:r>
              <a:rPr lang="fr-FR" sz="1800" dirty="0" smtClean="0"/>
              <a:t> : </a:t>
            </a:r>
            <a:r>
              <a:rPr lang="fr-FR" sz="1800" dirty="0" err="1" smtClean="0"/>
              <a:t>Tmax</a:t>
            </a:r>
            <a:r>
              <a:rPr lang="fr-FR" sz="1800" dirty="0" smtClean="0"/>
              <a:t> &gt; 36°C)</a:t>
            </a:r>
          </a:p>
          <a:p>
            <a:r>
              <a:rPr lang="fr-FR" sz="2200" dirty="0" err="1" smtClean="0"/>
              <a:t>Coldplate</a:t>
            </a:r>
            <a:r>
              <a:rPr lang="fr-FR" sz="2200" dirty="0" smtClean="0"/>
              <a:t> </a:t>
            </a:r>
            <a:r>
              <a:rPr lang="fr-FR" sz="2200" dirty="0" err="1" smtClean="0"/>
              <a:t>material</a:t>
            </a:r>
            <a:endParaRPr lang="fr-FR" sz="2200" dirty="0" smtClean="0"/>
          </a:p>
          <a:p>
            <a:pPr lvl="1"/>
            <a:r>
              <a:rPr lang="fr-FR" sz="1800" dirty="0" smtClean="0"/>
              <a:t>K13D2U (k800) </a:t>
            </a:r>
            <a:r>
              <a:rPr lang="fr-FR" sz="1800" dirty="0" smtClean="0">
                <a:sym typeface="Wingdings" panose="05000000000000000000" pitchFamily="2" charset="2"/>
              </a:rPr>
              <a:t> </a:t>
            </a:r>
            <a:r>
              <a:rPr lang="fr-FR" sz="1800" dirty="0" smtClean="0"/>
              <a:t>K13C2U (k600) or M55J (k150)</a:t>
            </a:r>
          </a:p>
          <a:p>
            <a:pPr lvl="1"/>
            <a:r>
              <a:rPr lang="fr-FR" sz="1800" dirty="0" smtClean="0"/>
              <a:t>+ 1°C on </a:t>
            </a:r>
            <a:r>
              <a:rPr lang="fr-FR" sz="1800" dirty="0" err="1" smtClean="0"/>
              <a:t>Tmax</a:t>
            </a:r>
            <a:endParaRPr lang="fr-FR" sz="1800" dirty="0" smtClean="0"/>
          </a:p>
          <a:p>
            <a:pPr lvl="1"/>
            <a:r>
              <a:rPr lang="fr-FR" sz="1800" dirty="0" smtClean="0"/>
              <a:t>+ 1°C (33% !!) on chip gradient</a:t>
            </a:r>
            <a:endParaRPr lang="fr-FR" sz="1800" baseline="-25000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360040"/>
          </a:xfrm>
        </p:spPr>
        <p:txBody>
          <a:bodyPr/>
          <a:lstStyle/>
          <a:p>
            <a:r>
              <a:rPr lang="fr-FR" dirty="0" smtClean="0"/>
              <a:t>Composites </a:t>
            </a:r>
            <a:r>
              <a:rPr lang="fr-FR" dirty="0" err="1" smtClean="0"/>
              <a:t>studies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Composite </a:t>
            </a:r>
            <a:r>
              <a:rPr lang="fr-FR" dirty="0" err="1"/>
              <a:t>l</a:t>
            </a:r>
            <a:r>
              <a:rPr lang="fr-FR" dirty="0" err="1" smtClean="0"/>
              <a:t>adder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001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smtClean="0"/>
              <a:t>One pipe </a:t>
            </a:r>
            <a:r>
              <a:rPr lang="fr-FR" sz="2000" dirty="0" err="1" smtClean="0"/>
              <a:t>removed</a:t>
            </a:r>
            <a:r>
              <a:rPr lang="fr-FR" sz="2000" dirty="0" smtClean="0"/>
              <a:t> (3 </a:t>
            </a:r>
            <a:r>
              <a:rPr lang="fr-FR" sz="2000" dirty="0" err="1" smtClean="0"/>
              <a:t>sensors</a:t>
            </a:r>
            <a:r>
              <a:rPr lang="fr-FR" sz="2000" dirty="0" smtClean="0"/>
              <a:t> </a:t>
            </a:r>
            <a:r>
              <a:rPr lang="fr-FR" sz="2000" dirty="0" err="1" smtClean="0"/>
              <a:t>ladder</a:t>
            </a:r>
            <a:r>
              <a:rPr lang="fr-FR" sz="2000" dirty="0" smtClean="0"/>
              <a:t>)</a:t>
            </a:r>
          </a:p>
          <a:p>
            <a:pPr lvl="1"/>
            <a:r>
              <a:rPr lang="fr-FR" sz="1600" dirty="0" err="1" smtClean="0"/>
              <a:t>Remove</a:t>
            </a:r>
            <a:r>
              <a:rPr lang="fr-FR" sz="1600" dirty="0" smtClean="0"/>
              <a:t> </a:t>
            </a:r>
            <a:r>
              <a:rPr lang="fr-FR" sz="1600" dirty="0" err="1" smtClean="0"/>
              <a:t>external</a:t>
            </a:r>
            <a:r>
              <a:rPr lang="fr-FR" sz="1600" dirty="0" smtClean="0"/>
              <a:t> or </a:t>
            </a:r>
            <a:r>
              <a:rPr lang="fr-FR" sz="1600" dirty="0" err="1" smtClean="0"/>
              <a:t>internal</a:t>
            </a:r>
            <a:r>
              <a:rPr lang="fr-FR" sz="1600" dirty="0" smtClean="0"/>
              <a:t> pipe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equivalent</a:t>
            </a:r>
            <a:endParaRPr lang="fr-FR" sz="1600" dirty="0" smtClean="0"/>
          </a:p>
          <a:p>
            <a:pPr lvl="1"/>
            <a:r>
              <a:rPr lang="fr-FR" sz="1600" dirty="0" err="1" smtClean="0"/>
              <a:t>Remove</a:t>
            </a:r>
            <a:r>
              <a:rPr lang="fr-FR" sz="1600" dirty="0" smtClean="0"/>
              <a:t> middle pipe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less</a:t>
            </a:r>
            <a:r>
              <a:rPr lang="fr-FR" sz="1600" dirty="0" smtClean="0"/>
              <a:t> </a:t>
            </a:r>
            <a:r>
              <a:rPr lang="fr-FR" sz="1600" dirty="0" err="1" smtClean="0"/>
              <a:t>worst</a:t>
            </a:r>
            <a:endParaRPr lang="fr-FR" sz="1600" dirty="0" smtClean="0"/>
          </a:p>
          <a:p>
            <a:pPr lvl="1"/>
            <a:r>
              <a:rPr lang="fr-FR" sz="1600" dirty="0" err="1" smtClean="0"/>
              <a:t>Tmax</a:t>
            </a:r>
            <a:r>
              <a:rPr lang="fr-FR" sz="1600" dirty="0" smtClean="0"/>
              <a:t> &gt; 30°C &amp; chips gradient ~4°C (x2.5 !!)</a:t>
            </a:r>
          </a:p>
          <a:p>
            <a:pPr lvl="1"/>
            <a:endParaRPr lang="fr-FR" sz="1600" dirty="0" smtClean="0"/>
          </a:p>
          <a:p>
            <a:pPr lvl="1">
              <a:buFont typeface="Wingdings"/>
              <a:buChar char="à"/>
            </a:pPr>
            <a:r>
              <a:rPr lang="fr-FR" sz="1600" dirty="0" err="1" smtClean="0">
                <a:sym typeface="Wingdings" panose="05000000000000000000" pitchFamily="2" charset="2"/>
              </a:rPr>
              <a:t>Maybe</a:t>
            </a:r>
            <a:r>
              <a:rPr lang="fr-FR" sz="1600" dirty="0" smtClean="0">
                <a:sym typeface="Wingdings" panose="05000000000000000000" pitchFamily="2" charset="2"/>
              </a:rPr>
              <a:t>  new orientation 45/0/-45 </a:t>
            </a:r>
            <a:r>
              <a:rPr lang="fr-FR" sz="1600" dirty="0" err="1" smtClean="0">
                <a:sym typeface="Wingdings" panose="05000000000000000000" pitchFamily="2" charset="2"/>
              </a:rPr>
              <a:t>could</a:t>
            </a:r>
            <a:r>
              <a:rPr lang="fr-FR" sz="1600" dirty="0" smtClean="0"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ym typeface="Wingdings" panose="05000000000000000000" pitchFamily="2" charset="2"/>
              </a:rPr>
              <a:t>improve</a:t>
            </a:r>
            <a:r>
              <a:rPr lang="fr-FR" sz="1600" dirty="0" smtClean="0"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ym typeface="Wingdings" panose="05000000000000000000" pitchFamily="2" charset="2"/>
              </a:rPr>
              <a:t>results</a:t>
            </a:r>
            <a:endParaRPr lang="fr-FR" sz="1600" dirty="0" smtClean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endParaRPr lang="fr-FR" sz="1600" dirty="0" smtClean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r>
              <a:rPr lang="fr-FR" sz="1600" dirty="0">
                <a:sym typeface="Wingdings" panose="05000000000000000000" pitchFamily="2" charset="2"/>
              </a:rPr>
              <a:t>Straight pipes configuration </a:t>
            </a:r>
            <a:r>
              <a:rPr lang="fr-FR" sz="1600" dirty="0" err="1">
                <a:sym typeface="Wingdings" panose="05000000000000000000" pitchFamily="2" charset="2"/>
              </a:rPr>
              <a:t>appears</a:t>
            </a:r>
            <a:r>
              <a:rPr lang="fr-FR" sz="1600" dirty="0">
                <a:sym typeface="Wingdings" panose="05000000000000000000" pitchFamily="2" charset="2"/>
              </a:rPr>
              <a:t> to </a:t>
            </a:r>
            <a:r>
              <a:rPr lang="fr-FR" sz="1600" dirty="0" err="1">
                <a:sym typeface="Wingdings" panose="05000000000000000000" pitchFamily="2" charset="2"/>
              </a:rPr>
              <a:t>be</a:t>
            </a:r>
            <a:r>
              <a:rPr lang="fr-FR" sz="1600" dirty="0">
                <a:sym typeface="Wingdings" panose="05000000000000000000" pitchFamily="2" charset="2"/>
              </a:rPr>
              <a:t>  </a:t>
            </a:r>
            <a:r>
              <a:rPr lang="fr-FR" sz="1600" dirty="0" err="1">
                <a:sym typeface="Wingdings" panose="05000000000000000000" pitchFamily="2" charset="2"/>
              </a:rPr>
              <a:t>very</a:t>
            </a: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ym typeface="Wingdings" panose="05000000000000000000" pitchFamily="2" charset="2"/>
              </a:rPr>
              <a:t>difficult</a:t>
            </a:r>
            <a:r>
              <a:rPr lang="fr-FR" sz="1600" dirty="0" smtClean="0">
                <a:sym typeface="Wingdings" panose="05000000000000000000" pitchFamily="2" charset="2"/>
              </a:rPr>
              <a:t> : </a:t>
            </a:r>
          </a:p>
          <a:p>
            <a:pPr lvl="2">
              <a:buFont typeface="Wingdings"/>
              <a:buChar char="à"/>
            </a:pPr>
            <a:r>
              <a:rPr lang="fr-FR" sz="1400" dirty="0" err="1" smtClean="0">
                <a:sym typeface="Wingdings" panose="05000000000000000000" pitchFamily="2" charset="2"/>
              </a:rPr>
              <a:t>still</a:t>
            </a:r>
            <a:r>
              <a:rPr lang="fr-FR" sz="1400" dirty="0" smtClean="0">
                <a:sym typeface="Wingdings" panose="05000000000000000000" pitchFamily="2" charset="2"/>
              </a:rPr>
              <a:t> an option ?</a:t>
            </a:r>
          </a:p>
          <a:p>
            <a:pPr lvl="2"/>
            <a:r>
              <a:rPr lang="fr-FR" sz="1400" dirty="0"/>
              <a:t>Not </a:t>
            </a:r>
            <a:r>
              <a:rPr lang="fr-FR" sz="1400" dirty="0" err="1"/>
              <a:t>with</a:t>
            </a:r>
            <a:r>
              <a:rPr lang="fr-FR" sz="1400" dirty="0"/>
              <a:t> </a:t>
            </a:r>
            <a:r>
              <a:rPr lang="fr-FR" sz="1400" dirty="0" err="1"/>
              <a:t>present</a:t>
            </a:r>
            <a:r>
              <a:rPr lang="fr-FR" sz="1400" dirty="0"/>
              <a:t> configuration (↗ pipe </a:t>
            </a:r>
            <a:r>
              <a:rPr lang="fr-FR" sz="1400" dirty="0" err="1"/>
              <a:t>diameter</a:t>
            </a:r>
            <a:r>
              <a:rPr lang="fr-FR" sz="1400" dirty="0"/>
              <a:t>, more C </a:t>
            </a:r>
            <a:r>
              <a:rPr lang="fr-FR" sz="1400" dirty="0" err="1"/>
              <a:t>paper</a:t>
            </a:r>
            <a:r>
              <a:rPr lang="fr-FR" sz="1400" dirty="0"/>
              <a:t>  ?)</a:t>
            </a:r>
          </a:p>
          <a:p>
            <a:pPr lvl="1"/>
            <a:endParaRPr lang="fr-FR" sz="1600" dirty="0"/>
          </a:p>
          <a:p>
            <a:pPr lvl="1">
              <a:buFont typeface="Wingdings"/>
              <a:buChar char="à"/>
            </a:pPr>
            <a:endParaRPr lang="fr-FR" sz="1600" dirty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endParaRPr lang="fr-FR" sz="16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>
          <a:xfrm>
            <a:off x="6300192" y="836712"/>
            <a:ext cx="2736304" cy="360040"/>
          </a:xfrm>
        </p:spPr>
        <p:txBody>
          <a:bodyPr/>
          <a:lstStyle/>
          <a:p>
            <a:r>
              <a:rPr lang="fr-FR" dirty="0" err="1" smtClean="0"/>
              <a:t>Geometrical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Composite </a:t>
            </a:r>
            <a:r>
              <a:rPr lang="fr-FR" dirty="0" err="1" smtClean="0"/>
              <a:t>ladder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543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Alice Miniweek - MFT Plenary Meeting - 08-09/07/2015</a:t>
            </a:r>
            <a:endParaRPr lang="fr-FR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É. Schibler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smtClean="0"/>
              <a:t>Continue </a:t>
            </a:r>
            <a:r>
              <a:rPr lang="fr-FR" sz="2000" dirty="0" err="1"/>
              <a:t>l</a:t>
            </a:r>
            <a:r>
              <a:rPr lang="fr-FR" sz="2000" dirty="0" err="1" smtClean="0"/>
              <a:t>adder</a:t>
            </a:r>
            <a:r>
              <a:rPr lang="fr-FR" sz="2000" dirty="0" smtClean="0"/>
              <a:t> </a:t>
            </a:r>
            <a:r>
              <a:rPr lang="fr-FR" sz="2000" dirty="0" err="1" smtClean="0"/>
              <a:t>studies</a:t>
            </a:r>
            <a:endParaRPr lang="fr-FR" sz="2000" dirty="0" smtClean="0"/>
          </a:p>
          <a:p>
            <a:pPr lvl="1"/>
            <a:r>
              <a:rPr lang="fr-FR" sz="1600" dirty="0" smtClean="0"/>
              <a:t>More pipe configuration </a:t>
            </a:r>
            <a:r>
              <a:rPr lang="fr-FR" sz="1600" dirty="0" err="1" smtClean="0"/>
              <a:t>studies</a:t>
            </a:r>
            <a:r>
              <a:rPr lang="fr-FR" sz="1600" dirty="0" smtClean="0"/>
              <a:t> (5-sensors </a:t>
            </a:r>
            <a:r>
              <a:rPr lang="fr-FR" sz="1600" dirty="0" err="1" smtClean="0"/>
              <a:t>ladder</a:t>
            </a:r>
            <a:r>
              <a:rPr lang="fr-FR" sz="1600" dirty="0" smtClean="0"/>
              <a:t>)</a:t>
            </a:r>
          </a:p>
          <a:p>
            <a:pPr lvl="1"/>
            <a:r>
              <a:rPr lang="fr-FR" sz="1600" dirty="0" err="1" smtClean="0"/>
              <a:t>Coupled</a:t>
            </a:r>
            <a:r>
              <a:rPr lang="fr-FR" sz="1600" dirty="0" smtClean="0"/>
              <a:t> pipe/</a:t>
            </a:r>
            <a:r>
              <a:rPr lang="fr-FR" sz="1600" dirty="0" err="1" smtClean="0"/>
              <a:t>ply</a:t>
            </a:r>
            <a:r>
              <a:rPr lang="fr-FR" sz="1600" dirty="0" smtClean="0"/>
              <a:t> orientation </a:t>
            </a:r>
            <a:r>
              <a:rPr lang="fr-FR" sz="1600" dirty="0" err="1" smtClean="0"/>
              <a:t>studies</a:t>
            </a:r>
            <a:endParaRPr lang="fr-FR" sz="1600" dirty="0" smtClean="0"/>
          </a:p>
          <a:p>
            <a:pPr lvl="1"/>
            <a:r>
              <a:rPr lang="fr-FR" sz="1600" dirty="0" smtClean="0"/>
              <a:t>…</a:t>
            </a:r>
          </a:p>
          <a:p>
            <a:pPr lvl="1"/>
            <a:endParaRPr lang="fr-FR" sz="1600" dirty="0" smtClean="0"/>
          </a:p>
          <a:p>
            <a:pPr lvl="1">
              <a:buFont typeface="Wingdings"/>
              <a:buChar char="à"/>
            </a:pPr>
            <a:r>
              <a:rPr lang="fr-FR" sz="1600" dirty="0" smtClean="0"/>
              <a:t>Important </a:t>
            </a:r>
            <a:r>
              <a:rPr lang="fr-FR" sz="1600" dirty="0" err="1" smtClean="0"/>
              <a:t>parameters</a:t>
            </a:r>
            <a:r>
              <a:rPr lang="fr-FR" sz="1600" dirty="0" smtClean="0"/>
              <a:t> for </a:t>
            </a:r>
            <a:r>
              <a:rPr lang="fr-FR" sz="1600" dirty="0" err="1" smtClean="0"/>
              <a:t>coldplate</a:t>
            </a:r>
            <a:r>
              <a:rPr lang="fr-FR" sz="1600" dirty="0" smtClean="0"/>
              <a:t> simulations</a:t>
            </a:r>
          </a:p>
          <a:p>
            <a:pPr lvl="1">
              <a:buFont typeface="Wingdings"/>
              <a:buChar char="à"/>
            </a:pPr>
            <a:endParaRPr lang="fr-FR" sz="1600" dirty="0" smtClean="0"/>
          </a:p>
          <a:p>
            <a:r>
              <a:rPr lang="fr-FR" sz="2000" dirty="0" err="1" smtClean="0"/>
              <a:t>Recalibration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ladder</a:t>
            </a:r>
            <a:r>
              <a:rPr lang="fr-FR" sz="2000" dirty="0" smtClean="0"/>
              <a:t> thermal tests</a:t>
            </a:r>
          </a:p>
          <a:p>
            <a:endParaRPr lang="fr-FR" sz="1600" dirty="0" smtClean="0"/>
          </a:p>
          <a:p>
            <a:pPr lvl="1"/>
            <a:endParaRPr lang="fr-FR" sz="16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>
          <a:xfrm>
            <a:off x="7452320" y="836712"/>
            <a:ext cx="1584176" cy="360040"/>
          </a:xfrm>
        </p:spPr>
        <p:txBody>
          <a:bodyPr/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endParaRPr lang="fr-FR" dirty="0"/>
          </a:p>
        </p:txBody>
      </p:sp>
      <p:pic>
        <p:nvPicPr>
          <p:cNvPr id="2050" name="Picture 2" descr="D:\SCHIBLER\ALICE MFT-full-12-06-15\calculs acp mft  juil 15\ACP5_configbase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45" b="29900"/>
          <a:stretch/>
        </p:blipFill>
        <p:spPr bwMode="auto">
          <a:xfrm>
            <a:off x="5940151" y="1844824"/>
            <a:ext cx="308430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61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</TotalTime>
  <Words>556</Words>
  <Application>Microsoft Office PowerPoint</Application>
  <PresentationFormat>Affichage à l'écran (4:3)</PresentationFormat>
  <Paragraphs>119</Paragraphs>
  <Slides>10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ALICE - MFT Status of cooling simulations</vt:lpstr>
      <vt:lpstr>Composite calculations</vt:lpstr>
      <vt:lpstr>Composite calculations</vt:lpstr>
      <vt:lpstr>Composite coldplate calculations</vt:lpstr>
      <vt:lpstr>Composite coldplate calculations</vt:lpstr>
      <vt:lpstr>Composite ladder calculations</vt:lpstr>
      <vt:lpstr>Composite ladder calculations</vt:lpstr>
      <vt:lpstr>Composite ladder calculations</vt:lpstr>
      <vt:lpstr>Cooling calculations</vt:lpstr>
      <vt:lpstr>Présentation PowerPoint</vt:lpstr>
    </vt:vector>
  </TitlesOfParts>
  <Company>IN2P3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Emilie Schibler</dc:creator>
  <cp:lastModifiedBy>Emilie Schibler</cp:lastModifiedBy>
  <cp:revision>189</cp:revision>
  <cp:lastPrinted>2015-04-20T13:52:46Z</cp:lastPrinted>
  <dcterms:created xsi:type="dcterms:W3CDTF">2014-05-28T08:05:14Z</dcterms:created>
  <dcterms:modified xsi:type="dcterms:W3CDTF">2015-07-09T06:52:47Z</dcterms:modified>
</cp:coreProperties>
</file>