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59" r:id="rId3"/>
    <p:sldId id="263" r:id="rId4"/>
    <p:sldId id="260" r:id="rId5"/>
    <p:sldId id="264" r:id="rId6"/>
    <p:sldId id="261" r:id="rId7"/>
    <p:sldId id="265" r:id="rId8"/>
    <p:sldId id="267" r:id="rId9"/>
    <p:sldId id="266" r:id="rId10"/>
    <p:sldId id="268" r:id="rId11"/>
    <p:sldId id="262" r:id="rId1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65574-0997-41E5-95E6-A54026BE1138}" type="datetimeFigureOut">
              <a:rPr lang="fr-FR" smtClean="0"/>
              <a:t>09/07/2015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29579-F6EC-4890-93CC-93C79B2FA84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1436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29579-F6EC-4890-93CC-93C79B2FA84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378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pc="-10" smtClean="0"/>
              <a:t>02/07/2014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‹N°›</a:t>
            </a:fld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pc="-10" smtClean="0"/>
              <a:t>02/07/2014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‹N°›</a:t>
            </a:fld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986" y="2395092"/>
            <a:ext cx="3636010" cy="38881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pc="-10" smtClean="0"/>
              <a:t>02/07/2014</a:t>
            </a:r>
            <a:endParaRPr spc="-10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‹N°›</a:t>
            </a:fld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pc="-10" smtClean="0"/>
              <a:t>02/07/2014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‹N°›</a:t>
            </a:fld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20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pc="-10" smtClean="0"/>
              <a:t>02/07/2014</a:t>
            </a:r>
            <a:endParaRPr spc="-10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‹N°›</a:t>
            </a:fld>
            <a:endParaRPr sz="1200" dirty="0">
              <a:latin typeface="Calibri"/>
              <a:cs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6308" y="295528"/>
            <a:ext cx="8771382" cy="987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4105" y="1306321"/>
            <a:ext cx="7555788" cy="3303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5940" y="6439814"/>
            <a:ext cx="764540" cy="20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ct val="100000"/>
              </a:lnSpc>
            </a:pPr>
            <a:r>
              <a:rPr lang="en-US" spc="-10" smtClean="0"/>
              <a:t>02/07/2014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414257" y="6439814"/>
            <a:ext cx="193675" cy="20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‹N°›</a:t>
            </a:fld>
            <a:endParaRPr sz="1200" dirty="0">
              <a:latin typeface="Calibri"/>
              <a:cs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Jean-michel.buhour@subatech.in2p3.f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mailto:Jean-michel.buhour@subatech.in2p3.f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-46023" y="5611088"/>
            <a:ext cx="921859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G. Bouvet, J.M. </a:t>
            </a:r>
            <a:r>
              <a:rPr lang="fr-FR" sz="1400" dirty="0" err="1" smtClean="0">
                <a:latin typeface="Arial"/>
                <a:cs typeface="Arial"/>
              </a:rPr>
              <a:t>Buhour</a:t>
            </a:r>
            <a:r>
              <a:rPr lang="fr-FR" sz="1400" dirty="0" smtClean="0">
                <a:latin typeface="Arial"/>
                <a:cs typeface="Arial"/>
              </a:rPr>
              <a:t>, A. Bonnevaux, S. Fresneau, M. Guillamet, G. Guilloux, P. Le Ray,  E Schibler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33600" y="96029"/>
            <a:ext cx="45720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MFT</a:t>
            </a:r>
            <a:r>
              <a:rPr sz="2400" spc="-5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– WG7</a:t>
            </a:r>
          </a:p>
          <a:p>
            <a:pPr algn="ctr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Mech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n</a:t>
            </a:r>
            <a:r>
              <a:rPr sz="2400" spc="-10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cs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</a:t>
            </a:r>
            <a:r>
              <a:rPr sz="2400" dirty="0">
                <a:latin typeface="Arial"/>
                <a:cs typeface="Arial"/>
              </a:rPr>
              <a:t>d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dirty="0" smtClean="0">
                <a:latin typeface="Arial"/>
                <a:cs typeface="Arial"/>
              </a:rPr>
              <a:t>co</a:t>
            </a:r>
            <a:r>
              <a:rPr sz="2400" spc="-10" dirty="0" smtClean="0">
                <a:latin typeface="Arial"/>
                <a:cs typeface="Arial"/>
              </a:rPr>
              <a:t>o</a:t>
            </a:r>
            <a:r>
              <a:rPr sz="2400" dirty="0" smtClean="0">
                <a:latin typeface="Arial"/>
                <a:cs typeface="Arial"/>
              </a:rPr>
              <a:t>l</a:t>
            </a:r>
            <a:r>
              <a:rPr sz="2400" spc="-10" dirty="0" smtClean="0">
                <a:latin typeface="Arial"/>
                <a:cs typeface="Arial"/>
              </a:rPr>
              <a:t>i</a:t>
            </a:r>
            <a:r>
              <a:rPr sz="2400" dirty="0" smtClean="0">
                <a:latin typeface="Arial"/>
                <a:cs typeface="Arial"/>
              </a:rPr>
              <a:t>ng</a:t>
            </a:r>
            <a:endParaRPr lang="fr-FR" sz="2400" dirty="0" smtClean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dirty="0" smtClean="0">
                <a:latin typeface="Arial"/>
                <a:cs typeface="Arial"/>
              </a:rPr>
              <a:t>MFT plenary meeting in Lyon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69009" y="6436766"/>
            <a:ext cx="2681605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Jea</a:t>
            </a:r>
            <a:r>
              <a:rPr sz="1200" u="sng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n</a:t>
            </a:r>
            <a:r>
              <a:rPr sz="1200" u="sng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-</a:t>
            </a:r>
            <a:r>
              <a:rPr sz="1200" u="sng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m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ic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1200" u="sng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l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.b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uho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ur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@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ub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at</a:t>
            </a:r>
            <a:r>
              <a:rPr sz="1200" u="sng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c</a:t>
            </a:r>
            <a:r>
              <a:rPr sz="1200" u="sng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</a:t>
            </a:r>
            <a:r>
              <a:rPr sz="1200" u="sng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i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n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2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p3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.fr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05600" y="6442504"/>
            <a:ext cx="7899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1200" b="1" dirty="0" smtClean="0">
                <a:latin typeface="Arial"/>
                <a:cs typeface="Arial"/>
              </a:rPr>
              <a:t>09</a:t>
            </a:r>
            <a:r>
              <a:rPr sz="1200" b="1" dirty="0" smtClean="0">
                <a:latin typeface="Arial"/>
                <a:cs typeface="Arial"/>
              </a:rPr>
              <a:t>/</a:t>
            </a:r>
            <a:r>
              <a:rPr lang="fr-FR" sz="1200" b="1" dirty="0" smtClean="0">
                <a:latin typeface="Arial"/>
                <a:cs typeface="Arial"/>
              </a:rPr>
              <a:t>07</a:t>
            </a:r>
            <a:r>
              <a:rPr sz="1200" b="1" dirty="0" smtClean="0">
                <a:latin typeface="Arial"/>
                <a:cs typeface="Arial"/>
              </a:rPr>
              <a:t>/</a:t>
            </a:r>
            <a:r>
              <a:rPr sz="1200" b="1" spc="-10" dirty="0" smtClean="0">
                <a:latin typeface="Arial"/>
                <a:cs typeface="Arial"/>
              </a:rPr>
              <a:t>20</a:t>
            </a:r>
            <a:r>
              <a:rPr sz="1200" b="1" dirty="0" smtClean="0">
                <a:latin typeface="Arial"/>
                <a:cs typeface="Arial"/>
              </a:rPr>
              <a:t>1</a:t>
            </a:r>
            <a:r>
              <a:rPr lang="fr-FR" sz="1200" b="1" dirty="0" smtClean="0">
                <a:latin typeface="Arial"/>
                <a:cs typeface="Arial"/>
              </a:rPr>
              <a:t>5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1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1354264" y="1524000"/>
            <a:ext cx="7072376" cy="41549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Outline:</a:t>
            </a:r>
          </a:p>
          <a:p>
            <a:pPr marL="12700">
              <a:lnSpc>
                <a:spcPct val="100000"/>
              </a:lnSpc>
            </a:pPr>
            <a:endParaRPr lang="fr-FR" dirty="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buFontTx/>
              <a:buChar char="-"/>
            </a:pPr>
            <a:r>
              <a:rPr lang="fr-FR" dirty="0" smtClean="0">
                <a:latin typeface="Arial"/>
                <a:cs typeface="Arial"/>
              </a:rPr>
              <a:t>Disk and cone mechanical design.</a:t>
            </a: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buFontTx/>
              <a:buChar char="-"/>
            </a:pPr>
            <a:r>
              <a:rPr lang="fr-FR" dirty="0" smtClean="0">
                <a:latin typeface="Arial"/>
                <a:cs typeface="Arial"/>
              </a:rPr>
              <a:t>Ladder first thermal tests.</a:t>
            </a: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buFontTx/>
              <a:buChar char="-"/>
            </a:pPr>
            <a:r>
              <a:rPr lang="fr-FR" dirty="0" smtClean="0">
                <a:latin typeface="Arial"/>
                <a:cs typeface="Arial"/>
              </a:rPr>
              <a:t>Status of Cold plate prototype.</a:t>
            </a:r>
            <a:r>
              <a:rPr lang="fr-FR" dirty="0">
                <a:latin typeface="Arial"/>
                <a:cs typeface="Arial"/>
              </a:rPr>
              <a:t> </a:t>
            </a:r>
            <a:endParaRPr lang="fr-FR" dirty="0" smtClean="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buFontTx/>
              <a:buChar char="-"/>
            </a:pPr>
            <a:r>
              <a:rPr lang="fr-FR" dirty="0" smtClean="0">
                <a:latin typeface="Arial"/>
                <a:cs typeface="Arial"/>
              </a:rPr>
              <a:t>Interface Control Drawing (ICD).</a:t>
            </a: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buFontTx/>
              <a:buChar char="-"/>
            </a:pPr>
            <a:r>
              <a:rPr lang="fr-FR" dirty="0" smtClean="0">
                <a:latin typeface="Arial"/>
                <a:cs typeface="Arial"/>
              </a:rPr>
              <a:t>Questions and comments.</a:t>
            </a: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fr-FR" dirty="0">
                <a:latin typeface="Arial"/>
                <a:cs typeface="Arial"/>
              </a:rPr>
              <a:t>	</a:t>
            </a:r>
            <a:endParaRPr lang="fr-FR"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86354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10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76200" y="103211"/>
            <a:ext cx="5503736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Interface Control Drawing (ICD).</a:t>
            </a: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sp>
        <p:nvSpPr>
          <p:cNvPr id="13" name="ZoneTexte 12"/>
          <p:cNvSpPr txBox="1"/>
          <p:nvPr/>
        </p:nvSpPr>
        <p:spPr>
          <a:xfrm>
            <a:off x="5078967" y="1348166"/>
            <a:ext cx="2585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Disk 02 and 03 </a:t>
            </a:r>
            <a:r>
              <a:rPr lang="fr-FR" sz="1200" dirty="0" err="1" smtClean="0"/>
              <a:t>small</a:t>
            </a:r>
            <a:r>
              <a:rPr lang="fr-FR" sz="1200" dirty="0" smtClean="0"/>
              <a:t> move (1 or 2mm)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019300"/>
            <a:ext cx="4848979" cy="2821769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H="1">
            <a:off x="3276600" y="1541206"/>
            <a:ext cx="1828800" cy="9733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388632" y="5181600"/>
            <a:ext cx="18000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Disk04 move (6 to 12mm)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 flipH="1">
            <a:off x="3581400" y="1524000"/>
            <a:ext cx="15240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16" idx="0"/>
          </p:cNvCxnSpPr>
          <p:nvPr/>
        </p:nvCxnSpPr>
        <p:spPr>
          <a:xfrm flipV="1">
            <a:off x="3288655" y="3430184"/>
            <a:ext cx="1435745" cy="17514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1874018" y="1198645"/>
            <a:ext cx="1735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Disk movements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4557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-46023" y="5611088"/>
            <a:ext cx="921859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G. Bouvet, J.M. </a:t>
            </a:r>
            <a:r>
              <a:rPr lang="fr-FR" sz="1400" dirty="0" err="1" smtClean="0">
                <a:latin typeface="Arial"/>
                <a:cs typeface="Arial"/>
              </a:rPr>
              <a:t>Buhour</a:t>
            </a:r>
            <a:r>
              <a:rPr lang="fr-FR" sz="1400" dirty="0" smtClean="0">
                <a:latin typeface="Arial"/>
                <a:cs typeface="Arial"/>
              </a:rPr>
              <a:t>, A. Bonnevaux, S. Fresneau, M. Guillamet, G. Guilloux, P. Le Ray,  E Schibler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133600" y="96029"/>
            <a:ext cx="4572000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MFT</a:t>
            </a:r>
            <a:r>
              <a:rPr sz="2400" spc="-55" dirty="0">
                <a:latin typeface="Arial"/>
                <a:cs typeface="Arial"/>
              </a:rPr>
              <a:t> </a:t>
            </a:r>
            <a:r>
              <a:rPr sz="2400" dirty="0">
                <a:latin typeface="Arial"/>
                <a:cs typeface="Arial"/>
              </a:rPr>
              <a:t>– WG7</a:t>
            </a:r>
          </a:p>
          <a:p>
            <a:pPr algn="ctr">
              <a:lnSpc>
                <a:spcPct val="100000"/>
              </a:lnSpc>
            </a:pPr>
            <a:r>
              <a:rPr sz="2400" dirty="0">
                <a:latin typeface="Arial"/>
                <a:cs typeface="Arial"/>
              </a:rPr>
              <a:t>Mech</a:t>
            </a:r>
            <a:r>
              <a:rPr sz="2400" spc="-10" dirty="0">
                <a:latin typeface="Arial"/>
                <a:cs typeface="Arial"/>
              </a:rPr>
              <a:t>a</a:t>
            </a:r>
            <a:r>
              <a:rPr sz="2400" dirty="0">
                <a:latin typeface="Arial"/>
                <a:cs typeface="Arial"/>
              </a:rPr>
              <a:t>n</a:t>
            </a:r>
            <a:r>
              <a:rPr sz="2400" spc="-10" dirty="0">
                <a:latin typeface="Arial"/>
                <a:cs typeface="Arial"/>
              </a:rPr>
              <a:t>i</a:t>
            </a:r>
            <a:r>
              <a:rPr sz="2400" dirty="0">
                <a:latin typeface="Arial"/>
                <a:cs typeface="Arial"/>
              </a:rPr>
              <a:t>cs</a:t>
            </a:r>
            <a:r>
              <a:rPr sz="2400" spc="15" dirty="0">
                <a:latin typeface="Arial"/>
                <a:cs typeface="Arial"/>
              </a:rPr>
              <a:t> </a:t>
            </a:r>
            <a:r>
              <a:rPr sz="2400" spc="-5" dirty="0">
                <a:latin typeface="Arial"/>
                <a:cs typeface="Arial"/>
              </a:rPr>
              <a:t>an</a:t>
            </a:r>
            <a:r>
              <a:rPr sz="2400" dirty="0">
                <a:latin typeface="Arial"/>
                <a:cs typeface="Arial"/>
              </a:rPr>
              <a:t>d</a:t>
            </a:r>
            <a:r>
              <a:rPr sz="2400" spc="10" dirty="0">
                <a:latin typeface="Arial"/>
                <a:cs typeface="Arial"/>
              </a:rPr>
              <a:t> </a:t>
            </a:r>
            <a:r>
              <a:rPr sz="2400" dirty="0" smtClean="0">
                <a:latin typeface="Arial"/>
                <a:cs typeface="Arial"/>
              </a:rPr>
              <a:t>co</a:t>
            </a:r>
            <a:r>
              <a:rPr sz="2400" spc="-10" dirty="0" smtClean="0">
                <a:latin typeface="Arial"/>
                <a:cs typeface="Arial"/>
              </a:rPr>
              <a:t>o</a:t>
            </a:r>
            <a:r>
              <a:rPr sz="2400" dirty="0" smtClean="0">
                <a:latin typeface="Arial"/>
                <a:cs typeface="Arial"/>
              </a:rPr>
              <a:t>l</a:t>
            </a:r>
            <a:r>
              <a:rPr sz="2400" spc="-10" dirty="0" smtClean="0">
                <a:latin typeface="Arial"/>
                <a:cs typeface="Arial"/>
              </a:rPr>
              <a:t>i</a:t>
            </a:r>
            <a:r>
              <a:rPr sz="2400" dirty="0" smtClean="0">
                <a:latin typeface="Arial"/>
                <a:cs typeface="Arial"/>
              </a:rPr>
              <a:t>ng</a:t>
            </a:r>
            <a:endParaRPr lang="fr-FR" sz="2400" dirty="0" smtClean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dirty="0" smtClean="0">
                <a:latin typeface="Arial"/>
                <a:cs typeface="Arial"/>
              </a:rPr>
              <a:t>MFT plenary meeting in Lyon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169009" y="6436766"/>
            <a:ext cx="2681605" cy="19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Jea</a:t>
            </a:r>
            <a:r>
              <a:rPr sz="1200" u="sng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n</a:t>
            </a:r>
            <a:r>
              <a:rPr sz="1200" u="sng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-</a:t>
            </a:r>
            <a:r>
              <a:rPr sz="1200" u="sng" spc="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m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ic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1200" u="sng" spc="-1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l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.b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uho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ur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@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s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ub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at</a:t>
            </a:r>
            <a:r>
              <a:rPr sz="1200" u="sng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e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c</a:t>
            </a:r>
            <a:r>
              <a:rPr sz="1200" u="sng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h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</a:t>
            </a:r>
            <a:r>
              <a:rPr sz="1200" u="sng" spc="-5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i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n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2</a:t>
            </a:r>
            <a:r>
              <a:rPr sz="1200" u="sng" spc="-10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p3</a:t>
            </a:r>
            <a:r>
              <a:rPr sz="1200" u="sng" dirty="0">
                <a:solidFill>
                  <a:srgbClr val="0000FF"/>
                </a:solidFill>
                <a:latin typeface="Arial"/>
                <a:cs typeface="Arial"/>
                <a:hlinkClick r:id="rId2"/>
              </a:rPr>
              <a:t>.fr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705600" y="6442504"/>
            <a:ext cx="7899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1200" b="1" dirty="0" smtClean="0">
                <a:latin typeface="Arial"/>
                <a:cs typeface="Arial"/>
              </a:rPr>
              <a:t>09</a:t>
            </a:r>
            <a:r>
              <a:rPr sz="1200" b="1" dirty="0" smtClean="0">
                <a:latin typeface="Arial"/>
                <a:cs typeface="Arial"/>
              </a:rPr>
              <a:t>/</a:t>
            </a:r>
            <a:r>
              <a:rPr lang="fr-FR" sz="1200" b="1" dirty="0" smtClean="0">
                <a:latin typeface="Arial"/>
                <a:cs typeface="Arial"/>
              </a:rPr>
              <a:t>07</a:t>
            </a:r>
            <a:r>
              <a:rPr sz="1200" b="1" dirty="0" smtClean="0">
                <a:latin typeface="Arial"/>
                <a:cs typeface="Arial"/>
              </a:rPr>
              <a:t>/</a:t>
            </a:r>
            <a:r>
              <a:rPr sz="1200" b="1" spc="-10" dirty="0" smtClean="0">
                <a:latin typeface="Arial"/>
                <a:cs typeface="Arial"/>
              </a:rPr>
              <a:t>20</a:t>
            </a:r>
            <a:r>
              <a:rPr sz="1200" b="1" dirty="0" smtClean="0">
                <a:latin typeface="Arial"/>
                <a:cs typeface="Arial"/>
              </a:rPr>
              <a:t>1</a:t>
            </a:r>
            <a:r>
              <a:rPr lang="fr-FR" sz="1200" b="1" dirty="0" smtClean="0">
                <a:latin typeface="Arial"/>
                <a:cs typeface="Arial"/>
              </a:rPr>
              <a:t>5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11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1540034" y="2286000"/>
            <a:ext cx="5715000" cy="24929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2400" dirty="0" smtClean="0">
                <a:latin typeface="Arial"/>
                <a:cs typeface="Arial"/>
              </a:rPr>
              <a:t>Thank you</a:t>
            </a:r>
          </a:p>
          <a:p>
            <a:pPr marL="12700" algn="ctr">
              <a:lnSpc>
                <a:spcPct val="100000"/>
              </a:lnSpc>
            </a:pPr>
            <a:endParaRPr lang="fr-FR" sz="2400" dirty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2400" dirty="0" smtClean="0">
                <a:latin typeface="Arial"/>
                <a:cs typeface="Arial"/>
              </a:rPr>
              <a:t>Questions and comments.</a:t>
            </a:r>
          </a:p>
          <a:p>
            <a:pPr marL="298450" indent="-285750" algn="ctr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fr-FR" dirty="0">
                <a:latin typeface="Arial"/>
                <a:cs typeface="Arial"/>
              </a:rPr>
              <a:t>	</a:t>
            </a:r>
            <a:endParaRPr lang="fr-FR"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5954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6705600" y="6442504"/>
            <a:ext cx="7899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1200" b="1" dirty="0" smtClean="0">
                <a:latin typeface="Arial"/>
                <a:cs typeface="Arial"/>
              </a:rPr>
              <a:t>09</a:t>
            </a:r>
            <a:r>
              <a:rPr sz="1200" b="1" dirty="0" smtClean="0">
                <a:latin typeface="Arial"/>
                <a:cs typeface="Arial"/>
              </a:rPr>
              <a:t>/</a:t>
            </a:r>
            <a:r>
              <a:rPr lang="fr-FR" sz="1200" b="1" dirty="0" smtClean="0">
                <a:latin typeface="Arial"/>
                <a:cs typeface="Arial"/>
              </a:rPr>
              <a:t>07</a:t>
            </a:r>
            <a:r>
              <a:rPr sz="1200" b="1" dirty="0" smtClean="0">
                <a:latin typeface="Arial"/>
                <a:cs typeface="Arial"/>
              </a:rPr>
              <a:t>/</a:t>
            </a:r>
            <a:r>
              <a:rPr sz="1200" b="1" spc="-10" dirty="0" smtClean="0">
                <a:latin typeface="Arial"/>
                <a:cs typeface="Arial"/>
              </a:rPr>
              <a:t>20</a:t>
            </a:r>
            <a:r>
              <a:rPr sz="1200" b="1" dirty="0" smtClean="0">
                <a:latin typeface="Arial"/>
                <a:cs typeface="Arial"/>
              </a:rPr>
              <a:t>1</a:t>
            </a:r>
            <a:r>
              <a:rPr lang="fr-FR" sz="1200" b="1" dirty="0" smtClean="0">
                <a:latin typeface="Arial"/>
                <a:cs typeface="Arial"/>
              </a:rPr>
              <a:t>5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2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28194" y="27856"/>
            <a:ext cx="7072376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Disk and cone mechanical design.</a:t>
            </a: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fr-FR" dirty="0">
                <a:latin typeface="Arial"/>
                <a:cs typeface="Arial"/>
              </a:rPr>
              <a:t>	</a:t>
            </a:r>
            <a:endParaRPr lang="fr-FR"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438799"/>
            <a:ext cx="4650749" cy="270641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713969"/>
            <a:ext cx="4682397" cy="272483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685800"/>
            <a:ext cx="4452078" cy="2590800"/>
          </a:xfrm>
          <a:prstGeom prst="rect">
            <a:avLst/>
          </a:prstGeom>
        </p:spPr>
      </p:pic>
      <p:sp>
        <p:nvSpPr>
          <p:cNvPr id="16" name="object 8"/>
          <p:cNvSpPr txBox="1"/>
          <p:nvPr/>
        </p:nvSpPr>
        <p:spPr>
          <a:xfrm>
            <a:off x="4191001" y="3581400"/>
            <a:ext cx="5029200" cy="221599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b="1" u="sng" dirty="0" smtClean="0">
                <a:latin typeface="Arial"/>
                <a:cs typeface="Arial"/>
              </a:rPr>
              <a:t>Disk and cone </a:t>
            </a:r>
            <a:r>
              <a:rPr lang="fr-FR" sz="1400" b="1" u="sng" dirty="0" err="1" smtClean="0">
                <a:latin typeface="Arial"/>
                <a:cs typeface="Arial"/>
              </a:rPr>
              <a:t>general</a:t>
            </a:r>
            <a:r>
              <a:rPr lang="fr-FR" sz="1400" b="1" u="sng" dirty="0" smtClean="0">
                <a:latin typeface="Arial"/>
                <a:cs typeface="Arial"/>
              </a:rPr>
              <a:t> </a:t>
            </a:r>
            <a:r>
              <a:rPr lang="fr-FR" sz="1400" b="1" u="sng" dirty="0" err="1" smtClean="0">
                <a:latin typeface="Arial"/>
                <a:cs typeface="Arial"/>
              </a:rPr>
              <a:t>view</a:t>
            </a:r>
            <a:r>
              <a:rPr lang="fr-FR" sz="1400" b="1" u="sng" dirty="0" smtClean="0">
                <a:latin typeface="Arial"/>
                <a:cs typeface="Arial"/>
              </a:rPr>
              <a:t>.</a:t>
            </a:r>
          </a:p>
          <a:p>
            <a:pPr marL="12700" algn="ctr">
              <a:lnSpc>
                <a:spcPct val="100000"/>
              </a:lnSpc>
            </a:pPr>
            <a:endParaRPr lang="fr-FR" sz="1400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* On </a:t>
            </a:r>
            <a:r>
              <a:rPr lang="fr-FR" sz="1400" dirty="0" err="1" smtClean="0">
                <a:latin typeface="Arial"/>
                <a:cs typeface="Arial"/>
              </a:rPr>
              <a:t>going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detail</a:t>
            </a:r>
            <a:r>
              <a:rPr lang="fr-FR" sz="1400" dirty="0" smtClean="0">
                <a:latin typeface="Arial"/>
                <a:cs typeface="Arial"/>
              </a:rPr>
              <a:t> design of the </a:t>
            </a:r>
            <a:r>
              <a:rPr lang="fr-FR" sz="1400" dirty="0" err="1" smtClean="0">
                <a:latin typeface="Arial"/>
                <a:cs typeface="Arial"/>
              </a:rPr>
              <a:t>disks</a:t>
            </a:r>
            <a:r>
              <a:rPr lang="fr-FR" sz="1400" dirty="0">
                <a:latin typeface="Arial"/>
                <a:cs typeface="Arial"/>
              </a:rPr>
              <a:t> </a:t>
            </a:r>
            <a:r>
              <a:rPr lang="fr-FR" sz="1400" dirty="0" smtClean="0">
                <a:latin typeface="Arial"/>
                <a:cs typeface="Arial"/>
              </a:rPr>
              <a:t>and the PCB.</a:t>
            </a:r>
          </a:p>
          <a:p>
            <a:pPr marL="12700" algn="ctr">
              <a:lnSpc>
                <a:spcPct val="100000"/>
              </a:lnSpc>
            </a:pPr>
            <a:endParaRPr lang="fr-FR" sz="1400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* First sketch of the cone.</a:t>
            </a:r>
          </a:p>
          <a:p>
            <a:pPr marL="12700" algn="ctr">
              <a:lnSpc>
                <a:spcPct val="100000"/>
              </a:lnSpc>
            </a:pPr>
            <a:endParaRPr lang="fr-FR" sz="1400" dirty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Next </a:t>
            </a:r>
            <a:r>
              <a:rPr lang="fr-FR" sz="1400" dirty="0" err="1" smtClean="0">
                <a:latin typeface="Arial"/>
                <a:cs typeface="Arial"/>
              </a:rPr>
              <a:t>steps</a:t>
            </a:r>
            <a:r>
              <a:rPr lang="fr-FR" sz="1400" dirty="0" smtClean="0">
                <a:latin typeface="Arial"/>
                <a:cs typeface="Arial"/>
              </a:rPr>
              <a:t>: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- Disk </a:t>
            </a:r>
            <a:r>
              <a:rPr lang="fr-FR" sz="1400" dirty="0" smtClean="0">
                <a:latin typeface="Arial"/>
                <a:cs typeface="Arial"/>
              </a:rPr>
              <a:t>support prototype (sept15)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- </a:t>
            </a:r>
            <a:r>
              <a:rPr lang="fr-FR" sz="1400" dirty="0" err="1" smtClean="0">
                <a:latin typeface="Arial"/>
                <a:cs typeface="Arial"/>
              </a:rPr>
              <a:t>Studies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smtClean="0">
                <a:latin typeface="Arial"/>
                <a:cs typeface="Arial"/>
              </a:rPr>
              <a:t>of the </a:t>
            </a:r>
            <a:r>
              <a:rPr lang="fr-FR" sz="1400" dirty="0" err="1" smtClean="0">
                <a:latin typeface="Arial"/>
                <a:cs typeface="Arial"/>
              </a:rPr>
              <a:t>cables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integration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inside</a:t>
            </a:r>
            <a:r>
              <a:rPr lang="fr-FR" sz="1400" dirty="0" smtClean="0">
                <a:latin typeface="Arial"/>
                <a:cs typeface="Arial"/>
              </a:rPr>
              <a:t> cone.</a:t>
            </a:r>
            <a:endParaRPr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6340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19"/>
          <p:cNvSpPr txBox="1"/>
          <p:nvPr/>
        </p:nvSpPr>
        <p:spPr>
          <a:xfrm>
            <a:off x="6705600" y="6442504"/>
            <a:ext cx="789940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sz="1200" b="1" dirty="0" smtClean="0">
                <a:latin typeface="Arial"/>
                <a:cs typeface="Arial"/>
              </a:rPr>
              <a:t>09</a:t>
            </a:r>
            <a:r>
              <a:rPr sz="1200" b="1" dirty="0" smtClean="0">
                <a:latin typeface="Arial"/>
                <a:cs typeface="Arial"/>
              </a:rPr>
              <a:t>/</a:t>
            </a:r>
            <a:r>
              <a:rPr lang="fr-FR" sz="1200" b="1" dirty="0" smtClean="0">
                <a:latin typeface="Arial"/>
                <a:cs typeface="Arial"/>
              </a:rPr>
              <a:t>07</a:t>
            </a:r>
            <a:r>
              <a:rPr sz="1200" b="1" dirty="0" smtClean="0">
                <a:latin typeface="Arial"/>
                <a:cs typeface="Arial"/>
              </a:rPr>
              <a:t>/</a:t>
            </a:r>
            <a:r>
              <a:rPr sz="1200" b="1" spc="-10" dirty="0" smtClean="0">
                <a:latin typeface="Arial"/>
                <a:cs typeface="Arial"/>
              </a:rPr>
              <a:t>20</a:t>
            </a:r>
            <a:r>
              <a:rPr sz="1200" b="1" dirty="0" smtClean="0">
                <a:latin typeface="Arial"/>
                <a:cs typeface="Arial"/>
              </a:rPr>
              <a:t>1</a:t>
            </a:r>
            <a:r>
              <a:rPr lang="fr-FR" sz="1200" b="1" dirty="0" smtClean="0">
                <a:latin typeface="Arial"/>
                <a:cs typeface="Arial"/>
              </a:rPr>
              <a:t>5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3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28194" y="27856"/>
            <a:ext cx="7072376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Disk and cone mechanical design.</a:t>
            </a: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fr-FR" dirty="0">
                <a:latin typeface="Arial"/>
                <a:cs typeface="Arial"/>
              </a:rPr>
              <a:t>	</a:t>
            </a:r>
            <a:endParaRPr lang="fr-FR"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pic>
        <p:nvPicPr>
          <p:cNvPr id="4" name="Imag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5" y="632574"/>
            <a:ext cx="4452078" cy="25908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677212"/>
            <a:ext cx="5105400" cy="2970988"/>
          </a:xfrm>
          <a:prstGeom prst="rect">
            <a:avLst/>
          </a:prstGeom>
        </p:spPr>
      </p:pic>
      <p:sp>
        <p:nvSpPr>
          <p:cNvPr id="13" name="object 8"/>
          <p:cNvSpPr txBox="1"/>
          <p:nvPr/>
        </p:nvSpPr>
        <p:spPr>
          <a:xfrm>
            <a:off x="459264" y="4572000"/>
            <a:ext cx="6795770" cy="1569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b="1" u="sng" dirty="0" smtClean="0">
                <a:latin typeface="Arial"/>
                <a:cs typeface="Arial"/>
              </a:rPr>
              <a:t>Power </a:t>
            </a:r>
            <a:r>
              <a:rPr lang="fr-FR" sz="1400" b="1" u="sng" dirty="0" err="1" smtClean="0">
                <a:latin typeface="Arial"/>
                <a:cs typeface="Arial"/>
              </a:rPr>
              <a:t>Supply</a:t>
            </a:r>
            <a:r>
              <a:rPr lang="fr-FR" sz="1400" b="1" u="sng" dirty="0" smtClean="0">
                <a:latin typeface="Arial"/>
                <a:cs typeface="Arial"/>
              </a:rPr>
              <a:t> Unit (PSU)</a:t>
            </a:r>
          </a:p>
          <a:p>
            <a:pPr marL="12700" algn="ctr">
              <a:lnSpc>
                <a:spcPct val="100000"/>
              </a:lnSpc>
            </a:pPr>
            <a:endParaRPr lang="fr-FR" sz="1400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On </a:t>
            </a:r>
            <a:r>
              <a:rPr lang="fr-FR" sz="1400" dirty="0" err="1" smtClean="0">
                <a:latin typeface="Arial"/>
                <a:cs typeface="Arial"/>
              </a:rPr>
              <a:t>going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detail</a:t>
            </a:r>
            <a:r>
              <a:rPr lang="fr-FR" sz="1400" dirty="0" smtClean="0">
                <a:latin typeface="Arial"/>
                <a:cs typeface="Arial"/>
              </a:rPr>
              <a:t> design of the PSU.</a:t>
            </a:r>
          </a:p>
          <a:p>
            <a:pPr marL="12700" algn="ctr">
              <a:lnSpc>
                <a:spcPct val="100000"/>
              </a:lnSpc>
            </a:pPr>
            <a:endParaRPr lang="fr-FR" sz="1400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err="1" smtClean="0">
                <a:latin typeface="Arial"/>
                <a:cs typeface="Arial"/>
              </a:rPr>
              <a:t>Some</a:t>
            </a:r>
            <a:r>
              <a:rPr lang="fr-FR" sz="1400" dirty="0" smtClean="0">
                <a:latin typeface="Arial"/>
                <a:cs typeface="Arial"/>
              </a:rPr>
              <a:t> changes </a:t>
            </a:r>
            <a:r>
              <a:rPr lang="fr-FR" sz="1400" dirty="0" err="1" smtClean="0">
                <a:latin typeface="Arial"/>
                <a:cs typeface="Arial"/>
              </a:rPr>
              <a:t>sheduled</a:t>
            </a:r>
            <a:r>
              <a:rPr lang="fr-FR" sz="1400" dirty="0" smtClean="0">
                <a:latin typeface="Arial"/>
                <a:cs typeface="Arial"/>
              </a:rPr>
              <a:t>: DC/DC </a:t>
            </a:r>
            <a:r>
              <a:rPr lang="fr-FR" sz="1400" dirty="0" err="1" smtClean="0">
                <a:latin typeface="Arial"/>
                <a:cs typeface="Arial"/>
              </a:rPr>
              <a:t>separated</a:t>
            </a:r>
            <a:r>
              <a:rPr lang="fr-FR" sz="1400" dirty="0" smtClean="0">
                <a:latin typeface="Arial"/>
                <a:cs typeface="Arial"/>
              </a:rPr>
              <a:t> in groups of 4, new </a:t>
            </a:r>
            <a:r>
              <a:rPr lang="fr-FR" sz="1400" dirty="0" err="1" smtClean="0">
                <a:latin typeface="Arial"/>
                <a:cs typeface="Arial"/>
              </a:rPr>
              <a:t>models</a:t>
            </a:r>
            <a:r>
              <a:rPr lang="fr-FR" sz="1400" dirty="0" smtClean="0">
                <a:latin typeface="Arial"/>
                <a:cs typeface="Arial"/>
              </a:rPr>
              <a:t> of </a:t>
            </a:r>
            <a:r>
              <a:rPr lang="fr-FR" sz="1400" dirty="0" err="1" smtClean="0">
                <a:latin typeface="Arial"/>
                <a:cs typeface="Arial"/>
              </a:rPr>
              <a:t>connectors</a:t>
            </a:r>
            <a:r>
              <a:rPr lang="fr-FR" sz="1400" dirty="0" smtClean="0">
                <a:latin typeface="Arial"/>
                <a:cs typeface="Arial"/>
              </a:rPr>
              <a:t>.</a:t>
            </a:r>
          </a:p>
          <a:p>
            <a:pPr marL="12700" algn="ctr">
              <a:lnSpc>
                <a:spcPct val="100000"/>
              </a:lnSpc>
            </a:pPr>
            <a:endParaRPr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0757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-46023" y="5611088"/>
            <a:ext cx="9218598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err="1" smtClean="0">
                <a:latin typeface="Arial"/>
                <a:cs typeface="Arial"/>
              </a:rPr>
              <a:t>Diagram</a:t>
            </a:r>
            <a:r>
              <a:rPr lang="fr-FR" sz="1400" dirty="0" smtClean="0">
                <a:latin typeface="Arial"/>
                <a:cs typeface="Arial"/>
              </a:rPr>
              <a:t> of the </a:t>
            </a:r>
            <a:r>
              <a:rPr lang="fr-FR" sz="1400" dirty="0" err="1" smtClean="0">
                <a:latin typeface="Arial"/>
                <a:cs typeface="Arial"/>
              </a:rPr>
              <a:t>sheduled</a:t>
            </a:r>
            <a:r>
              <a:rPr lang="fr-FR" sz="1400" dirty="0" smtClean="0">
                <a:latin typeface="Arial"/>
                <a:cs typeface="Arial"/>
              </a:rPr>
              <a:t> test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4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28194" y="27856"/>
            <a:ext cx="7072376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Ladder first thermal tests.</a:t>
            </a: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fr-FR" dirty="0">
                <a:latin typeface="Arial"/>
                <a:cs typeface="Arial"/>
              </a:rPr>
              <a:t>	</a:t>
            </a:r>
            <a:endParaRPr lang="fr-FR"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grpSp>
        <p:nvGrpSpPr>
          <p:cNvPr id="12" name="Groupe 11"/>
          <p:cNvGrpSpPr/>
          <p:nvPr/>
        </p:nvGrpSpPr>
        <p:grpSpPr>
          <a:xfrm>
            <a:off x="655227" y="958899"/>
            <a:ext cx="7168566" cy="4111822"/>
            <a:chOff x="1219200" y="2449333"/>
            <a:chExt cx="7168566" cy="4111822"/>
          </a:xfrm>
        </p:grpSpPr>
        <p:cxnSp>
          <p:nvCxnSpPr>
            <p:cNvPr id="13" name="Connecteur droit 12"/>
            <p:cNvCxnSpPr/>
            <p:nvPr/>
          </p:nvCxnSpPr>
          <p:spPr>
            <a:xfrm flipV="1">
              <a:off x="5220586" y="4366456"/>
              <a:ext cx="914400" cy="126902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 flipV="1">
              <a:off x="4495800" y="4111099"/>
              <a:ext cx="914400" cy="126902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flipV="1">
              <a:off x="3581400" y="3815591"/>
              <a:ext cx="914400" cy="126902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flipV="1">
              <a:off x="2762250" y="3567450"/>
              <a:ext cx="914400" cy="126902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flipV="1">
              <a:off x="1905000" y="3295216"/>
              <a:ext cx="914400" cy="126902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Parallélogramme 25"/>
            <p:cNvSpPr/>
            <p:nvPr/>
          </p:nvSpPr>
          <p:spPr>
            <a:xfrm rot="1101159">
              <a:off x="1648711" y="4094154"/>
              <a:ext cx="5181599" cy="661156"/>
            </a:xfrm>
            <a:prstGeom prst="parallelogram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7" name="Connecteur droit 26"/>
            <p:cNvCxnSpPr/>
            <p:nvPr/>
          </p:nvCxnSpPr>
          <p:spPr>
            <a:xfrm>
              <a:off x="1905000" y="4552950"/>
              <a:ext cx="3315586" cy="106005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/>
            <p:cNvCxnSpPr/>
            <p:nvPr/>
          </p:nvCxnSpPr>
          <p:spPr>
            <a:xfrm>
              <a:off x="2819400" y="3295216"/>
              <a:ext cx="3315586" cy="107124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arallélogramme 28"/>
            <p:cNvSpPr/>
            <p:nvPr/>
          </p:nvSpPr>
          <p:spPr>
            <a:xfrm rot="1101159">
              <a:off x="1866173" y="4150435"/>
              <a:ext cx="4542959" cy="487241"/>
            </a:xfrm>
            <a:prstGeom prst="parallelogram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295400" y="5554248"/>
              <a:ext cx="762000" cy="98298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1" name="Connecteur droit 30"/>
            <p:cNvCxnSpPr/>
            <p:nvPr/>
          </p:nvCxnSpPr>
          <p:spPr>
            <a:xfrm flipH="1" flipV="1">
              <a:off x="1914525" y="4564710"/>
              <a:ext cx="38100" cy="104829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/>
            <p:nvPr/>
          </p:nvCxnSpPr>
          <p:spPr>
            <a:xfrm flipH="1" flipV="1">
              <a:off x="1219200" y="2546866"/>
              <a:ext cx="95250" cy="302930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 flipH="1" flipV="1">
              <a:off x="1219200" y="2546866"/>
              <a:ext cx="1600200" cy="78065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6886576" y="2870322"/>
              <a:ext cx="914400" cy="9144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" name="Connecteur droit 34"/>
            <p:cNvCxnSpPr>
              <a:stCxn id="34" idx="1"/>
            </p:cNvCxnSpPr>
            <p:nvPr/>
          </p:nvCxnSpPr>
          <p:spPr>
            <a:xfrm flipH="1">
              <a:off x="4686301" y="3327522"/>
              <a:ext cx="2200275" cy="1227214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 flipH="1">
              <a:off x="5487286" y="3784722"/>
              <a:ext cx="1399290" cy="114127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 flipH="1">
              <a:off x="3581400" y="3124200"/>
              <a:ext cx="3305176" cy="1077761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 flipH="1">
              <a:off x="1933576" y="2975370"/>
              <a:ext cx="4953000" cy="687710"/>
            </a:xfrm>
            <a:prstGeom prst="line">
              <a:avLst/>
            </a:prstGeom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/>
            <p:nvPr/>
          </p:nvCxnSpPr>
          <p:spPr>
            <a:xfrm flipH="1" flipV="1">
              <a:off x="6186932" y="4970224"/>
              <a:ext cx="1280668" cy="40989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H="1" flipV="1">
              <a:off x="6096887" y="5172141"/>
              <a:ext cx="1280668" cy="40989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/>
            <p:nvPr/>
          </p:nvSpPr>
          <p:spPr>
            <a:xfrm>
              <a:off x="7377176" y="5393504"/>
              <a:ext cx="762000" cy="982985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2" name="Connecteur droit 41"/>
            <p:cNvCxnSpPr/>
            <p:nvPr/>
          </p:nvCxnSpPr>
          <p:spPr>
            <a:xfrm flipH="1" flipV="1">
              <a:off x="6044059" y="5253887"/>
              <a:ext cx="1350388" cy="409896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H="1" flipV="1">
              <a:off x="6113779" y="5070593"/>
              <a:ext cx="1280668" cy="409897"/>
            </a:xfrm>
            <a:prstGeom prst="line">
              <a:avLst/>
            </a:prstGeom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ZoneTexte 43"/>
            <p:cNvSpPr txBox="1"/>
            <p:nvPr/>
          </p:nvSpPr>
          <p:spPr>
            <a:xfrm>
              <a:off x="6719253" y="2460244"/>
              <a:ext cx="1232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Tc recorder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7183141" y="4886055"/>
              <a:ext cx="12046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Power unit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2101266" y="6191823"/>
              <a:ext cx="1760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Pomp and chiller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596351" y="4267181"/>
              <a:ext cx="5100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HIC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5622641" y="5884996"/>
              <a:ext cx="1130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Cold plate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2472025" y="5295824"/>
              <a:ext cx="12252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Water pipe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cxnSp>
          <p:nvCxnSpPr>
            <p:cNvPr id="50" name="Connecteur droit avec flèche 49"/>
            <p:cNvCxnSpPr/>
            <p:nvPr/>
          </p:nvCxnSpPr>
          <p:spPr>
            <a:xfrm flipH="1">
              <a:off x="5943600" y="4424733"/>
              <a:ext cx="652751" cy="461322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/>
            <p:cNvCxnSpPr/>
            <p:nvPr/>
          </p:nvCxnSpPr>
          <p:spPr>
            <a:xfrm flipH="1" flipV="1">
              <a:off x="5786438" y="5275541"/>
              <a:ext cx="301802" cy="574652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/>
            <p:cNvCxnSpPr/>
            <p:nvPr/>
          </p:nvCxnSpPr>
          <p:spPr>
            <a:xfrm flipV="1">
              <a:off x="3671515" y="5275541"/>
              <a:ext cx="367085" cy="226396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Rectangle 52"/>
            <p:cNvSpPr/>
            <p:nvPr/>
          </p:nvSpPr>
          <p:spPr>
            <a:xfrm rot="1234387">
              <a:off x="3897021" y="2615699"/>
              <a:ext cx="1042838" cy="389289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Triangle isocèle 53"/>
            <p:cNvSpPr/>
            <p:nvPr/>
          </p:nvSpPr>
          <p:spPr>
            <a:xfrm rot="1049408">
              <a:off x="3947152" y="2842299"/>
              <a:ext cx="381000" cy="259575"/>
            </a:xfrm>
            <a:prstGeom prst="triangl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4902726" y="2567862"/>
              <a:ext cx="1707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Thermal camera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2057400" y="2449333"/>
              <a:ext cx="15734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0070C0"/>
                  </a:solidFill>
                </a:rPr>
                <a:t>ThermoCouple</a:t>
              </a:r>
              <a:endParaRPr lang="fr-FR" dirty="0">
                <a:solidFill>
                  <a:srgbClr val="0070C0"/>
                </a:solidFill>
              </a:endParaRPr>
            </a:p>
          </p:txBody>
        </p:sp>
        <p:cxnSp>
          <p:nvCxnSpPr>
            <p:cNvPr id="57" name="Connecteur droit avec flèche 56"/>
            <p:cNvCxnSpPr/>
            <p:nvPr/>
          </p:nvCxnSpPr>
          <p:spPr>
            <a:xfrm>
              <a:off x="2981571" y="2752528"/>
              <a:ext cx="689944" cy="695089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634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228600" y="4114800"/>
            <a:ext cx="4343400" cy="2369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fr-FR" sz="1400" b="1" u="sng" dirty="0" smtClean="0">
                <a:latin typeface="Arial"/>
                <a:cs typeface="Arial"/>
              </a:rPr>
              <a:t>First </a:t>
            </a:r>
            <a:r>
              <a:rPr lang="fr-FR" sz="1400" b="1" u="sng" dirty="0" err="1" smtClean="0">
                <a:latin typeface="Arial"/>
                <a:cs typeface="Arial"/>
              </a:rPr>
              <a:t>results</a:t>
            </a:r>
            <a:r>
              <a:rPr lang="fr-FR" sz="1400" b="1" u="sng" dirty="0" smtClean="0">
                <a:latin typeface="Arial"/>
                <a:cs typeface="Arial"/>
              </a:rPr>
              <a:t>: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Water flow </a:t>
            </a:r>
            <a:r>
              <a:rPr lang="fr-FR" sz="1400" dirty="0" err="1" smtClean="0">
                <a:latin typeface="Arial"/>
                <a:cs typeface="Arial"/>
              </a:rPr>
              <a:t>temperature</a:t>
            </a:r>
            <a:r>
              <a:rPr lang="fr-FR" sz="1400" dirty="0" smtClean="0">
                <a:latin typeface="Arial"/>
                <a:cs typeface="Arial"/>
              </a:rPr>
              <a:t>: 25°C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Room température 26°C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Max </a:t>
            </a:r>
            <a:r>
              <a:rPr lang="fr-FR" sz="1400" dirty="0" smtClean="0">
                <a:latin typeface="Arial"/>
                <a:cs typeface="Arial"/>
              </a:rPr>
              <a:t>température:33°C</a:t>
            </a:r>
            <a:endParaRPr lang="fr-FR" sz="1400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Min </a:t>
            </a:r>
            <a:r>
              <a:rPr lang="fr-FR" sz="1400" dirty="0" err="1" smtClean="0">
                <a:latin typeface="Arial"/>
                <a:cs typeface="Arial"/>
              </a:rPr>
              <a:t>temperature</a:t>
            </a:r>
            <a:r>
              <a:rPr lang="fr-FR" sz="1400" dirty="0" smtClean="0">
                <a:latin typeface="Arial"/>
                <a:cs typeface="Arial"/>
              </a:rPr>
              <a:t>: 27°C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Water speed: 1m/s</a:t>
            </a:r>
          </a:p>
          <a:p>
            <a:pPr marL="12700" algn="ctr">
              <a:lnSpc>
                <a:spcPct val="100000"/>
              </a:lnSpc>
            </a:pPr>
            <a:endParaRPr lang="fr-FR" sz="1400" dirty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endParaRPr lang="fr-FR" sz="1400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More detailed tests </a:t>
            </a:r>
            <a:r>
              <a:rPr lang="fr-FR" sz="1400" dirty="0" err="1" smtClean="0">
                <a:latin typeface="Arial"/>
                <a:cs typeface="Arial"/>
              </a:rPr>
              <a:t>sheduled</a:t>
            </a:r>
            <a:r>
              <a:rPr lang="fr-FR" sz="1400" dirty="0" smtClean="0">
                <a:latin typeface="Arial"/>
                <a:cs typeface="Arial"/>
              </a:rPr>
              <a:t> in July15</a:t>
            </a:r>
          </a:p>
          <a:p>
            <a:pPr marL="12700" algn="ctr">
              <a:lnSpc>
                <a:spcPct val="100000"/>
              </a:lnSpc>
            </a:pPr>
            <a:endParaRPr lang="fr-FR" sz="1400" dirty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err="1" smtClean="0">
                <a:latin typeface="Arial"/>
                <a:cs typeface="Arial"/>
              </a:rPr>
              <a:t>Sensors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temperature</a:t>
            </a:r>
            <a:r>
              <a:rPr lang="fr-FR" sz="1400" dirty="0" smtClean="0">
                <a:latin typeface="Arial"/>
                <a:cs typeface="Arial"/>
              </a:rPr>
              <a:t> will </a:t>
            </a:r>
            <a:r>
              <a:rPr lang="fr-FR" sz="1400" dirty="0" err="1" smtClean="0">
                <a:latin typeface="Arial"/>
                <a:cs typeface="Arial"/>
              </a:rPr>
              <a:t>decrease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with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colder</a:t>
            </a:r>
            <a:r>
              <a:rPr lang="fr-FR" sz="1400" dirty="0" smtClean="0">
                <a:latin typeface="Arial"/>
                <a:cs typeface="Arial"/>
              </a:rPr>
              <a:t> water.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5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28194" y="27856"/>
            <a:ext cx="7072376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Ladder first thermal tests.</a:t>
            </a: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fr-FR" dirty="0">
                <a:latin typeface="Arial"/>
                <a:cs typeface="Arial"/>
              </a:rPr>
              <a:t>	</a:t>
            </a:r>
            <a:endParaRPr lang="fr-FR"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sp>
        <p:nvSpPr>
          <p:cNvPr id="58" name="object 8"/>
          <p:cNvSpPr txBox="1"/>
          <p:nvPr/>
        </p:nvSpPr>
        <p:spPr>
          <a:xfrm>
            <a:off x="5222465" y="5102676"/>
            <a:ext cx="3250589" cy="12926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fr-FR" sz="1400" b="1" u="sng" dirty="0" smtClean="0">
                <a:latin typeface="Arial"/>
                <a:cs typeface="Arial"/>
              </a:rPr>
              <a:t>Test setup: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K13D2U cold plate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Power: 169mW (</a:t>
            </a:r>
            <a:r>
              <a:rPr lang="fr-FR" sz="1400" dirty="0" err="1" smtClean="0">
                <a:latin typeface="Arial"/>
                <a:cs typeface="Arial"/>
              </a:rPr>
              <a:t>analog</a:t>
            </a:r>
            <a:r>
              <a:rPr lang="fr-FR" sz="1400" dirty="0" smtClean="0">
                <a:latin typeface="Arial"/>
                <a:cs typeface="Arial"/>
              </a:rPr>
              <a:t>) 956 mW (</a:t>
            </a:r>
            <a:r>
              <a:rPr lang="fr-FR" sz="1400" dirty="0" err="1" smtClean="0">
                <a:latin typeface="Arial"/>
                <a:cs typeface="Arial"/>
              </a:rPr>
              <a:t>digi</a:t>
            </a:r>
            <a:r>
              <a:rPr lang="fr-FR" sz="1400" dirty="0" smtClean="0">
                <a:latin typeface="Arial"/>
                <a:cs typeface="Arial"/>
              </a:rPr>
              <a:t>)</a:t>
            </a:r>
            <a:endParaRPr lang="fr-FR" sz="1400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10 probes PT100</a:t>
            </a: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1 recorder 12 </a:t>
            </a:r>
            <a:r>
              <a:rPr lang="fr-FR" sz="1400" dirty="0" err="1" smtClean="0">
                <a:latin typeface="Arial"/>
                <a:cs typeface="Arial"/>
              </a:rPr>
              <a:t>ways</a:t>
            </a:r>
            <a:endParaRPr lang="fr-FR" sz="1400" dirty="0" smtClean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endParaRPr sz="1400" dirty="0">
              <a:latin typeface="Arial"/>
              <a:cs typeface="Arial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170" y="1287866"/>
            <a:ext cx="4074045" cy="305553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53123"/>
            <a:ext cx="4190850" cy="314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502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131596" y="3886200"/>
            <a:ext cx="4922823" cy="2369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Cold plate and </a:t>
            </a:r>
            <a:r>
              <a:rPr lang="fr-FR" sz="1400" dirty="0" err="1" smtClean="0">
                <a:latin typeface="Arial"/>
                <a:cs typeface="Arial"/>
              </a:rPr>
              <a:t>mold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drawing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done</a:t>
            </a:r>
            <a:r>
              <a:rPr lang="fr-FR" sz="1400" dirty="0" smtClean="0">
                <a:latin typeface="Arial"/>
                <a:cs typeface="Arial"/>
              </a:rPr>
              <a:t>, </a:t>
            </a:r>
            <a:r>
              <a:rPr lang="fr-FR" sz="1400" dirty="0" err="1" smtClean="0">
                <a:latin typeface="Arial"/>
                <a:cs typeface="Arial"/>
              </a:rPr>
              <a:t>send</a:t>
            </a:r>
            <a:r>
              <a:rPr lang="fr-FR" sz="1400" dirty="0" smtClean="0">
                <a:latin typeface="Arial"/>
                <a:cs typeface="Arial"/>
              </a:rPr>
              <a:t> for </a:t>
            </a:r>
            <a:r>
              <a:rPr lang="fr-FR" sz="1400" dirty="0" err="1" smtClean="0">
                <a:latin typeface="Arial"/>
                <a:cs typeface="Arial"/>
              </a:rPr>
              <a:t>advice</a:t>
            </a:r>
            <a:r>
              <a:rPr lang="fr-FR" sz="1400" dirty="0" smtClean="0">
                <a:latin typeface="Arial"/>
                <a:cs typeface="Arial"/>
              </a:rPr>
              <a:t> to CERN.</a:t>
            </a:r>
          </a:p>
          <a:p>
            <a:pPr marL="12700" algn="ctr">
              <a:lnSpc>
                <a:spcPct val="100000"/>
              </a:lnSpc>
            </a:pPr>
            <a:endParaRPr lang="fr-FR" sz="14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* Return </a:t>
            </a:r>
            <a:r>
              <a:rPr lang="fr-FR" sz="1400" dirty="0" err="1" smtClean="0">
                <a:latin typeface="Arial"/>
                <a:cs typeface="Arial"/>
              </a:rPr>
              <a:t>expected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before</a:t>
            </a:r>
            <a:r>
              <a:rPr lang="fr-FR" sz="1400" dirty="0" smtClean="0">
                <a:latin typeface="Arial"/>
                <a:cs typeface="Arial"/>
              </a:rPr>
              <a:t> the end of July.</a:t>
            </a:r>
          </a:p>
          <a:p>
            <a:pPr marL="12700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* </a:t>
            </a:r>
            <a:r>
              <a:rPr lang="fr-FR" sz="1400" dirty="0" err="1" smtClean="0">
                <a:latin typeface="Arial"/>
                <a:cs typeface="Arial"/>
              </a:rPr>
              <a:t>Manufacturing</a:t>
            </a:r>
            <a:r>
              <a:rPr lang="fr-FR" sz="1400" dirty="0" smtClean="0">
                <a:latin typeface="Arial"/>
                <a:cs typeface="Arial"/>
              </a:rPr>
              <a:t> of the </a:t>
            </a:r>
            <a:r>
              <a:rPr lang="fr-FR" sz="1400" dirty="0" err="1" smtClean="0">
                <a:latin typeface="Arial"/>
                <a:cs typeface="Arial"/>
              </a:rPr>
              <a:t>mold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sheduled</a:t>
            </a:r>
            <a:r>
              <a:rPr lang="fr-FR" sz="1400" dirty="0" smtClean="0">
                <a:latin typeface="Arial"/>
                <a:cs typeface="Arial"/>
              </a:rPr>
              <a:t> in Nantes (</a:t>
            </a:r>
            <a:r>
              <a:rPr lang="fr-FR" sz="1400" dirty="0" err="1" smtClean="0">
                <a:latin typeface="Arial"/>
                <a:cs typeface="Arial"/>
              </a:rPr>
              <a:t>material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available</a:t>
            </a:r>
            <a:r>
              <a:rPr lang="fr-FR" sz="1400" dirty="0" smtClean="0">
                <a:latin typeface="Arial"/>
                <a:cs typeface="Arial"/>
              </a:rPr>
              <a:t>, pay attention to the </a:t>
            </a:r>
            <a:r>
              <a:rPr lang="fr-FR" sz="1400" dirty="0" err="1" smtClean="0">
                <a:latin typeface="Arial"/>
                <a:cs typeface="Arial"/>
              </a:rPr>
              <a:t>technician’s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holidays</a:t>
            </a:r>
            <a:r>
              <a:rPr lang="fr-FR" sz="1400" dirty="0" smtClean="0">
                <a:latin typeface="Arial"/>
                <a:cs typeface="Arial"/>
              </a:rPr>
              <a:t>)</a:t>
            </a:r>
          </a:p>
          <a:p>
            <a:pPr marL="12700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* Deadline of </a:t>
            </a:r>
            <a:r>
              <a:rPr lang="fr-FR" sz="1400" dirty="0" err="1" smtClean="0">
                <a:latin typeface="Arial"/>
                <a:cs typeface="Arial"/>
              </a:rPr>
              <a:t>coldplate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manufacturing</a:t>
            </a:r>
            <a:r>
              <a:rPr lang="fr-FR" sz="1400" dirty="0" smtClean="0">
                <a:latin typeface="Arial"/>
                <a:cs typeface="Arial"/>
              </a:rPr>
              <a:t> up to CERN</a:t>
            </a:r>
          </a:p>
          <a:p>
            <a:pPr marL="12700" algn="ctr">
              <a:lnSpc>
                <a:spcPct val="100000"/>
              </a:lnSpc>
            </a:pPr>
            <a:endParaRPr lang="fr-FR" sz="1400" dirty="0">
              <a:latin typeface="Arial"/>
              <a:cs typeface="Arial"/>
            </a:endParaRPr>
          </a:p>
          <a:p>
            <a:pPr marL="12700" algn="ctr">
              <a:lnSpc>
                <a:spcPct val="100000"/>
              </a:lnSpc>
            </a:pPr>
            <a:r>
              <a:rPr lang="fr-FR" sz="1400" dirty="0" smtClean="0">
                <a:latin typeface="Arial"/>
                <a:cs typeface="Arial"/>
              </a:rPr>
              <a:t>K13D2U </a:t>
            </a:r>
            <a:r>
              <a:rPr lang="fr-FR" sz="1400" dirty="0" err="1" smtClean="0">
                <a:latin typeface="Arial"/>
                <a:cs typeface="Arial"/>
              </a:rPr>
              <a:t>available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from</a:t>
            </a:r>
            <a:r>
              <a:rPr lang="fr-FR" sz="1400" dirty="0" smtClean="0">
                <a:latin typeface="Arial"/>
                <a:cs typeface="Arial"/>
              </a:rPr>
              <a:t> French supplier (AIC, Nantes). </a:t>
            </a:r>
            <a:r>
              <a:rPr lang="fr-FR" sz="1400" dirty="0" err="1" smtClean="0">
                <a:latin typeface="Arial"/>
                <a:cs typeface="Arial"/>
              </a:rPr>
              <a:t>Roughly</a:t>
            </a:r>
            <a:r>
              <a:rPr lang="fr-FR" sz="1400" dirty="0" smtClean="0">
                <a:latin typeface="Arial"/>
                <a:cs typeface="Arial"/>
              </a:rPr>
              <a:t> 15 </a:t>
            </a:r>
            <a:r>
              <a:rPr lang="fr-FR" sz="1400" dirty="0" err="1" smtClean="0">
                <a:latin typeface="Arial"/>
                <a:cs typeface="Arial"/>
              </a:rPr>
              <a:t>Keuros</a:t>
            </a:r>
            <a:r>
              <a:rPr lang="fr-FR" sz="1400" dirty="0" smtClean="0">
                <a:latin typeface="Arial"/>
                <a:cs typeface="Arial"/>
              </a:rPr>
              <a:t> for the total </a:t>
            </a:r>
            <a:r>
              <a:rPr lang="fr-FR" sz="1400" dirty="0" err="1" smtClean="0">
                <a:latin typeface="Arial"/>
                <a:cs typeface="Arial"/>
              </a:rPr>
              <a:t>coldplate</a:t>
            </a:r>
            <a:r>
              <a:rPr lang="fr-FR" sz="1400" dirty="0" smtClean="0">
                <a:latin typeface="Arial"/>
                <a:cs typeface="Arial"/>
              </a:rPr>
              <a:t> </a:t>
            </a:r>
            <a:r>
              <a:rPr lang="fr-FR" sz="1400" dirty="0" err="1" smtClean="0">
                <a:latin typeface="Arial"/>
                <a:cs typeface="Arial"/>
              </a:rPr>
              <a:t>serie</a:t>
            </a:r>
            <a:r>
              <a:rPr lang="fr-FR" sz="1400" dirty="0" smtClean="0">
                <a:latin typeface="Arial"/>
                <a:cs typeface="Arial"/>
              </a:rPr>
              <a:t> production (minimal </a:t>
            </a:r>
            <a:r>
              <a:rPr lang="fr-FR" sz="1400" dirty="0" err="1" smtClean="0">
                <a:latin typeface="Arial"/>
                <a:cs typeface="Arial"/>
              </a:rPr>
              <a:t>quantity</a:t>
            </a:r>
            <a:r>
              <a:rPr lang="fr-FR" sz="1400" dirty="0" smtClean="0">
                <a:latin typeface="Arial"/>
                <a:cs typeface="Arial"/>
              </a:rPr>
              <a:t> issue).</a:t>
            </a:r>
          </a:p>
          <a:p>
            <a:pPr marL="12700" algn="ctr">
              <a:lnSpc>
                <a:spcPct val="100000"/>
              </a:lnSpc>
            </a:pPr>
            <a:endParaRPr sz="1400" dirty="0">
              <a:latin typeface="Arial"/>
              <a:cs typeface="Arial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6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28194" y="27856"/>
            <a:ext cx="7072376" cy="16619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buFontTx/>
              <a:buChar char="-"/>
            </a:pPr>
            <a:r>
              <a:rPr lang="fr-FR" dirty="0" smtClean="0">
                <a:latin typeface="Arial"/>
                <a:cs typeface="Arial"/>
              </a:rPr>
              <a:t>Status of Cold plate prototype.</a:t>
            </a:r>
            <a:r>
              <a:rPr lang="fr-FR" dirty="0">
                <a:latin typeface="Arial"/>
                <a:cs typeface="Arial"/>
              </a:rPr>
              <a:t> </a:t>
            </a:r>
            <a:endParaRPr lang="fr-FR" dirty="0" smtClean="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buFontTx/>
              <a:buChar char="-"/>
            </a:pPr>
            <a:endParaRPr lang="fr-FR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lang="fr-FR" dirty="0">
                <a:latin typeface="Arial"/>
                <a:cs typeface="Arial"/>
              </a:rPr>
              <a:t>	</a:t>
            </a:r>
            <a:endParaRPr lang="fr-FR" sz="1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5" t="9355" r="11141" b="3987"/>
          <a:stretch/>
        </p:blipFill>
        <p:spPr bwMode="auto">
          <a:xfrm>
            <a:off x="58892" y="518710"/>
            <a:ext cx="4746127" cy="336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1" t="9769" r="30294" b="3731"/>
          <a:stretch/>
        </p:blipFill>
        <p:spPr bwMode="auto">
          <a:xfrm>
            <a:off x="5144217" y="518710"/>
            <a:ext cx="3195484" cy="454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6340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665" y="273283"/>
            <a:ext cx="4128698" cy="2331795"/>
          </a:xfrm>
          <a:prstGeom prst="rect">
            <a:avLst/>
          </a:prstGeom>
        </p:spPr>
      </p:pic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7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76200" y="103211"/>
            <a:ext cx="5503736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Interface Control Drawing (ICD).</a:t>
            </a: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sp>
        <p:nvSpPr>
          <p:cNvPr id="13" name="ZoneTexte 12"/>
          <p:cNvSpPr txBox="1"/>
          <p:nvPr/>
        </p:nvSpPr>
        <p:spPr>
          <a:xfrm>
            <a:off x="304800" y="1752600"/>
            <a:ext cx="7584384" cy="4739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200" dirty="0" smtClean="0"/>
          </a:p>
          <a:p>
            <a:r>
              <a:rPr lang="fr-FR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fr-FR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</a:t>
            </a:r>
            <a:r>
              <a:rPr lang="fr-F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endParaRPr lang="fr-FR" dirty="0" smtClean="0"/>
          </a:p>
          <a:p>
            <a:r>
              <a:rPr lang="fr-FR" dirty="0" smtClean="0"/>
              <a:t>New m</a:t>
            </a:r>
            <a:r>
              <a:rPr lang="fr-FR" dirty="0" smtClean="0"/>
              <a:t>aximum volume </a:t>
            </a:r>
            <a:r>
              <a:rPr lang="fr-FR" dirty="0" err="1" smtClean="0"/>
              <a:t>alowed</a:t>
            </a:r>
            <a:r>
              <a:rPr lang="fr-FR" dirty="0" smtClean="0"/>
              <a:t> for MFT </a:t>
            </a:r>
            <a:r>
              <a:rPr lang="fr-FR" dirty="0" err="1" smtClean="0"/>
              <a:t>furnish</a:t>
            </a:r>
            <a:r>
              <a:rPr lang="fr-FR" dirty="0" smtClean="0"/>
              <a:t> by </a:t>
            </a:r>
            <a:r>
              <a:rPr lang="fr-FR" dirty="0" err="1" smtClean="0"/>
              <a:t>Corrado</a:t>
            </a:r>
            <a:r>
              <a:rPr lang="fr-FR" dirty="0" smtClean="0"/>
              <a:t> (end of June15)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	=&gt; </a:t>
            </a:r>
            <a:r>
              <a:rPr lang="fr-FR" dirty="0" err="1" smtClean="0"/>
              <a:t>Ongoing</a:t>
            </a:r>
            <a:r>
              <a:rPr lang="fr-FR" dirty="0" smtClean="0"/>
              <a:t> check of Interface</a:t>
            </a:r>
            <a:r>
              <a:rPr lang="fr-FR" dirty="0" smtClean="0"/>
              <a:t>.</a:t>
            </a:r>
            <a:endParaRPr lang="fr-FR" dirty="0" smtClean="0"/>
          </a:p>
          <a:p>
            <a:r>
              <a:rPr lang="fr-FR" dirty="0" smtClean="0"/>
              <a:t>		=&gt; Barrel </a:t>
            </a:r>
            <a:r>
              <a:rPr lang="fr-FR" dirty="0" err="1" smtClean="0"/>
              <a:t>Patchpannel</a:t>
            </a:r>
            <a:r>
              <a:rPr lang="fr-FR" dirty="0" smtClean="0"/>
              <a:t> =&gt; Alain.</a:t>
            </a:r>
          </a:p>
          <a:p>
            <a:r>
              <a:rPr lang="fr-FR" dirty="0" smtClean="0"/>
              <a:t>		=&gt; </a:t>
            </a:r>
            <a:r>
              <a:rPr lang="fr-FR" dirty="0" err="1" smtClean="0"/>
              <a:t>Cone</a:t>
            </a:r>
            <a:r>
              <a:rPr lang="fr-FR" dirty="0" smtClean="0"/>
              <a:t>/</a:t>
            </a:r>
            <a:r>
              <a:rPr lang="fr-FR" dirty="0" err="1" smtClean="0"/>
              <a:t>disk</a:t>
            </a:r>
            <a:r>
              <a:rPr lang="fr-FR" dirty="0" smtClean="0"/>
              <a:t> =&gt; </a:t>
            </a:r>
            <a:r>
              <a:rPr lang="fr-FR" dirty="0" err="1" smtClean="0"/>
              <a:t>Meriadeg</a:t>
            </a:r>
            <a:r>
              <a:rPr lang="fr-FR" dirty="0" smtClean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smtClean="0"/>
              <a:t>Cyrille).</a:t>
            </a:r>
          </a:p>
          <a:p>
            <a:endParaRPr lang="fr-FR" dirty="0" smtClean="0"/>
          </a:p>
          <a:p>
            <a:r>
              <a:rPr lang="fr-FR" dirty="0" smtClean="0"/>
              <a:t>Goal </a:t>
            </a:r>
            <a:r>
              <a:rPr lang="fr-FR" dirty="0" smtClean="0"/>
              <a:t>: </a:t>
            </a:r>
          </a:p>
          <a:p>
            <a:r>
              <a:rPr lang="fr-FR" dirty="0"/>
              <a:t> </a:t>
            </a:r>
            <a:r>
              <a:rPr lang="fr-FR" dirty="0" smtClean="0"/>
              <a:t> * </a:t>
            </a:r>
            <a:r>
              <a:rPr lang="fr-FR" dirty="0" err="1" smtClean="0"/>
              <a:t>Accept</a:t>
            </a:r>
            <a:r>
              <a:rPr lang="fr-FR" dirty="0" smtClean="0"/>
              <a:t> CERN ICD (</a:t>
            </a:r>
            <a:r>
              <a:rPr lang="fr-FR" dirty="0" err="1" smtClean="0"/>
              <a:t>difficult</a:t>
            </a:r>
            <a:r>
              <a:rPr lang="fr-FR" dirty="0" smtClean="0"/>
              <a:t>, main issue on disk00</a:t>
            </a:r>
            <a:r>
              <a:rPr lang="fr-FR" dirty="0" smtClean="0"/>
              <a:t>).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* </a:t>
            </a:r>
            <a:r>
              <a:rPr lang="fr-FR" dirty="0" smtClean="0"/>
              <a:t>Propose a new ICD (MFT ICD).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* </a:t>
            </a:r>
            <a:r>
              <a:rPr lang="fr-FR" dirty="0" err="1" smtClean="0"/>
              <a:t>Try</a:t>
            </a:r>
            <a:r>
              <a:rPr lang="fr-FR" dirty="0" smtClean="0"/>
              <a:t> to </a:t>
            </a:r>
            <a:r>
              <a:rPr lang="fr-FR" dirty="0" err="1" smtClean="0"/>
              <a:t>negociate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ALICE Team to have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additionnal</a:t>
            </a:r>
            <a:r>
              <a:rPr lang="fr-FR" dirty="0" smtClean="0"/>
              <a:t> room for disk00.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Define MFT ICD </a:t>
            </a:r>
            <a:r>
              <a:rPr lang="fr-FR" dirty="0" err="1" smtClean="0"/>
              <a:t>before</a:t>
            </a:r>
            <a:r>
              <a:rPr lang="fr-FR" dirty="0" smtClean="0"/>
              <a:t> the end of July.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8900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8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76200" y="103211"/>
            <a:ext cx="5503736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Interface Control Drawing (ICD).</a:t>
            </a: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grpSp>
        <p:nvGrpSpPr>
          <p:cNvPr id="14" name="Groupe 13"/>
          <p:cNvGrpSpPr/>
          <p:nvPr/>
        </p:nvGrpSpPr>
        <p:grpSpPr>
          <a:xfrm>
            <a:off x="791756" y="135166"/>
            <a:ext cx="7434828" cy="3979634"/>
            <a:chOff x="977242" y="1600200"/>
            <a:chExt cx="7779145" cy="4208834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0" y="2133600"/>
              <a:ext cx="6315932" cy="3675434"/>
            </a:xfrm>
            <a:prstGeom prst="rect">
              <a:avLst/>
            </a:prstGeom>
          </p:spPr>
        </p:pic>
        <p:sp>
          <p:nvSpPr>
            <p:cNvPr id="6" name="ZoneTexte 5"/>
            <p:cNvSpPr txBox="1"/>
            <p:nvPr/>
          </p:nvSpPr>
          <p:spPr>
            <a:xfrm>
              <a:off x="977242" y="2895600"/>
              <a:ext cx="2288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Modification possibles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cxnSp>
          <p:nvCxnSpPr>
            <p:cNvPr id="8" name="Connecteur droit avec flèche 7"/>
            <p:cNvCxnSpPr>
              <a:stCxn id="6" idx="2"/>
            </p:cNvCxnSpPr>
            <p:nvPr/>
          </p:nvCxnSpPr>
          <p:spPr>
            <a:xfrm>
              <a:off x="2121530" y="3264932"/>
              <a:ext cx="1144287" cy="10022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/>
            <p:nvPr/>
          </p:nvCxnSpPr>
          <p:spPr>
            <a:xfrm>
              <a:off x="2121529" y="3264932"/>
              <a:ext cx="2221871" cy="4630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>
              <a:off x="5488921" y="2425482"/>
              <a:ext cx="3267466" cy="3906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FF0000"/>
                  </a:solidFill>
                </a:rPr>
                <a:t>Modification not possibles now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657600" y="1600200"/>
              <a:ext cx="234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00B050"/>
                  </a:solidFill>
                </a:rPr>
                <a:t>Modification possibles</a:t>
              </a:r>
              <a:endParaRPr lang="fr-FR" dirty="0">
                <a:solidFill>
                  <a:srgbClr val="00B050"/>
                </a:solidFill>
              </a:endParaRPr>
            </a:p>
          </p:txBody>
        </p:sp>
        <p:cxnSp>
          <p:nvCxnSpPr>
            <p:cNvPr id="26" name="Connecteur droit avec flèche 25"/>
            <p:cNvCxnSpPr>
              <a:stCxn id="19" idx="2"/>
            </p:cNvCxnSpPr>
            <p:nvPr/>
          </p:nvCxnSpPr>
          <p:spPr>
            <a:xfrm flipH="1">
              <a:off x="4343400" y="1969532"/>
              <a:ext cx="484938" cy="12493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 flipH="1">
              <a:off x="5791200" y="2794814"/>
              <a:ext cx="1463834" cy="93315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ZoneTexte 12"/>
          <p:cNvSpPr txBox="1"/>
          <p:nvPr/>
        </p:nvSpPr>
        <p:spPr>
          <a:xfrm>
            <a:off x="162253" y="2895600"/>
            <a:ext cx="907100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sz="1200" dirty="0" smtClean="0"/>
          </a:p>
          <a:p>
            <a:r>
              <a:rPr lang="fr-F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Somes details:</a:t>
            </a:r>
          </a:p>
          <a:p>
            <a:endParaRPr lang="fr-F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fr-FR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CERN ICD</a:t>
            </a:r>
          </a:p>
          <a:p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fr-FR" sz="1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pink</a:t>
            </a:r>
            <a:r>
              <a:rPr lang="fr-FR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MFT ICD</a:t>
            </a:r>
          </a:p>
          <a:p>
            <a:endParaRPr lang="fr-F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changes of the </a:t>
            </a:r>
            <a:r>
              <a:rPr lang="fr-FR" sz="1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diameter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fr-FR" sz="1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cone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move of the </a:t>
            </a:r>
            <a:r>
              <a:rPr lang="fr-FR" sz="1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disks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(1 to 2 mm </a:t>
            </a:r>
            <a:r>
              <a:rPr lang="fr-FR" sz="1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along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fr-FR" sz="1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pipe, have to </a:t>
            </a:r>
            <a:r>
              <a:rPr lang="fr-FR" sz="1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check </a:t>
            </a:r>
            <a:r>
              <a:rPr lang="fr-FR" sz="1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</a:t>
            </a:r>
            <a:r>
              <a:rPr lang="fr-FR" sz="1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WG).</a:t>
            </a:r>
          </a:p>
          <a:p>
            <a:endParaRPr lang="fr-FR" sz="14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Displacement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disk04 (6 to 12 mm)</a:t>
            </a:r>
          </a:p>
          <a:p>
            <a:endParaRPr lang="fr-F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issue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disk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00 and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its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mother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board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have to do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best to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decrease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MFT ICD in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area.</a:t>
            </a:r>
          </a:p>
          <a:p>
            <a:r>
              <a:rPr lang="fr-F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decrease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diameter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disk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fr-F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decrease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size of the PCB, size of the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mother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board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fr-F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shorten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tail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HIC.</a:t>
            </a:r>
          </a:p>
          <a:p>
            <a:r>
              <a:rPr lang="fr-FR" sz="1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=&gt;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decrease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size of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mechanical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support (of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disk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fr-FR" sz="1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motherboard</a:t>
            </a:r>
            <a:r>
              <a:rPr lang="fr-FR" sz="1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endParaRPr lang="fr-FR" sz="1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have to 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carefull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: Services 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aren’t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still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put on the 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cone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have a lot of room now (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twinax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busbar</a:t>
            </a:r>
            <a:r>
              <a:rPr lang="fr-FR" sz="14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fr-FR" sz="14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</a:t>
            </a:r>
            <a:r>
              <a:rPr lang="fr-FR" sz="1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pipe)</a:t>
            </a:r>
            <a:r>
              <a:rPr lang="fr-FR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fr-F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1600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79009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2870">
              <a:lnSpc>
                <a:spcPct val="100000"/>
              </a:lnSpc>
            </a:pPr>
            <a:fld id="{81D60167-4931-47E6-BA6A-407CBD079E47}" type="slidenum"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9</a:t>
            </a:fld>
            <a:endParaRPr sz="1200" dirty="0">
              <a:latin typeface="Calibri"/>
              <a:cs typeface="Calibri"/>
            </a:endParaRPr>
          </a:p>
        </p:txBody>
      </p:sp>
      <p:sp>
        <p:nvSpPr>
          <p:cNvPr id="23" name="object 8"/>
          <p:cNvSpPr txBox="1"/>
          <p:nvPr/>
        </p:nvSpPr>
        <p:spPr>
          <a:xfrm>
            <a:off x="76200" y="103211"/>
            <a:ext cx="5503736" cy="8309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fr-FR" dirty="0" smtClean="0">
                <a:latin typeface="Arial"/>
                <a:cs typeface="Arial"/>
              </a:rPr>
              <a:t>Interface Control Drawing (ICD).</a:t>
            </a:r>
          </a:p>
          <a:p>
            <a:pPr marL="12700">
              <a:lnSpc>
                <a:spcPct val="100000"/>
              </a:lnSpc>
            </a:pPr>
            <a:endParaRPr lang="fr-FR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endParaRPr lang="fr-FR" sz="1800" dirty="0">
              <a:latin typeface="Arial"/>
              <a:cs typeface="Arial"/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255034" y="27856"/>
            <a:ext cx="1783963" cy="1260010"/>
            <a:chOff x="7255034" y="27856"/>
            <a:chExt cx="1783963" cy="1260010"/>
          </a:xfrm>
        </p:grpSpPr>
        <p:sp>
          <p:nvSpPr>
            <p:cNvPr id="22" name="object 11"/>
            <p:cNvSpPr/>
            <p:nvPr/>
          </p:nvSpPr>
          <p:spPr>
            <a:xfrm>
              <a:off x="7255034" y="27856"/>
              <a:ext cx="971550" cy="49085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sp>
          <p:nvSpPr>
            <p:cNvPr id="24" name="object 17"/>
            <p:cNvSpPr/>
            <p:nvPr/>
          </p:nvSpPr>
          <p:spPr>
            <a:xfrm>
              <a:off x="8339701" y="805736"/>
              <a:ext cx="699296" cy="48213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spAutoFit/>
            </a:bodyPr>
            <a:lstStyle/>
            <a:p>
              <a:endParaRPr dirty="0"/>
            </a:p>
          </p:txBody>
        </p:sp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88540" y="27856"/>
              <a:ext cx="601618" cy="747170"/>
            </a:xfrm>
            <a:prstGeom prst="rect">
              <a:avLst/>
            </a:prstGeom>
          </p:spPr>
        </p:pic>
      </p:grpSp>
      <p:sp>
        <p:nvSpPr>
          <p:cNvPr id="13" name="ZoneTexte 12"/>
          <p:cNvSpPr txBox="1"/>
          <p:nvPr/>
        </p:nvSpPr>
        <p:spPr>
          <a:xfrm>
            <a:off x="5078967" y="1348166"/>
            <a:ext cx="11256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Disk00 support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070"/>
          <a:stretch/>
        </p:blipFill>
        <p:spPr>
          <a:xfrm>
            <a:off x="359863" y="3581400"/>
            <a:ext cx="3678737" cy="28194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15" y="609599"/>
            <a:ext cx="4351780" cy="2532434"/>
          </a:xfrm>
          <a:prstGeom prst="rect">
            <a:avLst/>
          </a:prstGeom>
        </p:spPr>
      </p:pic>
      <p:cxnSp>
        <p:nvCxnSpPr>
          <p:cNvPr id="7" name="Connecteur droit avec flèche 6"/>
          <p:cNvCxnSpPr/>
          <p:nvPr/>
        </p:nvCxnSpPr>
        <p:spPr>
          <a:xfrm flipH="1" flipV="1">
            <a:off x="3657600" y="5562600"/>
            <a:ext cx="381000" cy="304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4191000" y="5867400"/>
            <a:ext cx="43029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Disk00 and </a:t>
            </a:r>
            <a:r>
              <a:rPr lang="fr-FR" sz="1200" dirty="0" err="1" smtClean="0"/>
              <a:t>mother</a:t>
            </a:r>
            <a:r>
              <a:rPr lang="fr-FR" sz="1200" dirty="0" smtClean="0"/>
              <a:t> </a:t>
            </a:r>
            <a:r>
              <a:rPr lang="fr-FR" sz="1200" dirty="0" err="1" smtClean="0"/>
              <a:t>board</a:t>
            </a:r>
            <a:r>
              <a:rPr lang="fr-FR" sz="1200" dirty="0" smtClean="0"/>
              <a:t>, </a:t>
            </a:r>
            <a:r>
              <a:rPr lang="fr-FR" sz="1200" dirty="0" err="1" smtClean="0"/>
              <a:t>without</a:t>
            </a:r>
            <a:r>
              <a:rPr lang="fr-FR" sz="1200" dirty="0" smtClean="0"/>
              <a:t> </a:t>
            </a:r>
            <a:r>
              <a:rPr lang="fr-FR" sz="1200" dirty="0" err="1" smtClean="0"/>
              <a:t>mechanical</a:t>
            </a:r>
            <a:r>
              <a:rPr lang="fr-FR" sz="1200" dirty="0" smtClean="0"/>
              <a:t> support and </a:t>
            </a:r>
            <a:r>
              <a:rPr lang="fr-FR" sz="1200" dirty="0" err="1" smtClean="0"/>
              <a:t>cables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 flipH="1">
            <a:off x="2447068" y="1524000"/>
            <a:ext cx="2658332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5452234" y="3396734"/>
            <a:ext cx="1274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Disk00 area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746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1510</TotalTime>
  <Words>570</Words>
  <Application>Microsoft Office PowerPoint</Application>
  <PresentationFormat>Affichage à l'écran (4:3)</PresentationFormat>
  <Paragraphs>165</Paragraphs>
  <Slides>11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guilloux</dc:creator>
  <cp:lastModifiedBy>Jean-Michel BUHOUR</cp:lastModifiedBy>
  <cp:revision>155</cp:revision>
  <dcterms:created xsi:type="dcterms:W3CDTF">2014-07-02T09:55:37Z</dcterms:created>
  <dcterms:modified xsi:type="dcterms:W3CDTF">2015-07-09T08:08:11Z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2014-07-02T00:00:00Z</vt:filetime>
  </property>
  <property fmtid="{D5CDD505-2E9C-101B-9397-08002B2CF9AE}" pid="3" name="LastSaved">
    <vt:filetime>2014-07-02T00:00:00Z</vt:filetime>
  </property>
</Properties>
</file>